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5"/>
  </p:notesMasterIdLst>
  <p:handoutMasterIdLst>
    <p:handoutMasterId r:id="rId6"/>
  </p:handoutMasterIdLst>
  <p:sldIdLst>
    <p:sldId id="314" r:id="rId2"/>
    <p:sldId id="315" r:id="rId3"/>
    <p:sldId id="316" r:id="rId4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  <p15:guide id="3" orient="horz" pos="662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47">
          <p15:clr>
            <a:srgbClr val="A4A3A4"/>
          </p15:clr>
        </p15:guide>
        <p15:guide id="6" pos="5930">
          <p15:clr>
            <a:srgbClr val="A4A3A4"/>
          </p15:clr>
        </p15:guide>
        <p15:guide id="7" pos="2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472"/>
    <a:srgbClr val="0BA69E"/>
    <a:srgbClr val="1F497D"/>
    <a:srgbClr val="2D5485"/>
    <a:srgbClr val="57B3AD"/>
    <a:srgbClr val="63C6C1"/>
    <a:srgbClr val="AECAC6"/>
    <a:srgbClr val="00253C"/>
    <a:srgbClr val="003E70"/>
    <a:srgbClr val="00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3" autoAdjust="0"/>
    <p:restoredTop sz="98768" autoAdjust="0"/>
  </p:normalViewPr>
  <p:slideViewPr>
    <p:cSldViewPr snapToGrid="0" showGuides="1">
      <p:cViewPr varScale="1">
        <p:scale>
          <a:sx n="86" d="100"/>
          <a:sy n="86" d="100"/>
        </p:scale>
        <p:origin x="90" y="3516"/>
      </p:cViewPr>
      <p:guideLst>
        <p:guide orient="horz"/>
        <p:guide/>
        <p:guide orient="horz" pos="662"/>
        <p:guide orient="horz" pos="3997"/>
        <p:guide pos="347"/>
        <p:guide pos="5930"/>
        <p:guide pos="28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10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優行 酒井" userId="a4fe60a4-95c4-477c-812f-417853b04aaa" providerId="ADAL" clId="{1A205E07-4F5B-4430-ACB0-0A2601BB49AC}"/>
    <pc:docChg chg="modSld">
      <pc:chgData name="優行 酒井" userId="a4fe60a4-95c4-477c-812f-417853b04aaa" providerId="ADAL" clId="{1A205E07-4F5B-4430-ACB0-0A2601BB49AC}" dt="2021-04-15T10:57:33.835" v="272"/>
      <pc:docMkLst>
        <pc:docMk/>
      </pc:docMkLst>
      <pc:sldChg chg="modSp">
        <pc:chgData name="優行 酒井" userId="a4fe60a4-95c4-477c-812f-417853b04aaa" providerId="ADAL" clId="{1A205E07-4F5B-4430-ACB0-0A2601BB49AC}" dt="2021-04-13T03:03:40.469" v="145" actId="13926"/>
        <pc:sldMkLst>
          <pc:docMk/>
          <pc:sldMk cId="2807559233" sldId="259"/>
        </pc:sldMkLst>
        <pc:spChg chg="mod">
          <ac:chgData name="優行 酒井" userId="a4fe60a4-95c4-477c-812f-417853b04aaa" providerId="ADAL" clId="{1A205E07-4F5B-4430-ACB0-0A2601BB49AC}" dt="2021-04-13T02:03:48.403" v="7" actId="20577"/>
          <ac:spMkLst>
            <pc:docMk/>
            <pc:sldMk cId="2807559233" sldId="259"/>
            <ac:spMk id="15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42.462" v="41" actId="20577"/>
          <ac:spMkLst>
            <pc:docMk/>
            <pc:sldMk cId="2807559233" sldId="259"/>
            <ac:spMk id="18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36.663" v="40" actId="20577"/>
          <ac:spMkLst>
            <pc:docMk/>
            <pc:sldMk cId="2807559233" sldId="259"/>
            <ac:spMk id="26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4:55.794" v="51" actId="20577"/>
          <ac:spMkLst>
            <pc:docMk/>
            <pc:sldMk cId="2807559233" sldId="259"/>
            <ac:spMk id="28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07.759" v="31" actId="20577"/>
          <ac:spMkLst>
            <pc:docMk/>
            <pc:sldMk cId="2807559233" sldId="259"/>
            <ac:spMk id="30" creationId="{00000000-0000-0000-0000-000000000000}"/>
          </ac:spMkLst>
        </pc:spChg>
        <pc:graphicFrameChg chg="modGraphic">
          <ac:chgData name="優行 酒井" userId="a4fe60a4-95c4-477c-812f-417853b04aaa" providerId="ADAL" clId="{1A205E07-4F5B-4430-ACB0-0A2601BB49AC}" dt="2021-04-13T02:11:03.793" v="45" actId="20577"/>
          <ac:graphicFrameMkLst>
            <pc:docMk/>
            <pc:sldMk cId="2807559233" sldId="259"/>
            <ac:graphicFrameMk id="2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3:03:40.469" v="145" actId="13926"/>
          <ac:graphicFrameMkLst>
            <pc:docMk/>
            <pc:sldMk cId="2807559233" sldId="259"/>
            <ac:graphicFrameMk id="25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9:07.292" v="65" actId="20577"/>
          <ac:graphicFrameMkLst>
            <pc:docMk/>
            <pc:sldMk cId="2807559233" sldId="259"/>
            <ac:graphicFrameMk id="35" creationId="{00000000-0000-0000-0000-000000000000}"/>
          </ac:graphicFrameMkLst>
        </pc:graphicFrameChg>
        <pc:graphicFrameChg chg="mod modGraphic">
          <ac:chgData name="優行 酒井" userId="a4fe60a4-95c4-477c-812f-417853b04aaa" providerId="ADAL" clId="{1A205E07-4F5B-4430-ACB0-0A2601BB49AC}" dt="2021-04-13T03:02:09.790" v="134" actId="20577"/>
          <ac:graphicFrameMkLst>
            <pc:docMk/>
            <pc:sldMk cId="2807559233" sldId="259"/>
            <ac:graphicFrameMk id="37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8:15.193" v="59" actId="20577"/>
          <ac:graphicFrameMkLst>
            <pc:docMk/>
            <pc:sldMk cId="2807559233" sldId="259"/>
            <ac:graphicFrameMk id="39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9:52.265" v="83" actId="20577"/>
          <ac:graphicFrameMkLst>
            <pc:docMk/>
            <pc:sldMk cId="2807559233" sldId="259"/>
            <ac:graphicFrameMk id="41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7:36.099" v="55" actId="20577"/>
          <ac:graphicFrameMkLst>
            <pc:docMk/>
            <pc:sldMk cId="2807559233" sldId="259"/>
            <ac:graphicFrameMk id="44" creationId="{00000000-0000-0000-0000-000000000000}"/>
          </ac:graphicFrameMkLst>
        </pc:graphicFrameChg>
      </pc:sldChg>
      <pc:sldChg chg="modSp mod">
        <pc:chgData name="優行 酒井" userId="a4fe60a4-95c4-477c-812f-417853b04aaa" providerId="ADAL" clId="{1A205E07-4F5B-4430-ACB0-0A2601BB49AC}" dt="2021-04-13T05:12:50.445" v="269" actId="404"/>
        <pc:sldMkLst>
          <pc:docMk/>
          <pc:sldMk cId="1198712516" sldId="312"/>
        </pc:sldMkLst>
        <pc:graphicFrameChg chg="mod">
          <ac:chgData name="優行 酒井" userId="a4fe60a4-95c4-477c-812f-417853b04aaa" providerId="ADAL" clId="{1A205E07-4F5B-4430-ACB0-0A2601BB49AC}" dt="2021-04-13T05:12:50.445" v="269" actId="404"/>
          <ac:graphicFrameMkLst>
            <pc:docMk/>
            <pc:sldMk cId="1198712516" sldId="312"/>
            <ac:graphicFrameMk id="92" creationId="{9E4DB2FC-2077-4795-ADBC-4DAC96A71C81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4:51:42.235" v="165" actId="20577"/>
          <ac:graphicFrameMkLst>
            <pc:docMk/>
            <pc:sldMk cId="1198712516" sldId="312"/>
            <ac:graphicFrameMk id="98" creationId="{3E73BE50-BDB4-40CF-A7E4-E58574EBB80E}"/>
          </ac:graphicFrameMkLst>
        </pc:graphicFrameChg>
      </pc:sldChg>
      <pc:sldChg chg="modSp mod">
        <pc:chgData name="優行 酒井" userId="a4fe60a4-95c4-477c-812f-417853b04aaa" providerId="ADAL" clId="{1A205E07-4F5B-4430-ACB0-0A2601BB49AC}" dt="2021-04-15T10:57:33.835" v="272"/>
        <pc:sldMkLst>
          <pc:docMk/>
          <pc:sldMk cId="3696906989" sldId="313"/>
        </pc:sldMkLst>
        <pc:graphicFrameChg chg="mod">
          <ac:chgData name="優行 酒井" userId="a4fe60a4-95c4-477c-812f-417853b04aaa" providerId="ADAL" clId="{1A205E07-4F5B-4430-ACB0-0A2601BB49AC}" dt="2021-04-15T10:57:33.835" v="272"/>
          <ac:graphicFrameMkLst>
            <pc:docMk/>
            <pc:sldMk cId="3696906989" sldId="313"/>
            <ac:graphicFrameMk id="92" creationId="{9E4DB2FC-2077-4795-ADBC-4DAC96A71C81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4:52:06.373" v="170" actId="20577"/>
          <ac:graphicFrameMkLst>
            <pc:docMk/>
            <pc:sldMk cId="3696906989" sldId="313"/>
            <ac:graphicFrameMk id="98" creationId="{3E73BE50-BDB4-40CF-A7E4-E58574EBB80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970073631889125E-2"/>
          <c:y val="0.10791814772409457"/>
          <c:w val="0.88314167683270561"/>
          <c:h val="0.84046882510351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〜20代  </c:v>
                </c:pt>
              </c:strCache>
            </c:strRef>
          </c:tx>
          <c:spPr>
            <a:solidFill>
              <a:srgbClr val="00A29A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lnSpc>
                      <a:spcPts val="1080"/>
                    </a:lnSpc>
                    <a:defRPr sz="1000" b="1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22-4E8C-BEA9-57B77ED7369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lnSpc>
                        <a:spcPts val="1080"/>
                      </a:lnSpc>
                      <a:defRPr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defRPr>
                    </a:pPr>
                    <a:fld id="{E1A7432C-EDA8-4B2D-BFD7-AE922170C0FE}" type="SERIESNAME">
                      <a:rPr lang="ja-JP" altLang="en-US"/>
                      <a:pPr>
                        <a:lnSpc>
                          <a:spcPts val="1080"/>
                        </a:lnSpc>
                        <a:defRPr sz="10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defRPr>
                      </a:pPr>
                      <a:t>[系列名]</a:t>
                    </a:fld>
                    <a:endParaRPr lang="ja-JP" altLang="en-US" baseline="0" dirty="0"/>
                  </a:p>
                  <a:p>
                    <a:pPr>
                      <a:lnSpc>
                        <a:spcPts val="1080"/>
                      </a:lnSpc>
                      <a:defRPr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defRPr>
                    </a:pPr>
                    <a:fld id="{50C5C058-FB7C-4CA4-B13F-19C3543B86D1}" type="VALUE">
                      <a:rPr lang="en-US" altLang="ja-JP" sz="1050"/>
                      <a:pPr>
                        <a:lnSpc>
                          <a:spcPts val="1080"/>
                        </a:lnSpc>
                        <a:defRPr sz="10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80"/>
                  </a:lnSpc>
                  <a:defRPr sz="9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0.11078446000201833</c:v>
                </c:pt>
                <c:pt idx="1">
                  <c:v>0.24663979859507226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1-42D1-BE2B-787E6FEE6E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2B96D22-85AD-4D6E-9E91-787FECE294CB}" type="SERIESNAME">
                      <a:rPr lang="ja-JP" alt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[系列名]</a:t>
                    </a:fld>
                    <a:endParaRPr lang="ja-JP" altLang="en-US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fld id="{CB958406-2F34-4DD2-9BF3-7568B565630F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0.17051646606474016</c:v>
                </c:pt>
                <c:pt idx="1">
                  <c:v>0.23417953406831943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1-42D1-BE2B-787E6FEE6E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40代 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lnSpc>
                      <a:spcPts val="1000"/>
                    </a:lnSpc>
                    <a:defRPr sz="1000" b="1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22-4E8C-BEA9-57B77ED736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863102B-FD3B-4C17-BFD2-17DEE082D07D}" type="SERIESNAME">
                      <a:rPr lang="ja-JP" alt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[系列名]</a:t>
                    </a:fld>
                    <a:endParaRPr lang="ja-JP" altLang="en-US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fld id="{B7A656E9-95E3-4A2B-A0A0-B32CEB1C0BAB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0.226745120875396</c:v>
                </c:pt>
                <c:pt idx="1">
                  <c:v>0.23138495133445389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1-42D1-BE2B-787E6FEE6E6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rgbClr val="1F497D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0.24506655425812535</c:v>
                </c:pt>
                <c:pt idx="1">
                  <c:v>0.19013967227018416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71-42D1-BE2B-787E6FEE6E6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rgbClr val="CFE6E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5-9171-42D1-BE2B-787E6FEE6E63}"/>
              </c:ext>
            </c:extLst>
          </c:dPt>
          <c:dPt>
            <c:idx val="1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7-9171-42D1-BE2B-787E6FEE6E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rgbClr val="1F497D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0.24688739879972013</c:v>
                </c:pt>
                <c:pt idx="1">
                  <c:v>9.7656043731970274E-2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71-42D1-BE2B-787E6FEE6E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30852864"/>
        <c:axId val="99942976"/>
      </c:barChart>
      <c:catAx>
        <c:axId val="1308528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9942976"/>
        <c:crosses val="autoZero"/>
        <c:auto val="1"/>
        <c:lblAlgn val="ctr"/>
        <c:lblOffset val="100"/>
        <c:noMultiLvlLbl val="0"/>
      </c:catAx>
      <c:valAx>
        <c:axId val="999429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085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29721908460362"/>
          <c:y val="0.22359970271460716"/>
          <c:w val="0.56032411340235055"/>
          <c:h val="0.68316001170020613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28-4A32-8A3B-562877FBA581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928-4A32-8A3B-562877FBA581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928-4A32-8A3B-562877FBA581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928-4A32-8A3B-562877FBA581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928-4A32-8A3B-562877FBA581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928-4A32-8A3B-562877FBA581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2928-4A32-8A3B-562877FBA581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2928-4A32-8A3B-562877FBA581}"/>
              </c:ext>
            </c:extLst>
          </c:dPt>
          <c:dLbls>
            <c:dLbl>
              <c:idx val="0"/>
              <c:layout>
                <c:manualLayout>
                  <c:x val="0.17427443219476677"/>
                  <c:y val="-0.527590235563391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200" b="1" kern="1200">
                      <a:solidFill>
                        <a:srgbClr val="1E578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747395564941033"/>
                      <c:h val="0.308748863270344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28-4A32-8A3B-562877FBA581}"/>
                </c:ext>
              </c:extLst>
            </c:dLbl>
            <c:dLbl>
              <c:idx val="1"/>
              <c:layout>
                <c:manualLayout>
                  <c:x val="-0.16176217992401259"/>
                  <c:y val="6.8659040287178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1" kern="1200">
                      <a:solidFill>
                        <a:srgbClr val="1E578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051173757306404"/>
                      <c:h val="0.278827976239931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928-4A32-8A3B-562877FBA581}"/>
                </c:ext>
              </c:extLst>
            </c:dLbl>
            <c:dLbl>
              <c:idx val="2"/>
              <c:layout>
                <c:manualLayout>
                  <c:x val="-0.13646439140053956"/>
                  <c:y val="-0.108409010979755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718977618579879"/>
                      <c:h val="0.343873382827785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928-4A32-8A3B-562877FBA581}"/>
                </c:ext>
              </c:extLst>
            </c:dLbl>
            <c:dLbl>
              <c:idx val="3"/>
              <c:layout>
                <c:manualLayout>
                  <c:x val="-3.5566591674990378E-2"/>
                  <c:y val="-0.195136219763560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89390700409809"/>
                      <c:h val="0.2364761892838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928-4A32-8A3B-562877FBA581}"/>
                </c:ext>
              </c:extLst>
            </c:dLbl>
            <c:dLbl>
              <c:idx val="4"/>
              <c:layout>
                <c:manualLayout>
                  <c:x val="8.8916479187476083E-2"/>
                  <c:y val="-0.16622715016895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89390700409809"/>
                      <c:h val="0.2364761892838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928-4A32-8A3B-562877FBA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0" hangingPunct="1">
                  <a:lnSpc>
                    <a:spcPct val="90000"/>
                  </a:lnSpc>
                  <a:defRPr kumimoji="1" lang="ja-JP" altLang="en-US" sz="1000" b="1" kern="1200">
                    <a:solidFill>
                      <a:srgbClr val="1E578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お勤め</c:v>
                </c:pt>
                <c:pt idx="1">
                  <c:v>自営</c:v>
                </c:pt>
                <c:pt idx="2">
                  <c:v>学生</c:v>
                </c:pt>
                <c:pt idx="3">
                  <c:v>主婦</c:v>
                </c:pt>
                <c:pt idx="4">
                  <c:v>無職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0.81</c:v>
                </c:pt>
                <c:pt idx="1">
                  <c:v>0.08</c:v>
                </c:pt>
                <c:pt idx="2">
                  <c:v>0.05</c:v>
                </c:pt>
                <c:pt idx="3">
                  <c:v>0.01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928-4A32-8A3B-562877FBA5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96427796809186"/>
          <c:y val="0.1657815635254041"/>
          <c:w val="0.68781731708753779"/>
          <c:h val="0.76988700707149504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AF4-43B6-91EB-B9CA60865EF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AF4-43B6-91EB-B9CA60865EF7}"/>
              </c:ext>
            </c:extLst>
          </c:dPt>
          <c:dPt>
            <c:idx val="2"/>
            <c:bubble3D val="0"/>
            <c:spPr>
              <a:solidFill>
                <a:srgbClr val="00A29A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AF4-43B6-91EB-B9CA60865EF7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AF4-43B6-91EB-B9CA60865EF7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AF4-43B6-91EB-B9CA60865EF7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AF4-43B6-91EB-B9CA60865EF7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AF4-43B6-91EB-B9CA60865EF7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AF4-43B6-91EB-B9CA60865EF7}"/>
              </c:ext>
            </c:extLst>
          </c:dPt>
          <c:dLbls>
            <c:dLbl>
              <c:idx val="0"/>
              <c:layout>
                <c:manualLayout>
                  <c:x val="0.11856989014363567"/>
                  <c:y val="-0.462544828975537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724212780188414"/>
                      <c:h val="0.395548344728135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AF4-43B6-91EB-B9CA60865EF7}"/>
                </c:ext>
              </c:extLst>
            </c:dLbl>
            <c:dLbl>
              <c:idx val="1"/>
              <c:layout>
                <c:manualLayout>
                  <c:x val="-0.12882297518405711"/>
                  <c:y val="6.8659609363351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solidFill>
                        <a:srgbClr val="CD7472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237694454427355"/>
                      <c:h val="0.30159386854568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F4-43B6-91EB-B9CA60865EF7}"/>
                </c:ext>
              </c:extLst>
            </c:dLbl>
            <c:dLbl>
              <c:idx val="2"/>
              <c:layout>
                <c:manualLayout>
                  <c:x val="-0.16241913279604486"/>
                  <c:y val="-5.0590302714379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054585341126834"/>
                      <c:h val="0.366639275133533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F4-43B6-91EB-B9CA60865EF7}"/>
                </c:ext>
              </c:extLst>
            </c:dLbl>
            <c:dLbl>
              <c:idx val="3"/>
              <c:layout>
                <c:manualLayout>
                  <c:x val="-1.9064075549256678E-2"/>
                  <c:y val="-8.67272087838045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148077881705117"/>
                      <c:h val="0.339898385758527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AF4-43B6-91EB-B9CA60865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関東</c:v>
                </c:pt>
                <c:pt idx="1">
                  <c:v>近畿</c:v>
                </c:pt>
                <c:pt idx="2">
                  <c:v>中部</c:v>
                </c:pt>
                <c:pt idx="3">
                  <c:v>その他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0.66</c:v>
                </c:pt>
                <c:pt idx="1">
                  <c:v>0.14000000000000001</c:v>
                </c:pt>
                <c:pt idx="2">
                  <c:v>0.09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F4-43B6-91EB-B9CA60865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41587858734"/>
          <c:y val="0.1657815635254041"/>
          <c:w val="0.68781731708753779"/>
          <c:h val="0.76988700707149504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A29A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38C-46E6-85C4-89D5B08CD18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38C-46E6-85C4-89D5B08CD189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38C-46E6-85C4-89D5B08CD18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38C-46E6-85C4-89D5B08CD189}"/>
              </c:ext>
            </c:extLst>
          </c:dPt>
          <c:dPt>
            <c:idx val="4"/>
            <c:bubble3D val="0"/>
            <c:spPr>
              <a:solidFill>
                <a:srgbClr val="8DC6C1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38C-46E6-85C4-89D5B08CD189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38C-46E6-85C4-89D5B08CD189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38C-46E6-85C4-89D5B08CD189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738C-46E6-85C4-89D5B08CD189}"/>
              </c:ext>
            </c:extLst>
          </c:dPt>
          <c:dLbls>
            <c:dLbl>
              <c:idx val="0"/>
              <c:layout>
                <c:manualLayout>
                  <c:x val="0.11471127741414315"/>
                  <c:y val="-0.144545063434921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61841950281739611"/>
                      <c:h val="6.50818274629332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38C-46E6-85C4-89D5B08CD189}"/>
                </c:ext>
              </c:extLst>
            </c:dLbl>
            <c:dLbl>
              <c:idx val="1"/>
              <c:layout>
                <c:manualLayout>
                  <c:x val="0.13440866149361208"/>
                  <c:y val="-1.80681684966259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922363301810162"/>
                      <c:h val="0.274672582023794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38C-46E6-85C4-89D5B08CD189}"/>
                </c:ext>
              </c:extLst>
            </c:dLbl>
            <c:dLbl>
              <c:idx val="2"/>
              <c:layout>
                <c:manualLayout>
                  <c:x val="0.19129897466903939"/>
                  <c:y val="7.94999413851541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8899509716749295"/>
                      <c:h val="0.14938761713010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38C-46E6-85C4-89D5B08CD189}"/>
                </c:ext>
              </c:extLst>
            </c:dLbl>
            <c:dLbl>
              <c:idx val="3"/>
              <c:layout>
                <c:manualLayout>
                  <c:x val="-7.2685830760909953E-2"/>
                  <c:y val="0.187908952364909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958232511098105"/>
                      <c:h val="0.11325128013685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38C-46E6-85C4-89D5B08CD189}"/>
                </c:ext>
              </c:extLst>
            </c:dLbl>
            <c:dLbl>
              <c:idx val="4"/>
              <c:layout>
                <c:manualLayout>
                  <c:x val="-0.10902884834332664"/>
                  <c:y val="-0.130090813175706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6809724884583315"/>
                      <c:h val="0.191016677346329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38C-46E6-85C4-89D5B08CD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〜20代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60代〜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</c:v>
                </c:pt>
                <c:pt idx="2">
                  <c:v>0.24</c:v>
                </c:pt>
                <c:pt idx="3">
                  <c:v>0.25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38C-46E6-85C4-89D5B08CD1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6983734569469"/>
          <c:y val="0.19469063312000565"/>
          <c:w val="0.63766530499203777"/>
          <c:h val="0.7337508834907589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C6F-41E0-B8E4-B1D1908699E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C6F-41E0-B8E4-B1D1908699E7}"/>
              </c:ext>
            </c:extLst>
          </c:dPt>
          <c:dPt>
            <c:idx val="2"/>
            <c:bubble3D val="0"/>
            <c:spPr>
              <a:solidFill>
                <a:srgbClr val="8DC6C1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C6F-41E0-B8E4-B1D1908699E7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C6F-41E0-B8E4-B1D1908699E7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C6F-41E0-B8E4-B1D1908699E7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5C6F-41E0-B8E4-B1D1908699E7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5C6F-41E0-B8E4-B1D1908699E7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5C6F-41E0-B8E4-B1D1908699E7}"/>
              </c:ext>
            </c:extLst>
          </c:dPt>
          <c:dLbls>
            <c:dLbl>
              <c:idx val="0"/>
              <c:layout>
                <c:manualLayout>
                  <c:x val="0.20308083006102798"/>
                  <c:y val="-0.580626143131762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lnSpc>
                      <a:spcPts val="1680"/>
                    </a:lnSpc>
                    <a:defRPr sz="14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302665536483123"/>
                      <c:h val="0.390272439527120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C6F-41E0-B8E4-B1D1908699E7}"/>
                </c:ext>
              </c:extLst>
            </c:dLbl>
            <c:dLbl>
              <c:idx val="1"/>
              <c:layout>
                <c:manualLayout>
                  <c:x val="-0.10568194182055568"/>
                  <c:y val="-0.157090347671397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680"/>
                    </a:lnSpc>
                    <a:defRPr sz="1400" b="1">
                      <a:solidFill>
                        <a:srgbClr val="CD7472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183365268730586"/>
                      <c:h val="0.2781775221740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6F-41E0-B8E4-B1D190869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680"/>
                  </a:lnSpc>
                  <a:defRPr sz="140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C6F-41E0-B8E4-B1D1908699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841-4EC9-AC5E-0E7F94DA0B1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3841-4EC9-AC5E-0E7F94DA0B1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841-4EC9-AC5E-0E7F94DA0B1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841-4EC9-AC5E-0E7F94DA0B1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841-4EC9-AC5E-0E7F94DA0B1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3841-4EC9-AC5E-0E7F94DA0B1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3841-4EC9-AC5E-0E7F94DA0B1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3841-4EC9-AC5E-0E7F94DA0B1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3841-4EC9-AC5E-0E7F94DA0B1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3841-4EC9-AC5E-0E7F94DA0B1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3841-4EC9-AC5E-0E7F94DA0B1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3841-4EC9-AC5E-0E7F94DA0B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Sheet1!$B$1:$V$1</c:f>
              <c:strCache>
                <c:ptCount val="21"/>
                <c:pt idx="0">
                  <c:v>経営者・役員</c:v>
                </c:pt>
                <c:pt idx="1">
                  <c:v>経営企画</c:v>
                </c:pt>
                <c:pt idx="2">
                  <c:v>情報処理・情報システム</c:v>
                </c:pt>
                <c:pt idx="3">
                  <c:v>企画・調査・マーケティング</c:v>
                </c:pt>
                <c:pt idx="4">
                  <c:v>広報・宣伝</c:v>
                </c:pt>
                <c:pt idx="5">
                  <c:v>営業・販売</c:v>
                </c:pt>
                <c:pt idx="6">
                  <c:v>総務・人事</c:v>
                </c:pt>
                <c:pt idx="7">
                  <c:v>財務・経理</c:v>
                </c:pt>
                <c:pt idx="8">
                  <c:v>配送・物流</c:v>
                </c:pt>
                <c:pt idx="9">
                  <c:v>資材・購買</c:v>
                </c:pt>
                <c:pt idx="10">
                  <c:v>一般事務</c:v>
                </c:pt>
                <c:pt idx="11">
                  <c:v>専門職（医療関連）</c:v>
                </c:pt>
                <c:pt idx="12">
                  <c:v>専門職（会計関連）</c:v>
                </c:pt>
                <c:pt idx="13">
                  <c:v>専門職（教育関連）</c:v>
                </c:pt>
                <c:pt idx="14">
                  <c:v>専門職（建築・土木関連）</c:v>
                </c:pt>
                <c:pt idx="15">
                  <c:v>専門職（法律関連）</c:v>
                </c:pt>
                <c:pt idx="16">
                  <c:v>編集・編成・制作</c:v>
                </c:pt>
                <c:pt idx="17">
                  <c:v>技術・設計</c:v>
                </c:pt>
                <c:pt idx="18">
                  <c:v>研究・開発</c:v>
                </c:pt>
                <c:pt idx="19">
                  <c:v>生産・製造</c:v>
                </c:pt>
                <c:pt idx="20">
                  <c:v>その他</c:v>
                </c:pt>
              </c:strCache>
            </c:strRef>
          </c:cat>
          <c:val>
            <c:numRef>
              <c:f>Sheet1!$B$2:$V$2</c:f>
              <c:numCache>
                <c:formatCode>0.0%</c:formatCode>
                <c:ptCount val="21"/>
                <c:pt idx="0">
                  <c:v>0.14000000000000001</c:v>
                </c:pt>
                <c:pt idx="1">
                  <c:v>0.04</c:v>
                </c:pt>
                <c:pt idx="2">
                  <c:v>0.04</c:v>
                </c:pt>
                <c:pt idx="3">
                  <c:v>7.0000000000000007E-2</c:v>
                </c:pt>
                <c:pt idx="4">
                  <c:v>0.01</c:v>
                </c:pt>
                <c:pt idx="5">
                  <c:v>0.31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0.01</c:v>
                </c:pt>
                <c:pt idx="10">
                  <c:v>0.05</c:v>
                </c:pt>
                <c:pt idx="11">
                  <c:v>0.01</c:v>
                </c:pt>
                <c:pt idx="12">
                  <c:v>0.02</c:v>
                </c:pt>
                <c:pt idx="13">
                  <c:v>0.01</c:v>
                </c:pt>
                <c:pt idx="14">
                  <c:v>0.01</c:v>
                </c:pt>
                <c:pt idx="15">
                  <c:v>0.02</c:v>
                </c:pt>
                <c:pt idx="16">
                  <c:v>0.01</c:v>
                </c:pt>
                <c:pt idx="17">
                  <c:v>0.04</c:v>
                </c:pt>
                <c:pt idx="18">
                  <c:v>0.03</c:v>
                </c:pt>
                <c:pt idx="19">
                  <c:v>0.02</c:v>
                </c:pt>
                <c:pt idx="2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3841-4EC9-AC5E-0E7F94DA0B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909376"/>
        <c:axId val="144517952"/>
      </c:barChart>
      <c:catAx>
        <c:axId val="143909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4517952"/>
        <c:crosses val="autoZero"/>
        <c:auto val="1"/>
        <c:lblAlgn val="ctr"/>
        <c:lblOffset val="100"/>
        <c:noMultiLvlLbl val="0"/>
      </c:catAx>
      <c:valAx>
        <c:axId val="144517952"/>
        <c:scaling>
          <c:orientation val="minMax"/>
          <c:max val="0.35000000000000003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390937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75123042617629"/>
          <c:y val="0.30654353648478144"/>
          <c:w val="0.39542692126148893"/>
          <c:h val="0.46003433904619029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08E-40C2-9092-2F6C6DFCC8AB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08E-40C2-9092-2F6C6DFCC8AB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08E-40C2-9092-2F6C6DFCC8AB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08E-40C2-9092-2F6C6DFCC8AB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008E-40C2-9092-2F6C6DFCC8AB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008E-40C2-9092-2F6C6DFCC8AB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008E-40C2-9092-2F6C6DFCC8AB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008E-40C2-9092-2F6C6DFCC8AB}"/>
              </c:ext>
            </c:extLst>
          </c:dPt>
          <c:dLbls>
            <c:dLbl>
              <c:idx val="0"/>
              <c:layout>
                <c:manualLayout>
                  <c:x val="2.7826224134757802E-2"/>
                  <c:y val="-0.11561661893308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11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E-40C2-9092-2F6C6DFCC8AB}"/>
                </c:ext>
              </c:extLst>
            </c:dLbl>
            <c:dLbl>
              <c:idx val="1"/>
              <c:layout>
                <c:manualLayout>
                  <c:x val="0.14509372648543209"/>
                  <c:y val="-6.7057638981189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070453871069113"/>
                      <c:h val="0.203485249322231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8E-40C2-9092-2F6C6DFCC8AB}"/>
                </c:ext>
              </c:extLst>
            </c:dLbl>
            <c:dLbl>
              <c:idx val="2"/>
              <c:layout>
                <c:manualLayout>
                  <c:x val="0.16298216993215284"/>
                  <c:y val="2.5435838238694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63988170881188"/>
                      <c:h val="0.148937510583017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8E-40C2-9092-2F6C6DFCC8AB}"/>
                </c:ext>
              </c:extLst>
            </c:dLbl>
            <c:dLbl>
              <c:idx val="3"/>
              <c:layout>
                <c:manualLayout>
                  <c:x val="0.14058644158621372"/>
                  <c:y val="9.4805809598546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578926940667852"/>
                      <c:h val="0.130438851553723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08E-40C2-9092-2F6C6DFCC8AB}"/>
                </c:ext>
              </c:extLst>
            </c:dLbl>
            <c:dLbl>
              <c:idx val="4"/>
              <c:layout>
                <c:manualLayout>
                  <c:x val="6.360295452525136E-2"/>
                  <c:y val="7.1682667885344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82866432872127"/>
                      <c:h val="0.139688181068370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08E-40C2-9092-2F6C6DFCC8AB}"/>
                </c:ext>
              </c:extLst>
            </c:dLbl>
            <c:dLbl>
              <c:idx val="5"/>
              <c:layout>
                <c:manualLayout>
                  <c:x val="-5.7640035707712624E-2"/>
                  <c:y val="3.9310014584080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7764161325742734"/>
                      <c:h val="0.19518415815625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08E-40C2-9092-2F6C6DFCC8AB}"/>
                </c:ext>
              </c:extLst>
            </c:dLbl>
            <c:dLbl>
              <c:idx val="6"/>
              <c:layout>
                <c:manualLayout>
                  <c:x val="-7.9503497527879441E-2"/>
                  <c:y val="3.699731805858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8E-40C2-9092-2F6C6DFCC8AB}"/>
                </c:ext>
              </c:extLst>
            </c:dLbl>
            <c:dLbl>
              <c:idx val="7"/>
              <c:layout>
                <c:manualLayout>
                  <c:x val="-0.17888286943772874"/>
                  <c:y val="2.77479885439406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8E-40C2-9092-2F6C6DFCC8AB}"/>
                </c:ext>
              </c:extLst>
            </c:dLbl>
            <c:dLbl>
              <c:idx val="8"/>
              <c:layout>
                <c:manualLayout>
                  <c:x val="-0.11528007141542518"/>
                  <c:y val="-8.324396563182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46084233642626"/>
                      <c:h val="0.13043885155372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08E-40C2-9092-2F6C6DFCC8AB}"/>
                </c:ext>
              </c:extLst>
            </c:dLbl>
            <c:dLbl>
              <c:idx val="9"/>
              <c:layout>
                <c:manualLayout>
                  <c:x val="-3.5776573887545744E-2"/>
                  <c:y val="-9.7117959903792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8E-40C2-9092-2F6C6DFCC8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lnSpc>
                    <a:spcPts val="1200"/>
                  </a:lnSpc>
                  <a:defRPr sz="1000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経営者</c:v>
                </c:pt>
                <c:pt idx="1">
                  <c:v>役員クラス</c:v>
                </c:pt>
                <c:pt idx="2">
                  <c:v>本部長クラス</c:v>
                </c:pt>
                <c:pt idx="3">
                  <c:v>部長クラス</c:v>
                </c:pt>
                <c:pt idx="4">
                  <c:v>課長クラス</c:v>
                </c:pt>
                <c:pt idx="5">
                  <c:v>主任／係長クラス</c:v>
                </c:pt>
                <c:pt idx="6">
                  <c:v>一般社員</c:v>
                </c:pt>
                <c:pt idx="7">
                  <c:v>契約社員</c:v>
                </c:pt>
                <c:pt idx="8">
                  <c:v>派遣社員</c:v>
                </c:pt>
                <c:pt idx="9">
                  <c:v>その他</c:v>
                </c:pt>
              </c:strCache>
            </c:strRef>
          </c:cat>
          <c:val>
            <c:numRef>
              <c:f>Sheet1!$B$2:$K$2</c:f>
              <c:numCache>
                <c:formatCode>0%</c:formatCode>
                <c:ptCount val="10"/>
                <c:pt idx="0">
                  <c:v>0.12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0.13</c:v>
                </c:pt>
                <c:pt idx="4">
                  <c:v>0.18</c:v>
                </c:pt>
                <c:pt idx="5">
                  <c:v>0.13</c:v>
                </c:pt>
                <c:pt idx="6">
                  <c:v>0.3</c:v>
                </c:pt>
                <c:pt idx="7">
                  <c:v>0.01</c:v>
                </c:pt>
                <c:pt idx="8">
                  <c:v>0.01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08E-40C2-9092-2F6C6DFCC8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4281517437726"/>
          <c:y val="0.17410928693947561"/>
          <c:w val="0.68781731708753779"/>
          <c:h val="0.76988700707149504"/>
        </c:manualLayout>
      </c:layout>
      <c:doughnutChart>
        <c:varyColors val="1"/>
        <c:ser>
          <c:idx val="0"/>
          <c:order val="0"/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DDB-4693-839D-C6D3BA038D29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DDB-4693-839D-C6D3BA038D29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DDB-4693-839D-C6D3BA038D29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DDB-4693-839D-C6D3BA038D29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DDB-4693-839D-C6D3BA038D29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DDB-4693-839D-C6D3BA038D29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DDB-4693-839D-C6D3BA038D29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8DDB-4693-839D-C6D3BA038D2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DB-4693-839D-C6D3BA038D29}"/>
                </c:ext>
              </c:extLst>
            </c:dLbl>
            <c:dLbl>
              <c:idx val="1"/>
              <c:layout>
                <c:manualLayout>
                  <c:x val="9.505483050078159E-2"/>
                  <c:y val="-0.159586192109777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8639932150147045"/>
                      <c:h val="0.157290477760846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DDB-4693-839D-C6D3BA038D29}"/>
                </c:ext>
              </c:extLst>
            </c:dLbl>
            <c:dLbl>
              <c:idx val="2"/>
              <c:layout>
                <c:manualLayout>
                  <c:x val="0.14653039427617387"/>
                  <c:y val="-6.22816098995344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8029915949509178"/>
                      <c:h val="0.157290492526341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DDB-4693-839D-C6D3BA038D29}"/>
                </c:ext>
              </c:extLst>
            </c:dLbl>
            <c:dLbl>
              <c:idx val="3"/>
              <c:layout>
                <c:manualLayout>
                  <c:x val="5.9480427843832409E-2"/>
                  <c:y val="-5.44593849546680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9421951595047851"/>
                      <c:h val="0.12615161683018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DB-4693-839D-C6D3BA038D29}"/>
                </c:ext>
              </c:extLst>
            </c:dLbl>
            <c:dLbl>
              <c:idx val="4"/>
              <c:layout>
                <c:manualLayout>
                  <c:x val="2.5776270807708692E-2"/>
                  <c:y val="-7.00241975006126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2952259955770287"/>
                      <c:h val="0.157290477760846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DDB-4693-839D-C6D3BA038D29}"/>
                </c:ext>
              </c:extLst>
            </c:dLbl>
            <c:dLbl>
              <c:idx val="5"/>
              <c:layout>
                <c:manualLayout>
                  <c:x val="0.17824177293100027"/>
                  <c:y val="4.2790063709875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1786338114856878"/>
                      <c:h val="0.18064935064935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DDB-4693-839D-C6D3BA038D29}"/>
                </c:ext>
              </c:extLst>
            </c:dLbl>
            <c:dLbl>
              <c:idx val="6"/>
              <c:layout>
                <c:manualLayout>
                  <c:x val="-1.4552968235584758E-2"/>
                  <c:y val="3.01537613330066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157094646831321"/>
                      <c:h val="0.303123621661357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DDB-4693-839D-C6D3BA038D29}"/>
                </c:ext>
              </c:extLst>
            </c:dLbl>
            <c:dLbl>
              <c:idx val="7"/>
              <c:layout>
                <c:manualLayout>
                  <c:x val="3.2106908420311622E-2"/>
                  <c:y val="-4.3443396226415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801492605305852"/>
                      <c:h val="0.28971146777750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8DDB-4693-839D-C6D3BA038D29}"/>
                </c:ext>
              </c:extLst>
            </c:dLbl>
            <c:dLbl>
              <c:idx val="8"/>
              <c:layout>
                <c:manualLayout>
                  <c:x val="-5.0624983581940203E-2"/>
                  <c:y val="-5.44927713795638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794597644694883"/>
                      <c:h val="0.312984782414144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8DDB-4693-839D-C6D3BA038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Sheet1!$A$1:$I$1</c:f>
              <c:strCache>
                <c:ptCount val="9"/>
                <c:pt idx="1">
                  <c:v>2000万以上</c:v>
                </c:pt>
                <c:pt idx="2">
                  <c:v>1500万～2000万</c:v>
                </c:pt>
                <c:pt idx="3">
                  <c:v>1200万～1500万</c:v>
                </c:pt>
                <c:pt idx="4">
                  <c:v>1000万～1200万</c:v>
                </c:pt>
                <c:pt idx="5">
                  <c:v>800万～1000万</c:v>
                </c:pt>
                <c:pt idx="6">
                  <c:v>600万～800万</c:v>
                </c:pt>
                <c:pt idx="7">
                  <c:v>400万～600万</c:v>
                </c:pt>
                <c:pt idx="8">
                  <c:v>400万未満</c:v>
                </c:pt>
              </c:strCache>
            </c:strRef>
          </c:cat>
          <c:val>
            <c:numRef>
              <c:f>Sheet1!$A$2:$I$2</c:f>
              <c:numCache>
                <c:formatCode>0%</c:formatCode>
                <c:ptCount val="9"/>
                <c:pt idx="0" formatCode="General">
                  <c:v>0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0.16</c:v>
                </c:pt>
                <c:pt idx="6">
                  <c:v>0.15</c:v>
                </c:pt>
                <c:pt idx="7">
                  <c:v>0.16</c:v>
                </c:pt>
                <c:pt idx="8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DDB-4693-839D-C6D3BA038D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29721908460362"/>
          <c:y val="0.22359970271460716"/>
          <c:w val="0.56032411340235055"/>
          <c:h val="0.68316001170020613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28-4A32-8A3B-562877FBA581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928-4A32-8A3B-562877FBA581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928-4A32-8A3B-562877FBA581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928-4A32-8A3B-562877FBA581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928-4A32-8A3B-562877FBA581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928-4A32-8A3B-562877FBA581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2928-4A32-8A3B-562877FBA581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2928-4A32-8A3B-562877FBA581}"/>
              </c:ext>
            </c:extLst>
          </c:dPt>
          <c:dLbls>
            <c:dLbl>
              <c:idx val="0"/>
              <c:layout>
                <c:manualLayout>
                  <c:x val="0.12688273364196026"/>
                  <c:y val="-0.498681165968789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200" b="1" kern="1200">
                      <a:solidFill>
                        <a:srgbClr val="1E578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747395564941033"/>
                      <c:h val="0.308748863270344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28-4A32-8A3B-562877FBA581}"/>
                </c:ext>
              </c:extLst>
            </c:dLbl>
            <c:dLbl>
              <c:idx val="1"/>
              <c:layout>
                <c:manualLayout>
                  <c:x val="-0.16176217992401259"/>
                  <c:y val="6.8659040287178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1" kern="1200">
                      <a:solidFill>
                        <a:srgbClr val="1E578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051173757306404"/>
                      <c:h val="0.278827976239931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928-4A32-8A3B-562877FBA581}"/>
                </c:ext>
              </c:extLst>
            </c:dLbl>
            <c:dLbl>
              <c:idx val="2"/>
              <c:layout>
                <c:manualLayout>
                  <c:x val="-0.13646439140053956"/>
                  <c:y val="-0.108409010979755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718977618579879"/>
                      <c:h val="0.343873382827785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928-4A32-8A3B-562877FBA581}"/>
                </c:ext>
              </c:extLst>
            </c:dLbl>
            <c:dLbl>
              <c:idx val="3"/>
              <c:layout>
                <c:manualLayout>
                  <c:x val="-3.5566591674990378E-2"/>
                  <c:y val="-0.195136219763560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89390700409809"/>
                      <c:h val="0.2364761892838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928-4A32-8A3B-562877FBA581}"/>
                </c:ext>
              </c:extLst>
            </c:dLbl>
            <c:dLbl>
              <c:idx val="4"/>
              <c:layout>
                <c:manualLayout>
                  <c:x val="8.8916479187476083E-2"/>
                  <c:y val="-0.166227150168958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marL="0" algn="ctr" defTabSz="914400" rtl="0" eaLnBrk="1" latinLnBrk="0" hangingPunct="1">
                    <a:lnSpc>
                      <a:spcPct val="90000"/>
                    </a:lnSpc>
                    <a:defRPr kumimoji="1" lang="ja-JP" altLang="en-US" sz="1000" b="0" kern="1200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89390700409809"/>
                      <c:h val="0.2364761892838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928-4A32-8A3B-562877FBA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0" hangingPunct="1">
                  <a:lnSpc>
                    <a:spcPct val="90000"/>
                  </a:lnSpc>
                  <a:defRPr kumimoji="1" lang="ja-JP" altLang="en-US" sz="1000" b="1" kern="1200">
                    <a:solidFill>
                      <a:srgbClr val="1E578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お勤め</c:v>
                </c:pt>
                <c:pt idx="1">
                  <c:v>自営</c:v>
                </c:pt>
                <c:pt idx="2">
                  <c:v>学生</c:v>
                </c:pt>
                <c:pt idx="3">
                  <c:v>主婦</c:v>
                </c:pt>
                <c:pt idx="4">
                  <c:v>無職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0.69</c:v>
                </c:pt>
                <c:pt idx="1">
                  <c:v>0.09</c:v>
                </c:pt>
                <c:pt idx="2">
                  <c:v>0.1</c:v>
                </c:pt>
                <c:pt idx="3">
                  <c:v>0.03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928-4A32-8A3B-562877FBA5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35998632860219"/>
          <c:y val="0.20191790051865602"/>
          <c:w val="0.52859711966077849"/>
          <c:h val="0.6759327443015557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AF4-43B6-91EB-B9CA60865EF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AF4-43B6-91EB-B9CA60865EF7}"/>
              </c:ext>
            </c:extLst>
          </c:dPt>
          <c:dPt>
            <c:idx val="2"/>
            <c:bubble3D val="0"/>
            <c:spPr>
              <a:solidFill>
                <a:srgbClr val="00A29A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AF4-43B6-91EB-B9CA60865EF7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AF4-43B6-91EB-B9CA60865EF7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AF4-43B6-91EB-B9CA60865EF7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AF4-43B6-91EB-B9CA60865EF7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AF4-43B6-91EB-B9CA60865EF7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AF4-43B6-91EB-B9CA60865EF7}"/>
              </c:ext>
            </c:extLst>
          </c:dPt>
          <c:dLbls>
            <c:dLbl>
              <c:idx val="0"/>
              <c:layout>
                <c:manualLayout>
                  <c:x val="8.5179697079961883E-2"/>
                  <c:y val="-0.375817620191733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320"/>
                    </a:lnSpc>
                    <a:defRPr sz="11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724212780188414"/>
                      <c:h val="0.395548344728135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AF4-43B6-91EB-B9CA60865EF7}"/>
                </c:ext>
              </c:extLst>
            </c:dLbl>
            <c:dLbl>
              <c:idx val="1"/>
              <c:layout>
                <c:manualLayout>
                  <c:x val="-0.12227344094642184"/>
                  <c:y val="0.133705015951205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320"/>
                    </a:lnSpc>
                    <a:defRPr sz="1100" b="1">
                      <a:solidFill>
                        <a:srgbClr val="CD7472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66209128773261"/>
                      <c:h val="0.30159386854568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F4-43B6-91EB-B9CA60865EF7}"/>
                </c:ext>
              </c:extLst>
            </c:dLbl>
            <c:dLbl>
              <c:idx val="2"/>
              <c:layout>
                <c:manualLayout>
                  <c:x val="-0.13571421260180674"/>
                  <c:y val="-3.6135767917078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320"/>
                    </a:lnSpc>
                    <a:defRPr sz="11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098238249918667"/>
                      <c:h val="0.308821135944330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F4-43B6-91EB-B9CA60865EF7}"/>
                </c:ext>
              </c:extLst>
            </c:dLbl>
            <c:dLbl>
              <c:idx val="3"/>
              <c:layout>
                <c:manualLayout>
                  <c:x val="-8.7335621690349099E-2"/>
                  <c:y val="-0.13609627403066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320"/>
                    </a:lnSpc>
                    <a:defRPr sz="11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148078327496726"/>
                      <c:h val="0.332671118359876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AF4-43B6-91EB-B9CA60865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320"/>
                  </a:lnSpc>
                  <a:defRPr sz="110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関東</c:v>
                </c:pt>
                <c:pt idx="1">
                  <c:v>近畿</c:v>
                </c:pt>
                <c:pt idx="2">
                  <c:v>中部</c:v>
                </c:pt>
                <c:pt idx="3">
                  <c:v>その他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0.56999999999999995</c:v>
                </c:pt>
                <c:pt idx="1">
                  <c:v>0.16</c:v>
                </c:pt>
                <c:pt idx="2">
                  <c:v>0.12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F4-43B6-91EB-B9CA60865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41587858734"/>
          <c:y val="0.1657815635254041"/>
          <c:w val="0.68781731708753779"/>
          <c:h val="0.76988700707149504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A29A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38C-46E6-85C4-89D5B08CD18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38C-46E6-85C4-89D5B08CD189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38C-46E6-85C4-89D5B08CD18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38C-46E6-85C4-89D5B08CD189}"/>
              </c:ext>
            </c:extLst>
          </c:dPt>
          <c:dPt>
            <c:idx val="4"/>
            <c:bubble3D val="0"/>
            <c:spPr>
              <a:solidFill>
                <a:srgbClr val="8DC6C1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38C-46E6-85C4-89D5B08CD189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38C-46E6-85C4-89D5B08CD189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38C-46E6-85C4-89D5B08CD189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738C-46E6-85C4-89D5B08CD189}"/>
              </c:ext>
            </c:extLst>
          </c:dPt>
          <c:dLbls>
            <c:dLbl>
              <c:idx val="0"/>
              <c:layout>
                <c:manualLayout>
                  <c:x val="0.11471127741414315"/>
                  <c:y val="-0.144545063434921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61841950281739611"/>
                      <c:h val="6.50818274629332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38C-46E6-85C4-89D5B08CD189}"/>
                </c:ext>
              </c:extLst>
            </c:dLbl>
            <c:dLbl>
              <c:idx val="1"/>
              <c:layout>
                <c:manualLayout>
                  <c:x val="0.13440866149361208"/>
                  <c:y val="-1.80681684966259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922363301810162"/>
                      <c:h val="0.274672582023794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38C-46E6-85C4-89D5B08CD189}"/>
                </c:ext>
              </c:extLst>
            </c:dLbl>
            <c:dLbl>
              <c:idx val="2"/>
              <c:layout>
                <c:manualLayout>
                  <c:x val="0.19129897466903939"/>
                  <c:y val="7.94999413851541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8899509716749295"/>
                      <c:h val="0.14938761713010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38C-46E6-85C4-89D5B08CD189}"/>
                </c:ext>
              </c:extLst>
            </c:dLbl>
            <c:dLbl>
              <c:idx val="3"/>
              <c:layout>
                <c:manualLayout>
                  <c:x val="-7.2685830760909953E-2"/>
                  <c:y val="0.187908952364909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958232511098105"/>
                      <c:h val="0.11325128013685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38C-46E6-85C4-89D5B08CD189}"/>
                </c:ext>
              </c:extLst>
            </c:dLbl>
            <c:dLbl>
              <c:idx val="4"/>
              <c:layout>
                <c:manualLayout>
                  <c:x val="-0.10902884834332664"/>
                  <c:y val="-0.130090813175706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6809724884583315"/>
                      <c:h val="0.191016677346329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38C-46E6-85C4-89D5B08CD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〜20代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60代〜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0.18512114879018657</c:v>
                </c:pt>
                <c:pt idx="2">
                  <c:v>0.22778551237925912</c:v>
                </c:pt>
                <c:pt idx="3">
                  <c:v>0.23243793253637274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38C-46E6-85C4-89D5B08CD1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6983734569469"/>
          <c:y val="0.15855428887649201"/>
          <c:w val="0.68781731708753779"/>
          <c:h val="0.76988700707149504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C6F-41E0-B8E4-B1D1908699E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C6F-41E0-B8E4-B1D1908699E7}"/>
              </c:ext>
            </c:extLst>
          </c:dPt>
          <c:dPt>
            <c:idx val="2"/>
            <c:bubble3D val="0"/>
            <c:spPr>
              <a:solidFill>
                <a:srgbClr val="8DC6C1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C6F-41E0-B8E4-B1D1908699E7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C6F-41E0-B8E4-B1D1908699E7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C6F-41E0-B8E4-B1D1908699E7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5C6F-41E0-B8E4-B1D1908699E7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5C6F-41E0-B8E4-B1D1908699E7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5C6F-41E0-B8E4-B1D1908699E7}"/>
              </c:ext>
            </c:extLst>
          </c:dPt>
          <c:dLbls>
            <c:dLbl>
              <c:idx val="0"/>
              <c:layout>
                <c:manualLayout>
                  <c:x val="0.22580604451885519"/>
                  <c:y val="-0.596249560388656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680"/>
                    </a:lnSpc>
                    <a:defRPr sz="14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292430785021844"/>
                      <c:h val="0.383045172128470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C6F-41E0-B8E4-B1D1908699E7}"/>
                </c:ext>
              </c:extLst>
            </c:dLbl>
            <c:dLbl>
              <c:idx val="1"/>
              <c:layout>
                <c:manualLayout>
                  <c:x val="-0.1351519332658869"/>
                  <c:y val="-0.1228638303151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lnSpc>
                      <a:spcPts val="1680"/>
                    </a:lnSpc>
                    <a:defRPr sz="1400" b="1">
                      <a:solidFill>
                        <a:srgbClr val="CD7472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183365268730586"/>
                      <c:h val="0.2781775221740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6F-41E0-B8E4-B1D190869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680"/>
                  </a:lnSpc>
                  <a:defRPr sz="1400" b="1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C6F-41E0-B8E4-B1D1908699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841-4EC9-AC5E-0E7F94DA0B1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3841-4EC9-AC5E-0E7F94DA0B1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841-4EC9-AC5E-0E7F94DA0B1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841-4EC9-AC5E-0E7F94DA0B1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841-4EC9-AC5E-0E7F94DA0B1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3841-4EC9-AC5E-0E7F94DA0B1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3841-4EC9-AC5E-0E7F94DA0B1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3841-4EC9-AC5E-0E7F94DA0B1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3841-4EC9-AC5E-0E7F94DA0B1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3841-4EC9-AC5E-0E7F94DA0B1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3841-4EC9-AC5E-0E7F94DA0B1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3841-4EC9-AC5E-0E7F94DA0B1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50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3841-4EC9-AC5E-0E7F94DA0B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Sheet1!$B$1:$V$1</c:f>
              <c:strCache>
                <c:ptCount val="21"/>
                <c:pt idx="0">
                  <c:v>経営者・役員</c:v>
                </c:pt>
                <c:pt idx="1">
                  <c:v>経営企画</c:v>
                </c:pt>
                <c:pt idx="2">
                  <c:v>情報処理・情報システム</c:v>
                </c:pt>
                <c:pt idx="3">
                  <c:v>企画・調査・マーケティング</c:v>
                </c:pt>
                <c:pt idx="4">
                  <c:v>広報・宣伝</c:v>
                </c:pt>
                <c:pt idx="5">
                  <c:v>営業・販売</c:v>
                </c:pt>
                <c:pt idx="6">
                  <c:v>総務・人事</c:v>
                </c:pt>
                <c:pt idx="7">
                  <c:v>財務・経理</c:v>
                </c:pt>
                <c:pt idx="8">
                  <c:v>配送・物流</c:v>
                </c:pt>
                <c:pt idx="9">
                  <c:v>資材・購買</c:v>
                </c:pt>
                <c:pt idx="10">
                  <c:v>一般事務</c:v>
                </c:pt>
                <c:pt idx="11">
                  <c:v>専門職（医療関連）</c:v>
                </c:pt>
                <c:pt idx="12">
                  <c:v>専門職（会計関連）</c:v>
                </c:pt>
                <c:pt idx="13">
                  <c:v>専門職（教育関連）</c:v>
                </c:pt>
                <c:pt idx="14">
                  <c:v>専門職（建築・土木関連）</c:v>
                </c:pt>
                <c:pt idx="15">
                  <c:v>専門職（法律関連）</c:v>
                </c:pt>
                <c:pt idx="16">
                  <c:v>編集・編成・制作</c:v>
                </c:pt>
                <c:pt idx="17">
                  <c:v>技術・設計</c:v>
                </c:pt>
                <c:pt idx="18">
                  <c:v>研究・開発</c:v>
                </c:pt>
                <c:pt idx="19">
                  <c:v>生産・製造</c:v>
                </c:pt>
                <c:pt idx="20">
                  <c:v>その他</c:v>
                </c:pt>
              </c:strCache>
            </c:strRef>
          </c:cat>
          <c:val>
            <c:numRef>
              <c:f>Sheet1!$B$2:$V$2</c:f>
              <c:numCache>
                <c:formatCode>0.0%</c:formatCode>
                <c:ptCount val="21"/>
                <c:pt idx="0">
                  <c:v>0.12</c:v>
                </c:pt>
                <c:pt idx="1">
                  <c:v>3.3000000000000002E-2</c:v>
                </c:pt>
                <c:pt idx="2">
                  <c:v>5.8000000000000003E-2</c:v>
                </c:pt>
                <c:pt idx="3">
                  <c:v>6.0999999999999999E-2</c:v>
                </c:pt>
                <c:pt idx="4">
                  <c:v>1.0999999999999999E-2</c:v>
                </c:pt>
                <c:pt idx="5">
                  <c:v>0.221</c:v>
                </c:pt>
                <c:pt idx="6">
                  <c:v>3.9E-2</c:v>
                </c:pt>
                <c:pt idx="7">
                  <c:v>0.03</c:v>
                </c:pt>
                <c:pt idx="8">
                  <c:v>8.0000000000000002E-3</c:v>
                </c:pt>
                <c:pt idx="9">
                  <c:v>8.0000000000000002E-3</c:v>
                </c:pt>
                <c:pt idx="10">
                  <c:v>6.9000000000000006E-2</c:v>
                </c:pt>
                <c:pt idx="11">
                  <c:v>2.1000000000000001E-2</c:v>
                </c:pt>
                <c:pt idx="12">
                  <c:v>0.01</c:v>
                </c:pt>
                <c:pt idx="13">
                  <c:v>0.02</c:v>
                </c:pt>
                <c:pt idx="14">
                  <c:v>1.6E-2</c:v>
                </c:pt>
                <c:pt idx="15">
                  <c:v>1.2E-2</c:v>
                </c:pt>
                <c:pt idx="16">
                  <c:v>1.4E-2</c:v>
                </c:pt>
                <c:pt idx="17">
                  <c:v>6.8000000000000005E-2</c:v>
                </c:pt>
                <c:pt idx="18">
                  <c:v>4.4999999999999998E-2</c:v>
                </c:pt>
                <c:pt idx="19">
                  <c:v>2.8000000000000001E-2</c:v>
                </c:pt>
                <c:pt idx="20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3841-4EC9-AC5E-0E7F94DA0B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909376"/>
        <c:axId val="144517952"/>
      </c:barChart>
      <c:catAx>
        <c:axId val="143909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4517952"/>
        <c:crosses val="autoZero"/>
        <c:auto val="1"/>
        <c:lblAlgn val="ctr"/>
        <c:lblOffset val="100"/>
        <c:noMultiLvlLbl val="0"/>
      </c:catAx>
      <c:valAx>
        <c:axId val="144517952"/>
        <c:scaling>
          <c:orientation val="minMax"/>
          <c:max val="0.30000000000000004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390937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75123042617629"/>
          <c:y val="0.30654353648478144"/>
          <c:w val="0.39542692126148893"/>
          <c:h val="0.46003433904619029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割合</c:v>
                </c:pt>
              </c:strCache>
            </c:strRef>
          </c:tx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08E-40C2-9092-2F6C6DFCC8AB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08E-40C2-9092-2F6C6DFCC8AB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08E-40C2-9092-2F6C6DFCC8AB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08E-40C2-9092-2F6C6DFCC8AB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008E-40C2-9092-2F6C6DFCC8AB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008E-40C2-9092-2F6C6DFCC8AB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008E-40C2-9092-2F6C6DFCC8AB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008E-40C2-9092-2F6C6DFCC8AB}"/>
              </c:ext>
            </c:extLst>
          </c:dPt>
          <c:dLbls>
            <c:dLbl>
              <c:idx val="0"/>
              <c:layout>
                <c:manualLayout>
                  <c:x val="2.7826224134757802E-2"/>
                  <c:y val="-0.11561661893308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11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E-40C2-9092-2F6C6DFCC8AB}"/>
                </c:ext>
              </c:extLst>
            </c:dLbl>
            <c:dLbl>
              <c:idx val="1"/>
              <c:layout>
                <c:manualLayout>
                  <c:x val="0.14509372648543209"/>
                  <c:y val="-6.7057638981189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5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070453871069113"/>
                      <c:h val="0.203485249322231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8E-40C2-9092-2F6C6DFCC8AB}"/>
                </c:ext>
              </c:extLst>
            </c:dLbl>
            <c:dLbl>
              <c:idx val="2"/>
              <c:layout>
                <c:manualLayout>
                  <c:x val="0.16298216993215284"/>
                  <c:y val="2.5435838238694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63988170881188"/>
                      <c:h val="0.148937510583017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8E-40C2-9092-2F6C6DFCC8AB}"/>
                </c:ext>
              </c:extLst>
            </c:dLbl>
            <c:dLbl>
              <c:idx val="3"/>
              <c:layout>
                <c:manualLayout>
                  <c:x val="0.14058644158621372"/>
                  <c:y val="9.4805809598546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10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578926940667852"/>
                      <c:h val="0.130438851553723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08E-40C2-9092-2F6C6DFCC8AB}"/>
                </c:ext>
              </c:extLst>
            </c:dLbl>
            <c:dLbl>
              <c:idx val="4"/>
              <c:layout>
                <c:manualLayout>
                  <c:x val="0.11130505304197903"/>
                  <c:y val="0.117929315458579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82866432872127"/>
                      <c:h val="0.139688181068370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08E-40C2-9092-2F6C6DFCC8AB}"/>
                </c:ext>
              </c:extLst>
            </c:dLbl>
            <c:dLbl>
              <c:idx val="5"/>
              <c:layout>
                <c:manualLayout>
                  <c:x val="-5.7640035707712624E-2"/>
                  <c:y val="3.9310014584080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7764161325742734"/>
                      <c:h val="0.19518415815625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08E-40C2-9092-2F6C6DFCC8AB}"/>
                </c:ext>
              </c:extLst>
            </c:dLbl>
            <c:dLbl>
              <c:idx val="6"/>
              <c:layout>
                <c:manualLayout>
                  <c:x val="-7.9503497527879441E-2"/>
                  <c:y val="3.699731805858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9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8E-40C2-9092-2F6C6DFCC8AB}"/>
                </c:ext>
              </c:extLst>
            </c:dLbl>
            <c:dLbl>
              <c:idx val="7"/>
              <c:layout>
                <c:manualLayout>
                  <c:x val="-0.17888286943772874"/>
                  <c:y val="2.77479885439406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8E-40C2-9092-2F6C6DFCC8AB}"/>
                </c:ext>
              </c:extLst>
            </c:dLbl>
            <c:dLbl>
              <c:idx val="8"/>
              <c:layout>
                <c:manualLayout>
                  <c:x val="-9.9379371909849287E-2"/>
                  <c:y val="-6.47453066025283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46084233642626"/>
                      <c:h val="0.13043885155372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08E-40C2-9092-2F6C6DFCC8AB}"/>
                </c:ext>
              </c:extLst>
            </c:dLbl>
            <c:dLbl>
              <c:idx val="9"/>
              <c:layout>
                <c:manualLayout>
                  <c:x val="-3.5776573887545744E-2"/>
                  <c:y val="-9.7117959903792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defRPr sz="800"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8E-40C2-9092-2F6C6DFCC8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lnSpc>
                    <a:spcPts val="1200"/>
                  </a:lnSpc>
                  <a:defRPr sz="1000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経営者</c:v>
                </c:pt>
                <c:pt idx="1">
                  <c:v>役員クラス</c:v>
                </c:pt>
                <c:pt idx="2">
                  <c:v>本部長クラス</c:v>
                </c:pt>
                <c:pt idx="3">
                  <c:v>部長クラス</c:v>
                </c:pt>
                <c:pt idx="4">
                  <c:v>課長クラス</c:v>
                </c:pt>
                <c:pt idx="5">
                  <c:v>主任／係長クラス</c:v>
                </c:pt>
                <c:pt idx="6">
                  <c:v>一般社員</c:v>
                </c:pt>
                <c:pt idx="7">
                  <c:v>契約社員</c:v>
                </c:pt>
                <c:pt idx="8">
                  <c:v>派遣社員</c:v>
                </c:pt>
                <c:pt idx="9">
                  <c:v>その他</c:v>
                </c:pt>
              </c:strCache>
            </c:strRef>
          </c:cat>
          <c:val>
            <c:numRef>
              <c:f>Sheet1!$B$2:$K$2</c:f>
              <c:numCache>
                <c:formatCode>0%</c:formatCode>
                <c:ptCount val="10"/>
                <c:pt idx="0">
                  <c:v>0.11</c:v>
                </c:pt>
                <c:pt idx="1">
                  <c:v>0.05</c:v>
                </c:pt>
                <c:pt idx="2">
                  <c:v>0.01</c:v>
                </c:pt>
                <c:pt idx="3">
                  <c:v>0.1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0.33</c:v>
                </c:pt>
                <c:pt idx="7">
                  <c:v>0.02</c:v>
                </c:pt>
                <c:pt idx="8">
                  <c:v>0.01</c:v>
                </c:pt>
                <c:pt idx="9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08E-40C2-9092-2F6C6DFCC8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4281517437726"/>
          <c:y val="0.17410928693947561"/>
          <c:w val="0.68781731708753779"/>
          <c:h val="0.76988700707149504"/>
        </c:manualLayout>
      </c:layout>
      <c:doughnutChart>
        <c:varyColors val="1"/>
        <c:ser>
          <c:idx val="0"/>
          <c:order val="0"/>
          <c:spPr>
            <a:solidFill>
              <a:srgbClr val="E4E4E4"/>
            </a:solidFill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DDB-4693-839D-C6D3BA038D29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DDB-4693-839D-C6D3BA038D29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DDB-4693-839D-C6D3BA038D29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DDB-4693-839D-C6D3BA038D29}"/>
              </c:ext>
            </c:extLst>
          </c:dPt>
          <c:dPt>
            <c:idx val="4"/>
            <c:bubble3D val="0"/>
            <c:spPr>
              <a:solidFill>
                <a:srgbClr val="9FCEC9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DDB-4693-839D-C6D3BA038D29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DDB-4693-839D-C6D3BA038D29}"/>
              </c:ext>
            </c:extLst>
          </c:dPt>
          <c:dPt>
            <c:idx val="6"/>
            <c:bubble3D val="0"/>
            <c:spPr>
              <a:solidFill>
                <a:srgbClr val="CFE6E3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DDB-4693-839D-C6D3BA038D29}"/>
              </c:ext>
            </c:extLst>
          </c:dPt>
          <c:dPt>
            <c:idx val="7"/>
            <c:bubble3D val="0"/>
            <c:spPr>
              <a:solidFill>
                <a:srgbClr val="E5F1F0"/>
              </a:solidFill>
              <a:ln w="381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8DDB-4693-839D-C6D3BA038D2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DB-4693-839D-C6D3BA038D29}"/>
                </c:ext>
              </c:extLst>
            </c:dLbl>
            <c:dLbl>
              <c:idx val="1"/>
              <c:layout>
                <c:manualLayout>
                  <c:x val="0.10772375363233987"/>
                  <c:y val="-0.159586192109777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8639932150147045"/>
                      <c:h val="0.157290477760846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DDB-4693-839D-C6D3BA038D29}"/>
                </c:ext>
              </c:extLst>
            </c:dLbl>
            <c:dLbl>
              <c:idx val="2"/>
              <c:layout>
                <c:manualLayout>
                  <c:x val="0.22130463971876985"/>
                  <c:y val="-7.00615657926978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8029915949509178"/>
                      <c:h val="0.157290492526341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DDB-4693-839D-C6D3BA038D29}"/>
                </c:ext>
              </c:extLst>
            </c:dLbl>
            <c:dLbl>
              <c:idx val="3"/>
              <c:layout>
                <c:manualLayout>
                  <c:x val="0.1211767534238513"/>
                  <c:y val="3.062974760731391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9421951595047851"/>
                      <c:h val="0.12615161683018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DB-4693-839D-C6D3BA038D29}"/>
                </c:ext>
              </c:extLst>
            </c:dLbl>
            <c:dLbl>
              <c:idx val="4"/>
              <c:layout>
                <c:manualLayout>
                  <c:x val="0.10529620840079286"/>
                  <c:y val="7.77536143102173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r">
                    <a:defRPr sz="900" b="1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2952259955770287"/>
                      <c:h val="0.157290477760846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DDB-4693-839D-C6D3BA038D29}"/>
                </c:ext>
              </c:extLst>
            </c:dLbl>
            <c:dLbl>
              <c:idx val="5"/>
              <c:layout>
                <c:manualLayout>
                  <c:x val="5.4681311886432396E-2"/>
                  <c:y val="-3.88968753622591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51786338114856878"/>
                      <c:h val="0.18064935064935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DDB-4693-839D-C6D3BA038D29}"/>
                </c:ext>
              </c:extLst>
            </c:dLbl>
            <c:dLbl>
              <c:idx val="6"/>
              <c:layout>
                <c:manualLayout>
                  <c:x val="0.17548087873778945"/>
                  <c:y val="5.8398064199950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157094646831321"/>
                      <c:h val="0.188453197745650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DDB-4693-839D-C6D3BA038D29}"/>
                </c:ext>
              </c:extLst>
            </c:dLbl>
            <c:dLbl>
              <c:idx val="7"/>
              <c:layout>
                <c:manualLayout>
                  <c:x val="-8.1930761839962771E-2"/>
                  <c:y val="2.2686315206184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52004185565219041"/>
                      <c:h val="0.421970795671453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8DDB-4693-839D-C6D3BA038D29}"/>
                </c:ext>
              </c:extLst>
            </c:dLbl>
            <c:dLbl>
              <c:idx val="8"/>
              <c:layout>
                <c:manualLayout>
                  <c:x val="-9.2854648377254823E-2"/>
                  <c:y val="-5.4492700143802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solidFill>
                        <a:srgbClr val="0BA69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794597644694883"/>
                      <c:h val="0.312984782414144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8DDB-4693-839D-C6D3BA038D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Sheet1!$A$1:$I$1</c:f>
              <c:strCache>
                <c:ptCount val="9"/>
                <c:pt idx="1">
                  <c:v>2000万以上</c:v>
                </c:pt>
                <c:pt idx="2">
                  <c:v>1500万～2000万</c:v>
                </c:pt>
                <c:pt idx="3">
                  <c:v>1200万～1500万</c:v>
                </c:pt>
                <c:pt idx="4">
                  <c:v>1000万～1200万</c:v>
                </c:pt>
                <c:pt idx="5">
                  <c:v>800万～1000万</c:v>
                </c:pt>
                <c:pt idx="6">
                  <c:v>600万～800万</c:v>
                </c:pt>
                <c:pt idx="7">
                  <c:v>400万～600万</c:v>
                </c:pt>
                <c:pt idx="8">
                  <c:v>400万未満</c:v>
                </c:pt>
              </c:strCache>
            </c:strRef>
          </c:cat>
          <c:val>
            <c:numRef>
              <c:f>Sheet1!$A$2:$I$2</c:f>
              <c:numCache>
                <c:formatCode>0%</c:formatCode>
                <c:ptCount val="9"/>
                <c:pt idx="0" formatCode="General">
                  <c:v>0</c:v>
                </c:pt>
                <c:pt idx="1">
                  <c:v>3.6999999999999998E-2</c:v>
                </c:pt>
                <c:pt idx="2">
                  <c:v>3.5999999999999997E-2</c:v>
                </c:pt>
                <c:pt idx="3">
                  <c:v>5.6000000000000001E-2</c:v>
                </c:pt>
                <c:pt idx="4">
                  <c:v>9.4E-2</c:v>
                </c:pt>
                <c:pt idx="5">
                  <c:v>0.13600000000000001</c:v>
                </c:pt>
                <c:pt idx="6">
                  <c:v>0.157</c:v>
                </c:pt>
                <c:pt idx="7">
                  <c:v>0.20699999999999999</c:v>
                </c:pt>
                <c:pt idx="8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DDB-4693-839D-C6D3BA038D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8"/>
      </c:doughnutChart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970073631889125E-2"/>
          <c:y val="0.10791814772409457"/>
          <c:w val="0.88314167683270561"/>
          <c:h val="0.84046882510351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〜20代  </c:v>
                </c:pt>
              </c:strCache>
            </c:strRef>
          </c:tx>
          <c:spPr>
            <a:solidFill>
              <a:srgbClr val="00A29A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lnSpc>
                      <a:spcPts val="1080"/>
                    </a:lnSpc>
                    <a:defRPr sz="1000" b="1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22-4E8C-BEA9-57B77ED7369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lnSpc>
                        <a:spcPts val="1080"/>
                      </a:lnSpc>
                      <a:defRPr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defRPr>
                    </a:pPr>
                    <a:fld id="{E1A7432C-EDA8-4B2D-BFD7-AE922170C0FE}" type="SERIESNAME">
                      <a:rPr lang="ja-JP" altLang="en-US"/>
                      <a:pPr>
                        <a:lnSpc>
                          <a:spcPts val="1080"/>
                        </a:lnSpc>
                        <a:defRPr sz="10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defRPr>
                      </a:pPr>
                      <a:t>[系列名]</a:t>
                    </a:fld>
                    <a:endParaRPr lang="ja-JP" altLang="en-US" baseline="0" dirty="0"/>
                  </a:p>
                  <a:p>
                    <a:pPr>
                      <a:lnSpc>
                        <a:spcPts val="1080"/>
                      </a:lnSpc>
                      <a:defRPr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defRPr>
                    </a:pPr>
                    <a:fld id="{50C5C058-FB7C-4CA4-B13F-19C3543B86D1}" type="VALUE">
                      <a:rPr lang="en-US" altLang="ja-JP" sz="1050"/>
                      <a:pPr>
                        <a:lnSpc>
                          <a:spcPts val="1080"/>
                        </a:lnSpc>
                        <a:defRPr sz="10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80"/>
                  </a:lnSpc>
                  <a:defRPr sz="9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0.11645831839440368</c:v>
                </c:pt>
                <c:pt idx="1">
                  <c:v>0.2546146373056995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1-42D1-BE2B-787E6FEE6E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2B96D22-85AD-4D6E-9E91-787FECE294CB}" type="SERIESNAME">
                      <a:rPr lang="ja-JP" alt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[系列名]</a:t>
                    </a:fld>
                    <a:endParaRPr lang="ja-JP" altLang="en-US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fld id="{CB958406-2F34-4DD2-9BF3-7568B565630F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0.19058409223095985</c:v>
                </c:pt>
                <c:pt idx="1">
                  <c:v>0.24590055346208195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1-42D1-BE2B-787E6FEE6E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40代 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lnSpc>
                      <a:spcPts val="1000"/>
                    </a:lnSpc>
                    <a:defRPr sz="1000" b="1">
                      <a:solidFill>
                        <a:schemeClr val="bg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22-4E8C-BEA9-57B77ED736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863102B-FD3B-4C17-BFD2-17DEE082D07D}" type="SERIESNAME">
                      <a:rPr lang="ja-JP" alt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[系列名]</a:t>
                    </a:fld>
                    <a:endParaRPr lang="ja-JP" altLang="en-US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fld id="{B7A656E9-95E3-4A2B-A0A0-B32CEB1C0BAB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22-4E8C-BEA9-57B77ED7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0.24414274446064488</c:v>
                </c:pt>
                <c:pt idx="1">
                  <c:v>0.23710551106924163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1-42D1-BE2B-787E6FEE6E6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rgbClr val="1F497D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0.264206324545259</c:v>
                </c:pt>
                <c:pt idx="1">
                  <c:v>0.18833902496467264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71-42D1-BE2B-787E6FEE6E6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rgbClr val="CFE6E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5-9171-42D1-BE2B-787E6FEE6E63}"/>
              </c:ext>
            </c:extLst>
          </c:dPt>
          <c:dPt>
            <c:idx val="1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7-9171-42D1-BE2B-787E6FEE6E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lnSpc>
                    <a:spcPts val="1000"/>
                  </a:lnSpc>
                  <a:defRPr sz="1000" b="1">
                    <a:solidFill>
                      <a:srgbClr val="1F497D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0.18460852036873263</c:v>
                </c:pt>
                <c:pt idx="1">
                  <c:v>7.4040273198304279E-2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71-42D1-BE2B-787E6FEE6E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30852864"/>
        <c:axId val="99942976"/>
      </c:barChart>
      <c:catAx>
        <c:axId val="1308528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9942976"/>
        <c:crosses val="autoZero"/>
        <c:auto val="1"/>
        <c:lblAlgn val="ctr"/>
        <c:lblOffset val="100"/>
        <c:noMultiLvlLbl val="0"/>
      </c:catAx>
      <c:valAx>
        <c:axId val="999429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085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FE3DE-AD4F-40DA-A68B-A255E731F5F8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28A4C8EA-8104-4863-B3F8-8BAC7B531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34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B9A5E40-AB88-4489-A971-A476B1F3956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9CCA5F7-6AF5-4ACE-90EB-7F51BECE1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905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5F7-6AF5-4ACE-90EB-7F51BECE14B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075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5F7-6AF5-4ACE-90EB-7F51BECE14B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99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31">
            <a:extLst>
              <a:ext uri="{FF2B5EF4-FFF2-40B4-BE49-F238E27FC236}">
                <a16:creationId xmlns:a16="http://schemas.microsoft.com/office/drawing/2014/main" id="{8EC799C8-62D5-4A6D-BD28-0545A660D704}"/>
              </a:ext>
            </a:extLst>
          </p:cNvPr>
          <p:cNvSpPr>
            <a:spLocks/>
          </p:cNvSpPr>
          <p:nvPr userDrawn="1"/>
        </p:nvSpPr>
        <p:spPr>
          <a:xfrm>
            <a:off x="-1" y="5570"/>
            <a:ext cx="9905999" cy="544936"/>
          </a:xfrm>
          <a:prstGeom prst="roundRect">
            <a:avLst>
              <a:gd name="adj" fmla="val 6945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A6DCA14-216E-4508-9D79-608AC189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" y="56369"/>
            <a:ext cx="8543925" cy="45449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7936012-82BB-4A72-8EF0-291015B73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" y="6144323"/>
            <a:ext cx="1313086" cy="405444"/>
          </a:xfrm>
          <a:prstGeom prst="rect">
            <a:avLst/>
          </a:prstGeom>
        </p:spPr>
      </p:pic>
      <p:sp>
        <p:nvSpPr>
          <p:cNvPr id="8" name="角丸四角形 29">
            <a:extLst>
              <a:ext uri="{FF2B5EF4-FFF2-40B4-BE49-F238E27FC236}">
                <a16:creationId xmlns:a16="http://schemas.microsoft.com/office/drawing/2014/main" id="{9B4AED6F-EA82-4008-805A-6E56BB35D20A}"/>
              </a:ext>
            </a:extLst>
          </p:cNvPr>
          <p:cNvSpPr/>
          <p:nvPr userDrawn="1"/>
        </p:nvSpPr>
        <p:spPr>
          <a:xfrm>
            <a:off x="0" y="6680738"/>
            <a:ext cx="9905999" cy="166116"/>
          </a:xfrm>
          <a:prstGeom prst="roundRect">
            <a:avLst>
              <a:gd name="adj" fmla="val 20738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7C21BC-4033-4049-A489-B4261F31C3EE}"/>
              </a:ext>
            </a:extLst>
          </p:cNvPr>
          <p:cNvSpPr/>
          <p:nvPr userDrawn="1"/>
        </p:nvSpPr>
        <p:spPr bwMode="white">
          <a:xfrm>
            <a:off x="0" y="6642804"/>
            <a:ext cx="26687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spc="3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Nikkei Inc. No reproduction without permission</a:t>
            </a:r>
            <a:endParaRPr lang="ja-JP" altLang="en-US" sz="900" spc="3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20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31">
            <a:extLst>
              <a:ext uri="{FF2B5EF4-FFF2-40B4-BE49-F238E27FC236}">
                <a16:creationId xmlns:a16="http://schemas.microsoft.com/office/drawing/2014/main" id="{89F43C48-6552-4F43-BC98-0B629615F9A7}"/>
              </a:ext>
            </a:extLst>
          </p:cNvPr>
          <p:cNvSpPr>
            <a:spLocks/>
          </p:cNvSpPr>
          <p:nvPr userDrawn="1"/>
        </p:nvSpPr>
        <p:spPr>
          <a:xfrm>
            <a:off x="-1" y="5570"/>
            <a:ext cx="9905999" cy="544936"/>
          </a:xfrm>
          <a:prstGeom prst="roundRect">
            <a:avLst>
              <a:gd name="adj" fmla="val 6945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タイトル 5">
            <a:extLst>
              <a:ext uri="{FF2B5EF4-FFF2-40B4-BE49-F238E27FC236}">
                <a16:creationId xmlns:a16="http://schemas.microsoft.com/office/drawing/2014/main" id="{345EA8EC-8EA3-4CB3-B53D-D45938F6CF06}"/>
              </a:ext>
            </a:extLst>
          </p:cNvPr>
          <p:cNvSpPr txBox="1">
            <a:spLocks/>
          </p:cNvSpPr>
          <p:nvPr userDrawn="1"/>
        </p:nvSpPr>
        <p:spPr>
          <a:xfrm>
            <a:off x="17534" y="56369"/>
            <a:ext cx="8543925" cy="4544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E99563D-8B91-47A7-84D6-8E1676AAF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" y="6144323"/>
            <a:ext cx="1313086" cy="405444"/>
          </a:xfrm>
          <a:prstGeom prst="rect">
            <a:avLst/>
          </a:prstGeom>
        </p:spPr>
      </p:pic>
      <p:sp>
        <p:nvSpPr>
          <p:cNvPr id="10" name="角丸四角形 29">
            <a:extLst>
              <a:ext uri="{FF2B5EF4-FFF2-40B4-BE49-F238E27FC236}">
                <a16:creationId xmlns:a16="http://schemas.microsoft.com/office/drawing/2014/main" id="{262E2FEE-CDC8-4754-AC26-68198EB63CA7}"/>
              </a:ext>
            </a:extLst>
          </p:cNvPr>
          <p:cNvSpPr/>
          <p:nvPr userDrawn="1"/>
        </p:nvSpPr>
        <p:spPr>
          <a:xfrm>
            <a:off x="0" y="6680738"/>
            <a:ext cx="9905999" cy="166116"/>
          </a:xfrm>
          <a:prstGeom prst="roundRect">
            <a:avLst>
              <a:gd name="adj" fmla="val 20738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9A7BE3-DEDA-4734-AC1F-09A5DC1656E1}"/>
              </a:ext>
            </a:extLst>
          </p:cNvPr>
          <p:cNvSpPr/>
          <p:nvPr userDrawn="1"/>
        </p:nvSpPr>
        <p:spPr bwMode="white">
          <a:xfrm>
            <a:off x="0" y="6642804"/>
            <a:ext cx="26687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spc="3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Nikkei Inc. No reproduction without permission</a:t>
            </a:r>
            <a:endParaRPr lang="ja-JP" altLang="en-US" sz="900" spc="3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ack.nikkei.com/blog/atlas_opensource_proje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7255813" y="1363480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530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696904" y="1366282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5,271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UB/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81670" y="1370711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1495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PV/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904014" y="1366282"/>
            <a:ext cx="2251964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</a:t>
            </a:r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6342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5706"/>
              </p:ext>
            </p:extLst>
          </p:nvPr>
        </p:nvGraphicFramePr>
        <p:xfrm>
          <a:off x="5475289" y="4200277"/>
          <a:ext cx="4108449" cy="1325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8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5623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総アクセス数は、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</a:t>
                      </a:r>
                      <a:r>
                        <a:rPr lang="ja-JP" altLang="en-US" sz="8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電子版モバイル閲覧数、 電子版アプリ（紙面ビューアーアプリは除く）等の表示回数（参考値）です。</a:t>
                      </a:r>
                      <a:b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 fontAlgn="b"/>
                      <a:b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電子版会員数（有料会員＋無料登録会員）は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日時点の人数です。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b"/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本ページの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PV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UB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など各数値は、日本経済新聞社が開発したツール「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Atlas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」で計測しています。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7800" indent="0" algn="l" fontAlgn="b"/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システムによるアクセス（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bot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）を判定し排除する仕組みを組み込み、より実アクセスに近い数値を計測できるようになりました。詳細や計測ロジック、オープンソースはこちらをご参照ください。</a:t>
                      </a:r>
                    </a:p>
                    <a:p>
                      <a:pPr marL="177800" indent="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2"/>
                        </a:rPr>
                        <a:t>https://hack.nikkei.com/blog/atlas_opensource_project/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7252800" y="1416642"/>
            <a:ext cx="1485864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電子版会員数</a:t>
            </a:r>
            <a:r>
              <a:rPr lang="en-US" altLang="ja-JP" sz="1400" b="1" baseline="-15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※2</a:t>
            </a:r>
            <a:endParaRPr lang="ja-JP" altLang="en-US" sz="1400" b="1" baseline="-15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33770" y="1398178"/>
            <a:ext cx="2094166" cy="273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</a:t>
            </a:r>
            <a:r>
              <a:rPr lang="en-US" altLang="zh-TW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UB</a:t>
            </a:r>
            <a:r>
              <a:rPr lang="zh-TW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（訪問者数）</a:t>
            </a:r>
            <a:endParaRPr kumimoji="1" lang="ja-JP" altLang="en-US" sz="1600" b="1" baseline="30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80174" y="1413240"/>
            <a:ext cx="2089495" cy="236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PV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（閲覧ページ数）	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white">
          <a:xfrm>
            <a:off x="-78821" y="685269"/>
            <a:ext cx="16706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900" kern="1100" spc="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Media Report</a:t>
            </a:r>
            <a:endParaRPr kumimoji="1" lang="ja-JP" altLang="en-US" sz="1900" kern="1100" spc="5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-9</a:t>
            </a:r>
            <a:r>
              <a:rPr lang="ja-JP" altLang="en-US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月のアクセスデータ</a:t>
            </a:r>
            <a:endParaRPr kumimoji="1" lang="ja-JP" altLang="en-US" sz="1200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96753" y="1419444"/>
            <a:ext cx="1485864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総アクセス数</a:t>
            </a:r>
            <a:r>
              <a:rPr lang="en-US" altLang="ja-JP" sz="1400" b="1" baseline="-15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※1</a:t>
            </a:r>
            <a:endParaRPr kumimoji="1" lang="ja-JP" altLang="en-US" sz="1400" b="1" baseline="-15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6420" y="232410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■日経電子版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84717"/>
              </p:ext>
            </p:extLst>
          </p:nvPr>
        </p:nvGraphicFramePr>
        <p:xfrm>
          <a:off x="508488" y="2671774"/>
          <a:ext cx="2865958" cy="395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トップページ閲覧数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35,470,000</a:t>
                      </a: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56322"/>
              </p:ext>
            </p:extLst>
          </p:nvPr>
        </p:nvGraphicFramePr>
        <p:xfrm>
          <a:off x="3562228" y="2671435"/>
          <a:ext cx="2886002" cy="70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93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zh-TW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NIKKEI STYLE</a:t>
                      </a:r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全体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22,107,000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1" baseline="30000" dirty="0">
                        <a:solidFill>
                          <a:srgbClr val="003964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9,424,000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UB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6476564" y="2324100"/>
            <a:ext cx="918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■関連サイト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49432" y="2324100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NIKKEI STYLE</a:t>
            </a:r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03656"/>
              </p:ext>
            </p:extLst>
          </p:nvPr>
        </p:nvGraphicFramePr>
        <p:xfrm>
          <a:off x="508488" y="3209604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電子版アプリ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248,470,000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アクセス</a:t>
                      </a: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98664"/>
              </p:ext>
            </p:extLst>
          </p:nvPr>
        </p:nvGraphicFramePr>
        <p:xfrm>
          <a:off x="508488" y="3776048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日経電子版アプリ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800" b="0" baseline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有料会員＋無料登録会員</a:t>
                      </a:r>
                      <a:endParaRPr kumimoji="1" lang="en-US" altLang="ja-JP" sz="800" b="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890,000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MAU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21304"/>
              </p:ext>
            </p:extLst>
          </p:nvPr>
        </p:nvGraphicFramePr>
        <p:xfrm>
          <a:off x="508488" y="4342491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紙面ビューアーアプリ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800" b="0" baseline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有料会員限定</a:t>
                      </a:r>
                      <a:endParaRPr kumimoji="1" lang="en-US" altLang="ja-JP" sz="800" b="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301,000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MAU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65573"/>
              </p:ext>
            </p:extLst>
          </p:nvPr>
        </p:nvGraphicFramePr>
        <p:xfrm>
          <a:off x="6676903" y="2671435"/>
          <a:ext cx="2886002" cy="70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9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日経</a:t>
                      </a:r>
                      <a:r>
                        <a:rPr kumimoji="1" lang="en-US" altLang="ja-JP" sz="1000" b="1" dirty="0" err="1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BizGate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907,000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1" baseline="30000" dirty="0">
                        <a:solidFill>
                          <a:srgbClr val="003964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354,000</a:t>
                      </a:r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highlight>
                            <a:srgbClr val="FFFF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UB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タイトル 1">
            <a:extLst>
              <a:ext uri="{FF2B5EF4-FFF2-40B4-BE49-F238E27FC236}">
                <a16:creationId xmlns:a16="http://schemas.microsoft.com/office/drawing/2014/main" id="{3AAF20C1-6C7E-4472-92EA-B842606169A8}"/>
              </a:ext>
            </a:extLst>
          </p:cNvPr>
          <p:cNvSpPr txBox="1">
            <a:spLocks/>
          </p:cNvSpPr>
          <p:nvPr/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32" name="スライド番号プレースホルダー 2">
            <a:extLst>
              <a:ext uri="{FF2B5EF4-FFF2-40B4-BE49-F238E27FC236}">
                <a16:creationId xmlns:a16="http://schemas.microsoft.com/office/drawing/2014/main" id="{B7534FD2-8AF9-42A5-BB87-AA57047A7A8F}"/>
              </a:ext>
            </a:extLst>
          </p:cNvPr>
          <p:cNvSpPr txBox="1">
            <a:spLocks/>
          </p:cNvSpPr>
          <p:nvPr/>
        </p:nvSpPr>
        <p:spPr>
          <a:xfrm>
            <a:off x="9583738" y="6572250"/>
            <a:ext cx="322262" cy="16986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DDE5B3-8C43-439F-8EF3-65A6048A9570}" type="slidenum">
              <a:rPr lang="ja-JP" altLang="en-US" smtClean="0">
                <a:solidFill>
                  <a:schemeClr val="bg1"/>
                </a:solidFill>
              </a:rPr>
              <a:pPr/>
              <a:t>1</a:t>
            </a:fld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6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l"/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endParaRPr lang="ja-JP" altLang="en-US" sz="2800" b="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D7A8A4C3-A461-4C54-91F7-E0C9C083F3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44629"/>
              </p:ext>
            </p:extLst>
          </p:nvPr>
        </p:nvGraphicFramePr>
        <p:xfrm>
          <a:off x="3106493" y="5337683"/>
          <a:ext cx="5813972" cy="121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EFC5735A-389B-4806-B58B-E6F4074EC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835089"/>
              </p:ext>
            </p:extLst>
          </p:nvPr>
        </p:nvGraphicFramePr>
        <p:xfrm>
          <a:off x="275470" y="1665313"/>
          <a:ext cx="2142460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グラフ 24">
            <a:extLst>
              <a:ext uri="{FF2B5EF4-FFF2-40B4-BE49-F238E27FC236}">
                <a16:creationId xmlns:a16="http://schemas.microsoft.com/office/drawing/2014/main" id="{AE2C841E-7E5E-4445-A9D8-FDE30D93D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7834526"/>
              </p:ext>
            </p:extLst>
          </p:nvPr>
        </p:nvGraphicFramePr>
        <p:xfrm>
          <a:off x="158496" y="3697488"/>
          <a:ext cx="2247027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BE9D01E6-E2D2-498B-AB5D-05C8FC171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473355"/>
              </p:ext>
            </p:extLst>
          </p:nvPr>
        </p:nvGraphicFramePr>
        <p:xfrm>
          <a:off x="2394296" y="3684473"/>
          <a:ext cx="2446137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21AB0D75-CA1A-43A0-8A67-CE42A39F1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540189"/>
              </p:ext>
            </p:extLst>
          </p:nvPr>
        </p:nvGraphicFramePr>
        <p:xfrm>
          <a:off x="4877592" y="3690117"/>
          <a:ext cx="1901756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4396C178-6FB1-4A7F-91A9-EE27F3AE3CB6}"/>
              </a:ext>
            </a:extLst>
          </p:cNvPr>
          <p:cNvSpPr txBox="1">
            <a:spLocks/>
          </p:cNvSpPr>
          <p:nvPr/>
        </p:nvSpPr>
        <p:spPr>
          <a:xfrm>
            <a:off x="9583738" y="6572250"/>
            <a:ext cx="322262" cy="16986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DDE5B3-8C43-439F-8EF3-65A6048A9570}" type="slidenum">
              <a:rPr lang="ja-JP" altLang="en-US" smtClean="0">
                <a:solidFill>
                  <a:schemeClr val="bg1"/>
                </a:solidFill>
              </a:rPr>
              <a:pPr/>
              <a:t>2</a:t>
            </a:fld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7A013A0-D5B5-4C39-8E36-CCB4F6772663}"/>
              </a:ext>
            </a:extLst>
          </p:cNvPr>
          <p:cNvSpPr/>
          <p:nvPr/>
        </p:nvSpPr>
        <p:spPr>
          <a:xfrm>
            <a:off x="2519477" y="6122671"/>
            <a:ext cx="5866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  </a:t>
            </a:r>
            <a:r>
              <a:rPr lang="en-US" altLang="ja-JP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9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</a:t>
            </a:r>
          </a:p>
        </p:txBody>
      </p:sp>
      <p:sp>
        <p:nvSpPr>
          <p:cNvPr id="66" name="角丸四角形 73">
            <a:extLst>
              <a:ext uri="{FF2B5EF4-FFF2-40B4-BE49-F238E27FC236}">
                <a16:creationId xmlns:a16="http://schemas.microsoft.com/office/drawing/2014/main" id="{52A1C8E9-1BB5-4103-918A-718AF391D149}"/>
              </a:ext>
            </a:extLst>
          </p:cNvPr>
          <p:cNvSpPr/>
          <p:nvPr/>
        </p:nvSpPr>
        <p:spPr>
          <a:xfrm>
            <a:off x="551157" y="1374952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7DCAA53-37D1-4638-B191-7C23EDBFDB04}"/>
              </a:ext>
            </a:extLst>
          </p:cNvPr>
          <p:cNvSpPr/>
          <p:nvPr/>
        </p:nvSpPr>
        <p:spPr>
          <a:xfrm>
            <a:off x="7282702" y="1657289"/>
            <a:ext cx="182637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職業でお勤めとお答えの方のみ</a:t>
            </a:r>
          </a:p>
        </p:txBody>
      </p:sp>
      <p:sp>
        <p:nvSpPr>
          <p:cNvPr id="68" name="角丸四角形 85">
            <a:extLst>
              <a:ext uri="{FF2B5EF4-FFF2-40B4-BE49-F238E27FC236}">
                <a16:creationId xmlns:a16="http://schemas.microsoft.com/office/drawing/2014/main" id="{4EF6E1A5-969A-4498-87DE-B5A2F694A4FF}"/>
              </a:ext>
            </a:extLst>
          </p:cNvPr>
          <p:cNvSpPr/>
          <p:nvPr/>
        </p:nvSpPr>
        <p:spPr>
          <a:xfrm>
            <a:off x="2692637" y="1370484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役職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46EBCCCF-DE4B-4927-A0B7-FAAA9BE1B1C8}"/>
              </a:ext>
            </a:extLst>
          </p:cNvPr>
          <p:cNvSpPr/>
          <p:nvPr/>
        </p:nvSpPr>
        <p:spPr>
          <a:xfrm>
            <a:off x="4882818" y="1657288"/>
            <a:ext cx="80958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世帯年収、</a:t>
            </a:r>
            <a:b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お答えの方のみ</a:t>
            </a:r>
          </a:p>
        </p:txBody>
      </p:sp>
      <p:sp>
        <p:nvSpPr>
          <p:cNvPr id="70" name="角丸四角形 101">
            <a:extLst>
              <a:ext uri="{FF2B5EF4-FFF2-40B4-BE49-F238E27FC236}">
                <a16:creationId xmlns:a16="http://schemas.microsoft.com/office/drawing/2014/main" id="{948AA892-A2AA-440D-A395-41FF77289357}"/>
              </a:ext>
            </a:extLst>
          </p:cNvPr>
          <p:cNvSpPr/>
          <p:nvPr/>
        </p:nvSpPr>
        <p:spPr>
          <a:xfrm>
            <a:off x="4882818" y="1371600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年収</a:t>
            </a:r>
          </a:p>
        </p:txBody>
      </p:sp>
      <p:sp>
        <p:nvSpPr>
          <p:cNvPr id="71" name="角丸四角形 113">
            <a:extLst>
              <a:ext uri="{FF2B5EF4-FFF2-40B4-BE49-F238E27FC236}">
                <a16:creationId xmlns:a16="http://schemas.microsoft.com/office/drawing/2014/main" id="{7373A5BE-284F-4B72-807A-11A2D6ED06E1}"/>
              </a:ext>
            </a:extLst>
          </p:cNvPr>
          <p:cNvSpPr/>
          <p:nvPr/>
        </p:nvSpPr>
        <p:spPr>
          <a:xfrm>
            <a:off x="551157" y="3491220"/>
            <a:ext cx="1826371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72" name="角丸四角形 115">
            <a:extLst>
              <a:ext uri="{FF2B5EF4-FFF2-40B4-BE49-F238E27FC236}">
                <a16:creationId xmlns:a16="http://schemas.microsoft.com/office/drawing/2014/main" id="{C79956D5-316B-4684-A9DB-26BD9FDA37C1}"/>
              </a:ext>
            </a:extLst>
          </p:cNvPr>
          <p:cNvSpPr/>
          <p:nvPr/>
        </p:nvSpPr>
        <p:spPr>
          <a:xfrm>
            <a:off x="2680230" y="3487098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</a:t>
            </a:r>
          </a:p>
        </p:txBody>
      </p:sp>
      <p:sp>
        <p:nvSpPr>
          <p:cNvPr id="73" name="角丸四角形 116">
            <a:extLst>
              <a:ext uri="{FF2B5EF4-FFF2-40B4-BE49-F238E27FC236}">
                <a16:creationId xmlns:a16="http://schemas.microsoft.com/office/drawing/2014/main" id="{5993D8D3-95DC-42BE-B30C-4E2DA43EC225}"/>
              </a:ext>
            </a:extLst>
          </p:cNvPr>
          <p:cNvSpPr/>
          <p:nvPr/>
        </p:nvSpPr>
        <p:spPr>
          <a:xfrm>
            <a:off x="4897983" y="3486752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性別</a:t>
            </a:r>
          </a:p>
        </p:txBody>
      </p:sp>
      <p:sp>
        <p:nvSpPr>
          <p:cNvPr id="74" name="角丸四角形 117">
            <a:extLst>
              <a:ext uri="{FF2B5EF4-FFF2-40B4-BE49-F238E27FC236}">
                <a16:creationId xmlns:a16="http://schemas.microsoft.com/office/drawing/2014/main" id="{09599DFB-A8D8-4A14-A25D-74FC3D405AA9}"/>
              </a:ext>
            </a:extLst>
          </p:cNvPr>
          <p:cNvSpPr/>
          <p:nvPr/>
        </p:nvSpPr>
        <p:spPr>
          <a:xfrm>
            <a:off x="539067" y="5523900"/>
            <a:ext cx="183846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年代（性別）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1966A0B-73A5-4AF8-BBE2-792D10E431B7}"/>
              </a:ext>
            </a:extLst>
          </p:cNvPr>
          <p:cNvSpPr txBox="1"/>
          <p:nvPr/>
        </p:nvSpPr>
        <p:spPr>
          <a:xfrm>
            <a:off x="2519477" y="6094971"/>
            <a:ext cx="73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＜男性＞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CA97761-6EFB-4680-A644-40EFBF7CCA86}"/>
              </a:ext>
            </a:extLst>
          </p:cNvPr>
          <p:cNvSpPr txBox="1"/>
          <p:nvPr/>
        </p:nvSpPr>
        <p:spPr>
          <a:xfrm>
            <a:off x="2480742" y="5602341"/>
            <a:ext cx="8080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＜女性＞</a:t>
            </a:r>
          </a:p>
        </p:txBody>
      </p:sp>
      <p:sp>
        <p:nvSpPr>
          <p:cNvPr id="89" name="角丸四角形 98">
            <a:extLst>
              <a:ext uri="{FF2B5EF4-FFF2-40B4-BE49-F238E27FC236}">
                <a16:creationId xmlns:a16="http://schemas.microsoft.com/office/drawing/2014/main" id="{7397EA45-AA14-4EDA-BD5A-EBB645BD4DBB}"/>
              </a:ext>
            </a:extLst>
          </p:cNvPr>
          <p:cNvSpPr/>
          <p:nvPr/>
        </p:nvSpPr>
        <p:spPr>
          <a:xfrm>
            <a:off x="7282702" y="1376046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</a:t>
            </a:r>
          </a:p>
        </p:txBody>
      </p:sp>
      <p:graphicFrame>
        <p:nvGraphicFramePr>
          <p:cNvPr id="92" name="グラフ 91">
            <a:extLst>
              <a:ext uri="{FF2B5EF4-FFF2-40B4-BE49-F238E27FC236}">
                <a16:creationId xmlns:a16="http://schemas.microsoft.com/office/drawing/2014/main" id="{9E4DB2FC-2077-4795-ADBC-4DAC96A71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2889832"/>
              </p:ext>
            </p:extLst>
          </p:nvPr>
        </p:nvGraphicFramePr>
        <p:xfrm>
          <a:off x="6899612" y="1850842"/>
          <a:ext cx="2930188" cy="474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7953F0A-FFF4-458F-A529-C80FA1C3AA70}"/>
              </a:ext>
            </a:extLst>
          </p:cNvPr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電子版 会員属性（会員全体）</a:t>
            </a:r>
          </a:p>
        </p:txBody>
      </p:sp>
      <p:graphicFrame>
        <p:nvGraphicFramePr>
          <p:cNvPr id="99" name="グラフ 98">
            <a:extLst>
              <a:ext uri="{FF2B5EF4-FFF2-40B4-BE49-F238E27FC236}">
                <a16:creationId xmlns:a16="http://schemas.microsoft.com/office/drawing/2014/main" id="{E3186A9D-BCB0-47F8-B79F-4C02CD3FA5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8796071"/>
              </p:ext>
            </p:extLst>
          </p:nvPr>
        </p:nvGraphicFramePr>
        <p:xfrm>
          <a:off x="2015522" y="1170536"/>
          <a:ext cx="3194828" cy="274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0" name="グラフ 99">
            <a:extLst>
              <a:ext uri="{FF2B5EF4-FFF2-40B4-BE49-F238E27FC236}">
                <a16:creationId xmlns:a16="http://schemas.microsoft.com/office/drawing/2014/main" id="{0FB4A143-02E3-40C0-B28C-5DEFA57E00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2124744"/>
              </p:ext>
            </p:extLst>
          </p:nvPr>
        </p:nvGraphicFramePr>
        <p:xfrm>
          <a:off x="4324790" y="1733221"/>
          <a:ext cx="3007359" cy="16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C7A96FAE-BC47-42A0-ADC8-D7846A241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567170"/>
              </p:ext>
            </p:extLst>
          </p:nvPr>
        </p:nvGraphicFramePr>
        <p:xfrm>
          <a:off x="8301531" y="1135218"/>
          <a:ext cx="1237868" cy="2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l"/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endParaRPr lang="ja-JP" altLang="en-US" sz="2800" b="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D7A8A4C3-A461-4C54-91F7-E0C9C083F3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1273724"/>
              </p:ext>
            </p:extLst>
          </p:nvPr>
        </p:nvGraphicFramePr>
        <p:xfrm>
          <a:off x="3106493" y="5337683"/>
          <a:ext cx="5813972" cy="121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EFC5735A-389B-4806-B58B-E6F4074EC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057382"/>
              </p:ext>
            </p:extLst>
          </p:nvPr>
        </p:nvGraphicFramePr>
        <p:xfrm>
          <a:off x="275470" y="1665313"/>
          <a:ext cx="2142460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グラフ 24">
            <a:extLst>
              <a:ext uri="{FF2B5EF4-FFF2-40B4-BE49-F238E27FC236}">
                <a16:creationId xmlns:a16="http://schemas.microsoft.com/office/drawing/2014/main" id="{AE2C841E-7E5E-4445-A9D8-FDE30D93D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759895"/>
              </p:ext>
            </p:extLst>
          </p:nvPr>
        </p:nvGraphicFramePr>
        <p:xfrm>
          <a:off x="263062" y="3697488"/>
          <a:ext cx="2217679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BE9D01E6-E2D2-498B-AB5D-05C8FC171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55745"/>
              </p:ext>
            </p:extLst>
          </p:nvPr>
        </p:nvGraphicFramePr>
        <p:xfrm>
          <a:off x="2394296" y="3684473"/>
          <a:ext cx="2446137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21AB0D75-CA1A-43A0-8A67-CE42A39F1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24318"/>
              </p:ext>
            </p:extLst>
          </p:nvPr>
        </p:nvGraphicFramePr>
        <p:xfrm>
          <a:off x="4877592" y="3690117"/>
          <a:ext cx="2022020" cy="175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4396C178-6FB1-4A7F-91A9-EE27F3AE3CB6}"/>
              </a:ext>
            </a:extLst>
          </p:cNvPr>
          <p:cNvSpPr txBox="1">
            <a:spLocks/>
          </p:cNvSpPr>
          <p:nvPr/>
        </p:nvSpPr>
        <p:spPr>
          <a:xfrm>
            <a:off x="9583738" y="6572250"/>
            <a:ext cx="322262" cy="16986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DDE5B3-8C43-439F-8EF3-65A6048A9570}" type="slidenum">
              <a:rPr lang="ja-JP" altLang="en-US" smtClean="0">
                <a:solidFill>
                  <a:schemeClr val="bg1"/>
                </a:solidFill>
              </a:rPr>
              <a:pPr/>
              <a:t>3</a:t>
            </a:fld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7A013A0-D5B5-4C39-8E36-CCB4F6772663}"/>
              </a:ext>
            </a:extLst>
          </p:cNvPr>
          <p:cNvSpPr/>
          <p:nvPr/>
        </p:nvSpPr>
        <p:spPr>
          <a:xfrm>
            <a:off x="2519477" y="6122671"/>
            <a:ext cx="5866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  </a:t>
            </a:r>
            <a:r>
              <a:rPr lang="en-US" altLang="ja-JP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9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</a:t>
            </a:r>
          </a:p>
        </p:txBody>
      </p:sp>
      <p:sp>
        <p:nvSpPr>
          <p:cNvPr id="66" name="角丸四角形 73">
            <a:extLst>
              <a:ext uri="{FF2B5EF4-FFF2-40B4-BE49-F238E27FC236}">
                <a16:creationId xmlns:a16="http://schemas.microsoft.com/office/drawing/2014/main" id="{52A1C8E9-1BB5-4103-918A-718AF391D149}"/>
              </a:ext>
            </a:extLst>
          </p:cNvPr>
          <p:cNvSpPr/>
          <p:nvPr/>
        </p:nvSpPr>
        <p:spPr>
          <a:xfrm>
            <a:off x="551157" y="1374952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7DCAA53-37D1-4638-B191-7C23EDBFDB04}"/>
              </a:ext>
            </a:extLst>
          </p:cNvPr>
          <p:cNvSpPr/>
          <p:nvPr/>
        </p:nvSpPr>
        <p:spPr>
          <a:xfrm>
            <a:off x="7282702" y="1657289"/>
            <a:ext cx="182637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職業でお勤めとお答えの方のみ</a:t>
            </a:r>
          </a:p>
        </p:txBody>
      </p:sp>
      <p:sp>
        <p:nvSpPr>
          <p:cNvPr id="68" name="角丸四角形 85">
            <a:extLst>
              <a:ext uri="{FF2B5EF4-FFF2-40B4-BE49-F238E27FC236}">
                <a16:creationId xmlns:a16="http://schemas.microsoft.com/office/drawing/2014/main" id="{4EF6E1A5-969A-4498-87DE-B5A2F694A4FF}"/>
              </a:ext>
            </a:extLst>
          </p:cNvPr>
          <p:cNvSpPr/>
          <p:nvPr/>
        </p:nvSpPr>
        <p:spPr>
          <a:xfrm>
            <a:off x="2692637" y="1370484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役職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46EBCCCF-DE4B-4927-A0B7-FAAA9BE1B1C8}"/>
              </a:ext>
            </a:extLst>
          </p:cNvPr>
          <p:cNvSpPr/>
          <p:nvPr/>
        </p:nvSpPr>
        <p:spPr>
          <a:xfrm>
            <a:off x="4882818" y="1657288"/>
            <a:ext cx="80958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世帯年収、</a:t>
            </a:r>
            <a:b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お答えの方のみ</a:t>
            </a:r>
          </a:p>
        </p:txBody>
      </p:sp>
      <p:sp>
        <p:nvSpPr>
          <p:cNvPr id="70" name="角丸四角形 101">
            <a:extLst>
              <a:ext uri="{FF2B5EF4-FFF2-40B4-BE49-F238E27FC236}">
                <a16:creationId xmlns:a16="http://schemas.microsoft.com/office/drawing/2014/main" id="{948AA892-A2AA-440D-A395-41FF77289357}"/>
              </a:ext>
            </a:extLst>
          </p:cNvPr>
          <p:cNvSpPr/>
          <p:nvPr/>
        </p:nvSpPr>
        <p:spPr>
          <a:xfrm>
            <a:off x="4882818" y="1371600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年収</a:t>
            </a:r>
          </a:p>
        </p:txBody>
      </p:sp>
      <p:sp>
        <p:nvSpPr>
          <p:cNvPr id="71" name="角丸四角形 113">
            <a:extLst>
              <a:ext uri="{FF2B5EF4-FFF2-40B4-BE49-F238E27FC236}">
                <a16:creationId xmlns:a16="http://schemas.microsoft.com/office/drawing/2014/main" id="{7373A5BE-284F-4B72-807A-11A2D6ED06E1}"/>
              </a:ext>
            </a:extLst>
          </p:cNvPr>
          <p:cNvSpPr/>
          <p:nvPr/>
        </p:nvSpPr>
        <p:spPr>
          <a:xfrm>
            <a:off x="551157" y="3491220"/>
            <a:ext cx="1826371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72" name="角丸四角形 115">
            <a:extLst>
              <a:ext uri="{FF2B5EF4-FFF2-40B4-BE49-F238E27FC236}">
                <a16:creationId xmlns:a16="http://schemas.microsoft.com/office/drawing/2014/main" id="{C79956D5-316B-4684-A9DB-26BD9FDA37C1}"/>
              </a:ext>
            </a:extLst>
          </p:cNvPr>
          <p:cNvSpPr/>
          <p:nvPr/>
        </p:nvSpPr>
        <p:spPr>
          <a:xfrm>
            <a:off x="2680230" y="3487098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</a:t>
            </a:r>
          </a:p>
        </p:txBody>
      </p:sp>
      <p:sp>
        <p:nvSpPr>
          <p:cNvPr id="73" name="角丸四角形 116">
            <a:extLst>
              <a:ext uri="{FF2B5EF4-FFF2-40B4-BE49-F238E27FC236}">
                <a16:creationId xmlns:a16="http://schemas.microsoft.com/office/drawing/2014/main" id="{5993D8D3-95DC-42BE-B30C-4E2DA43EC225}"/>
              </a:ext>
            </a:extLst>
          </p:cNvPr>
          <p:cNvSpPr/>
          <p:nvPr/>
        </p:nvSpPr>
        <p:spPr>
          <a:xfrm>
            <a:off x="4897983" y="3486752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性別</a:t>
            </a:r>
          </a:p>
        </p:txBody>
      </p:sp>
      <p:sp>
        <p:nvSpPr>
          <p:cNvPr id="74" name="角丸四角形 117">
            <a:extLst>
              <a:ext uri="{FF2B5EF4-FFF2-40B4-BE49-F238E27FC236}">
                <a16:creationId xmlns:a16="http://schemas.microsoft.com/office/drawing/2014/main" id="{09599DFB-A8D8-4A14-A25D-74FC3D405AA9}"/>
              </a:ext>
            </a:extLst>
          </p:cNvPr>
          <p:cNvSpPr/>
          <p:nvPr/>
        </p:nvSpPr>
        <p:spPr>
          <a:xfrm>
            <a:off x="539067" y="5523900"/>
            <a:ext cx="183846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年代（性別）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1966A0B-73A5-4AF8-BBE2-792D10E431B7}"/>
              </a:ext>
            </a:extLst>
          </p:cNvPr>
          <p:cNvSpPr txBox="1"/>
          <p:nvPr/>
        </p:nvSpPr>
        <p:spPr>
          <a:xfrm>
            <a:off x="2519477" y="6094971"/>
            <a:ext cx="73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＜男性＞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CA97761-6EFB-4680-A644-40EFBF7CCA86}"/>
              </a:ext>
            </a:extLst>
          </p:cNvPr>
          <p:cNvSpPr txBox="1"/>
          <p:nvPr/>
        </p:nvSpPr>
        <p:spPr>
          <a:xfrm>
            <a:off x="2480742" y="5602341"/>
            <a:ext cx="8080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＜女性＞</a:t>
            </a:r>
          </a:p>
        </p:txBody>
      </p:sp>
      <p:sp>
        <p:nvSpPr>
          <p:cNvPr id="89" name="角丸四角形 98">
            <a:extLst>
              <a:ext uri="{FF2B5EF4-FFF2-40B4-BE49-F238E27FC236}">
                <a16:creationId xmlns:a16="http://schemas.microsoft.com/office/drawing/2014/main" id="{7397EA45-AA14-4EDA-BD5A-EBB645BD4DBB}"/>
              </a:ext>
            </a:extLst>
          </p:cNvPr>
          <p:cNvSpPr/>
          <p:nvPr/>
        </p:nvSpPr>
        <p:spPr>
          <a:xfrm>
            <a:off x="7282702" y="1376046"/>
            <a:ext cx="1826372" cy="25603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50"/>
              </a:spcBef>
            </a:pPr>
            <a:r>
              <a:rPr lang="ja-JP" altLang="en-US" sz="1200" b="1" dirty="0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</a:t>
            </a:r>
          </a:p>
        </p:txBody>
      </p:sp>
      <p:graphicFrame>
        <p:nvGraphicFramePr>
          <p:cNvPr id="92" name="グラフ 91">
            <a:extLst>
              <a:ext uri="{FF2B5EF4-FFF2-40B4-BE49-F238E27FC236}">
                <a16:creationId xmlns:a16="http://schemas.microsoft.com/office/drawing/2014/main" id="{9E4DB2FC-2077-4795-ADBC-4DAC96A71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2103049"/>
              </p:ext>
            </p:extLst>
          </p:nvPr>
        </p:nvGraphicFramePr>
        <p:xfrm>
          <a:off x="6899612" y="1850842"/>
          <a:ext cx="2930188" cy="474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7953F0A-FFF4-458F-A529-C80FA1C3AA70}"/>
              </a:ext>
            </a:extLst>
          </p:cNvPr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電子版 会員属性（有料会員）</a:t>
            </a:r>
          </a:p>
        </p:txBody>
      </p:sp>
      <p:graphicFrame>
        <p:nvGraphicFramePr>
          <p:cNvPr id="98" name="表 97">
            <a:extLst>
              <a:ext uri="{FF2B5EF4-FFF2-40B4-BE49-F238E27FC236}">
                <a16:creationId xmlns:a16="http://schemas.microsoft.com/office/drawing/2014/main" id="{3E73BE50-BDB4-40CF-A7E4-E58574EBB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68105"/>
              </p:ext>
            </p:extLst>
          </p:nvPr>
        </p:nvGraphicFramePr>
        <p:xfrm>
          <a:off x="8301531" y="1135218"/>
          <a:ext cx="1237868" cy="2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9" name="グラフ 98">
            <a:extLst>
              <a:ext uri="{FF2B5EF4-FFF2-40B4-BE49-F238E27FC236}">
                <a16:creationId xmlns:a16="http://schemas.microsoft.com/office/drawing/2014/main" id="{E3186A9D-BCB0-47F8-B79F-4C02CD3FA5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487428"/>
              </p:ext>
            </p:extLst>
          </p:nvPr>
        </p:nvGraphicFramePr>
        <p:xfrm>
          <a:off x="2015522" y="1170536"/>
          <a:ext cx="3194828" cy="274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0" name="グラフ 99">
            <a:extLst>
              <a:ext uri="{FF2B5EF4-FFF2-40B4-BE49-F238E27FC236}">
                <a16:creationId xmlns:a16="http://schemas.microsoft.com/office/drawing/2014/main" id="{0FB4A143-02E3-40C0-B28C-5DEFA57E00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674087"/>
              </p:ext>
            </p:extLst>
          </p:nvPr>
        </p:nvGraphicFramePr>
        <p:xfrm>
          <a:off x="4324790" y="1733221"/>
          <a:ext cx="3007359" cy="16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85485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電子版メディアリポート201904-06</Template>
  <TotalTime>1300</TotalTime>
  <Words>586</Words>
  <Application>Microsoft Office PowerPoint</Application>
  <PresentationFormat>A4 210 x 297 mm</PresentationFormat>
  <Paragraphs>166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HGPｺﾞｼｯｸM</vt:lpstr>
      <vt:lpstr>HGP創英角ｺﾞｼｯｸUB</vt:lpstr>
      <vt:lpstr>HGS創英角ｺﾞｼｯｸUB</vt:lpstr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Media Report </vt:lpstr>
      <vt:lpstr>Media Report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縫部賢人</dc:creator>
  <cp:lastModifiedBy>酒井 優行</cp:lastModifiedBy>
  <cp:revision>131</cp:revision>
  <cp:lastPrinted>2017-09-01T06:44:26Z</cp:lastPrinted>
  <dcterms:created xsi:type="dcterms:W3CDTF">2019-07-11T03:02:27Z</dcterms:created>
  <dcterms:modified xsi:type="dcterms:W3CDTF">2021-10-18T05:01:32Z</dcterms:modified>
</cp:coreProperties>
</file>