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5"/>
  </p:notesMasterIdLst>
  <p:handoutMasterIdLst>
    <p:handoutMasterId r:id="rId6"/>
  </p:handoutMasterIdLst>
  <p:sldIdLst>
    <p:sldId id="314" r:id="rId2"/>
    <p:sldId id="315" r:id="rId3"/>
    <p:sldId id="316" r:id="rId4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  <p15:guide id="3" orient="horz" pos="662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pos="347">
          <p15:clr>
            <a:srgbClr val="A4A3A4"/>
          </p15:clr>
        </p15:guide>
        <p15:guide id="6" pos="5930">
          <p15:clr>
            <a:srgbClr val="A4A3A4"/>
          </p15:clr>
        </p15:guide>
        <p15:guide id="7" pos="28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9A"/>
    <a:srgbClr val="8DC6C1"/>
    <a:srgbClr val="95B3D7"/>
    <a:srgbClr val="D99694"/>
    <a:srgbClr val="E4E4E4"/>
    <a:srgbClr val="B8DAD6"/>
    <a:srgbClr val="57B3AD"/>
    <a:srgbClr val="558ED5"/>
    <a:srgbClr val="1F497D"/>
    <a:srgbClr val="CD7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13" autoAdjust="0"/>
    <p:restoredTop sz="98768" autoAdjust="0"/>
  </p:normalViewPr>
  <p:slideViewPr>
    <p:cSldViewPr snapToGrid="0" showGuides="1">
      <p:cViewPr varScale="1">
        <p:scale>
          <a:sx n="85" d="100"/>
          <a:sy n="85" d="100"/>
        </p:scale>
        <p:origin x="1301" y="72"/>
      </p:cViewPr>
      <p:guideLst>
        <p:guide orient="horz"/>
        <p:guide/>
        <p:guide orient="horz" pos="662"/>
        <p:guide orient="horz" pos="3997"/>
        <p:guide pos="347"/>
        <p:guide pos="5930"/>
        <p:guide pos="28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102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優行 酒井" userId="a4fe60a4-95c4-477c-812f-417853b04aaa" providerId="ADAL" clId="{1A205E07-4F5B-4430-ACB0-0A2601BB49AC}"/>
    <pc:docChg chg="modSld">
      <pc:chgData name="優行 酒井" userId="a4fe60a4-95c4-477c-812f-417853b04aaa" providerId="ADAL" clId="{1A205E07-4F5B-4430-ACB0-0A2601BB49AC}" dt="2021-04-15T10:57:33.835" v="272"/>
      <pc:docMkLst>
        <pc:docMk/>
      </pc:docMkLst>
      <pc:sldChg chg="modSp">
        <pc:chgData name="優行 酒井" userId="a4fe60a4-95c4-477c-812f-417853b04aaa" providerId="ADAL" clId="{1A205E07-4F5B-4430-ACB0-0A2601BB49AC}" dt="2021-04-13T03:03:40.469" v="145" actId="13926"/>
        <pc:sldMkLst>
          <pc:docMk/>
          <pc:sldMk cId="2807559233" sldId="259"/>
        </pc:sldMkLst>
        <pc:spChg chg="mod">
          <ac:chgData name="優行 酒井" userId="a4fe60a4-95c4-477c-812f-417853b04aaa" providerId="ADAL" clId="{1A205E07-4F5B-4430-ACB0-0A2601BB49AC}" dt="2021-04-13T02:03:48.403" v="7" actId="20577"/>
          <ac:spMkLst>
            <pc:docMk/>
            <pc:sldMk cId="2807559233" sldId="259"/>
            <ac:spMk id="15" creationId="{00000000-0000-0000-0000-000000000000}"/>
          </ac:spMkLst>
        </pc:spChg>
        <pc:spChg chg="mod">
          <ac:chgData name="優行 酒井" userId="a4fe60a4-95c4-477c-812f-417853b04aaa" providerId="ADAL" clId="{1A205E07-4F5B-4430-ACB0-0A2601BB49AC}" dt="2021-04-13T02:10:42.462" v="41" actId="20577"/>
          <ac:spMkLst>
            <pc:docMk/>
            <pc:sldMk cId="2807559233" sldId="259"/>
            <ac:spMk id="18" creationId="{00000000-0000-0000-0000-000000000000}"/>
          </ac:spMkLst>
        </pc:spChg>
        <pc:spChg chg="mod">
          <ac:chgData name="優行 酒井" userId="a4fe60a4-95c4-477c-812f-417853b04aaa" providerId="ADAL" clId="{1A205E07-4F5B-4430-ACB0-0A2601BB49AC}" dt="2021-04-13T02:10:36.663" v="40" actId="20577"/>
          <ac:spMkLst>
            <pc:docMk/>
            <pc:sldMk cId="2807559233" sldId="259"/>
            <ac:spMk id="26" creationId="{00000000-0000-0000-0000-000000000000}"/>
          </ac:spMkLst>
        </pc:spChg>
        <pc:spChg chg="mod">
          <ac:chgData name="優行 酒井" userId="a4fe60a4-95c4-477c-812f-417853b04aaa" providerId="ADAL" clId="{1A205E07-4F5B-4430-ACB0-0A2601BB49AC}" dt="2021-04-13T02:14:55.794" v="51" actId="20577"/>
          <ac:spMkLst>
            <pc:docMk/>
            <pc:sldMk cId="2807559233" sldId="259"/>
            <ac:spMk id="28" creationId="{00000000-0000-0000-0000-000000000000}"/>
          </ac:spMkLst>
        </pc:spChg>
        <pc:spChg chg="mod">
          <ac:chgData name="優行 酒井" userId="a4fe60a4-95c4-477c-812f-417853b04aaa" providerId="ADAL" clId="{1A205E07-4F5B-4430-ACB0-0A2601BB49AC}" dt="2021-04-13T02:10:07.759" v="31" actId="20577"/>
          <ac:spMkLst>
            <pc:docMk/>
            <pc:sldMk cId="2807559233" sldId="259"/>
            <ac:spMk id="30" creationId="{00000000-0000-0000-0000-000000000000}"/>
          </ac:spMkLst>
        </pc:spChg>
        <pc:graphicFrameChg chg="modGraphic">
          <ac:chgData name="優行 酒井" userId="a4fe60a4-95c4-477c-812f-417853b04aaa" providerId="ADAL" clId="{1A205E07-4F5B-4430-ACB0-0A2601BB49AC}" dt="2021-04-13T02:11:03.793" v="45" actId="20577"/>
          <ac:graphicFrameMkLst>
            <pc:docMk/>
            <pc:sldMk cId="2807559233" sldId="259"/>
            <ac:graphicFrameMk id="2" creationId="{00000000-0000-0000-0000-000000000000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3:03:40.469" v="145" actId="13926"/>
          <ac:graphicFrameMkLst>
            <pc:docMk/>
            <pc:sldMk cId="2807559233" sldId="259"/>
            <ac:graphicFrameMk id="25" creationId="{00000000-0000-0000-0000-000000000000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2:19:07.292" v="65" actId="20577"/>
          <ac:graphicFrameMkLst>
            <pc:docMk/>
            <pc:sldMk cId="2807559233" sldId="259"/>
            <ac:graphicFrameMk id="35" creationId="{00000000-0000-0000-0000-000000000000}"/>
          </ac:graphicFrameMkLst>
        </pc:graphicFrameChg>
        <pc:graphicFrameChg chg="mod modGraphic">
          <ac:chgData name="優行 酒井" userId="a4fe60a4-95c4-477c-812f-417853b04aaa" providerId="ADAL" clId="{1A205E07-4F5B-4430-ACB0-0A2601BB49AC}" dt="2021-04-13T03:02:09.790" v="134" actId="20577"/>
          <ac:graphicFrameMkLst>
            <pc:docMk/>
            <pc:sldMk cId="2807559233" sldId="259"/>
            <ac:graphicFrameMk id="37" creationId="{00000000-0000-0000-0000-000000000000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2:18:15.193" v="59" actId="20577"/>
          <ac:graphicFrameMkLst>
            <pc:docMk/>
            <pc:sldMk cId="2807559233" sldId="259"/>
            <ac:graphicFrameMk id="39" creationId="{00000000-0000-0000-0000-000000000000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2:19:52.265" v="83" actId="20577"/>
          <ac:graphicFrameMkLst>
            <pc:docMk/>
            <pc:sldMk cId="2807559233" sldId="259"/>
            <ac:graphicFrameMk id="41" creationId="{00000000-0000-0000-0000-000000000000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2:17:36.099" v="55" actId="20577"/>
          <ac:graphicFrameMkLst>
            <pc:docMk/>
            <pc:sldMk cId="2807559233" sldId="259"/>
            <ac:graphicFrameMk id="44" creationId="{00000000-0000-0000-0000-000000000000}"/>
          </ac:graphicFrameMkLst>
        </pc:graphicFrameChg>
      </pc:sldChg>
      <pc:sldChg chg="modSp mod">
        <pc:chgData name="優行 酒井" userId="a4fe60a4-95c4-477c-812f-417853b04aaa" providerId="ADAL" clId="{1A205E07-4F5B-4430-ACB0-0A2601BB49AC}" dt="2021-04-13T05:12:50.445" v="269" actId="404"/>
        <pc:sldMkLst>
          <pc:docMk/>
          <pc:sldMk cId="1198712516" sldId="312"/>
        </pc:sldMkLst>
        <pc:graphicFrameChg chg="mod">
          <ac:chgData name="優行 酒井" userId="a4fe60a4-95c4-477c-812f-417853b04aaa" providerId="ADAL" clId="{1A205E07-4F5B-4430-ACB0-0A2601BB49AC}" dt="2021-04-13T05:12:50.445" v="269" actId="404"/>
          <ac:graphicFrameMkLst>
            <pc:docMk/>
            <pc:sldMk cId="1198712516" sldId="312"/>
            <ac:graphicFrameMk id="92" creationId="{9E4DB2FC-2077-4795-ADBC-4DAC96A71C81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4:51:42.235" v="165" actId="20577"/>
          <ac:graphicFrameMkLst>
            <pc:docMk/>
            <pc:sldMk cId="1198712516" sldId="312"/>
            <ac:graphicFrameMk id="98" creationId="{3E73BE50-BDB4-40CF-A7E4-E58574EBB80E}"/>
          </ac:graphicFrameMkLst>
        </pc:graphicFrameChg>
      </pc:sldChg>
      <pc:sldChg chg="modSp mod">
        <pc:chgData name="優行 酒井" userId="a4fe60a4-95c4-477c-812f-417853b04aaa" providerId="ADAL" clId="{1A205E07-4F5B-4430-ACB0-0A2601BB49AC}" dt="2021-04-15T10:57:33.835" v="272"/>
        <pc:sldMkLst>
          <pc:docMk/>
          <pc:sldMk cId="3696906989" sldId="313"/>
        </pc:sldMkLst>
        <pc:graphicFrameChg chg="mod">
          <ac:chgData name="優行 酒井" userId="a4fe60a4-95c4-477c-812f-417853b04aaa" providerId="ADAL" clId="{1A205E07-4F5B-4430-ACB0-0A2601BB49AC}" dt="2021-04-15T10:57:33.835" v="272"/>
          <ac:graphicFrameMkLst>
            <pc:docMk/>
            <pc:sldMk cId="3696906989" sldId="313"/>
            <ac:graphicFrameMk id="92" creationId="{9E4DB2FC-2077-4795-ADBC-4DAC96A71C81}"/>
          </ac:graphicFrameMkLst>
        </pc:graphicFrameChg>
        <pc:graphicFrameChg chg="modGraphic">
          <ac:chgData name="優行 酒井" userId="a4fe60a4-95c4-477c-812f-417853b04aaa" providerId="ADAL" clId="{1A205E07-4F5B-4430-ACB0-0A2601BB49AC}" dt="2021-04-13T04:52:06.373" v="170" actId="20577"/>
          <ac:graphicFrameMkLst>
            <pc:docMk/>
            <pc:sldMk cId="3696906989" sldId="313"/>
            <ac:graphicFrameMk id="98" creationId="{3E73BE50-BDB4-40CF-A7E4-E58574EBB80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k20460\Desktop\&#12513;&#12487;&#12451;&#12450;&#12524;&#12509;&#12540;&#12488;&#26356;&#26032;\&#12513;&#12487;&#12451;&#12450;&#12524;&#12509;&#12540;&#12488;&#29992;&#25968;&#20516;&#19968;&#35239;(4-6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40151475095744"/>
          <c:y val="0.18206891975680867"/>
          <c:w val="0.41438555051627513"/>
          <c:h val="0.59974543414364545"/>
        </c:manualLayout>
      </c:layout>
      <c:doughnutChart>
        <c:varyColors val="1"/>
        <c:ser>
          <c:idx val="0"/>
          <c:order val="0"/>
          <c:tx>
            <c:strRef>
              <c:f>'グラフ 会員全体'!$A$34</c:f>
              <c:strCache>
                <c:ptCount val="1"/>
                <c:pt idx="0">
                  <c:v>割合</c:v>
                </c:pt>
              </c:strCache>
            </c:strRef>
          </c:tx>
          <c:dPt>
            <c:idx val="0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89-40C8-BB49-E5D3CDD641AF}"/>
              </c:ext>
            </c:extLst>
          </c:dPt>
          <c:dPt>
            <c:idx val="1"/>
            <c:bubble3D val="0"/>
            <c:spPr>
              <a:solidFill>
                <a:srgbClr val="558E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89-40C8-BB49-E5D3CDD641AF}"/>
              </c:ext>
            </c:extLst>
          </c:dPt>
          <c:dPt>
            <c:idx val="2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89-40C8-BB49-E5D3CDD641AF}"/>
              </c:ext>
            </c:extLst>
          </c:dPt>
          <c:dPt>
            <c:idx val="3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E89-40C8-BB49-E5D3CDD641AF}"/>
              </c:ext>
            </c:extLst>
          </c:dPt>
          <c:dPt>
            <c:idx val="4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E89-40C8-BB49-E5D3CDD641AF}"/>
              </c:ext>
            </c:extLst>
          </c:dPt>
          <c:dLbls>
            <c:dLbl>
              <c:idx val="0"/>
              <c:layout>
                <c:manualLayout>
                  <c:x val="7.5057568452487955E-2"/>
                  <c:y val="-0.446621561749083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1DE43EBE-61EC-4696-A04D-C3F8720623B6}" type="CATEGORYNAME">
                      <a:rPr lang="ja-JP" altLang="en-US" sz="1100" b="1">
                        <a:solidFill>
                          <a:srgbClr val="1F497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100" b="1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[分類名]</a:t>
                    </a:fld>
                    <a:endParaRPr lang="ja-JP" altLang="en-US" sz="1100" b="1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defRPr sz="1100" b="1">
                        <a:latin typeface="Meiryo UI" panose="020B0604030504040204" pitchFamily="50" charset="-128"/>
                        <a:ea typeface="Meiryo UI" panose="020B0604030504040204" pitchFamily="50" charset="-128"/>
                      </a:defRPr>
                    </a:pPr>
                    <a:fld id="{CC9A4087-0BAA-46BF-ACDB-66B338BDAE8B}" type="VALUE">
                      <a:rPr lang="en-US" altLang="ja-JP" sz="1100" b="1">
                        <a:solidFill>
                          <a:srgbClr val="1F497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100" b="1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1248798809999"/>
                      <c:h val="0.313768185779052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E89-40C8-BB49-E5D3CDD641AF}"/>
                </c:ext>
              </c:extLst>
            </c:dLbl>
            <c:dLbl>
              <c:idx val="1"/>
              <c:layout>
                <c:manualLayout>
                  <c:x val="-0.13135518052169728"/>
                  <c:y val="5.09984861079321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C38993DC-C7DB-4F28-8727-861D9A7A3276}" type="CATEGORYNAME">
                      <a:rPr lang="ja-JP" altLang="en-US" sz="1200" b="1">
                        <a:solidFill>
                          <a:srgbClr val="1F497D"/>
                        </a:solidFill>
                      </a:rPr>
                      <a:pPr>
                        <a:defRPr sz="1200" b="1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[分類名]</a:t>
                    </a:fld>
                    <a:endParaRPr lang="ja-JP" altLang="en-US" sz="1200" b="1" baseline="0">
                      <a:solidFill>
                        <a:srgbClr val="1F497D"/>
                      </a:solidFill>
                    </a:endParaRPr>
                  </a:p>
                  <a:p>
                    <a:pPr>
                      <a:defRPr sz="1200" b="1">
                        <a:latin typeface="Meiryo UI" panose="020B0604030504040204" pitchFamily="50" charset="-128"/>
                        <a:ea typeface="Meiryo UI" panose="020B0604030504040204" pitchFamily="50" charset="-128"/>
                      </a:defRPr>
                    </a:pPr>
                    <a:fld id="{44CED012-5586-43F3-83E0-E6CABF7C3576}" type="VALUE">
                      <a:rPr lang="en-US" altLang="ja-JP" sz="1200" b="1">
                        <a:solidFill>
                          <a:srgbClr val="1F497D"/>
                        </a:solidFill>
                      </a:rPr>
                      <a:pPr>
                        <a:defRPr sz="1200" b="1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E89-40C8-BB49-E5D3CDD641AF}"/>
                </c:ext>
              </c:extLst>
            </c:dLbl>
            <c:dLbl>
              <c:idx val="2"/>
              <c:layout>
                <c:manualLayout>
                  <c:x val="-0.19238297413017666"/>
                  <c:y val="-4.38491027221258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EBB61ABF-BFF7-4E1F-B226-AED2600D6526}" type="CATEGORYNAME">
                      <a:rPr lang="ja-JP" altLang="en-US" sz="1000" b="0">
                        <a:solidFill>
                          <a:srgbClr val="57B3A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000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[分類名]</a:t>
                    </a:fld>
                    <a:endParaRPr lang="ja-JP" altLang="en-US" sz="1000" b="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defRPr sz="1000">
                        <a:latin typeface="Meiryo UI" panose="020B0604030504040204" pitchFamily="50" charset="-128"/>
                        <a:ea typeface="Meiryo UI" panose="020B0604030504040204" pitchFamily="50" charset="-128"/>
                      </a:defRPr>
                    </a:pPr>
                    <a:fld id="{EE400302-8081-40B1-80EC-92CE8F14087A}" type="VALUE">
                      <a:rPr lang="en-US" altLang="ja-JP" sz="1000" b="0">
                        <a:solidFill>
                          <a:srgbClr val="57B3A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000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E89-40C8-BB49-E5D3CDD641AF}"/>
                </c:ext>
              </c:extLst>
            </c:dLbl>
            <c:dLbl>
              <c:idx val="3"/>
              <c:layout>
                <c:manualLayout>
                  <c:x val="-0.12986579354513728"/>
                  <c:y val="-0.10025800655984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C1C4EAA3-BE93-4F15-AB0F-D0AAD81FF6BA}" type="CATEGORYNAME">
                      <a:rPr lang="ja-JP" altLang="en-US" sz="1000" b="0">
                        <a:solidFill>
                          <a:srgbClr val="57B3A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000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[分類名]</a:t>
                    </a:fld>
                    <a:endParaRPr lang="ja-JP" altLang="en-US" sz="1000" b="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defRPr sz="1000">
                        <a:latin typeface="Meiryo UI" panose="020B0604030504040204" pitchFamily="50" charset="-128"/>
                        <a:ea typeface="Meiryo UI" panose="020B0604030504040204" pitchFamily="50" charset="-128"/>
                      </a:defRPr>
                    </a:pPr>
                    <a:fld id="{38A33D65-9C8B-4973-B729-D2A3A585FF1B}" type="VALUE">
                      <a:rPr lang="en-US" altLang="ja-JP" sz="1000" b="0">
                        <a:solidFill>
                          <a:srgbClr val="57B3A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000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E89-40C8-BB49-E5D3CDD641AF}"/>
                </c:ext>
              </c:extLst>
            </c:dLbl>
            <c:dLbl>
              <c:idx val="4"/>
              <c:layout>
                <c:manualLayout>
                  <c:x val="-9.8116375277272922E-3"/>
                  <c:y val="-0.158722205068895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183221658201569"/>
                      <c:h val="0.113118108505549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E89-40C8-BB49-E5D3CDD641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extLst>
              <c:ext xmlns:c15="http://schemas.microsoft.com/office/drawing/2012/chart" uri="{CE6537A1-D6FC-4f65-9D91-7224C49458BB}"/>
            </c:extLst>
          </c:dLbls>
          <c:cat>
            <c:strRef>
              <c:f>'グラフ 会員全体'!$B$33:$F$33</c:f>
              <c:strCache>
                <c:ptCount val="5"/>
                <c:pt idx="0">
                  <c:v>お勤め</c:v>
                </c:pt>
                <c:pt idx="1">
                  <c:v>自営</c:v>
                </c:pt>
                <c:pt idx="2">
                  <c:v>学生</c:v>
                </c:pt>
                <c:pt idx="3">
                  <c:v>主婦</c:v>
                </c:pt>
                <c:pt idx="4">
                  <c:v>無職</c:v>
                </c:pt>
              </c:strCache>
            </c:strRef>
          </c:cat>
          <c:val>
            <c:numRef>
              <c:f>'グラフ 会員全体'!$B$34:$F$34</c:f>
              <c:numCache>
                <c:formatCode>0%</c:formatCode>
                <c:ptCount val="5"/>
                <c:pt idx="0">
                  <c:v>0.69</c:v>
                </c:pt>
                <c:pt idx="1">
                  <c:v>0.09</c:v>
                </c:pt>
                <c:pt idx="2">
                  <c:v>0.11</c:v>
                </c:pt>
                <c:pt idx="3">
                  <c:v>0.03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89-40C8-BB49-E5D3CDD641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40151475095744"/>
          <c:y val="0.18206891975680867"/>
          <c:w val="0.34480467161807349"/>
          <c:h val="0.46357008848033671"/>
        </c:manualLayout>
      </c:layout>
      <c:doughnutChart>
        <c:varyColors val="1"/>
        <c:ser>
          <c:idx val="0"/>
          <c:order val="0"/>
          <c:tx>
            <c:strRef>
              <c:f>'グラフ 有料会員'!$I$34</c:f>
              <c:strCache>
                <c:ptCount val="1"/>
                <c:pt idx="0">
                  <c:v>割合</c:v>
                </c:pt>
              </c:strCache>
            </c:strRef>
          </c:tx>
          <c:dPt>
            <c:idx val="0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A8-4E7F-ABC7-6BE1376CDE9F}"/>
              </c:ext>
            </c:extLst>
          </c:dPt>
          <c:dPt>
            <c:idx val="1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A8-4E7F-ABC7-6BE1376CDE9F}"/>
              </c:ext>
            </c:extLst>
          </c:dPt>
          <c:dPt>
            <c:idx val="2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A8-4E7F-ABC7-6BE1376CDE9F}"/>
              </c:ext>
            </c:extLst>
          </c:dPt>
          <c:dPt>
            <c:idx val="3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EA8-4E7F-ABC7-6BE1376CDE9F}"/>
              </c:ext>
            </c:extLst>
          </c:dPt>
          <c:dPt>
            <c:idx val="4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EA8-4E7F-ABC7-6BE1376CDE9F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EA8-4E7F-ABC7-6BE1376CDE9F}"/>
              </c:ext>
            </c:extLst>
          </c:dPt>
          <c:dPt>
            <c:idx val="6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EA8-4E7F-ABC7-6BE1376CDE9F}"/>
              </c:ext>
            </c:extLst>
          </c:dPt>
          <c:dPt>
            <c:idx val="7"/>
            <c:bubble3D val="0"/>
            <c:spPr>
              <a:solidFill>
                <a:srgbClr val="E4E4E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EA8-4E7F-ABC7-6BE1376CDE9F}"/>
              </c:ext>
            </c:extLst>
          </c:dPt>
          <c:dPt>
            <c:idx val="8"/>
            <c:bubble3D val="0"/>
            <c:spPr>
              <a:solidFill>
                <a:srgbClr val="E4E4E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EA8-4E7F-ABC7-6BE1376CDE9F}"/>
              </c:ext>
            </c:extLst>
          </c:dPt>
          <c:dPt>
            <c:idx val="9"/>
            <c:bubble3D val="0"/>
            <c:spPr>
              <a:solidFill>
                <a:srgbClr val="E4E4E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EA8-4E7F-ABC7-6BE1376CDE9F}"/>
              </c:ext>
            </c:extLst>
          </c:dPt>
          <c:dLbls>
            <c:dLbl>
              <c:idx val="0"/>
              <c:layout>
                <c:manualLayout>
                  <c:x val="0.1688232186395692"/>
                  <c:y val="-0.103692163687148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576632796850399"/>
                      <c:h val="9.95700625947188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EA8-4E7F-ABC7-6BE1376CDE9F}"/>
                </c:ext>
              </c:extLst>
            </c:dLbl>
            <c:dLbl>
              <c:idx val="1"/>
              <c:layout>
                <c:manualLayout>
                  <c:x val="0.16199535408803345"/>
                  <c:y val="-6.26480219123916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628772253411302"/>
                      <c:h val="7.77319721677414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EA8-4E7F-ABC7-6BE1376CDE9F}"/>
                </c:ext>
              </c:extLst>
            </c:dLbl>
            <c:dLbl>
              <c:idx val="2"/>
              <c:layout>
                <c:manualLayout>
                  <c:x val="0.17914766745878569"/>
                  <c:y val="-1.07970943386931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58ED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957070165390977"/>
                      <c:h val="8.95753404024459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EA8-4E7F-ABC7-6BE1376CDE9F}"/>
                </c:ext>
              </c:extLst>
            </c:dLbl>
            <c:dLbl>
              <c:idx val="3"/>
              <c:layout>
                <c:manualLayout>
                  <c:x val="0.17637695068451151"/>
                  <c:y val="2.61826912942824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5495085431558898"/>
                      <c:h val="8.95753404024459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EA8-4E7F-ABC7-6BE1376CDE9F}"/>
                </c:ext>
              </c:extLst>
            </c:dLbl>
            <c:dLbl>
              <c:idx val="4"/>
              <c:layout>
                <c:manualLayout>
                  <c:x val="0.18280715565245115"/>
                  <c:y val="2.7734738272020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3595257894649799"/>
                      <c:h val="0.166501179664228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EA8-4E7F-ABC7-6BE1376CDE9F}"/>
                </c:ext>
              </c:extLst>
            </c:dLbl>
            <c:dLbl>
              <c:idx val="5"/>
              <c:layout>
                <c:manualLayout>
                  <c:x val="-8.2595314476836226E-2"/>
                  <c:y val="8.02650609954202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3507115605940339"/>
                      <c:h val="0.13592335652301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DEA8-4E7F-ABC7-6BE1376CDE9F}"/>
                </c:ext>
              </c:extLst>
            </c:dLbl>
            <c:dLbl>
              <c:idx val="6"/>
              <c:layout>
                <c:manualLayout>
                  <c:x val="-0.10516093437851852"/>
                  <c:y val="8.29520349441751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EA8-4E7F-ABC7-6BE1376CDE9F}"/>
                </c:ext>
              </c:extLst>
            </c:dLbl>
            <c:dLbl>
              <c:idx val="7"/>
              <c:layout>
                <c:manualLayout>
                  <c:x val="-0.19858633593069594"/>
                  <c:y val="-9.87034845241515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350429145342398"/>
                      <c:h val="9.98321358322763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DEA8-4E7F-ABC7-6BE1376CDE9F}"/>
                </c:ext>
              </c:extLst>
            </c:dLbl>
            <c:dLbl>
              <c:idx val="8"/>
              <c:layout>
                <c:manualLayout>
                  <c:x val="-0.18535496705470603"/>
                  <c:y val="-8.1118127997538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129397918489835"/>
                      <c:h val="7.41901472577003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DEA8-4E7F-ABC7-6BE1376CDE9F}"/>
                </c:ext>
              </c:extLst>
            </c:dLbl>
            <c:dLbl>
              <c:idx val="9"/>
              <c:layout>
                <c:manualLayout>
                  <c:x val="-2.4482690032829792E-2"/>
                  <c:y val="-0.122178220300621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EA8-4E7F-ABC7-6BE1376CDE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'グラフ 有料会員'!$J$33:$S$33</c:f>
              <c:strCache>
                <c:ptCount val="10"/>
                <c:pt idx="0">
                  <c:v>経営者</c:v>
                </c:pt>
                <c:pt idx="1">
                  <c:v>役員クラス</c:v>
                </c:pt>
                <c:pt idx="2">
                  <c:v>本部長クラス</c:v>
                </c:pt>
                <c:pt idx="3">
                  <c:v>部長クラス</c:v>
                </c:pt>
                <c:pt idx="4">
                  <c:v>課長クラス</c:v>
                </c:pt>
                <c:pt idx="5">
                  <c:v>主任／係長クラス</c:v>
                </c:pt>
                <c:pt idx="6">
                  <c:v>一般社員</c:v>
                </c:pt>
                <c:pt idx="7">
                  <c:v>契約社員</c:v>
                </c:pt>
                <c:pt idx="8">
                  <c:v>派遣社員</c:v>
                </c:pt>
                <c:pt idx="9">
                  <c:v>その他</c:v>
                </c:pt>
              </c:strCache>
            </c:strRef>
          </c:cat>
          <c:val>
            <c:numRef>
              <c:f>'グラフ 有料会員'!$J$34:$S$34</c:f>
              <c:numCache>
                <c:formatCode>0%</c:formatCode>
                <c:ptCount val="10"/>
                <c:pt idx="0">
                  <c:v>0.11</c:v>
                </c:pt>
                <c:pt idx="1">
                  <c:v>7.0000000000000007E-2</c:v>
                </c:pt>
                <c:pt idx="2">
                  <c:v>0.02</c:v>
                </c:pt>
                <c:pt idx="3">
                  <c:v>0.13</c:v>
                </c:pt>
                <c:pt idx="4">
                  <c:v>0.18</c:v>
                </c:pt>
                <c:pt idx="5">
                  <c:v>0.13</c:v>
                </c:pt>
                <c:pt idx="6">
                  <c:v>0.3</c:v>
                </c:pt>
                <c:pt idx="7">
                  <c:v>0.01</c:v>
                </c:pt>
                <c:pt idx="8" formatCode="0.0%">
                  <c:v>2.3468858576491378E-3</c:v>
                </c:pt>
                <c:pt idx="9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EA8-4E7F-ABC7-6BE1376CDE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43358258086069"/>
          <c:y val="0.18206924058011667"/>
          <c:w val="0.32185760179387213"/>
          <c:h val="0.51103345552539969"/>
        </c:manualLayout>
      </c:layout>
      <c:doughnutChart>
        <c:varyColors val="1"/>
        <c:ser>
          <c:idx val="0"/>
          <c:order val="0"/>
          <c:tx>
            <c:strRef>
              <c:f>'グラフ 有料会員'!$W$34</c:f>
              <c:strCache>
                <c:ptCount val="1"/>
                <c:pt idx="0">
                  <c:v>割合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A3-4DFE-A98C-BD84C55552F1}"/>
              </c:ext>
            </c:extLst>
          </c:dPt>
          <c:dPt>
            <c:idx val="1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A3-4DFE-A98C-BD84C55552F1}"/>
              </c:ext>
            </c:extLst>
          </c:dPt>
          <c:dPt>
            <c:idx val="2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A3-4DFE-A98C-BD84C55552F1}"/>
              </c:ext>
            </c:extLst>
          </c:dPt>
          <c:dPt>
            <c:idx val="3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A3-4DFE-A98C-BD84C55552F1}"/>
              </c:ext>
            </c:extLst>
          </c:dPt>
          <c:dPt>
            <c:idx val="4"/>
            <c:bubble3D val="0"/>
            <c:spPr>
              <a:solidFill>
                <a:srgbClr val="558E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BA3-4DFE-A98C-BD84C55552F1}"/>
              </c:ext>
            </c:extLst>
          </c:dPt>
          <c:dPt>
            <c:idx val="5"/>
            <c:bubble3D val="0"/>
            <c:spPr>
              <a:solidFill>
                <a:srgbClr val="558E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BA3-4DFE-A98C-BD84C55552F1}"/>
              </c:ext>
            </c:extLst>
          </c:dPt>
          <c:dPt>
            <c:idx val="6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BA3-4DFE-A98C-BD84C55552F1}"/>
              </c:ext>
            </c:extLst>
          </c:dPt>
          <c:dPt>
            <c:idx val="7"/>
            <c:bubble3D val="0"/>
            <c:spPr>
              <a:solidFill>
                <a:srgbClr val="E4E4E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BA3-4DFE-A98C-BD84C55552F1}"/>
              </c:ext>
            </c:extLst>
          </c:dPt>
          <c:dLbls>
            <c:dLbl>
              <c:idx val="0"/>
              <c:layout>
                <c:manualLayout>
                  <c:x val="0.14025775952586245"/>
                  <c:y val="-0.16088379061955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2BA3-4DFE-A98C-BD84C55552F1}"/>
                </c:ext>
              </c:extLst>
            </c:dLbl>
            <c:dLbl>
              <c:idx val="1"/>
              <c:layout>
                <c:manualLayout>
                  <c:x val="0.21727724825008718"/>
                  <c:y val="-0.110261695784514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2BA3-4DFE-A98C-BD84C55552F1}"/>
                </c:ext>
              </c:extLst>
            </c:dLbl>
            <c:dLbl>
              <c:idx val="2"/>
              <c:layout>
                <c:manualLayout>
                  <c:x val="0.18804347527604556"/>
                  <c:y val="-0.123636621078819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2BA3-4DFE-A98C-BD84C55552F1}"/>
                </c:ext>
              </c:extLst>
            </c:dLbl>
            <c:dLbl>
              <c:idx val="3"/>
              <c:layout>
                <c:manualLayout>
                  <c:x val="0.19413336408896054"/>
                  <c:y val="-0.161635759357322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2BA3-4DFE-A98C-BD84C55552F1}"/>
                </c:ext>
              </c:extLst>
            </c:dLbl>
            <c:dLbl>
              <c:idx val="4"/>
              <c:layout>
                <c:manualLayout>
                  <c:x val="0.14976260500163383"/>
                  <c:y val="9.0560674922514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58ED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2BA3-4DFE-A98C-BD84C55552F1}"/>
                </c:ext>
              </c:extLst>
            </c:dLbl>
            <c:dLbl>
              <c:idx val="5"/>
              <c:layout>
                <c:manualLayout>
                  <c:x val="-0.11214682516798888"/>
                  <c:y val="0.118891072148327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58ED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2BA3-4DFE-A98C-BD84C55552F1}"/>
                </c:ext>
              </c:extLst>
            </c:dLbl>
            <c:dLbl>
              <c:idx val="6"/>
              <c:layout>
                <c:manualLayout>
                  <c:x val="-5.073415330032597E-2"/>
                  <c:y val="-0.139394744888740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2BA3-4DFE-A98C-BD84C55552F1}"/>
                </c:ext>
              </c:extLst>
            </c:dLbl>
            <c:dLbl>
              <c:idx val="7"/>
              <c:layout>
                <c:manualLayout>
                  <c:x val="-6.2889315368191798E-2"/>
                  <c:y val="-0.1322916507273780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BA3-4DFE-A98C-BD84C5555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'グラフ 有料会員'!$X$33:$AE$33</c:f>
              <c:strCache>
                <c:ptCount val="8"/>
                <c:pt idx="0">
                  <c:v>2000万以上</c:v>
                </c:pt>
                <c:pt idx="1">
                  <c:v>1500万～2000万</c:v>
                </c:pt>
                <c:pt idx="2">
                  <c:v>1200万～1500万</c:v>
                </c:pt>
                <c:pt idx="3">
                  <c:v>1000万～1200万</c:v>
                </c:pt>
                <c:pt idx="4">
                  <c:v>800万～1000万</c:v>
                </c:pt>
                <c:pt idx="5">
                  <c:v>600万～800万</c:v>
                </c:pt>
                <c:pt idx="6">
                  <c:v>400万～600万</c:v>
                </c:pt>
                <c:pt idx="7">
                  <c:v>400万未満</c:v>
                </c:pt>
              </c:strCache>
            </c:strRef>
          </c:cat>
          <c:val>
            <c:numRef>
              <c:f>'グラフ 有料会員'!$X$34:$AE$34</c:f>
              <c:numCache>
                <c:formatCode>0%</c:formatCode>
                <c:ptCount val="8"/>
                <c:pt idx="0">
                  <c:v>7.3999999999999996E-2</c:v>
                </c:pt>
                <c:pt idx="1">
                  <c:v>7.2999999999999995E-2</c:v>
                </c:pt>
                <c:pt idx="2">
                  <c:v>0.10100000000000001</c:v>
                </c:pt>
                <c:pt idx="3">
                  <c:v>0.14199999999999999</c:v>
                </c:pt>
                <c:pt idx="4">
                  <c:v>0.161</c:v>
                </c:pt>
                <c:pt idx="5">
                  <c:v>0.14799999999999999</c:v>
                </c:pt>
                <c:pt idx="6">
                  <c:v>0.154</c:v>
                </c:pt>
                <c:pt idx="7">
                  <c:v>0.14699999999999999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BA3-4DFE-A98C-BD84C55552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40151475095744"/>
          <c:y val="0.18206891975680867"/>
          <c:w val="0.4154789016221454"/>
          <c:h val="0.58884526874365084"/>
        </c:manualLayout>
      </c:layout>
      <c:doughnutChart>
        <c:varyColors val="1"/>
        <c:ser>
          <c:idx val="0"/>
          <c:order val="0"/>
          <c:tx>
            <c:strRef>
              <c:f>'グラフ 有料会員'!$A$43</c:f>
              <c:strCache>
                <c:ptCount val="1"/>
                <c:pt idx="0">
                  <c:v>割合</c:v>
                </c:pt>
              </c:strCache>
            </c:strRef>
          </c:tx>
          <c:dPt>
            <c:idx val="0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30-430B-8C6A-CB60BE2DC2BB}"/>
              </c:ext>
            </c:extLst>
          </c:dPt>
          <c:dPt>
            <c:idx val="1"/>
            <c:bubble3D val="0"/>
            <c:spPr>
              <a:solidFill>
                <a:srgbClr val="D996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30-430B-8C6A-CB60BE2DC2BB}"/>
              </c:ext>
            </c:extLst>
          </c:dPt>
          <c:dPt>
            <c:idx val="2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30-430B-8C6A-CB60BE2DC2BB}"/>
              </c:ext>
            </c:extLst>
          </c:dPt>
          <c:dPt>
            <c:idx val="3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30-430B-8C6A-CB60BE2DC2BB}"/>
              </c:ext>
            </c:extLst>
          </c:dPt>
          <c:dLbls>
            <c:dLbl>
              <c:idx val="0"/>
              <c:layout>
                <c:manualLayout>
                  <c:x val="8.7937734398887454E-2"/>
                  <c:y val="-0.310275370040675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30-430B-8C6A-CB60BE2DC2BB}"/>
                </c:ext>
              </c:extLst>
            </c:dLbl>
            <c:dLbl>
              <c:idx val="1"/>
              <c:layout>
                <c:manualLayout>
                  <c:x val="-0.10645094164075852"/>
                  <c:y val="0.118828865121960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D99694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30-430B-8C6A-CB60BE2DC2BB}"/>
                </c:ext>
              </c:extLst>
            </c:dLbl>
            <c:dLbl>
              <c:idx val="2"/>
              <c:layout>
                <c:manualLayout>
                  <c:x val="-0.11107924345122629"/>
                  <c:y val="-4.62112253252069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30-430B-8C6A-CB60BE2DC2BB}"/>
                </c:ext>
              </c:extLst>
            </c:dLbl>
            <c:dLbl>
              <c:idx val="3"/>
              <c:layout>
                <c:manualLayout>
                  <c:x val="-9.7194338019822982E-2"/>
                  <c:y val="-0.105625657886187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57B3A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90077498-39DC-4D89-80D7-28A41918663A}" type="CATEGORYNAME">
                      <a:rPr lang="ja-JP" altLang="en-US">
                        <a:solidFill>
                          <a:srgbClr val="57B3AD"/>
                        </a:solidFill>
                      </a:rPr>
                      <a:pPr>
                        <a:defRPr sz="1000" b="1">
                          <a:solidFill>
                            <a:srgbClr val="57B3A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baseline="0">
                        <a:solidFill>
                          <a:srgbClr val="57B3AD"/>
                        </a:solidFill>
                      </a:rPr>
                      <a:t>
</a:t>
                    </a:r>
                    <a:fld id="{C1EE1FDC-A77C-4CB6-8844-AA7BF01F2262}" type="VALUE">
                      <a:rPr lang="en-US" altLang="ja-JP" baseline="0">
                        <a:solidFill>
                          <a:srgbClr val="57B3AD"/>
                        </a:solidFill>
                      </a:rPr>
                      <a:pPr>
                        <a:defRPr sz="1000" b="1">
                          <a:solidFill>
                            <a:srgbClr val="57B3A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[値]</a:t>
                    </a:fld>
                    <a:endParaRPr lang="ja-JP" altLang="en-US" baseline="0">
                      <a:solidFill>
                        <a:srgbClr val="57B3AD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B30-430B-8C6A-CB60BE2DC2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'グラフ 有料会員'!$B$42:$E$42</c:f>
              <c:strCache>
                <c:ptCount val="4"/>
                <c:pt idx="0">
                  <c:v>関東</c:v>
                </c:pt>
                <c:pt idx="1">
                  <c:v>近畿</c:v>
                </c:pt>
                <c:pt idx="2">
                  <c:v>中部</c:v>
                </c:pt>
                <c:pt idx="3">
                  <c:v>その他</c:v>
                </c:pt>
              </c:strCache>
            </c:strRef>
          </c:cat>
          <c:val>
            <c:numRef>
              <c:f>'グラフ 有料会員'!$B$43:$E$43</c:f>
              <c:numCache>
                <c:formatCode>0%</c:formatCode>
                <c:ptCount val="4"/>
                <c:pt idx="0">
                  <c:v>0.66</c:v>
                </c:pt>
                <c:pt idx="1">
                  <c:v>0.15</c:v>
                </c:pt>
                <c:pt idx="2">
                  <c:v>0.09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30-430B-8C6A-CB60BE2DC2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40151475095744"/>
          <c:y val="0.18206891975680867"/>
          <c:w val="0.42279874040514276"/>
          <c:h val="0.59951878063305664"/>
        </c:manualLayout>
      </c:layout>
      <c:doughnutChart>
        <c:varyColors val="1"/>
        <c:ser>
          <c:idx val="0"/>
          <c:order val="0"/>
          <c:tx>
            <c:strRef>
              <c:f>'グラフ 有料会員'!$I$43</c:f>
              <c:strCache>
                <c:ptCount val="1"/>
                <c:pt idx="0">
                  <c:v>割合</c:v>
                </c:pt>
              </c:strCache>
            </c:strRef>
          </c:tx>
          <c:dPt>
            <c:idx val="0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8B9-4FAE-BFCD-3E6B1506F7AA}"/>
              </c:ext>
            </c:extLst>
          </c:dPt>
          <c:dPt>
            <c:idx val="1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8B9-4FAE-BFCD-3E6B1506F7AA}"/>
              </c:ext>
            </c:extLst>
          </c:dPt>
          <c:dPt>
            <c:idx val="2"/>
            <c:bubble3D val="0"/>
            <c:spPr>
              <a:solidFill>
                <a:srgbClr val="558E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8B9-4FAE-BFCD-3E6B1506F7AA}"/>
              </c:ext>
            </c:extLst>
          </c:dPt>
          <c:dPt>
            <c:idx val="3"/>
            <c:bubble3D val="0"/>
            <c:spPr>
              <a:solidFill>
                <a:srgbClr val="95B3D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8B9-4FAE-BFCD-3E6B1506F7AA}"/>
              </c:ext>
            </c:extLst>
          </c:dPt>
          <c:dPt>
            <c:idx val="4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8B9-4FAE-BFCD-3E6B1506F7AA}"/>
              </c:ext>
            </c:extLst>
          </c:dPt>
          <c:dLbls>
            <c:dLbl>
              <c:idx val="0"/>
              <c:layout>
                <c:manualLayout>
                  <c:x val="0.17550992798492346"/>
                  <c:y val="-6.62124751050540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3203154378183528"/>
                      <c:h val="0.238498274297988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8B9-4FAE-BFCD-3E6B1506F7AA}"/>
                </c:ext>
              </c:extLst>
            </c:dLbl>
            <c:dLbl>
              <c:idx val="1"/>
              <c:layout>
                <c:manualLayout>
                  <c:x val="0.15900013892414516"/>
                  <c:y val="-3.31061072124959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388965786110639"/>
                      <c:h val="0.238498274297988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8B9-4FAE-BFCD-3E6B1506F7AA}"/>
                </c:ext>
              </c:extLst>
            </c:dLbl>
            <c:dLbl>
              <c:idx val="2"/>
              <c:layout>
                <c:manualLayout>
                  <c:x val="0.21015022718825532"/>
                  <c:y val="2.6484833633984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534145881990115"/>
                      <c:h val="0.238498274297988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8B9-4FAE-BFCD-3E6B1506F7AA}"/>
                </c:ext>
              </c:extLst>
            </c:dLbl>
            <c:dLbl>
              <c:idx val="3"/>
              <c:layout>
                <c:manualLayout>
                  <c:x val="-0.15472603940354263"/>
                  <c:y val="5.29704493081551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61040941891157"/>
                      <c:h val="0.185528085669895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8B9-4FAE-BFCD-3E6B1506F7AA}"/>
                </c:ext>
              </c:extLst>
            </c:dLbl>
            <c:dLbl>
              <c:idx val="4"/>
              <c:layout>
                <c:manualLayout>
                  <c:x val="-0.13625112830408531"/>
                  <c:y val="-9.2698090779224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9046340294330079"/>
                      <c:h val="0.238498274297988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8B9-4FAE-BFCD-3E6B1506F7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'グラフ 有料会員'!$J$42:$N$42</c:f>
              <c:strCache>
                <c:ptCount val="5"/>
                <c:pt idx="0">
                  <c:v>〜20代</c:v>
                </c:pt>
                <c:pt idx="1">
                  <c:v>30代</c:v>
                </c:pt>
                <c:pt idx="2">
                  <c:v>40代</c:v>
                </c:pt>
                <c:pt idx="3">
                  <c:v>50代</c:v>
                </c:pt>
                <c:pt idx="4">
                  <c:v>60代〜</c:v>
                </c:pt>
              </c:strCache>
            </c:strRef>
          </c:cat>
          <c:val>
            <c:numRef>
              <c:f>'グラフ 有料会員'!$J$43:$N$43</c:f>
              <c:numCache>
                <c:formatCode>0%</c:formatCode>
                <c:ptCount val="5"/>
                <c:pt idx="0">
                  <c:v>0.14436126170774077</c:v>
                </c:pt>
                <c:pt idx="1">
                  <c:v>0.19727574451469507</c:v>
                </c:pt>
                <c:pt idx="2">
                  <c:v>0.23864267800021025</c:v>
                </c:pt>
                <c:pt idx="3">
                  <c:v>0.25075340031337451</c:v>
                </c:pt>
                <c:pt idx="4">
                  <c:v>0.16896691546397946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8B9-4FAE-BFCD-3E6B1506F7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40151475095744"/>
          <c:y val="0.18206891975680867"/>
          <c:w val="0.41693434823562564"/>
          <c:h val="0.61224062130911083"/>
        </c:manualLayout>
      </c:layout>
      <c:doughnutChart>
        <c:varyColors val="1"/>
        <c:ser>
          <c:idx val="0"/>
          <c:order val="0"/>
          <c:tx>
            <c:strRef>
              <c:f>'グラフ 有料会員'!$S$43</c:f>
              <c:strCache>
                <c:ptCount val="1"/>
                <c:pt idx="0">
                  <c:v>割合</c:v>
                </c:pt>
              </c:strCache>
            </c:strRef>
          </c:tx>
          <c:dPt>
            <c:idx val="0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EA-4303-A397-7435A433E464}"/>
              </c:ext>
            </c:extLst>
          </c:dPt>
          <c:dPt>
            <c:idx val="1"/>
            <c:bubble3D val="0"/>
            <c:spPr>
              <a:solidFill>
                <a:srgbClr val="D996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EA-4303-A397-7435A433E464}"/>
              </c:ext>
            </c:extLst>
          </c:dPt>
          <c:dLbls>
            <c:dLbl>
              <c:idx val="0"/>
              <c:layout>
                <c:manualLayout>
                  <c:x val="0.17124716698730708"/>
                  <c:y val="-0.492911576970885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EA-4303-A397-7435A433E464}"/>
                </c:ext>
              </c:extLst>
            </c:dLbl>
            <c:dLbl>
              <c:idx val="1"/>
              <c:layout>
                <c:manualLayout>
                  <c:x val="-0.14347735612450058"/>
                  <c:y val="-5.32877380509065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D99694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EA-4303-A397-7435A433E4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'グラフ 有料会員'!$T$42:$U$42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有料会員'!$T$43:$U$43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EA-4303-A397-7435A433E4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492030492030493E-2"/>
          <c:y val="0"/>
          <c:w val="0.93901593901593905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'グラフ 有料会員'!$Y$42</c:f>
              <c:strCache>
                <c:ptCount val="1"/>
                <c:pt idx="0">
                  <c:v>〜20代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A29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AB-4316-B4C5-835FBF785C38}"/>
              </c:ext>
            </c:extLst>
          </c:dPt>
          <c:dPt>
            <c:idx val="1"/>
            <c:invertIfNegative val="0"/>
            <c:bubble3D val="0"/>
            <c:spPr>
              <a:solidFill>
                <a:srgbClr val="00A29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AB-4316-B4C5-835FBF785C38}"/>
              </c:ext>
            </c:extLst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AB-4316-B4C5-835FBF785C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0" tIns="0" rIns="0" bIns="0" anchor="ctr" anchorCtr="0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有料会員'!$X$43:$X$44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有料会員'!$Y$43:$Y$44</c:f>
              <c:numCache>
                <c:formatCode>0%</c:formatCode>
                <c:ptCount val="2"/>
                <c:pt idx="0">
                  <c:v>0.10739655800375594</c:v>
                </c:pt>
                <c:pt idx="1">
                  <c:v>0.23994621768006361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AB-4316-B4C5-835FBF785C38}"/>
            </c:ext>
          </c:extLst>
        </c:ser>
        <c:ser>
          <c:idx val="1"/>
          <c:order val="1"/>
          <c:tx>
            <c:strRef>
              <c:f>'グラフ 有料会員'!$Z$42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有料会員'!$X$43:$X$44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有料会員'!$Z$43:$Z$44</c:f>
              <c:numCache>
                <c:formatCode>0%</c:formatCode>
                <c:ptCount val="2"/>
                <c:pt idx="0">
                  <c:v>0.16735901696044153</c:v>
                </c:pt>
                <c:pt idx="1">
                  <c:v>0.2349214167035299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AB-4316-B4C5-835FBF785C38}"/>
            </c:ext>
          </c:extLst>
        </c:ser>
        <c:ser>
          <c:idx val="2"/>
          <c:order val="2"/>
          <c:tx>
            <c:strRef>
              <c:f>'グラフ 有料会員'!$AA$42</c:f>
              <c:strCache>
                <c:ptCount val="1"/>
                <c:pt idx="0">
                  <c:v>40代  </c:v>
                </c:pt>
              </c:strCache>
            </c:strRef>
          </c:tx>
          <c:spPr>
            <a:solidFill>
              <a:srgbClr val="558ED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有料会員'!$X$43:$X$44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有料会員'!$AA$43:$AA$44</c:f>
              <c:numCache>
                <c:formatCode>0%</c:formatCode>
                <c:ptCount val="2"/>
                <c:pt idx="0">
                  <c:v>0.22789624286816507</c:v>
                </c:pt>
                <c:pt idx="1">
                  <c:v>0.22714061386027237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AB-4316-B4C5-835FBF785C38}"/>
            </c:ext>
          </c:extLst>
        </c:ser>
        <c:ser>
          <c:idx val="3"/>
          <c:order val="3"/>
          <c:tx>
            <c:strRef>
              <c:f>'グラフ 有料会員'!$AB$42</c:f>
              <c:strCache>
                <c:ptCount val="1"/>
                <c:pt idx="0">
                  <c:v>50代</c:v>
                </c:pt>
              </c:strCache>
            </c:strRef>
          </c:tx>
          <c:spPr>
            <a:solidFill>
              <a:srgbClr val="95B3D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有料会員'!$X$43:$X$44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有料会員'!$AB$43:$AB$44</c:f>
              <c:numCache>
                <c:formatCode>0%</c:formatCode>
                <c:ptCount val="2"/>
                <c:pt idx="0">
                  <c:v>0.24330921728025601</c:v>
                </c:pt>
                <c:pt idx="1">
                  <c:v>0.19417880113158731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0AB-4316-B4C5-835FBF785C38}"/>
            </c:ext>
          </c:extLst>
        </c:ser>
        <c:ser>
          <c:idx val="4"/>
          <c:order val="4"/>
          <c:tx>
            <c:strRef>
              <c:f>'グラフ 有料会員'!$AC$42</c:f>
              <c:strCache>
                <c:ptCount val="1"/>
                <c:pt idx="0">
                  <c:v>60代～</c:v>
                </c:pt>
              </c:strCache>
            </c:strRef>
          </c:tx>
          <c:spPr>
            <a:solidFill>
              <a:srgbClr val="8DC6C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4726485179310345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AB-4316-B4C5-835FBF785C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有料会員'!$X$43:$X$44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有料会員'!$AC$43:$AC$44</c:f>
              <c:numCache>
                <c:formatCode>0%</c:formatCode>
                <c:ptCount val="2"/>
                <c:pt idx="0">
                  <c:v>0.25403896488738148</c:v>
                </c:pt>
                <c:pt idx="1">
                  <c:v>0.1038129506245468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0AB-4316-B4C5-835FBF785C3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100"/>
        <c:axId val="782392943"/>
        <c:axId val="713816895"/>
      </c:barChart>
      <c:catAx>
        <c:axId val="78239294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13816895"/>
        <c:crosses val="autoZero"/>
        <c:auto val="1"/>
        <c:lblAlgn val="ctr"/>
        <c:lblOffset val="100"/>
        <c:noMultiLvlLbl val="0"/>
      </c:catAx>
      <c:valAx>
        <c:axId val="713816895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82392943"/>
        <c:crosses val="autoZero"/>
        <c:crossBetween val="between"/>
      </c:valAx>
      <c:spPr>
        <a:noFill/>
        <a:ln w="47625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47599915632033"/>
          <c:y val="6.0355344652791382E-2"/>
          <c:w val="0.35732691009273193"/>
          <c:h val="0.88226675668186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'グラフ 有料会員'!$A$55</c:f>
              <c:strCache>
                <c:ptCount val="1"/>
                <c:pt idx="0">
                  <c:v>割合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01-8D00-44C7-B054-3953D855242D}"/>
              </c:ext>
            </c:extLst>
          </c:dPt>
          <c:dPt>
            <c:idx val="1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03-8D00-44C7-B054-3953D855242D}"/>
              </c:ext>
            </c:extLst>
          </c:dPt>
          <c:dPt>
            <c:idx val="2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05-8D00-44C7-B054-3953D855242D}"/>
              </c:ext>
            </c:extLst>
          </c:dPt>
          <c:dPt>
            <c:idx val="3"/>
            <c:invertIfNegative val="0"/>
            <c:bubble3D val="0"/>
            <c:spPr>
              <a:solidFill>
                <a:srgbClr val="00A29A"/>
              </a:solidFill>
            </c:spPr>
            <c:extLst>
              <c:ext xmlns:c16="http://schemas.microsoft.com/office/drawing/2014/chart" uri="{C3380CC4-5D6E-409C-BE32-E72D297353CC}">
                <c16:uniqueId val="{00000007-8D00-44C7-B054-3953D855242D}"/>
              </c:ext>
            </c:extLst>
          </c:dPt>
          <c:dPt>
            <c:idx val="4"/>
            <c:invertIfNegative val="0"/>
            <c:bubble3D val="0"/>
            <c:spPr>
              <a:solidFill>
                <a:srgbClr val="00A29A"/>
              </a:solidFill>
            </c:spPr>
            <c:extLst>
              <c:ext xmlns:c16="http://schemas.microsoft.com/office/drawing/2014/chart" uri="{C3380CC4-5D6E-409C-BE32-E72D297353CC}">
                <c16:uniqueId val="{00000009-8D00-44C7-B054-3953D855242D}"/>
              </c:ext>
            </c:extLst>
          </c:dPt>
          <c:dPt>
            <c:idx val="5"/>
            <c:invertIfNegative val="0"/>
            <c:bubble3D val="0"/>
            <c:spPr>
              <a:solidFill>
                <a:srgbClr val="D99694"/>
              </a:solidFill>
            </c:spPr>
            <c:extLst>
              <c:ext xmlns:c16="http://schemas.microsoft.com/office/drawing/2014/chart" uri="{C3380CC4-5D6E-409C-BE32-E72D297353CC}">
                <c16:uniqueId val="{0000000B-8D00-44C7-B054-3953D855242D}"/>
              </c:ext>
            </c:extLst>
          </c:dPt>
          <c:dPt>
            <c:idx val="6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0D-8D00-44C7-B054-3953D855242D}"/>
              </c:ext>
            </c:extLst>
          </c:dPt>
          <c:dPt>
            <c:idx val="7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0F-8D00-44C7-B054-3953D855242D}"/>
              </c:ext>
            </c:extLst>
          </c:dPt>
          <c:dPt>
            <c:idx val="8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11-8D00-44C7-B054-3953D855242D}"/>
              </c:ext>
            </c:extLst>
          </c:dPt>
          <c:dPt>
            <c:idx val="9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13-8D00-44C7-B054-3953D855242D}"/>
              </c:ext>
            </c:extLst>
          </c:dPt>
          <c:dPt>
            <c:idx val="10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15-8D00-44C7-B054-3953D855242D}"/>
              </c:ext>
            </c:extLst>
          </c:dPt>
          <c:dPt>
            <c:idx val="11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17-8D00-44C7-B054-3953D855242D}"/>
              </c:ext>
            </c:extLst>
          </c:dPt>
          <c:dPt>
            <c:idx val="12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19-8D00-44C7-B054-3953D855242D}"/>
              </c:ext>
            </c:extLst>
          </c:dPt>
          <c:dPt>
            <c:idx val="13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1B-8D00-44C7-B054-3953D855242D}"/>
              </c:ext>
            </c:extLst>
          </c:dPt>
          <c:dPt>
            <c:idx val="14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1D-8D00-44C7-B054-3953D855242D}"/>
              </c:ext>
            </c:extLst>
          </c:dPt>
          <c:dPt>
            <c:idx val="15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1F-8D00-44C7-B054-3953D855242D}"/>
              </c:ext>
            </c:extLst>
          </c:dPt>
          <c:dPt>
            <c:idx val="16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21-8D00-44C7-B054-3953D855242D}"/>
              </c:ext>
            </c:extLst>
          </c:dPt>
          <c:dLbls>
            <c:dLbl>
              <c:idx val="5"/>
              <c:layout>
                <c:manualLayout>
                  <c:x val="-0.12228819227720507"/>
                  <c:y val="2.43885785491462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D00-44C7-B054-3953D85524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'グラフ 有料会員'!$B$54:$V$54</c:f>
              <c:strCache>
                <c:ptCount val="21"/>
                <c:pt idx="0">
                  <c:v>経営者・役員</c:v>
                </c:pt>
                <c:pt idx="1">
                  <c:v>経営企画</c:v>
                </c:pt>
                <c:pt idx="2">
                  <c:v>情報処理・情報システム</c:v>
                </c:pt>
                <c:pt idx="3">
                  <c:v>企画・調査・マーケティング</c:v>
                </c:pt>
                <c:pt idx="4">
                  <c:v>広報・宣伝</c:v>
                </c:pt>
                <c:pt idx="5">
                  <c:v>営業・販売</c:v>
                </c:pt>
                <c:pt idx="6">
                  <c:v>総務・人事</c:v>
                </c:pt>
                <c:pt idx="7">
                  <c:v>財務・経理</c:v>
                </c:pt>
                <c:pt idx="8">
                  <c:v>配送・物流</c:v>
                </c:pt>
                <c:pt idx="9">
                  <c:v>資材・購買</c:v>
                </c:pt>
                <c:pt idx="10">
                  <c:v>一般事務</c:v>
                </c:pt>
                <c:pt idx="11">
                  <c:v>専門職（医療関連）</c:v>
                </c:pt>
                <c:pt idx="12">
                  <c:v>専門職（会計関連）</c:v>
                </c:pt>
                <c:pt idx="13">
                  <c:v>専門職（教育関連）</c:v>
                </c:pt>
                <c:pt idx="14">
                  <c:v>専門職（建築・土木関連）</c:v>
                </c:pt>
                <c:pt idx="15">
                  <c:v>専門職（法律関連）</c:v>
                </c:pt>
                <c:pt idx="16">
                  <c:v>編集・編成・制作</c:v>
                </c:pt>
                <c:pt idx="17">
                  <c:v>技術・設計</c:v>
                </c:pt>
                <c:pt idx="18">
                  <c:v>研究・開発</c:v>
                </c:pt>
                <c:pt idx="19">
                  <c:v>生産・製造</c:v>
                </c:pt>
                <c:pt idx="20">
                  <c:v>その他</c:v>
                </c:pt>
              </c:strCache>
            </c:strRef>
          </c:cat>
          <c:val>
            <c:numRef>
              <c:f>'グラフ 有料会員'!$B$55:$V$55</c:f>
              <c:numCache>
                <c:formatCode>0.0%</c:formatCode>
                <c:ptCount val="21"/>
                <c:pt idx="0">
                  <c:v>0.14119132263980169</c:v>
                </c:pt>
                <c:pt idx="1">
                  <c:v>4.1543216484926683E-2</c:v>
                </c:pt>
                <c:pt idx="2">
                  <c:v>3.9728829017964519E-2</c:v>
                </c:pt>
                <c:pt idx="3">
                  <c:v>6.606594916100221E-2</c:v>
                </c:pt>
                <c:pt idx="4">
                  <c:v>9.7323465660805481E-3</c:v>
                </c:pt>
                <c:pt idx="5">
                  <c:v>0.3065230357691543</c:v>
                </c:pt>
                <c:pt idx="6">
                  <c:v>4.2891841651940703E-2</c:v>
                </c:pt>
                <c:pt idx="7">
                  <c:v>3.7736478642365463E-2</c:v>
                </c:pt>
                <c:pt idx="8">
                  <c:v>5.0483071973483531E-3</c:v>
                </c:pt>
                <c:pt idx="9">
                  <c:v>8.4685318477138016E-3</c:v>
                </c:pt>
                <c:pt idx="10">
                  <c:v>5.0820923432848893E-2</c:v>
                </c:pt>
                <c:pt idx="11">
                  <c:v>1.4021530731274618E-2</c:v>
                </c:pt>
                <c:pt idx="12">
                  <c:v>2.0426805106979345E-2</c:v>
                </c:pt>
                <c:pt idx="13">
                  <c:v>1.1877633816289446E-2</c:v>
                </c:pt>
                <c:pt idx="14">
                  <c:v>1.0737558932834295E-2</c:v>
                </c:pt>
                <c:pt idx="15">
                  <c:v>1.6945405706769959E-2</c:v>
                </c:pt>
                <c:pt idx="16">
                  <c:v>9.280487618369665E-3</c:v>
                </c:pt>
                <c:pt idx="17">
                  <c:v>3.9358999848453459E-2</c:v>
                </c:pt>
                <c:pt idx="18">
                  <c:v>3.0064608877846538E-2</c:v>
                </c:pt>
                <c:pt idx="19">
                  <c:v>1.6629799610984205E-2</c:v>
                </c:pt>
                <c:pt idx="20">
                  <c:v>8.0906387339051325E-2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8D00-44C7-B054-3953D85524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3909376"/>
        <c:axId val="144517952"/>
      </c:barChart>
      <c:catAx>
        <c:axId val="1439093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44517952"/>
        <c:crosses val="autoZero"/>
        <c:auto val="1"/>
        <c:lblAlgn val="ctr"/>
        <c:lblOffset val="100"/>
        <c:noMultiLvlLbl val="0"/>
      </c:catAx>
      <c:valAx>
        <c:axId val="144517952"/>
        <c:scaling>
          <c:orientation val="minMax"/>
          <c:max val="0.32000000000000006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43909376"/>
        <c:crosses val="autoZero"/>
        <c:crossBetween val="between"/>
        <c:majorUnit val="0.1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40151475095744"/>
          <c:y val="0.18206891975680867"/>
          <c:w val="0.34428875952081178"/>
          <c:h val="0.45942030305706705"/>
        </c:manualLayout>
      </c:layout>
      <c:doughnutChart>
        <c:varyColors val="1"/>
        <c:ser>
          <c:idx val="0"/>
          <c:order val="0"/>
          <c:tx>
            <c:strRef>
              <c:f>'グラフ 会員全体'!$I$34</c:f>
              <c:strCache>
                <c:ptCount val="1"/>
                <c:pt idx="0">
                  <c:v>割合</c:v>
                </c:pt>
              </c:strCache>
            </c:strRef>
          </c:tx>
          <c:dPt>
            <c:idx val="0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B2-4B6A-813B-9BEF0F95B7EF}"/>
              </c:ext>
            </c:extLst>
          </c:dPt>
          <c:dPt>
            <c:idx val="1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B2-4B6A-813B-9BEF0F95B7EF}"/>
              </c:ext>
            </c:extLst>
          </c:dPt>
          <c:dPt>
            <c:idx val="2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B2-4B6A-813B-9BEF0F95B7EF}"/>
              </c:ext>
            </c:extLst>
          </c:dPt>
          <c:dPt>
            <c:idx val="3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B2-4B6A-813B-9BEF0F95B7EF}"/>
              </c:ext>
            </c:extLst>
          </c:dPt>
          <c:dPt>
            <c:idx val="4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B2-4B6A-813B-9BEF0F95B7EF}"/>
              </c:ext>
            </c:extLst>
          </c:dPt>
          <c:dPt>
            <c:idx val="5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2B2-4B6A-813B-9BEF0F95B7EF}"/>
              </c:ext>
            </c:extLst>
          </c:dPt>
          <c:dPt>
            <c:idx val="6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2B2-4B6A-813B-9BEF0F95B7EF}"/>
              </c:ext>
            </c:extLst>
          </c:dPt>
          <c:dPt>
            <c:idx val="7"/>
            <c:bubble3D val="0"/>
            <c:spPr>
              <a:solidFill>
                <a:srgbClr val="E4E4E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2B2-4B6A-813B-9BEF0F95B7EF}"/>
              </c:ext>
            </c:extLst>
          </c:dPt>
          <c:dPt>
            <c:idx val="8"/>
            <c:bubble3D val="0"/>
            <c:spPr>
              <a:solidFill>
                <a:srgbClr val="E4E4E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2B2-4B6A-813B-9BEF0F95B7EF}"/>
              </c:ext>
            </c:extLst>
          </c:dPt>
          <c:dPt>
            <c:idx val="9"/>
            <c:bubble3D val="0"/>
            <c:spPr>
              <a:solidFill>
                <a:srgbClr val="E4E4E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2B2-4B6A-813B-9BEF0F95B7EF}"/>
              </c:ext>
            </c:extLst>
          </c:dPt>
          <c:dLbls>
            <c:dLbl>
              <c:idx val="0"/>
              <c:layout>
                <c:manualLayout>
                  <c:x val="0.17616250190588723"/>
                  <c:y val="-0.129564027721982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576626777076725"/>
                      <c:h val="0.19700966241775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B2-4B6A-813B-9BEF0F95B7EF}"/>
                </c:ext>
              </c:extLst>
            </c:dLbl>
            <c:dLbl>
              <c:idx val="1"/>
              <c:layout>
                <c:manualLayout>
                  <c:x val="0.19247601543139142"/>
                  <c:y val="-9.59829234840116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62877593429429"/>
                      <c:h val="0.13414423902927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B2-4B6A-813B-9BEF0F95B7EF}"/>
                </c:ext>
              </c:extLst>
            </c:dLbl>
            <c:dLbl>
              <c:idx val="2"/>
              <c:layout>
                <c:manualLayout>
                  <c:x val="0.20581828071808417"/>
                  <c:y val="-1.84896574914124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58ED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95708071106107"/>
                      <c:h val="0.1665013618087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2B2-4B6A-813B-9BEF0F95B7EF}"/>
                </c:ext>
              </c:extLst>
            </c:dLbl>
            <c:dLbl>
              <c:idx val="3"/>
              <c:layout>
                <c:manualLayout>
                  <c:x val="0.18031296327648844"/>
                  <c:y val="3.37803427855028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976833940040787"/>
                      <c:h val="0.166501253541198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2B2-4B6A-813B-9BEF0F95B7EF}"/>
                </c:ext>
              </c:extLst>
            </c:dLbl>
            <c:dLbl>
              <c:idx val="4"/>
              <c:layout>
                <c:manualLayout>
                  <c:x val="0.19423740919310356"/>
                  <c:y val="2.7734909650243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3595257894649799"/>
                      <c:h val="0.166501179664228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2B2-4B6A-813B-9BEF0F95B7EF}"/>
                </c:ext>
              </c:extLst>
            </c:dLbl>
            <c:dLbl>
              <c:idx val="5"/>
              <c:layout>
                <c:manualLayout>
                  <c:x val="2.193229573653014E-2"/>
                  <c:y val="7.8316125151048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0813653061807925"/>
                      <c:h val="0.213385339808591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2B2-4B6A-813B-9BEF0F95B7EF}"/>
                </c:ext>
              </c:extLst>
            </c:dLbl>
            <c:dLbl>
              <c:idx val="6"/>
              <c:layout>
                <c:manualLayout>
                  <c:x val="-0.11667544168937849"/>
                  <c:y val="5.22767013104491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B2-4B6A-813B-9BEF0F95B7EF}"/>
                </c:ext>
              </c:extLst>
            </c:dLbl>
            <c:dLbl>
              <c:idx val="7"/>
              <c:layout>
                <c:manualLayout>
                  <c:x val="-0.15303366630772455"/>
                  <c:y val="-2.177593899205414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350429062673098"/>
                      <c:h val="0.1665013618087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C2B2-4B6A-813B-9BEF0F95B7EF}"/>
                </c:ext>
              </c:extLst>
            </c:dLbl>
            <c:dLbl>
              <c:idx val="8"/>
              <c:layout>
                <c:manualLayout>
                  <c:x val="-8.6714149068974081E-2"/>
                  <c:y val="-6.58591723618144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319296531919346"/>
                      <c:h val="0.166501389552037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C2B2-4B6A-813B-9BEF0F95B7EF}"/>
                </c:ext>
              </c:extLst>
            </c:dLbl>
            <c:dLbl>
              <c:idx val="9"/>
              <c:layout>
                <c:manualLayout>
                  <c:x val="1.9630639044006938E-3"/>
                  <c:y val="-0.11727101653020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2B2-4B6A-813B-9BEF0F95B7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'グラフ 会員全体'!$J$33:$S$33</c:f>
              <c:strCache>
                <c:ptCount val="10"/>
                <c:pt idx="0">
                  <c:v>経営者</c:v>
                </c:pt>
                <c:pt idx="1">
                  <c:v>役員クラス</c:v>
                </c:pt>
                <c:pt idx="2">
                  <c:v>本部長クラス</c:v>
                </c:pt>
                <c:pt idx="3">
                  <c:v>部長クラス</c:v>
                </c:pt>
                <c:pt idx="4">
                  <c:v>課長クラス</c:v>
                </c:pt>
                <c:pt idx="5">
                  <c:v>主任／係長クラス</c:v>
                </c:pt>
                <c:pt idx="6">
                  <c:v>一般社員</c:v>
                </c:pt>
                <c:pt idx="7">
                  <c:v>契約社員</c:v>
                </c:pt>
                <c:pt idx="8">
                  <c:v>派遣社員</c:v>
                </c:pt>
                <c:pt idx="9">
                  <c:v>その他</c:v>
                </c:pt>
              </c:strCache>
            </c:strRef>
          </c:cat>
          <c:val>
            <c:numRef>
              <c:f>'グラフ 会員全体'!$J$34:$S$34</c:f>
              <c:numCache>
                <c:formatCode>0%</c:formatCode>
                <c:ptCount val="10"/>
                <c:pt idx="0">
                  <c:v>0.11</c:v>
                </c:pt>
                <c:pt idx="1">
                  <c:v>0.06</c:v>
                </c:pt>
                <c:pt idx="2">
                  <c:v>0.01</c:v>
                </c:pt>
                <c:pt idx="3">
                  <c:v>0.1</c:v>
                </c:pt>
                <c:pt idx="4">
                  <c:v>0.15</c:v>
                </c:pt>
                <c:pt idx="5">
                  <c:v>0.14000000000000001</c:v>
                </c:pt>
                <c:pt idx="6">
                  <c:v>0.33</c:v>
                </c:pt>
                <c:pt idx="7">
                  <c:v>0.02</c:v>
                </c:pt>
                <c:pt idx="8">
                  <c:v>0.01</c:v>
                </c:pt>
                <c:pt idx="9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2B2-4B6A-813B-9BEF0F95B7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959490182646"/>
          <c:y val="0.18206903387482193"/>
          <c:w val="0.32193423661508591"/>
          <c:h val="0.5065804676039517"/>
        </c:manualLayout>
      </c:layout>
      <c:doughnutChart>
        <c:varyColors val="1"/>
        <c:ser>
          <c:idx val="0"/>
          <c:order val="0"/>
          <c:tx>
            <c:strRef>
              <c:f>'グラフ 会員全体'!$W$34</c:f>
              <c:strCache>
                <c:ptCount val="1"/>
                <c:pt idx="0">
                  <c:v>割合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19-402B-8025-E8733FE5CBC5}"/>
              </c:ext>
            </c:extLst>
          </c:dPt>
          <c:dPt>
            <c:idx val="1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19-402B-8025-E8733FE5CBC5}"/>
              </c:ext>
            </c:extLst>
          </c:dPt>
          <c:dPt>
            <c:idx val="2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19-402B-8025-E8733FE5CBC5}"/>
              </c:ext>
            </c:extLst>
          </c:dPt>
          <c:dPt>
            <c:idx val="3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419-402B-8025-E8733FE5CBC5}"/>
              </c:ext>
            </c:extLst>
          </c:dPt>
          <c:dPt>
            <c:idx val="4"/>
            <c:bubble3D val="0"/>
            <c:spPr>
              <a:solidFill>
                <a:srgbClr val="558E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419-402B-8025-E8733FE5CBC5}"/>
              </c:ext>
            </c:extLst>
          </c:dPt>
          <c:dPt>
            <c:idx val="5"/>
            <c:bubble3D val="0"/>
            <c:spPr>
              <a:solidFill>
                <a:srgbClr val="558E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419-402B-8025-E8733FE5CBC5}"/>
              </c:ext>
            </c:extLst>
          </c:dPt>
          <c:dPt>
            <c:idx val="6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419-402B-8025-E8733FE5CBC5}"/>
              </c:ext>
            </c:extLst>
          </c:dPt>
          <c:dPt>
            <c:idx val="7"/>
            <c:bubble3D val="0"/>
            <c:spPr>
              <a:solidFill>
                <a:srgbClr val="E4E4E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419-402B-8025-E8733FE5CBC5}"/>
              </c:ext>
            </c:extLst>
          </c:dPt>
          <c:dLbls>
            <c:dLbl>
              <c:idx val="0"/>
              <c:layout>
                <c:manualLayout>
                  <c:x val="0.10212046040772262"/>
                  <c:y val="-0.103464220440829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B419-402B-8025-E8733FE5CBC5}"/>
                </c:ext>
              </c:extLst>
            </c:dLbl>
            <c:dLbl>
              <c:idx val="1"/>
              <c:layout>
                <c:manualLayout>
                  <c:x val="0.29857257922647212"/>
                  <c:y val="-5.53384315160169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B419-402B-8025-E8733FE5CBC5}"/>
                </c:ext>
              </c:extLst>
            </c:dLbl>
            <c:dLbl>
              <c:idx val="2"/>
              <c:layout>
                <c:manualLayout>
                  <c:x val="0.26529118760969472"/>
                  <c:y val="-2.16671936288971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B419-402B-8025-E8733FE5CBC5}"/>
                </c:ext>
              </c:extLst>
            </c:dLbl>
            <c:dLbl>
              <c:idx val="3"/>
              <c:layout>
                <c:manualLayout>
                  <c:x val="0.1869659549938982"/>
                  <c:y val="5.45589109388882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B419-402B-8025-E8733FE5CBC5}"/>
                </c:ext>
              </c:extLst>
            </c:dLbl>
            <c:dLbl>
              <c:idx val="4"/>
              <c:layout>
                <c:manualLayout>
                  <c:x val="0.18147461975829599"/>
                  <c:y val="0.112828516988676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58ED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B419-402B-8025-E8733FE5CBC5}"/>
                </c:ext>
              </c:extLst>
            </c:dLbl>
            <c:dLbl>
              <c:idx val="5"/>
              <c:layout>
                <c:manualLayout>
                  <c:x val="0.25252701549954465"/>
                  <c:y val="7.97648859641119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58ED5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B419-402B-8025-E8733FE5CBC5}"/>
                </c:ext>
              </c:extLst>
            </c:dLbl>
            <c:dLbl>
              <c:idx val="6"/>
              <c:layout>
                <c:manualLayout>
                  <c:x val="-9.6270549979918851E-2"/>
                  <c:y val="0.139070014235108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non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B419-402B-8025-E8733FE5CBC5}"/>
                </c:ext>
              </c:extLst>
            </c:dLbl>
            <c:dLbl>
              <c:idx val="7"/>
              <c:layout>
                <c:manualLayout>
                  <c:x val="-4.5318659531130213E-2"/>
                  <c:y val="-0.1212371523050334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19-402B-8025-E8733FE5C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'グラフ 会員全体'!$X$33:$AE$33</c:f>
              <c:strCache>
                <c:ptCount val="8"/>
                <c:pt idx="0">
                  <c:v>2000万以上</c:v>
                </c:pt>
                <c:pt idx="1">
                  <c:v>1500万～2000万</c:v>
                </c:pt>
                <c:pt idx="2">
                  <c:v>1200万～1500万</c:v>
                </c:pt>
                <c:pt idx="3">
                  <c:v>1000万～1200万</c:v>
                </c:pt>
                <c:pt idx="4">
                  <c:v>800万～1000万</c:v>
                </c:pt>
                <c:pt idx="5">
                  <c:v>600万～800万</c:v>
                </c:pt>
                <c:pt idx="6">
                  <c:v>400万～600万</c:v>
                </c:pt>
                <c:pt idx="7">
                  <c:v>400万未満</c:v>
                </c:pt>
              </c:strCache>
            </c:strRef>
          </c:cat>
          <c:val>
            <c:numRef>
              <c:f>'グラフ 会員全体'!$X$34:$AE$34</c:f>
              <c:numCache>
                <c:formatCode>0%</c:formatCode>
                <c:ptCount val="8"/>
                <c:pt idx="0">
                  <c:v>3.5999999999999997E-2</c:v>
                </c:pt>
                <c:pt idx="1">
                  <c:v>3.5999999999999997E-2</c:v>
                </c:pt>
                <c:pt idx="2">
                  <c:v>5.5E-2</c:v>
                </c:pt>
                <c:pt idx="3">
                  <c:v>9.2999999999999999E-2</c:v>
                </c:pt>
                <c:pt idx="4">
                  <c:v>0.156</c:v>
                </c:pt>
                <c:pt idx="5">
                  <c:v>0.154</c:v>
                </c:pt>
                <c:pt idx="6">
                  <c:v>0.20200000000000001</c:v>
                </c:pt>
                <c:pt idx="7">
                  <c:v>0.26700000000000002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419-402B-8025-E8733FE5C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40151475095744"/>
          <c:y val="0.18206891975680867"/>
          <c:w val="0.41796118540396177"/>
          <c:h val="0.59110680691071704"/>
        </c:manualLayout>
      </c:layout>
      <c:doughnutChart>
        <c:varyColors val="1"/>
        <c:ser>
          <c:idx val="0"/>
          <c:order val="0"/>
          <c:tx>
            <c:strRef>
              <c:f>'グラフ 会員全体'!$A$43</c:f>
              <c:strCache>
                <c:ptCount val="1"/>
                <c:pt idx="0">
                  <c:v>割合</c:v>
                </c:pt>
              </c:strCache>
            </c:strRef>
          </c:tx>
          <c:dPt>
            <c:idx val="0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D8-4032-91B0-76159A9B618E}"/>
              </c:ext>
            </c:extLst>
          </c:dPt>
          <c:dPt>
            <c:idx val="1"/>
            <c:bubble3D val="0"/>
            <c:spPr>
              <a:solidFill>
                <a:srgbClr val="D996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D8-4032-91B0-76159A9B618E}"/>
              </c:ext>
            </c:extLst>
          </c:dPt>
          <c:dPt>
            <c:idx val="2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D8-4032-91B0-76159A9B618E}"/>
              </c:ext>
            </c:extLst>
          </c:dPt>
          <c:dPt>
            <c:idx val="3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D8-4032-91B0-76159A9B618E}"/>
              </c:ext>
            </c:extLst>
          </c:dPt>
          <c:dLbls>
            <c:dLbl>
              <c:idx val="0"/>
              <c:layout>
                <c:manualLayout>
                  <c:x val="8.7937734398887454E-2"/>
                  <c:y val="-0.310275370040675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D8-4032-91B0-76159A9B618E}"/>
                </c:ext>
              </c:extLst>
            </c:dLbl>
            <c:dLbl>
              <c:idx val="1"/>
              <c:layout>
                <c:manualLayout>
                  <c:x val="-0.10645094164075852"/>
                  <c:y val="0.118828865121960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D99694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D8-4032-91B0-76159A9B618E}"/>
                </c:ext>
              </c:extLst>
            </c:dLbl>
            <c:dLbl>
              <c:idx val="2"/>
              <c:layout>
                <c:manualLayout>
                  <c:x val="-0.11107924345122629"/>
                  <c:y val="-4.62112253252069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D8-4032-91B0-76159A9B618E}"/>
                </c:ext>
              </c:extLst>
            </c:dLbl>
            <c:dLbl>
              <c:idx val="3"/>
              <c:layout>
                <c:manualLayout>
                  <c:x val="-9.7194338019822982E-2"/>
                  <c:y val="-0.105625657886187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rgbClr val="57B3A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90077498-39DC-4D89-80D7-28A41918663A}" type="CATEGORYNAME">
                      <a:rPr lang="ja-JP" altLang="en-US">
                        <a:solidFill>
                          <a:srgbClr val="57B3AD"/>
                        </a:solidFill>
                      </a:rPr>
                      <a:pPr>
                        <a:defRPr sz="1000" b="1">
                          <a:solidFill>
                            <a:srgbClr val="57B3A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[分類名]</a:t>
                    </a:fld>
                    <a:r>
                      <a:rPr lang="ja-JP" altLang="en-US" baseline="0">
                        <a:solidFill>
                          <a:srgbClr val="57B3AD"/>
                        </a:solidFill>
                      </a:rPr>
                      <a:t>
</a:t>
                    </a:r>
                    <a:fld id="{C1EE1FDC-A77C-4CB6-8844-AA7BF01F2262}" type="VALUE">
                      <a:rPr lang="en-US" altLang="ja-JP" baseline="0">
                        <a:solidFill>
                          <a:srgbClr val="57B3AD"/>
                        </a:solidFill>
                      </a:rPr>
                      <a:pPr>
                        <a:defRPr sz="1000" b="1">
                          <a:solidFill>
                            <a:srgbClr val="57B3AD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[値]</a:t>
                    </a:fld>
                    <a:endParaRPr lang="ja-JP" altLang="en-US" baseline="0">
                      <a:solidFill>
                        <a:srgbClr val="57B3AD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AD8-4032-91B0-76159A9B61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'グラフ 会員全体'!$B$42:$E$42</c:f>
              <c:strCache>
                <c:ptCount val="4"/>
                <c:pt idx="0">
                  <c:v>関東</c:v>
                </c:pt>
                <c:pt idx="1">
                  <c:v>近畿</c:v>
                </c:pt>
                <c:pt idx="2">
                  <c:v>中部</c:v>
                </c:pt>
                <c:pt idx="3">
                  <c:v>その他</c:v>
                </c:pt>
              </c:strCache>
            </c:strRef>
          </c:cat>
          <c:val>
            <c:numRef>
              <c:f>'グラフ 会員全体'!$B$43:$E$43</c:f>
              <c:numCache>
                <c:formatCode>0%</c:formatCode>
                <c:ptCount val="4"/>
                <c:pt idx="0">
                  <c:v>0.56999999999999995</c:v>
                </c:pt>
                <c:pt idx="1">
                  <c:v>0.16</c:v>
                </c:pt>
                <c:pt idx="2">
                  <c:v>0.12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D8-4032-91B0-76159A9B61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40151475095744"/>
          <c:y val="0.18206891975680867"/>
          <c:w val="0.44120928165254908"/>
          <c:h val="0.62041780330962937"/>
        </c:manualLayout>
      </c:layout>
      <c:doughnutChart>
        <c:varyColors val="1"/>
        <c:ser>
          <c:idx val="0"/>
          <c:order val="0"/>
          <c:tx>
            <c:strRef>
              <c:f>'グラフ 会員全体'!$I$43</c:f>
              <c:strCache>
                <c:ptCount val="1"/>
                <c:pt idx="0">
                  <c:v>割合</c:v>
                </c:pt>
              </c:strCache>
            </c:strRef>
          </c:tx>
          <c:dPt>
            <c:idx val="0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C9-47BF-AD9A-A1663E4BA11C}"/>
              </c:ext>
            </c:extLst>
          </c:dPt>
          <c:dPt>
            <c:idx val="1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C9-47BF-AD9A-A1663E4BA11C}"/>
              </c:ext>
            </c:extLst>
          </c:dPt>
          <c:dPt>
            <c:idx val="2"/>
            <c:bubble3D val="0"/>
            <c:spPr>
              <a:solidFill>
                <a:srgbClr val="558E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C9-47BF-AD9A-A1663E4BA11C}"/>
              </c:ext>
            </c:extLst>
          </c:dPt>
          <c:dPt>
            <c:idx val="3"/>
            <c:bubble3D val="0"/>
            <c:spPr>
              <a:solidFill>
                <a:srgbClr val="95B3D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C9-47BF-AD9A-A1663E4BA11C}"/>
              </c:ext>
            </c:extLst>
          </c:dPt>
          <c:dPt>
            <c:idx val="4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C9-47BF-AD9A-A1663E4BA11C}"/>
              </c:ext>
            </c:extLst>
          </c:dPt>
          <c:dLbls>
            <c:dLbl>
              <c:idx val="0"/>
              <c:layout>
                <c:manualLayout>
                  <c:x val="0.17550992798492346"/>
                  <c:y val="-6.62124751050540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3203154378183528"/>
                      <c:h val="0.238498274297988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7C9-47BF-AD9A-A1663E4BA11C}"/>
                </c:ext>
              </c:extLst>
            </c:dLbl>
            <c:dLbl>
              <c:idx val="1"/>
              <c:layout>
                <c:manualLayout>
                  <c:x val="0.15900013892414516"/>
                  <c:y val="-3.31061072124959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388965786110639"/>
                      <c:h val="0.238498274297988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7C9-47BF-AD9A-A1663E4BA11C}"/>
                </c:ext>
              </c:extLst>
            </c:dLbl>
            <c:dLbl>
              <c:idx val="2"/>
              <c:layout>
                <c:manualLayout>
                  <c:x val="0.21015022718825532"/>
                  <c:y val="2.6484833633984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534145881990115"/>
                      <c:h val="0.238498274297988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7C9-47BF-AD9A-A1663E4BA11C}"/>
                </c:ext>
              </c:extLst>
            </c:dLbl>
            <c:dLbl>
              <c:idx val="3"/>
              <c:layout>
                <c:manualLayout>
                  <c:x val="-0.15472603940354263"/>
                  <c:y val="5.29704493081551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61040941891157"/>
                      <c:h val="0.185528085669895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7C9-47BF-AD9A-A1663E4BA11C}"/>
                </c:ext>
              </c:extLst>
            </c:dLbl>
            <c:dLbl>
              <c:idx val="4"/>
              <c:layout>
                <c:manualLayout>
                  <c:x val="-0.13625112830408531"/>
                  <c:y val="-9.26980907792248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9046340294330079"/>
                      <c:h val="0.238498274297988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7C9-47BF-AD9A-A1663E4BA1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'グラフ 会員全体'!$J$42:$N$42</c:f>
              <c:strCache>
                <c:ptCount val="5"/>
                <c:pt idx="0">
                  <c:v>〜20代</c:v>
                </c:pt>
                <c:pt idx="1">
                  <c:v>30代</c:v>
                </c:pt>
                <c:pt idx="2">
                  <c:v>40代</c:v>
                </c:pt>
                <c:pt idx="3">
                  <c:v>50代</c:v>
                </c:pt>
                <c:pt idx="4">
                  <c:v>60代〜</c:v>
                </c:pt>
              </c:strCache>
            </c:strRef>
          </c:cat>
          <c:val>
            <c:numRef>
              <c:f>'グラフ 会員全体'!$J$43:$N$43</c:f>
              <c:numCache>
                <c:formatCode>0%</c:formatCode>
                <c:ptCount val="5"/>
                <c:pt idx="0">
                  <c:v>0.13821982796960272</c:v>
                </c:pt>
                <c:pt idx="1">
                  <c:v>0.18304090631679343</c:v>
                </c:pt>
                <c:pt idx="2">
                  <c:v>0.22770029335172176</c:v>
                </c:pt>
                <c:pt idx="3">
                  <c:v>0.23188207454533125</c:v>
                </c:pt>
                <c:pt idx="4">
                  <c:v>0.21915689781655082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C9-47BF-AD9A-A1663E4BA1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40151475095744"/>
          <c:y val="0.18206891975680867"/>
          <c:w val="0.42964711036545983"/>
          <c:h val="0.62572129541355148"/>
        </c:manualLayout>
      </c:layout>
      <c:doughnutChart>
        <c:varyColors val="1"/>
        <c:ser>
          <c:idx val="0"/>
          <c:order val="0"/>
          <c:tx>
            <c:strRef>
              <c:f>'グラフ 会員全体'!$S$43</c:f>
              <c:strCache>
                <c:ptCount val="1"/>
                <c:pt idx="0">
                  <c:v>割合</c:v>
                </c:pt>
              </c:strCache>
            </c:strRef>
          </c:tx>
          <c:dPt>
            <c:idx val="0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04-403E-9D0F-8DF9826272E7}"/>
              </c:ext>
            </c:extLst>
          </c:dPt>
          <c:dPt>
            <c:idx val="1"/>
            <c:bubble3D val="0"/>
            <c:spPr>
              <a:solidFill>
                <a:srgbClr val="D996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04-403E-9D0F-8DF9826272E7}"/>
              </c:ext>
            </c:extLst>
          </c:dPt>
          <c:dLbls>
            <c:dLbl>
              <c:idx val="0"/>
              <c:layout>
                <c:manualLayout>
                  <c:x val="0.17124716698730708"/>
                  <c:y val="-0.492911576970885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04-403E-9D0F-8DF9826272E7}"/>
                </c:ext>
              </c:extLst>
            </c:dLbl>
            <c:dLbl>
              <c:idx val="1"/>
              <c:layout>
                <c:manualLayout>
                  <c:x val="-0.14347735612450058"/>
                  <c:y val="-5.32877380509065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rgbClr val="D99694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04-403E-9D0F-8DF982627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'グラフ 会員全体'!$T$42:$U$42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会員全体'!$T$43:$U$43</c:f>
              <c:numCache>
                <c:formatCode>0%</c:formatCode>
                <c:ptCount val="2"/>
                <c:pt idx="0">
                  <c:v>0.77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04-403E-9D0F-8DF9826272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492030492030493E-2"/>
          <c:y val="0"/>
          <c:w val="0.93901593901593905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'グラフ 会員全体'!$Y$42</c:f>
              <c:strCache>
                <c:ptCount val="1"/>
                <c:pt idx="0">
                  <c:v>〜20代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A29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97-435F-B735-A1EB83764083}"/>
              </c:ext>
            </c:extLst>
          </c:dPt>
          <c:dPt>
            <c:idx val="1"/>
            <c:invertIfNegative val="0"/>
            <c:bubble3D val="0"/>
            <c:spPr>
              <a:solidFill>
                <a:srgbClr val="00A29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97-435F-B735-A1EB83764083}"/>
              </c:ext>
            </c:extLst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97-435F-B735-A1EB837640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0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会員全体'!$X$43:$X$44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会員全体'!$Y$43:$Y$44</c:f>
              <c:numCache>
                <c:formatCode>0%</c:formatCode>
                <c:ptCount val="2"/>
                <c:pt idx="0">
                  <c:v>0.10668876318241323</c:v>
                </c:pt>
                <c:pt idx="1">
                  <c:v>0.21461921656310731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97-435F-B735-A1EB83764083}"/>
            </c:ext>
          </c:extLst>
        </c:ser>
        <c:ser>
          <c:idx val="1"/>
          <c:order val="1"/>
          <c:tx>
            <c:strRef>
              <c:f>'グラフ 会員全体'!$Z$42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1F497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会員全体'!$X$43:$X$44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会員全体'!$Z$43:$Z$44</c:f>
              <c:numCache>
                <c:formatCode>0%</c:formatCode>
                <c:ptCount val="2"/>
                <c:pt idx="0">
                  <c:v>0.16635174656515167</c:v>
                </c:pt>
                <c:pt idx="1">
                  <c:v>0.23461373533033913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97-435F-B735-A1EB83764083}"/>
            </c:ext>
          </c:extLst>
        </c:ser>
        <c:ser>
          <c:idx val="2"/>
          <c:order val="2"/>
          <c:tx>
            <c:strRef>
              <c:f>'グラフ 会員全体'!$AA$42</c:f>
              <c:strCache>
                <c:ptCount val="1"/>
                <c:pt idx="0">
                  <c:v>40代  </c:v>
                </c:pt>
              </c:strCache>
            </c:strRef>
          </c:tx>
          <c:spPr>
            <a:solidFill>
              <a:srgbClr val="558ED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会員全体'!$X$43:$X$44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会員全体'!$AA$43:$AA$44</c:f>
              <c:numCache>
                <c:formatCode>0%</c:formatCode>
                <c:ptCount val="2"/>
                <c:pt idx="0">
                  <c:v>0.22885121781571124</c:v>
                </c:pt>
                <c:pt idx="1">
                  <c:v>0.24571597729431774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97-435F-B735-A1EB83764083}"/>
            </c:ext>
          </c:extLst>
        </c:ser>
        <c:ser>
          <c:idx val="3"/>
          <c:order val="3"/>
          <c:tx>
            <c:strRef>
              <c:f>'グラフ 会員全体'!$AB$42</c:f>
              <c:strCache>
                <c:ptCount val="1"/>
                <c:pt idx="0">
                  <c:v>50代</c:v>
                </c:pt>
              </c:strCache>
            </c:strRef>
          </c:tx>
          <c:spPr>
            <a:solidFill>
              <a:srgbClr val="95B3D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会員全体'!$X$43:$X$44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会員全体'!$AB$43:$AB$44</c:f>
              <c:numCache>
                <c:formatCode>0%</c:formatCode>
                <c:ptCount val="2"/>
                <c:pt idx="0">
                  <c:v>0.24077778215081663</c:v>
                </c:pt>
                <c:pt idx="1">
                  <c:v>0.19747364091136227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797-435F-B735-A1EB83764083}"/>
            </c:ext>
          </c:extLst>
        </c:ser>
        <c:ser>
          <c:idx val="4"/>
          <c:order val="4"/>
          <c:tx>
            <c:strRef>
              <c:f>'グラフ 会員全体'!$AC$42</c:f>
              <c:strCache>
                <c:ptCount val="1"/>
                <c:pt idx="0">
                  <c:v>60代～</c:v>
                </c:pt>
              </c:strCache>
            </c:strRef>
          </c:tx>
          <c:spPr>
            <a:solidFill>
              <a:srgbClr val="8DC6C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4726485179310345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97-435F-B735-A1EB837640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'グラフ 会員全体'!$X$43:$X$44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'グラフ 会員全体'!$AC$43:$AC$44</c:f>
              <c:numCache>
                <c:formatCode>0%</c:formatCode>
                <c:ptCount val="2"/>
                <c:pt idx="0">
                  <c:v>0.25733049028590721</c:v>
                </c:pt>
                <c:pt idx="1">
                  <c:v>0.10757742990087356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797-435F-B735-A1EB8376408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100"/>
        <c:axId val="782392943"/>
        <c:axId val="713816895"/>
      </c:barChart>
      <c:catAx>
        <c:axId val="78239294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13816895"/>
        <c:crosses val="autoZero"/>
        <c:auto val="1"/>
        <c:lblAlgn val="ctr"/>
        <c:lblOffset val="100"/>
        <c:noMultiLvlLbl val="0"/>
      </c:catAx>
      <c:valAx>
        <c:axId val="713816895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82392943"/>
        <c:crosses val="autoZero"/>
        <c:crossBetween val="between"/>
      </c:valAx>
      <c:spPr>
        <a:noFill/>
        <a:ln w="47625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453359259069743"/>
          <c:y val="5.9845685823770971E-2"/>
          <c:w val="0.34874311347626602"/>
          <c:h val="0.880659561149669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'グラフ 会員全体'!$A$55</c:f>
              <c:strCache>
                <c:ptCount val="1"/>
                <c:pt idx="0">
                  <c:v>割合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01-F4E4-4DB1-BF6F-61439F0FB186}"/>
              </c:ext>
            </c:extLst>
          </c:dPt>
          <c:dPt>
            <c:idx val="1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03-F4E4-4DB1-BF6F-61439F0FB186}"/>
              </c:ext>
            </c:extLst>
          </c:dPt>
          <c:dPt>
            <c:idx val="2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05-F4E4-4DB1-BF6F-61439F0FB186}"/>
              </c:ext>
            </c:extLst>
          </c:dPt>
          <c:dPt>
            <c:idx val="3"/>
            <c:invertIfNegative val="0"/>
            <c:bubble3D val="0"/>
            <c:spPr>
              <a:solidFill>
                <a:srgbClr val="00A29A"/>
              </a:solidFill>
            </c:spPr>
            <c:extLst>
              <c:ext xmlns:c16="http://schemas.microsoft.com/office/drawing/2014/chart" uri="{C3380CC4-5D6E-409C-BE32-E72D297353CC}">
                <c16:uniqueId val="{00000007-F4E4-4DB1-BF6F-61439F0FB186}"/>
              </c:ext>
            </c:extLst>
          </c:dPt>
          <c:dPt>
            <c:idx val="4"/>
            <c:invertIfNegative val="0"/>
            <c:bubble3D val="0"/>
            <c:spPr>
              <a:solidFill>
                <a:srgbClr val="00A29A"/>
              </a:solidFill>
            </c:spPr>
            <c:extLst>
              <c:ext xmlns:c16="http://schemas.microsoft.com/office/drawing/2014/chart" uri="{C3380CC4-5D6E-409C-BE32-E72D297353CC}">
                <c16:uniqueId val="{00000009-F4E4-4DB1-BF6F-61439F0FB186}"/>
              </c:ext>
            </c:extLst>
          </c:dPt>
          <c:dPt>
            <c:idx val="5"/>
            <c:invertIfNegative val="0"/>
            <c:bubble3D val="0"/>
            <c:spPr>
              <a:solidFill>
                <a:srgbClr val="D99694"/>
              </a:solidFill>
            </c:spPr>
            <c:extLst>
              <c:ext xmlns:c16="http://schemas.microsoft.com/office/drawing/2014/chart" uri="{C3380CC4-5D6E-409C-BE32-E72D297353CC}">
                <c16:uniqueId val="{0000000B-F4E4-4DB1-BF6F-61439F0FB186}"/>
              </c:ext>
            </c:extLst>
          </c:dPt>
          <c:dPt>
            <c:idx val="6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0D-F4E4-4DB1-BF6F-61439F0FB186}"/>
              </c:ext>
            </c:extLst>
          </c:dPt>
          <c:dPt>
            <c:idx val="7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0F-F4E4-4DB1-BF6F-61439F0FB186}"/>
              </c:ext>
            </c:extLst>
          </c:dPt>
          <c:dPt>
            <c:idx val="8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11-F4E4-4DB1-BF6F-61439F0FB186}"/>
              </c:ext>
            </c:extLst>
          </c:dPt>
          <c:dPt>
            <c:idx val="9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13-F4E4-4DB1-BF6F-61439F0FB186}"/>
              </c:ext>
            </c:extLst>
          </c:dPt>
          <c:dPt>
            <c:idx val="10"/>
            <c:invertIfNegative val="0"/>
            <c:bubble3D val="0"/>
            <c:spPr>
              <a:solidFill>
                <a:srgbClr val="8DC6C1"/>
              </a:solidFill>
            </c:spPr>
            <c:extLst>
              <c:ext xmlns:c16="http://schemas.microsoft.com/office/drawing/2014/chart" uri="{C3380CC4-5D6E-409C-BE32-E72D297353CC}">
                <c16:uniqueId val="{00000015-F4E4-4DB1-BF6F-61439F0FB186}"/>
              </c:ext>
            </c:extLst>
          </c:dPt>
          <c:dPt>
            <c:idx val="11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17-F4E4-4DB1-BF6F-61439F0FB186}"/>
              </c:ext>
            </c:extLst>
          </c:dPt>
          <c:dPt>
            <c:idx val="12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19-F4E4-4DB1-BF6F-61439F0FB186}"/>
              </c:ext>
            </c:extLst>
          </c:dPt>
          <c:dPt>
            <c:idx val="13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1B-F4E4-4DB1-BF6F-61439F0FB186}"/>
              </c:ext>
            </c:extLst>
          </c:dPt>
          <c:dPt>
            <c:idx val="14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1D-F4E4-4DB1-BF6F-61439F0FB186}"/>
              </c:ext>
            </c:extLst>
          </c:dPt>
          <c:dPt>
            <c:idx val="15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1F-F4E4-4DB1-BF6F-61439F0FB186}"/>
              </c:ext>
            </c:extLst>
          </c:dPt>
          <c:dPt>
            <c:idx val="16"/>
            <c:invertIfNegative val="0"/>
            <c:bubble3D val="0"/>
            <c:spPr>
              <a:solidFill>
                <a:srgbClr val="1F497D"/>
              </a:solidFill>
            </c:spPr>
            <c:extLst>
              <c:ext xmlns:c16="http://schemas.microsoft.com/office/drawing/2014/chart" uri="{C3380CC4-5D6E-409C-BE32-E72D297353CC}">
                <c16:uniqueId val="{00000021-F4E4-4DB1-BF6F-61439F0FB1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'グラフ 会員全体'!$B$54:$V$54</c:f>
              <c:strCache>
                <c:ptCount val="21"/>
                <c:pt idx="0">
                  <c:v>経営者・役員</c:v>
                </c:pt>
                <c:pt idx="1">
                  <c:v>経営企画</c:v>
                </c:pt>
                <c:pt idx="2">
                  <c:v>情報処理・情報システム</c:v>
                </c:pt>
                <c:pt idx="3">
                  <c:v>企画・調査・マーケティング</c:v>
                </c:pt>
                <c:pt idx="4">
                  <c:v>広報・宣伝</c:v>
                </c:pt>
                <c:pt idx="5">
                  <c:v>営業・販売</c:v>
                </c:pt>
                <c:pt idx="6">
                  <c:v>総務・人事</c:v>
                </c:pt>
                <c:pt idx="7">
                  <c:v>財務・経理</c:v>
                </c:pt>
                <c:pt idx="8">
                  <c:v>配送・物流</c:v>
                </c:pt>
                <c:pt idx="9">
                  <c:v>資材・購買</c:v>
                </c:pt>
                <c:pt idx="10">
                  <c:v>一般事務</c:v>
                </c:pt>
                <c:pt idx="11">
                  <c:v>専門職（医療関連）</c:v>
                </c:pt>
                <c:pt idx="12">
                  <c:v>専門職（会計関連）</c:v>
                </c:pt>
                <c:pt idx="13">
                  <c:v>専門職（教育関連）</c:v>
                </c:pt>
                <c:pt idx="14">
                  <c:v>専門職（建築・土木関連）</c:v>
                </c:pt>
                <c:pt idx="15">
                  <c:v>専門職（法律関連）</c:v>
                </c:pt>
                <c:pt idx="16">
                  <c:v>編集・編成・制作</c:v>
                </c:pt>
                <c:pt idx="17">
                  <c:v>技術・設計</c:v>
                </c:pt>
                <c:pt idx="18">
                  <c:v>研究・開発</c:v>
                </c:pt>
                <c:pt idx="19">
                  <c:v>生産・製造</c:v>
                </c:pt>
                <c:pt idx="20">
                  <c:v>その他</c:v>
                </c:pt>
              </c:strCache>
            </c:strRef>
          </c:cat>
          <c:val>
            <c:numRef>
              <c:f>'グラフ 会員全体'!$B$55:$V$55</c:f>
              <c:numCache>
                <c:formatCode>0.0%</c:formatCode>
                <c:ptCount val="21"/>
                <c:pt idx="0">
                  <c:v>0.11717966221184617</c:v>
                </c:pt>
                <c:pt idx="1">
                  <c:v>4.0129696763846985E-2</c:v>
                </c:pt>
                <c:pt idx="2">
                  <c:v>5.6645575295795461E-2</c:v>
                </c:pt>
                <c:pt idx="3">
                  <c:v>6.0419171898916414E-2</c:v>
                </c:pt>
                <c:pt idx="4">
                  <c:v>1.0742893480421603E-2</c:v>
                </c:pt>
                <c:pt idx="5">
                  <c:v>0.22235148008992156</c:v>
                </c:pt>
                <c:pt idx="6">
                  <c:v>3.8728796352654922E-2</c:v>
                </c:pt>
                <c:pt idx="7">
                  <c:v>2.9089219886453334E-2</c:v>
                </c:pt>
                <c:pt idx="8">
                  <c:v>8.3294567043834429E-3</c:v>
                </c:pt>
                <c:pt idx="9">
                  <c:v>8.3828180129178649E-3</c:v>
                </c:pt>
                <c:pt idx="10">
                  <c:v>6.8817489047093242E-2</c:v>
                </c:pt>
                <c:pt idx="11">
                  <c:v>2.0999778362365797E-2</c:v>
                </c:pt>
                <c:pt idx="12">
                  <c:v>1.0210387476167312E-2</c:v>
                </c:pt>
                <c:pt idx="13">
                  <c:v>2.0163932139471846E-2</c:v>
                </c:pt>
                <c:pt idx="14">
                  <c:v>1.5964552149165451E-2</c:v>
                </c:pt>
                <c:pt idx="15">
                  <c:v>1.2174792162131583E-2</c:v>
                </c:pt>
                <c:pt idx="16">
                  <c:v>1.4222006513622302E-2</c:v>
                </c:pt>
                <c:pt idx="17">
                  <c:v>6.5596547324063226E-2</c:v>
                </c:pt>
                <c:pt idx="18">
                  <c:v>4.4028836362565514E-2</c:v>
                </c:pt>
                <c:pt idx="19">
                  <c:v>2.793165589882696E-2</c:v>
                </c:pt>
                <c:pt idx="20">
                  <c:v>0.10789125186736903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F4E4-4DB1-BF6F-61439F0FB1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3909376"/>
        <c:axId val="144517952"/>
      </c:barChart>
      <c:catAx>
        <c:axId val="1439093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44517952"/>
        <c:crosses val="autoZero"/>
        <c:auto val="1"/>
        <c:lblAlgn val="ctr"/>
        <c:lblOffset val="100"/>
        <c:noMultiLvlLbl val="0"/>
      </c:catAx>
      <c:valAx>
        <c:axId val="144517952"/>
        <c:scaling>
          <c:orientation val="minMax"/>
          <c:max val="0.30000000000000004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pPr>
            <a:endParaRPr lang="ja-JP"/>
          </a:p>
        </c:txPr>
        <c:crossAx val="143909376"/>
        <c:crosses val="autoZero"/>
        <c:crossBetween val="between"/>
        <c:majorUnit val="0.1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40151475095744"/>
          <c:y val="0.18206891975680867"/>
          <c:w val="0.42118952920071978"/>
          <c:h val="0.61228441387253296"/>
        </c:manualLayout>
      </c:layout>
      <c:doughnutChart>
        <c:varyColors val="1"/>
        <c:ser>
          <c:idx val="0"/>
          <c:order val="0"/>
          <c:tx>
            <c:strRef>
              <c:f>'グラフ 有料会員'!$A$34</c:f>
              <c:strCache>
                <c:ptCount val="1"/>
                <c:pt idx="0">
                  <c:v>割合</c:v>
                </c:pt>
              </c:strCache>
            </c:strRef>
          </c:tx>
          <c:dPt>
            <c:idx val="0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CC-4D38-AE65-B18A6E8E601F}"/>
              </c:ext>
            </c:extLst>
          </c:dPt>
          <c:dPt>
            <c:idx val="1"/>
            <c:bubble3D val="0"/>
            <c:spPr>
              <a:solidFill>
                <a:srgbClr val="558E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CC-4D38-AE65-B18A6E8E601F}"/>
              </c:ext>
            </c:extLst>
          </c:dPt>
          <c:dPt>
            <c:idx val="2"/>
            <c:bubble3D val="0"/>
            <c:spPr>
              <a:solidFill>
                <a:srgbClr val="57B3A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CC-4D38-AE65-B18A6E8E601F}"/>
              </c:ext>
            </c:extLst>
          </c:dPt>
          <c:dPt>
            <c:idx val="3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CCC-4D38-AE65-B18A6E8E601F}"/>
              </c:ext>
            </c:extLst>
          </c:dPt>
          <c:dPt>
            <c:idx val="4"/>
            <c:bubble3D val="0"/>
            <c:spPr>
              <a:solidFill>
                <a:srgbClr val="B8DA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CCC-4D38-AE65-B18A6E8E601F}"/>
              </c:ext>
            </c:extLst>
          </c:dPt>
          <c:dLbls>
            <c:dLbl>
              <c:idx val="0"/>
              <c:layout>
                <c:manualLayout>
                  <c:x val="0.11519851799674344"/>
                  <c:y val="-0.516514084131771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1DE43EBE-61EC-4696-A04D-C3F8720623B6}" type="CATEGORYNAME">
                      <a:rPr lang="ja-JP" altLang="en-US" sz="1100" b="1">
                        <a:solidFill>
                          <a:srgbClr val="1F497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100" b="1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[分類名]</a:t>
                    </a:fld>
                    <a:endParaRPr lang="ja-JP" altLang="en-US" sz="1100" b="1" baseline="0">
                      <a:solidFill>
                        <a:srgbClr val="1F497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defRPr sz="1100" b="1">
                        <a:latin typeface="Meiryo UI" panose="020B0604030504040204" pitchFamily="50" charset="-128"/>
                        <a:ea typeface="Meiryo UI" panose="020B0604030504040204" pitchFamily="50" charset="-128"/>
                      </a:defRPr>
                    </a:pPr>
                    <a:fld id="{CC9A4087-0BAA-46BF-ACDB-66B338BDAE8B}" type="VALUE">
                      <a:rPr lang="en-US" altLang="ja-JP" sz="1100" b="1">
                        <a:solidFill>
                          <a:srgbClr val="1F497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100" b="1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1248798809999"/>
                      <c:h val="0.313768185779052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CCC-4D38-AE65-B18A6E8E601F}"/>
                </c:ext>
              </c:extLst>
            </c:dLbl>
            <c:dLbl>
              <c:idx val="1"/>
              <c:layout>
                <c:manualLayout>
                  <c:x val="-0.17314454688840189"/>
                  <c:y val="0.246663780119481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C38993DC-C7DB-4F28-8727-861D9A7A3276}" type="CATEGORYNAME">
                      <a:rPr lang="ja-JP" altLang="en-US" sz="1200" b="1">
                        <a:solidFill>
                          <a:srgbClr val="1F497D"/>
                        </a:solidFill>
                      </a:rPr>
                      <a:pPr>
                        <a:defRPr sz="1200" b="1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[分類名]</a:t>
                    </a:fld>
                    <a:endParaRPr lang="ja-JP" altLang="en-US" sz="1200" b="1" baseline="0">
                      <a:solidFill>
                        <a:srgbClr val="1F497D"/>
                      </a:solidFill>
                    </a:endParaRPr>
                  </a:p>
                  <a:p>
                    <a:pPr>
                      <a:defRPr sz="1200" b="1">
                        <a:latin typeface="Meiryo UI" panose="020B0604030504040204" pitchFamily="50" charset="-128"/>
                        <a:ea typeface="Meiryo UI" panose="020B0604030504040204" pitchFamily="50" charset="-128"/>
                      </a:defRPr>
                    </a:pPr>
                    <a:fld id="{44CED012-5586-43F3-83E0-E6CABF7C3576}" type="VALUE">
                      <a:rPr lang="en-US" altLang="ja-JP" sz="1200" b="1">
                        <a:solidFill>
                          <a:srgbClr val="1F497D"/>
                        </a:solidFill>
                      </a:rPr>
                      <a:pPr>
                        <a:defRPr sz="1200" b="1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CC-4D38-AE65-B18A6E8E601F}"/>
                </c:ext>
              </c:extLst>
            </c:dLbl>
            <c:dLbl>
              <c:idx val="2"/>
              <c:layout>
                <c:manualLayout>
                  <c:x val="-0.23947938580423625"/>
                  <c:y val="7.79404928557957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EBB61ABF-BFF7-4E1F-B226-AED2600D6526}" type="CATEGORYNAME">
                      <a:rPr lang="ja-JP" altLang="en-US" sz="1000" b="0">
                        <a:solidFill>
                          <a:srgbClr val="57B3A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000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[分類名]</a:t>
                    </a:fld>
                    <a:endParaRPr lang="ja-JP" altLang="en-US" sz="1000" b="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defRPr sz="1000">
                        <a:latin typeface="Meiryo UI" panose="020B0604030504040204" pitchFamily="50" charset="-128"/>
                        <a:ea typeface="Meiryo UI" panose="020B0604030504040204" pitchFamily="50" charset="-128"/>
                      </a:defRPr>
                    </a:pPr>
                    <a:fld id="{EE400302-8081-40B1-80EC-92CE8F14087A}" type="VALUE">
                      <a:rPr lang="en-US" altLang="ja-JP" sz="1000" b="0">
                        <a:solidFill>
                          <a:srgbClr val="57B3A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000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CCC-4D38-AE65-B18A6E8E601F}"/>
                </c:ext>
              </c:extLst>
            </c:dLbl>
            <c:dLbl>
              <c:idx val="3"/>
              <c:layout>
                <c:manualLayout>
                  <c:x val="-0.1561527623435893"/>
                  <c:y val="-7.9832567883243541E-2"/>
                </c:manualLayout>
              </c:layout>
              <c:tx>
                <c:rich>
                  <a:bodyPr rot="0" spcFirstLastPara="1" vertOverflow="overflow" horzOverflow="overflow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defRPr>
                    </a:pPr>
                    <a:fld id="{C1C4EAA3-BE93-4F15-AB0F-D0AAD81FF6BA}" type="CATEGORYNAME">
                      <a:rPr lang="ja-JP" altLang="en-US" sz="1000" b="0">
                        <a:solidFill>
                          <a:srgbClr val="57B3A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000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[分類名]</a:t>
                    </a:fld>
                    <a:endParaRPr lang="ja-JP" altLang="en-US" sz="1000" b="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  <a:p>
                    <a:pPr>
                      <a:defRPr sz="1000">
                        <a:latin typeface="Meiryo UI" panose="020B0604030504040204" pitchFamily="50" charset="-128"/>
                        <a:ea typeface="Meiryo UI" panose="020B0604030504040204" pitchFamily="50" charset="-128"/>
                      </a:defRPr>
                    </a:pPr>
                    <a:fld id="{38A33D65-9C8B-4973-B729-D2A3A585FF1B}" type="VALUE">
                      <a:rPr lang="en-US" altLang="ja-JP" sz="1000" b="0">
                        <a:solidFill>
                          <a:srgbClr val="57B3AD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>
                        <a:defRPr sz="1000">
                          <a:latin typeface="Meiryo UI" panose="020B0604030504040204" pitchFamily="50" charset="-128"/>
                          <a:ea typeface="Meiryo UI" panose="020B0604030504040204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CCC-4D38-AE65-B18A6E8E601F}"/>
                </c:ext>
              </c:extLst>
            </c:dLbl>
            <c:dLbl>
              <c:idx val="4"/>
              <c:layout>
                <c:manualLayout>
                  <c:x val="-1.6928954964509947E-2"/>
                  <c:y val="-0.171298443061745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rgbClr val="57B3AD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5825570052499"/>
                      <c:h val="0.121805294831788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CCC-4D38-AE65-B18A6E8E60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extLst>
              <c:ext xmlns:c15="http://schemas.microsoft.com/office/drawing/2012/chart" uri="{CE6537A1-D6FC-4f65-9D91-7224C49458BB}"/>
            </c:extLst>
          </c:dLbls>
          <c:cat>
            <c:strRef>
              <c:f>'グラフ 有料会員'!$B$33:$F$33</c:f>
              <c:strCache>
                <c:ptCount val="5"/>
                <c:pt idx="0">
                  <c:v>お勤め</c:v>
                </c:pt>
                <c:pt idx="1">
                  <c:v>自営</c:v>
                </c:pt>
                <c:pt idx="2">
                  <c:v>学生</c:v>
                </c:pt>
                <c:pt idx="3">
                  <c:v>主婦</c:v>
                </c:pt>
                <c:pt idx="4">
                  <c:v>無職</c:v>
                </c:pt>
              </c:strCache>
            </c:strRef>
          </c:cat>
          <c:val>
            <c:numRef>
              <c:f>'グラフ 有料会員'!$B$34:$F$34</c:f>
              <c:numCache>
                <c:formatCode>0%</c:formatCode>
                <c:ptCount val="5"/>
                <c:pt idx="0">
                  <c:v>0.8</c:v>
                </c:pt>
                <c:pt idx="1">
                  <c:v>0.08</c:v>
                </c:pt>
                <c:pt idx="2">
                  <c:v>0.05</c:v>
                </c:pt>
                <c:pt idx="3">
                  <c:v>0.01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CC-4D38-AE65-B18A6E8E60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9199" y="0"/>
            <a:ext cx="4275402" cy="338348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FE3DE-AD4F-40DA-A68B-A255E731F5F8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417"/>
            <a:ext cx="4275402" cy="338347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9199" y="6397417"/>
            <a:ext cx="4275402" cy="338347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28A4C8EA-8104-4863-B3F8-8BAC7B5311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3475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99" y="0"/>
            <a:ext cx="4275402" cy="338348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1B9A5E40-AB88-4489-A971-A476B1F3956A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841375"/>
            <a:ext cx="3284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7"/>
            <a:ext cx="7893050" cy="265220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417"/>
            <a:ext cx="4275402" cy="338347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99" y="6397417"/>
            <a:ext cx="4275402" cy="338347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B9CCA5F7-6AF5-4ACE-90EB-7F51BECE1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905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CCA5F7-6AF5-4ACE-90EB-7F51BECE14B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075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CCA5F7-6AF5-4ACE-90EB-7F51BECE14B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99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31">
            <a:extLst>
              <a:ext uri="{FF2B5EF4-FFF2-40B4-BE49-F238E27FC236}">
                <a16:creationId xmlns:a16="http://schemas.microsoft.com/office/drawing/2014/main" id="{8EC799C8-62D5-4A6D-BD28-0545A660D704}"/>
              </a:ext>
            </a:extLst>
          </p:cNvPr>
          <p:cNvSpPr>
            <a:spLocks/>
          </p:cNvSpPr>
          <p:nvPr userDrawn="1"/>
        </p:nvSpPr>
        <p:spPr>
          <a:xfrm>
            <a:off x="-1" y="5570"/>
            <a:ext cx="9905999" cy="544936"/>
          </a:xfrm>
          <a:prstGeom prst="roundRect">
            <a:avLst>
              <a:gd name="adj" fmla="val 6945"/>
            </a:avLst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A6DCA14-216E-4508-9D79-608AC189B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4" y="56369"/>
            <a:ext cx="8543925" cy="45449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7936012-82BB-4A72-8EF0-291015B736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" y="6144323"/>
            <a:ext cx="1313086" cy="405444"/>
          </a:xfrm>
          <a:prstGeom prst="rect">
            <a:avLst/>
          </a:prstGeom>
        </p:spPr>
      </p:pic>
      <p:sp>
        <p:nvSpPr>
          <p:cNvPr id="8" name="角丸四角形 29">
            <a:extLst>
              <a:ext uri="{FF2B5EF4-FFF2-40B4-BE49-F238E27FC236}">
                <a16:creationId xmlns:a16="http://schemas.microsoft.com/office/drawing/2014/main" id="{9B4AED6F-EA82-4008-805A-6E56BB35D20A}"/>
              </a:ext>
            </a:extLst>
          </p:cNvPr>
          <p:cNvSpPr/>
          <p:nvPr userDrawn="1"/>
        </p:nvSpPr>
        <p:spPr>
          <a:xfrm>
            <a:off x="0" y="6680738"/>
            <a:ext cx="9905999" cy="166116"/>
          </a:xfrm>
          <a:prstGeom prst="roundRect">
            <a:avLst>
              <a:gd name="adj" fmla="val 20738"/>
            </a:avLst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7C21BC-4033-4049-A489-B4261F31C3EE}"/>
              </a:ext>
            </a:extLst>
          </p:cNvPr>
          <p:cNvSpPr/>
          <p:nvPr userDrawn="1"/>
        </p:nvSpPr>
        <p:spPr bwMode="white">
          <a:xfrm>
            <a:off x="0" y="6642804"/>
            <a:ext cx="266871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spc="3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Nikkei Inc. No reproduction without permission</a:t>
            </a:r>
            <a:endParaRPr lang="ja-JP" altLang="en-US" sz="900" spc="3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207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93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31">
            <a:extLst>
              <a:ext uri="{FF2B5EF4-FFF2-40B4-BE49-F238E27FC236}">
                <a16:creationId xmlns:a16="http://schemas.microsoft.com/office/drawing/2014/main" id="{89F43C48-6552-4F43-BC98-0B629615F9A7}"/>
              </a:ext>
            </a:extLst>
          </p:cNvPr>
          <p:cNvSpPr>
            <a:spLocks/>
          </p:cNvSpPr>
          <p:nvPr userDrawn="1"/>
        </p:nvSpPr>
        <p:spPr>
          <a:xfrm>
            <a:off x="-1" y="5570"/>
            <a:ext cx="9905999" cy="544936"/>
          </a:xfrm>
          <a:prstGeom prst="roundRect">
            <a:avLst>
              <a:gd name="adj" fmla="val 6945"/>
            </a:avLst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8" name="タイトル 5">
            <a:extLst>
              <a:ext uri="{FF2B5EF4-FFF2-40B4-BE49-F238E27FC236}">
                <a16:creationId xmlns:a16="http://schemas.microsoft.com/office/drawing/2014/main" id="{345EA8EC-8EA3-4CB3-B53D-D45938F6CF06}"/>
              </a:ext>
            </a:extLst>
          </p:cNvPr>
          <p:cNvSpPr txBox="1">
            <a:spLocks/>
          </p:cNvSpPr>
          <p:nvPr userDrawn="1"/>
        </p:nvSpPr>
        <p:spPr>
          <a:xfrm>
            <a:off x="17534" y="56369"/>
            <a:ext cx="8543925" cy="4544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E99563D-8B91-47A7-84D6-8E1676AAF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" y="6144323"/>
            <a:ext cx="1313086" cy="405444"/>
          </a:xfrm>
          <a:prstGeom prst="rect">
            <a:avLst/>
          </a:prstGeom>
        </p:spPr>
      </p:pic>
      <p:sp>
        <p:nvSpPr>
          <p:cNvPr id="10" name="角丸四角形 29">
            <a:extLst>
              <a:ext uri="{FF2B5EF4-FFF2-40B4-BE49-F238E27FC236}">
                <a16:creationId xmlns:a16="http://schemas.microsoft.com/office/drawing/2014/main" id="{262E2FEE-CDC8-4754-AC26-68198EB63CA7}"/>
              </a:ext>
            </a:extLst>
          </p:cNvPr>
          <p:cNvSpPr/>
          <p:nvPr userDrawn="1"/>
        </p:nvSpPr>
        <p:spPr>
          <a:xfrm>
            <a:off x="0" y="6680738"/>
            <a:ext cx="9905999" cy="166116"/>
          </a:xfrm>
          <a:prstGeom prst="roundRect">
            <a:avLst>
              <a:gd name="adj" fmla="val 20738"/>
            </a:avLst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9A7BE3-DEDA-4734-AC1F-09A5DC1656E1}"/>
              </a:ext>
            </a:extLst>
          </p:cNvPr>
          <p:cNvSpPr/>
          <p:nvPr userDrawn="1"/>
        </p:nvSpPr>
        <p:spPr bwMode="white">
          <a:xfrm>
            <a:off x="0" y="6642804"/>
            <a:ext cx="266871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spc="3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Nikkei Inc. No reproduction without permission</a:t>
            </a:r>
            <a:endParaRPr lang="ja-JP" altLang="en-US" sz="900" spc="3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86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2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ack.nikkei.com/blog/atlas_opensource_projec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10" Type="http://schemas.openxmlformats.org/officeDocument/2006/relationships/chart" Target="../charts/chart16.xml"/><Relationship Id="rId4" Type="http://schemas.openxmlformats.org/officeDocument/2006/relationships/chart" Target="../charts/chart10.xml"/><Relationship Id="rId9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7255813" y="1363480"/>
            <a:ext cx="2088000" cy="864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tlCol="0" anchor="ctr"/>
          <a:lstStyle/>
          <a:p>
            <a:pPr algn="ctr"/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578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万人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2696904" y="1366282"/>
            <a:ext cx="2088000" cy="864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80000" rtlCol="0" anchor="ctr"/>
          <a:lstStyle/>
          <a:p>
            <a:pPr algn="ctr"/>
            <a:r>
              <a:rPr lang="en-US" altLang="ja-JP" sz="3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4,486</a:t>
            </a:r>
            <a:r>
              <a:rPr lang="ja-JP" altLang="en-US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 </a:t>
            </a:r>
            <a:r>
              <a:rPr lang="en-US" altLang="ja-JP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UB/</a:t>
            </a:r>
            <a:r>
              <a:rPr lang="ja-JP" altLang="en-US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81670" y="1370711"/>
            <a:ext cx="2088000" cy="864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0" rIns="72000" rtlCol="0" anchor="ctr"/>
          <a:lstStyle/>
          <a:p>
            <a:pPr algn="ctr"/>
            <a:r>
              <a:rPr lang="en-US" altLang="ja-JP" sz="3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億</a:t>
            </a:r>
            <a:r>
              <a:rPr lang="en-US" altLang="ja-JP" sz="3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630</a:t>
            </a:r>
            <a:r>
              <a:rPr lang="ja-JP" altLang="en-US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 </a:t>
            </a:r>
            <a:r>
              <a:rPr lang="en-US" altLang="ja-JP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PV/</a:t>
            </a:r>
            <a:r>
              <a:rPr lang="ja-JP" altLang="en-US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904014" y="1366282"/>
            <a:ext cx="2251964" cy="864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80000" rtlCol="0" anchor="ctr"/>
          <a:lstStyle/>
          <a:p>
            <a:pPr algn="ctr"/>
            <a:r>
              <a:rPr lang="en-US" altLang="ja-JP" sz="3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ja-JP" altLang="en-US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億</a:t>
            </a:r>
            <a:r>
              <a:rPr lang="en-US" altLang="ja-JP" sz="3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6650</a:t>
            </a:r>
            <a:r>
              <a:rPr lang="ja-JP" altLang="en-US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 </a:t>
            </a:r>
            <a:r>
              <a:rPr lang="ja-JP" altLang="en-US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</a:t>
            </a:r>
            <a:r>
              <a:rPr lang="en-US" altLang="ja-JP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2929"/>
              </p:ext>
            </p:extLst>
          </p:nvPr>
        </p:nvGraphicFramePr>
        <p:xfrm>
          <a:off x="5475289" y="4200277"/>
          <a:ext cx="4108449" cy="1325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8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5623">
                <a:tc>
                  <a:txBody>
                    <a:bodyPr/>
                    <a:lstStyle/>
                    <a:p>
                      <a:pPr marL="177800" indent="-177800" algn="l" fontAlgn="b"/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※1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総アクセス数は、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PC</a:t>
                      </a:r>
                      <a:r>
                        <a:rPr lang="ja-JP" altLang="en-US" sz="80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電子版モバイル閲覧数、 電子版アプリ（紙面ビューアーアプリは除く）等の表示回数（参考値）です。</a:t>
                      </a:r>
                      <a:b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l" fontAlgn="b"/>
                      <a:b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電子版会員数（有料会員＋無料登録会員）は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日時点の人数です。</a:t>
                      </a: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b"/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b"/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※3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本ページの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PV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UB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など各数値は、日本経済新聞社が開発したツール「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Atlas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」で計測しています。</a:t>
                      </a: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7800" indent="0" algn="l" fontAlgn="b"/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システムによるアクセス（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bot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）を判定し排除する仕組みを組み込み、より実アクセスに近い数値を計測できるようになりました。詳細や計測ロジック、オープンソースはこちらをご参照ください。</a:t>
                      </a:r>
                    </a:p>
                    <a:p>
                      <a:pPr marL="177800" indent="0" algn="l" fontAlgn="b"/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2"/>
                        </a:rPr>
                        <a:t>https://hack.nikkei.com/blog/atlas_opensource_project/</a:t>
                      </a: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7252800" y="1416642"/>
            <a:ext cx="1485864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電子版会員数</a:t>
            </a:r>
            <a:r>
              <a:rPr lang="en-US" altLang="ja-JP" sz="1400" b="1" baseline="-15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※2</a:t>
            </a:r>
            <a:endParaRPr lang="ja-JP" altLang="en-US" sz="1400" b="1" baseline="-15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733770" y="1398178"/>
            <a:ext cx="2094166" cy="273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総</a:t>
            </a:r>
            <a:r>
              <a:rPr lang="en-US" altLang="zh-TW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UB</a:t>
            </a:r>
            <a:r>
              <a:rPr lang="zh-TW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（訪問者数）</a:t>
            </a:r>
            <a:endParaRPr kumimoji="1" lang="ja-JP" altLang="en-US" sz="1600" b="1" baseline="30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80174" y="1413240"/>
            <a:ext cx="2089495" cy="236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総</a:t>
            </a:r>
            <a:r>
              <a:rPr lang="en-US" altLang="ja-JP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PV</a:t>
            </a:r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（閲覧ページ数）	</a:t>
            </a:r>
            <a:endParaRPr kumimoji="1" lang="ja-JP" altLang="en-US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 bwMode="white">
          <a:xfrm>
            <a:off x="-78821" y="685269"/>
            <a:ext cx="167065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900" kern="1100" spc="5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Media Report</a:t>
            </a:r>
            <a:endParaRPr kumimoji="1" lang="ja-JP" altLang="en-US" sz="1900" kern="1100" spc="5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76091" y="824249"/>
            <a:ext cx="8870875" cy="252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-6</a:t>
            </a:r>
            <a:r>
              <a:rPr lang="ja-JP" altLang="en-US" sz="12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月のアクセスデータ</a:t>
            </a:r>
            <a:endParaRPr kumimoji="1" lang="ja-JP" altLang="en-US" sz="1200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996753" y="1419444"/>
            <a:ext cx="1485864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総アクセス数</a:t>
            </a:r>
            <a:r>
              <a:rPr lang="en-US" altLang="ja-JP" sz="1400" b="1" baseline="-15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※1</a:t>
            </a:r>
            <a:endParaRPr kumimoji="1" lang="ja-JP" altLang="en-US" sz="1400" b="1" baseline="-15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86420" y="2324100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■日経電子版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287260"/>
              </p:ext>
            </p:extLst>
          </p:nvPr>
        </p:nvGraphicFramePr>
        <p:xfrm>
          <a:off x="508488" y="2671774"/>
          <a:ext cx="2865958" cy="395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1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トップページ閲覧数</a:t>
                      </a:r>
                      <a:endParaRPr kumimoji="1" lang="ja-JP" altLang="en-US" sz="1000" b="1" baseline="30000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36,810,000</a:t>
                      </a:r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PV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68538"/>
              </p:ext>
            </p:extLst>
          </p:nvPr>
        </p:nvGraphicFramePr>
        <p:xfrm>
          <a:off x="3562228" y="2671435"/>
          <a:ext cx="2886002" cy="706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093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en-US" altLang="zh-TW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NIKKEI STYLE</a:t>
                      </a:r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全体</a:t>
                      </a:r>
                      <a:endParaRPr kumimoji="1" lang="ja-JP" altLang="en-US" sz="1000" b="1" baseline="30000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12,316,000 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PV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9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b="1" baseline="30000" dirty="0">
                        <a:solidFill>
                          <a:srgbClr val="003964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5,347,000 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UB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" name="テキスト ボックス 41"/>
          <p:cNvSpPr txBox="1"/>
          <p:nvPr/>
        </p:nvSpPr>
        <p:spPr>
          <a:xfrm>
            <a:off x="6476564" y="2324100"/>
            <a:ext cx="918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■関連サイト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49432" y="2324100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</a:t>
            </a:r>
            <a: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NIKKEI STYLE</a:t>
            </a:r>
            <a:endParaRPr kumimoji="1" lang="ja-JP" altLang="en-US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684181"/>
              </p:ext>
            </p:extLst>
          </p:nvPr>
        </p:nvGraphicFramePr>
        <p:xfrm>
          <a:off x="508488" y="3209604"/>
          <a:ext cx="2886381" cy="424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2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電子版アプリ</a:t>
                      </a:r>
                      <a:endParaRPr kumimoji="1" lang="en-US" altLang="ja-JP" sz="10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260,200,000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アクセス</a:t>
                      </a: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537677"/>
              </p:ext>
            </p:extLst>
          </p:nvPr>
        </p:nvGraphicFramePr>
        <p:xfrm>
          <a:off x="508488" y="3776048"/>
          <a:ext cx="2886381" cy="424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2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日経電子版アプリ</a:t>
                      </a:r>
                      <a:endParaRPr kumimoji="1" lang="en-US" altLang="ja-JP" sz="10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800" b="0" baseline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800" b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有料会員＋無料登録会員</a:t>
                      </a:r>
                      <a:endParaRPr kumimoji="1" lang="en-US" altLang="ja-JP" sz="800" b="0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887,000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MAU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779953"/>
              </p:ext>
            </p:extLst>
          </p:nvPr>
        </p:nvGraphicFramePr>
        <p:xfrm>
          <a:off x="508488" y="4342491"/>
          <a:ext cx="2886381" cy="424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22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紙面ビューアーアプリ</a:t>
                      </a:r>
                      <a:endParaRPr kumimoji="1" lang="en-US" altLang="ja-JP" sz="10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</a:t>
                      </a:r>
                      <a:r>
                        <a:rPr kumimoji="1" lang="ja-JP" altLang="en-US" sz="800" b="0" baseline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800" b="0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有料会員限定</a:t>
                      </a:r>
                      <a:endParaRPr kumimoji="1" lang="en-US" altLang="ja-JP" sz="800" b="0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294,000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MAU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520539"/>
              </p:ext>
            </p:extLst>
          </p:nvPr>
        </p:nvGraphicFramePr>
        <p:xfrm>
          <a:off x="6676903" y="2671435"/>
          <a:ext cx="2886002" cy="706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09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日経</a:t>
                      </a:r>
                      <a:r>
                        <a:rPr kumimoji="1" lang="en-US" altLang="ja-JP" sz="1000" b="1" dirty="0" err="1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BizGate</a:t>
                      </a:r>
                      <a:endParaRPr kumimoji="1" lang="ja-JP" altLang="en-US" sz="1000" b="1" baseline="30000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469,000 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PV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9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b="1" baseline="30000" dirty="0">
                        <a:solidFill>
                          <a:srgbClr val="003964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6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174,000</a:t>
                      </a:r>
                      <a:r>
                        <a:rPr kumimoji="1" lang="en-US" altLang="ja-JP" sz="1050" b="1" dirty="0">
                          <a:solidFill>
                            <a:srgbClr val="003964"/>
                          </a:solidFill>
                          <a:highlight>
                            <a:srgbClr val="FFFF00"/>
                          </a:highlight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</a:p>
                  </a:txBody>
                  <a:tcPr marL="0" marR="144000" marT="0" marB="0" anchor="ctr">
                    <a:lnL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rgbClr val="003964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UB</a:t>
                      </a:r>
                      <a:endParaRPr kumimoji="1" lang="ja-JP" altLang="en-US" sz="900" b="1" dirty="0">
                        <a:solidFill>
                          <a:srgbClr val="003964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0" marR="144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9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タイトル 1">
            <a:extLst>
              <a:ext uri="{FF2B5EF4-FFF2-40B4-BE49-F238E27FC236}">
                <a16:creationId xmlns:a16="http://schemas.microsoft.com/office/drawing/2014/main" id="{3AAF20C1-6C7E-4472-92EA-B842606169A8}"/>
              </a:ext>
            </a:extLst>
          </p:cNvPr>
          <p:cNvSpPr txBox="1">
            <a:spLocks/>
          </p:cNvSpPr>
          <p:nvPr/>
        </p:nvSpPr>
        <p:spPr>
          <a:xfrm>
            <a:off x="86103" y="78871"/>
            <a:ext cx="4764989" cy="40262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Media</a:t>
            </a:r>
            <a:r>
              <a:rPr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Report</a:t>
            </a:r>
            <a:r>
              <a:rPr lang="ja-JP" altLang="en-US" sz="2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</a:p>
        </p:txBody>
      </p:sp>
      <p:sp>
        <p:nvSpPr>
          <p:cNvPr id="32" name="スライド番号プレースホルダー 2">
            <a:extLst>
              <a:ext uri="{FF2B5EF4-FFF2-40B4-BE49-F238E27FC236}">
                <a16:creationId xmlns:a16="http://schemas.microsoft.com/office/drawing/2014/main" id="{B7534FD2-8AF9-42A5-BB87-AA57047A7A8F}"/>
              </a:ext>
            </a:extLst>
          </p:cNvPr>
          <p:cNvSpPr txBox="1">
            <a:spLocks/>
          </p:cNvSpPr>
          <p:nvPr/>
        </p:nvSpPr>
        <p:spPr>
          <a:xfrm>
            <a:off x="9583738" y="6572250"/>
            <a:ext cx="322262" cy="169863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DDE5B3-8C43-439F-8EF3-65A6048A9570}" type="slidenum">
              <a:rPr lang="ja-JP" altLang="en-US" smtClean="0">
                <a:solidFill>
                  <a:schemeClr val="bg1"/>
                </a:solidFill>
              </a:rPr>
              <a:pPr/>
              <a:t>1</a:t>
            </a:fld>
            <a:endParaRPr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6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103" y="78871"/>
            <a:ext cx="4764989" cy="402629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l"/>
            <a:r>
              <a:rPr lang="en-US" altLang="ja-JP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Media</a:t>
            </a:r>
            <a:r>
              <a:rPr lang="ja-JP" altLang="en-US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Report</a:t>
            </a:r>
            <a:r>
              <a:rPr lang="ja-JP" altLang="en-US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endParaRPr lang="ja-JP" altLang="en-US" sz="2800" b="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B7953F0A-FFF4-458F-A529-C80FA1C3AA70}"/>
              </a:ext>
            </a:extLst>
          </p:cNvPr>
          <p:cNvSpPr/>
          <p:nvPr/>
        </p:nvSpPr>
        <p:spPr>
          <a:xfrm>
            <a:off x="476091" y="824249"/>
            <a:ext cx="8870875" cy="252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電子版 会員属性（会員全体）</a:t>
            </a:r>
          </a:p>
        </p:txBody>
      </p:sp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C7A96FAE-BC47-42A0-ADC8-D7846A241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211504"/>
              </p:ext>
            </p:extLst>
          </p:nvPr>
        </p:nvGraphicFramePr>
        <p:xfrm>
          <a:off x="8409111" y="1135238"/>
          <a:ext cx="1237868" cy="2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7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177800" indent="-177800" algn="l" fontAlgn="b"/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※2022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日時点</a:t>
                      </a: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A8B55B35-C8DA-45E7-8EA7-70466F06F123}"/>
              </a:ext>
            </a:extLst>
          </p:cNvPr>
          <p:cNvSpPr/>
          <p:nvPr/>
        </p:nvSpPr>
        <p:spPr>
          <a:xfrm>
            <a:off x="7749069" y="1657289"/>
            <a:ext cx="1826372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550"/>
              </a:spcBef>
            </a:pP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職業でお勤めとお答えの方のみ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0025D037-1900-4383-A867-249C08157D2B}"/>
              </a:ext>
            </a:extLst>
          </p:cNvPr>
          <p:cNvSpPr/>
          <p:nvPr/>
        </p:nvSpPr>
        <p:spPr>
          <a:xfrm>
            <a:off x="4911645" y="1657288"/>
            <a:ext cx="1752932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550"/>
              </a:spcBef>
            </a:pP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世帯収入・お答えの方のみ</a:t>
            </a:r>
          </a:p>
        </p:txBody>
      </p:sp>
      <p:graphicFrame>
        <p:nvGraphicFramePr>
          <p:cNvPr id="26" name="グラフ 25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441570"/>
              </p:ext>
            </p:extLst>
          </p:nvPr>
        </p:nvGraphicFramePr>
        <p:xfrm>
          <a:off x="-90393" y="1676775"/>
          <a:ext cx="2794540" cy="1910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グラフ 34">
            <a:extLst>
              <a:ext uri="{FF2B5EF4-FFF2-40B4-BE49-F238E27FC236}">
                <a16:creationId xmlns:a16="http://schemas.microsoft.com/office/drawing/2014/main" id="{00000000-0008-0000-0100-000011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807738"/>
              </p:ext>
            </p:extLst>
          </p:nvPr>
        </p:nvGraphicFramePr>
        <p:xfrm>
          <a:off x="1797574" y="1569527"/>
          <a:ext cx="3371351" cy="248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" name="グラフ 35">
            <a:extLst>
              <a:ext uri="{FF2B5EF4-FFF2-40B4-BE49-F238E27FC236}">
                <a16:creationId xmlns:a16="http://schemas.microsoft.com/office/drawing/2014/main" id="{00000000-0008-0000-01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444197"/>
              </p:ext>
            </p:extLst>
          </p:nvPr>
        </p:nvGraphicFramePr>
        <p:xfrm>
          <a:off x="4377607" y="1605221"/>
          <a:ext cx="3645812" cy="228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7" name="グラフ 36">
            <a:extLst>
              <a:ext uri="{FF2B5EF4-FFF2-40B4-BE49-F238E27FC236}">
                <a16:creationId xmlns:a16="http://schemas.microsoft.com/office/drawing/2014/main" id="{00000000-0008-0000-0100-00001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517151"/>
              </p:ext>
            </p:extLst>
          </p:nvPr>
        </p:nvGraphicFramePr>
        <p:xfrm>
          <a:off x="-115089" y="3752288"/>
          <a:ext cx="2746914" cy="1914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グラフ 38">
            <a:extLst>
              <a:ext uri="{FF2B5EF4-FFF2-40B4-BE49-F238E27FC236}">
                <a16:creationId xmlns:a16="http://schemas.microsoft.com/office/drawing/2014/main" id="{00000000-0008-0000-0100-00001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900930"/>
              </p:ext>
            </p:extLst>
          </p:nvPr>
        </p:nvGraphicFramePr>
        <p:xfrm>
          <a:off x="2103543" y="3749374"/>
          <a:ext cx="2721707" cy="1905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0" name="グラフ 39">
            <a:extLst>
              <a:ext uri="{FF2B5EF4-FFF2-40B4-BE49-F238E27FC236}">
                <a16:creationId xmlns:a16="http://schemas.microsoft.com/office/drawing/2014/main" id="{00000000-0008-0000-0100-00001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442214"/>
              </p:ext>
            </p:extLst>
          </p:nvPr>
        </p:nvGraphicFramePr>
        <p:xfrm>
          <a:off x="4492672" y="3757579"/>
          <a:ext cx="2763616" cy="186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グラフ 40">
            <a:extLst>
              <a:ext uri="{FF2B5EF4-FFF2-40B4-BE49-F238E27FC236}">
                <a16:creationId xmlns:a16="http://schemas.microsoft.com/office/drawing/2014/main" id="{00000000-0008-0000-0100-00001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285619"/>
              </p:ext>
            </p:extLst>
          </p:nvPr>
        </p:nvGraphicFramePr>
        <p:xfrm>
          <a:off x="3024109" y="5496670"/>
          <a:ext cx="3677994" cy="1094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2" name="グラフ 41">
            <a:extLst>
              <a:ext uri="{FF2B5EF4-FFF2-40B4-BE49-F238E27FC236}">
                <a16:creationId xmlns:a16="http://schemas.microsoft.com/office/drawing/2014/main" id="{00000000-0008-0000-0100-00001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534727"/>
              </p:ext>
            </p:extLst>
          </p:nvPr>
        </p:nvGraphicFramePr>
        <p:xfrm>
          <a:off x="7289641" y="1752843"/>
          <a:ext cx="2910743" cy="4677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3" name="角丸四角形 73">
            <a:extLst>
              <a:ext uri="{FF2B5EF4-FFF2-40B4-BE49-F238E27FC236}">
                <a16:creationId xmlns:a16="http://schemas.microsoft.com/office/drawing/2014/main" id="{442CD95D-CF4E-489D-B835-9E1B08FD76B3}"/>
              </a:ext>
            </a:extLst>
          </p:cNvPr>
          <p:cNvSpPr/>
          <p:nvPr/>
        </p:nvSpPr>
        <p:spPr>
          <a:xfrm>
            <a:off x="208176" y="1387238"/>
            <a:ext cx="1837802" cy="25984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職業</a:t>
            </a:r>
          </a:p>
        </p:txBody>
      </p:sp>
      <p:sp>
        <p:nvSpPr>
          <p:cNvPr id="44" name="角丸四角形 85">
            <a:extLst>
              <a:ext uri="{FF2B5EF4-FFF2-40B4-BE49-F238E27FC236}">
                <a16:creationId xmlns:a16="http://schemas.microsoft.com/office/drawing/2014/main" id="{4E7B099B-7D8C-40A2-ADFE-3CBC908760F8}"/>
              </a:ext>
            </a:extLst>
          </p:cNvPr>
          <p:cNvSpPr/>
          <p:nvPr/>
        </p:nvSpPr>
        <p:spPr>
          <a:xfrm>
            <a:off x="2505258" y="1390390"/>
            <a:ext cx="1837802" cy="24841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役職</a:t>
            </a:r>
          </a:p>
        </p:txBody>
      </p:sp>
      <p:sp>
        <p:nvSpPr>
          <p:cNvPr id="45" name="角丸四角形 101">
            <a:extLst>
              <a:ext uri="{FF2B5EF4-FFF2-40B4-BE49-F238E27FC236}">
                <a16:creationId xmlns:a16="http://schemas.microsoft.com/office/drawing/2014/main" id="{1EBAC24A-4505-427A-8C50-87A9AAAAC605}"/>
              </a:ext>
            </a:extLst>
          </p:cNvPr>
          <p:cNvSpPr/>
          <p:nvPr/>
        </p:nvSpPr>
        <p:spPr>
          <a:xfrm>
            <a:off x="4881770" y="1391506"/>
            <a:ext cx="1837802" cy="24841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年収</a:t>
            </a:r>
          </a:p>
        </p:txBody>
      </p:sp>
      <p:sp>
        <p:nvSpPr>
          <p:cNvPr id="55" name="角丸四角形 113">
            <a:extLst>
              <a:ext uri="{FF2B5EF4-FFF2-40B4-BE49-F238E27FC236}">
                <a16:creationId xmlns:a16="http://schemas.microsoft.com/office/drawing/2014/main" id="{2701CBBB-8566-4541-9877-CB0E10A57EEC}"/>
              </a:ext>
            </a:extLst>
          </p:cNvPr>
          <p:cNvSpPr/>
          <p:nvPr/>
        </p:nvSpPr>
        <p:spPr>
          <a:xfrm>
            <a:off x="208176" y="3503506"/>
            <a:ext cx="1837801" cy="250316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</a:p>
        </p:txBody>
      </p:sp>
      <p:sp>
        <p:nvSpPr>
          <p:cNvPr id="60" name="角丸四角形 115">
            <a:extLst>
              <a:ext uri="{FF2B5EF4-FFF2-40B4-BE49-F238E27FC236}">
                <a16:creationId xmlns:a16="http://schemas.microsoft.com/office/drawing/2014/main" id="{96B8943B-DE31-4671-BBEA-B65E8FEF9028}"/>
              </a:ext>
            </a:extLst>
          </p:cNvPr>
          <p:cNvSpPr/>
          <p:nvPr/>
        </p:nvSpPr>
        <p:spPr>
          <a:xfrm>
            <a:off x="2496661" y="3495574"/>
            <a:ext cx="1826372" cy="25222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年代</a:t>
            </a:r>
          </a:p>
        </p:txBody>
      </p:sp>
      <p:sp>
        <p:nvSpPr>
          <p:cNvPr id="61" name="角丸四角形 116">
            <a:extLst>
              <a:ext uri="{FF2B5EF4-FFF2-40B4-BE49-F238E27FC236}">
                <a16:creationId xmlns:a16="http://schemas.microsoft.com/office/drawing/2014/main" id="{0BC76957-1477-4CA4-BAB9-001A82657936}"/>
              </a:ext>
            </a:extLst>
          </p:cNvPr>
          <p:cNvSpPr/>
          <p:nvPr/>
        </p:nvSpPr>
        <p:spPr>
          <a:xfrm>
            <a:off x="4896935" y="3495228"/>
            <a:ext cx="1833992" cy="25222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性別</a:t>
            </a:r>
          </a:p>
        </p:txBody>
      </p:sp>
      <p:sp>
        <p:nvSpPr>
          <p:cNvPr id="62" name="角丸四角形 117">
            <a:extLst>
              <a:ext uri="{FF2B5EF4-FFF2-40B4-BE49-F238E27FC236}">
                <a16:creationId xmlns:a16="http://schemas.microsoft.com/office/drawing/2014/main" id="{05942369-062D-468B-A2EE-9F9E11EF9E0C}"/>
              </a:ext>
            </a:extLst>
          </p:cNvPr>
          <p:cNvSpPr/>
          <p:nvPr/>
        </p:nvSpPr>
        <p:spPr>
          <a:xfrm>
            <a:off x="205100" y="5543806"/>
            <a:ext cx="1855607" cy="24841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年代（性別）</a:t>
            </a:r>
          </a:p>
        </p:txBody>
      </p:sp>
      <p:sp>
        <p:nvSpPr>
          <p:cNvPr id="63" name="角丸四角形 98">
            <a:extLst>
              <a:ext uri="{FF2B5EF4-FFF2-40B4-BE49-F238E27FC236}">
                <a16:creationId xmlns:a16="http://schemas.microsoft.com/office/drawing/2014/main" id="{04862CEB-F537-425F-A863-8E76F9501747}"/>
              </a:ext>
            </a:extLst>
          </p:cNvPr>
          <p:cNvSpPr/>
          <p:nvPr/>
        </p:nvSpPr>
        <p:spPr>
          <a:xfrm>
            <a:off x="7755452" y="1388332"/>
            <a:ext cx="1837802" cy="25984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職種</a:t>
            </a:r>
          </a:p>
        </p:txBody>
      </p:sp>
      <p:sp>
        <p:nvSpPr>
          <p:cNvPr id="64" name="テキスト ボックス 84">
            <a:extLst>
              <a:ext uri="{FF2B5EF4-FFF2-40B4-BE49-F238E27FC236}">
                <a16:creationId xmlns:a16="http://schemas.microsoft.com/office/drawing/2014/main" id="{1CC2D88E-8363-4D20-BA16-EABFA1AF8488}"/>
              </a:ext>
            </a:extLst>
          </p:cNvPr>
          <p:cNvSpPr txBox="1"/>
          <p:nvPr/>
        </p:nvSpPr>
        <p:spPr>
          <a:xfrm>
            <a:off x="2217415" y="6005940"/>
            <a:ext cx="730543" cy="250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＜男性＞</a:t>
            </a:r>
          </a:p>
        </p:txBody>
      </p:sp>
      <p:sp>
        <p:nvSpPr>
          <p:cNvPr id="65" name="テキスト ボックス 85">
            <a:extLst>
              <a:ext uri="{FF2B5EF4-FFF2-40B4-BE49-F238E27FC236}">
                <a16:creationId xmlns:a16="http://schemas.microsoft.com/office/drawing/2014/main" id="{63C39E03-8966-4144-8FD6-A084EB5BC6DA}"/>
              </a:ext>
            </a:extLst>
          </p:cNvPr>
          <p:cNvSpPr txBox="1"/>
          <p:nvPr/>
        </p:nvSpPr>
        <p:spPr>
          <a:xfrm>
            <a:off x="2178680" y="5513310"/>
            <a:ext cx="809917" cy="250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＜女性＞</a:t>
            </a:r>
          </a:p>
        </p:txBody>
      </p:sp>
    </p:spTree>
    <p:extLst>
      <p:ext uri="{BB962C8B-B14F-4D97-AF65-F5344CB8AC3E}">
        <p14:creationId xmlns:p14="http://schemas.microsoft.com/office/powerpoint/2010/main" val="55865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103" y="78871"/>
            <a:ext cx="4764989" cy="402629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l"/>
            <a:r>
              <a:rPr lang="en-US" altLang="ja-JP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Media</a:t>
            </a:r>
            <a:r>
              <a:rPr lang="ja-JP" altLang="en-US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en-US" altLang="ja-JP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Report</a:t>
            </a:r>
            <a:r>
              <a:rPr lang="ja-JP" altLang="en-US" sz="2800" b="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endParaRPr lang="ja-JP" altLang="en-US" sz="2800" b="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4" name="スライド番号プレースホルダー 2">
            <a:extLst>
              <a:ext uri="{FF2B5EF4-FFF2-40B4-BE49-F238E27FC236}">
                <a16:creationId xmlns:a16="http://schemas.microsoft.com/office/drawing/2014/main" id="{4396C178-6FB1-4A7F-91A9-EE27F3AE3CB6}"/>
              </a:ext>
            </a:extLst>
          </p:cNvPr>
          <p:cNvSpPr txBox="1">
            <a:spLocks/>
          </p:cNvSpPr>
          <p:nvPr/>
        </p:nvSpPr>
        <p:spPr>
          <a:xfrm>
            <a:off x="9583738" y="6572250"/>
            <a:ext cx="322262" cy="169863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4DDE5B3-8C43-439F-8EF3-65A6048A9570}" type="slidenum">
              <a:rPr lang="ja-JP" altLang="en-US" smtClean="0">
                <a:solidFill>
                  <a:schemeClr val="bg1"/>
                </a:solidFill>
              </a:rPr>
              <a:pPr/>
              <a:t>3</a:t>
            </a:fld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07DCAA53-37D1-4638-B191-7C23EDBFDB04}"/>
              </a:ext>
            </a:extLst>
          </p:cNvPr>
          <p:cNvSpPr/>
          <p:nvPr/>
        </p:nvSpPr>
        <p:spPr>
          <a:xfrm>
            <a:off x="7695279" y="1657289"/>
            <a:ext cx="1826372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550"/>
              </a:spcBef>
            </a:pP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職業でお勤めとお答えの方のみ</a:t>
            </a: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B7953F0A-FFF4-458F-A529-C80FA1C3AA70}"/>
              </a:ext>
            </a:extLst>
          </p:cNvPr>
          <p:cNvSpPr/>
          <p:nvPr/>
        </p:nvSpPr>
        <p:spPr>
          <a:xfrm>
            <a:off x="476091" y="824249"/>
            <a:ext cx="8870875" cy="252000"/>
          </a:xfrm>
          <a:prstGeom prst="rect">
            <a:avLst/>
          </a:prstGeom>
          <a:solidFill>
            <a:srgbClr val="002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電子版 会員属性（有料会員）</a:t>
            </a:r>
          </a:p>
        </p:txBody>
      </p:sp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900F4E15-4218-4D39-8F58-9973D370C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91632"/>
              </p:ext>
            </p:extLst>
          </p:nvPr>
        </p:nvGraphicFramePr>
        <p:xfrm>
          <a:off x="8301531" y="1135218"/>
          <a:ext cx="1237868" cy="181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7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859">
                <a:tc>
                  <a:txBody>
                    <a:bodyPr/>
                    <a:lstStyle/>
                    <a:p>
                      <a:pPr marL="177800" indent="-177800" algn="l" fontAlgn="b"/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※2022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日時点</a:t>
                      </a:r>
                      <a:endParaRPr lang="en-US" altLang="ja-JP" sz="8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D69FFB5-5EED-4682-94D1-6C59E53C8C5E}"/>
              </a:ext>
            </a:extLst>
          </p:cNvPr>
          <p:cNvSpPr/>
          <p:nvPr/>
        </p:nvSpPr>
        <p:spPr>
          <a:xfrm>
            <a:off x="4947505" y="1657288"/>
            <a:ext cx="1752932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550"/>
              </a:spcBef>
            </a:pP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世帯収入・お答えの方のみ</a:t>
            </a:r>
          </a:p>
        </p:txBody>
      </p:sp>
      <p:sp>
        <p:nvSpPr>
          <p:cNvPr id="68" name="角丸四角形 73">
            <a:extLst>
              <a:ext uri="{FF2B5EF4-FFF2-40B4-BE49-F238E27FC236}">
                <a16:creationId xmlns:a16="http://schemas.microsoft.com/office/drawing/2014/main" id="{F0A01A8D-2651-4ADB-8618-8B6F3888ECE6}"/>
              </a:ext>
            </a:extLst>
          </p:cNvPr>
          <p:cNvSpPr/>
          <p:nvPr/>
        </p:nvSpPr>
        <p:spPr>
          <a:xfrm>
            <a:off x="297271" y="1361167"/>
            <a:ext cx="1841612" cy="25222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職業</a:t>
            </a:r>
          </a:p>
        </p:txBody>
      </p:sp>
      <p:sp>
        <p:nvSpPr>
          <p:cNvPr id="69" name="角丸四角形 85">
            <a:extLst>
              <a:ext uri="{FF2B5EF4-FFF2-40B4-BE49-F238E27FC236}">
                <a16:creationId xmlns:a16="http://schemas.microsoft.com/office/drawing/2014/main" id="{7D9A7997-53D6-495B-93CB-48197761D6C1}"/>
              </a:ext>
            </a:extLst>
          </p:cNvPr>
          <p:cNvSpPr/>
          <p:nvPr/>
        </p:nvSpPr>
        <p:spPr>
          <a:xfrm>
            <a:off x="2598163" y="1364319"/>
            <a:ext cx="1833992" cy="24460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役職</a:t>
            </a:r>
          </a:p>
        </p:txBody>
      </p:sp>
      <p:sp>
        <p:nvSpPr>
          <p:cNvPr id="70" name="角丸四角形 101">
            <a:extLst>
              <a:ext uri="{FF2B5EF4-FFF2-40B4-BE49-F238E27FC236}">
                <a16:creationId xmlns:a16="http://schemas.microsoft.com/office/drawing/2014/main" id="{598E6BC6-6419-42BB-9628-CA7F98208CE8}"/>
              </a:ext>
            </a:extLst>
          </p:cNvPr>
          <p:cNvSpPr/>
          <p:nvPr/>
        </p:nvSpPr>
        <p:spPr>
          <a:xfrm>
            <a:off x="4974675" y="1365435"/>
            <a:ext cx="1841612" cy="244601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年収</a:t>
            </a:r>
          </a:p>
        </p:txBody>
      </p:sp>
      <p:sp>
        <p:nvSpPr>
          <p:cNvPr id="71" name="角丸四角形 113">
            <a:extLst>
              <a:ext uri="{FF2B5EF4-FFF2-40B4-BE49-F238E27FC236}">
                <a16:creationId xmlns:a16="http://schemas.microsoft.com/office/drawing/2014/main" id="{34F3DF04-6C22-4CEF-B1D7-D4C5E03EA220}"/>
              </a:ext>
            </a:extLst>
          </p:cNvPr>
          <p:cNvSpPr/>
          <p:nvPr/>
        </p:nvSpPr>
        <p:spPr>
          <a:xfrm>
            <a:off x="297271" y="3481245"/>
            <a:ext cx="1841611" cy="246506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</a:p>
        </p:txBody>
      </p:sp>
      <p:sp>
        <p:nvSpPr>
          <p:cNvPr id="72" name="角丸四角形 115">
            <a:extLst>
              <a:ext uri="{FF2B5EF4-FFF2-40B4-BE49-F238E27FC236}">
                <a16:creationId xmlns:a16="http://schemas.microsoft.com/office/drawing/2014/main" id="{AEA65A62-36FB-469D-86A6-51702F70A94E}"/>
              </a:ext>
            </a:extLst>
          </p:cNvPr>
          <p:cNvSpPr/>
          <p:nvPr/>
        </p:nvSpPr>
        <p:spPr>
          <a:xfrm>
            <a:off x="2583851" y="3479028"/>
            <a:ext cx="1832087" cy="242696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年代</a:t>
            </a:r>
          </a:p>
        </p:txBody>
      </p:sp>
      <p:sp>
        <p:nvSpPr>
          <p:cNvPr id="73" name="角丸四角形 116">
            <a:extLst>
              <a:ext uri="{FF2B5EF4-FFF2-40B4-BE49-F238E27FC236}">
                <a16:creationId xmlns:a16="http://schemas.microsoft.com/office/drawing/2014/main" id="{4DD63F47-BA8E-4C9C-A9DC-C1027E54F49E}"/>
              </a:ext>
            </a:extLst>
          </p:cNvPr>
          <p:cNvSpPr/>
          <p:nvPr/>
        </p:nvSpPr>
        <p:spPr>
          <a:xfrm>
            <a:off x="4993650" y="3478682"/>
            <a:ext cx="1822562" cy="242696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性別</a:t>
            </a:r>
          </a:p>
        </p:txBody>
      </p:sp>
      <p:sp>
        <p:nvSpPr>
          <p:cNvPr id="74" name="角丸四角形 117">
            <a:extLst>
              <a:ext uri="{FF2B5EF4-FFF2-40B4-BE49-F238E27FC236}">
                <a16:creationId xmlns:a16="http://schemas.microsoft.com/office/drawing/2014/main" id="{193233F2-0EE7-4813-BE18-18CDD01560D5}"/>
              </a:ext>
            </a:extLst>
          </p:cNvPr>
          <p:cNvSpPr/>
          <p:nvPr/>
        </p:nvSpPr>
        <p:spPr>
          <a:xfrm>
            <a:off x="294195" y="5515830"/>
            <a:ext cx="1863227" cy="250316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年代（性別）</a:t>
            </a:r>
          </a:p>
        </p:txBody>
      </p:sp>
      <p:sp>
        <p:nvSpPr>
          <p:cNvPr id="75" name="角丸四角形 98">
            <a:extLst>
              <a:ext uri="{FF2B5EF4-FFF2-40B4-BE49-F238E27FC236}">
                <a16:creationId xmlns:a16="http://schemas.microsoft.com/office/drawing/2014/main" id="{BFF2AAB0-B495-4BCD-9443-5044AF8ECAFE}"/>
              </a:ext>
            </a:extLst>
          </p:cNvPr>
          <p:cNvSpPr/>
          <p:nvPr/>
        </p:nvSpPr>
        <p:spPr>
          <a:xfrm>
            <a:off x="7713882" y="1362261"/>
            <a:ext cx="1833992" cy="254126"/>
          </a:xfrm>
          <a:prstGeom prst="roundRect">
            <a:avLst/>
          </a:prstGeom>
          <a:noFill/>
          <a:ln>
            <a:solidFill>
              <a:srgbClr val="1E57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550"/>
              </a:spcBef>
            </a:pPr>
            <a:r>
              <a:rPr lang="ja-JP" altLang="en-US" sz="1200" b="1">
                <a:solidFill>
                  <a:srgbClr val="1E57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職種</a:t>
            </a:r>
          </a:p>
        </p:txBody>
      </p:sp>
      <p:graphicFrame>
        <p:nvGraphicFramePr>
          <p:cNvPr id="76" name="グラフ 7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914006"/>
              </p:ext>
            </p:extLst>
          </p:nvPr>
        </p:nvGraphicFramePr>
        <p:xfrm>
          <a:off x="0" y="1651561"/>
          <a:ext cx="2750394" cy="1882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7" name="グラフ 76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120395"/>
              </p:ext>
            </p:extLst>
          </p:nvPr>
        </p:nvGraphicFramePr>
        <p:xfrm>
          <a:off x="1902948" y="1536698"/>
          <a:ext cx="3352303" cy="2476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8" name="グラフ 77">
            <a:extLst>
              <a:ext uri="{FF2B5EF4-FFF2-40B4-BE49-F238E27FC236}">
                <a16:creationId xmlns:a16="http://schemas.microsoft.com/office/drawing/2014/main" id="{00000000-0008-0000-02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995478"/>
              </p:ext>
            </p:extLst>
          </p:nvPr>
        </p:nvGraphicFramePr>
        <p:xfrm>
          <a:off x="4376038" y="1570198"/>
          <a:ext cx="3644763" cy="228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9" name="グラフ 78">
            <a:extLst>
              <a:ext uri="{FF2B5EF4-FFF2-40B4-BE49-F238E27FC236}">
                <a16:creationId xmlns:a16="http://schemas.microsoft.com/office/drawing/2014/main" id="{00000000-0008-0000-0200-00000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52401"/>
              </p:ext>
            </p:extLst>
          </p:nvPr>
        </p:nvGraphicFramePr>
        <p:xfrm>
          <a:off x="1051" y="3751565"/>
          <a:ext cx="2706052" cy="191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0" name="グラフ 79">
            <a:extLst>
              <a:ext uri="{FF2B5EF4-FFF2-40B4-BE49-F238E27FC236}">
                <a16:creationId xmlns:a16="http://schemas.microsoft.com/office/drawing/2014/main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278679"/>
              </p:ext>
            </p:extLst>
          </p:nvPr>
        </p:nvGraphicFramePr>
        <p:xfrm>
          <a:off x="2211020" y="3740451"/>
          <a:ext cx="2723612" cy="1908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1" name="グラフ 80">
            <a:extLst>
              <a:ext uri="{FF2B5EF4-FFF2-40B4-BE49-F238E27FC236}">
                <a16:creationId xmlns:a16="http://schemas.microsoft.com/office/drawing/2014/main" id="{00000000-0008-0000-02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82148"/>
              </p:ext>
            </p:extLst>
          </p:nvPr>
        </p:nvGraphicFramePr>
        <p:xfrm>
          <a:off x="4607777" y="3751798"/>
          <a:ext cx="2763616" cy="185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2" name="グラフ 81">
            <a:extLst>
              <a:ext uri="{FF2B5EF4-FFF2-40B4-BE49-F238E27FC236}">
                <a16:creationId xmlns:a16="http://schemas.microsoft.com/office/drawing/2014/main" id="{00000000-0008-0000-0200-00000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359843"/>
              </p:ext>
            </p:extLst>
          </p:nvPr>
        </p:nvGraphicFramePr>
        <p:xfrm>
          <a:off x="3082724" y="5483934"/>
          <a:ext cx="3670374" cy="1088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83" name="グラフ 82">
            <a:extLst>
              <a:ext uri="{FF2B5EF4-FFF2-40B4-BE49-F238E27FC236}">
                <a16:creationId xmlns:a16="http://schemas.microsoft.com/office/drawing/2014/main" id="{00000000-0008-0000-0200-00001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137327"/>
              </p:ext>
            </p:extLst>
          </p:nvPr>
        </p:nvGraphicFramePr>
        <p:xfrm>
          <a:off x="7248053" y="1848695"/>
          <a:ext cx="2925030" cy="4686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84" name="テキスト ボックス 84">
            <a:extLst>
              <a:ext uri="{FF2B5EF4-FFF2-40B4-BE49-F238E27FC236}">
                <a16:creationId xmlns:a16="http://schemas.microsoft.com/office/drawing/2014/main" id="{610B83D6-AB1E-4474-9097-5469869BF8C7}"/>
              </a:ext>
            </a:extLst>
          </p:cNvPr>
          <p:cNvSpPr txBox="1"/>
          <p:nvPr/>
        </p:nvSpPr>
        <p:spPr>
          <a:xfrm>
            <a:off x="2300795" y="6000824"/>
            <a:ext cx="730543" cy="248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＜男性＞</a:t>
            </a:r>
          </a:p>
        </p:txBody>
      </p:sp>
      <p:sp>
        <p:nvSpPr>
          <p:cNvPr id="85" name="テキスト ボックス 85">
            <a:extLst>
              <a:ext uri="{FF2B5EF4-FFF2-40B4-BE49-F238E27FC236}">
                <a16:creationId xmlns:a16="http://schemas.microsoft.com/office/drawing/2014/main" id="{4F477D7A-4A02-4837-89E5-7607D79B1CEB}"/>
              </a:ext>
            </a:extLst>
          </p:cNvPr>
          <p:cNvSpPr txBox="1"/>
          <p:nvPr/>
        </p:nvSpPr>
        <p:spPr>
          <a:xfrm>
            <a:off x="2262060" y="5513909"/>
            <a:ext cx="809917" cy="248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＜女性＞</a:t>
            </a:r>
          </a:p>
        </p:txBody>
      </p:sp>
    </p:spTree>
    <p:extLst>
      <p:ext uri="{BB962C8B-B14F-4D97-AF65-F5344CB8AC3E}">
        <p14:creationId xmlns:p14="http://schemas.microsoft.com/office/powerpoint/2010/main" val="385485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電子版メディアリポート201904-06</Template>
  <TotalTime>1838</TotalTime>
  <Words>547</Words>
  <Application>Microsoft Office PowerPoint</Application>
  <PresentationFormat>A4 210 x 297 mm</PresentationFormat>
  <Paragraphs>159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HGPｺﾞｼｯｸM</vt:lpstr>
      <vt:lpstr>HGP創英角ｺﾞｼｯｸUB</vt:lpstr>
      <vt:lpstr>HGS創英角ｺﾞｼｯｸUB</vt:lpstr>
      <vt:lpstr>Meiryo UI</vt:lpstr>
      <vt:lpstr>ＭＳ Ｐゴシック</vt:lpstr>
      <vt:lpstr>游ゴシック</vt:lpstr>
      <vt:lpstr>Arial</vt:lpstr>
      <vt:lpstr>Calibri</vt:lpstr>
      <vt:lpstr>Office テーマ</vt:lpstr>
      <vt:lpstr>PowerPoint プレゼンテーション</vt:lpstr>
      <vt:lpstr>Media Report </vt:lpstr>
      <vt:lpstr>Media Report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縫部賢人</dc:creator>
  <cp:lastModifiedBy>米山 陽一郎</cp:lastModifiedBy>
  <cp:revision>173</cp:revision>
  <cp:lastPrinted>2017-09-01T06:44:26Z</cp:lastPrinted>
  <dcterms:created xsi:type="dcterms:W3CDTF">2019-07-11T03:02:27Z</dcterms:created>
  <dcterms:modified xsi:type="dcterms:W3CDTF">2022-08-10T11:06:17Z</dcterms:modified>
</cp:coreProperties>
</file>