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5993" r:id="rId1"/>
    <p:sldMasterId id="2147485995" r:id="rId2"/>
  </p:sldMasterIdLst>
  <p:notesMasterIdLst>
    <p:notesMasterId r:id="rId33"/>
  </p:notesMasterIdLst>
  <p:handoutMasterIdLst>
    <p:handoutMasterId r:id="rId34"/>
  </p:handoutMasterIdLst>
  <p:sldIdLst>
    <p:sldId id="722" r:id="rId3"/>
    <p:sldId id="702" r:id="rId4"/>
    <p:sldId id="736" r:id="rId5"/>
    <p:sldId id="752" r:id="rId6"/>
    <p:sldId id="739" r:id="rId7"/>
    <p:sldId id="754" r:id="rId8"/>
    <p:sldId id="755" r:id="rId9"/>
    <p:sldId id="687" r:id="rId10"/>
    <p:sldId id="750" r:id="rId11"/>
    <p:sldId id="751" r:id="rId12"/>
    <p:sldId id="721" r:id="rId13"/>
    <p:sldId id="740" r:id="rId14"/>
    <p:sldId id="717" r:id="rId15"/>
    <p:sldId id="748" r:id="rId16"/>
    <p:sldId id="730" r:id="rId17"/>
    <p:sldId id="732" r:id="rId18"/>
    <p:sldId id="724" r:id="rId19"/>
    <p:sldId id="719" r:id="rId20"/>
    <p:sldId id="718" r:id="rId21"/>
    <p:sldId id="745" r:id="rId22"/>
    <p:sldId id="746" r:id="rId23"/>
    <p:sldId id="705" r:id="rId24"/>
    <p:sldId id="741" r:id="rId25"/>
    <p:sldId id="742" r:id="rId26"/>
    <p:sldId id="715" r:id="rId27"/>
    <p:sldId id="701" r:id="rId28"/>
    <p:sldId id="744" r:id="rId29"/>
    <p:sldId id="694" r:id="rId30"/>
    <p:sldId id="695" r:id="rId31"/>
    <p:sldId id="714" r:id="rId32"/>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4" pos="126" userDrawn="1">
          <p15:clr>
            <a:srgbClr val="A4A3A4"/>
          </p15:clr>
        </p15:guide>
        <p15:guide id="5" pos="5751" userDrawn="1">
          <p15:clr>
            <a:srgbClr val="A4A3A4"/>
          </p15:clr>
        </p15:guide>
        <p15:guide id="6" orient="horz" pos="456" userDrawn="1">
          <p15:clr>
            <a:srgbClr val="A4A3A4"/>
          </p15:clr>
        </p15:guide>
        <p15:guide id="7" orient="horz" pos="4110" userDrawn="1">
          <p15:clr>
            <a:srgbClr val="A4A3A4"/>
          </p15:clr>
        </p15:guide>
        <p15:guide id="9" pos="262" userDrawn="1">
          <p15:clr>
            <a:srgbClr val="A4A3A4"/>
          </p15:clr>
        </p15:guide>
        <p15:guide id="10" orient="horz" pos="3475">
          <p15:clr>
            <a:srgbClr val="A4A3A4"/>
          </p15:clr>
        </p15:guide>
        <p15:guide id="11" orient="horz" pos="1525">
          <p15:clr>
            <a:srgbClr val="A4A3A4"/>
          </p15:clr>
        </p15:guide>
        <p15:guide id="12" orient="horz" pos="2296">
          <p15:clr>
            <a:srgbClr val="A4A3A4"/>
          </p15:clr>
        </p15:guide>
        <p15:guide id="13" pos="2031">
          <p15:clr>
            <a:srgbClr val="A4A3A4"/>
          </p15:clr>
        </p15:guide>
        <p15:guide id="14" pos="489"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675"/>
    <a:srgbClr val="CC0000"/>
    <a:srgbClr val="D9D9D9"/>
    <a:srgbClr val="F2F2F2"/>
    <a:srgbClr val="4F81BD"/>
    <a:srgbClr val="0000FF"/>
    <a:srgbClr val="C50000"/>
    <a:srgbClr val="E92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E2288-8862-8995-EFA3-7A395A13E022}" v="1" dt="2023-03-06T03:43:06.879"/>
    <p1510:client id="{2D2BD59E-8474-1713-E2E3-B5275681878B}" v="2" dt="2023-01-27T05:10:48.630"/>
    <p1510:client id="{E2D70DF9-5194-0F54-1273-CB28F7C9BCAB}" v="1" dt="2023-01-25T09:03:16.58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633" autoAdjust="0"/>
  </p:normalViewPr>
  <p:slideViewPr>
    <p:cSldViewPr>
      <p:cViewPr varScale="1">
        <p:scale>
          <a:sx n="91" d="100"/>
          <a:sy n="91" d="100"/>
        </p:scale>
        <p:origin x="1152" y="44"/>
      </p:cViewPr>
      <p:guideLst>
        <p:guide orient="horz" pos="2160"/>
        <p:guide pos="3120"/>
        <p:guide pos="126"/>
        <p:guide pos="5751"/>
        <p:guide orient="horz" pos="456"/>
        <p:guide orient="horz" pos="4110"/>
        <p:guide pos="262"/>
        <p:guide orient="horz" pos="3475"/>
        <p:guide orient="horz" pos="1525"/>
        <p:guide orient="horz" pos="2296"/>
        <p:guide pos="2031"/>
        <p:guide pos="48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58"/>
    </p:cViewPr>
  </p:sorterViewPr>
  <p:notesViewPr>
    <p:cSldViewPr>
      <p:cViewPr varScale="1">
        <p:scale>
          <a:sx n="78" d="100"/>
          <a:sy n="78" d="100"/>
        </p:scale>
        <p:origin x="3996"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9A34BABA-0C1A-4F12-A6FD-CC75FC6F443B}" type="datetimeFigureOut">
              <a:rPr kumimoji="1" lang="ja-JP" altLang="en-US" smtClean="0"/>
              <a:t>2024/4/17</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A249777-30EB-475C-9B07-96DFE5E276F7}" type="slidenum">
              <a:rPr kumimoji="1" lang="ja-JP" altLang="en-US" smtClean="0"/>
              <a:t>‹#›</a:t>
            </a:fld>
            <a:endParaRPr kumimoji="1" lang="ja-JP" altLang="en-US"/>
          </a:p>
        </p:txBody>
      </p:sp>
    </p:spTree>
    <p:extLst>
      <p:ext uri="{BB962C8B-B14F-4D97-AF65-F5344CB8AC3E}">
        <p14:creationId xmlns:p14="http://schemas.microsoft.com/office/powerpoint/2010/main" val="2721970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2919413" cy="4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12" tIns="47357" rIns="94712" bIns="47357" numCol="1" anchor="t" anchorCtr="0" compatLnSpc="1">
            <a:prstTxWarp prst="textNoShape">
              <a:avLst/>
            </a:prstTxWarp>
          </a:bodyPr>
          <a:lstStyle>
            <a:lvl1pPr defTabSz="948458">
              <a:defRPr sz="130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14763" y="0"/>
            <a:ext cx="2919412" cy="4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12" tIns="47357" rIns="94712" bIns="47357" numCol="1" anchor="t" anchorCtr="0" compatLnSpc="1">
            <a:prstTxWarp prst="textNoShape">
              <a:avLst/>
            </a:prstTxWarp>
          </a:bodyPr>
          <a:lstStyle>
            <a:lvl1pPr algn="r" defTabSz="948458">
              <a:defRPr sz="1300">
                <a:ea typeface="ＭＳ Ｐゴシック" pitchFamily="50" charset="-128"/>
              </a:defRPr>
            </a:lvl1pPr>
          </a:lstStyle>
          <a:p>
            <a:pPr>
              <a:defRPr/>
            </a:pPr>
            <a:endParaRPr lang="en-US" altLang="ja-JP"/>
          </a:p>
        </p:txBody>
      </p:sp>
      <p:sp>
        <p:nvSpPr>
          <p:cNvPr id="83972"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3102" y="4686301"/>
            <a:ext cx="5389563" cy="443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12" tIns="47357" rIns="94712" bIns="4735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2" y="9372600"/>
            <a:ext cx="2919413" cy="4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12" tIns="47357" rIns="94712" bIns="47357" numCol="1" anchor="b" anchorCtr="0" compatLnSpc="1">
            <a:prstTxWarp prst="textNoShape">
              <a:avLst/>
            </a:prstTxWarp>
          </a:bodyPr>
          <a:lstStyle>
            <a:lvl1pPr defTabSz="948458">
              <a:defRPr sz="130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14763" y="9372600"/>
            <a:ext cx="2919412" cy="49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12" tIns="47357" rIns="94712" bIns="47357" numCol="1" anchor="b" anchorCtr="0" compatLnSpc="1">
            <a:prstTxWarp prst="textNoShape">
              <a:avLst/>
            </a:prstTxWarp>
          </a:bodyPr>
          <a:lstStyle>
            <a:lvl1pPr algn="r" defTabSz="948458">
              <a:defRPr sz="1300">
                <a:ea typeface="ＭＳ Ｐゴシック" pitchFamily="50" charset="-128"/>
              </a:defRPr>
            </a:lvl1pPr>
          </a:lstStyle>
          <a:p>
            <a:pPr>
              <a:defRPr/>
            </a:pPr>
            <a:fld id="{936FB5F3-EF7F-44BE-8CD5-7AAED619EECE}" type="slidenum">
              <a:rPr lang="en-US" altLang="ja-JP"/>
              <a:pPr>
                <a:defRPr/>
              </a:pPr>
              <a:t>‹#›</a:t>
            </a:fld>
            <a:endParaRPr lang="en-US" altLang="ja-JP"/>
          </a:p>
        </p:txBody>
      </p:sp>
    </p:spTree>
    <p:extLst>
      <p:ext uri="{BB962C8B-B14F-4D97-AF65-F5344CB8AC3E}">
        <p14:creationId xmlns:p14="http://schemas.microsoft.com/office/powerpoint/2010/main" val="1465055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36FB5F3-EF7F-44BE-8CD5-7AAED619EECE}" type="slidenum">
              <a:rPr lang="en-US" altLang="ja-JP" smtClean="0"/>
              <a:pPr>
                <a:defRPr/>
              </a:pPr>
              <a:t>0</a:t>
            </a:fld>
            <a:endParaRPr lang="en-US" altLang="ja-JP"/>
          </a:p>
        </p:txBody>
      </p:sp>
    </p:spTree>
    <p:extLst>
      <p:ext uri="{BB962C8B-B14F-4D97-AF65-F5344CB8AC3E}">
        <p14:creationId xmlns:p14="http://schemas.microsoft.com/office/powerpoint/2010/main" val="1850431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協賛社アンケート：アンケート項目上限数を記載できると良さそう</a:t>
            </a: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10</a:t>
            </a:fld>
            <a:endParaRPr lang="en-US" altLang="ja-JP"/>
          </a:p>
        </p:txBody>
      </p:sp>
    </p:spTree>
    <p:extLst>
      <p:ext uri="{BB962C8B-B14F-4D97-AF65-F5344CB8AC3E}">
        <p14:creationId xmlns:p14="http://schemas.microsoft.com/office/powerpoint/2010/main" val="296980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※ID</a:t>
            </a:r>
            <a:r>
              <a:rPr kumimoji="1" lang="ja-JP" altLang="en-US" dirty="0"/>
              <a:t>・</a:t>
            </a:r>
            <a:r>
              <a:rPr kumimoji="1" lang="en-US" altLang="ja-JP" dirty="0"/>
              <a:t>PW</a:t>
            </a:r>
            <a:r>
              <a:rPr kumimoji="1" lang="ja-JP" altLang="en-US" dirty="0"/>
              <a:t>以外の認証あるのか？（例：</a:t>
            </a:r>
            <a:r>
              <a:rPr kumimoji="1" lang="en-US" altLang="ja-JP" dirty="0"/>
              <a:t>IP</a:t>
            </a:r>
            <a:r>
              <a:rPr kumimoji="1" lang="ja-JP" altLang="en-US" dirty="0"/>
              <a:t>アドレス？）</a:t>
            </a:r>
            <a:endParaRPr kumimoji="1" lang="en-US" altLang="ja-JP" dirty="0"/>
          </a:p>
          <a:p>
            <a:r>
              <a:rPr kumimoji="1" lang="en-US" altLang="ja-JP" dirty="0"/>
              <a:t>※NEON</a:t>
            </a:r>
            <a:r>
              <a:rPr kumimoji="1" lang="ja-JP" altLang="en-US" dirty="0"/>
              <a:t>セミナールームは入れない可能性がいた時に、どうするか？（イベプロから</a:t>
            </a:r>
            <a:r>
              <a:rPr kumimoji="1" lang="en-US" altLang="ja-JP" dirty="0" err="1"/>
              <a:t>SnapChamber</a:t>
            </a:r>
            <a:r>
              <a:rPr kumimoji="1" lang="ja-JP" altLang="en-US" dirty="0"/>
              <a:t>での送付か？）</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11</a:t>
            </a:fld>
            <a:endParaRPr lang="en-US" altLang="ja-JP"/>
          </a:p>
        </p:txBody>
      </p:sp>
    </p:spTree>
    <p:extLst>
      <p:ext uri="{BB962C8B-B14F-4D97-AF65-F5344CB8AC3E}">
        <p14:creationId xmlns:p14="http://schemas.microsoft.com/office/powerpoint/2010/main" val="415308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協賛社アンケート：アンケート項目上限数を記載できると良さそう</a:t>
            </a:r>
          </a:p>
        </p:txBody>
      </p:sp>
      <p:sp>
        <p:nvSpPr>
          <p:cNvPr id="4" name="スライド番号プレースホルダー 3"/>
          <p:cNvSpPr>
            <a:spLocks noGrp="1"/>
          </p:cNvSpPr>
          <p:nvPr>
            <p:ph type="sldNum" sz="quarter" idx="5"/>
          </p:nvPr>
        </p:nvSpPr>
        <p:spPr/>
        <p:txBody>
          <a:bodyPr/>
          <a:lstStyle/>
          <a:p>
            <a:pPr>
              <a:defRPr/>
            </a:pPr>
            <a:fld id="{936FB5F3-EF7F-44BE-8CD5-7AAED619EECE}" type="slidenum">
              <a:rPr lang="en-US" altLang="ja-JP" smtClean="0"/>
              <a:pPr>
                <a:defRPr/>
              </a:pPr>
              <a:t>12</a:t>
            </a:fld>
            <a:endParaRPr lang="en-US" altLang="ja-JP"/>
          </a:p>
        </p:txBody>
      </p:sp>
    </p:spTree>
    <p:extLst>
      <p:ext uri="{BB962C8B-B14F-4D97-AF65-F5344CB8AC3E}">
        <p14:creationId xmlns:p14="http://schemas.microsoft.com/office/powerpoint/2010/main" val="175275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協賛社アンケート：アンケート項目上限数を記載できると良さそう</a:t>
            </a:r>
          </a:p>
        </p:txBody>
      </p:sp>
      <p:sp>
        <p:nvSpPr>
          <p:cNvPr id="4" name="スライド番号プレースホルダー 3"/>
          <p:cNvSpPr>
            <a:spLocks noGrp="1"/>
          </p:cNvSpPr>
          <p:nvPr>
            <p:ph type="sldNum" sz="quarter" idx="5"/>
          </p:nvPr>
        </p:nvSpPr>
        <p:spPr/>
        <p:txBody>
          <a:bodyPr/>
          <a:lstStyle/>
          <a:p>
            <a:pPr>
              <a:defRPr/>
            </a:pPr>
            <a:fld id="{936FB5F3-EF7F-44BE-8CD5-7AAED619EECE}" type="slidenum">
              <a:rPr lang="en-US" altLang="ja-JP" smtClean="0"/>
              <a:pPr>
                <a:defRPr/>
              </a:pPr>
              <a:t>13</a:t>
            </a:fld>
            <a:endParaRPr lang="en-US" altLang="ja-JP"/>
          </a:p>
        </p:txBody>
      </p:sp>
    </p:spTree>
    <p:extLst>
      <p:ext uri="{BB962C8B-B14F-4D97-AF65-F5344CB8AC3E}">
        <p14:creationId xmlns:p14="http://schemas.microsoft.com/office/powerpoint/2010/main" val="273602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14</a:t>
            </a:fld>
            <a:endParaRPr lang="en-US" altLang="ja-JP"/>
          </a:p>
        </p:txBody>
      </p:sp>
    </p:spTree>
    <p:extLst>
      <p:ext uri="{BB962C8B-B14F-4D97-AF65-F5344CB8AC3E}">
        <p14:creationId xmlns:p14="http://schemas.microsoft.com/office/powerpoint/2010/main" val="161618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リード納品時のサンプルがあるといい（セッションごとの視聴時間などの粒度を説明する手間を省きたい）</a:t>
            </a:r>
          </a:p>
        </p:txBody>
      </p:sp>
      <p:sp>
        <p:nvSpPr>
          <p:cNvPr id="4" name="スライド番号プレースホルダー 3"/>
          <p:cNvSpPr>
            <a:spLocks noGrp="1"/>
          </p:cNvSpPr>
          <p:nvPr>
            <p:ph type="sldNum" sz="quarter" idx="5"/>
          </p:nvPr>
        </p:nvSpPr>
        <p:spPr/>
        <p:txBody>
          <a:bodyPr/>
          <a:lstStyle/>
          <a:p>
            <a:pPr>
              <a:defRPr/>
            </a:pPr>
            <a:fld id="{936FB5F3-EF7F-44BE-8CD5-7AAED619EECE}" type="slidenum">
              <a:rPr lang="en-US" altLang="ja-JP" smtClean="0"/>
              <a:pPr>
                <a:defRPr/>
              </a:pPr>
              <a:t>20</a:t>
            </a:fld>
            <a:endParaRPr lang="en-US" altLang="ja-JP"/>
          </a:p>
        </p:txBody>
      </p:sp>
    </p:spTree>
    <p:extLst>
      <p:ext uri="{BB962C8B-B14F-4D97-AF65-F5344CB8AC3E}">
        <p14:creationId xmlns:p14="http://schemas.microsoft.com/office/powerpoint/2010/main" val="156229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24</a:t>
            </a:fld>
            <a:endParaRPr lang="en-US" altLang="ja-JP"/>
          </a:p>
        </p:txBody>
      </p:sp>
    </p:spTree>
    <p:extLst>
      <p:ext uri="{BB962C8B-B14F-4D97-AF65-F5344CB8AC3E}">
        <p14:creationId xmlns:p14="http://schemas.microsoft.com/office/powerpoint/2010/main" val="1316685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25</a:t>
            </a:fld>
            <a:endParaRPr lang="en-US" altLang="ja-JP"/>
          </a:p>
        </p:txBody>
      </p:sp>
    </p:spTree>
    <p:extLst>
      <p:ext uri="{BB962C8B-B14F-4D97-AF65-F5344CB8AC3E}">
        <p14:creationId xmlns:p14="http://schemas.microsoft.com/office/powerpoint/2010/main" val="53366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27</a:t>
            </a:fld>
            <a:endParaRPr lang="en-US" altLang="ja-JP"/>
          </a:p>
        </p:txBody>
      </p:sp>
    </p:spTree>
    <p:extLst>
      <p:ext uri="{BB962C8B-B14F-4D97-AF65-F5344CB8AC3E}">
        <p14:creationId xmlns:p14="http://schemas.microsoft.com/office/powerpoint/2010/main" val="4045459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28</a:t>
            </a:fld>
            <a:endParaRPr lang="en-US" altLang="ja-JP"/>
          </a:p>
        </p:txBody>
      </p:sp>
    </p:spTree>
    <p:extLst>
      <p:ext uri="{BB962C8B-B14F-4D97-AF65-F5344CB8AC3E}">
        <p14:creationId xmlns:p14="http://schemas.microsoft.com/office/powerpoint/2010/main" val="272451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1</a:t>
            </a:fld>
            <a:endParaRPr lang="en-US" altLang="ja-JP"/>
          </a:p>
        </p:txBody>
      </p:sp>
    </p:spTree>
    <p:extLst>
      <p:ext uri="{BB962C8B-B14F-4D97-AF65-F5344CB8AC3E}">
        <p14:creationId xmlns:p14="http://schemas.microsoft.com/office/powerpoint/2010/main" val="2891886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29</a:t>
            </a:fld>
            <a:endParaRPr lang="en-US" altLang="ja-JP"/>
          </a:p>
        </p:txBody>
      </p:sp>
    </p:spTree>
    <p:extLst>
      <p:ext uri="{BB962C8B-B14F-4D97-AF65-F5344CB8AC3E}">
        <p14:creationId xmlns:p14="http://schemas.microsoft.com/office/powerpoint/2010/main" val="348516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2</a:t>
            </a:fld>
            <a:endParaRPr lang="en-US" altLang="ja-JP"/>
          </a:p>
        </p:txBody>
      </p:sp>
    </p:spTree>
    <p:extLst>
      <p:ext uri="{BB962C8B-B14F-4D97-AF65-F5344CB8AC3E}">
        <p14:creationId xmlns:p14="http://schemas.microsoft.com/office/powerpoint/2010/main" val="344424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3</a:t>
            </a:fld>
            <a:endParaRPr lang="en-US" altLang="ja-JP"/>
          </a:p>
        </p:txBody>
      </p:sp>
    </p:spTree>
    <p:extLst>
      <p:ext uri="{BB962C8B-B14F-4D97-AF65-F5344CB8AC3E}">
        <p14:creationId xmlns:p14="http://schemas.microsoft.com/office/powerpoint/2010/main" val="239193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4</a:t>
            </a:fld>
            <a:endParaRPr lang="en-US" altLang="ja-JP"/>
          </a:p>
        </p:txBody>
      </p:sp>
    </p:spTree>
    <p:extLst>
      <p:ext uri="{BB962C8B-B14F-4D97-AF65-F5344CB8AC3E}">
        <p14:creationId xmlns:p14="http://schemas.microsoft.com/office/powerpoint/2010/main" val="265001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5</a:t>
            </a:fld>
            <a:endParaRPr lang="en-US" altLang="ja-JP"/>
          </a:p>
        </p:txBody>
      </p:sp>
    </p:spTree>
    <p:extLst>
      <p:ext uri="{BB962C8B-B14F-4D97-AF65-F5344CB8AC3E}">
        <p14:creationId xmlns:p14="http://schemas.microsoft.com/office/powerpoint/2010/main" val="209423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36FB5F3-EF7F-44BE-8CD5-7AAED619EECE}" type="slidenum">
              <a:rPr lang="en-US" altLang="ja-JP" smtClean="0"/>
              <a:pPr>
                <a:defRPr/>
              </a:pPr>
              <a:t>6</a:t>
            </a:fld>
            <a:endParaRPr lang="en-US" altLang="ja-JP"/>
          </a:p>
        </p:txBody>
      </p:sp>
    </p:spTree>
    <p:extLst>
      <p:ext uri="{BB962C8B-B14F-4D97-AF65-F5344CB8AC3E}">
        <p14:creationId xmlns:p14="http://schemas.microsoft.com/office/powerpoint/2010/main" val="2948447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・海外居住者　リード提供しない旨を記載</a:t>
            </a:r>
          </a:p>
        </p:txBody>
      </p:sp>
      <p:sp>
        <p:nvSpPr>
          <p:cNvPr id="4" name="スライド番号プレースホルダー 3"/>
          <p:cNvSpPr>
            <a:spLocks noGrp="1"/>
          </p:cNvSpPr>
          <p:nvPr>
            <p:ph type="sldNum" sz="quarter" idx="5"/>
          </p:nvPr>
        </p:nvSpPr>
        <p:spPr/>
        <p:txBody>
          <a:bodyPr/>
          <a:lstStyle/>
          <a:p>
            <a:pPr>
              <a:defRPr/>
            </a:pPr>
            <a:fld id="{936FB5F3-EF7F-44BE-8CD5-7AAED619EECE}" type="slidenum">
              <a:rPr lang="en-US" altLang="ja-JP" smtClean="0"/>
              <a:pPr>
                <a:defRPr/>
              </a:pPr>
              <a:t>7</a:t>
            </a:fld>
            <a:endParaRPr lang="en-US" altLang="ja-JP"/>
          </a:p>
        </p:txBody>
      </p:sp>
    </p:spTree>
    <p:extLst>
      <p:ext uri="{BB962C8B-B14F-4D97-AF65-F5344CB8AC3E}">
        <p14:creationId xmlns:p14="http://schemas.microsoft.com/office/powerpoint/2010/main" val="284055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・海外居住者　リード提供しない旨を記載</a:t>
            </a:r>
          </a:p>
        </p:txBody>
      </p:sp>
      <p:sp>
        <p:nvSpPr>
          <p:cNvPr id="4" name="スライド番号プレースホルダー 3"/>
          <p:cNvSpPr>
            <a:spLocks noGrp="1"/>
          </p:cNvSpPr>
          <p:nvPr>
            <p:ph type="sldNum" sz="quarter" idx="5"/>
          </p:nvPr>
        </p:nvSpPr>
        <p:spPr/>
        <p:txBody>
          <a:bodyPr/>
          <a:lstStyle/>
          <a:p>
            <a:pPr>
              <a:defRPr/>
            </a:pPr>
            <a:fld id="{936FB5F3-EF7F-44BE-8CD5-7AAED619EECE}" type="slidenum">
              <a:rPr lang="en-US" altLang="ja-JP" smtClean="0"/>
              <a:pPr>
                <a:defRPr/>
              </a:pPr>
              <a:t>8</a:t>
            </a:fld>
            <a:endParaRPr lang="en-US" altLang="ja-JP"/>
          </a:p>
        </p:txBody>
      </p:sp>
    </p:spTree>
    <p:extLst>
      <p:ext uri="{BB962C8B-B14F-4D97-AF65-F5344CB8AC3E}">
        <p14:creationId xmlns:p14="http://schemas.microsoft.com/office/powerpoint/2010/main" val="290128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222DB-5E74-4E98-A7C4-2374226079CE}"/>
              </a:ext>
            </a:extLst>
          </p:cNvPr>
          <p:cNvSpPr>
            <a:spLocks noGrp="1"/>
          </p:cNvSpPr>
          <p:nvPr>
            <p:ph type="ctrTitle"/>
          </p:nvPr>
        </p:nvSpPr>
        <p:spPr>
          <a:xfrm>
            <a:off x="1238250" y="1122363"/>
            <a:ext cx="7429500" cy="2387600"/>
          </a:xfrm>
        </p:spPr>
        <p:txBody>
          <a:bodyPr anchor="b">
            <a:normAutofit/>
          </a:bodyPr>
          <a:lstStyle>
            <a:lvl1pPr algn="ctr">
              <a:defRPr sz="4000">
                <a:latin typeface="+mj-ea"/>
                <a:ea typeface="+mj-ea"/>
              </a:defRPr>
            </a:lvl1pPr>
          </a:lstStyle>
          <a:p>
            <a:r>
              <a:rPr kumimoji="1" lang="ja-JP" altLang="en-US"/>
              <a:t>マスター タイトルの書式設定</a:t>
            </a:r>
            <a:endParaRPr kumimoji="1" lang="ja-JP" altLang="en-US" dirty="0"/>
          </a:p>
        </p:txBody>
      </p:sp>
      <p:sp>
        <p:nvSpPr>
          <p:cNvPr id="3" name="字幕 2">
            <a:extLst>
              <a:ext uri="{FF2B5EF4-FFF2-40B4-BE49-F238E27FC236}">
                <a16:creationId xmlns:a16="http://schemas.microsoft.com/office/drawing/2014/main" id="{F0BDA208-142B-4EA3-9E54-A8A18961A83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ja-JP" altLang="en-US" dirty="0"/>
          </a:p>
        </p:txBody>
      </p:sp>
      <p:sp>
        <p:nvSpPr>
          <p:cNvPr id="4" name="テキスト ボックス 3">
            <a:extLst>
              <a:ext uri="{FF2B5EF4-FFF2-40B4-BE49-F238E27FC236}">
                <a16:creationId xmlns:a16="http://schemas.microsoft.com/office/drawing/2014/main" id="{488415BF-FEF0-437B-9343-3AF47B2A2C8C}"/>
              </a:ext>
            </a:extLst>
          </p:cNvPr>
          <p:cNvSpPr txBox="1"/>
          <p:nvPr userDrawn="1"/>
        </p:nvSpPr>
        <p:spPr>
          <a:xfrm>
            <a:off x="7617296" y="6567155"/>
            <a:ext cx="1800200" cy="246221"/>
          </a:xfrm>
          <a:prstGeom prst="rect">
            <a:avLst/>
          </a:prstGeom>
          <a:noFill/>
        </p:spPr>
        <p:txBody>
          <a:bodyPr wrap="square" rtlCol="0">
            <a:spAutoFit/>
          </a:bodyPr>
          <a:lstStyle/>
          <a:p>
            <a:pPr algn="r"/>
            <a:r>
              <a:rPr kumimoji="1" lang="en-US" altLang="ja-JP" sz="1000" dirty="0">
                <a:solidFill>
                  <a:schemeClr val="bg1"/>
                </a:solidFill>
                <a:latin typeface="+mn-lt"/>
              </a:rPr>
              <a:t>2023</a:t>
            </a:r>
            <a:r>
              <a:rPr kumimoji="1" lang="ja-JP" altLang="en-US" sz="1000" dirty="0">
                <a:solidFill>
                  <a:schemeClr val="bg1"/>
                </a:solidFill>
                <a:latin typeface="+mn-lt"/>
              </a:rPr>
              <a:t>年</a:t>
            </a:r>
            <a:r>
              <a:rPr kumimoji="1" lang="en-US" altLang="ja-JP" sz="1000" dirty="0">
                <a:solidFill>
                  <a:schemeClr val="bg1"/>
                </a:solidFill>
                <a:latin typeface="+mn-lt"/>
              </a:rPr>
              <a:t>4</a:t>
            </a:r>
            <a:r>
              <a:rPr kumimoji="1" lang="ja-JP" altLang="en-US" sz="1000" dirty="0">
                <a:solidFill>
                  <a:schemeClr val="bg1"/>
                </a:solidFill>
                <a:latin typeface="+mn-lt"/>
              </a:rPr>
              <a:t>月更新版</a:t>
            </a:r>
          </a:p>
        </p:txBody>
      </p:sp>
    </p:spTree>
    <p:extLst>
      <p:ext uri="{BB962C8B-B14F-4D97-AF65-F5344CB8AC3E}">
        <p14:creationId xmlns:p14="http://schemas.microsoft.com/office/powerpoint/2010/main" val="22884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2C13C8-90DB-43B1-89DE-050B0F609F42}"/>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53F9AF8-21A1-4060-A019-79D208E9E34B}"/>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0BFA230-308A-4F7B-AFA3-1D5DECCBDC62}"/>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E475D31-13D3-4803-ABA8-7112951F4CB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4EC3FE31-B8FB-4999-BBF9-29BC887554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CBDB34A-B461-4324-98F1-A5552185B63C}"/>
              </a:ext>
            </a:extLst>
          </p:cNvPr>
          <p:cNvSpPr>
            <a:spLocks noGrp="1"/>
          </p:cNvSpPr>
          <p:nvPr>
            <p:ph type="sldNum" sz="quarter" idx="12"/>
          </p:nvPr>
        </p:nvSpPr>
        <p:spPr/>
        <p:txBody>
          <a:bodyPr/>
          <a:lstStyle/>
          <a:p>
            <a:fld id="{02600E93-819C-4894-8A60-DAB105EEC72C}" type="slidenum">
              <a:rPr kumimoji="1" lang="ja-JP" altLang="en-US" smtClean="0"/>
              <a:t>‹#›</a:t>
            </a:fld>
            <a:endParaRPr kumimoji="1" lang="ja-JP" altLang="en-US"/>
          </a:p>
        </p:txBody>
      </p:sp>
    </p:spTree>
    <p:extLst>
      <p:ext uri="{BB962C8B-B14F-4D97-AF65-F5344CB8AC3E}">
        <p14:creationId xmlns:p14="http://schemas.microsoft.com/office/powerpoint/2010/main" val="393253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D2DC5-17CD-4BA3-8235-FCC2DC7C8F2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575C5DA-ECCF-4EE5-9416-568E97950E4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D06B71-B9C6-444F-8B88-8173574975F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A4B4877-1F99-442C-AFDB-63E33599BE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A94AB7-EA3A-43E4-A756-8D5C4DBE2FC2}"/>
              </a:ext>
            </a:extLst>
          </p:cNvPr>
          <p:cNvSpPr>
            <a:spLocks noGrp="1"/>
          </p:cNvSpPr>
          <p:nvPr>
            <p:ph type="sldNum" sz="quarter" idx="12"/>
          </p:nvPr>
        </p:nvSpPr>
        <p:spPr/>
        <p:txBody>
          <a:bodyPr/>
          <a:lstStyle/>
          <a:p>
            <a:fld id="{02600E93-819C-4894-8A60-DAB105EEC72C}" type="slidenum">
              <a:rPr kumimoji="1" lang="ja-JP" altLang="en-US" smtClean="0"/>
              <a:t>‹#›</a:t>
            </a:fld>
            <a:endParaRPr kumimoji="1" lang="ja-JP" altLang="en-US"/>
          </a:p>
        </p:txBody>
      </p:sp>
    </p:spTree>
    <p:extLst>
      <p:ext uri="{BB962C8B-B14F-4D97-AF65-F5344CB8AC3E}">
        <p14:creationId xmlns:p14="http://schemas.microsoft.com/office/powerpoint/2010/main" val="214085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B0672C9-8A18-4CC8-B7B7-18377207981E}"/>
              </a:ext>
            </a:extLst>
          </p:cNvPr>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50280C-C359-4E65-8CFF-C77501DF291A}"/>
              </a:ext>
            </a:extLst>
          </p:cNvPr>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CC3B5D-3764-4D81-B440-3675EFA7488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8C741F4-6E8A-4603-B5DC-3390B45B1A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7DFD49-09A2-4431-B44A-4C1B5DCF97D5}"/>
              </a:ext>
            </a:extLst>
          </p:cNvPr>
          <p:cNvSpPr>
            <a:spLocks noGrp="1"/>
          </p:cNvSpPr>
          <p:nvPr>
            <p:ph type="sldNum" sz="quarter" idx="12"/>
          </p:nvPr>
        </p:nvSpPr>
        <p:spPr/>
        <p:txBody>
          <a:bodyPr/>
          <a:lstStyle/>
          <a:p>
            <a:fld id="{02600E93-819C-4894-8A60-DAB105EEC72C}" type="slidenum">
              <a:rPr kumimoji="1" lang="ja-JP" altLang="en-US" smtClean="0"/>
              <a:t>‹#›</a:t>
            </a:fld>
            <a:endParaRPr kumimoji="1" lang="ja-JP" altLang="en-US"/>
          </a:p>
        </p:txBody>
      </p:sp>
    </p:spTree>
    <p:extLst>
      <p:ext uri="{BB962C8B-B14F-4D97-AF65-F5344CB8AC3E}">
        <p14:creationId xmlns:p14="http://schemas.microsoft.com/office/powerpoint/2010/main" val="273066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538AC-4695-47B4-A40A-AC69E5FC45C2}"/>
              </a:ext>
            </a:extLst>
          </p:cNvPr>
          <p:cNvSpPr>
            <a:spLocks noGrp="1"/>
          </p:cNvSpPr>
          <p:nvPr>
            <p:ph type="title"/>
          </p:nvPr>
        </p:nvSpPr>
        <p:spPr>
          <a:xfrm>
            <a:off x="848544" y="205211"/>
            <a:ext cx="8352928" cy="475826"/>
          </a:xfrm>
        </p:spPr>
        <p:txBody>
          <a:bodyPr>
            <a:noAutofit/>
          </a:bodyPr>
          <a:lstStyle>
            <a:lvl1pPr algn="l">
              <a:defRPr sz="2800">
                <a:solidFill>
                  <a:schemeClr val="tx1"/>
                </a:solidFill>
                <a:latin typeface="+mj-ea"/>
                <a:ea typeface="+mj-ea"/>
              </a:defRPr>
            </a:lvl1pPr>
          </a:lstStyle>
          <a:p>
            <a:r>
              <a:rPr kumimoji="1" lang="ja-JP" altLang="en-US"/>
              <a:t>マスター タイトルの書式設定</a:t>
            </a:r>
            <a:endParaRPr kumimoji="1" lang="ja-JP" altLang="en-US" dirty="0"/>
          </a:p>
        </p:txBody>
      </p:sp>
      <p:sp>
        <p:nvSpPr>
          <p:cNvPr id="3" name="コンテンツ プレースホルダー 2">
            <a:extLst>
              <a:ext uri="{FF2B5EF4-FFF2-40B4-BE49-F238E27FC236}">
                <a16:creationId xmlns:a16="http://schemas.microsoft.com/office/drawing/2014/main" id="{B7D62BB9-DB23-487C-A40A-45A340E1E16F}"/>
              </a:ext>
            </a:extLst>
          </p:cNvPr>
          <p:cNvSpPr>
            <a:spLocks noGrp="1"/>
          </p:cNvSpPr>
          <p:nvPr>
            <p:ph sz="half" idx="1"/>
          </p:nvPr>
        </p:nvSpPr>
        <p:spPr>
          <a:xfrm>
            <a:off x="681038" y="1052736"/>
            <a:ext cx="4195762" cy="5124227"/>
          </a:xfrm>
          <a:prstGeom prst="rect">
            <a:avLst/>
          </a:prstGeom>
        </p:spPr>
        <p:txBody>
          <a:bodyPr/>
          <a:lstStyle>
            <a:lvl1pPr>
              <a:defRPr sz="2800">
                <a:latin typeface="+mn-ea"/>
                <a:ea typeface="+mn-ea"/>
              </a:defRPr>
            </a:lvl1pPr>
            <a:lvl2pPr>
              <a:defRPr sz="2400">
                <a:latin typeface="+mn-ea"/>
                <a:ea typeface="+mn-ea"/>
              </a:defRPr>
            </a:lvl2pPr>
            <a:lvl3pPr>
              <a:defRPr sz="2000">
                <a:latin typeface="+mn-ea"/>
                <a:ea typeface="+mn-ea"/>
              </a:defRPr>
            </a:lvl3pPr>
            <a:lvl4pPr>
              <a:defRPr sz="1800">
                <a:latin typeface="+mn-ea"/>
                <a:ea typeface="+mn-ea"/>
              </a:defRPr>
            </a:lvl4pPr>
            <a:lvl5pPr>
              <a:defRPr sz="18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a:extLst>
              <a:ext uri="{FF2B5EF4-FFF2-40B4-BE49-F238E27FC236}">
                <a16:creationId xmlns:a16="http://schemas.microsoft.com/office/drawing/2014/main" id="{73726F86-0A39-48DF-8F31-46D292D603BA}"/>
              </a:ext>
            </a:extLst>
          </p:cNvPr>
          <p:cNvSpPr>
            <a:spLocks noGrp="1"/>
          </p:cNvSpPr>
          <p:nvPr>
            <p:ph sz="half" idx="2"/>
          </p:nvPr>
        </p:nvSpPr>
        <p:spPr>
          <a:xfrm>
            <a:off x="5029200" y="1052736"/>
            <a:ext cx="4195763" cy="5124227"/>
          </a:xfrm>
          <a:prstGeom prst="rect">
            <a:avLst/>
          </a:prstGeom>
        </p:spPr>
        <p:txBody>
          <a:bodyPr/>
          <a:lstStyle>
            <a:lvl1pPr>
              <a:defRPr sz="2800">
                <a:latin typeface="+mn-ea"/>
                <a:ea typeface="+mn-ea"/>
              </a:defRPr>
            </a:lvl1pPr>
            <a:lvl2pPr>
              <a:defRPr sz="2400">
                <a:latin typeface="+mn-ea"/>
                <a:ea typeface="+mn-ea"/>
              </a:defRPr>
            </a:lvl2pPr>
            <a:lvl3pPr>
              <a:defRPr sz="2000">
                <a:latin typeface="+mn-ea"/>
                <a:ea typeface="+mn-ea"/>
              </a:defRPr>
            </a:lvl3pPr>
            <a:lvl4pPr>
              <a:defRPr sz="1800">
                <a:latin typeface="+mn-ea"/>
                <a:ea typeface="+mn-ea"/>
              </a:defRPr>
            </a:lvl4pPr>
            <a:lvl5pPr>
              <a:defRPr sz="18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スライド番号プレースホルダー 6">
            <a:extLst>
              <a:ext uri="{FF2B5EF4-FFF2-40B4-BE49-F238E27FC236}">
                <a16:creationId xmlns:a16="http://schemas.microsoft.com/office/drawing/2014/main" id="{E295057B-1C34-463F-8ECA-CED87B0FB322}"/>
              </a:ext>
            </a:extLst>
          </p:cNvPr>
          <p:cNvSpPr>
            <a:spLocks noGrp="1"/>
          </p:cNvSpPr>
          <p:nvPr>
            <p:ph type="sldNum" sz="quarter" idx="12"/>
          </p:nvPr>
        </p:nvSpPr>
        <p:spPr>
          <a:xfrm>
            <a:off x="9505056" y="6525344"/>
            <a:ext cx="416496" cy="265733"/>
          </a:xfrm>
          <a:prstGeom prst="rect">
            <a:avLst/>
          </a:prstGeom>
        </p:spPr>
        <p:txBody>
          <a:bodyPr/>
          <a:lstStyle>
            <a:lvl1pPr algn="ctr">
              <a:defRPr sz="1200">
                <a:solidFill>
                  <a:schemeClr val="bg1"/>
                </a:solidFill>
                <a:latin typeface="+mn-ea"/>
                <a:ea typeface="+mn-ea"/>
              </a:defRPr>
            </a:lvl1pPr>
          </a:lstStyle>
          <a:p>
            <a:fld id="{02600E93-819C-4894-8A60-DAB105EEC72C}" type="slidenum">
              <a:rPr lang="ja-JP" altLang="en-US" smtClean="0"/>
              <a:pPr/>
              <a:t>‹#›</a:t>
            </a:fld>
            <a:endParaRPr lang="ja-JP" altLang="en-US" dirty="0"/>
          </a:p>
        </p:txBody>
      </p:sp>
      <p:sp>
        <p:nvSpPr>
          <p:cNvPr id="6" name="テキスト ボックス 5">
            <a:extLst>
              <a:ext uri="{FF2B5EF4-FFF2-40B4-BE49-F238E27FC236}">
                <a16:creationId xmlns:a16="http://schemas.microsoft.com/office/drawing/2014/main" id="{056C60C1-B203-4F59-9C3B-7647366EE091}"/>
              </a:ext>
            </a:extLst>
          </p:cNvPr>
          <p:cNvSpPr txBox="1"/>
          <p:nvPr userDrawn="1"/>
        </p:nvSpPr>
        <p:spPr>
          <a:xfrm>
            <a:off x="7617296" y="6567155"/>
            <a:ext cx="1800200" cy="246221"/>
          </a:xfrm>
          <a:prstGeom prst="rect">
            <a:avLst/>
          </a:prstGeom>
          <a:noFill/>
        </p:spPr>
        <p:txBody>
          <a:bodyPr wrap="square" rtlCol="0">
            <a:spAutoFit/>
          </a:bodyPr>
          <a:lstStyle/>
          <a:p>
            <a:pPr algn="r"/>
            <a:r>
              <a:rPr kumimoji="1" lang="en-US" altLang="ja-JP" sz="1000" kern="1200" dirty="0">
                <a:solidFill>
                  <a:schemeClr val="bg1"/>
                </a:solidFill>
                <a:latin typeface="Arial" charset="0"/>
                <a:ea typeface="ＭＳ Ｐゴシック" pitchFamily="50" charset="-128"/>
                <a:cs typeface="+mn-cs"/>
              </a:rPr>
              <a:t>2023</a:t>
            </a:r>
            <a:r>
              <a:rPr kumimoji="1" lang="ja-JP" altLang="en-US" sz="1000" kern="1200" dirty="0">
                <a:solidFill>
                  <a:schemeClr val="bg1"/>
                </a:solidFill>
                <a:latin typeface="Arial" charset="0"/>
                <a:ea typeface="ＭＳ Ｐゴシック" pitchFamily="50" charset="-128"/>
                <a:cs typeface="+mn-cs"/>
              </a:rPr>
              <a:t>年</a:t>
            </a:r>
            <a:r>
              <a:rPr kumimoji="1" lang="en-US" altLang="ja-JP" sz="1000" kern="1200" dirty="0">
                <a:solidFill>
                  <a:schemeClr val="bg1"/>
                </a:solidFill>
                <a:latin typeface="Arial" charset="0"/>
                <a:ea typeface="ＭＳ Ｐゴシック" pitchFamily="50" charset="-128"/>
                <a:cs typeface="+mn-cs"/>
              </a:rPr>
              <a:t>4</a:t>
            </a:r>
            <a:r>
              <a:rPr kumimoji="1" lang="ja-JP" altLang="en-US" sz="1000" kern="1200" dirty="0">
                <a:solidFill>
                  <a:schemeClr val="bg1"/>
                </a:solidFill>
                <a:latin typeface="Arial" charset="0"/>
                <a:ea typeface="ＭＳ Ｐゴシック" pitchFamily="50" charset="-128"/>
                <a:cs typeface="+mn-cs"/>
              </a:rPr>
              <a:t>月更新版</a:t>
            </a:r>
          </a:p>
        </p:txBody>
      </p:sp>
      <p:sp>
        <p:nvSpPr>
          <p:cNvPr id="9" name="正方形/長方形 8">
            <a:extLst>
              <a:ext uri="{FF2B5EF4-FFF2-40B4-BE49-F238E27FC236}">
                <a16:creationId xmlns:a16="http://schemas.microsoft.com/office/drawing/2014/main" id="{22991E55-7EC9-4231-95C9-D9D2202EEA0E}"/>
              </a:ext>
            </a:extLst>
          </p:cNvPr>
          <p:cNvSpPr/>
          <p:nvPr userDrawn="1"/>
        </p:nvSpPr>
        <p:spPr>
          <a:xfrm>
            <a:off x="843503" y="718985"/>
            <a:ext cx="8934033" cy="45719"/>
          </a:xfrm>
          <a:prstGeom prst="rect">
            <a:avLst/>
          </a:prstGeom>
          <a:solidFill>
            <a:srgbClr val="0039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C109026C-646C-4423-937E-6A993C5180AA}"/>
              </a:ext>
            </a:extLst>
          </p:cNvPr>
          <p:cNvPicPr>
            <a:picLocks noChangeAspect="1"/>
          </p:cNvPicPr>
          <p:nvPr userDrawn="1"/>
        </p:nvPicPr>
        <p:blipFill>
          <a:blip r:embed="rId2"/>
          <a:stretch>
            <a:fillRect/>
          </a:stretch>
        </p:blipFill>
        <p:spPr>
          <a:xfrm>
            <a:off x="8341285" y="246845"/>
            <a:ext cx="1508259" cy="321912"/>
          </a:xfrm>
          <a:prstGeom prst="rect">
            <a:avLst/>
          </a:prstGeom>
        </p:spPr>
      </p:pic>
    </p:spTree>
    <p:extLst>
      <p:ext uri="{BB962C8B-B14F-4D97-AF65-F5344CB8AC3E}">
        <p14:creationId xmlns:p14="http://schemas.microsoft.com/office/powerpoint/2010/main" val="110782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2226C0-B54E-4C8B-8DA6-1C849978A63A}"/>
              </a:ext>
            </a:extLst>
          </p:cNvPr>
          <p:cNvSpPr>
            <a:spLocks noGrp="1"/>
          </p:cNvSpPr>
          <p:nvPr>
            <p:ph type="title"/>
          </p:nvPr>
        </p:nvSpPr>
        <p:spPr>
          <a:xfrm>
            <a:off x="848544" y="184281"/>
            <a:ext cx="8424936" cy="477557"/>
          </a:xfrm>
        </p:spPr>
        <p:txBody>
          <a:bodyPr>
            <a:noAutofit/>
          </a:bodyPr>
          <a:lstStyle>
            <a:lvl1pPr algn="l">
              <a:defRPr sz="2800">
                <a:solidFill>
                  <a:schemeClr val="tx1"/>
                </a:solidFill>
                <a:latin typeface="+mj-ea"/>
                <a:ea typeface="+mj-ea"/>
              </a:defRPr>
            </a:lvl1pPr>
          </a:lstStyle>
          <a:p>
            <a:r>
              <a:rPr kumimoji="1" lang="ja-JP" altLang="en-US"/>
              <a:t>マスター タイトルの書式設定</a:t>
            </a:r>
            <a:endParaRPr kumimoji="1" lang="ja-JP" altLang="en-US" dirty="0"/>
          </a:p>
        </p:txBody>
      </p:sp>
      <p:sp>
        <p:nvSpPr>
          <p:cNvPr id="3" name="コンテンツ プレースホルダー 2">
            <a:extLst>
              <a:ext uri="{FF2B5EF4-FFF2-40B4-BE49-F238E27FC236}">
                <a16:creationId xmlns:a16="http://schemas.microsoft.com/office/drawing/2014/main" id="{96D2EA4C-6755-4DF1-9667-BD450BE7103B}"/>
              </a:ext>
            </a:extLst>
          </p:cNvPr>
          <p:cNvSpPr>
            <a:spLocks noGrp="1"/>
          </p:cNvSpPr>
          <p:nvPr>
            <p:ph idx="1"/>
          </p:nvPr>
        </p:nvSpPr>
        <p:spPr>
          <a:xfrm>
            <a:off x="272480" y="1052736"/>
            <a:ext cx="9408021" cy="5143426"/>
          </a:xfrm>
          <a:prstGeom prst="rect">
            <a:avLst/>
          </a:prstGeom>
        </p:spPr>
        <p:txBody>
          <a:bodyPr/>
          <a:lstStyle>
            <a:lvl1pPr>
              <a:defRPr sz="2800">
                <a:latin typeface="+mn-ea"/>
                <a:ea typeface="+mn-ea"/>
              </a:defRPr>
            </a:lvl1pPr>
            <a:lvl2pPr>
              <a:defRPr sz="2400">
                <a:latin typeface="+mn-ea"/>
                <a:ea typeface="+mn-ea"/>
              </a:defRPr>
            </a:lvl2pPr>
            <a:lvl3pPr>
              <a:defRPr sz="2000">
                <a:latin typeface="+mn-ea"/>
                <a:ea typeface="+mn-ea"/>
              </a:defRPr>
            </a:lvl3pPr>
            <a:lvl4pPr>
              <a:defRPr sz="1800">
                <a:latin typeface="+mn-ea"/>
                <a:ea typeface="+mn-ea"/>
              </a:defRPr>
            </a:lvl4pPr>
            <a:lvl5pPr>
              <a:defRPr sz="18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スライド番号プレースホルダー 5">
            <a:extLst>
              <a:ext uri="{FF2B5EF4-FFF2-40B4-BE49-F238E27FC236}">
                <a16:creationId xmlns:a16="http://schemas.microsoft.com/office/drawing/2014/main" id="{231C520D-67F4-4B73-A548-203127C2899D}"/>
              </a:ext>
            </a:extLst>
          </p:cNvPr>
          <p:cNvSpPr>
            <a:spLocks noGrp="1"/>
          </p:cNvSpPr>
          <p:nvPr>
            <p:ph type="sldNum" sz="quarter" idx="12"/>
          </p:nvPr>
        </p:nvSpPr>
        <p:spPr>
          <a:xfrm>
            <a:off x="9505055" y="6525344"/>
            <a:ext cx="416497" cy="248701"/>
          </a:xfrm>
          <a:prstGeom prst="rect">
            <a:avLst/>
          </a:prstGeom>
        </p:spPr>
        <p:txBody>
          <a:bodyPr/>
          <a:lstStyle>
            <a:lvl1pPr>
              <a:defRPr sz="1200">
                <a:solidFill>
                  <a:schemeClr val="bg1"/>
                </a:solidFill>
                <a:latin typeface="+mn-ea"/>
                <a:ea typeface="+mn-ea"/>
              </a:defRPr>
            </a:lvl1pPr>
          </a:lstStyle>
          <a:p>
            <a:pPr algn="ctr"/>
            <a:fld id="{02600E93-819C-4894-8A60-DAB105EEC72C}" type="slidenum">
              <a:rPr lang="ja-JP" altLang="en-US" smtClean="0"/>
              <a:pPr algn="ctr"/>
              <a:t>‹#›</a:t>
            </a:fld>
            <a:endParaRPr lang="ja-JP" altLang="en-US" dirty="0"/>
          </a:p>
        </p:txBody>
      </p:sp>
      <p:sp>
        <p:nvSpPr>
          <p:cNvPr id="5" name="テキスト ボックス 4">
            <a:extLst>
              <a:ext uri="{FF2B5EF4-FFF2-40B4-BE49-F238E27FC236}">
                <a16:creationId xmlns:a16="http://schemas.microsoft.com/office/drawing/2014/main" id="{CC49D549-CCA8-43E9-8F7D-6F0F10F4023A}"/>
              </a:ext>
            </a:extLst>
          </p:cNvPr>
          <p:cNvSpPr txBox="1"/>
          <p:nvPr userDrawn="1"/>
        </p:nvSpPr>
        <p:spPr>
          <a:xfrm>
            <a:off x="7617296" y="6567155"/>
            <a:ext cx="1800200" cy="246221"/>
          </a:xfrm>
          <a:prstGeom prst="rect">
            <a:avLst/>
          </a:prstGeom>
          <a:noFill/>
        </p:spPr>
        <p:txBody>
          <a:bodyPr wrap="square" rtlCol="0">
            <a:spAutoFit/>
          </a:bodyPr>
          <a:lstStyle/>
          <a:p>
            <a:pPr algn="r"/>
            <a:r>
              <a:rPr kumimoji="1" lang="en-US" altLang="ja-JP" sz="1000" kern="1200" dirty="0">
                <a:solidFill>
                  <a:schemeClr val="bg1"/>
                </a:solidFill>
                <a:latin typeface="Arial" charset="0"/>
                <a:ea typeface="ＭＳ Ｐゴシック" pitchFamily="50" charset="-128"/>
                <a:cs typeface="+mn-cs"/>
              </a:rPr>
              <a:t>2023</a:t>
            </a:r>
            <a:r>
              <a:rPr kumimoji="1" lang="ja-JP" altLang="en-US" sz="1000" kern="1200" dirty="0">
                <a:solidFill>
                  <a:schemeClr val="bg1"/>
                </a:solidFill>
                <a:latin typeface="Arial" charset="0"/>
                <a:ea typeface="ＭＳ Ｐゴシック" pitchFamily="50" charset="-128"/>
                <a:cs typeface="+mn-cs"/>
              </a:rPr>
              <a:t>年</a:t>
            </a:r>
            <a:r>
              <a:rPr kumimoji="1" lang="en-US" altLang="ja-JP" sz="1000" kern="1200" dirty="0">
                <a:solidFill>
                  <a:schemeClr val="bg1"/>
                </a:solidFill>
                <a:latin typeface="Arial" charset="0"/>
                <a:ea typeface="ＭＳ Ｐゴシック" pitchFamily="50" charset="-128"/>
                <a:cs typeface="+mn-cs"/>
              </a:rPr>
              <a:t>4</a:t>
            </a:r>
            <a:r>
              <a:rPr kumimoji="1" lang="ja-JP" altLang="en-US" sz="1000" kern="1200" dirty="0">
                <a:solidFill>
                  <a:schemeClr val="bg1"/>
                </a:solidFill>
                <a:latin typeface="Arial" charset="0"/>
                <a:ea typeface="ＭＳ Ｐゴシック" pitchFamily="50" charset="-128"/>
                <a:cs typeface="+mn-cs"/>
              </a:rPr>
              <a:t>月更新版</a:t>
            </a:r>
          </a:p>
        </p:txBody>
      </p:sp>
      <p:sp>
        <p:nvSpPr>
          <p:cNvPr id="8" name="正方形/長方形 7">
            <a:extLst>
              <a:ext uri="{FF2B5EF4-FFF2-40B4-BE49-F238E27FC236}">
                <a16:creationId xmlns:a16="http://schemas.microsoft.com/office/drawing/2014/main" id="{85DBAB23-21F5-436F-A70A-7F626F33C587}"/>
              </a:ext>
            </a:extLst>
          </p:cNvPr>
          <p:cNvSpPr/>
          <p:nvPr userDrawn="1"/>
        </p:nvSpPr>
        <p:spPr>
          <a:xfrm>
            <a:off x="843503" y="718985"/>
            <a:ext cx="8934033" cy="45719"/>
          </a:xfrm>
          <a:prstGeom prst="rect">
            <a:avLst/>
          </a:prstGeom>
          <a:solidFill>
            <a:srgbClr val="0039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DE1C347-87E0-4D39-99FF-4E887802BA7C}"/>
              </a:ext>
            </a:extLst>
          </p:cNvPr>
          <p:cNvPicPr>
            <a:picLocks noChangeAspect="1"/>
          </p:cNvPicPr>
          <p:nvPr userDrawn="1"/>
        </p:nvPicPr>
        <p:blipFill>
          <a:blip r:embed="rId2"/>
          <a:stretch>
            <a:fillRect/>
          </a:stretch>
        </p:blipFill>
        <p:spPr>
          <a:xfrm>
            <a:off x="8341285" y="246845"/>
            <a:ext cx="1508259" cy="321912"/>
          </a:xfrm>
          <a:prstGeom prst="rect">
            <a:avLst/>
          </a:prstGeom>
        </p:spPr>
      </p:pic>
    </p:spTree>
    <p:extLst>
      <p:ext uri="{BB962C8B-B14F-4D97-AF65-F5344CB8AC3E}">
        <p14:creationId xmlns:p14="http://schemas.microsoft.com/office/powerpoint/2010/main" val="112244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F3FE9E-78F8-492C-8B4B-5AD336C77D29}"/>
              </a:ext>
            </a:extLst>
          </p:cNvPr>
          <p:cNvSpPr>
            <a:spLocks noGrp="1"/>
          </p:cNvSpPr>
          <p:nvPr>
            <p:ph type="title"/>
          </p:nvPr>
        </p:nvSpPr>
        <p:spPr>
          <a:xfrm>
            <a:off x="848544" y="188640"/>
            <a:ext cx="8352928" cy="476086"/>
          </a:xfrm>
        </p:spPr>
        <p:txBody>
          <a:bodyPr>
            <a:noAutofit/>
          </a:bodyPr>
          <a:lstStyle>
            <a:lvl1pPr algn="l">
              <a:defRPr sz="2800">
                <a:solidFill>
                  <a:schemeClr val="tx1"/>
                </a:solidFill>
              </a:defRPr>
            </a:lvl1pPr>
          </a:lstStyle>
          <a:p>
            <a:r>
              <a:rPr kumimoji="1" lang="ja-JP" altLang="en-US"/>
              <a:t>マスター タイトルの書式設定</a:t>
            </a:r>
            <a:endParaRPr kumimoji="1" lang="ja-JP" altLang="en-US" dirty="0"/>
          </a:p>
        </p:txBody>
      </p:sp>
      <p:sp>
        <p:nvSpPr>
          <p:cNvPr id="5" name="スライド番号プレースホルダー 4">
            <a:extLst>
              <a:ext uri="{FF2B5EF4-FFF2-40B4-BE49-F238E27FC236}">
                <a16:creationId xmlns:a16="http://schemas.microsoft.com/office/drawing/2014/main" id="{5A489723-48A3-43CE-BEE3-FD8A6508047E}"/>
              </a:ext>
            </a:extLst>
          </p:cNvPr>
          <p:cNvSpPr>
            <a:spLocks noGrp="1"/>
          </p:cNvSpPr>
          <p:nvPr>
            <p:ph type="sldNum" sz="quarter" idx="12"/>
          </p:nvPr>
        </p:nvSpPr>
        <p:spPr>
          <a:xfrm>
            <a:off x="9505056" y="6525344"/>
            <a:ext cx="416496" cy="288032"/>
          </a:xfrm>
          <a:prstGeom prst="rect">
            <a:avLst/>
          </a:prstGeom>
        </p:spPr>
        <p:txBody>
          <a:bodyPr/>
          <a:lstStyle>
            <a:lvl1pPr algn="ctr">
              <a:defRPr sz="1200">
                <a:solidFill>
                  <a:schemeClr val="bg1"/>
                </a:solidFill>
                <a:latin typeface="+mn-ea"/>
                <a:ea typeface="+mn-ea"/>
              </a:defRPr>
            </a:lvl1pPr>
          </a:lstStyle>
          <a:p>
            <a:fld id="{02600E93-819C-4894-8A60-DAB105EEC72C}" type="slidenum">
              <a:rPr lang="ja-JP" altLang="en-US" smtClean="0"/>
              <a:pPr/>
              <a:t>‹#›</a:t>
            </a:fld>
            <a:endParaRPr lang="ja-JP" altLang="en-US" dirty="0"/>
          </a:p>
        </p:txBody>
      </p:sp>
      <p:sp>
        <p:nvSpPr>
          <p:cNvPr id="4" name="テキスト ボックス 3">
            <a:extLst>
              <a:ext uri="{FF2B5EF4-FFF2-40B4-BE49-F238E27FC236}">
                <a16:creationId xmlns:a16="http://schemas.microsoft.com/office/drawing/2014/main" id="{36805CAC-C278-4E84-8C4F-C836460EBF5E}"/>
              </a:ext>
            </a:extLst>
          </p:cNvPr>
          <p:cNvSpPr txBox="1"/>
          <p:nvPr userDrawn="1"/>
        </p:nvSpPr>
        <p:spPr>
          <a:xfrm>
            <a:off x="7617296" y="6567155"/>
            <a:ext cx="1800200" cy="246221"/>
          </a:xfrm>
          <a:prstGeom prst="rect">
            <a:avLst/>
          </a:prstGeom>
          <a:noFill/>
        </p:spPr>
        <p:txBody>
          <a:bodyPr wrap="square" rtlCol="0">
            <a:spAutoFit/>
          </a:bodyPr>
          <a:lstStyle/>
          <a:p>
            <a:pPr algn="r"/>
            <a:r>
              <a:rPr kumimoji="1" lang="en-US" altLang="ja-JP" sz="1000" kern="1200" dirty="0">
                <a:solidFill>
                  <a:schemeClr val="bg1"/>
                </a:solidFill>
                <a:latin typeface="Arial" charset="0"/>
                <a:ea typeface="ＭＳ Ｐゴシック" pitchFamily="50" charset="-128"/>
                <a:cs typeface="+mn-cs"/>
              </a:rPr>
              <a:t>2023</a:t>
            </a:r>
            <a:r>
              <a:rPr kumimoji="1" lang="ja-JP" altLang="en-US" sz="1000" kern="1200" dirty="0">
                <a:solidFill>
                  <a:schemeClr val="bg1"/>
                </a:solidFill>
                <a:latin typeface="Arial" charset="0"/>
                <a:ea typeface="ＭＳ Ｐゴシック" pitchFamily="50" charset="-128"/>
                <a:cs typeface="+mn-cs"/>
              </a:rPr>
              <a:t>年</a:t>
            </a:r>
            <a:r>
              <a:rPr kumimoji="1" lang="en-US" altLang="ja-JP" sz="1000" kern="1200" dirty="0">
                <a:solidFill>
                  <a:schemeClr val="bg1"/>
                </a:solidFill>
                <a:latin typeface="Arial" charset="0"/>
                <a:ea typeface="ＭＳ Ｐゴシック" pitchFamily="50" charset="-128"/>
                <a:cs typeface="+mn-cs"/>
              </a:rPr>
              <a:t>4</a:t>
            </a:r>
            <a:r>
              <a:rPr kumimoji="1" lang="ja-JP" altLang="en-US" sz="1000" kern="1200" dirty="0">
                <a:solidFill>
                  <a:schemeClr val="bg1"/>
                </a:solidFill>
                <a:latin typeface="Arial" charset="0"/>
                <a:ea typeface="ＭＳ Ｐゴシック" pitchFamily="50" charset="-128"/>
                <a:cs typeface="+mn-cs"/>
              </a:rPr>
              <a:t>月更新版</a:t>
            </a:r>
          </a:p>
        </p:txBody>
      </p:sp>
      <p:sp>
        <p:nvSpPr>
          <p:cNvPr id="7" name="正方形/長方形 6">
            <a:extLst>
              <a:ext uri="{FF2B5EF4-FFF2-40B4-BE49-F238E27FC236}">
                <a16:creationId xmlns:a16="http://schemas.microsoft.com/office/drawing/2014/main" id="{E4554121-8AC2-467A-9D1F-C8F9F4218970}"/>
              </a:ext>
            </a:extLst>
          </p:cNvPr>
          <p:cNvSpPr/>
          <p:nvPr userDrawn="1"/>
        </p:nvSpPr>
        <p:spPr>
          <a:xfrm>
            <a:off x="843503" y="718985"/>
            <a:ext cx="8934033" cy="45719"/>
          </a:xfrm>
          <a:prstGeom prst="rect">
            <a:avLst/>
          </a:prstGeom>
          <a:solidFill>
            <a:srgbClr val="0039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E889888-1630-4971-BB87-7E497F7670FF}"/>
              </a:ext>
            </a:extLst>
          </p:cNvPr>
          <p:cNvPicPr>
            <a:picLocks noChangeAspect="1"/>
          </p:cNvPicPr>
          <p:nvPr userDrawn="1"/>
        </p:nvPicPr>
        <p:blipFill>
          <a:blip r:embed="rId2"/>
          <a:stretch>
            <a:fillRect/>
          </a:stretch>
        </p:blipFill>
        <p:spPr>
          <a:xfrm>
            <a:off x="8341285" y="246845"/>
            <a:ext cx="1508259" cy="321912"/>
          </a:xfrm>
          <a:prstGeom prst="rect">
            <a:avLst/>
          </a:prstGeom>
        </p:spPr>
      </p:pic>
    </p:spTree>
    <p:extLst>
      <p:ext uri="{BB962C8B-B14F-4D97-AF65-F5344CB8AC3E}">
        <p14:creationId xmlns:p14="http://schemas.microsoft.com/office/powerpoint/2010/main" val="95876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4"/>
          </p:nvPr>
        </p:nvSpPr>
        <p:spPr>
          <a:xfrm>
            <a:off x="9489504" y="6561348"/>
            <a:ext cx="416495" cy="296652"/>
          </a:xfrm>
          <a:prstGeom prst="rect">
            <a:avLst/>
          </a:prstGeom>
        </p:spPr>
        <p:txBody>
          <a:bodyPr/>
          <a:lstStyle>
            <a:lvl1pPr algn="ctr">
              <a:defRPr sz="1200">
                <a:solidFill>
                  <a:schemeClr val="bg1"/>
                </a:solidFill>
                <a:latin typeface="+mn-ea"/>
                <a:ea typeface="+mn-ea"/>
              </a:defRPr>
            </a:lvl1pPr>
          </a:lstStyle>
          <a:p>
            <a:pPr fontAlgn="auto">
              <a:spcBef>
                <a:spcPts val="0"/>
              </a:spcBef>
              <a:spcAft>
                <a:spcPts val="0"/>
              </a:spcAft>
            </a:pPr>
            <a:fld id="{F4DDE5B3-8C43-439F-8EF3-65A6048A9570}" type="slidenum">
              <a:rPr lang="ja-JP" altLang="en-US" smtClean="0">
                <a:solidFill>
                  <a:prstClr val="white"/>
                </a:solidFill>
              </a:rPr>
              <a:pPr fontAlgn="auto">
                <a:spcBef>
                  <a:spcPts val="0"/>
                </a:spcBef>
                <a:spcAft>
                  <a:spcPts val="0"/>
                </a:spcAft>
              </a:pPr>
              <a:t>‹#›</a:t>
            </a:fld>
            <a:endParaRPr lang="ja-JP" altLang="en-US" dirty="0">
              <a:solidFill>
                <a:prstClr val="white"/>
              </a:solidFill>
            </a:endParaRPr>
          </a:p>
        </p:txBody>
      </p:sp>
      <p:sp>
        <p:nvSpPr>
          <p:cNvPr id="5" name="コンテンツ プレースホルダー 4">
            <a:extLst>
              <a:ext uri="{FF2B5EF4-FFF2-40B4-BE49-F238E27FC236}">
                <a16:creationId xmlns:a16="http://schemas.microsoft.com/office/drawing/2014/main" id="{82B760E4-8B21-4969-A79E-6D1158C65B28}"/>
              </a:ext>
            </a:extLst>
          </p:cNvPr>
          <p:cNvSpPr>
            <a:spLocks noGrp="1"/>
          </p:cNvSpPr>
          <p:nvPr>
            <p:ph sz="quarter" idx="10"/>
          </p:nvPr>
        </p:nvSpPr>
        <p:spPr>
          <a:xfrm>
            <a:off x="128464" y="1124744"/>
            <a:ext cx="9505055" cy="5328592"/>
          </a:xfrm>
          <a:prstGeom prst="rect">
            <a:avLst/>
          </a:prstGeom>
        </p:spPr>
        <p:txBody>
          <a:bodyPr/>
          <a:lstStyle>
            <a:lvl1pPr>
              <a:defRPr sz="2800">
                <a:latin typeface="+mn-ea"/>
                <a:ea typeface="+mn-ea"/>
              </a:defRPr>
            </a:lvl1pPr>
            <a:lvl2pPr>
              <a:defRPr sz="2400">
                <a:latin typeface="+mn-ea"/>
                <a:ea typeface="+mn-ea"/>
              </a:defRPr>
            </a:lvl2pPr>
            <a:lvl3pPr>
              <a:defRPr sz="2000">
                <a:latin typeface="+mn-ea"/>
                <a:ea typeface="+mn-ea"/>
              </a:defRPr>
            </a:lvl3pPr>
            <a:lvl4pPr>
              <a:defRPr sz="1800">
                <a:latin typeface="+mn-ea"/>
                <a:ea typeface="+mn-ea"/>
              </a:defRPr>
            </a:lvl4pPr>
            <a:lvl5pPr>
              <a:defRPr sz="18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タイトル 6">
            <a:extLst>
              <a:ext uri="{FF2B5EF4-FFF2-40B4-BE49-F238E27FC236}">
                <a16:creationId xmlns:a16="http://schemas.microsoft.com/office/drawing/2014/main" id="{0C1B4FC5-FCB3-4C88-912F-CF8A89FCC7D2}"/>
              </a:ext>
            </a:extLst>
          </p:cNvPr>
          <p:cNvSpPr>
            <a:spLocks noGrp="1"/>
          </p:cNvSpPr>
          <p:nvPr>
            <p:ph type="title"/>
          </p:nvPr>
        </p:nvSpPr>
        <p:spPr>
          <a:xfrm>
            <a:off x="848545" y="175547"/>
            <a:ext cx="8352927" cy="458233"/>
          </a:xfrm>
          <a:prstGeom prst="rect">
            <a:avLst/>
          </a:prstGeom>
        </p:spPr>
        <p:txBody>
          <a:bodyPr>
            <a:noAutofit/>
          </a:bodyPr>
          <a:lstStyle>
            <a:lvl1pPr algn="l">
              <a:defRPr sz="2800">
                <a:solidFill>
                  <a:schemeClr val="tx1"/>
                </a:solidFill>
                <a:latin typeface="+mj-ea"/>
                <a:ea typeface="+mj-ea"/>
              </a:defRPr>
            </a:lvl1pPr>
          </a:lstStyle>
          <a:p>
            <a:r>
              <a:rPr kumimoji="1" lang="ja-JP" altLang="en-US"/>
              <a:t>マスター タイトルの書式設定</a:t>
            </a:r>
            <a:endParaRPr kumimoji="1" lang="ja-JP" altLang="en-US" dirty="0"/>
          </a:p>
        </p:txBody>
      </p:sp>
      <p:sp>
        <p:nvSpPr>
          <p:cNvPr id="6" name="テキスト ボックス 5">
            <a:extLst>
              <a:ext uri="{FF2B5EF4-FFF2-40B4-BE49-F238E27FC236}">
                <a16:creationId xmlns:a16="http://schemas.microsoft.com/office/drawing/2014/main" id="{3A2E989C-F532-45F7-854D-8B90A2DDB3CF}"/>
              </a:ext>
            </a:extLst>
          </p:cNvPr>
          <p:cNvSpPr txBox="1"/>
          <p:nvPr userDrawn="1"/>
        </p:nvSpPr>
        <p:spPr>
          <a:xfrm>
            <a:off x="7617296" y="6567155"/>
            <a:ext cx="1800200" cy="246221"/>
          </a:xfrm>
          <a:prstGeom prst="rect">
            <a:avLst/>
          </a:prstGeom>
          <a:noFill/>
        </p:spPr>
        <p:txBody>
          <a:bodyPr wrap="square" rtlCol="0">
            <a:spAutoFit/>
          </a:bodyPr>
          <a:lstStyle/>
          <a:p>
            <a:pPr algn="r"/>
            <a:r>
              <a:rPr kumimoji="1" lang="en-US" altLang="ja-JP" sz="1000" kern="1200" dirty="0">
                <a:solidFill>
                  <a:schemeClr val="bg1"/>
                </a:solidFill>
                <a:latin typeface="Arial" charset="0"/>
                <a:ea typeface="ＭＳ Ｐゴシック" pitchFamily="50" charset="-128"/>
                <a:cs typeface="+mn-cs"/>
              </a:rPr>
              <a:t>2023</a:t>
            </a:r>
            <a:r>
              <a:rPr kumimoji="1" lang="ja-JP" altLang="en-US" sz="1000" kern="1200" dirty="0">
                <a:solidFill>
                  <a:schemeClr val="bg1"/>
                </a:solidFill>
                <a:latin typeface="Arial" charset="0"/>
                <a:ea typeface="ＭＳ Ｐゴシック" pitchFamily="50" charset="-128"/>
                <a:cs typeface="+mn-cs"/>
              </a:rPr>
              <a:t>年</a:t>
            </a:r>
            <a:r>
              <a:rPr kumimoji="1" lang="en-US" altLang="ja-JP" sz="1000" kern="1200" dirty="0">
                <a:solidFill>
                  <a:schemeClr val="bg1"/>
                </a:solidFill>
                <a:latin typeface="Arial" charset="0"/>
                <a:ea typeface="ＭＳ Ｐゴシック" pitchFamily="50" charset="-128"/>
                <a:cs typeface="+mn-cs"/>
              </a:rPr>
              <a:t>4</a:t>
            </a:r>
            <a:r>
              <a:rPr kumimoji="1" lang="ja-JP" altLang="en-US" sz="1000" kern="1200" dirty="0">
                <a:solidFill>
                  <a:schemeClr val="bg1"/>
                </a:solidFill>
                <a:latin typeface="Arial" charset="0"/>
                <a:ea typeface="ＭＳ Ｐゴシック" pitchFamily="50" charset="-128"/>
                <a:cs typeface="+mn-cs"/>
              </a:rPr>
              <a:t>月更新版</a:t>
            </a:r>
          </a:p>
        </p:txBody>
      </p:sp>
      <p:sp>
        <p:nvSpPr>
          <p:cNvPr id="9" name="正方形/長方形 8">
            <a:extLst>
              <a:ext uri="{FF2B5EF4-FFF2-40B4-BE49-F238E27FC236}">
                <a16:creationId xmlns:a16="http://schemas.microsoft.com/office/drawing/2014/main" id="{FC4FE1AC-83D9-43B1-BE7B-7E6466E9268B}"/>
              </a:ext>
            </a:extLst>
          </p:cNvPr>
          <p:cNvSpPr/>
          <p:nvPr userDrawn="1"/>
        </p:nvSpPr>
        <p:spPr>
          <a:xfrm>
            <a:off x="843503" y="718985"/>
            <a:ext cx="8934033" cy="45719"/>
          </a:xfrm>
          <a:prstGeom prst="rect">
            <a:avLst/>
          </a:prstGeom>
          <a:solidFill>
            <a:srgbClr val="0039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5537C5DC-BA4A-491A-BA47-B5EE13F9CFB3}"/>
              </a:ext>
            </a:extLst>
          </p:cNvPr>
          <p:cNvPicPr>
            <a:picLocks noChangeAspect="1"/>
          </p:cNvPicPr>
          <p:nvPr userDrawn="1"/>
        </p:nvPicPr>
        <p:blipFill>
          <a:blip r:embed="rId2"/>
          <a:stretch>
            <a:fillRect/>
          </a:stretch>
        </p:blipFill>
        <p:spPr>
          <a:xfrm>
            <a:off x="8341285" y="246845"/>
            <a:ext cx="1508259" cy="321912"/>
          </a:xfrm>
          <a:prstGeom prst="rect">
            <a:avLst/>
          </a:prstGeom>
        </p:spPr>
      </p:pic>
    </p:spTree>
    <p:extLst>
      <p:ext uri="{BB962C8B-B14F-4D97-AF65-F5344CB8AC3E}">
        <p14:creationId xmlns:p14="http://schemas.microsoft.com/office/powerpoint/2010/main" val="160181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F63265-E26D-41C7-B9DA-C8E755DF3C95}"/>
              </a:ext>
            </a:extLst>
          </p:cNvPr>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32F1C78-6B9A-4042-8B4D-55574701F5DD}"/>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6B48F67-1EE8-4010-85B2-26B25780612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BB8867A-5600-4A40-9EEA-C9A6210D83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D01449-B167-4879-BDB9-D5FC338C03D6}"/>
              </a:ext>
            </a:extLst>
          </p:cNvPr>
          <p:cNvSpPr>
            <a:spLocks noGrp="1"/>
          </p:cNvSpPr>
          <p:nvPr>
            <p:ph type="sldNum" sz="quarter" idx="12"/>
          </p:nvPr>
        </p:nvSpPr>
        <p:spPr/>
        <p:txBody>
          <a:bodyPr/>
          <a:lstStyle/>
          <a:p>
            <a:fld id="{02600E93-819C-4894-8A60-DAB105EEC72C}" type="slidenum">
              <a:rPr kumimoji="1" lang="ja-JP" altLang="en-US" smtClean="0"/>
              <a:t>‹#›</a:t>
            </a:fld>
            <a:endParaRPr kumimoji="1" lang="ja-JP" altLang="en-US"/>
          </a:p>
        </p:txBody>
      </p:sp>
    </p:spTree>
    <p:extLst>
      <p:ext uri="{BB962C8B-B14F-4D97-AF65-F5344CB8AC3E}">
        <p14:creationId xmlns:p14="http://schemas.microsoft.com/office/powerpoint/2010/main" val="408075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B764E7-A18B-4584-9ADA-D567CCA01C1B}"/>
              </a:ext>
            </a:extLst>
          </p:cNvPr>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330BEC-9FAF-4ED4-9D29-7B42D384E174}"/>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C2AC3D-74F9-4C8E-8ADC-B2A287D34FFB}"/>
              </a:ext>
            </a:extLst>
          </p:cNvPr>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08582A-226A-4887-9AFE-47627316BE2D}"/>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59FC92-9C45-4815-9004-6D74E3928768}"/>
              </a:ext>
            </a:extLst>
          </p:cNvPr>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A8F1F4D-B3C8-4197-8C53-006D6CD9D443}"/>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1FBA87AD-0F05-46E0-A9B9-F6305816CF8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80304F2-B2AF-4544-9387-8F08E3911617}"/>
              </a:ext>
            </a:extLst>
          </p:cNvPr>
          <p:cNvSpPr>
            <a:spLocks noGrp="1"/>
          </p:cNvSpPr>
          <p:nvPr>
            <p:ph type="sldNum" sz="quarter" idx="12"/>
          </p:nvPr>
        </p:nvSpPr>
        <p:spPr/>
        <p:txBody>
          <a:bodyPr/>
          <a:lstStyle/>
          <a:p>
            <a:fld id="{02600E93-819C-4894-8A60-DAB105EEC72C}" type="slidenum">
              <a:rPr kumimoji="1" lang="ja-JP" altLang="en-US" smtClean="0"/>
              <a:t>‹#›</a:t>
            </a:fld>
            <a:endParaRPr kumimoji="1" lang="ja-JP" altLang="en-US"/>
          </a:p>
        </p:txBody>
      </p:sp>
    </p:spTree>
    <p:extLst>
      <p:ext uri="{BB962C8B-B14F-4D97-AF65-F5344CB8AC3E}">
        <p14:creationId xmlns:p14="http://schemas.microsoft.com/office/powerpoint/2010/main" val="416612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C49809F-4760-4C39-9DBB-535341497BBA}"/>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0D853D8-730F-4981-B5CC-A74061B34C5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89DF373-FFB2-4F57-81B8-843A40290B7D}"/>
              </a:ext>
            </a:extLst>
          </p:cNvPr>
          <p:cNvSpPr>
            <a:spLocks noGrp="1"/>
          </p:cNvSpPr>
          <p:nvPr>
            <p:ph type="sldNum" sz="quarter" idx="12"/>
          </p:nvPr>
        </p:nvSpPr>
        <p:spPr/>
        <p:txBody>
          <a:bodyPr/>
          <a:lstStyle/>
          <a:p>
            <a:fld id="{02600E93-819C-4894-8A60-DAB105EEC72C}" type="slidenum">
              <a:rPr kumimoji="1" lang="ja-JP" altLang="en-US" smtClean="0"/>
              <a:t>‹#›</a:t>
            </a:fld>
            <a:endParaRPr kumimoji="1" lang="ja-JP" altLang="en-US"/>
          </a:p>
        </p:txBody>
      </p:sp>
    </p:spTree>
    <p:extLst>
      <p:ext uri="{BB962C8B-B14F-4D97-AF65-F5344CB8AC3E}">
        <p14:creationId xmlns:p14="http://schemas.microsoft.com/office/powerpoint/2010/main" val="333220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D755F-8012-4C37-A211-375B1CAE940B}"/>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8FA194-774F-43D2-87C9-40D2271A509B}"/>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792336F-02D7-4120-9976-0732A5C3B1E4}"/>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4DBBDA2-F8AD-43BE-A915-576B796DC1D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D56633B-85CF-4820-AD59-27BA06AEC52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319A06D-3E65-4957-8CA0-D835B8B5956D}"/>
              </a:ext>
            </a:extLst>
          </p:cNvPr>
          <p:cNvSpPr>
            <a:spLocks noGrp="1"/>
          </p:cNvSpPr>
          <p:nvPr>
            <p:ph type="sldNum" sz="quarter" idx="12"/>
          </p:nvPr>
        </p:nvSpPr>
        <p:spPr/>
        <p:txBody>
          <a:bodyPr/>
          <a:lstStyle/>
          <a:p>
            <a:fld id="{02600E93-819C-4894-8A60-DAB105EEC72C}" type="slidenum">
              <a:rPr kumimoji="1" lang="ja-JP" altLang="en-US" smtClean="0"/>
              <a:t>‹#›</a:t>
            </a:fld>
            <a:endParaRPr kumimoji="1" lang="ja-JP" altLang="en-US"/>
          </a:p>
        </p:txBody>
      </p:sp>
    </p:spTree>
    <p:extLst>
      <p:ext uri="{BB962C8B-B14F-4D97-AF65-F5344CB8AC3E}">
        <p14:creationId xmlns:p14="http://schemas.microsoft.com/office/powerpoint/2010/main" val="1462907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角丸四角形 13"/>
          <p:cNvSpPr/>
          <p:nvPr userDrawn="1"/>
        </p:nvSpPr>
        <p:spPr>
          <a:xfrm>
            <a:off x="33867" y="6538818"/>
            <a:ext cx="9842500" cy="289718"/>
          </a:xfrm>
          <a:prstGeom prst="roundRect">
            <a:avLst>
              <a:gd name="adj" fmla="val 20738"/>
            </a:avLst>
          </a:prstGeom>
          <a:solidFill>
            <a:srgbClr val="002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cxnSp>
        <p:nvCxnSpPr>
          <p:cNvPr id="17" name="直線コネクタ 16"/>
          <p:cNvCxnSpPr/>
          <p:nvPr userDrawn="1"/>
        </p:nvCxnSpPr>
        <p:spPr>
          <a:xfrm>
            <a:off x="9453928" y="6624068"/>
            <a:ext cx="0" cy="109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userDrawn="1"/>
        </p:nvSpPr>
        <p:spPr>
          <a:xfrm>
            <a:off x="91729" y="6557712"/>
            <a:ext cx="2668714" cy="230832"/>
          </a:xfrm>
          <a:prstGeom prst="rect">
            <a:avLst/>
          </a:prstGeom>
        </p:spPr>
        <p:txBody>
          <a:bodyPr wrap="none">
            <a:spAutoFit/>
          </a:bodyPr>
          <a:lstStyle/>
          <a:p>
            <a:pPr fontAlgn="auto">
              <a:spcBef>
                <a:spcPts val="0"/>
              </a:spcBef>
              <a:spcAft>
                <a:spcPts val="0"/>
              </a:spcAft>
            </a:pPr>
            <a:r>
              <a:rPr lang="en-US" altLang="ja-JP" sz="900" spc="30" dirty="0">
                <a:solidFill>
                  <a:prstClr val="white"/>
                </a:solidFill>
                <a:latin typeface="ＭＳ Ｐゴシック"/>
                <a:ea typeface="ＭＳ Ｐゴシック"/>
                <a:cs typeface="メイリオ" panose="020B0604030504040204" pitchFamily="50" charset="-128"/>
              </a:rPr>
              <a:t>Nikkei Inc. No reproduction without permission</a:t>
            </a:r>
            <a:endParaRPr lang="ja-JP" altLang="en-US" sz="900" spc="30" dirty="0">
              <a:solidFill>
                <a:prstClr val="white"/>
              </a:solidFill>
              <a:latin typeface="ＭＳ Ｐゴシック"/>
              <a:ea typeface="ＭＳ Ｐゴシック"/>
              <a:cs typeface="メイリオ" panose="020B0604030504040204" pitchFamily="50" charset="-128"/>
            </a:endParaRPr>
          </a:p>
        </p:txBody>
      </p:sp>
      <p:sp>
        <p:nvSpPr>
          <p:cNvPr id="2" name="タイトル プレースホルダー 1">
            <a:extLst>
              <a:ext uri="{FF2B5EF4-FFF2-40B4-BE49-F238E27FC236}">
                <a16:creationId xmlns:a16="http://schemas.microsoft.com/office/drawing/2014/main" id="{6DEDD494-661B-41A8-BCE8-38F7BEC9C6F1}"/>
              </a:ext>
            </a:extLst>
          </p:cNvPr>
          <p:cNvSpPr>
            <a:spLocks noGrp="1"/>
          </p:cNvSpPr>
          <p:nvPr>
            <p:ph type="title"/>
          </p:nvPr>
        </p:nvSpPr>
        <p:spPr>
          <a:xfrm>
            <a:off x="681037" y="2766218"/>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Tree>
    <p:extLst>
      <p:ext uri="{BB962C8B-B14F-4D97-AF65-F5344CB8AC3E}">
        <p14:creationId xmlns:p14="http://schemas.microsoft.com/office/powerpoint/2010/main" val="443583336"/>
      </p:ext>
    </p:extLst>
  </p:cSld>
  <p:clrMap bg1="lt1" tx1="dk1" bg2="lt2" tx2="dk2" accent1="accent1" accent2="accent2" accent3="accent3" accent4="accent4" accent5="accent5" accent6="accent6" hlink="hlink" folHlink="folHlink"/>
  <p:sldLayoutIdLst>
    <p:sldLayoutId id="2147485996" r:id="rId1"/>
    <p:sldLayoutId id="2147485999" r:id="rId2"/>
    <p:sldLayoutId id="2147485997" r:id="rId3"/>
    <p:sldLayoutId id="2147486001" r:id="rId4"/>
    <p:sldLayoutId id="2147485994" r:id="rId5"/>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CD88ACB-95B8-4AA5-84D1-B6E8178A1F1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F3022C-84BC-4D90-BBEF-5FBE0519F4AC}"/>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C35D0E-0577-467D-8534-62B13E2A9439}"/>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85EA7073-FD6B-4A98-9FC6-61F0AADDAF2C}"/>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FD0F3B0-381B-4531-9943-E80637EADD10}"/>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00E93-819C-4894-8A60-DAB105EEC72C}" type="slidenum">
              <a:rPr kumimoji="1" lang="ja-JP" altLang="en-US" smtClean="0"/>
              <a:t>‹#›</a:t>
            </a:fld>
            <a:endParaRPr kumimoji="1" lang="ja-JP" altLang="en-US"/>
          </a:p>
        </p:txBody>
      </p:sp>
    </p:spTree>
    <p:extLst>
      <p:ext uri="{BB962C8B-B14F-4D97-AF65-F5344CB8AC3E}">
        <p14:creationId xmlns:p14="http://schemas.microsoft.com/office/powerpoint/2010/main" val="473582228"/>
      </p:ext>
    </p:extLst>
  </p:cSld>
  <p:clrMap bg1="lt1" tx1="dk1" bg2="lt2" tx2="dk2" accent1="accent1" accent2="accent2" accent3="accent3" accent4="accent4" accent5="accent5" accent6="accent6" hlink="hlink" folHlink="folHlink"/>
  <p:sldLayoutIdLst>
    <p:sldLayoutId id="2147485998" r:id="rId1"/>
    <p:sldLayoutId id="2147486000" r:id="rId2"/>
    <p:sldLayoutId id="2147486002" r:id="rId3"/>
    <p:sldLayoutId id="2147486003" r:id="rId4"/>
    <p:sldLayoutId id="2147486004" r:id="rId5"/>
    <p:sldLayoutId id="2147486005" r:id="rId6"/>
    <p:sldLayoutId id="2147486006" r:id="rId7"/>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hyperlink" Target="https://events.nikkei.co.jp/" TargetMode="Externa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marketing.nikkei.com/media/web/service/even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events.nikkei.co.jp/tag/nikkeionlineseminar/"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marketing.nikkei.co.jp/contact/form.html?category=adweb"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F05AAB-90C3-4A7C-B983-940D3AC584AA}"/>
              </a:ext>
            </a:extLst>
          </p:cNvPr>
          <p:cNvSpPr>
            <a:spLocks noGrp="1"/>
          </p:cNvSpPr>
          <p:nvPr>
            <p:ph type="ctrTitle"/>
          </p:nvPr>
        </p:nvSpPr>
        <p:spPr>
          <a:xfrm>
            <a:off x="380492" y="2348880"/>
            <a:ext cx="9145016" cy="1226517"/>
          </a:xfrm>
        </p:spPr>
        <p:txBody>
          <a:bodyPr>
            <a:normAutofit/>
          </a:bodyPr>
          <a:lstStyle/>
          <a:p>
            <a:r>
              <a:rPr lang="en-US" altLang="ja-JP" sz="3200" dirty="0">
                <a:latin typeface="+mn-ea"/>
                <a:ea typeface="+mn-ea"/>
                <a:cs typeface="Meiryo UI" panose="020B0604030504040204" pitchFamily="50" charset="-128"/>
              </a:rPr>
              <a:t>【</a:t>
            </a:r>
            <a:r>
              <a:rPr lang="ja-JP" altLang="en-US" sz="3200" dirty="0">
                <a:latin typeface="+mn-ea"/>
                <a:ea typeface="+mn-ea"/>
                <a:cs typeface="Meiryo UI" panose="020B0604030504040204" pitchFamily="50" charset="-128"/>
              </a:rPr>
              <a:t>リード獲得型ソリューション</a:t>
            </a:r>
            <a:r>
              <a:rPr lang="en-US" altLang="ja-JP" sz="3200" dirty="0">
                <a:latin typeface="+mn-ea"/>
                <a:ea typeface="+mn-ea"/>
                <a:cs typeface="Meiryo UI" panose="020B0604030504040204" pitchFamily="50" charset="-128"/>
              </a:rPr>
              <a:t>】</a:t>
            </a:r>
            <a:br>
              <a:rPr lang="en-US" altLang="ja-JP" sz="3200" dirty="0">
                <a:latin typeface="+mn-ea"/>
                <a:ea typeface="+mn-ea"/>
                <a:cs typeface="Meiryo UI" panose="020B0604030504040204" pitchFamily="50" charset="-128"/>
              </a:rPr>
            </a:br>
            <a:r>
              <a:rPr lang="ja-JP" altLang="en-US" sz="3200" dirty="0">
                <a:latin typeface="+mn-ea"/>
                <a:ea typeface="+mn-ea"/>
                <a:cs typeface="Meiryo UI" panose="020B0604030504040204" pitchFamily="50" charset="-128"/>
              </a:rPr>
              <a:t>「日経オンラインセミナー」のご案内</a:t>
            </a:r>
            <a:endParaRPr kumimoji="1" lang="ja-JP" altLang="en-US" sz="3200" dirty="0">
              <a:latin typeface="+mn-ea"/>
              <a:ea typeface="+mn-ea"/>
            </a:endParaRPr>
          </a:p>
        </p:txBody>
      </p:sp>
      <p:sp>
        <p:nvSpPr>
          <p:cNvPr id="3" name="字幕 2">
            <a:extLst>
              <a:ext uri="{FF2B5EF4-FFF2-40B4-BE49-F238E27FC236}">
                <a16:creationId xmlns:a16="http://schemas.microsoft.com/office/drawing/2014/main" id="{CEED5E83-20E7-4A2E-92AF-29EFA95E43D5}"/>
              </a:ext>
            </a:extLst>
          </p:cNvPr>
          <p:cNvSpPr>
            <a:spLocks noGrp="1"/>
          </p:cNvSpPr>
          <p:nvPr>
            <p:ph type="subTitle" idx="1"/>
          </p:nvPr>
        </p:nvSpPr>
        <p:spPr>
          <a:xfrm>
            <a:off x="1238250" y="5517232"/>
            <a:ext cx="7429500" cy="907082"/>
          </a:xfrm>
        </p:spPr>
        <p:txBody>
          <a:bodyPr/>
          <a:lstStyle/>
          <a:p>
            <a:r>
              <a:rPr lang="ja-JP" altLang="en-US" dirty="0"/>
              <a:t>日本経済新聞社</a:t>
            </a:r>
            <a:endParaRPr lang="en-US" altLang="ja-JP" dirty="0"/>
          </a:p>
          <a:p>
            <a:r>
              <a:rPr kumimoji="1" lang="ja-JP" altLang="en-US" dirty="0"/>
              <a:t>メディアビジネス</a:t>
            </a:r>
          </a:p>
        </p:txBody>
      </p:sp>
      <p:pic>
        <p:nvPicPr>
          <p:cNvPr id="4" name="図 3">
            <a:extLst>
              <a:ext uri="{FF2B5EF4-FFF2-40B4-BE49-F238E27FC236}">
                <a16:creationId xmlns:a16="http://schemas.microsoft.com/office/drawing/2014/main" id="{EEA85F38-CCC9-49B7-8BE7-30654348C404}"/>
              </a:ext>
            </a:extLst>
          </p:cNvPr>
          <p:cNvPicPr>
            <a:picLocks noChangeAspect="1"/>
          </p:cNvPicPr>
          <p:nvPr/>
        </p:nvPicPr>
        <p:blipFill>
          <a:blip r:embed="rId3"/>
          <a:stretch>
            <a:fillRect/>
          </a:stretch>
        </p:blipFill>
        <p:spPr>
          <a:xfrm>
            <a:off x="200473" y="260649"/>
            <a:ext cx="2952328" cy="630124"/>
          </a:xfrm>
          <a:prstGeom prst="rect">
            <a:avLst/>
          </a:prstGeom>
        </p:spPr>
      </p:pic>
    </p:spTree>
    <p:extLst>
      <p:ext uri="{BB962C8B-B14F-4D97-AF65-F5344CB8AC3E}">
        <p14:creationId xmlns:p14="http://schemas.microsoft.com/office/powerpoint/2010/main" val="1143170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04F5A-8C3C-47A8-9111-C73A7FEF0219}"/>
              </a:ext>
            </a:extLst>
          </p:cNvPr>
          <p:cNvSpPr>
            <a:spLocks noGrp="1"/>
          </p:cNvSpPr>
          <p:nvPr>
            <p:ph type="title"/>
          </p:nvPr>
        </p:nvSpPr>
        <p:spPr>
          <a:xfrm>
            <a:off x="848544" y="205211"/>
            <a:ext cx="8352928" cy="475826"/>
          </a:xfrm>
        </p:spPr>
        <p:txBody>
          <a:bodyPr/>
          <a:lstStyle/>
          <a:p>
            <a:r>
              <a:rPr lang="ja-JP" altLang="en-US" dirty="0"/>
              <a:t>「集計情報の提供」について</a:t>
            </a:r>
            <a:endParaRPr kumimoji="1" lang="ja-JP" altLang="en-US" dirty="0"/>
          </a:p>
        </p:txBody>
      </p:sp>
      <p:sp>
        <p:nvSpPr>
          <p:cNvPr id="4" name="スライド番号プレースホルダー 3">
            <a:extLst>
              <a:ext uri="{FF2B5EF4-FFF2-40B4-BE49-F238E27FC236}">
                <a16:creationId xmlns:a16="http://schemas.microsoft.com/office/drawing/2014/main" id="{245F7818-BDAB-4449-824B-5F48598909B6}"/>
              </a:ext>
            </a:extLst>
          </p:cNvPr>
          <p:cNvSpPr>
            <a:spLocks noGrp="1"/>
          </p:cNvSpPr>
          <p:nvPr>
            <p:ph type="sldNum" sz="quarter" idx="12"/>
          </p:nvPr>
        </p:nvSpPr>
        <p:spPr/>
        <p:txBody>
          <a:bodyPr/>
          <a:lstStyle/>
          <a:p>
            <a:fld id="{02600E93-819C-4894-8A60-DAB105EEC72C}" type="slidenum">
              <a:rPr lang="ja-JP" altLang="en-US" smtClean="0"/>
              <a:pPr/>
              <a:t>9</a:t>
            </a:fld>
            <a:endParaRPr lang="ja-JP" altLang="en-US" dirty="0"/>
          </a:p>
        </p:txBody>
      </p:sp>
      <p:graphicFrame>
        <p:nvGraphicFramePr>
          <p:cNvPr id="10" name="コンテンツ プレースホルダー 9">
            <a:extLst>
              <a:ext uri="{FF2B5EF4-FFF2-40B4-BE49-F238E27FC236}">
                <a16:creationId xmlns:a16="http://schemas.microsoft.com/office/drawing/2014/main" id="{BC4BF726-9223-4F40-9724-0ABEB2D2D316}"/>
              </a:ext>
            </a:extLst>
          </p:cNvPr>
          <p:cNvGraphicFramePr>
            <a:graphicFrameLocks noGrp="1"/>
          </p:cNvGraphicFramePr>
          <p:nvPr>
            <p:ph sz="half" idx="1"/>
            <p:extLst>
              <p:ext uri="{D42A27DB-BD31-4B8C-83A1-F6EECF244321}">
                <p14:modId xmlns:p14="http://schemas.microsoft.com/office/powerpoint/2010/main" val="3944255786"/>
              </p:ext>
            </p:extLst>
          </p:nvPr>
        </p:nvGraphicFramePr>
        <p:xfrm>
          <a:off x="560512" y="1215963"/>
          <a:ext cx="4320480" cy="1660932"/>
        </p:xfrm>
        <a:graphic>
          <a:graphicData uri="http://schemas.openxmlformats.org/drawingml/2006/table">
            <a:tbl>
              <a:tblPr firstRow="1" bandRow="1">
                <a:tableStyleId>{69012ECD-51FC-41F1-AA8D-1B2483CD663E}</a:tableStyleId>
              </a:tblPr>
              <a:tblGrid>
                <a:gridCol w="2160240">
                  <a:extLst>
                    <a:ext uri="{9D8B030D-6E8A-4147-A177-3AD203B41FA5}">
                      <a16:colId xmlns:a16="http://schemas.microsoft.com/office/drawing/2014/main" val="2463310374"/>
                    </a:ext>
                  </a:extLst>
                </a:gridCol>
                <a:gridCol w="2160240">
                  <a:extLst>
                    <a:ext uri="{9D8B030D-6E8A-4147-A177-3AD203B41FA5}">
                      <a16:colId xmlns:a16="http://schemas.microsoft.com/office/drawing/2014/main" val="924233756"/>
                    </a:ext>
                  </a:extLst>
                </a:gridCol>
              </a:tblGrid>
              <a:tr h="268821">
                <a:tc gridSpan="2">
                  <a:txBody>
                    <a:bodyPr/>
                    <a:lstStyle/>
                    <a:p>
                      <a:r>
                        <a:rPr kumimoji="1" lang="ja-JP" altLang="en-US" sz="1400" b="1" dirty="0"/>
                        <a:t>申込者集計情報</a:t>
                      </a:r>
                    </a:p>
                  </a:txBody>
                  <a:tcPr>
                    <a:solidFill>
                      <a:srgbClr val="0F3675"/>
                    </a:solidFill>
                  </a:tcPr>
                </a:tc>
                <a:tc hMerge="1">
                  <a:txBody>
                    <a:bodyPr/>
                    <a:lstStyle/>
                    <a:p>
                      <a:endParaRPr kumimoji="1" lang="ja-JP" altLang="en-US" dirty="0"/>
                    </a:p>
                  </a:txBody>
                  <a:tcPr/>
                </a:tc>
                <a:extLst>
                  <a:ext uri="{0D108BD9-81ED-4DB2-BD59-A6C34878D82A}">
                    <a16:rowId xmlns:a16="http://schemas.microsoft.com/office/drawing/2014/main" val="3072313744"/>
                  </a:ext>
                </a:extLst>
              </a:tr>
              <a:tr h="339033">
                <a:tc>
                  <a:txBody>
                    <a:bodyPr/>
                    <a:lstStyle/>
                    <a:p>
                      <a:r>
                        <a:rPr kumimoji="1" lang="ja-JP" altLang="en-US" sz="1600" dirty="0"/>
                        <a:t>申込者数</a:t>
                      </a:r>
                    </a:p>
                  </a:txBody>
                  <a:tcPr>
                    <a:lnR w="12700" cap="flat" cmpd="sng" algn="ctr">
                      <a:solidFill>
                        <a:schemeClr val="accent1"/>
                      </a:solidFill>
                      <a:prstDash val="solid"/>
                      <a:round/>
                      <a:headEnd type="none" w="med" len="med"/>
                      <a:tailEnd type="none" w="med" len="med"/>
                    </a:lnR>
                  </a:tcPr>
                </a:tc>
                <a:tc>
                  <a:txBody>
                    <a:bodyPr/>
                    <a:lstStyle/>
                    <a:p>
                      <a:r>
                        <a:rPr kumimoji="1" lang="ja-JP" altLang="en-US" sz="1600" dirty="0"/>
                        <a:t>役職</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584526745"/>
                  </a:ext>
                </a:extLst>
              </a:tr>
              <a:tr h="339033">
                <a:tc>
                  <a:txBody>
                    <a:bodyPr/>
                    <a:lstStyle/>
                    <a:p>
                      <a:r>
                        <a:rPr kumimoji="1" lang="ja-JP" altLang="en-US" sz="1600" dirty="0"/>
                        <a:t>職業</a:t>
                      </a:r>
                      <a:endParaRPr kumimoji="1" lang="en-US" altLang="ja-JP" sz="1600" dirty="0"/>
                    </a:p>
                  </a:txBody>
                  <a:tcPr>
                    <a:lnR w="12700" cap="flat" cmpd="sng" algn="ctr">
                      <a:solidFill>
                        <a:schemeClr val="accent1"/>
                      </a:solidFill>
                      <a:prstDash val="solid"/>
                      <a:round/>
                      <a:headEnd type="none" w="med" len="med"/>
                      <a:tailEnd type="none" w="med" len="med"/>
                    </a:lnR>
                  </a:tcPr>
                </a:tc>
                <a:tc>
                  <a:txBody>
                    <a:bodyPr/>
                    <a:lstStyle/>
                    <a:p>
                      <a:r>
                        <a:rPr kumimoji="1" lang="ja-JP" altLang="en-US" sz="1600" dirty="0"/>
                        <a:t>従業員規模</a:t>
                      </a:r>
                      <a:endParaRPr kumimoji="1" lang="en-US" altLang="ja-JP" sz="1600" dirty="0"/>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719487976"/>
                  </a:ext>
                </a:extLst>
              </a:tr>
              <a:tr h="339033">
                <a:tc>
                  <a:txBody>
                    <a:bodyPr/>
                    <a:lstStyle/>
                    <a:p>
                      <a:r>
                        <a:rPr kumimoji="1" lang="ja-JP" altLang="en-US" sz="1600" dirty="0"/>
                        <a:t>業種</a:t>
                      </a:r>
                    </a:p>
                  </a:txBody>
                  <a:tcPr>
                    <a:lnR w="12700" cap="flat" cmpd="sng" algn="ctr">
                      <a:solidFill>
                        <a:schemeClr val="accent1"/>
                      </a:solidFill>
                      <a:prstDash val="solid"/>
                      <a:round/>
                      <a:headEnd type="none" w="med" len="med"/>
                      <a:tailEnd type="none" w="med" len="med"/>
                    </a:lnR>
                  </a:tcPr>
                </a:tc>
                <a:tc>
                  <a:txBody>
                    <a:bodyPr/>
                    <a:lstStyle/>
                    <a:p>
                      <a:endParaRPr kumimoji="1" lang="ja-JP" altLang="en-US" sz="1600" dirty="0"/>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713132904"/>
                  </a:ext>
                </a:extLst>
              </a:tr>
              <a:tr h="339033">
                <a:tc>
                  <a:txBody>
                    <a:bodyPr/>
                    <a:lstStyle/>
                    <a:p>
                      <a:r>
                        <a:rPr kumimoji="1" lang="ja-JP" altLang="en-US" sz="1600" dirty="0"/>
                        <a:t>職種</a:t>
                      </a:r>
                    </a:p>
                  </a:txBody>
                  <a:tcP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endParaRPr kumimoji="1" lang="ja-JP" altLang="en-US" sz="1600" dirty="0"/>
                    </a:p>
                  </a:txBody>
                  <a:tcP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43597184"/>
                  </a:ext>
                </a:extLst>
              </a:tr>
            </a:tbl>
          </a:graphicData>
        </a:graphic>
      </p:graphicFrame>
      <p:graphicFrame>
        <p:nvGraphicFramePr>
          <p:cNvPr id="14" name="コンテンツ プレースホルダー 9">
            <a:extLst>
              <a:ext uri="{FF2B5EF4-FFF2-40B4-BE49-F238E27FC236}">
                <a16:creationId xmlns:a16="http://schemas.microsoft.com/office/drawing/2014/main" id="{64794510-C586-47DC-9634-A6537C4F73DE}"/>
              </a:ext>
            </a:extLst>
          </p:cNvPr>
          <p:cNvGraphicFramePr>
            <a:graphicFrameLocks/>
          </p:cNvGraphicFramePr>
          <p:nvPr>
            <p:extLst>
              <p:ext uri="{D42A27DB-BD31-4B8C-83A1-F6EECF244321}">
                <p14:modId xmlns:p14="http://schemas.microsoft.com/office/powerpoint/2010/main" val="3317582288"/>
              </p:ext>
            </p:extLst>
          </p:nvPr>
        </p:nvGraphicFramePr>
        <p:xfrm>
          <a:off x="5169024" y="1196752"/>
          <a:ext cx="4320480" cy="1662363"/>
        </p:xfrm>
        <a:graphic>
          <a:graphicData uri="http://schemas.openxmlformats.org/drawingml/2006/table">
            <a:tbl>
              <a:tblPr firstRow="1" bandRow="1">
                <a:tableStyleId>{69012ECD-51FC-41F1-AA8D-1B2483CD663E}</a:tableStyleId>
              </a:tblPr>
              <a:tblGrid>
                <a:gridCol w="4320480">
                  <a:extLst>
                    <a:ext uri="{9D8B030D-6E8A-4147-A177-3AD203B41FA5}">
                      <a16:colId xmlns:a16="http://schemas.microsoft.com/office/drawing/2014/main" val="2463310374"/>
                    </a:ext>
                  </a:extLst>
                </a:gridCol>
              </a:tblGrid>
              <a:tr h="253169">
                <a:tc>
                  <a:txBody>
                    <a:bodyPr/>
                    <a:lstStyle/>
                    <a:p>
                      <a:r>
                        <a:rPr kumimoji="1" lang="ja-JP" altLang="en-US" sz="1400" b="1" dirty="0"/>
                        <a:t>主催者アンケート集計情報（例）</a:t>
                      </a:r>
                    </a:p>
                  </a:txBody>
                  <a:tcPr>
                    <a:solidFill>
                      <a:srgbClr val="0F3675"/>
                    </a:solidFill>
                  </a:tcPr>
                </a:tc>
                <a:extLst>
                  <a:ext uri="{0D108BD9-81ED-4DB2-BD59-A6C34878D82A}">
                    <a16:rowId xmlns:a16="http://schemas.microsoft.com/office/drawing/2014/main" val="3072313744"/>
                  </a:ext>
                </a:extLst>
              </a:tr>
              <a:tr h="339033">
                <a:tc>
                  <a:txBody>
                    <a:bodyPr/>
                    <a:lstStyle/>
                    <a:p>
                      <a:r>
                        <a:rPr kumimoji="1" lang="ja-JP" altLang="en-US" sz="1600" dirty="0"/>
                        <a:t>セミナー全体の評価</a:t>
                      </a:r>
                    </a:p>
                  </a:txBody>
                  <a:tcP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584526745"/>
                  </a:ext>
                </a:extLst>
              </a:tr>
              <a:tr h="340464">
                <a:tc>
                  <a:txBody>
                    <a:bodyPr/>
                    <a:lstStyle/>
                    <a:p>
                      <a:r>
                        <a:rPr kumimoji="1" lang="ja-JP" altLang="en-US" sz="1600" dirty="0"/>
                        <a:t>各講演内容の評価</a:t>
                      </a:r>
                    </a:p>
                  </a:txBody>
                  <a:tcP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719487976"/>
                  </a:ext>
                </a:extLst>
              </a:tr>
              <a:tr h="339033">
                <a:tc>
                  <a:txBody>
                    <a:bodyPr/>
                    <a:lstStyle/>
                    <a:p>
                      <a:r>
                        <a:rPr kumimoji="1" lang="ja-JP" altLang="en-US" sz="1600" dirty="0"/>
                        <a:t>講演内容についての具体的な感想</a:t>
                      </a:r>
                    </a:p>
                  </a:txBody>
                  <a:tcP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713132904"/>
                  </a:ext>
                </a:extLst>
              </a:tr>
              <a:tr h="339033">
                <a:tc>
                  <a:txBody>
                    <a:bodyPr/>
                    <a:lstStyle/>
                    <a:p>
                      <a:r>
                        <a:rPr kumimoji="1" lang="ja-JP" altLang="en-US" sz="1600" dirty="0"/>
                        <a:t>その他ご意見ご感想</a:t>
                      </a:r>
                    </a:p>
                  </a:txBody>
                  <a:tcP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43597184"/>
                  </a:ext>
                </a:extLst>
              </a:tr>
            </a:tbl>
          </a:graphicData>
        </a:graphic>
      </p:graphicFrame>
      <p:graphicFrame>
        <p:nvGraphicFramePr>
          <p:cNvPr id="17" name="表 16">
            <a:extLst>
              <a:ext uri="{FF2B5EF4-FFF2-40B4-BE49-F238E27FC236}">
                <a16:creationId xmlns:a16="http://schemas.microsoft.com/office/drawing/2014/main" id="{9149DCD6-776C-47E2-808E-9E61D457D62A}"/>
              </a:ext>
            </a:extLst>
          </p:cNvPr>
          <p:cNvGraphicFramePr>
            <a:graphicFrameLocks noGrp="1"/>
          </p:cNvGraphicFramePr>
          <p:nvPr>
            <p:extLst>
              <p:ext uri="{D42A27DB-BD31-4B8C-83A1-F6EECF244321}">
                <p14:modId xmlns:p14="http://schemas.microsoft.com/office/powerpoint/2010/main" val="1687251858"/>
              </p:ext>
            </p:extLst>
          </p:nvPr>
        </p:nvGraphicFramePr>
        <p:xfrm>
          <a:off x="488504" y="3645024"/>
          <a:ext cx="9073008" cy="2112850"/>
        </p:xfrm>
        <a:graphic>
          <a:graphicData uri="http://schemas.openxmlformats.org/drawingml/2006/table">
            <a:tbl>
              <a:tblPr firstRow="1" bandRow="1">
                <a:tableStyleId>{5940675A-B579-460E-94D1-54222C63F5DA}</a:tableStyleId>
              </a:tblPr>
              <a:tblGrid>
                <a:gridCol w="3367868">
                  <a:extLst>
                    <a:ext uri="{9D8B030D-6E8A-4147-A177-3AD203B41FA5}">
                      <a16:colId xmlns:a16="http://schemas.microsoft.com/office/drawing/2014/main" val="3307258148"/>
                    </a:ext>
                  </a:extLst>
                </a:gridCol>
                <a:gridCol w="1974268">
                  <a:extLst>
                    <a:ext uri="{9D8B030D-6E8A-4147-A177-3AD203B41FA5}">
                      <a16:colId xmlns:a16="http://schemas.microsoft.com/office/drawing/2014/main" val="1537967863"/>
                    </a:ext>
                  </a:extLst>
                </a:gridCol>
                <a:gridCol w="1858133">
                  <a:extLst>
                    <a:ext uri="{9D8B030D-6E8A-4147-A177-3AD203B41FA5}">
                      <a16:colId xmlns:a16="http://schemas.microsoft.com/office/drawing/2014/main" val="3990205478"/>
                    </a:ext>
                  </a:extLst>
                </a:gridCol>
                <a:gridCol w="1872739">
                  <a:extLst>
                    <a:ext uri="{9D8B030D-6E8A-4147-A177-3AD203B41FA5}">
                      <a16:colId xmlns:a16="http://schemas.microsoft.com/office/drawing/2014/main" val="801329587"/>
                    </a:ext>
                  </a:extLst>
                </a:gridCol>
              </a:tblGrid>
              <a:tr h="289844">
                <a:tc gridSpan="4">
                  <a:txBody>
                    <a:bodyPr/>
                    <a:lstStyle/>
                    <a:p>
                      <a:r>
                        <a:rPr kumimoji="1" lang="ja-JP" altLang="en-US" sz="1400" b="1" dirty="0">
                          <a:solidFill>
                            <a:schemeClr val="bg1"/>
                          </a:solidFill>
                        </a:rPr>
                        <a:t>動画視聴情報（〇印が提供できる項目）</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F3675"/>
                    </a:solidFill>
                  </a:tcPr>
                </a:tc>
                <a:tc hMerge="1">
                  <a:txBody>
                    <a:bodyPr/>
                    <a:lstStyle/>
                    <a:p>
                      <a:pPr algn="ctr"/>
                      <a:endParaRPr kumimoji="1" lang="ja-JP" altLang="en-US" sz="1200" b="0" dirty="0">
                        <a:solidFill>
                          <a:schemeClr val="bg1"/>
                        </a:solidFill>
                      </a:endParaRPr>
                    </a:p>
                  </a:txBody>
                  <a:tcPr>
                    <a:lnL w="12700" cap="flat" cmpd="sng" algn="ctr">
                      <a:solidFill>
                        <a:schemeClr val="accent1"/>
                      </a:solidFill>
                      <a:prstDash val="solid"/>
                      <a:round/>
                      <a:headEnd type="none" w="med" len="med"/>
                      <a:tailEnd type="none" w="med" len="med"/>
                    </a:lnL>
                    <a:solidFill>
                      <a:srgbClr val="00B0F0"/>
                    </a:solidFill>
                  </a:tcPr>
                </a:tc>
                <a:tc hMerge="1">
                  <a:txBody>
                    <a:bodyPr/>
                    <a:lstStyle/>
                    <a:p>
                      <a:pPr algn="ctr"/>
                      <a:endParaRPr kumimoji="1" lang="en-US" altLang="ja-JP" sz="1200" b="0" dirty="0">
                        <a:solidFill>
                          <a:schemeClr val="bg1"/>
                        </a:solidFill>
                      </a:endParaRPr>
                    </a:p>
                  </a:txBody>
                  <a:tcPr>
                    <a:solidFill>
                      <a:srgbClr val="00B050"/>
                    </a:solidFill>
                  </a:tcPr>
                </a:tc>
                <a:tc hMerge="1">
                  <a:txBody>
                    <a:bodyPr/>
                    <a:lstStyle/>
                    <a:p>
                      <a:pPr algn="ctr"/>
                      <a:endParaRPr kumimoji="1" lang="ja-JP" altLang="en-US" sz="1200" b="0" dirty="0">
                        <a:solidFill>
                          <a:schemeClr val="bg1"/>
                        </a:solidFill>
                      </a:endParaRPr>
                    </a:p>
                  </a:txBody>
                  <a:tcPr>
                    <a:solidFill>
                      <a:srgbClr val="FF0000"/>
                    </a:solidFill>
                  </a:tcPr>
                </a:tc>
                <a:extLst>
                  <a:ext uri="{0D108BD9-81ED-4DB2-BD59-A6C34878D82A}">
                    <a16:rowId xmlns:a16="http://schemas.microsoft.com/office/drawing/2014/main" val="1968270053"/>
                  </a:ext>
                </a:extLst>
              </a:tr>
              <a:tr h="345010">
                <a:tc>
                  <a:txBody>
                    <a:bodyPr/>
                    <a:lstStyle/>
                    <a:p>
                      <a:r>
                        <a:rPr kumimoji="1" lang="ja-JP" altLang="en-US" sz="1600" b="0" dirty="0"/>
                        <a:t>提供項目</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400" b="1" dirty="0">
                          <a:solidFill>
                            <a:schemeClr val="bg1"/>
                          </a:solidFill>
                        </a:rPr>
                        <a:t>❶ライブ配信</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200" b="1" dirty="0">
                          <a:solidFill>
                            <a:schemeClr val="bg1"/>
                          </a:solidFill>
                        </a:rPr>
                        <a:t>❷指定日配信</a:t>
                      </a:r>
                      <a:r>
                        <a:rPr kumimoji="1" lang="en-US" altLang="ja-JP" sz="1200" b="1" dirty="0">
                          <a:solidFill>
                            <a:schemeClr val="bg1"/>
                          </a:solidFill>
                        </a:rPr>
                        <a:t>(</a:t>
                      </a:r>
                      <a:r>
                        <a:rPr kumimoji="1" lang="ja-JP" altLang="en-US" sz="1200" b="1" dirty="0">
                          <a:solidFill>
                            <a:schemeClr val="bg1"/>
                          </a:solidFill>
                        </a:rPr>
                        <a:t>事前収録</a:t>
                      </a:r>
                      <a:r>
                        <a:rPr kumimoji="1" lang="en-US" altLang="ja-JP" sz="1200" b="1" dirty="0">
                          <a:solidFill>
                            <a:schemeClr val="bg1"/>
                          </a:solidFill>
                        </a:rPr>
                        <a:t>)</a:t>
                      </a:r>
                      <a:endParaRPr kumimoji="1" lang="en-US" altLang="ja-JP" sz="1400" b="1" dirty="0">
                        <a:solidFill>
                          <a:schemeClr val="bg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400" b="1" dirty="0">
                          <a:solidFill>
                            <a:schemeClr val="bg1"/>
                          </a:solidFill>
                        </a:rPr>
                        <a:t>❸オンデマンド配信</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68140884"/>
                  </a:ext>
                </a:extLst>
              </a:tr>
              <a:tr h="340284">
                <a:tc>
                  <a:txBody>
                    <a:bodyPr/>
                    <a:lstStyle/>
                    <a:p>
                      <a:r>
                        <a:rPr kumimoji="1" lang="ja-JP" altLang="en-US" sz="1600" b="0" dirty="0"/>
                        <a:t>ユニーク視聴デバイス</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800" b="0" dirty="0"/>
                        <a:t>〇</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b="0" dirty="0"/>
                        <a:t>〇</a:t>
                      </a:r>
                      <a:endParaRPr kumimoji="1" lang="en-US" altLang="ja-JP"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600"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189644"/>
                  </a:ext>
                </a:extLst>
              </a:tr>
              <a:tr h="345010">
                <a:tc>
                  <a:txBody>
                    <a:bodyPr/>
                    <a:lstStyle/>
                    <a:p>
                      <a:r>
                        <a:rPr kumimoji="1" lang="ja-JP" altLang="en-US" sz="1600" b="0" dirty="0"/>
                        <a:t>同時最大視聴数</a:t>
                      </a:r>
                      <a:r>
                        <a:rPr kumimoji="1" lang="ja-JP" altLang="en-US" sz="1400" b="0" dirty="0"/>
                        <a:t>（ブラウザベース）</a:t>
                      </a:r>
                      <a:endParaRPr kumimoji="1" lang="ja-JP" altLang="en-US" sz="1600"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800" b="0" dirty="0"/>
                        <a:t>〇</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b="0" dirty="0"/>
                        <a:t>〇</a:t>
                      </a:r>
                      <a:endParaRPr kumimoji="1" lang="en-US" altLang="ja-JP"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600"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23726149"/>
                  </a:ext>
                </a:extLst>
              </a:tr>
              <a:tr h="345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動画視聴回数</a:t>
                      </a:r>
                      <a:endParaRPr kumimoji="1" lang="ja-JP" altLang="en-US" sz="1600"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800"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en-US" altLang="ja-JP"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800" b="0" dirty="0"/>
                        <a:t>〇</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6130999"/>
                  </a:ext>
                </a:extLst>
              </a:tr>
              <a:tr h="345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t>日次ユニーク視聴者</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800"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en-US" altLang="ja-JP"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800" b="0" dirty="0"/>
                        <a:t>〇</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48058354"/>
                  </a:ext>
                </a:extLst>
              </a:tr>
            </a:tbl>
          </a:graphicData>
        </a:graphic>
      </p:graphicFrame>
      <p:sp>
        <p:nvSpPr>
          <p:cNvPr id="8" name="テキスト ボックス 7">
            <a:extLst>
              <a:ext uri="{FF2B5EF4-FFF2-40B4-BE49-F238E27FC236}">
                <a16:creationId xmlns:a16="http://schemas.microsoft.com/office/drawing/2014/main" id="{FCA93607-7E53-439A-935F-7344F9D54543}"/>
              </a:ext>
            </a:extLst>
          </p:cNvPr>
          <p:cNvSpPr txBox="1"/>
          <p:nvPr/>
        </p:nvSpPr>
        <p:spPr>
          <a:xfrm>
            <a:off x="1784648" y="2924944"/>
            <a:ext cx="7785918" cy="478529"/>
          </a:xfrm>
          <a:prstGeom prst="rect">
            <a:avLst/>
          </a:prstGeom>
          <a:noFill/>
        </p:spPr>
        <p:txBody>
          <a:bodyPr wrap="square" rtlCol="0">
            <a:spAutoFit/>
          </a:bodyPr>
          <a:lstStyle/>
          <a:p>
            <a:pPr algn="r">
              <a:lnSpc>
                <a:spcPct val="130000"/>
              </a:lnSpc>
            </a:pPr>
            <a:r>
              <a:rPr lang="ja-JP" altLang="en-US" sz="1000" dirty="0">
                <a:latin typeface="+mn-ea"/>
                <a:ea typeface="+mn-ea"/>
              </a:rPr>
              <a:t>主催者アンケートは設問項目によって提供内容が変わります。</a:t>
            </a:r>
            <a:br>
              <a:rPr lang="en-US" altLang="ja-JP" sz="1000" dirty="0">
                <a:latin typeface="+mn-ea"/>
                <a:ea typeface="+mn-ea"/>
              </a:rPr>
            </a:br>
            <a:r>
              <a:rPr kumimoji="1" lang="en-US" altLang="ja-JP" sz="1000" dirty="0">
                <a:latin typeface="+mn-ea"/>
                <a:ea typeface="+mn-ea"/>
              </a:rPr>
              <a:t>※</a:t>
            </a:r>
            <a:r>
              <a:rPr kumimoji="1" lang="ja-JP" altLang="en-US" sz="1000" dirty="0">
                <a:latin typeface="+mn-ea"/>
                <a:ea typeface="+mn-ea"/>
              </a:rPr>
              <a:t>申込者集計情報、主催者アンケートの集計情報の提供はセミナー開催後</a:t>
            </a:r>
            <a:r>
              <a:rPr kumimoji="1" lang="en-US" altLang="ja-JP" sz="1000" dirty="0">
                <a:latin typeface="+mn-ea"/>
                <a:ea typeface="+mn-ea"/>
              </a:rPr>
              <a:t>3</a:t>
            </a:r>
            <a:r>
              <a:rPr kumimoji="1" lang="ja-JP" altLang="en-US" sz="1000" dirty="0">
                <a:latin typeface="+mn-ea"/>
                <a:ea typeface="+mn-ea"/>
              </a:rPr>
              <a:t>週間程度かかることがあります。</a:t>
            </a:r>
          </a:p>
        </p:txBody>
      </p:sp>
      <p:sp>
        <p:nvSpPr>
          <p:cNvPr id="9" name="テキスト ボックス 8">
            <a:extLst>
              <a:ext uri="{FF2B5EF4-FFF2-40B4-BE49-F238E27FC236}">
                <a16:creationId xmlns:a16="http://schemas.microsoft.com/office/drawing/2014/main" id="{1D98D0D3-3BE5-48E8-8C67-2A3FA16080FC}"/>
              </a:ext>
            </a:extLst>
          </p:cNvPr>
          <p:cNvSpPr txBox="1"/>
          <p:nvPr/>
        </p:nvSpPr>
        <p:spPr>
          <a:xfrm>
            <a:off x="1640632" y="5776930"/>
            <a:ext cx="7992888" cy="532390"/>
          </a:xfrm>
          <a:prstGeom prst="rect">
            <a:avLst/>
          </a:prstGeom>
          <a:noFill/>
        </p:spPr>
        <p:txBody>
          <a:bodyPr wrap="square" rtlCol="0">
            <a:spAutoFit/>
          </a:bodyPr>
          <a:lstStyle/>
          <a:p>
            <a:pPr algn="r">
              <a:lnSpc>
                <a:spcPct val="150000"/>
              </a:lnSpc>
            </a:pPr>
            <a:r>
              <a:rPr lang="en-US" altLang="ja-JP" sz="1000" dirty="0">
                <a:latin typeface="+mn-ea"/>
                <a:ea typeface="+mn-ea"/>
              </a:rPr>
              <a:t>※Brightcove </a:t>
            </a:r>
            <a:r>
              <a:rPr lang="ja-JP" altLang="en-US" sz="1000" dirty="0">
                <a:latin typeface="+mn-ea"/>
                <a:ea typeface="+mn-ea"/>
              </a:rPr>
              <a:t>の</a:t>
            </a:r>
            <a:r>
              <a:rPr lang="en-US" altLang="ja-JP" sz="1000" dirty="0">
                <a:latin typeface="+mn-ea"/>
                <a:ea typeface="+mn-ea"/>
              </a:rPr>
              <a:t>Analytics </a:t>
            </a:r>
            <a:r>
              <a:rPr lang="ja-JP" altLang="en-US" sz="1000" dirty="0">
                <a:latin typeface="+mn-ea"/>
                <a:ea typeface="+mn-ea"/>
              </a:rPr>
              <a:t>のデータを提供。</a:t>
            </a:r>
            <a:br>
              <a:rPr lang="en-US" altLang="ja-JP" sz="1000" dirty="0">
                <a:latin typeface="+mn-ea"/>
                <a:ea typeface="+mn-ea"/>
              </a:rPr>
            </a:br>
            <a:r>
              <a:rPr lang="en-US" altLang="ja-JP" sz="1000" dirty="0">
                <a:latin typeface="+mn-ea"/>
                <a:ea typeface="+mn-ea"/>
              </a:rPr>
              <a:t>※</a:t>
            </a:r>
            <a:r>
              <a:rPr kumimoji="1" lang="ja-JP" altLang="en-US" sz="1000" dirty="0">
                <a:latin typeface="+mn-ea"/>
                <a:ea typeface="+mn-ea"/>
              </a:rPr>
              <a:t>動画視聴情報セミナー終了後</a:t>
            </a:r>
            <a:r>
              <a:rPr lang="ja-JP" altLang="en-US" sz="1000" dirty="0">
                <a:latin typeface="+mn-ea"/>
                <a:ea typeface="+mn-ea"/>
              </a:rPr>
              <a:t>、</a:t>
            </a:r>
            <a:r>
              <a:rPr lang="en-US" altLang="ja-JP" sz="1000" dirty="0">
                <a:latin typeface="+mn-ea"/>
                <a:ea typeface="+mn-ea"/>
              </a:rPr>
              <a:t>10</a:t>
            </a:r>
            <a:r>
              <a:rPr kumimoji="1" lang="ja-JP" altLang="en-US" sz="1000" dirty="0">
                <a:latin typeface="+mn-ea"/>
                <a:ea typeface="+mn-ea"/>
              </a:rPr>
              <a:t>営業日をめどに提供いたします。</a:t>
            </a:r>
          </a:p>
        </p:txBody>
      </p:sp>
    </p:spTree>
    <p:extLst>
      <p:ext uri="{BB962C8B-B14F-4D97-AF65-F5344CB8AC3E}">
        <p14:creationId xmlns:p14="http://schemas.microsoft.com/office/powerpoint/2010/main" val="216828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F56819-24C4-4675-9493-77FF7F9A9724}"/>
              </a:ext>
            </a:extLst>
          </p:cNvPr>
          <p:cNvSpPr>
            <a:spLocks noGrp="1"/>
          </p:cNvSpPr>
          <p:nvPr>
            <p:ph type="title"/>
          </p:nvPr>
        </p:nvSpPr>
        <p:spPr>
          <a:xfrm>
            <a:off x="848544" y="146934"/>
            <a:ext cx="7992888" cy="607076"/>
          </a:xfrm>
        </p:spPr>
        <p:txBody>
          <a:bodyPr/>
          <a:lstStyle/>
          <a:p>
            <a:r>
              <a:rPr kumimoji="1" lang="ja-JP" altLang="en-US" dirty="0"/>
              <a:t>参加者へのアンケート実施について</a:t>
            </a:r>
          </a:p>
        </p:txBody>
      </p:sp>
      <p:sp>
        <p:nvSpPr>
          <p:cNvPr id="13" name="コンテンツ プレースホルダー 12">
            <a:extLst>
              <a:ext uri="{FF2B5EF4-FFF2-40B4-BE49-F238E27FC236}">
                <a16:creationId xmlns:a16="http://schemas.microsoft.com/office/drawing/2014/main" id="{3FBE35AB-4584-4D81-AD2B-7D3185EE9345}"/>
              </a:ext>
            </a:extLst>
          </p:cNvPr>
          <p:cNvSpPr>
            <a:spLocks noGrp="1"/>
          </p:cNvSpPr>
          <p:nvPr>
            <p:ph sz="half" idx="1"/>
          </p:nvPr>
        </p:nvSpPr>
        <p:spPr>
          <a:xfrm>
            <a:off x="272480" y="1484784"/>
            <a:ext cx="9232578" cy="2110811"/>
          </a:xfrm>
        </p:spPr>
        <p:txBody>
          <a:bodyPr/>
          <a:lstStyle/>
          <a:p>
            <a:pPr fontAlgn="auto">
              <a:spcAft>
                <a:spcPts val="0"/>
              </a:spcAft>
            </a:pPr>
            <a:r>
              <a:rPr lang="ja-JP" altLang="en-US" sz="1600" dirty="0"/>
              <a:t>視聴ページ下部に設置</a:t>
            </a:r>
            <a:r>
              <a:rPr lang="ja-JP" altLang="en-US" sz="1400" dirty="0"/>
              <a:t>（詳細は</a:t>
            </a:r>
            <a:r>
              <a:rPr lang="en-US" altLang="ja-JP" sz="1400" dirty="0"/>
              <a:t>P.11</a:t>
            </a:r>
            <a:r>
              <a:rPr lang="ja-JP" altLang="en-US" sz="1400" dirty="0"/>
              <a:t>を参照）</a:t>
            </a:r>
            <a:endParaRPr lang="ja-JP" altLang="en-US" sz="1100" dirty="0"/>
          </a:p>
          <a:p>
            <a:r>
              <a:rPr lang="ja-JP" altLang="en-US" sz="1600" dirty="0"/>
              <a:t>実施目的</a:t>
            </a:r>
            <a:endParaRPr lang="en-US" altLang="ja-JP" sz="1600" dirty="0"/>
          </a:p>
          <a:p>
            <a:pPr lvl="1"/>
            <a:r>
              <a:rPr lang="ja-JP" altLang="en-US" sz="1400" dirty="0"/>
              <a:t>主催者が参加者に対して講演内容の理解度・満足度・評価を確認します。</a:t>
            </a:r>
            <a:endParaRPr lang="en-US" altLang="ja-JP" sz="1400" dirty="0"/>
          </a:p>
          <a:p>
            <a:r>
              <a:rPr lang="ja-JP" altLang="en-US" sz="1600" dirty="0"/>
              <a:t>協賛社様にはセミナー実施報告として集計データを提供</a:t>
            </a:r>
            <a:endParaRPr lang="en-US" altLang="ja-JP" sz="1600" dirty="0"/>
          </a:p>
          <a:p>
            <a:pPr marL="457200" lvl="1" indent="0">
              <a:buNone/>
            </a:pPr>
            <a:r>
              <a:rPr lang="en-US" altLang="ja-JP" sz="1400" dirty="0"/>
              <a:t>※</a:t>
            </a:r>
            <a:r>
              <a:rPr lang="ja-JP" altLang="en-US" sz="1400" dirty="0"/>
              <a:t>参加者情報に紐づけた形でのデータ提供は、オプションにて対応可能です。</a:t>
            </a:r>
            <a:endParaRPr lang="en-US" altLang="ja-JP" sz="1400" dirty="0"/>
          </a:p>
          <a:p>
            <a:r>
              <a:rPr lang="ja-JP" altLang="en-US" sz="1600" dirty="0"/>
              <a:t>提供時期</a:t>
            </a:r>
            <a:endParaRPr lang="en-US" altLang="ja-JP" sz="1600" dirty="0"/>
          </a:p>
          <a:p>
            <a:pPr lvl="1"/>
            <a:r>
              <a:rPr lang="ja-JP" altLang="en-US" sz="1400" dirty="0"/>
              <a:t>集計作業の都合上、セミナー終了後</a:t>
            </a:r>
            <a:r>
              <a:rPr lang="en-US" altLang="ja-JP" sz="1400" dirty="0"/>
              <a:t>3</a:t>
            </a:r>
            <a:r>
              <a:rPr lang="ja-JP" altLang="en-US" sz="1400" dirty="0"/>
              <a:t>週間程度お時間をいただくことがあります。</a:t>
            </a:r>
          </a:p>
          <a:p>
            <a:endParaRPr kumimoji="1" lang="ja-JP" altLang="en-US" sz="1600" dirty="0"/>
          </a:p>
        </p:txBody>
      </p:sp>
      <p:sp>
        <p:nvSpPr>
          <p:cNvPr id="10" name="スライド番号プレースホルダー 9">
            <a:extLst>
              <a:ext uri="{FF2B5EF4-FFF2-40B4-BE49-F238E27FC236}">
                <a16:creationId xmlns:a16="http://schemas.microsoft.com/office/drawing/2014/main" id="{627F08DF-FCA6-4774-90FC-20DEF92C926F}"/>
              </a:ext>
            </a:extLst>
          </p:cNvPr>
          <p:cNvSpPr>
            <a:spLocks noGrp="1"/>
          </p:cNvSpPr>
          <p:nvPr>
            <p:ph type="sldNum" sz="quarter" idx="12"/>
          </p:nvPr>
        </p:nvSpPr>
        <p:spPr/>
        <p:txBody>
          <a:bodyPr/>
          <a:lstStyle/>
          <a:p>
            <a:fld id="{02600E93-819C-4894-8A60-DAB105EEC72C}" type="slidenum">
              <a:rPr lang="ja-JP" altLang="en-US" smtClean="0"/>
              <a:pPr/>
              <a:t>10</a:t>
            </a:fld>
            <a:endParaRPr lang="ja-JP" altLang="en-US" dirty="0"/>
          </a:p>
        </p:txBody>
      </p:sp>
      <p:sp>
        <p:nvSpPr>
          <p:cNvPr id="15" name="正方形/長方形 14">
            <a:extLst>
              <a:ext uri="{FF2B5EF4-FFF2-40B4-BE49-F238E27FC236}">
                <a16:creationId xmlns:a16="http://schemas.microsoft.com/office/drawing/2014/main" id="{14A5C7EC-F866-4648-B2F9-05261F9C57CB}"/>
              </a:ext>
            </a:extLst>
          </p:cNvPr>
          <p:cNvSpPr/>
          <p:nvPr/>
        </p:nvSpPr>
        <p:spPr>
          <a:xfrm>
            <a:off x="272480" y="1044450"/>
            <a:ext cx="2249322" cy="432048"/>
          </a:xfrm>
          <a:prstGeom prst="rect">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主催者アンケート</a:t>
            </a:r>
          </a:p>
        </p:txBody>
      </p:sp>
      <p:sp>
        <p:nvSpPr>
          <p:cNvPr id="23" name="正方形/長方形 22">
            <a:extLst>
              <a:ext uri="{FF2B5EF4-FFF2-40B4-BE49-F238E27FC236}">
                <a16:creationId xmlns:a16="http://schemas.microsoft.com/office/drawing/2014/main" id="{CBB7A306-77BB-4BF3-ACA7-BDD8293CDB30}"/>
              </a:ext>
            </a:extLst>
          </p:cNvPr>
          <p:cNvSpPr/>
          <p:nvPr/>
        </p:nvSpPr>
        <p:spPr>
          <a:xfrm>
            <a:off x="272480" y="3550437"/>
            <a:ext cx="2249322" cy="4546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協賛社アンケート</a:t>
            </a:r>
          </a:p>
        </p:txBody>
      </p:sp>
      <p:sp>
        <p:nvSpPr>
          <p:cNvPr id="16" name="コンテンツ プレースホルダー 12">
            <a:extLst>
              <a:ext uri="{FF2B5EF4-FFF2-40B4-BE49-F238E27FC236}">
                <a16:creationId xmlns:a16="http://schemas.microsoft.com/office/drawing/2014/main" id="{7821ED20-63C0-40BE-9AA1-2135F040FCC5}"/>
              </a:ext>
            </a:extLst>
          </p:cNvPr>
          <p:cNvSpPr txBox="1">
            <a:spLocks/>
          </p:cNvSpPr>
          <p:nvPr/>
        </p:nvSpPr>
        <p:spPr>
          <a:xfrm>
            <a:off x="272480" y="4077072"/>
            <a:ext cx="9232578" cy="211081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fontAlgn="auto">
              <a:spcAft>
                <a:spcPts val="0"/>
              </a:spcAft>
            </a:pPr>
            <a:r>
              <a:rPr lang="ja-JP" altLang="en-US" sz="1600" dirty="0"/>
              <a:t>視聴ページ右枠に設置</a:t>
            </a:r>
            <a:r>
              <a:rPr lang="ja-JP" altLang="en-US" sz="1400" dirty="0"/>
              <a:t>（詳細は</a:t>
            </a:r>
            <a:r>
              <a:rPr lang="en-US" altLang="ja-JP" sz="1400" dirty="0"/>
              <a:t>P.10</a:t>
            </a:r>
            <a:r>
              <a:rPr lang="ja-JP" altLang="en-US" sz="1400" dirty="0"/>
              <a:t>を参照）</a:t>
            </a:r>
            <a:endParaRPr lang="ja-JP" altLang="en-US" sz="1100" dirty="0"/>
          </a:p>
          <a:p>
            <a:pPr fontAlgn="auto">
              <a:spcAft>
                <a:spcPts val="0"/>
              </a:spcAft>
            </a:pPr>
            <a:r>
              <a:rPr lang="ja-JP" altLang="en-US" sz="1600" dirty="0"/>
              <a:t>最大</a:t>
            </a:r>
            <a:r>
              <a:rPr lang="en-US" altLang="ja-JP" sz="1600" dirty="0"/>
              <a:t>3</a:t>
            </a:r>
            <a:r>
              <a:rPr lang="ja-JP" altLang="en-US" sz="1600" dirty="0"/>
              <a:t>問まで設定が可能です</a:t>
            </a:r>
            <a:endParaRPr lang="en-US" altLang="ja-JP" sz="1600" dirty="0"/>
          </a:p>
          <a:p>
            <a:pPr fontAlgn="auto">
              <a:spcAft>
                <a:spcPts val="0"/>
              </a:spcAft>
            </a:pPr>
            <a:r>
              <a:rPr lang="ja-JP" altLang="en-US" sz="1600" dirty="0"/>
              <a:t>実施目的</a:t>
            </a:r>
            <a:endParaRPr lang="en-US" altLang="ja-JP" sz="1600" dirty="0"/>
          </a:p>
          <a:p>
            <a:pPr lvl="1" fontAlgn="auto">
              <a:spcAft>
                <a:spcPts val="0"/>
              </a:spcAft>
            </a:pPr>
            <a:r>
              <a:rPr lang="ja-JP" altLang="en-US" sz="1400" dirty="0"/>
              <a:t>協賛社が参加者に対して講演内容の理解度・満足度・評価を確認します。</a:t>
            </a:r>
            <a:endParaRPr lang="en-US" altLang="ja-JP" sz="1400" dirty="0"/>
          </a:p>
          <a:p>
            <a:pPr fontAlgn="auto">
              <a:spcAft>
                <a:spcPts val="0"/>
              </a:spcAft>
            </a:pPr>
            <a:r>
              <a:rPr lang="ja-JP" altLang="en-US" sz="1600" dirty="0"/>
              <a:t>協賛社様にはセミナー実施報告としてリードに紐づいた回答データを提供</a:t>
            </a:r>
            <a:endParaRPr lang="en-US" altLang="ja-JP" sz="1600" dirty="0"/>
          </a:p>
          <a:p>
            <a:pPr fontAlgn="auto">
              <a:spcAft>
                <a:spcPts val="0"/>
              </a:spcAft>
            </a:pPr>
            <a:r>
              <a:rPr lang="ja-JP" altLang="en-US" sz="1600" dirty="0"/>
              <a:t>提供時期</a:t>
            </a:r>
            <a:endParaRPr lang="en-US" altLang="ja-JP" sz="1600" dirty="0"/>
          </a:p>
          <a:p>
            <a:pPr lvl="1" fontAlgn="auto">
              <a:spcAft>
                <a:spcPts val="0"/>
              </a:spcAft>
            </a:pPr>
            <a:r>
              <a:rPr lang="ja-JP" altLang="en-US" sz="1400" dirty="0"/>
              <a:t>セミナー終了後１営業日後以降、リード情報に含めて同じタイミングにてご提供します。</a:t>
            </a:r>
          </a:p>
          <a:p>
            <a:pPr fontAlgn="auto">
              <a:spcAft>
                <a:spcPts val="0"/>
              </a:spcAft>
            </a:pPr>
            <a:endParaRPr lang="ja-JP" altLang="en-US" sz="1600" dirty="0"/>
          </a:p>
        </p:txBody>
      </p:sp>
      <p:sp>
        <p:nvSpPr>
          <p:cNvPr id="18" name="テキスト ボックス 17">
            <a:extLst>
              <a:ext uri="{FF2B5EF4-FFF2-40B4-BE49-F238E27FC236}">
                <a16:creationId xmlns:a16="http://schemas.microsoft.com/office/drawing/2014/main" id="{773D52E6-3470-4C37-BA16-56822F2DD912}"/>
              </a:ext>
            </a:extLst>
          </p:cNvPr>
          <p:cNvSpPr txBox="1"/>
          <p:nvPr/>
        </p:nvSpPr>
        <p:spPr>
          <a:xfrm>
            <a:off x="2151954" y="6237312"/>
            <a:ext cx="7754046" cy="230832"/>
          </a:xfrm>
          <a:prstGeom prst="rect">
            <a:avLst/>
          </a:prstGeom>
          <a:noFill/>
        </p:spPr>
        <p:txBody>
          <a:bodyPr wrap="none" rtlCol="0">
            <a:spAutoFit/>
          </a:bodyPr>
          <a:lstStyle/>
          <a:p>
            <a:r>
              <a:rPr kumimoji="1" lang="en-US" altLang="ja-JP" sz="900" dirty="0">
                <a:latin typeface="+mn-ea"/>
                <a:ea typeface="+mn-ea"/>
              </a:rPr>
              <a:t>※</a:t>
            </a:r>
            <a:r>
              <a:rPr kumimoji="1" lang="ja-JP" altLang="en-US" sz="900" dirty="0">
                <a:latin typeface="+mn-ea"/>
                <a:ea typeface="+mn-ea"/>
              </a:rPr>
              <a:t>リードに紐づいた主催者アンケートは、オプションにてご提供も可能です。</a:t>
            </a:r>
            <a:r>
              <a:rPr kumimoji="1" lang="en-US" altLang="ja-JP" sz="900" dirty="0">
                <a:latin typeface="+mn-ea"/>
                <a:ea typeface="+mn-ea"/>
              </a:rPr>
              <a:t>※Zoom</a:t>
            </a:r>
            <a:r>
              <a:rPr kumimoji="1" lang="ja-JP" altLang="en-US" sz="900" dirty="0">
                <a:latin typeface="+mn-ea"/>
                <a:ea typeface="+mn-ea"/>
              </a:rPr>
              <a:t>での配信をご希望の場合は、担当営業までご相談ください。</a:t>
            </a:r>
          </a:p>
        </p:txBody>
      </p:sp>
    </p:spTree>
    <p:extLst>
      <p:ext uri="{BB962C8B-B14F-4D97-AF65-F5344CB8AC3E}">
        <p14:creationId xmlns:p14="http://schemas.microsoft.com/office/powerpoint/2010/main" val="56285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F56819-24C4-4675-9493-77FF7F9A9724}"/>
              </a:ext>
            </a:extLst>
          </p:cNvPr>
          <p:cNvSpPr>
            <a:spLocks noGrp="1"/>
          </p:cNvSpPr>
          <p:nvPr>
            <p:ph type="title"/>
          </p:nvPr>
        </p:nvSpPr>
        <p:spPr>
          <a:xfrm>
            <a:off x="848544" y="146934"/>
            <a:ext cx="7992888" cy="607076"/>
          </a:xfrm>
        </p:spPr>
        <p:txBody>
          <a:bodyPr/>
          <a:lstStyle/>
          <a:p>
            <a:r>
              <a:rPr kumimoji="1" lang="ja-JP" altLang="en-US" dirty="0"/>
              <a:t>リード情報の提供の流れ</a:t>
            </a:r>
          </a:p>
        </p:txBody>
      </p:sp>
      <p:sp>
        <p:nvSpPr>
          <p:cNvPr id="10" name="スライド番号プレースホルダー 9">
            <a:extLst>
              <a:ext uri="{FF2B5EF4-FFF2-40B4-BE49-F238E27FC236}">
                <a16:creationId xmlns:a16="http://schemas.microsoft.com/office/drawing/2014/main" id="{627F08DF-FCA6-4774-90FC-20DEF92C926F}"/>
              </a:ext>
            </a:extLst>
          </p:cNvPr>
          <p:cNvSpPr>
            <a:spLocks noGrp="1"/>
          </p:cNvSpPr>
          <p:nvPr>
            <p:ph type="sldNum" sz="quarter" idx="12"/>
          </p:nvPr>
        </p:nvSpPr>
        <p:spPr>
          <a:xfrm>
            <a:off x="9602580" y="6375664"/>
            <a:ext cx="416496" cy="265733"/>
          </a:xfrm>
        </p:spPr>
        <p:txBody>
          <a:bodyPr/>
          <a:lstStyle/>
          <a:p>
            <a:fld id="{02600E93-819C-4894-8A60-DAB105EEC72C}" type="slidenum">
              <a:rPr lang="ja-JP" altLang="en-US" smtClean="0"/>
              <a:pPr/>
              <a:t>11</a:t>
            </a:fld>
            <a:endParaRPr lang="ja-JP" altLang="en-US" dirty="0"/>
          </a:p>
        </p:txBody>
      </p:sp>
      <p:sp>
        <p:nvSpPr>
          <p:cNvPr id="18" name="コンテンツ プレースホルダー 6">
            <a:extLst>
              <a:ext uri="{FF2B5EF4-FFF2-40B4-BE49-F238E27FC236}">
                <a16:creationId xmlns:a16="http://schemas.microsoft.com/office/drawing/2014/main" id="{12B22866-9D2B-46D8-B17C-F8AB0DF98F17}"/>
              </a:ext>
            </a:extLst>
          </p:cNvPr>
          <p:cNvSpPr>
            <a:spLocks noGrp="1"/>
          </p:cNvSpPr>
          <p:nvPr>
            <p:ph idx="1"/>
          </p:nvPr>
        </p:nvSpPr>
        <p:spPr>
          <a:xfrm>
            <a:off x="200472" y="980728"/>
            <a:ext cx="9480029" cy="576064"/>
          </a:xfrm>
        </p:spPr>
        <p:txBody>
          <a:bodyPr/>
          <a:lstStyle/>
          <a:p>
            <a:r>
              <a:rPr kumimoji="1" lang="ja-JP" altLang="en-US" sz="1600" dirty="0"/>
              <a:t>協賛社様ご自身でダウンロードいただきます。</a:t>
            </a:r>
            <a:endParaRPr kumimoji="1" lang="en-US" altLang="ja-JP" sz="1600" dirty="0"/>
          </a:p>
          <a:p>
            <a:r>
              <a:rPr lang="ja-JP" altLang="en-US" sz="1600" dirty="0"/>
              <a:t>ダウンロードには</a:t>
            </a:r>
            <a:r>
              <a:rPr lang="en-US" altLang="ja-JP" sz="1600" dirty="0"/>
              <a:t>ID</a:t>
            </a:r>
            <a:r>
              <a:rPr lang="ja-JP" altLang="en-US" sz="1600" dirty="0"/>
              <a:t>・</a:t>
            </a:r>
            <a:r>
              <a:rPr lang="en-US" altLang="ja-JP" sz="1600" dirty="0"/>
              <a:t>PW</a:t>
            </a:r>
            <a:r>
              <a:rPr lang="ja-JP" altLang="en-US" sz="1600" dirty="0"/>
              <a:t>の発行が必要です。</a:t>
            </a:r>
            <a:endParaRPr lang="en-US" altLang="ja-JP" sz="1600" dirty="0"/>
          </a:p>
        </p:txBody>
      </p:sp>
      <p:pic>
        <p:nvPicPr>
          <p:cNvPr id="19" name="図 18">
            <a:extLst>
              <a:ext uri="{FF2B5EF4-FFF2-40B4-BE49-F238E27FC236}">
                <a16:creationId xmlns:a16="http://schemas.microsoft.com/office/drawing/2014/main" id="{9B9BAEE5-EBFF-4B5E-B2D8-D45D04169774}"/>
              </a:ext>
            </a:extLst>
          </p:cNvPr>
          <p:cNvPicPr>
            <a:picLocks noChangeAspect="1"/>
          </p:cNvPicPr>
          <p:nvPr/>
        </p:nvPicPr>
        <p:blipFill>
          <a:blip r:embed="rId3"/>
          <a:stretch>
            <a:fillRect/>
          </a:stretch>
        </p:blipFill>
        <p:spPr>
          <a:xfrm>
            <a:off x="3440833" y="2420888"/>
            <a:ext cx="6048672" cy="1621583"/>
          </a:xfrm>
          <a:prstGeom prst="rect">
            <a:avLst/>
          </a:prstGeom>
        </p:spPr>
      </p:pic>
      <p:pic>
        <p:nvPicPr>
          <p:cNvPr id="24" name="図 23">
            <a:extLst>
              <a:ext uri="{FF2B5EF4-FFF2-40B4-BE49-F238E27FC236}">
                <a16:creationId xmlns:a16="http://schemas.microsoft.com/office/drawing/2014/main" id="{6821933B-1E43-4257-B477-605F5BB68714}"/>
              </a:ext>
            </a:extLst>
          </p:cNvPr>
          <p:cNvPicPr>
            <a:picLocks noChangeAspect="1"/>
          </p:cNvPicPr>
          <p:nvPr/>
        </p:nvPicPr>
        <p:blipFill>
          <a:blip r:embed="rId4"/>
          <a:stretch>
            <a:fillRect/>
          </a:stretch>
        </p:blipFill>
        <p:spPr>
          <a:xfrm>
            <a:off x="3435927" y="4221089"/>
            <a:ext cx="6053577" cy="1622898"/>
          </a:xfrm>
          <a:prstGeom prst="rect">
            <a:avLst/>
          </a:prstGeom>
        </p:spPr>
      </p:pic>
      <p:sp>
        <p:nvSpPr>
          <p:cNvPr id="25" name="正方形/長方形 24">
            <a:extLst>
              <a:ext uri="{FF2B5EF4-FFF2-40B4-BE49-F238E27FC236}">
                <a16:creationId xmlns:a16="http://schemas.microsoft.com/office/drawing/2014/main" id="{744A316C-CEA5-42C4-A213-86C3EAA09051}"/>
              </a:ext>
            </a:extLst>
          </p:cNvPr>
          <p:cNvSpPr/>
          <p:nvPr/>
        </p:nvSpPr>
        <p:spPr>
          <a:xfrm>
            <a:off x="3584848" y="3212976"/>
            <a:ext cx="864096"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E576D211-80C6-4BF9-BAED-69A91C1ABCBD}"/>
              </a:ext>
            </a:extLst>
          </p:cNvPr>
          <p:cNvSpPr/>
          <p:nvPr/>
        </p:nvSpPr>
        <p:spPr>
          <a:xfrm>
            <a:off x="6897216" y="5301208"/>
            <a:ext cx="572983" cy="3633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コンテンツ プレースホルダー 5">
            <a:extLst>
              <a:ext uri="{FF2B5EF4-FFF2-40B4-BE49-F238E27FC236}">
                <a16:creationId xmlns:a16="http://schemas.microsoft.com/office/drawing/2014/main" id="{E915DE24-7886-4F01-8DE4-E75E93C32667}"/>
              </a:ext>
            </a:extLst>
          </p:cNvPr>
          <p:cNvSpPr txBox="1">
            <a:spLocks/>
          </p:cNvSpPr>
          <p:nvPr/>
        </p:nvSpPr>
        <p:spPr>
          <a:xfrm>
            <a:off x="7473280" y="5013176"/>
            <a:ext cx="2567247" cy="616141"/>
          </a:xfrm>
          <a:prstGeom prst="rect">
            <a:avLst/>
          </a:prstGeom>
          <a:noFill/>
          <a:ln w="12700">
            <a:noFill/>
          </a:ln>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solidFill>
                  <a:srgbClr val="FF0000"/>
                </a:solidFill>
              </a:rPr>
              <a:t>納品</a:t>
            </a:r>
            <a:r>
              <a:rPr lang="en-US" altLang="ja-JP" sz="1200" dirty="0">
                <a:solidFill>
                  <a:srgbClr val="FF0000"/>
                </a:solidFill>
              </a:rPr>
              <a:t>CSV</a:t>
            </a:r>
            <a:r>
              <a:rPr lang="ja-JP" altLang="en-US" sz="1200" dirty="0">
                <a:solidFill>
                  <a:srgbClr val="FF0000"/>
                </a:solidFill>
              </a:rPr>
              <a:t>データをダウンロード</a:t>
            </a:r>
            <a:endParaRPr lang="en-US" altLang="ja-JP" sz="1200" dirty="0">
              <a:solidFill>
                <a:srgbClr val="FF0000"/>
              </a:solidFill>
            </a:endParaRPr>
          </a:p>
        </p:txBody>
      </p:sp>
      <p:pic>
        <p:nvPicPr>
          <p:cNvPr id="31" name="図 30">
            <a:extLst>
              <a:ext uri="{FF2B5EF4-FFF2-40B4-BE49-F238E27FC236}">
                <a16:creationId xmlns:a16="http://schemas.microsoft.com/office/drawing/2014/main" id="{3B87C3B2-2620-4C7F-9F89-C1B78391C0B2}"/>
              </a:ext>
            </a:extLst>
          </p:cNvPr>
          <p:cNvPicPr>
            <a:picLocks noChangeAspect="1"/>
          </p:cNvPicPr>
          <p:nvPr/>
        </p:nvPicPr>
        <p:blipFill>
          <a:blip r:embed="rId5"/>
          <a:stretch>
            <a:fillRect/>
          </a:stretch>
        </p:blipFill>
        <p:spPr>
          <a:xfrm>
            <a:off x="344488" y="3789040"/>
            <a:ext cx="2176134" cy="1772955"/>
          </a:xfrm>
          <a:prstGeom prst="rect">
            <a:avLst/>
          </a:prstGeom>
        </p:spPr>
      </p:pic>
      <p:sp>
        <p:nvSpPr>
          <p:cNvPr id="33" name="コンテンツ プレースホルダー 5">
            <a:extLst>
              <a:ext uri="{FF2B5EF4-FFF2-40B4-BE49-F238E27FC236}">
                <a16:creationId xmlns:a16="http://schemas.microsoft.com/office/drawing/2014/main" id="{EB59553F-F87B-4370-BA28-ABEE0683ADA3}"/>
              </a:ext>
            </a:extLst>
          </p:cNvPr>
          <p:cNvSpPr txBox="1">
            <a:spLocks/>
          </p:cNvSpPr>
          <p:nvPr/>
        </p:nvSpPr>
        <p:spPr>
          <a:xfrm>
            <a:off x="344488" y="5661248"/>
            <a:ext cx="2556693" cy="759175"/>
          </a:xfrm>
          <a:prstGeom prst="rect">
            <a:avLst/>
          </a:prstGeom>
          <a:noFill/>
          <a:ln w="12700">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t>協賛社アカウントで</a:t>
            </a:r>
            <a:br>
              <a:rPr lang="en-US" altLang="ja-JP" sz="1200" dirty="0"/>
            </a:br>
            <a:r>
              <a:rPr lang="ja-JP" altLang="en-US" sz="1200" dirty="0"/>
              <a:t>管理画面にログインいただきます。</a:t>
            </a:r>
            <a:r>
              <a:rPr lang="en-US" altLang="ja-JP" sz="1200" dirty="0"/>
              <a:t>2</a:t>
            </a:r>
            <a:r>
              <a:rPr lang="ja-JP" altLang="en-US" sz="1200" dirty="0"/>
              <a:t>要素認証に従ってログインをいただきます。</a:t>
            </a:r>
            <a:endParaRPr lang="en-US" altLang="ja-JP" sz="1200" dirty="0"/>
          </a:p>
        </p:txBody>
      </p:sp>
      <p:sp>
        <p:nvSpPr>
          <p:cNvPr id="34" name="コンテンツ プレースホルダー 5">
            <a:extLst>
              <a:ext uri="{FF2B5EF4-FFF2-40B4-BE49-F238E27FC236}">
                <a16:creationId xmlns:a16="http://schemas.microsoft.com/office/drawing/2014/main" id="{7F7373D2-5979-4E99-923D-EDA43545F6E2}"/>
              </a:ext>
            </a:extLst>
          </p:cNvPr>
          <p:cNvSpPr txBox="1">
            <a:spLocks/>
          </p:cNvSpPr>
          <p:nvPr/>
        </p:nvSpPr>
        <p:spPr>
          <a:xfrm>
            <a:off x="5985630" y="2492896"/>
            <a:ext cx="3923986" cy="330725"/>
          </a:xfrm>
          <a:prstGeom prst="rect">
            <a:avLst/>
          </a:prstGeom>
          <a:noFill/>
          <a:ln w="12700">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solidFill>
                  <a:srgbClr val="FF0000"/>
                </a:solidFill>
              </a:rPr>
              <a:t>自社が協賛中のセミナーの一覧が表示されます</a:t>
            </a:r>
            <a:endParaRPr lang="en-US" altLang="ja-JP" sz="1200" dirty="0">
              <a:solidFill>
                <a:srgbClr val="FF0000"/>
              </a:solidFill>
            </a:endParaRPr>
          </a:p>
        </p:txBody>
      </p:sp>
      <p:sp>
        <p:nvSpPr>
          <p:cNvPr id="35" name="コンテンツ プレースホルダー 5">
            <a:extLst>
              <a:ext uri="{FF2B5EF4-FFF2-40B4-BE49-F238E27FC236}">
                <a16:creationId xmlns:a16="http://schemas.microsoft.com/office/drawing/2014/main" id="{B3381CFD-9F62-47D0-8451-DE4B1EA17A00}"/>
              </a:ext>
            </a:extLst>
          </p:cNvPr>
          <p:cNvSpPr txBox="1">
            <a:spLocks/>
          </p:cNvSpPr>
          <p:nvPr/>
        </p:nvSpPr>
        <p:spPr>
          <a:xfrm>
            <a:off x="5313040" y="4293096"/>
            <a:ext cx="4971389" cy="330725"/>
          </a:xfrm>
          <a:prstGeom prst="rect">
            <a:avLst/>
          </a:prstGeom>
          <a:noFill/>
          <a:ln w="12700">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solidFill>
                  <a:srgbClr val="FF0000"/>
                </a:solidFill>
              </a:rPr>
              <a:t>セミナー全体と、自社セッションの視聴数が表示されます</a:t>
            </a:r>
            <a:endParaRPr lang="en-US" altLang="ja-JP" sz="1200" dirty="0">
              <a:solidFill>
                <a:srgbClr val="FF0000"/>
              </a:solidFill>
            </a:endParaRPr>
          </a:p>
        </p:txBody>
      </p:sp>
      <p:pic>
        <p:nvPicPr>
          <p:cNvPr id="9" name="グラフィックス 8" descr="社員証">
            <a:extLst>
              <a:ext uri="{FF2B5EF4-FFF2-40B4-BE49-F238E27FC236}">
                <a16:creationId xmlns:a16="http://schemas.microsoft.com/office/drawing/2014/main" id="{26BAFF38-7F0E-4996-B369-45665A5FAB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560" y="2132856"/>
            <a:ext cx="914400" cy="914400"/>
          </a:xfrm>
          <a:prstGeom prst="rect">
            <a:avLst/>
          </a:prstGeom>
        </p:spPr>
      </p:pic>
      <p:sp>
        <p:nvSpPr>
          <p:cNvPr id="11" name="テキスト ボックス 10">
            <a:extLst>
              <a:ext uri="{FF2B5EF4-FFF2-40B4-BE49-F238E27FC236}">
                <a16:creationId xmlns:a16="http://schemas.microsoft.com/office/drawing/2014/main" id="{95C430B7-4BFF-414E-9489-EE761F2F2D45}"/>
              </a:ext>
            </a:extLst>
          </p:cNvPr>
          <p:cNvSpPr txBox="1"/>
          <p:nvPr/>
        </p:nvSpPr>
        <p:spPr>
          <a:xfrm>
            <a:off x="344488" y="1844824"/>
            <a:ext cx="2159566" cy="307777"/>
          </a:xfrm>
          <a:prstGeom prst="rect">
            <a:avLst/>
          </a:prstGeom>
          <a:solidFill>
            <a:srgbClr val="0F3675"/>
          </a:solidFill>
        </p:spPr>
        <p:txBody>
          <a:bodyPr wrap="none" rtlCol="0">
            <a:spAutoFit/>
          </a:bodyPr>
          <a:lstStyle/>
          <a:p>
            <a:r>
              <a:rPr kumimoji="1" lang="ja-JP" altLang="en-US" sz="1400" b="1" dirty="0">
                <a:solidFill>
                  <a:schemeClr val="bg1"/>
                </a:solidFill>
                <a:latin typeface="+mn-ea"/>
                <a:ea typeface="+mn-ea"/>
              </a:rPr>
              <a:t>❶協賛社アカウント発行</a:t>
            </a:r>
          </a:p>
        </p:txBody>
      </p:sp>
      <p:sp>
        <p:nvSpPr>
          <p:cNvPr id="36" name="テキスト ボックス 35">
            <a:extLst>
              <a:ext uri="{FF2B5EF4-FFF2-40B4-BE49-F238E27FC236}">
                <a16:creationId xmlns:a16="http://schemas.microsoft.com/office/drawing/2014/main" id="{08332AD9-9A27-4D81-9504-5B1B61353BDE}"/>
              </a:ext>
            </a:extLst>
          </p:cNvPr>
          <p:cNvSpPr txBox="1"/>
          <p:nvPr/>
        </p:nvSpPr>
        <p:spPr>
          <a:xfrm>
            <a:off x="344488" y="3284984"/>
            <a:ext cx="2160240" cy="307777"/>
          </a:xfrm>
          <a:prstGeom prst="rect">
            <a:avLst/>
          </a:prstGeom>
          <a:solidFill>
            <a:srgbClr val="0F3675"/>
          </a:solidFill>
        </p:spPr>
        <p:txBody>
          <a:bodyPr wrap="square" rtlCol="0">
            <a:spAutoFit/>
          </a:bodyPr>
          <a:lstStyle/>
          <a:p>
            <a:r>
              <a:rPr lang="ja-JP" altLang="en-US" sz="1400" b="1" dirty="0">
                <a:solidFill>
                  <a:schemeClr val="bg1"/>
                </a:solidFill>
                <a:latin typeface="+mn-ea"/>
                <a:ea typeface="+mn-ea"/>
              </a:rPr>
              <a:t>❷管理画面にログイン</a:t>
            </a:r>
            <a:endParaRPr kumimoji="1" lang="en-US" altLang="ja-JP" sz="1400" b="1" dirty="0">
              <a:solidFill>
                <a:schemeClr val="bg1"/>
              </a:solidFill>
              <a:latin typeface="+mn-ea"/>
              <a:ea typeface="+mn-ea"/>
            </a:endParaRPr>
          </a:p>
        </p:txBody>
      </p:sp>
      <p:cxnSp>
        <p:nvCxnSpPr>
          <p:cNvPr id="16" name="直線矢印コネクタ 15">
            <a:extLst>
              <a:ext uri="{FF2B5EF4-FFF2-40B4-BE49-F238E27FC236}">
                <a16:creationId xmlns:a16="http://schemas.microsoft.com/office/drawing/2014/main" id="{DEFFE6D6-BD90-4A50-AD2A-066B2367EA57}"/>
              </a:ext>
            </a:extLst>
          </p:cNvPr>
          <p:cNvCxnSpPr/>
          <p:nvPr/>
        </p:nvCxnSpPr>
        <p:spPr>
          <a:xfrm>
            <a:off x="704528" y="2132856"/>
            <a:ext cx="0"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28C3868D-5011-44D5-93B3-D01FB9667EFE}"/>
              </a:ext>
            </a:extLst>
          </p:cNvPr>
          <p:cNvSpPr txBox="1"/>
          <p:nvPr/>
        </p:nvSpPr>
        <p:spPr>
          <a:xfrm>
            <a:off x="3440832" y="1844824"/>
            <a:ext cx="2518638" cy="307777"/>
          </a:xfrm>
          <a:prstGeom prst="rect">
            <a:avLst/>
          </a:prstGeom>
          <a:solidFill>
            <a:srgbClr val="0F3675"/>
          </a:solidFill>
        </p:spPr>
        <p:txBody>
          <a:bodyPr wrap="none" rtlCol="0">
            <a:spAutoFit/>
          </a:bodyPr>
          <a:lstStyle/>
          <a:p>
            <a:r>
              <a:rPr lang="ja-JP" altLang="en-US" sz="1400" b="1" dirty="0">
                <a:solidFill>
                  <a:schemeClr val="bg1"/>
                </a:solidFill>
                <a:latin typeface="+mn-ea"/>
                <a:ea typeface="+mn-ea"/>
              </a:rPr>
              <a:t>❸管理画面からダウンロード</a:t>
            </a:r>
            <a:endParaRPr kumimoji="1" lang="en-US" altLang="ja-JP" sz="1400" b="1" dirty="0">
              <a:solidFill>
                <a:schemeClr val="bg1"/>
              </a:solidFill>
              <a:latin typeface="+mn-ea"/>
              <a:ea typeface="+mn-ea"/>
            </a:endParaRPr>
          </a:p>
        </p:txBody>
      </p:sp>
      <p:cxnSp>
        <p:nvCxnSpPr>
          <p:cNvPr id="40" name="コネクタ: カギ線 39">
            <a:extLst>
              <a:ext uri="{FF2B5EF4-FFF2-40B4-BE49-F238E27FC236}">
                <a16:creationId xmlns:a16="http://schemas.microsoft.com/office/drawing/2014/main" id="{32ECFD03-E0F5-4223-968D-16FFB03EABD6}"/>
              </a:ext>
            </a:extLst>
          </p:cNvPr>
          <p:cNvCxnSpPr>
            <a:cxnSpLocks/>
            <a:stCxn id="25" idx="1"/>
            <a:endCxn id="24" idx="1"/>
          </p:cNvCxnSpPr>
          <p:nvPr/>
        </p:nvCxnSpPr>
        <p:spPr>
          <a:xfrm rot="10800000" flipV="1">
            <a:off x="3435928" y="3356992"/>
            <a:ext cx="148921" cy="1675546"/>
          </a:xfrm>
          <a:prstGeom prst="bentConnector3">
            <a:avLst>
              <a:gd name="adj1" fmla="val 253504"/>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4" name="コネクタ: カギ線 43">
            <a:extLst>
              <a:ext uri="{FF2B5EF4-FFF2-40B4-BE49-F238E27FC236}">
                <a16:creationId xmlns:a16="http://schemas.microsoft.com/office/drawing/2014/main" id="{0A96E945-3D0B-4FDB-A8B5-D9929FED682C}"/>
              </a:ext>
            </a:extLst>
          </p:cNvPr>
          <p:cNvCxnSpPr>
            <a:cxnSpLocks/>
            <a:stCxn id="36" idx="3"/>
            <a:endCxn id="37" idx="1"/>
          </p:cNvCxnSpPr>
          <p:nvPr/>
        </p:nvCxnSpPr>
        <p:spPr>
          <a:xfrm flipV="1">
            <a:off x="2504728" y="1998713"/>
            <a:ext cx="936104" cy="144016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972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 Teams&#10;&#10;自動的に生成された説明">
            <a:extLst>
              <a:ext uri="{FF2B5EF4-FFF2-40B4-BE49-F238E27FC236}">
                <a16:creationId xmlns:a16="http://schemas.microsoft.com/office/drawing/2014/main" id="{B3363585-23FA-44F1-BE39-9DB10FC9B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96" y="908720"/>
            <a:ext cx="2413732" cy="5134266"/>
          </a:xfrm>
          <a:prstGeom prst="rect">
            <a:avLst/>
          </a:prstGeom>
          <a:ln>
            <a:solidFill>
              <a:schemeClr val="bg1">
                <a:lumMod val="75000"/>
              </a:schemeClr>
            </a:solidFill>
          </a:ln>
        </p:spPr>
      </p:pic>
      <p:sp>
        <p:nvSpPr>
          <p:cNvPr id="2" name="タイトル 1">
            <a:extLst>
              <a:ext uri="{FF2B5EF4-FFF2-40B4-BE49-F238E27FC236}">
                <a16:creationId xmlns:a16="http://schemas.microsoft.com/office/drawing/2014/main" id="{9135612E-E556-49BC-BCAF-ADB5805D8E22}"/>
              </a:ext>
            </a:extLst>
          </p:cNvPr>
          <p:cNvSpPr>
            <a:spLocks noGrp="1"/>
          </p:cNvSpPr>
          <p:nvPr>
            <p:ph type="title"/>
          </p:nvPr>
        </p:nvSpPr>
        <p:spPr>
          <a:xfrm>
            <a:off x="848544" y="216610"/>
            <a:ext cx="8352928" cy="476086"/>
          </a:xfrm>
        </p:spPr>
        <p:txBody>
          <a:bodyPr/>
          <a:lstStyle/>
          <a:p>
            <a:r>
              <a:rPr kumimoji="1" lang="ja-JP" altLang="en-US" dirty="0"/>
              <a:t>視聴画面のイメージ</a:t>
            </a:r>
          </a:p>
        </p:txBody>
      </p:sp>
      <p:sp>
        <p:nvSpPr>
          <p:cNvPr id="3" name="スライド番号プレースホルダー 2">
            <a:extLst>
              <a:ext uri="{FF2B5EF4-FFF2-40B4-BE49-F238E27FC236}">
                <a16:creationId xmlns:a16="http://schemas.microsoft.com/office/drawing/2014/main" id="{7E0E7AF0-C2BA-4867-8507-C1A37BB59E1F}"/>
              </a:ext>
            </a:extLst>
          </p:cNvPr>
          <p:cNvSpPr>
            <a:spLocks noGrp="1"/>
          </p:cNvSpPr>
          <p:nvPr>
            <p:ph type="sldNum" sz="quarter" idx="12"/>
          </p:nvPr>
        </p:nvSpPr>
        <p:spPr/>
        <p:txBody>
          <a:bodyPr/>
          <a:lstStyle/>
          <a:p>
            <a:fld id="{02600E93-819C-4894-8A60-DAB105EEC72C}" type="slidenum">
              <a:rPr lang="ja-JP" altLang="en-US" smtClean="0"/>
              <a:pPr/>
              <a:t>12</a:t>
            </a:fld>
            <a:endParaRPr lang="ja-JP" altLang="en-US" dirty="0"/>
          </a:p>
        </p:txBody>
      </p:sp>
      <p:sp>
        <p:nvSpPr>
          <p:cNvPr id="11" name="テキスト ボックス 10">
            <a:extLst>
              <a:ext uri="{FF2B5EF4-FFF2-40B4-BE49-F238E27FC236}">
                <a16:creationId xmlns:a16="http://schemas.microsoft.com/office/drawing/2014/main" id="{080AA1E2-A35F-4423-ADAC-CDB072B001C9}"/>
              </a:ext>
            </a:extLst>
          </p:cNvPr>
          <p:cNvSpPr txBox="1"/>
          <p:nvPr/>
        </p:nvSpPr>
        <p:spPr>
          <a:xfrm>
            <a:off x="272480" y="6063679"/>
            <a:ext cx="9361040" cy="430887"/>
          </a:xfrm>
          <a:prstGeom prst="rect">
            <a:avLst/>
          </a:prstGeom>
          <a:noFill/>
        </p:spPr>
        <p:txBody>
          <a:bodyPr wrap="square" rtlCol="0">
            <a:spAutoFit/>
          </a:bodyPr>
          <a:lstStyle/>
          <a:p>
            <a:r>
              <a:rPr kumimoji="1" lang="en-US" altLang="ja-JP" sz="1100" dirty="0">
                <a:latin typeface="+mn-ea"/>
                <a:ea typeface="+mn-ea"/>
              </a:rPr>
              <a:t>※</a:t>
            </a:r>
            <a:r>
              <a:rPr lang="ja-JP" altLang="en-US" sz="1100" dirty="0">
                <a:latin typeface="+mn-ea"/>
                <a:ea typeface="+mn-ea"/>
              </a:rPr>
              <a:t>設問数や体裁はセミナーの内容や主催者の目的により事例と異なる場合があります。</a:t>
            </a:r>
            <a:endParaRPr lang="en-US" altLang="ja-JP" sz="1100" dirty="0">
              <a:latin typeface="+mn-ea"/>
              <a:ea typeface="+mn-ea"/>
            </a:endParaRPr>
          </a:p>
          <a:p>
            <a:r>
              <a:rPr lang="en-US" altLang="ja-JP" sz="1100" dirty="0">
                <a:latin typeface="+mn-ea"/>
                <a:ea typeface="+mn-ea"/>
              </a:rPr>
              <a:t>※</a:t>
            </a:r>
            <a:r>
              <a:rPr lang="ja-JP" altLang="en-US" sz="1100" dirty="0">
                <a:latin typeface="+mn-ea"/>
                <a:ea typeface="+mn-ea"/>
              </a:rPr>
              <a:t>当ページに記載の事例の内容での実施を保証するものではありません。あらかじめご了承ください</a:t>
            </a:r>
            <a:endParaRPr kumimoji="1" lang="ja-JP" altLang="en-US" sz="1100" dirty="0">
              <a:latin typeface="+mn-ea"/>
              <a:ea typeface="+mn-ea"/>
            </a:endParaRPr>
          </a:p>
        </p:txBody>
      </p:sp>
      <p:pic>
        <p:nvPicPr>
          <p:cNvPr id="16" name="図 15" descr="グラフィカル ユーザー インターフェイス, アプリケーション, Teams&#10;&#10;自動的に生成された説明">
            <a:extLst>
              <a:ext uri="{FF2B5EF4-FFF2-40B4-BE49-F238E27FC236}">
                <a16:creationId xmlns:a16="http://schemas.microsoft.com/office/drawing/2014/main" id="{C3F2E12A-BECB-43A8-B659-D5B2A6A219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135"/>
          <a:stretch/>
        </p:blipFill>
        <p:spPr>
          <a:xfrm>
            <a:off x="3440832" y="980728"/>
            <a:ext cx="5633064" cy="4896544"/>
          </a:xfrm>
          <a:prstGeom prst="rect">
            <a:avLst/>
          </a:prstGeom>
          <a:ln>
            <a:solidFill>
              <a:schemeClr val="bg1">
                <a:lumMod val="75000"/>
              </a:schemeClr>
            </a:solidFill>
          </a:ln>
        </p:spPr>
      </p:pic>
      <p:sp>
        <p:nvSpPr>
          <p:cNvPr id="4" name="正方形/長方形 3">
            <a:extLst>
              <a:ext uri="{FF2B5EF4-FFF2-40B4-BE49-F238E27FC236}">
                <a16:creationId xmlns:a16="http://schemas.microsoft.com/office/drawing/2014/main" id="{E35F7868-7532-4637-8DC3-7A11B4F6EFA5}"/>
              </a:ext>
            </a:extLst>
          </p:cNvPr>
          <p:cNvSpPr/>
          <p:nvPr/>
        </p:nvSpPr>
        <p:spPr>
          <a:xfrm>
            <a:off x="7617296" y="1484784"/>
            <a:ext cx="1296144" cy="22322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37F015A-08FC-40FE-97AE-F14F486FC7EA}"/>
              </a:ext>
            </a:extLst>
          </p:cNvPr>
          <p:cNvSpPr txBox="1"/>
          <p:nvPr/>
        </p:nvSpPr>
        <p:spPr>
          <a:xfrm>
            <a:off x="7320036" y="3789040"/>
            <a:ext cx="2585964" cy="1197636"/>
          </a:xfrm>
          <a:prstGeom prst="rect">
            <a:avLst/>
          </a:prstGeom>
          <a:noFill/>
        </p:spPr>
        <p:txBody>
          <a:bodyPr wrap="none" rtlCol="0">
            <a:spAutoFit/>
          </a:bodyPr>
          <a:lstStyle/>
          <a:p>
            <a:pPr>
              <a:lnSpc>
                <a:spcPct val="130000"/>
              </a:lnSpc>
            </a:pPr>
            <a:r>
              <a:rPr lang="ja-JP" altLang="en-US" sz="1400" b="1" dirty="0">
                <a:solidFill>
                  <a:srgbClr val="C00000"/>
                </a:solidFill>
                <a:latin typeface="+mn-ea"/>
                <a:ea typeface="+mn-ea"/>
              </a:rPr>
              <a:t>❶協賛社アンケート</a:t>
            </a:r>
            <a:r>
              <a:rPr lang="en-US" altLang="ja-JP" sz="1400" b="1" dirty="0">
                <a:solidFill>
                  <a:srgbClr val="C00000"/>
                </a:solidFill>
                <a:latin typeface="+mn-ea"/>
                <a:ea typeface="+mn-ea"/>
              </a:rPr>
              <a:t>(3</a:t>
            </a:r>
            <a:r>
              <a:rPr lang="ja-JP" altLang="en-US" sz="1400" b="1" dirty="0">
                <a:solidFill>
                  <a:srgbClr val="C00000"/>
                </a:solidFill>
                <a:latin typeface="+mn-ea"/>
                <a:ea typeface="+mn-ea"/>
              </a:rPr>
              <a:t>問まで</a:t>
            </a:r>
            <a:r>
              <a:rPr lang="en-US" altLang="ja-JP" sz="1400" b="1" dirty="0">
                <a:solidFill>
                  <a:srgbClr val="C00000"/>
                </a:solidFill>
                <a:latin typeface="+mn-ea"/>
                <a:ea typeface="+mn-ea"/>
              </a:rPr>
              <a:t>)</a:t>
            </a:r>
          </a:p>
          <a:p>
            <a:pPr>
              <a:lnSpc>
                <a:spcPct val="130000"/>
              </a:lnSpc>
            </a:pPr>
            <a:r>
              <a:rPr lang="ja-JP" altLang="en-US" sz="1050" b="1" dirty="0">
                <a:solidFill>
                  <a:srgbClr val="C00000"/>
                </a:solidFill>
                <a:latin typeface="+mn-ea"/>
                <a:ea typeface="+mn-ea"/>
              </a:rPr>
              <a:t>　</a:t>
            </a:r>
            <a:r>
              <a:rPr lang="en-US" altLang="ja-JP" sz="1050" b="1" dirty="0">
                <a:solidFill>
                  <a:srgbClr val="C00000"/>
                </a:solidFill>
                <a:latin typeface="+mn-ea"/>
                <a:ea typeface="+mn-ea"/>
              </a:rPr>
              <a:t>※</a:t>
            </a:r>
            <a:r>
              <a:rPr lang="ja-JP" altLang="en-US" sz="1050" b="1" dirty="0">
                <a:solidFill>
                  <a:srgbClr val="C00000"/>
                </a:solidFill>
                <a:latin typeface="+mn-ea"/>
                <a:ea typeface="+mn-ea"/>
              </a:rPr>
              <a:t>複数協賛、複数セッションに</a:t>
            </a:r>
            <a:endParaRPr lang="en-US" altLang="ja-JP" sz="1050" b="1" dirty="0">
              <a:solidFill>
                <a:srgbClr val="C00000"/>
              </a:solidFill>
              <a:latin typeface="+mn-ea"/>
              <a:ea typeface="+mn-ea"/>
            </a:endParaRPr>
          </a:p>
          <a:p>
            <a:pPr>
              <a:lnSpc>
                <a:spcPct val="130000"/>
              </a:lnSpc>
            </a:pPr>
            <a:r>
              <a:rPr lang="ja-JP" altLang="en-US" sz="1050" b="1" dirty="0">
                <a:solidFill>
                  <a:srgbClr val="C00000"/>
                </a:solidFill>
                <a:latin typeface="+mn-ea"/>
                <a:ea typeface="+mn-ea"/>
              </a:rPr>
              <a:t>　　またがる場合は、協賛社ごと、</a:t>
            </a:r>
            <a:endParaRPr lang="en-US" altLang="ja-JP" sz="1050" b="1" dirty="0">
              <a:solidFill>
                <a:srgbClr val="C00000"/>
              </a:solidFill>
              <a:latin typeface="+mn-ea"/>
              <a:ea typeface="+mn-ea"/>
            </a:endParaRPr>
          </a:p>
          <a:p>
            <a:pPr>
              <a:lnSpc>
                <a:spcPct val="130000"/>
              </a:lnSpc>
            </a:pPr>
            <a:r>
              <a:rPr lang="ja-JP" altLang="en-US" sz="1050" b="1" dirty="0">
                <a:solidFill>
                  <a:srgbClr val="C00000"/>
                </a:solidFill>
                <a:latin typeface="+mn-ea"/>
                <a:ea typeface="+mn-ea"/>
              </a:rPr>
              <a:t>　　セッションごとにアンケートを</a:t>
            </a:r>
            <a:endParaRPr lang="en-US" altLang="ja-JP" sz="1050" b="1" dirty="0">
              <a:solidFill>
                <a:srgbClr val="C00000"/>
              </a:solidFill>
              <a:latin typeface="+mn-ea"/>
              <a:ea typeface="+mn-ea"/>
            </a:endParaRPr>
          </a:p>
          <a:p>
            <a:pPr>
              <a:lnSpc>
                <a:spcPct val="130000"/>
              </a:lnSpc>
            </a:pPr>
            <a:r>
              <a:rPr lang="ja-JP" altLang="en-US" sz="1050" b="1" dirty="0">
                <a:solidFill>
                  <a:srgbClr val="C00000"/>
                </a:solidFill>
                <a:latin typeface="+mn-ea"/>
                <a:ea typeface="+mn-ea"/>
              </a:rPr>
              <a:t>　　切り替えることが可能です</a:t>
            </a:r>
            <a:endParaRPr lang="en-US" altLang="ja-JP" sz="1050" b="1" dirty="0">
              <a:solidFill>
                <a:srgbClr val="C00000"/>
              </a:solidFill>
              <a:latin typeface="+mn-ea"/>
              <a:ea typeface="+mn-ea"/>
            </a:endParaRPr>
          </a:p>
        </p:txBody>
      </p:sp>
      <p:grpSp>
        <p:nvGrpSpPr>
          <p:cNvPr id="8" name="グループ化 7">
            <a:extLst>
              <a:ext uri="{FF2B5EF4-FFF2-40B4-BE49-F238E27FC236}">
                <a16:creationId xmlns:a16="http://schemas.microsoft.com/office/drawing/2014/main" id="{2CDED563-17C7-40EB-8326-5B5F61E788B0}"/>
              </a:ext>
            </a:extLst>
          </p:cNvPr>
          <p:cNvGrpSpPr/>
          <p:nvPr/>
        </p:nvGrpSpPr>
        <p:grpSpPr>
          <a:xfrm>
            <a:off x="4160912" y="4293096"/>
            <a:ext cx="1872208" cy="1008112"/>
            <a:chOff x="10785648" y="1412776"/>
            <a:chExt cx="1872208" cy="1008112"/>
          </a:xfrm>
        </p:grpSpPr>
        <p:sp>
          <p:nvSpPr>
            <p:cNvPr id="13" name="正方形/長方形 12">
              <a:extLst>
                <a:ext uri="{FF2B5EF4-FFF2-40B4-BE49-F238E27FC236}">
                  <a16:creationId xmlns:a16="http://schemas.microsoft.com/office/drawing/2014/main" id="{F00888A6-6063-4F68-812D-1F259768C4C4}"/>
                </a:ext>
              </a:extLst>
            </p:cNvPr>
            <p:cNvSpPr/>
            <p:nvPr/>
          </p:nvSpPr>
          <p:spPr>
            <a:xfrm>
              <a:off x="11361712" y="1772816"/>
              <a:ext cx="1296144"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7D23468-CD40-4250-BA3D-A8FA1DB51AF0}"/>
                </a:ext>
              </a:extLst>
            </p:cNvPr>
            <p:cNvSpPr txBox="1"/>
            <p:nvPr/>
          </p:nvSpPr>
          <p:spPr>
            <a:xfrm>
              <a:off x="10785648" y="1412776"/>
              <a:ext cx="1261884" cy="352404"/>
            </a:xfrm>
            <a:prstGeom prst="rect">
              <a:avLst/>
            </a:prstGeom>
            <a:noFill/>
          </p:spPr>
          <p:txBody>
            <a:bodyPr wrap="none" rtlCol="0">
              <a:spAutoFit/>
            </a:bodyPr>
            <a:lstStyle/>
            <a:p>
              <a:pPr>
                <a:lnSpc>
                  <a:spcPct val="130000"/>
                </a:lnSpc>
              </a:pPr>
              <a:r>
                <a:rPr lang="ja-JP" altLang="en-US" sz="1400" b="1" dirty="0">
                  <a:solidFill>
                    <a:srgbClr val="C00000"/>
                  </a:solidFill>
                  <a:latin typeface="+mn-ea"/>
                  <a:ea typeface="+mn-ea"/>
                </a:rPr>
                <a:t>❷協賛社ロゴ</a:t>
              </a:r>
              <a:endParaRPr lang="en-US" altLang="ja-JP" sz="1400" b="1" dirty="0">
                <a:solidFill>
                  <a:srgbClr val="C00000"/>
                </a:solidFill>
                <a:latin typeface="+mn-ea"/>
                <a:ea typeface="+mn-ea"/>
              </a:endParaRPr>
            </a:p>
          </p:txBody>
        </p:sp>
      </p:grpSp>
      <p:grpSp>
        <p:nvGrpSpPr>
          <p:cNvPr id="9" name="グループ化 8">
            <a:extLst>
              <a:ext uri="{FF2B5EF4-FFF2-40B4-BE49-F238E27FC236}">
                <a16:creationId xmlns:a16="http://schemas.microsoft.com/office/drawing/2014/main" id="{2FC51D74-6617-4118-BB0B-284B840BB4DA}"/>
              </a:ext>
            </a:extLst>
          </p:cNvPr>
          <p:cNvGrpSpPr/>
          <p:nvPr/>
        </p:nvGrpSpPr>
        <p:grpSpPr>
          <a:xfrm>
            <a:off x="4016896" y="5373216"/>
            <a:ext cx="4896837" cy="856460"/>
            <a:chOff x="10929664" y="5517232"/>
            <a:chExt cx="4896837" cy="856460"/>
          </a:xfrm>
        </p:grpSpPr>
        <p:sp>
          <p:nvSpPr>
            <p:cNvPr id="12" name="正方形/長方形 11">
              <a:extLst>
                <a:ext uri="{FF2B5EF4-FFF2-40B4-BE49-F238E27FC236}">
                  <a16:creationId xmlns:a16="http://schemas.microsoft.com/office/drawing/2014/main" id="{3E1B841A-D573-4202-8632-5311E5C73D6B}"/>
                </a:ext>
              </a:extLst>
            </p:cNvPr>
            <p:cNvSpPr/>
            <p:nvPr/>
          </p:nvSpPr>
          <p:spPr>
            <a:xfrm>
              <a:off x="10929664" y="5517232"/>
              <a:ext cx="4464496"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449514F-407A-4798-93DF-0D3926202827}"/>
                </a:ext>
              </a:extLst>
            </p:cNvPr>
            <p:cNvSpPr txBox="1"/>
            <p:nvPr/>
          </p:nvSpPr>
          <p:spPr>
            <a:xfrm>
              <a:off x="14026008" y="6021288"/>
              <a:ext cx="1800493" cy="352404"/>
            </a:xfrm>
            <a:prstGeom prst="rect">
              <a:avLst/>
            </a:prstGeom>
            <a:noFill/>
          </p:spPr>
          <p:txBody>
            <a:bodyPr wrap="none" rtlCol="0">
              <a:spAutoFit/>
            </a:bodyPr>
            <a:lstStyle/>
            <a:p>
              <a:pPr>
                <a:lnSpc>
                  <a:spcPct val="130000"/>
                </a:lnSpc>
              </a:pPr>
              <a:r>
                <a:rPr lang="ja-JP" altLang="en-US" sz="1400" b="1" dirty="0">
                  <a:solidFill>
                    <a:srgbClr val="C00000"/>
                  </a:solidFill>
                  <a:latin typeface="+mn-ea"/>
                  <a:ea typeface="+mn-ea"/>
                </a:rPr>
                <a:t>❸資料ダウンロード</a:t>
              </a:r>
              <a:endParaRPr lang="en-US" altLang="ja-JP" sz="1400" b="1" dirty="0">
                <a:solidFill>
                  <a:srgbClr val="C00000"/>
                </a:solidFill>
                <a:latin typeface="+mn-ea"/>
                <a:ea typeface="+mn-ea"/>
              </a:endParaRPr>
            </a:p>
          </p:txBody>
        </p:sp>
      </p:grpSp>
      <p:sp>
        <p:nvSpPr>
          <p:cNvPr id="17" name="右中かっこ 16">
            <a:extLst>
              <a:ext uri="{FF2B5EF4-FFF2-40B4-BE49-F238E27FC236}">
                <a16:creationId xmlns:a16="http://schemas.microsoft.com/office/drawing/2014/main" id="{2FEBAE73-89A8-492F-AF4D-60BA38F6A2CD}"/>
              </a:ext>
            </a:extLst>
          </p:cNvPr>
          <p:cNvSpPr/>
          <p:nvPr/>
        </p:nvSpPr>
        <p:spPr>
          <a:xfrm>
            <a:off x="2648744" y="1124744"/>
            <a:ext cx="216024" cy="165618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CFC5B46-BCFF-4620-ADF4-937F4BD1C7F5}"/>
              </a:ext>
            </a:extLst>
          </p:cNvPr>
          <p:cNvSpPr txBox="1"/>
          <p:nvPr/>
        </p:nvSpPr>
        <p:spPr>
          <a:xfrm>
            <a:off x="2936776" y="1556792"/>
            <a:ext cx="389850" cy="830997"/>
          </a:xfrm>
          <a:prstGeom prst="rect">
            <a:avLst/>
          </a:prstGeom>
          <a:noFill/>
        </p:spPr>
        <p:txBody>
          <a:bodyPr wrap="none" rtlCol="0">
            <a:spAutoFit/>
          </a:bodyPr>
          <a:lstStyle/>
          <a:p>
            <a:r>
              <a:rPr lang="ja-JP" altLang="en-US" sz="1600" b="1" dirty="0">
                <a:solidFill>
                  <a:srgbClr val="FF0000"/>
                </a:solidFill>
                <a:latin typeface="+mn-ea"/>
                <a:ea typeface="+mn-ea"/>
              </a:rPr>
              <a:t>❶</a:t>
            </a:r>
            <a:endParaRPr lang="en-US" altLang="ja-JP" sz="1600" b="1" dirty="0">
              <a:solidFill>
                <a:srgbClr val="FF0000"/>
              </a:solidFill>
              <a:latin typeface="+mn-ea"/>
              <a:ea typeface="+mn-ea"/>
            </a:endParaRPr>
          </a:p>
          <a:p>
            <a:r>
              <a:rPr kumimoji="1" lang="ja-JP" altLang="en-US" sz="1600" b="1" dirty="0">
                <a:solidFill>
                  <a:srgbClr val="FF0000"/>
                </a:solidFill>
                <a:latin typeface="+mn-ea"/>
                <a:ea typeface="+mn-ea"/>
              </a:rPr>
              <a:t>❷</a:t>
            </a:r>
            <a:endParaRPr kumimoji="1" lang="en-US" altLang="ja-JP" sz="1600" b="1" dirty="0">
              <a:solidFill>
                <a:srgbClr val="FF0000"/>
              </a:solidFill>
              <a:latin typeface="+mn-ea"/>
              <a:ea typeface="+mn-ea"/>
            </a:endParaRPr>
          </a:p>
          <a:p>
            <a:r>
              <a:rPr lang="ja-JP" altLang="en-US" sz="1600" b="1" dirty="0">
                <a:solidFill>
                  <a:srgbClr val="FF0000"/>
                </a:solidFill>
                <a:latin typeface="+mn-ea"/>
                <a:ea typeface="+mn-ea"/>
              </a:rPr>
              <a:t>❸</a:t>
            </a:r>
            <a:endParaRPr kumimoji="1" lang="ja-JP" altLang="en-US" sz="1600" b="1" dirty="0">
              <a:solidFill>
                <a:srgbClr val="FF0000"/>
              </a:solidFill>
              <a:latin typeface="+mn-ea"/>
              <a:ea typeface="+mn-ea"/>
            </a:endParaRPr>
          </a:p>
        </p:txBody>
      </p:sp>
    </p:spTree>
    <p:extLst>
      <p:ext uri="{BB962C8B-B14F-4D97-AF65-F5344CB8AC3E}">
        <p14:creationId xmlns:p14="http://schemas.microsoft.com/office/powerpoint/2010/main" val="107356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 Teams&#10;&#10;自動的に生成された説明">
            <a:extLst>
              <a:ext uri="{FF2B5EF4-FFF2-40B4-BE49-F238E27FC236}">
                <a16:creationId xmlns:a16="http://schemas.microsoft.com/office/drawing/2014/main" id="{B3363585-23FA-44F1-BE39-9DB10FC9B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96" y="908720"/>
            <a:ext cx="2413732" cy="5134266"/>
          </a:xfrm>
          <a:prstGeom prst="rect">
            <a:avLst/>
          </a:prstGeom>
          <a:ln>
            <a:solidFill>
              <a:schemeClr val="bg1">
                <a:lumMod val="75000"/>
              </a:schemeClr>
            </a:solidFill>
          </a:ln>
        </p:spPr>
      </p:pic>
      <p:sp>
        <p:nvSpPr>
          <p:cNvPr id="2" name="タイトル 1">
            <a:extLst>
              <a:ext uri="{FF2B5EF4-FFF2-40B4-BE49-F238E27FC236}">
                <a16:creationId xmlns:a16="http://schemas.microsoft.com/office/drawing/2014/main" id="{9135612E-E556-49BC-BCAF-ADB5805D8E22}"/>
              </a:ext>
            </a:extLst>
          </p:cNvPr>
          <p:cNvSpPr>
            <a:spLocks noGrp="1"/>
          </p:cNvSpPr>
          <p:nvPr>
            <p:ph type="title"/>
          </p:nvPr>
        </p:nvSpPr>
        <p:spPr>
          <a:xfrm>
            <a:off x="848544" y="216610"/>
            <a:ext cx="8352928" cy="476086"/>
          </a:xfrm>
        </p:spPr>
        <p:txBody>
          <a:bodyPr/>
          <a:lstStyle/>
          <a:p>
            <a:r>
              <a:rPr kumimoji="1" lang="ja-JP" altLang="en-US" dirty="0"/>
              <a:t>視聴画面のイメージ</a:t>
            </a:r>
          </a:p>
        </p:txBody>
      </p:sp>
      <p:sp>
        <p:nvSpPr>
          <p:cNvPr id="3" name="スライド番号プレースホルダー 2">
            <a:extLst>
              <a:ext uri="{FF2B5EF4-FFF2-40B4-BE49-F238E27FC236}">
                <a16:creationId xmlns:a16="http://schemas.microsoft.com/office/drawing/2014/main" id="{7E0E7AF0-C2BA-4867-8507-C1A37BB59E1F}"/>
              </a:ext>
            </a:extLst>
          </p:cNvPr>
          <p:cNvSpPr>
            <a:spLocks noGrp="1"/>
          </p:cNvSpPr>
          <p:nvPr>
            <p:ph type="sldNum" sz="quarter" idx="12"/>
          </p:nvPr>
        </p:nvSpPr>
        <p:spPr/>
        <p:txBody>
          <a:bodyPr/>
          <a:lstStyle/>
          <a:p>
            <a:fld id="{02600E93-819C-4894-8A60-DAB105EEC72C}" type="slidenum">
              <a:rPr lang="ja-JP" altLang="en-US" smtClean="0"/>
              <a:pPr/>
              <a:t>13</a:t>
            </a:fld>
            <a:endParaRPr lang="ja-JP" altLang="en-US" dirty="0"/>
          </a:p>
        </p:txBody>
      </p:sp>
      <p:sp>
        <p:nvSpPr>
          <p:cNvPr id="11" name="テキスト ボックス 10">
            <a:extLst>
              <a:ext uri="{FF2B5EF4-FFF2-40B4-BE49-F238E27FC236}">
                <a16:creationId xmlns:a16="http://schemas.microsoft.com/office/drawing/2014/main" id="{080AA1E2-A35F-4423-ADAC-CDB072B001C9}"/>
              </a:ext>
            </a:extLst>
          </p:cNvPr>
          <p:cNvSpPr txBox="1"/>
          <p:nvPr/>
        </p:nvSpPr>
        <p:spPr>
          <a:xfrm>
            <a:off x="272480" y="6063679"/>
            <a:ext cx="9361040" cy="430887"/>
          </a:xfrm>
          <a:prstGeom prst="rect">
            <a:avLst/>
          </a:prstGeom>
          <a:noFill/>
        </p:spPr>
        <p:txBody>
          <a:bodyPr wrap="square" rtlCol="0">
            <a:spAutoFit/>
          </a:bodyPr>
          <a:lstStyle/>
          <a:p>
            <a:r>
              <a:rPr kumimoji="1" lang="en-US" altLang="ja-JP" sz="1100" dirty="0">
                <a:latin typeface="+mn-ea"/>
                <a:ea typeface="+mn-ea"/>
              </a:rPr>
              <a:t>※</a:t>
            </a:r>
            <a:r>
              <a:rPr lang="ja-JP" altLang="en-US" sz="1100" dirty="0">
                <a:latin typeface="+mn-ea"/>
                <a:ea typeface="+mn-ea"/>
              </a:rPr>
              <a:t>設問数や体裁はセミナーの内容や主催者の目的により事例と異なる場合があります。</a:t>
            </a:r>
            <a:endParaRPr lang="en-US" altLang="ja-JP" sz="1100" dirty="0">
              <a:latin typeface="+mn-ea"/>
              <a:ea typeface="+mn-ea"/>
            </a:endParaRPr>
          </a:p>
          <a:p>
            <a:r>
              <a:rPr lang="en-US" altLang="ja-JP" sz="1100" dirty="0">
                <a:latin typeface="+mn-ea"/>
                <a:ea typeface="+mn-ea"/>
              </a:rPr>
              <a:t>※</a:t>
            </a:r>
            <a:r>
              <a:rPr lang="ja-JP" altLang="en-US" sz="1100" dirty="0">
                <a:latin typeface="+mn-ea"/>
                <a:ea typeface="+mn-ea"/>
              </a:rPr>
              <a:t>当ページに記載の事例の内容での実施を保証するものではありません。あらかじめご了承ください</a:t>
            </a:r>
            <a:endParaRPr kumimoji="1" lang="ja-JP" altLang="en-US" sz="1100" dirty="0">
              <a:latin typeface="+mn-ea"/>
              <a:ea typeface="+mn-ea"/>
            </a:endParaRPr>
          </a:p>
        </p:txBody>
      </p:sp>
      <p:grpSp>
        <p:nvGrpSpPr>
          <p:cNvPr id="8" name="グループ化 7">
            <a:extLst>
              <a:ext uri="{FF2B5EF4-FFF2-40B4-BE49-F238E27FC236}">
                <a16:creationId xmlns:a16="http://schemas.microsoft.com/office/drawing/2014/main" id="{2CDED563-17C7-40EB-8326-5B5F61E788B0}"/>
              </a:ext>
            </a:extLst>
          </p:cNvPr>
          <p:cNvGrpSpPr/>
          <p:nvPr/>
        </p:nvGrpSpPr>
        <p:grpSpPr>
          <a:xfrm>
            <a:off x="4160912" y="4293096"/>
            <a:ext cx="1872208" cy="1008112"/>
            <a:chOff x="10785648" y="1412776"/>
            <a:chExt cx="1872208" cy="1008112"/>
          </a:xfrm>
        </p:grpSpPr>
        <p:sp>
          <p:nvSpPr>
            <p:cNvPr id="13" name="正方形/長方形 12">
              <a:extLst>
                <a:ext uri="{FF2B5EF4-FFF2-40B4-BE49-F238E27FC236}">
                  <a16:creationId xmlns:a16="http://schemas.microsoft.com/office/drawing/2014/main" id="{F00888A6-6063-4F68-812D-1F259768C4C4}"/>
                </a:ext>
              </a:extLst>
            </p:cNvPr>
            <p:cNvSpPr/>
            <p:nvPr/>
          </p:nvSpPr>
          <p:spPr>
            <a:xfrm>
              <a:off x="11361712" y="1772816"/>
              <a:ext cx="1296144"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7D23468-CD40-4250-BA3D-A8FA1DB51AF0}"/>
                </a:ext>
              </a:extLst>
            </p:cNvPr>
            <p:cNvSpPr txBox="1"/>
            <p:nvPr/>
          </p:nvSpPr>
          <p:spPr>
            <a:xfrm>
              <a:off x="10785648" y="1412776"/>
              <a:ext cx="1261884" cy="352404"/>
            </a:xfrm>
            <a:prstGeom prst="rect">
              <a:avLst/>
            </a:prstGeom>
            <a:noFill/>
          </p:spPr>
          <p:txBody>
            <a:bodyPr wrap="none" rtlCol="0">
              <a:spAutoFit/>
            </a:bodyPr>
            <a:lstStyle/>
            <a:p>
              <a:pPr>
                <a:lnSpc>
                  <a:spcPct val="130000"/>
                </a:lnSpc>
              </a:pPr>
              <a:r>
                <a:rPr lang="ja-JP" altLang="en-US" sz="1400" b="1" dirty="0">
                  <a:solidFill>
                    <a:srgbClr val="C00000"/>
                  </a:solidFill>
                  <a:latin typeface="+mn-ea"/>
                  <a:ea typeface="+mn-ea"/>
                </a:rPr>
                <a:t>❷協賛社ロゴ</a:t>
              </a:r>
              <a:endParaRPr lang="en-US" altLang="ja-JP" sz="1400" b="1" dirty="0">
                <a:solidFill>
                  <a:srgbClr val="C00000"/>
                </a:solidFill>
                <a:latin typeface="+mn-ea"/>
                <a:ea typeface="+mn-ea"/>
              </a:endParaRPr>
            </a:p>
          </p:txBody>
        </p:sp>
      </p:grpSp>
      <p:pic>
        <p:nvPicPr>
          <p:cNvPr id="17" name="図 16" descr="グラフィカル ユーザー インターフェイス, アプリケーション, Teams&#10;&#10;自動的に生成された説明">
            <a:extLst>
              <a:ext uri="{FF2B5EF4-FFF2-40B4-BE49-F238E27FC236}">
                <a16:creationId xmlns:a16="http://schemas.microsoft.com/office/drawing/2014/main" id="{156691EF-833C-410A-8212-B77CD5E9EE8F}"/>
              </a:ext>
            </a:extLst>
          </p:cNvPr>
          <p:cNvPicPr>
            <a:picLocks noChangeAspect="1"/>
          </p:cNvPicPr>
          <p:nvPr/>
        </p:nvPicPr>
        <p:blipFill rotWithShape="1">
          <a:blip r:embed="rId4">
            <a:extLst>
              <a:ext uri="{28A0092B-C50C-407E-A947-70E740481C1C}">
                <a14:useLocalDpi xmlns:a14="http://schemas.microsoft.com/office/drawing/2010/main" val="0"/>
              </a:ext>
            </a:extLst>
          </a:blip>
          <a:srcRect t="40690" b="10778"/>
          <a:stretch/>
        </p:blipFill>
        <p:spPr>
          <a:xfrm>
            <a:off x="3440832" y="980728"/>
            <a:ext cx="4824536" cy="4980482"/>
          </a:xfrm>
          <a:prstGeom prst="rect">
            <a:avLst/>
          </a:prstGeom>
          <a:ln>
            <a:solidFill>
              <a:schemeClr val="bg1">
                <a:lumMod val="75000"/>
              </a:schemeClr>
            </a:solidFill>
          </a:ln>
        </p:spPr>
      </p:pic>
      <p:grpSp>
        <p:nvGrpSpPr>
          <p:cNvPr id="9" name="グループ化 8">
            <a:extLst>
              <a:ext uri="{FF2B5EF4-FFF2-40B4-BE49-F238E27FC236}">
                <a16:creationId xmlns:a16="http://schemas.microsoft.com/office/drawing/2014/main" id="{2FC51D74-6617-4118-BB0B-284B840BB4DA}"/>
              </a:ext>
            </a:extLst>
          </p:cNvPr>
          <p:cNvGrpSpPr/>
          <p:nvPr/>
        </p:nvGrpSpPr>
        <p:grpSpPr>
          <a:xfrm>
            <a:off x="3800872" y="980728"/>
            <a:ext cx="4464496" cy="3384376"/>
            <a:chOff x="10929664" y="4437112"/>
            <a:chExt cx="4464496" cy="3384376"/>
          </a:xfrm>
        </p:grpSpPr>
        <p:sp>
          <p:nvSpPr>
            <p:cNvPr id="12" name="正方形/長方形 11">
              <a:extLst>
                <a:ext uri="{FF2B5EF4-FFF2-40B4-BE49-F238E27FC236}">
                  <a16:creationId xmlns:a16="http://schemas.microsoft.com/office/drawing/2014/main" id="{3E1B841A-D573-4202-8632-5311E5C73D6B}"/>
                </a:ext>
              </a:extLst>
            </p:cNvPr>
            <p:cNvSpPr/>
            <p:nvPr/>
          </p:nvSpPr>
          <p:spPr>
            <a:xfrm>
              <a:off x="10929664" y="4437112"/>
              <a:ext cx="4464496" cy="33843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449514F-407A-4798-93DF-0D3926202827}"/>
                </a:ext>
              </a:extLst>
            </p:cNvPr>
            <p:cNvSpPr txBox="1"/>
            <p:nvPr/>
          </p:nvSpPr>
          <p:spPr>
            <a:xfrm>
              <a:off x="13449944" y="4509120"/>
              <a:ext cx="1800493" cy="352404"/>
            </a:xfrm>
            <a:prstGeom prst="rect">
              <a:avLst/>
            </a:prstGeom>
            <a:noFill/>
          </p:spPr>
          <p:txBody>
            <a:bodyPr wrap="none" rtlCol="0">
              <a:spAutoFit/>
            </a:bodyPr>
            <a:lstStyle/>
            <a:p>
              <a:pPr>
                <a:lnSpc>
                  <a:spcPct val="130000"/>
                </a:lnSpc>
              </a:pPr>
              <a:r>
                <a:rPr lang="ja-JP" altLang="en-US" sz="1400" b="1" dirty="0">
                  <a:solidFill>
                    <a:srgbClr val="C00000"/>
                  </a:solidFill>
                  <a:latin typeface="+mn-ea"/>
                  <a:ea typeface="+mn-ea"/>
                </a:rPr>
                <a:t>❹主催者アンケート</a:t>
              </a:r>
              <a:endParaRPr lang="en-US" altLang="ja-JP" sz="1400" b="1" dirty="0">
                <a:solidFill>
                  <a:srgbClr val="C00000"/>
                </a:solidFill>
                <a:latin typeface="+mn-ea"/>
                <a:ea typeface="+mn-ea"/>
              </a:endParaRPr>
            </a:p>
          </p:txBody>
        </p:sp>
      </p:grpSp>
      <p:grpSp>
        <p:nvGrpSpPr>
          <p:cNvPr id="18" name="グループ化 17">
            <a:extLst>
              <a:ext uri="{FF2B5EF4-FFF2-40B4-BE49-F238E27FC236}">
                <a16:creationId xmlns:a16="http://schemas.microsoft.com/office/drawing/2014/main" id="{69B3C549-F37B-4EC0-948C-0F440668E838}"/>
              </a:ext>
            </a:extLst>
          </p:cNvPr>
          <p:cNvGrpSpPr/>
          <p:nvPr/>
        </p:nvGrpSpPr>
        <p:grpSpPr>
          <a:xfrm>
            <a:off x="3800872" y="4581128"/>
            <a:ext cx="5726380" cy="1368152"/>
            <a:chOff x="10929664" y="4437112"/>
            <a:chExt cx="5726380" cy="3384376"/>
          </a:xfrm>
        </p:grpSpPr>
        <p:sp>
          <p:nvSpPr>
            <p:cNvPr id="19" name="正方形/長方形 18">
              <a:extLst>
                <a:ext uri="{FF2B5EF4-FFF2-40B4-BE49-F238E27FC236}">
                  <a16:creationId xmlns:a16="http://schemas.microsoft.com/office/drawing/2014/main" id="{38E6A1B1-E2E1-48AC-81F8-41B48086E2D2}"/>
                </a:ext>
              </a:extLst>
            </p:cNvPr>
            <p:cNvSpPr/>
            <p:nvPr/>
          </p:nvSpPr>
          <p:spPr>
            <a:xfrm>
              <a:off x="10929664" y="4437112"/>
              <a:ext cx="4464496" cy="33843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4A844D5-7348-4A8E-891D-33B22D783F4E}"/>
                </a:ext>
              </a:extLst>
            </p:cNvPr>
            <p:cNvSpPr txBox="1"/>
            <p:nvPr/>
          </p:nvSpPr>
          <p:spPr>
            <a:xfrm>
              <a:off x="15394160" y="4437112"/>
              <a:ext cx="1261884" cy="871736"/>
            </a:xfrm>
            <a:prstGeom prst="rect">
              <a:avLst/>
            </a:prstGeom>
            <a:noFill/>
          </p:spPr>
          <p:txBody>
            <a:bodyPr wrap="none" rtlCol="0">
              <a:spAutoFit/>
            </a:bodyPr>
            <a:lstStyle/>
            <a:p>
              <a:pPr>
                <a:lnSpc>
                  <a:spcPct val="130000"/>
                </a:lnSpc>
              </a:pPr>
              <a:r>
                <a:rPr lang="ja-JP" altLang="en-US" sz="1400" b="1" dirty="0">
                  <a:solidFill>
                    <a:srgbClr val="C00000"/>
                  </a:solidFill>
                  <a:latin typeface="+mn-ea"/>
                  <a:ea typeface="+mn-ea"/>
                </a:rPr>
                <a:t>❺プログラム</a:t>
              </a:r>
              <a:endParaRPr lang="en-US" altLang="ja-JP" sz="1400" b="1" dirty="0">
                <a:solidFill>
                  <a:srgbClr val="C00000"/>
                </a:solidFill>
                <a:latin typeface="+mn-ea"/>
                <a:ea typeface="+mn-ea"/>
              </a:endParaRPr>
            </a:p>
          </p:txBody>
        </p:sp>
      </p:grpSp>
      <p:sp>
        <p:nvSpPr>
          <p:cNvPr id="16" name="右中かっこ 15">
            <a:extLst>
              <a:ext uri="{FF2B5EF4-FFF2-40B4-BE49-F238E27FC236}">
                <a16:creationId xmlns:a16="http://schemas.microsoft.com/office/drawing/2014/main" id="{5D57785D-D819-4349-9983-BABDD74DDD9B}"/>
              </a:ext>
            </a:extLst>
          </p:cNvPr>
          <p:cNvSpPr/>
          <p:nvPr/>
        </p:nvSpPr>
        <p:spPr>
          <a:xfrm>
            <a:off x="2648744" y="3140968"/>
            <a:ext cx="216024" cy="165618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C6D1826-C4FF-4BBE-9F67-7C5F7D696D6C}"/>
              </a:ext>
            </a:extLst>
          </p:cNvPr>
          <p:cNvSpPr txBox="1"/>
          <p:nvPr/>
        </p:nvSpPr>
        <p:spPr>
          <a:xfrm>
            <a:off x="2864768" y="3789040"/>
            <a:ext cx="389850" cy="338554"/>
          </a:xfrm>
          <a:prstGeom prst="rect">
            <a:avLst/>
          </a:prstGeom>
          <a:noFill/>
        </p:spPr>
        <p:txBody>
          <a:bodyPr wrap="none" rtlCol="0">
            <a:spAutoFit/>
          </a:bodyPr>
          <a:lstStyle/>
          <a:p>
            <a:r>
              <a:rPr kumimoji="1" lang="ja-JP" altLang="en-US" sz="1600" b="1" dirty="0">
                <a:solidFill>
                  <a:srgbClr val="FF0000"/>
                </a:solidFill>
                <a:latin typeface="+mn-ea"/>
                <a:ea typeface="+mn-ea"/>
              </a:rPr>
              <a:t>❹</a:t>
            </a:r>
          </a:p>
        </p:txBody>
      </p:sp>
      <p:sp>
        <p:nvSpPr>
          <p:cNvPr id="22" name="右中かっこ 21">
            <a:extLst>
              <a:ext uri="{FF2B5EF4-FFF2-40B4-BE49-F238E27FC236}">
                <a16:creationId xmlns:a16="http://schemas.microsoft.com/office/drawing/2014/main" id="{FB350898-3B99-4B45-9D66-5080B1BB7B31}"/>
              </a:ext>
            </a:extLst>
          </p:cNvPr>
          <p:cNvSpPr/>
          <p:nvPr/>
        </p:nvSpPr>
        <p:spPr>
          <a:xfrm>
            <a:off x="2648744" y="4941168"/>
            <a:ext cx="216024" cy="50405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EA98EE2-2AFB-4D34-B7B1-D2094B27BB38}"/>
              </a:ext>
            </a:extLst>
          </p:cNvPr>
          <p:cNvSpPr txBox="1"/>
          <p:nvPr/>
        </p:nvSpPr>
        <p:spPr>
          <a:xfrm>
            <a:off x="2864768" y="5013176"/>
            <a:ext cx="389850" cy="338554"/>
          </a:xfrm>
          <a:prstGeom prst="rect">
            <a:avLst/>
          </a:prstGeom>
          <a:noFill/>
        </p:spPr>
        <p:txBody>
          <a:bodyPr wrap="none" rtlCol="0">
            <a:spAutoFit/>
          </a:bodyPr>
          <a:lstStyle/>
          <a:p>
            <a:r>
              <a:rPr lang="ja-JP" altLang="en-US" sz="1600" b="1" dirty="0">
                <a:solidFill>
                  <a:srgbClr val="FF0000"/>
                </a:solidFill>
                <a:latin typeface="+mn-ea"/>
                <a:ea typeface="+mn-ea"/>
              </a:rPr>
              <a:t>❺</a:t>
            </a:r>
            <a:endParaRPr kumimoji="1" lang="ja-JP" altLang="en-US" sz="1600" b="1" dirty="0">
              <a:solidFill>
                <a:srgbClr val="FF0000"/>
              </a:solidFill>
              <a:latin typeface="+mn-ea"/>
              <a:ea typeface="+mn-ea"/>
            </a:endParaRPr>
          </a:p>
        </p:txBody>
      </p:sp>
    </p:spTree>
    <p:extLst>
      <p:ext uri="{BB962C8B-B14F-4D97-AF65-F5344CB8AC3E}">
        <p14:creationId xmlns:p14="http://schemas.microsoft.com/office/powerpoint/2010/main" val="174470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B9F27A-1A1E-4254-A057-D02795747A91}"/>
              </a:ext>
            </a:extLst>
          </p:cNvPr>
          <p:cNvSpPr>
            <a:spLocks noGrp="1"/>
          </p:cNvSpPr>
          <p:nvPr>
            <p:ph type="title"/>
          </p:nvPr>
        </p:nvSpPr>
        <p:spPr>
          <a:xfrm>
            <a:off x="848544" y="216610"/>
            <a:ext cx="8352928" cy="476086"/>
          </a:xfrm>
        </p:spPr>
        <p:txBody>
          <a:bodyPr/>
          <a:lstStyle/>
          <a:p>
            <a:r>
              <a:rPr kumimoji="1" lang="ja-JP" altLang="en-US" dirty="0"/>
              <a:t>オプション一覧</a:t>
            </a:r>
          </a:p>
        </p:txBody>
      </p:sp>
      <p:sp>
        <p:nvSpPr>
          <p:cNvPr id="4" name="スライド番号プレースホルダー 3">
            <a:extLst>
              <a:ext uri="{FF2B5EF4-FFF2-40B4-BE49-F238E27FC236}">
                <a16:creationId xmlns:a16="http://schemas.microsoft.com/office/drawing/2014/main" id="{CDB08D02-5DA5-4865-A340-CA5D9A160854}"/>
              </a:ext>
            </a:extLst>
          </p:cNvPr>
          <p:cNvSpPr>
            <a:spLocks noGrp="1"/>
          </p:cNvSpPr>
          <p:nvPr>
            <p:ph type="sldNum" sz="quarter" idx="12"/>
          </p:nvPr>
        </p:nvSpPr>
        <p:spPr/>
        <p:txBody>
          <a:bodyPr/>
          <a:lstStyle/>
          <a:p>
            <a:fld id="{02600E93-819C-4894-8A60-DAB105EEC72C}" type="slidenum">
              <a:rPr lang="ja-JP" altLang="en-US" smtClean="0"/>
              <a:pPr/>
              <a:t>14</a:t>
            </a:fld>
            <a:endParaRPr lang="ja-JP" altLang="en-US" dirty="0"/>
          </a:p>
        </p:txBody>
      </p:sp>
      <p:sp>
        <p:nvSpPr>
          <p:cNvPr id="9" name="テキスト ボックス 8">
            <a:extLst>
              <a:ext uri="{FF2B5EF4-FFF2-40B4-BE49-F238E27FC236}">
                <a16:creationId xmlns:a16="http://schemas.microsoft.com/office/drawing/2014/main" id="{1BCE1F4D-088D-49B1-93EA-C00C2534EE88}"/>
              </a:ext>
            </a:extLst>
          </p:cNvPr>
          <p:cNvSpPr txBox="1"/>
          <p:nvPr/>
        </p:nvSpPr>
        <p:spPr>
          <a:xfrm>
            <a:off x="128464" y="6144071"/>
            <a:ext cx="5904656" cy="307777"/>
          </a:xfrm>
          <a:prstGeom prst="rect">
            <a:avLst/>
          </a:prstGeom>
          <a:noFill/>
        </p:spPr>
        <p:txBody>
          <a:bodyPr wrap="square" rtlCol="0">
            <a:spAutoFit/>
          </a:bodyPr>
          <a:lstStyle/>
          <a:p>
            <a:r>
              <a:rPr lang="en-US" altLang="ja-JP" sz="1400" dirty="0">
                <a:latin typeface="+mn-ea"/>
                <a:ea typeface="+mn-ea"/>
              </a:rPr>
              <a:t>※</a:t>
            </a:r>
            <a:r>
              <a:rPr lang="ja-JP" altLang="en-US" sz="1400" dirty="0">
                <a:latin typeface="+mn-ea"/>
                <a:ea typeface="+mn-ea"/>
              </a:rPr>
              <a:t>詳細、その他ご要望は担当営業までご相談ください</a:t>
            </a:r>
            <a:endParaRPr kumimoji="1" lang="ja-JP" altLang="en-US" sz="1400" dirty="0">
              <a:latin typeface="+mn-ea"/>
              <a:ea typeface="+mn-ea"/>
            </a:endParaRPr>
          </a:p>
        </p:txBody>
      </p:sp>
      <p:graphicFrame>
        <p:nvGraphicFramePr>
          <p:cNvPr id="3" name="表 2">
            <a:extLst>
              <a:ext uri="{FF2B5EF4-FFF2-40B4-BE49-F238E27FC236}">
                <a16:creationId xmlns:a16="http://schemas.microsoft.com/office/drawing/2014/main" id="{D68B5E36-8A5F-49E0-B6CD-B8561B0CA7C5}"/>
              </a:ext>
            </a:extLst>
          </p:cNvPr>
          <p:cNvGraphicFramePr>
            <a:graphicFrameLocks noGrp="1"/>
          </p:cNvGraphicFramePr>
          <p:nvPr>
            <p:extLst>
              <p:ext uri="{D42A27DB-BD31-4B8C-83A1-F6EECF244321}">
                <p14:modId xmlns:p14="http://schemas.microsoft.com/office/powerpoint/2010/main" val="125054231"/>
              </p:ext>
            </p:extLst>
          </p:nvPr>
        </p:nvGraphicFramePr>
        <p:xfrm>
          <a:off x="202210" y="1052736"/>
          <a:ext cx="9528985" cy="4824536"/>
        </p:xfrm>
        <a:graphic>
          <a:graphicData uri="http://schemas.openxmlformats.org/drawingml/2006/table">
            <a:tbl>
              <a:tblPr firstRow="1" bandRow="1">
                <a:tableStyleId>{69012ECD-51FC-41F1-AA8D-1B2483CD663E}</a:tableStyleId>
              </a:tblPr>
              <a:tblGrid>
                <a:gridCol w="2934636">
                  <a:extLst>
                    <a:ext uri="{9D8B030D-6E8A-4147-A177-3AD203B41FA5}">
                      <a16:colId xmlns:a16="http://schemas.microsoft.com/office/drawing/2014/main" val="446226947"/>
                    </a:ext>
                  </a:extLst>
                </a:gridCol>
                <a:gridCol w="2690542">
                  <a:extLst>
                    <a:ext uri="{9D8B030D-6E8A-4147-A177-3AD203B41FA5}">
                      <a16:colId xmlns:a16="http://schemas.microsoft.com/office/drawing/2014/main" val="3423724697"/>
                    </a:ext>
                  </a:extLst>
                </a:gridCol>
                <a:gridCol w="3903807">
                  <a:extLst>
                    <a:ext uri="{9D8B030D-6E8A-4147-A177-3AD203B41FA5}">
                      <a16:colId xmlns:a16="http://schemas.microsoft.com/office/drawing/2014/main" val="4192360077"/>
                    </a:ext>
                  </a:extLst>
                </a:gridCol>
              </a:tblGrid>
              <a:tr h="706030">
                <a:tc>
                  <a:txBody>
                    <a:bodyPr/>
                    <a:lstStyle/>
                    <a:p>
                      <a:pPr algn="ctr"/>
                      <a:r>
                        <a:rPr kumimoji="1" lang="ja-JP" altLang="en-US" dirty="0"/>
                        <a:t>メニュー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最低実施料金（税別）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備考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0139540"/>
                  </a:ext>
                </a:extLst>
              </a:tr>
              <a:tr h="2059253">
                <a:tc>
                  <a:txBody>
                    <a:bodyPr/>
                    <a:lstStyle/>
                    <a:p>
                      <a:r>
                        <a:rPr kumimoji="1" lang="ja-JP" altLang="en-US" dirty="0"/>
                        <a:t>セミナー動画二次利用</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dirty="0"/>
                        <a:t>300,000</a:t>
                      </a:r>
                      <a:r>
                        <a:rPr kumimoji="1" lang="ja-JP" altLang="en-US" sz="2400" dirty="0"/>
                        <a:t>円～</a:t>
                      </a:r>
                      <a:br>
                        <a:rPr kumimoji="1" lang="en-US" altLang="ja-JP" dirty="0"/>
                      </a:br>
                      <a:r>
                        <a:rPr kumimoji="1" lang="ja-JP" altLang="en-US" dirty="0"/>
                        <a:t>（ネット）</a:t>
                      </a:r>
                      <a:endParaRPr kumimoji="1" lang="en-US" altLang="ja-JP" dirty="0"/>
                    </a:p>
                    <a:p>
                      <a:pPr algn="ct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r>
                        <a:rPr kumimoji="1" lang="ja-JP" altLang="en-US" sz="1400" dirty="0"/>
                        <a:t>オウンドサイト半年間想定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a:t>
                      </a:r>
                      <a:r>
                        <a:rPr kumimoji="1" lang="ja-JP" altLang="en-US" sz="1600" b="1" dirty="0">
                          <a:solidFill>
                            <a:srgbClr val="FF0000"/>
                          </a:solidFill>
                        </a:rPr>
                        <a:t>動画素材の広告利用は原則不可</a:t>
                      </a:r>
                      <a:endParaRPr kumimoji="1" lang="en-US" altLang="ja-JP" sz="1600" b="1" dirty="0">
                        <a:solidFill>
                          <a:srgbClr val="FF0000"/>
                        </a:solidFill>
                      </a:endParaRPr>
                    </a:p>
                    <a:p>
                      <a:r>
                        <a:rPr kumimoji="1" lang="ja-JP" altLang="en-US" sz="1600" dirty="0"/>
                        <a:t>・</a:t>
                      </a:r>
                      <a:r>
                        <a:rPr kumimoji="1" lang="ja-JP" altLang="en-US" sz="1600" b="1" dirty="0">
                          <a:solidFill>
                            <a:srgbClr val="FF0000"/>
                          </a:solidFill>
                        </a:rPr>
                        <a:t>広告主様による動画素材の編集は不可</a:t>
                      </a:r>
                      <a:endParaRPr kumimoji="1" lang="en-US" altLang="ja-JP" sz="1600" dirty="0"/>
                    </a:p>
                    <a:p>
                      <a:r>
                        <a:rPr kumimoji="1" lang="ja-JP" altLang="en-US" sz="1600" dirty="0"/>
                        <a:t>・利用範囲や料金詳細、注意事項、二次利用時の動画編集のオプションについては「セミナー動画の二次利用」の項をご覧ください。</a:t>
                      </a:r>
                      <a:endParaRPr kumimoji="1"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6916336"/>
                  </a:ext>
                </a:extLst>
              </a:tr>
              <a:tr h="2059253">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800" b="0" dirty="0">
                          <a:latin typeface="+mn-ea"/>
                          <a:ea typeface="+mn-ea"/>
                        </a:rPr>
                        <a:t>日経電子版</a:t>
                      </a:r>
                    </a:p>
                    <a:p>
                      <a:pPr marL="0" marR="0" lvl="0" indent="0" algn="l" defTabSz="914400">
                        <a:lnSpc>
                          <a:spcPct val="100000"/>
                        </a:lnSpc>
                        <a:spcBef>
                          <a:spcPts val="0"/>
                        </a:spcBef>
                        <a:spcAft>
                          <a:spcPts val="0"/>
                        </a:spcAft>
                        <a:buClrTx/>
                        <a:buSzTx/>
                        <a:buFontTx/>
                        <a:buNone/>
                        <a:tabLst/>
                        <a:defRPr/>
                      </a:pPr>
                      <a:r>
                        <a:rPr kumimoji="1" lang="ja-JP" altLang="en-US" sz="1800" b="0" dirty="0">
                          <a:latin typeface="+mn-ea"/>
                          <a:ea typeface="+mn-ea"/>
                        </a:rPr>
                        <a:t>セミナー採録タイアップ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t>5,000,000</a:t>
                      </a:r>
                      <a:r>
                        <a:rPr kumimoji="1" lang="ja-JP" altLang="en-US" sz="2400" dirty="0"/>
                        <a:t>円～</a:t>
                      </a:r>
                      <a:br>
                        <a:rPr kumimoji="1" lang="en-US" altLang="ja-JP" dirty="0"/>
                      </a:br>
                      <a:r>
                        <a:rPr kumimoji="1" lang="ja-JP" altLang="en-US" sz="1800" dirty="0"/>
                        <a:t>（グロス：</a:t>
                      </a:r>
                      <a:r>
                        <a:rPr kumimoji="1" lang="en-US" altLang="ja-JP" sz="1800" dirty="0"/>
                        <a:t>370</a:t>
                      </a:r>
                      <a:r>
                        <a:rPr kumimoji="1" lang="ja-JP" altLang="en-US" sz="1800" dirty="0"/>
                        <a:t>万円、</a:t>
                      </a:r>
                      <a:endParaRPr kumimoji="1" lang="en-US" altLang="ja-JP" sz="1800" dirty="0"/>
                    </a:p>
                    <a:p>
                      <a:pPr algn="ctr"/>
                      <a:r>
                        <a:rPr kumimoji="1" lang="ja-JP" altLang="en-US" sz="1800" dirty="0"/>
                        <a:t>ネット</a:t>
                      </a:r>
                      <a:r>
                        <a:rPr kumimoji="1" lang="en-US" altLang="ja-JP" sz="1800" dirty="0"/>
                        <a:t>130</a:t>
                      </a:r>
                      <a:r>
                        <a:rPr kumimoji="1" lang="ja-JP" altLang="en-US" sz="1800" dirty="0"/>
                        <a:t>万円）</a:t>
                      </a:r>
                      <a:endParaRPr kumimoji="1" lang="en-US" altLang="ja-JP"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実施イメージは「セミナー採録タイアップ」の項をご覧ください。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104797"/>
                  </a:ext>
                </a:extLst>
              </a:tr>
            </a:tbl>
          </a:graphicData>
        </a:graphic>
      </p:graphicFrame>
    </p:spTree>
    <p:extLst>
      <p:ext uri="{BB962C8B-B14F-4D97-AF65-F5344CB8AC3E}">
        <p14:creationId xmlns:p14="http://schemas.microsoft.com/office/powerpoint/2010/main" val="167675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01F3E-FC8E-483B-9AEB-0F3556D3333A}"/>
              </a:ext>
            </a:extLst>
          </p:cNvPr>
          <p:cNvSpPr>
            <a:spLocks noGrp="1"/>
          </p:cNvSpPr>
          <p:nvPr>
            <p:ph type="title"/>
          </p:nvPr>
        </p:nvSpPr>
        <p:spPr/>
        <p:txBody>
          <a:bodyPr/>
          <a:lstStyle/>
          <a:p>
            <a:r>
              <a:rPr kumimoji="1" lang="ja-JP" altLang="en-US" dirty="0"/>
              <a:t>オプション</a:t>
            </a:r>
            <a:r>
              <a:rPr lang="ja-JP" altLang="en-US" dirty="0"/>
              <a:t>－ </a:t>
            </a:r>
            <a:r>
              <a:rPr kumimoji="1" lang="ja-JP" altLang="en-US" dirty="0"/>
              <a:t>「セミナー動画二次利用」</a:t>
            </a:r>
          </a:p>
        </p:txBody>
      </p:sp>
      <p:sp>
        <p:nvSpPr>
          <p:cNvPr id="7" name="コンテンツ プレースホルダー 6">
            <a:extLst>
              <a:ext uri="{FF2B5EF4-FFF2-40B4-BE49-F238E27FC236}">
                <a16:creationId xmlns:a16="http://schemas.microsoft.com/office/drawing/2014/main" id="{A7B82503-8D6E-4A8E-B482-7CE511F2A99B}"/>
              </a:ext>
            </a:extLst>
          </p:cNvPr>
          <p:cNvSpPr>
            <a:spLocks noGrp="1"/>
          </p:cNvSpPr>
          <p:nvPr>
            <p:ph idx="1"/>
          </p:nvPr>
        </p:nvSpPr>
        <p:spPr>
          <a:xfrm>
            <a:off x="200472" y="980728"/>
            <a:ext cx="9480029" cy="576064"/>
          </a:xfrm>
        </p:spPr>
        <p:txBody>
          <a:bodyPr/>
          <a:lstStyle/>
          <a:p>
            <a:r>
              <a:rPr kumimoji="1" lang="ja-JP" altLang="en-US" sz="1600" dirty="0"/>
              <a:t>セミナー講演動画</a:t>
            </a:r>
            <a:r>
              <a:rPr kumimoji="1" lang="ja-JP" altLang="en-US" sz="1100" dirty="0"/>
              <a:t>（</a:t>
            </a:r>
            <a:r>
              <a:rPr kumimoji="1" lang="en-US" altLang="ja-JP" sz="1100" dirty="0"/>
              <a:t>※1)</a:t>
            </a:r>
            <a:r>
              <a:rPr lang="ja-JP" altLang="en-US" sz="1600" dirty="0"/>
              <a:t>を自社サイトや</a:t>
            </a:r>
            <a:r>
              <a:rPr lang="en-US" altLang="ja-JP" sz="1600" dirty="0"/>
              <a:t>SNS</a:t>
            </a:r>
            <a:r>
              <a:rPr lang="ja-JP" altLang="en-US" sz="1600" dirty="0"/>
              <a:t>の自社アカウントで利用できるオプション</a:t>
            </a:r>
            <a:endParaRPr lang="en-US" altLang="ja-JP" sz="1600" dirty="0"/>
          </a:p>
        </p:txBody>
      </p:sp>
      <p:sp>
        <p:nvSpPr>
          <p:cNvPr id="3" name="スライド番号プレースホルダー 2">
            <a:extLst>
              <a:ext uri="{FF2B5EF4-FFF2-40B4-BE49-F238E27FC236}">
                <a16:creationId xmlns:a16="http://schemas.microsoft.com/office/drawing/2014/main" id="{CE59169A-C334-4992-9A16-52253A120721}"/>
              </a:ext>
            </a:extLst>
          </p:cNvPr>
          <p:cNvSpPr>
            <a:spLocks noGrp="1"/>
          </p:cNvSpPr>
          <p:nvPr>
            <p:ph type="sldNum" sz="quarter" idx="12"/>
          </p:nvPr>
        </p:nvSpPr>
        <p:spPr/>
        <p:txBody>
          <a:bodyPr/>
          <a:lstStyle/>
          <a:p>
            <a:fld id="{02600E93-819C-4894-8A60-DAB105EEC72C}" type="slidenum">
              <a:rPr lang="ja-JP" altLang="en-US" smtClean="0"/>
              <a:pPr/>
              <a:t>15</a:t>
            </a:fld>
            <a:endParaRPr lang="ja-JP" altLang="en-US" dirty="0"/>
          </a:p>
        </p:txBody>
      </p:sp>
      <p:graphicFrame>
        <p:nvGraphicFramePr>
          <p:cNvPr id="4" name="コンテンツ プレースホルダー 7">
            <a:extLst>
              <a:ext uri="{FF2B5EF4-FFF2-40B4-BE49-F238E27FC236}">
                <a16:creationId xmlns:a16="http://schemas.microsoft.com/office/drawing/2014/main" id="{FC64F2DE-F3A9-4235-B3B0-778ECFFE3403}"/>
              </a:ext>
            </a:extLst>
          </p:cNvPr>
          <p:cNvGraphicFramePr>
            <a:graphicFrameLocks/>
          </p:cNvGraphicFramePr>
          <p:nvPr>
            <p:extLst>
              <p:ext uri="{D42A27DB-BD31-4B8C-83A1-F6EECF244321}">
                <p14:modId xmlns:p14="http://schemas.microsoft.com/office/powerpoint/2010/main" val="508927423"/>
              </p:ext>
            </p:extLst>
          </p:nvPr>
        </p:nvGraphicFramePr>
        <p:xfrm>
          <a:off x="272481" y="1412776"/>
          <a:ext cx="9289031" cy="1615440"/>
        </p:xfrm>
        <a:graphic>
          <a:graphicData uri="http://schemas.openxmlformats.org/drawingml/2006/table">
            <a:tbl>
              <a:tblPr firstRow="1" bandRow="1">
                <a:tableStyleId>{69012ECD-51FC-41F1-AA8D-1B2483CD663E}</a:tableStyleId>
              </a:tblPr>
              <a:tblGrid>
                <a:gridCol w="2040772">
                  <a:extLst>
                    <a:ext uri="{9D8B030D-6E8A-4147-A177-3AD203B41FA5}">
                      <a16:colId xmlns:a16="http://schemas.microsoft.com/office/drawing/2014/main" val="736799199"/>
                    </a:ext>
                  </a:extLst>
                </a:gridCol>
                <a:gridCol w="4292659">
                  <a:extLst>
                    <a:ext uri="{9D8B030D-6E8A-4147-A177-3AD203B41FA5}">
                      <a16:colId xmlns:a16="http://schemas.microsoft.com/office/drawing/2014/main" val="1687645846"/>
                    </a:ext>
                  </a:extLst>
                </a:gridCol>
                <a:gridCol w="1618543">
                  <a:extLst>
                    <a:ext uri="{9D8B030D-6E8A-4147-A177-3AD203B41FA5}">
                      <a16:colId xmlns:a16="http://schemas.microsoft.com/office/drawing/2014/main" val="464209259"/>
                    </a:ext>
                  </a:extLst>
                </a:gridCol>
                <a:gridCol w="1337057">
                  <a:extLst>
                    <a:ext uri="{9D8B030D-6E8A-4147-A177-3AD203B41FA5}">
                      <a16:colId xmlns:a16="http://schemas.microsoft.com/office/drawing/2014/main" val="1661985745"/>
                    </a:ext>
                  </a:extLst>
                </a:gridCol>
              </a:tblGrid>
              <a:tr h="257988">
                <a:tc gridSpan="4">
                  <a:txBody>
                    <a:bodyPr/>
                    <a:lstStyle/>
                    <a:p>
                      <a:pPr algn="ctr"/>
                      <a:r>
                        <a:rPr kumimoji="1" lang="ja-JP" altLang="en-US" sz="1200" dirty="0"/>
                        <a:t>二次利用料金表（ネット・税別）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3675"/>
                    </a:solidFill>
                  </a:tcPr>
                </a:tc>
                <a:tc hMerge="1">
                  <a:txBody>
                    <a:bodyPr/>
                    <a:lstStyle/>
                    <a:p>
                      <a:endParaRPr kumimoji="1" lang="ja-JP" altLang="en-US"/>
                    </a:p>
                  </a:txBody>
                  <a:tcPr/>
                </a:tc>
                <a:tc hMerge="1">
                  <a:txBody>
                    <a:bodyPr/>
                    <a:lstStyle/>
                    <a:p>
                      <a:pPr algn="ct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474666"/>
                  </a:ext>
                </a:extLst>
              </a:tr>
              <a:tr h="257988">
                <a:tc gridSpan="2">
                  <a:txBody>
                    <a:bodyPr/>
                    <a:lstStyle/>
                    <a:p>
                      <a:pPr algn="ctr"/>
                      <a:r>
                        <a:rPr kumimoji="1" lang="ja-JP" altLang="en-US" sz="1600" dirty="0"/>
                        <a:t>利用目的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t>料金</a:t>
                      </a:r>
                      <a:r>
                        <a:rPr kumimoji="1" lang="ja-JP" altLang="en-US" sz="1200" dirty="0"/>
                        <a:t>（ネット）</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t>期間</a:t>
                      </a:r>
                      <a:r>
                        <a:rPr kumimoji="1" lang="ja-JP" altLang="en-US" sz="1200" dirty="0"/>
                        <a:t>（</a:t>
                      </a:r>
                      <a:r>
                        <a:rPr kumimoji="1" lang="en-US" altLang="ja-JP" sz="1200" dirty="0"/>
                        <a:t>※5</a:t>
                      </a:r>
                      <a:r>
                        <a:rPr kumimoji="1" lang="ja-JP" altLang="en-US" sz="1200" dirty="0"/>
                        <a:t>）</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96395"/>
                  </a:ext>
                </a:extLst>
              </a:tr>
              <a:tr h="295820">
                <a:tc>
                  <a:txBody>
                    <a:bodyPr/>
                    <a:lstStyle/>
                    <a:p>
                      <a:pPr algn="ctr"/>
                      <a:r>
                        <a:rPr kumimoji="1" lang="ja-JP" altLang="en-US" sz="1600" dirty="0"/>
                        <a:t>広告主様自社サイト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t>自社運営の</a:t>
                      </a:r>
                      <a:r>
                        <a:rPr kumimoji="1" lang="en-US" altLang="ja-JP" sz="1200" dirty="0"/>
                        <a:t>YouTube</a:t>
                      </a:r>
                      <a:r>
                        <a:rPr kumimoji="1" lang="ja-JP" altLang="en-US" sz="1200" dirty="0"/>
                        <a:t>チャンネルは自社サイト扱い（</a:t>
                      </a:r>
                      <a:r>
                        <a:rPr kumimoji="1" lang="en-US" altLang="ja-JP" sz="1200" dirty="0"/>
                        <a:t>※2</a:t>
                      </a:r>
                      <a:r>
                        <a:rPr kumimoji="1" lang="ja-JP" alt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300,000</a:t>
                      </a:r>
                      <a:r>
                        <a:rPr kumimoji="1" lang="ja-JP" altLang="en-US" sz="1600" dirty="0"/>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6</a:t>
                      </a:r>
                      <a:r>
                        <a:rPr kumimoji="1" lang="ja-JP" altLang="en-US" sz="1600" dirty="0"/>
                        <a:t>カ月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24250"/>
                  </a:ext>
                </a:extLst>
              </a:tr>
              <a:tr h="295820">
                <a:tc>
                  <a:txBody>
                    <a:bodyPr/>
                    <a:lstStyle/>
                    <a:p>
                      <a:pPr algn="ctr"/>
                      <a:r>
                        <a:rPr kumimoji="1" lang="ja-JP" altLang="en-US" sz="1600" dirty="0"/>
                        <a:t>広告主様</a:t>
                      </a:r>
                      <a:r>
                        <a:rPr kumimoji="1" lang="en-US" altLang="ja-JP" sz="1600" dirty="0"/>
                        <a:t>SNS</a:t>
                      </a:r>
                      <a:r>
                        <a:rPr kumimoji="1" lang="ja-JP" altLang="en-US" sz="1600" dirty="0"/>
                        <a:t>掲載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t>Twitter</a:t>
                      </a:r>
                      <a:r>
                        <a:rPr kumimoji="1" lang="ja-JP" altLang="en-US" sz="1200" dirty="0" err="1"/>
                        <a:t>、</a:t>
                      </a:r>
                      <a:r>
                        <a:rPr kumimoji="1" lang="en-US" altLang="ja-JP" sz="1200" dirty="0"/>
                        <a:t>Facebook</a:t>
                      </a:r>
                      <a:r>
                        <a:rPr kumimoji="1" lang="ja-JP" altLang="en-US" sz="1200" dirty="0" err="1"/>
                        <a:t>、</a:t>
                      </a:r>
                      <a:r>
                        <a:rPr kumimoji="1" lang="en-US" altLang="ja-JP" sz="1200" dirty="0"/>
                        <a:t>Instagram</a:t>
                      </a:r>
                      <a:r>
                        <a:rPr kumimoji="1" lang="ja-JP" altLang="en-US" sz="1200" b="0" dirty="0" err="1">
                          <a:solidFill>
                            <a:schemeClr val="tx1"/>
                          </a:solidFill>
                        </a:rPr>
                        <a:t>での</a:t>
                      </a:r>
                      <a:r>
                        <a:rPr kumimoji="1" lang="ja-JP" altLang="en-US" sz="1200" b="0" dirty="0">
                          <a:solidFill>
                            <a:schemeClr val="tx1"/>
                          </a:solidFill>
                        </a:rPr>
                        <a:t>利用（</a:t>
                      </a:r>
                      <a:r>
                        <a:rPr kumimoji="1" lang="en-US" altLang="ja-JP" sz="1200" b="0" dirty="0">
                          <a:solidFill>
                            <a:schemeClr val="tx1"/>
                          </a:solidFill>
                        </a:rPr>
                        <a:t>※3</a:t>
                      </a:r>
                      <a:r>
                        <a:rPr kumimoji="1" lang="ja-JP" altLang="en-US" sz="12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300,000</a:t>
                      </a:r>
                      <a:r>
                        <a:rPr kumimoji="1" lang="ja-JP" altLang="en-US" sz="1600" dirty="0"/>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6</a:t>
                      </a:r>
                      <a:r>
                        <a:rPr kumimoji="1" lang="ja-JP" altLang="en-US" sz="1600" dirty="0"/>
                        <a:t>カ月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960875"/>
                  </a:ext>
                </a:extLst>
              </a:tr>
              <a:tr h="295820">
                <a:tc>
                  <a:txBody>
                    <a:bodyPr/>
                    <a:lstStyle/>
                    <a:p>
                      <a:pPr algn="ctr"/>
                      <a:r>
                        <a:rPr kumimoji="1" lang="ja-JP" altLang="en-US" sz="1600" dirty="0"/>
                        <a:t>オフライン利用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t>展示会、説明会、店頭などでの動画放映等（</a:t>
                      </a:r>
                      <a:r>
                        <a:rPr kumimoji="1" lang="en-US" altLang="ja-JP" sz="1200" dirty="0"/>
                        <a:t>※4</a:t>
                      </a:r>
                      <a:r>
                        <a:rPr kumimoji="1" lang="ja-JP" alt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420,000</a:t>
                      </a:r>
                      <a:r>
                        <a:rPr kumimoji="1" lang="ja-JP" altLang="en-US" sz="1600" dirty="0"/>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6</a:t>
                      </a:r>
                      <a:r>
                        <a:rPr kumimoji="1" lang="ja-JP" altLang="en-US" sz="1600" dirty="0"/>
                        <a:t>カ月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7596999"/>
                  </a:ext>
                </a:extLst>
              </a:tr>
            </a:tbl>
          </a:graphicData>
        </a:graphic>
      </p:graphicFrame>
      <p:graphicFrame>
        <p:nvGraphicFramePr>
          <p:cNvPr id="5" name="コンテンツ プレースホルダー 7">
            <a:extLst>
              <a:ext uri="{FF2B5EF4-FFF2-40B4-BE49-F238E27FC236}">
                <a16:creationId xmlns:a16="http://schemas.microsoft.com/office/drawing/2014/main" id="{F1355966-1EAE-49B5-9E51-F4D645D97E64}"/>
              </a:ext>
            </a:extLst>
          </p:cNvPr>
          <p:cNvGraphicFramePr>
            <a:graphicFrameLocks/>
          </p:cNvGraphicFramePr>
          <p:nvPr>
            <p:extLst>
              <p:ext uri="{D42A27DB-BD31-4B8C-83A1-F6EECF244321}">
                <p14:modId xmlns:p14="http://schemas.microsoft.com/office/powerpoint/2010/main" val="1339783603"/>
              </p:ext>
            </p:extLst>
          </p:nvPr>
        </p:nvGraphicFramePr>
        <p:xfrm>
          <a:off x="272480" y="3645024"/>
          <a:ext cx="8136777" cy="956844"/>
        </p:xfrm>
        <a:graphic>
          <a:graphicData uri="http://schemas.openxmlformats.org/drawingml/2006/table">
            <a:tbl>
              <a:tblPr firstRow="1" bandRow="1">
                <a:tableStyleId>{69012ECD-51FC-41F1-AA8D-1B2483CD663E}</a:tableStyleId>
              </a:tblPr>
              <a:tblGrid>
                <a:gridCol w="6406117">
                  <a:extLst>
                    <a:ext uri="{9D8B030D-6E8A-4147-A177-3AD203B41FA5}">
                      <a16:colId xmlns:a16="http://schemas.microsoft.com/office/drawing/2014/main" val="736799199"/>
                    </a:ext>
                  </a:extLst>
                </a:gridCol>
                <a:gridCol w="1730660">
                  <a:extLst>
                    <a:ext uri="{9D8B030D-6E8A-4147-A177-3AD203B41FA5}">
                      <a16:colId xmlns:a16="http://schemas.microsoft.com/office/drawing/2014/main" val="1661985745"/>
                    </a:ext>
                  </a:extLst>
                </a:gridCol>
              </a:tblGrid>
              <a:tr h="262709">
                <a:tc gridSpan="2">
                  <a:txBody>
                    <a:bodyPr/>
                    <a:lstStyle/>
                    <a:p>
                      <a:pPr algn="ctr"/>
                      <a:r>
                        <a:rPr kumimoji="1" lang="ja-JP" altLang="en-US" sz="1200" dirty="0"/>
                        <a:t>セミナー動画二次利用素材　編集加工料金</a:t>
                      </a:r>
                      <a:r>
                        <a:rPr kumimoji="1" lang="ja-JP" altLang="en-US" sz="1050" dirty="0"/>
                        <a:t>（</a:t>
                      </a:r>
                      <a:r>
                        <a:rPr kumimoji="1" lang="en-US" altLang="ja-JP" sz="1050" dirty="0"/>
                        <a:t>※6</a:t>
                      </a:r>
                      <a:r>
                        <a:rPr kumimoji="1" lang="ja-JP" altLang="en-US" sz="1050" dirty="0"/>
                        <a:t>）</a:t>
                      </a:r>
                      <a:r>
                        <a:rPr kumimoji="1" lang="ja-JP" altLang="en-US" sz="1200" dirty="0"/>
                        <a:t>（ネット・税別）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3675"/>
                    </a:solidFill>
                  </a:tcPr>
                </a:tc>
                <a:tc hMerge="1">
                  <a:txBody>
                    <a:bodyPr/>
                    <a:lstStyle/>
                    <a:p>
                      <a:pPr algn="ct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474666"/>
                  </a:ext>
                </a:extLst>
              </a:tr>
              <a:tr h="262709">
                <a:tc>
                  <a:txBody>
                    <a:bodyPr/>
                    <a:lstStyle/>
                    <a:p>
                      <a:pPr algn="ctr"/>
                      <a:r>
                        <a:rPr kumimoji="1" lang="ja-JP" altLang="en-US" sz="1600" dirty="0"/>
                        <a:t>料金に含まれる内容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t>料金（ネット）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96395"/>
                  </a:ext>
                </a:extLst>
              </a:tr>
              <a:tr h="347244">
                <a:tc>
                  <a:txBody>
                    <a:bodyPr/>
                    <a:lstStyle/>
                    <a:p>
                      <a:pPr algn="l"/>
                      <a:r>
                        <a:rPr kumimoji="1" lang="en-US" altLang="ja-JP" sz="1400" dirty="0"/>
                        <a:t>5</a:t>
                      </a:r>
                      <a:r>
                        <a:rPr kumimoji="1" lang="ja-JP" altLang="en-US" sz="1400" dirty="0"/>
                        <a:t>分程度のダイジェスト動画と</a:t>
                      </a:r>
                      <a:r>
                        <a:rPr kumimoji="1" lang="en-US" altLang="ja-JP" sz="1400" strike="noStrike" dirty="0"/>
                        <a:t>SNS</a:t>
                      </a:r>
                      <a:r>
                        <a:rPr kumimoji="1" lang="ja-JP" altLang="en-US" sz="1400" strike="noStrike" dirty="0"/>
                        <a:t>掲載用</a:t>
                      </a:r>
                      <a:r>
                        <a:rPr kumimoji="1" lang="en-US" altLang="ja-JP" sz="1400" strike="noStrike" dirty="0"/>
                        <a:t>60</a:t>
                      </a:r>
                      <a:r>
                        <a:rPr kumimoji="1" lang="ja-JP" altLang="en-US" sz="1400" strike="noStrike" dirty="0"/>
                        <a:t>秒以下の動画</a:t>
                      </a:r>
                      <a:r>
                        <a:rPr kumimoji="1" lang="ja-JP" altLang="en-US" sz="1400" dirty="0"/>
                        <a:t>（計</a:t>
                      </a:r>
                      <a:r>
                        <a:rPr kumimoji="1" lang="en-US" altLang="ja-JP" sz="1400" dirty="0"/>
                        <a:t>2</a:t>
                      </a:r>
                      <a:r>
                        <a:rPr kumimoji="1" lang="ja-JP" altLang="en-US" sz="1400" dirty="0"/>
                        <a:t>本）を納品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300,000</a:t>
                      </a:r>
                      <a:r>
                        <a:rPr kumimoji="1" lang="ja-JP" altLang="en-US" sz="1600" dirty="0"/>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24250"/>
                  </a:ext>
                </a:extLst>
              </a:tr>
            </a:tbl>
          </a:graphicData>
        </a:graphic>
      </p:graphicFrame>
      <p:sp>
        <p:nvSpPr>
          <p:cNvPr id="6" name="テキスト ボックス 5">
            <a:extLst>
              <a:ext uri="{FF2B5EF4-FFF2-40B4-BE49-F238E27FC236}">
                <a16:creationId xmlns:a16="http://schemas.microsoft.com/office/drawing/2014/main" id="{4951E9CF-24E6-4DAC-8FD3-062D47986985}"/>
              </a:ext>
            </a:extLst>
          </p:cNvPr>
          <p:cNvSpPr txBox="1"/>
          <p:nvPr/>
        </p:nvSpPr>
        <p:spPr>
          <a:xfrm>
            <a:off x="125179" y="4725144"/>
            <a:ext cx="9780821" cy="1758238"/>
          </a:xfrm>
          <a:prstGeom prst="rect">
            <a:avLst/>
          </a:prstGeom>
          <a:noFill/>
        </p:spPr>
        <p:txBody>
          <a:bodyPr wrap="square" rtlCol="0">
            <a:spAutoFit/>
          </a:bodyPr>
          <a:lstStyle/>
          <a:p>
            <a:pPr>
              <a:lnSpc>
                <a:spcPct val="130000"/>
              </a:lnSpc>
            </a:pPr>
            <a:r>
              <a:rPr lang="ja-JP" altLang="en-US" sz="1050" dirty="0">
                <a:latin typeface="+mn-ea"/>
                <a:ea typeface="+mn-ea"/>
              </a:rPr>
              <a:t>（</a:t>
            </a:r>
            <a:r>
              <a:rPr lang="en-US" altLang="ja-JP" sz="1050" dirty="0">
                <a:latin typeface="+mn-ea"/>
                <a:ea typeface="+mn-ea"/>
              </a:rPr>
              <a:t>※1</a:t>
            </a:r>
            <a:r>
              <a:rPr lang="ja-JP" altLang="en-US" sz="1050" dirty="0">
                <a:latin typeface="+mn-ea"/>
                <a:ea typeface="+mn-ea"/>
              </a:rPr>
              <a:t>）二次利用は原則、協賛社講演動画の二次利用です。基調講演など主催者講演の二次利用については登壇者の許諾が得られた場合の</a:t>
            </a:r>
            <a:endParaRPr lang="en-US" altLang="ja-JP" sz="1050" dirty="0">
              <a:latin typeface="+mn-ea"/>
              <a:ea typeface="+mn-ea"/>
            </a:endParaRPr>
          </a:p>
          <a:p>
            <a:pPr>
              <a:lnSpc>
                <a:spcPct val="130000"/>
              </a:lnSpc>
            </a:pPr>
            <a:r>
              <a:rPr lang="en-US" altLang="ja-JP" sz="1050" dirty="0">
                <a:latin typeface="+mn-ea"/>
                <a:ea typeface="+mn-ea"/>
              </a:rPr>
              <a:t>             </a:t>
            </a:r>
            <a:r>
              <a:rPr lang="ja-JP" altLang="en-US" sz="1050" dirty="0">
                <a:latin typeface="+mn-ea"/>
                <a:ea typeface="+mn-ea"/>
              </a:rPr>
              <a:t>限り二次利用が可能となります。講演動画は</a:t>
            </a:r>
            <a:r>
              <a:rPr lang="ja-JP" altLang="en-US" sz="1050" b="1" dirty="0">
                <a:solidFill>
                  <a:srgbClr val="FF0000"/>
                </a:solidFill>
                <a:latin typeface="+mn-ea"/>
                <a:ea typeface="+mn-ea"/>
              </a:rPr>
              <a:t>「改変・編集せず、そのまま利用する」ことが前提</a:t>
            </a:r>
            <a:r>
              <a:rPr lang="ja-JP" altLang="en-US" sz="1050" dirty="0">
                <a:latin typeface="+mn-ea"/>
                <a:ea typeface="+mn-ea"/>
              </a:rPr>
              <a:t>です。あらかじめご了承ください。</a:t>
            </a:r>
            <a:endParaRPr lang="en-US" altLang="ja-JP" sz="1050" dirty="0">
              <a:latin typeface="+mn-ea"/>
              <a:ea typeface="+mn-ea"/>
            </a:endParaRPr>
          </a:p>
          <a:p>
            <a:pPr>
              <a:lnSpc>
                <a:spcPct val="130000"/>
              </a:lnSpc>
            </a:pPr>
            <a:r>
              <a:rPr lang="ja-JP" altLang="en-US" sz="1050" dirty="0">
                <a:latin typeface="+mn-ea"/>
                <a:ea typeface="+mn-ea"/>
              </a:rPr>
              <a:t>（</a:t>
            </a:r>
            <a:r>
              <a:rPr lang="en-US" altLang="ja-JP" sz="1050" dirty="0">
                <a:latin typeface="+mn-ea"/>
                <a:ea typeface="+mn-ea"/>
              </a:rPr>
              <a:t>※2</a:t>
            </a:r>
            <a:r>
              <a:rPr lang="ja-JP" altLang="en-US" sz="1050" dirty="0">
                <a:latin typeface="+mn-ea"/>
                <a:ea typeface="+mn-ea"/>
              </a:rPr>
              <a:t>）自社運営の</a:t>
            </a:r>
            <a:r>
              <a:rPr lang="en-US" altLang="ja-JP" sz="1050" dirty="0">
                <a:latin typeface="+mn-ea"/>
                <a:ea typeface="+mn-ea"/>
              </a:rPr>
              <a:t>YouTube</a:t>
            </a:r>
            <a:r>
              <a:rPr lang="ja-JP" altLang="en-US" sz="1050" dirty="0">
                <a:latin typeface="+mn-ea"/>
                <a:ea typeface="+mn-ea"/>
              </a:rPr>
              <a:t>チャンネル以外での掲載は別途ご相談ください。</a:t>
            </a:r>
            <a:r>
              <a:rPr lang="ja-JP" altLang="en-US" sz="1050" b="1" dirty="0">
                <a:solidFill>
                  <a:srgbClr val="FF0000"/>
                </a:solidFill>
                <a:latin typeface="+mn-ea"/>
                <a:ea typeface="+mn-ea"/>
              </a:rPr>
              <a:t>素材の広告利用は不可</a:t>
            </a:r>
            <a:r>
              <a:rPr lang="ja-JP" altLang="en-US" sz="1050" dirty="0">
                <a:latin typeface="+mn-ea"/>
                <a:ea typeface="+mn-ea"/>
              </a:rPr>
              <a:t>。</a:t>
            </a:r>
            <a:br>
              <a:rPr lang="en-US" altLang="ja-JP" sz="1050" dirty="0">
                <a:latin typeface="+mn-ea"/>
                <a:ea typeface="+mn-ea"/>
              </a:rPr>
            </a:br>
            <a:r>
              <a:rPr lang="ja-JP" altLang="en-US" sz="1050" dirty="0">
                <a:latin typeface="+mn-ea"/>
                <a:ea typeface="+mn-ea"/>
              </a:rPr>
              <a:t>（</a:t>
            </a:r>
            <a:r>
              <a:rPr lang="en-US" altLang="ja-JP" sz="1050" dirty="0">
                <a:latin typeface="+mn-ea"/>
                <a:ea typeface="+mn-ea"/>
              </a:rPr>
              <a:t>※3</a:t>
            </a:r>
            <a:r>
              <a:rPr lang="ja-JP" altLang="en-US" sz="1050" dirty="0">
                <a:latin typeface="+mn-ea"/>
                <a:ea typeface="+mn-ea"/>
              </a:rPr>
              <a:t>）</a:t>
            </a:r>
            <a:r>
              <a:rPr lang="en-US" altLang="ja-JP" sz="1050" dirty="0">
                <a:latin typeface="+mn-ea"/>
                <a:ea typeface="+mn-ea"/>
              </a:rPr>
              <a:t>SNS</a:t>
            </a:r>
            <a:r>
              <a:rPr lang="ja-JP" altLang="en-US" sz="1050" dirty="0">
                <a:latin typeface="+mn-ea"/>
                <a:ea typeface="+mn-ea"/>
              </a:rPr>
              <a:t>掲載用の動画編集は弊社で承ります。表記以外の</a:t>
            </a:r>
            <a:r>
              <a:rPr lang="en-US" altLang="ja-JP" sz="1050" dirty="0">
                <a:latin typeface="+mn-ea"/>
                <a:ea typeface="+mn-ea"/>
              </a:rPr>
              <a:t>SNS</a:t>
            </a:r>
            <a:r>
              <a:rPr lang="ja-JP" altLang="en-US" sz="1050" dirty="0">
                <a:latin typeface="+mn-ea"/>
                <a:ea typeface="+mn-ea"/>
              </a:rPr>
              <a:t>で利用の際は別途ご相談。利用目的によっては許諾できないことがあり</a:t>
            </a:r>
            <a:endParaRPr lang="en-US" altLang="ja-JP" sz="1050" dirty="0">
              <a:latin typeface="+mn-ea"/>
              <a:ea typeface="+mn-ea"/>
            </a:endParaRPr>
          </a:p>
          <a:p>
            <a:pPr>
              <a:lnSpc>
                <a:spcPct val="130000"/>
              </a:lnSpc>
            </a:pPr>
            <a:r>
              <a:rPr lang="en-US" altLang="ja-JP" sz="1050" dirty="0">
                <a:latin typeface="+mn-ea"/>
                <a:ea typeface="+mn-ea"/>
              </a:rPr>
              <a:t> </a:t>
            </a:r>
            <a:r>
              <a:rPr lang="ja-JP" altLang="en-US" sz="1050" dirty="0">
                <a:latin typeface="+mn-ea"/>
                <a:ea typeface="+mn-ea"/>
              </a:rPr>
              <a:t>　　　 ます。</a:t>
            </a:r>
            <a:r>
              <a:rPr lang="ja-JP" altLang="en-US" sz="1050" b="1" dirty="0">
                <a:solidFill>
                  <a:srgbClr val="FF0000"/>
                </a:solidFill>
                <a:latin typeface="+mn-ea"/>
                <a:ea typeface="+mn-ea"/>
              </a:rPr>
              <a:t>素材の広告利用は不可</a:t>
            </a:r>
            <a:r>
              <a:rPr lang="ja-JP" altLang="en-US" sz="1050" dirty="0">
                <a:latin typeface="+mn-ea"/>
                <a:ea typeface="+mn-ea"/>
              </a:rPr>
              <a:t>。</a:t>
            </a:r>
            <a:br>
              <a:rPr lang="en-US" altLang="ja-JP" sz="1050" dirty="0">
                <a:latin typeface="+mn-ea"/>
                <a:ea typeface="+mn-ea"/>
              </a:rPr>
            </a:br>
            <a:r>
              <a:rPr lang="ja-JP" altLang="en-US" sz="1050" dirty="0">
                <a:latin typeface="+mn-ea"/>
                <a:ea typeface="+mn-ea"/>
              </a:rPr>
              <a:t>（</a:t>
            </a:r>
            <a:r>
              <a:rPr lang="en-US" altLang="ja-JP" sz="1050" dirty="0">
                <a:latin typeface="+mn-ea"/>
                <a:ea typeface="+mn-ea"/>
              </a:rPr>
              <a:t>※4</a:t>
            </a:r>
            <a:r>
              <a:rPr lang="ja-JP" altLang="en-US" sz="1050" dirty="0">
                <a:latin typeface="+mn-ea"/>
                <a:ea typeface="+mn-ea"/>
              </a:rPr>
              <a:t>）オフライン利用は事前に予定している利用場所（エリア、拠点数等）の申請をお願いします。</a:t>
            </a:r>
            <a:br>
              <a:rPr lang="en-US" altLang="ja-JP" sz="1050" dirty="0">
                <a:latin typeface="+mn-ea"/>
                <a:ea typeface="+mn-ea"/>
              </a:rPr>
            </a:br>
            <a:r>
              <a:rPr lang="ja-JP" altLang="en-US" sz="1050" dirty="0">
                <a:latin typeface="+mn-ea"/>
                <a:ea typeface="+mn-ea"/>
              </a:rPr>
              <a:t>（</a:t>
            </a:r>
            <a:r>
              <a:rPr lang="en-US" altLang="ja-JP" sz="1050" dirty="0">
                <a:latin typeface="+mn-ea"/>
                <a:ea typeface="+mn-ea"/>
              </a:rPr>
              <a:t>※5</a:t>
            </a:r>
            <a:r>
              <a:rPr lang="ja-JP" altLang="en-US" sz="1050" dirty="0">
                <a:latin typeface="+mn-ea"/>
                <a:ea typeface="+mn-ea"/>
              </a:rPr>
              <a:t>）</a:t>
            </a:r>
            <a:r>
              <a:rPr lang="en-US" altLang="ja-JP" sz="1050" dirty="0">
                <a:latin typeface="+mn-ea"/>
                <a:ea typeface="+mn-ea"/>
              </a:rPr>
              <a:t>6</a:t>
            </a:r>
            <a:r>
              <a:rPr lang="ja-JP" altLang="en-US" sz="1050" dirty="0">
                <a:latin typeface="+mn-ea"/>
                <a:ea typeface="+mn-ea"/>
              </a:rPr>
              <a:t>カ月単位での利用許諾とさせていただきます。期間を超える利用については別途二次利用料金を頂戴します。</a:t>
            </a:r>
            <a:br>
              <a:rPr lang="en-US" altLang="ja-JP" sz="1050" dirty="0">
                <a:latin typeface="+mn-ea"/>
                <a:ea typeface="+mn-ea"/>
              </a:rPr>
            </a:br>
            <a:r>
              <a:rPr lang="ja-JP" altLang="en-US" sz="1050" dirty="0">
                <a:latin typeface="+mn-ea"/>
                <a:ea typeface="+mn-ea"/>
              </a:rPr>
              <a:t>（</a:t>
            </a:r>
            <a:r>
              <a:rPr lang="en-US" altLang="ja-JP" sz="1050" dirty="0">
                <a:latin typeface="+mn-ea"/>
                <a:ea typeface="+mn-ea"/>
              </a:rPr>
              <a:t>※6</a:t>
            </a:r>
            <a:r>
              <a:rPr lang="ja-JP" altLang="en-US" sz="1050" dirty="0">
                <a:latin typeface="+mn-ea"/>
                <a:ea typeface="+mn-ea"/>
              </a:rPr>
              <a:t>）提示の料金は一般的な編集を実施した場合の料金です。想定に含まれない編集が発生する際には事前にご相談させていただきます。</a:t>
            </a:r>
            <a:endParaRPr kumimoji="1" lang="ja-JP" altLang="en-US" sz="1050" dirty="0">
              <a:latin typeface="+mn-ea"/>
              <a:ea typeface="+mn-ea"/>
            </a:endParaRPr>
          </a:p>
        </p:txBody>
      </p:sp>
      <p:sp>
        <p:nvSpPr>
          <p:cNvPr id="8" name="コンテンツ プレースホルダー 6">
            <a:extLst>
              <a:ext uri="{FF2B5EF4-FFF2-40B4-BE49-F238E27FC236}">
                <a16:creationId xmlns:a16="http://schemas.microsoft.com/office/drawing/2014/main" id="{7059DA27-A969-463F-BF0C-40CDC4A2136B}"/>
              </a:ext>
            </a:extLst>
          </p:cNvPr>
          <p:cNvSpPr txBox="1">
            <a:spLocks/>
          </p:cNvSpPr>
          <p:nvPr/>
        </p:nvSpPr>
        <p:spPr>
          <a:xfrm>
            <a:off x="128464" y="3212976"/>
            <a:ext cx="9480029" cy="8640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fontAlgn="auto">
              <a:spcAft>
                <a:spcPts val="0"/>
              </a:spcAft>
            </a:pPr>
            <a:r>
              <a:rPr lang="ja-JP" altLang="en-US" sz="1600" dirty="0"/>
              <a:t>ダイジェスト動画、</a:t>
            </a:r>
            <a:r>
              <a:rPr lang="en-US" altLang="ja-JP" sz="1600" dirty="0"/>
              <a:t>SNS</a:t>
            </a:r>
            <a:r>
              <a:rPr lang="ja-JP" altLang="en-US" sz="1600" dirty="0"/>
              <a:t>掲載用動画の編集加工を承ります。</a:t>
            </a:r>
            <a:endParaRPr lang="en-US" altLang="ja-JP" sz="1600" dirty="0"/>
          </a:p>
        </p:txBody>
      </p:sp>
    </p:spTree>
    <p:extLst>
      <p:ext uri="{BB962C8B-B14F-4D97-AF65-F5344CB8AC3E}">
        <p14:creationId xmlns:p14="http://schemas.microsoft.com/office/powerpoint/2010/main" val="349429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E3AE8C3-501A-4C81-BBFF-5F2C618B8677}"/>
              </a:ext>
            </a:extLst>
          </p:cNvPr>
          <p:cNvSpPr>
            <a:spLocks noGrp="1"/>
          </p:cNvSpPr>
          <p:nvPr>
            <p:ph type="title"/>
          </p:nvPr>
        </p:nvSpPr>
        <p:spPr/>
        <p:txBody>
          <a:bodyPr/>
          <a:lstStyle/>
          <a:p>
            <a:r>
              <a:rPr kumimoji="1" lang="ja-JP" altLang="en-US" dirty="0"/>
              <a:t>セミナー動画二次利用における注意事項</a:t>
            </a:r>
          </a:p>
        </p:txBody>
      </p:sp>
      <p:sp>
        <p:nvSpPr>
          <p:cNvPr id="7" name="コンテンツ プレースホルダー 6">
            <a:extLst>
              <a:ext uri="{FF2B5EF4-FFF2-40B4-BE49-F238E27FC236}">
                <a16:creationId xmlns:a16="http://schemas.microsoft.com/office/drawing/2014/main" id="{1AC3178D-C52E-4A24-B6E5-D6E983C3630F}"/>
              </a:ext>
            </a:extLst>
          </p:cNvPr>
          <p:cNvSpPr>
            <a:spLocks noGrp="1"/>
          </p:cNvSpPr>
          <p:nvPr>
            <p:ph idx="1"/>
          </p:nvPr>
        </p:nvSpPr>
        <p:spPr>
          <a:xfrm>
            <a:off x="200472" y="1052736"/>
            <a:ext cx="9505056" cy="5143426"/>
          </a:xfrm>
        </p:spPr>
        <p:txBody>
          <a:bodyPr lIns="91440" tIns="45720" rIns="91440" bIns="45720" anchor="t"/>
          <a:lstStyle/>
          <a:p>
            <a:pPr>
              <a:lnSpc>
                <a:spcPct val="130000"/>
              </a:lnSpc>
            </a:pPr>
            <a:r>
              <a:rPr lang="ja-JP" altLang="en-US" sz="1400" dirty="0"/>
              <a:t>出演者など権利関係者の意向等により二次利用のご希望に添えない場合がございます。二次利用希望は日経オンラインセミナー発注前にお伝えください。</a:t>
            </a:r>
            <a:endParaRPr lang="en-US" altLang="ja-JP" sz="1400" dirty="0"/>
          </a:p>
          <a:p>
            <a:pPr>
              <a:lnSpc>
                <a:spcPct val="130000"/>
              </a:lnSpc>
            </a:pPr>
            <a:r>
              <a:rPr lang="ja-JP" altLang="en-US" sz="1400" dirty="0">
                <a:latin typeface="游ゴシック"/>
                <a:ea typeface="游ゴシック"/>
              </a:rPr>
              <a:t>セミナー動画二次利用は「日経オンラインセミナー」で実施した講演を原則として「</a:t>
            </a:r>
            <a:r>
              <a:rPr lang="ja-JP" altLang="en-US" sz="1400" b="1" u="sng" dirty="0">
                <a:solidFill>
                  <a:srgbClr val="0F3675"/>
                </a:solidFill>
                <a:latin typeface="游ゴシック"/>
                <a:ea typeface="游ゴシック"/>
              </a:rPr>
              <a:t>改変・編集せず、そのまま利用する</a:t>
            </a:r>
            <a:r>
              <a:rPr lang="ja-JP" altLang="en-US" sz="1400" dirty="0">
                <a:latin typeface="游ゴシック"/>
                <a:ea typeface="游ゴシック"/>
              </a:rPr>
              <a:t>」ことを前提としています。</a:t>
            </a:r>
            <a:endParaRPr lang="en-US" altLang="ja-JP" sz="1400" dirty="0">
              <a:latin typeface="游ゴシック"/>
              <a:ea typeface="游ゴシック"/>
            </a:endParaRPr>
          </a:p>
          <a:p>
            <a:pPr>
              <a:lnSpc>
                <a:spcPct val="130000"/>
              </a:lnSpc>
            </a:pPr>
            <a:r>
              <a:rPr lang="ja-JP" altLang="en-US" sz="1400" dirty="0"/>
              <a:t>お客様による動画素材の編集はできません。</a:t>
            </a:r>
            <a:r>
              <a:rPr lang="en-US" altLang="ja-JP" sz="1400" dirty="0"/>
              <a:t>SNS</a:t>
            </a:r>
            <a:r>
              <a:rPr lang="ja-JP" altLang="en-US" sz="1400" dirty="0"/>
              <a:t>掲載用やダイジェスト版など、講演動画に編集が必要な際には、原則弊社が承ります。</a:t>
            </a:r>
            <a:r>
              <a:rPr lang="ja-JP" altLang="en-US" sz="1400" b="1" u="sng" dirty="0">
                <a:solidFill>
                  <a:srgbClr val="0F3675"/>
                </a:solidFill>
              </a:rPr>
              <a:t>動画二次利用素材の編集加工のオプションをご用意しています</a:t>
            </a:r>
            <a:r>
              <a:rPr lang="ja-JP" altLang="en-US" sz="1400" b="1" dirty="0">
                <a:solidFill>
                  <a:srgbClr val="0F3675"/>
                </a:solidFill>
              </a:rPr>
              <a:t>。</a:t>
            </a:r>
          </a:p>
          <a:p>
            <a:pPr>
              <a:lnSpc>
                <a:spcPct val="130000"/>
              </a:lnSpc>
            </a:pPr>
            <a:r>
              <a:rPr lang="ja-JP" altLang="en-US" sz="1400" dirty="0"/>
              <a:t>二次利用の許諾は</a:t>
            </a:r>
            <a:r>
              <a:rPr lang="ja-JP" altLang="en-US" sz="1400" b="1" u="sng" dirty="0">
                <a:solidFill>
                  <a:srgbClr val="0F3675"/>
                </a:solidFill>
              </a:rPr>
              <a:t>６カ月単位</a:t>
            </a:r>
            <a:r>
              <a:rPr lang="ja-JP" altLang="en-US" sz="1400" dirty="0"/>
              <a:t>でさせていただきます。内容やテーマによって延長は可能です。営業担当にご希望をお伝えください。</a:t>
            </a:r>
            <a:br>
              <a:rPr lang="en-US" altLang="ja-JP" sz="1400" dirty="0"/>
            </a:br>
            <a:r>
              <a:rPr lang="en-US" altLang="ja-JP" sz="1100" dirty="0"/>
              <a:t>※</a:t>
            </a:r>
            <a:r>
              <a:rPr lang="ja-JP" altLang="en-US" sz="1100" dirty="0"/>
              <a:t>出演者など権利関係者の意向等により、６カ月より短期間での利用をお願いする場合もございます。あらかじめご了承ください。</a:t>
            </a:r>
          </a:p>
          <a:p>
            <a:pPr>
              <a:lnSpc>
                <a:spcPct val="130000"/>
              </a:lnSpc>
            </a:pPr>
            <a:r>
              <a:rPr lang="ja-JP" altLang="en-US" sz="1400" dirty="0">
                <a:latin typeface="游ゴシック"/>
                <a:ea typeface="游ゴシック"/>
              </a:rPr>
              <a:t>オウンドメディア等に掲載するセミナー動画二次利用のクレジット記載として以下をご記載ください。</a:t>
            </a:r>
            <a:br>
              <a:rPr lang="en-US" altLang="ja-JP" sz="1400" dirty="0"/>
            </a:br>
            <a:r>
              <a:rPr lang="en-US" altLang="ja-JP" sz="1400" b="1" dirty="0">
                <a:solidFill>
                  <a:srgbClr val="FF0000"/>
                </a:solidFill>
                <a:latin typeface="游ゴシック"/>
                <a:ea typeface="游ゴシック"/>
              </a:rPr>
              <a:t>※</a:t>
            </a:r>
            <a:r>
              <a:rPr lang="en-US" altLang="ja-JP" sz="1400" b="1" dirty="0" err="1">
                <a:solidFill>
                  <a:srgbClr val="FF0000"/>
                </a:solidFill>
                <a:latin typeface="游ゴシック"/>
                <a:ea typeface="游ゴシック"/>
              </a:rPr>
              <a:t>yyyy</a:t>
            </a:r>
            <a:r>
              <a:rPr lang="ja-JP" altLang="en-US" sz="1400" b="1" dirty="0">
                <a:solidFill>
                  <a:srgbClr val="FF0000"/>
                </a:solidFill>
                <a:latin typeface="游ゴシック"/>
                <a:ea typeface="游ゴシック"/>
              </a:rPr>
              <a:t>年</a:t>
            </a:r>
            <a:r>
              <a:rPr lang="en-US" altLang="ja-JP" sz="1400" b="1" dirty="0">
                <a:solidFill>
                  <a:srgbClr val="FF0000"/>
                </a:solidFill>
                <a:latin typeface="游ゴシック"/>
                <a:ea typeface="游ゴシック"/>
              </a:rPr>
              <a:t>mm</a:t>
            </a:r>
            <a:r>
              <a:rPr lang="ja-JP" altLang="en-US" sz="1400" b="1" dirty="0">
                <a:solidFill>
                  <a:srgbClr val="FF0000"/>
                </a:solidFill>
                <a:latin typeface="游ゴシック"/>
                <a:ea typeface="游ゴシック"/>
              </a:rPr>
              <a:t>月</a:t>
            </a:r>
            <a:r>
              <a:rPr lang="en-US" altLang="ja-JP" sz="1400" b="1" dirty="0">
                <a:solidFill>
                  <a:srgbClr val="FF0000"/>
                </a:solidFill>
                <a:latin typeface="游ゴシック"/>
                <a:ea typeface="游ゴシック"/>
              </a:rPr>
              <a:t>dd</a:t>
            </a:r>
            <a:r>
              <a:rPr lang="ja-JP" altLang="en-US" sz="1400" b="1" dirty="0">
                <a:solidFill>
                  <a:srgbClr val="FF0000"/>
                </a:solidFill>
                <a:latin typeface="游ゴシック"/>
                <a:ea typeface="游ゴシック"/>
              </a:rPr>
              <a:t>日 </a:t>
            </a:r>
            <a:r>
              <a:rPr lang="en-US" altLang="ja-JP" sz="1400" b="1" dirty="0">
                <a:solidFill>
                  <a:srgbClr val="FF0000"/>
                </a:solidFill>
                <a:latin typeface="游ゴシック"/>
                <a:ea typeface="游ゴシック"/>
              </a:rPr>
              <a:t>(</a:t>
            </a:r>
            <a:r>
              <a:rPr lang="ja-JP" altLang="en-US" sz="1400" b="1" dirty="0">
                <a:solidFill>
                  <a:srgbClr val="FF0000"/>
                </a:solidFill>
                <a:latin typeface="游ゴシック"/>
                <a:ea typeface="游ゴシック"/>
              </a:rPr>
              <a:t>セミナー実施日時記載</a:t>
            </a:r>
            <a:r>
              <a:rPr lang="en-US" altLang="ja-JP" sz="1400" b="1" dirty="0">
                <a:solidFill>
                  <a:srgbClr val="FF0000"/>
                </a:solidFill>
                <a:latin typeface="游ゴシック"/>
                <a:ea typeface="游ゴシック"/>
              </a:rPr>
              <a:t>)</a:t>
            </a:r>
            <a:r>
              <a:rPr lang="ja-JP" altLang="en-US" sz="1400" b="1" dirty="0">
                <a:solidFill>
                  <a:srgbClr val="FF0000"/>
                </a:solidFill>
                <a:latin typeface="游ゴシック"/>
                <a:ea typeface="游ゴシック"/>
              </a:rPr>
              <a:t>に</a:t>
            </a:r>
            <a:r>
              <a:rPr lang="ja-JP" altLang="en-US" sz="1400" b="1" u="sng" dirty="0">
                <a:solidFill>
                  <a:srgbClr val="FF0000"/>
                </a:solidFill>
                <a:latin typeface="游ゴシック"/>
                <a:ea typeface="游ゴシック"/>
              </a:rPr>
              <a:t>日経オンラインセミナー</a:t>
            </a:r>
            <a:r>
              <a:rPr lang="ja-JP" altLang="en-US" sz="1400" b="1" dirty="0">
                <a:solidFill>
                  <a:srgbClr val="FF0000"/>
                </a:solidFill>
                <a:latin typeface="游ゴシック"/>
                <a:ea typeface="游ゴシック"/>
              </a:rPr>
              <a:t>で講演。講演動画の録画・無断複写・転載・公衆送信等を禁じます。</a:t>
            </a:r>
          </a:p>
          <a:p>
            <a:pPr>
              <a:lnSpc>
                <a:spcPct val="130000"/>
              </a:lnSpc>
            </a:pPr>
            <a:r>
              <a:rPr lang="ja-JP" altLang="en-US" sz="1400" dirty="0"/>
              <a:t>クレジット表記などが弊社規定と異なる、あるいは、上記で定義する二次利用の範囲を超える利用の場合は修正をお願いすることがございます。			</a:t>
            </a:r>
          </a:p>
          <a:p>
            <a:pPr>
              <a:lnSpc>
                <a:spcPct val="130000"/>
              </a:lnSpc>
            </a:pPr>
            <a:r>
              <a:rPr lang="ja-JP" altLang="en-US" sz="1400" dirty="0"/>
              <a:t>他社媒体（オンライン／オフライン）での動画素材の利用は原則禁止です。オウンドサイトに格納した動画コンテンツに</a:t>
            </a:r>
            <a:r>
              <a:rPr lang="en-US" altLang="ja-JP" sz="1400" dirty="0"/>
              <a:t>SNS</a:t>
            </a:r>
            <a:r>
              <a:rPr lang="ja-JP" altLang="en-US" sz="1400" dirty="0"/>
              <a:t>等から誘導を行うことは可能です。</a:t>
            </a:r>
            <a:endParaRPr lang="en-US" altLang="ja-JP" sz="1400" dirty="0"/>
          </a:p>
          <a:p>
            <a:pPr marL="0" indent="0">
              <a:lnSpc>
                <a:spcPct val="130000"/>
              </a:lnSpc>
              <a:buNone/>
            </a:pPr>
            <a:endParaRPr kumimoji="1" lang="ja-JP" altLang="en-US" sz="1050" dirty="0"/>
          </a:p>
        </p:txBody>
      </p:sp>
      <p:sp>
        <p:nvSpPr>
          <p:cNvPr id="5" name="スライド番号プレースホルダー 4">
            <a:extLst>
              <a:ext uri="{FF2B5EF4-FFF2-40B4-BE49-F238E27FC236}">
                <a16:creationId xmlns:a16="http://schemas.microsoft.com/office/drawing/2014/main" id="{23908B5E-849C-4FAD-9DCD-1829E57DE5AB}"/>
              </a:ext>
            </a:extLst>
          </p:cNvPr>
          <p:cNvSpPr>
            <a:spLocks noGrp="1"/>
          </p:cNvSpPr>
          <p:nvPr>
            <p:ph type="sldNum" sz="quarter" idx="12"/>
          </p:nvPr>
        </p:nvSpPr>
        <p:spPr/>
        <p:txBody>
          <a:bodyPr/>
          <a:lstStyle/>
          <a:p>
            <a:fld id="{02600E93-819C-4894-8A60-DAB105EEC72C}" type="slidenum">
              <a:rPr lang="ja-JP" altLang="en-US" smtClean="0"/>
              <a:pPr/>
              <a:t>16</a:t>
            </a:fld>
            <a:endParaRPr lang="ja-JP" altLang="en-US" dirty="0"/>
          </a:p>
        </p:txBody>
      </p:sp>
    </p:spTree>
    <p:extLst>
      <p:ext uri="{BB962C8B-B14F-4D97-AF65-F5344CB8AC3E}">
        <p14:creationId xmlns:p14="http://schemas.microsoft.com/office/powerpoint/2010/main" val="185536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8660D2-057D-44C9-A490-04B87665FE83}"/>
              </a:ext>
            </a:extLst>
          </p:cNvPr>
          <p:cNvSpPr>
            <a:spLocks noGrp="1"/>
          </p:cNvSpPr>
          <p:nvPr>
            <p:ph type="title"/>
          </p:nvPr>
        </p:nvSpPr>
        <p:spPr>
          <a:xfrm>
            <a:off x="848544" y="216610"/>
            <a:ext cx="8352928" cy="476086"/>
          </a:xfrm>
        </p:spPr>
        <p:txBody>
          <a:bodyPr/>
          <a:lstStyle/>
          <a:p>
            <a:r>
              <a:rPr lang="ja-JP" altLang="en-US" dirty="0">
                <a:ea typeface="游ゴシック Light"/>
              </a:rPr>
              <a:t>オプション－</a:t>
            </a:r>
            <a:r>
              <a:rPr lang="ja-JP" altLang="en-US" sz="2400" dirty="0">
                <a:ea typeface="游ゴシック Light"/>
              </a:rPr>
              <a:t>「日経セミナー採録タイアップ」</a:t>
            </a:r>
          </a:p>
        </p:txBody>
      </p:sp>
      <p:sp>
        <p:nvSpPr>
          <p:cNvPr id="3" name="スライド番号プレースホルダー 2">
            <a:extLst>
              <a:ext uri="{FF2B5EF4-FFF2-40B4-BE49-F238E27FC236}">
                <a16:creationId xmlns:a16="http://schemas.microsoft.com/office/drawing/2014/main" id="{BE896DB9-B912-4198-AD65-8A7266482C6D}"/>
              </a:ext>
            </a:extLst>
          </p:cNvPr>
          <p:cNvSpPr>
            <a:spLocks noGrp="1"/>
          </p:cNvSpPr>
          <p:nvPr>
            <p:ph type="sldNum" sz="quarter" idx="12"/>
          </p:nvPr>
        </p:nvSpPr>
        <p:spPr/>
        <p:txBody>
          <a:bodyPr/>
          <a:lstStyle/>
          <a:p>
            <a:fld id="{02600E93-819C-4894-8A60-DAB105EEC72C}" type="slidenum">
              <a:rPr lang="ja-JP" altLang="en-US" smtClean="0"/>
              <a:pPr/>
              <a:t>17</a:t>
            </a:fld>
            <a:endParaRPr lang="ja-JP" altLang="en-US" dirty="0"/>
          </a:p>
        </p:txBody>
      </p:sp>
      <p:sp>
        <p:nvSpPr>
          <p:cNvPr id="4" name="正方形/長方形 3">
            <a:extLst>
              <a:ext uri="{FF2B5EF4-FFF2-40B4-BE49-F238E27FC236}">
                <a16:creationId xmlns:a16="http://schemas.microsoft.com/office/drawing/2014/main" id="{E0963C02-461B-405C-B73D-D2E93055974B}"/>
              </a:ext>
            </a:extLst>
          </p:cNvPr>
          <p:cNvSpPr/>
          <p:nvPr/>
        </p:nvSpPr>
        <p:spPr>
          <a:xfrm>
            <a:off x="128465" y="933301"/>
            <a:ext cx="6768752" cy="1401794"/>
          </a:xfrm>
          <a:prstGeom prst="rect">
            <a:avLst/>
          </a:prstGeom>
          <a:noFill/>
        </p:spPr>
        <p:txBody>
          <a:bodyPr wrap="square">
            <a:spAutoFit/>
          </a:bodyPr>
          <a:lstStyle/>
          <a:p>
            <a:pPr marL="285750" indent="-285750" fontAlgn="base">
              <a:lnSpc>
                <a:spcPct val="130000"/>
              </a:lnSpc>
              <a:spcAft>
                <a:spcPts val="400"/>
              </a:spcAft>
              <a:buFont typeface="Arial" panose="020B0604020202020204" pitchFamily="34" charset="0"/>
              <a:buChar char="•"/>
            </a:pPr>
            <a:r>
              <a:rPr kumimoji="0" lang="ja-JP" altLang="en-US" sz="1600" u="sng" dirty="0">
                <a:solidFill>
                  <a:prstClr val="black"/>
                </a:solidFill>
                <a:latin typeface="+mn-ea"/>
                <a:ea typeface="+mn-ea"/>
                <a:cs typeface="Meiryo UI" panose="020B0604030504040204" pitchFamily="50" charset="-128"/>
              </a:rPr>
              <a:t>中立的なメディア</a:t>
            </a:r>
            <a:r>
              <a:rPr kumimoji="0" lang="en-US" altLang="ja-JP" sz="1600" u="sng" dirty="0">
                <a:solidFill>
                  <a:prstClr val="black"/>
                </a:solidFill>
                <a:latin typeface="+mn-ea"/>
                <a:ea typeface="+mn-ea"/>
                <a:cs typeface="Meiryo UI" panose="020B0604030504040204" pitchFamily="50" charset="-128"/>
              </a:rPr>
              <a:t>(</a:t>
            </a:r>
            <a:r>
              <a:rPr kumimoji="0" lang="ja-JP" altLang="en-US" sz="1600" u="sng" dirty="0">
                <a:solidFill>
                  <a:prstClr val="black"/>
                </a:solidFill>
                <a:latin typeface="+mn-ea"/>
                <a:ea typeface="+mn-ea"/>
                <a:cs typeface="Meiryo UI" panose="020B0604030504040204" pitchFamily="50" charset="-128"/>
              </a:rPr>
              <a:t>新聞）の記事のスタイルを踏襲</a:t>
            </a:r>
            <a:r>
              <a:rPr kumimoji="0" lang="ja-JP" altLang="en-US" sz="1600" dirty="0">
                <a:solidFill>
                  <a:prstClr val="black"/>
                </a:solidFill>
                <a:latin typeface="+mn-ea"/>
                <a:ea typeface="+mn-ea"/>
                <a:cs typeface="Meiryo UI" panose="020B0604030504040204" pitchFamily="50" charset="-128"/>
              </a:rPr>
              <a:t>し、オンラインセミナーの内容を説得力のある見せ方で日経電子版読者に提供します。</a:t>
            </a:r>
          </a:p>
          <a:p>
            <a:pPr marL="285750" indent="-285750" fontAlgn="base">
              <a:lnSpc>
                <a:spcPct val="130000"/>
              </a:lnSpc>
              <a:spcAft>
                <a:spcPts val="400"/>
              </a:spcAft>
              <a:buFont typeface="Arial" panose="020B0604020202020204" pitchFamily="34" charset="0"/>
              <a:buChar char="•"/>
            </a:pPr>
            <a:r>
              <a:rPr kumimoji="0" lang="ja-JP" altLang="en-US" sz="1600" dirty="0">
                <a:solidFill>
                  <a:prstClr val="black"/>
                </a:solidFill>
                <a:latin typeface="+mn-ea"/>
                <a:ea typeface="+mn-ea"/>
                <a:cs typeface="Meiryo UI" panose="020B0604030504040204" pitchFamily="50" charset="-128"/>
              </a:rPr>
              <a:t>読者は有益な情報を求めてアクセスするので、</a:t>
            </a:r>
            <a:r>
              <a:rPr kumimoji="0" lang="ja-JP" altLang="en-US" sz="1600" u="sng" dirty="0">
                <a:solidFill>
                  <a:prstClr val="black"/>
                </a:solidFill>
                <a:latin typeface="+mn-ea"/>
                <a:ea typeface="+mn-ea"/>
                <a:cs typeface="Meiryo UI" panose="020B0604030504040204" pitchFamily="50" charset="-128"/>
              </a:rPr>
              <a:t>ポジティブな接触</a:t>
            </a:r>
            <a:r>
              <a:rPr kumimoji="0" lang="ja-JP" altLang="en-US" sz="1600" dirty="0">
                <a:solidFill>
                  <a:prstClr val="black"/>
                </a:solidFill>
                <a:latin typeface="+mn-ea"/>
                <a:ea typeface="+mn-ea"/>
                <a:cs typeface="Meiryo UI" panose="020B0604030504040204" pitchFamily="50" charset="-128"/>
              </a:rPr>
              <a:t>が図れます</a:t>
            </a:r>
          </a:p>
        </p:txBody>
      </p:sp>
      <p:pic>
        <p:nvPicPr>
          <p:cNvPr id="50" name="Picture 6" descr="C:\Users\nk19683\Downloads\PR.png">
            <a:extLst>
              <a:ext uri="{FF2B5EF4-FFF2-40B4-BE49-F238E27FC236}">
                <a16:creationId xmlns:a16="http://schemas.microsoft.com/office/drawing/2014/main" id="{A15D1671-4B69-4790-B168-1E4A86F202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6976" y="4805960"/>
            <a:ext cx="1404530" cy="2151432"/>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グループ化 57">
            <a:extLst>
              <a:ext uri="{FF2B5EF4-FFF2-40B4-BE49-F238E27FC236}">
                <a16:creationId xmlns:a16="http://schemas.microsoft.com/office/drawing/2014/main" id="{8B1330BC-9AD3-4E7B-8C4E-3FC0AB85C087}"/>
              </a:ext>
            </a:extLst>
          </p:cNvPr>
          <p:cNvGrpSpPr/>
          <p:nvPr/>
        </p:nvGrpSpPr>
        <p:grpSpPr>
          <a:xfrm>
            <a:off x="4203101" y="2306041"/>
            <a:ext cx="2380418" cy="3119367"/>
            <a:chOff x="672708" y="1845170"/>
            <a:chExt cx="2476714" cy="3193029"/>
          </a:xfrm>
        </p:grpSpPr>
        <p:pic>
          <p:nvPicPr>
            <p:cNvPr id="49" name="Picture 4" descr="C:\Users\nk19683\Downloads\SP.png">
              <a:extLst>
                <a:ext uri="{FF2B5EF4-FFF2-40B4-BE49-F238E27FC236}">
                  <a16:creationId xmlns:a16="http://schemas.microsoft.com/office/drawing/2014/main" id="{C4843429-CF6F-48E1-94B1-00A348C7AB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9066" y="1845170"/>
              <a:ext cx="770356" cy="1891023"/>
            </a:xfrm>
            <a:prstGeom prst="rect">
              <a:avLst/>
            </a:prstGeom>
            <a:noFill/>
            <a:extLst>
              <a:ext uri="{909E8E84-426E-40DD-AFC4-6F175D3DCCD1}">
                <a14:hiddenFill xmlns:a14="http://schemas.microsoft.com/office/drawing/2010/main">
                  <a:solidFill>
                    <a:srgbClr val="FFFFFF"/>
                  </a:solidFill>
                </a14:hiddenFill>
              </a:ext>
            </a:extLst>
          </p:spPr>
        </p:pic>
        <p:sp>
          <p:nvSpPr>
            <p:cNvPr id="51" name="下矢印 3">
              <a:extLst>
                <a:ext uri="{FF2B5EF4-FFF2-40B4-BE49-F238E27FC236}">
                  <a16:creationId xmlns:a16="http://schemas.microsoft.com/office/drawing/2014/main" id="{EEC2F08B-8969-4B37-9A41-28C8D27A4BC1}"/>
                </a:ext>
              </a:extLst>
            </p:cNvPr>
            <p:cNvSpPr/>
            <p:nvPr/>
          </p:nvSpPr>
          <p:spPr>
            <a:xfrm>
              <a:off x="1208690" y="3788058"/>
              <a:ext cx="1461348" cy="579909"/>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64A482B4-3BE4-4F23-9B65-DB7F97084CE8}"/>
                </a:ext>
              </a:extLst>
            </p:cNvPr>
            <p:cNvSpPr/>
            <p:nvPr/>
          </p:nvSpPr>
          <p:spPr>
            <a:xfrm>
              <a:off x="920470" y="4770411"/>
              <a:ext cx="2037788" cy="267788"/>
            </a:xfrm>
            <a:prstGeom prst="rect">
              <a:avLst/>
            </a:prstGeom>
            <a:noFill/>
          </p:spPr>
          <p:txBody>
            <a:bodyPr wrap="square">
              <a:spAutoFit/>
            </a:bodyPr>
            <a:lstStyle/>
            <a:p>
              <a:pPr algn="ctr" fontAlgn="base">
                <a:spcAft>
                  <a:spcPts val="400"/>
                </a:spcAft>
              </a:pPr>
              <a:r>
                <a:rPr kumimoji="0" lang="ja-JP" altLang="en-US" sz="1100" dirty="0">
                  <a:solidFill>
                    <a:prstClr val="black"/>
                  </a:solidFill>
                  <a:latin typeface="+mn-ea"/>
                  <a:ea typeface="+mn-ea"/>
                  <a:cs typeface="Meiryo UI" panose="020B0604030504040204" pitchFamily="50" charset="-128"/>
                </a:rPr>
                <a:t>タイアップサイト</a:t>
              </a:r>
            </a:p>
          </p:txBody>
        </p:sp>
        <p:grpSp>
          <p:nvGrpSpPr>
            <p:cNvPr id="53" name="グループ化 52">
              <a:extLst>
                <a:ext uri="{FF2B5EF4-FFF2-40B4-BE49-F238E27FC236}">
                  <a16:creationId xmlns:a16="http://schemas.microsoft.com/office/drawing/2014/main" id="{8CB2061D-957F-475C-BCF5-DFBE79B734A4}"/>
                </a:ext>
              </a:extLst>
            </p:cNvPr>
            <p:cNvGrpSpPr/>
            <p:nvPr/>
          </p:nvGrpSpPr>
          <p:grpSpPr>
            <a:xfrm>
              <a:off x="672708" y="1850191"/>
              <a:ext cx="1546945" cy="2262763"/>
              <a:chOff x="506488" y="929146"/>
              <a:chExt cx="2010638" cy="2520000"/>
            </a:xfrm>
          </p:grpSpPr>
          <p:pic>
            <p:nvPicPr>
              <p:cNvPr id="54" name="Picture 3" descr="C:\Users\nk19683\Downloads\pc.png">
                <a:extLst>
                  <a:ext uri="{FF2B5EF4-FFF2-40B4-BE49-F238E27FC236}">
                    <a16:creationId xmlns:a16="http://schemas.microsoft.com/office/drawing/2014/main" id="{3DD0F5BC-1AC1-4764-B917-8C2F5845BF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88" y="929146"/>
                <a:ext cx="2010638" cy="2520000"/>
              </a:xfrm>
              <a:prstGeom prst="rect">
                <a:avLst/>
              </a:prstGeom>
              <a:noFill/>
              <a:extLst>
                <a:ext uri="{909E8E84-426E-40DD-AFC4-6F175D3DCCD1}">
                  <a14:hiddenFill xmlns:a14="http://schemas.microsoft.com/office/drawing/2010/main">
                    <a:solidFill>
                      <a:srgbClr val="FFFFFF"/>
                    </a:solidFill>
                  </a14:hiddenFill>
                </a:ext>
              </a:extLst>
            </p:spPr>
          </p:pic>
          <p:pic>
            <p:nvPicPr>
              <p:cNvPr id="55" name="グラフィックス 54">
                <a:extLst>
                  <a:ext uri="{FF2B5EF4-FFF2-40B4-BE49-F238E27FC236}">
                    <a16:creationId xmlns:a16="http://schemas.microsoft.com/office/drawing/2014/main" id="{BBF82BA1-AE82-4059-9688-BFC88B986505}"/>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62526"/>
              <a:stretch/>
            </p:blipFill>
            <p:spPr>
              <a:xfrm>
                <a:off x="570663" y="1032647"/>
                <a:ext cx="1899384" cy="1929823"/>
              </a:xfrm>
              <a:prstGeom prst="rect">
                <a:avLst/>
              </a:prstGeom>
            </p:spPr>
          </p:pic>
        </p:grpSp>
      </p:grpSp>
      <p:pic>
        <p:nvPicPr>
          <p:cNvPr id="59" name="図 58">
            <a:extLst>
              <a:ext uri="{FF2B5EF4-FFF2-40B4-BE49-F238E27FC236}">
                <a16:creationId xmlns:a16="http://schemas.microsoft.com/office/drawing/2014/main" id="{32F2B679-8F2C-4726-9055-28DED81FBCB1}"/>
              </a:ext>
            </a:extLst>
          </p:cNvPr>
          <p:cNvPicPr>
            <a:picLocks noChangeAspect="1"/>
          </p:cNvPicPr>
          <p:nvPr/>
        </p:nvPicPr>
        <p:blipFill>
          <a:blip r:embed="rId7"/>
          <a:stretch>
            <a:fillRect/>
          </a:stretch>
        </p:blipFill>
        <p:spPr>
          <a:xfrm>
            <a:off x="7149446" y="947606"/>
            <a:ext cx="2305026" cy="4983710"/>
          </a:xfrm>
          <a:prstGeom prst="rect">
            <a:avLst/>
          </a:prstGeom>
        </p:spPr>
      </p:pic>
      <p:sp>
        <p:nvSpPr>
          <p:cNvPr id="36" name="AutoShape 3">
            <a:extLst>
              <a:ext uri="{FF2B5EF4-FFF2-40B4-BE49-F238E27FC236}">
                <a16:creationId xmlns:a16="http://schemas.microsoft.com/office/drawing/2014/main" id="{5F86B937-6D24-4643-BBED-76BDDC5CB187}"/>
              </a:ext>
            </a:extLst>
          </p:cNvPr>
          <p:cNvSpPr>
            <a:spLocks noChangeArrowheads="1"/>
          </p:cNvSpPr>
          <p:nvPr/>
        </p:nvSpPr>
        <p:spPr bwMode="auto">
          <a:xfrm>
            <a:off x="336432" y="2420888"/>
            <a:ext cx="3221907" cy="3214165"/>
          </a:xfrm>
          <a:prstGeom prst="roundRect">
            <a:avLst>
              <a:gd name="adj" fmla="val 2106"/>
            </a:avLst>
          </a:prstGeom>
          <a:solidFill>
            <a:srgbClr val="FBFAF9"/>
          </a:solidFill>
          <a:ln w="9525" algn="ctr">
            <a:solidFill>
              <a:srgbClr val="1E3264"/>
            </a:solidFill>
            <a:round/>
            <a:headEnd/>
            <a:tailEnd/>
          </a:ln>
        </p:spPr>
        <p:txBody>
          <a:bodyPr wrap="none" anchor="ctr"/>
          <a:lstStyle/>
          <a:p>
            <a:pPr algn="ctr"/>
            <a:endParaRPr lang="ja-JP" altLang="ja-JP" sz="2000">
              <a:solidFill>
                <a:prstClr val="black"/>
              </a:solidFill>
              <a:latin typeface="+mn-ea"/>
              <a:ea typeface="+mn-ea"/>
            </a:endParaRPr>
          </a:p>
        </p:txBody>
      </p:sp>
      <p:grpSp>
        <p:nvGrpSpPr>
          <p:cNvPr id="37" name="グループ化 41">
            <a:extLst>
              <a:ext uri="{FF2B5EF4-FFF2-40B4-BE49-F238E27FC236}">
                <a16:creationId xmlns:a16="http://schemas.microsoft.com/office/drawing/2014/main" id="{73FB3756-395E-4694-ABFF-7C0B8DFE0B8E}"/>
              </a:ext>
            </a:extLst>
          </p:cNvPr>
          <p:cNvGrpSpPr>
            <a:grpSpLocks/>
          </p:cNvGrpSpPr>
          <p:nvPr/>
        </p:nvGrpSpPr>
        <p:grpSpPr bwMode="auto">
          <a:xfrm>
            <a:off x="574847" y="2637805"/>
            <a:ext cx="1965210" cy="246221"/>
            <a:chOff x="5672138" y="3374531"/>
            <a:chExt cx="1920349" cy="258591"/>
          </a:xfrm>
        </p:grpSpPr>
        <p:sp>
          <p:nvSpPr>
            <p:cNvPr id="46" name="Text Box 8">
              <a:extLst>
                <a:ext uri="{FF2B5EF4-FFF2-40B4-BE49-F238E27FC236}">
                  <a16:creationId xmlns:a16="http://schemas.microsoft.com/office/drawing/2014/main" id="{9B2AA490-BE2B-447A-AE86-9733C7F0F18C}"/>
                </a:ext>
              </a:extLst>
            </p:cNvPr>
            <p:cNvSpPr txBox="1">
              <a:spLocks noChangeArrowheads="1"/>
            </p:cNvSpPr>
            <p:nvPr/>
          </p:nvSpPr>
          <p:spPr bwMode="auto">
            <a:xfrm>
              <a:off x="5905410" y="3374531"/>
              <a:ext cx="1687077" cy="25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600" dirty="0">
                  <a:solidFill>
                    <a:srgbClr val="1F497D"/>
                  </a:solidFill>
                  <a:latin typeface="+mn-ea"/>
                  <a:ea typeface="+mn-ea"/>
                  <a:cs typeface="Meiryo UI" panose="020B0604030504040204" pitchFamily="50" charset="-128"/>
                </a:rPr>
                <a:t>誘導プランの概要</a:t>
              </a:r>
            </a:p>
          </p:txBody>
        </p:sp>
        <p:sp>
          <p:nvSpPr>
            <p:cNvPr id="47" name="Freeform 290">
              <a:extLst>
                <a:ext uri="{FF2B5EF4-FFF2-40B4-BE49-F238E27FC236}">
                  <a16:creationId xmlns:a16="http://schemas.microsoft.com/office/drawing/2014/main" id="{3F9F05A4-71B4-4B72-90A2-DD7048F97146}"/>
                </a:ext>
              </a:extLst>
            </p:cNvPr>
            <p:cNvSpPr>
              <a:spLocks noEditPoints="1"/>
            </p:cNvSpPr>
            <p:nvPr/>
          </p:nvSpPr>
          <p:spPr bwMode="auto">
            <a:xfrm>
              <a:off x="5672138" y="3392720"/>
              <a:ext cx="164781" cy="164781"/>
            </a:xfrm>
            <a:custGeom>
              <a:avLst/>
              <a:gdLst>
                <a:gd name="T0" fmla="*/ 2147483647 w 155"/>
                <a:gd name="T1" fmla="*/ 0 h 155"/>
                <a:gd name="T2" fmla="*/ 0 w 155"/>
                <a:gd name="T3" fmla="*/ 2147483647 h 155"/>
                <a:gd name="T4" fmla="*/ 2147483647 w 155"/>
                <a:gd name="T5" fmla="*/ 2147483647 h 155"/>
                <a:gd name="T6" fmla="*/ 2147483647 w 155"/>
                <a:gd name="T7" fmla="*/ 2147483647 h 155"/>
                <a:gd name="T8" fmla="*/ 2147483647 w 155"/>
                <a:gd name="T9" fmla="*/ 0 h 155"/>
                <a:gd name="T10" fmla="*/ 2147483647 w 155"/>
                <a:gd name="T11" fmla="*/ 2147483647 h 155"/>
                <a:gd name="T12" fmla="*/ 2147483647 w 155"/>
                <a:gd name="T13" fmla="*/ 2147483647 h 155"/>
                <a:gd name="T14" fmla="*/ 2147483647 w 155"/>
                <a:gd name="T15" fmla="*/ 2147483647 h 155"/>
                <a:gd name="T16" fmla="*/ 2147483647 w 155"/>
                <a:gd name="T17" fmla="*/ 2147483647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55"/>
                <a:gd name="T29" fmla="*/ 155 w 155"/>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55">
                  <a:moveTo>
                    <a:pt x="78" y="0"/>
                  </a:moveTo>
                  <a:cubicBezTo>
                    <a:pt x="35" y="0"/>
                    <a:pt x="0" y="35"/>
                    <a:pt x="0" y="78"/>
                  </a:cubicBezTo>
                  <a:cubicBezTo>
                    <a:pt x="0" y="121"/>
                    <a:pt x="35" y="155"/>
                    <a:pt x="78" y="155"/>
                  </a:cubicBezTo>
                  <a:cubicBezTo>
                    <a:pt x="120" y="155"/>
                    <a:pt x="155" y="121"/>
                    <a:pt x="155" y="78"/>
                  </a:cubicBezTo>
                  <a:cubicBezTo>
                    <a:pt x="155" y="35"/>
                    <a:pt x="120" y="0"/>
                    <a:pt x="78" y="0"/>
                  </a:cubicBezTo>
                  <a:close/>
                  <a:moveTo>
                    <a:pt x="64" y="123"/>
                  </a:moveTo>
                  <a:cubicBezTo>
                    <a:pt x="64" y="32"/>
                    <a:pt x="64" y="32"/>
                    <a:pt x="64" y="32"/>
                  </a:cubicBezTo>
                  <a:cubicBezTo>
                    <a:pt x="110" y="78"/>
                    <a:pt x="110" y="78"/>
                    <a:pt x="110" y="78"/>
                  </a:cubicBezTo>
                  <a:lnTo>
                    <a:pt x="64" y="123"/>
                  </a:lnTo>
                  <a:close/>
                </a:path>
              </a:pathLst>
            </a:custGeom>
            <a:solidFill>
              <a:srgbClr val="0F3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000">
                <a:solidFill>
                  <a:prstClr val="black"/>
                </a:solidFill>
                <a:latin typeface="+mn-ea"/>
                <a:ea typeface="+mn-ea"/>
              </a:endParaRPr>
            </a:p>
          </p:txBody>
        </p:sp>
      </p:grpSp>
      <p:sp>
        <p:nvSpPr>
          <p:cNvPr id="38" name="角丸四角形 73">
            <a:extLst>
              <a:ext uri="{FF2B5EF4-FFF2-40B4-BE49-F238E27FC236}">
                <a16:creationId xmlns:a16="http://schemas.microsoft.com/office/drawing/2014/main" id="{5DE64FEB-7F64-42C8-9791-F00256EA3C3D}"/>
              </a:ext>
            </a:extLst>
          </p:cNvPr>
          <p:cNvSpPr>
            <a:spLocks noChangeArrowheads="1"/>
          </p:cNvSpPr>
          <p:nvPr/>
        </p:nvSpPr>
        <p:spPr bwMode="auto">
          <a:xfrm>
            <a:off x="492440" y="3037008"/>
            <a:ext cx="1237783" cy="309905"/>
          </a:xfrm>
          <a:prstGeom prst="roundRect">
            <a:avLst>
              <a:gd name="adj" fmla="val 50000"/>
            </a:avLst>
          </a:prstGeom>
          <a:solidFill>
            <a:schemeClr val="bg1"/>
          </a:solidFill>
          <a:ln w="12700" algn="ctr">
            <a:solidFill>
              <a:srgbClr val="006AB6"/>
            </a:solidFill>
            <a:round/>
            <a:headEnd/>
            <a:tailEnd/>
          </a:ln>
        </p:spPr>
        <p:txBody>
          <a:bodyPr wrap="none" anchor="ctr"/>
          <a:lstStyle/>
          <a:p>
            <a:pPr algn="ctr"/>
            <a:r>
              <a:rPr kumimoji="0" lang="ja-JP" altLang="en-US" sz="1200" dirty="0">
                <a:solidFill>
                  <a:srgbClr val="006AB6"/>
                </a:solidFill>
                <a:latin typeface="+mn-ea"/>
                <a:ea typeface="+mn-ea"/>
                <a:cs typeface="Meiryo UI" panose="020B0604030504040204" pitchFamily="50" charset="-128"/>
              </a:rPr>
              <a:t>広告スペース</a:t>
            </a:r>
          </a:p>
        </p:txBody>
      </p:sp>
      <p:sp>
        <p:nvSpPr>
          <p:cNvPr id="39" name="正方形/長方形 74">
            <a:extLst>
              <a:ext uri="{FF2B5EF4-FFF2-40B4-BE49-F238E27FC236}">
                <a16:creationId xmlns:a16="http://schemas.microsoft.com/office/drawing/2014/main" id="{563F5C82-C081-4B50-92F0-7EEDFF195F53}"/>
              </a:ext>
            </a:extLst>
          </p:cNvPr>
          <p:cNvSpPr>
            <a:spLocks noChangeArrowheads="1"/>
          </p:cNvSpPr>
          <p:nvPr/>
        </p:nvSpPr>
        <p:spPr bwMode="auto">
          <a:xfrm>
            <a:off x="459897" y="3439461"/>
            <a:ext cx="2900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ja-JP" altLang="en-US" sz="1400" dirty="0">
                <a:solidFill>
                  <a:prstClr val="black"/>
                </a:solidFill>
                <a:latin typeface="+mn-ea"/>
                <a:ea typeface="+mn-ea"/>
                <a:cs typeface="Meiryo UI" panose="020B0604030504040204" pitchFamily="50" charset="-128"/>
              </a:rPr>
              <a:t>レクタングル、テキスト広告など</a:t>
            </a:r>
            <a:endParaRPr kumimoji="0" lang="ja-JP" altLang="en-US" sz="1200" dirty="0">
              <a:solidFill>
                <a:prstClr val="black"/>
              </a:solidFill>
              <a:latin typeface="+mn-ea"/>
              <a:ea typeface="+mn-ea"/>
              <a:cs typeface="Meiryo UI" panose="020B0604030504040204" pitchFamily="50" charset="-128"/>
            </a:endParaRPr>
          </a:p>
          <a:p>
            <a:r>
              <a:rPr kumimoji="0" lang="en-US" altLang="ja-JP" sz="1100" dirty="0">
                <a:solidFill>
                  <a:prstClr val="black"/>
                </a:solidFill>
                <a:latin typeface="+mn-ea"/>
                <a:ea typeface="+mn-ea"/>
                <a:cs typeface="Meiryo UI" panose="020B0604030504040204" pitchFamily="50" charset="-128"/>
              </a:rPr>
              <a:t>※</a:t>
            </a:r>
            <a:r>
              <a:rPr kumimoji="0" lang="ja-JP" altLang="en-US" sz="1100" dirty="0">
                <a:solidFill>
                  <a:prstClr val="black"/>
                </a:solidFill>
                <a:latin typeface="+mn-ea"/>
                <a:ea typeface="+mn-ea"/>
                <a:cs typeface="Meiryo UI" panose="020B0604030504040204" pitchFamily="50" charset="-128"/>
              </a:rPr>
              <a:t>広告主様のご希望に応じて、誘導枠をご提案します。</a:t>
            </a:r>
          </a:p>
        </p:txBody>
      </p:sp>
      <p:sp>
        <p:nvSpPr>
          <p:cNvPr id="44" name="角丸四角形 76">
            <a:extLst>
              <a:ext uri="{FF2B5EF4-FFF2-40B4-BE49-F238E27FC236}">
                <a16:creationId xmlns:a16="http://schemas.microsoft.com/office/drawing/2014/main" id="{72679DAF-DAF6-42B6-AB6B-F694D490B6E4}"/>
              </a:ext>
            </a:extLst>
          </p:cNvPr>
          <p:cNvSpPr>
            <a:spLocks noChangeArrowheads="1"/>
          </p:cNvSpPr>
          <p:nvPr/>
        </p:nvSpPr>
        <p:spPr bwMode="auto">
          <a:xfrm>
            <a:off x="448139" y="4204730"/>
            <a:ext cx="1245812" cy="328341"/>
          </a:xfrm>
          <a:prstGeom prst="roundRect">
            <a:avLst>
              <a:gd name="adj" fmla="val 50000"/>
            </a:avLst>
          </a:prstGeom>
          <a:solidFill>
            <a:schemeClr val="bg1"/>
          </a:solidFill>
          <a:ln w="12700" algn="ctr">
            <a:solidFill>
              <a:srgbClr val="006AB6"/>
            </a:solidFill>
            <a:round/>
            <a:headEnd/>
            <a:tailEnd/>
          </a:ln>
        </p:spPr>
        <p:txBody>
          <a:bodyPr wrap="none" anchor="ctr"/>
          <a:lstStyle/>
          <a:p>
            <a:pPr algn="ctr"/>
            <a:r>
              <a:rPr kumimoji="0" lang="ja-JP" altLang="en-US" sz="1050" dirty="0">
                <a:solidFill>
                  <a:srgbClr val="006AB6"/>
                </a:solidFill>
                <a:latin typeface="+mn-ea"/>
                <a:ea typeface="+mn-ea"/>
                <a:cs typeface="Meiryo UI" panose="020B0604030504040204" pitchFamily="50" charset="-128"/>
              </a:rPr>
              <a:t>タイアップ告知枠</a:t>
            </a:r>
          </a:p>
        </p:txBody>
      </p:sp>
      <p:sp>
        <p:nvSpPr>
          <p:cNvPr id="45" name="正方形/長方形 44">
            <a:extLst>
              <a:ext uri="{FF2B5EF4-FFF2-40B4-BE49-F238E27FC236}">
                <a16:creationId xmlns:a16="http://schemas.microsoft.com/office/drawing/2014/main" id="{CE7DE76E-1580-4AE3-BD8A-6E9FD2CA4A85}"/>
              </a:ext>
            </a:extLst>
          </p:cNvPr>
          <p:cNvSpPr/>
          <p:nvPr/>
        </p:nvSpPr>
        <p:spPr bwMode="auto">
          <a:xfrm>
            <a:off x="456168" y="4640962"/>
            <a:ext cx="2868158" cy="661720"/>
          </a:xfrm>
          <a:prstGeom prst="rect">
            <a:avLst/>
          </a:prstGeom>
        </p:spPr>
        <p:txBody>
          <a:bodyPr wrap="square">
            <a:spAutoFit/>
          </a:bodyPr>
          <a:lstStyle/>
          <a:p>
            <a:pPr>
              <a:defRPr/>
            </a:pPr>
            <a:r>
              <a:rPr kumimoji="0" lang="ja-JP" altLang="en-US" sz="1400" dirty="0">
                <a:solidFill>
                  <a:prstClr val="black"/>
                </a:solidFill>
                <a:latin typeface="+mn-ea"/>
                <a:ea typeface="+mn-ea"/>
                <a:cs typeface="Meiryo UI" panose="020B0604030504040204" pitchFamily="50" charset="-128"/>
              </a:rPr>
              <a:t>特別付帯枠 など</a:t>
            </a:r>
          </a:p>
          <a:p>
            <a:pPr>
              <a:tabLst>
                <a:tab pos="177800" algn="l"/>
              </a:tabLst>
              <a:defRPr/>
            </a:pPr>
            <a:r>
              <a:rPr kumimoji="0" lang="en-US" altLang="ja-JP" sz="1100" dirty="0">
                <a:solidFill>
                  <a:prstClr val="black"/>
                </a:solidFill>
                <a:latin typeface="+mn-ea"/>
                <a:ea typeface="+mn-ea"/>
                <a:cs typeface="Meiryo UI" panose="020B0604030504040204" pitchFamily="50" charset="-128"/>
              </a:rPr>
              <a:t>※</a:t>
            </a:r>
            <a:r>
              <a:rPr kumimoji="0" lang="ja-JP" altLang="en-US" sz="1100" dirty="0">
                <a:solidFill>
                  <a:prstClr val="black"/>
                </a:solidFill>
                <a:latin typeface="+mn-ea"/>
                <a:ea typeface="+mn-ea"/>
                <a:cs typeface="Meiryo UI" panose="020B0604030504040204" pitchFamily="50" charset="-128"/>
              </a:rPr>
              <a:t>ローテーション表示・インプレッション非保証です。</a:t>
            </a:r>
            <a:r>
              <a:rPr kumimoji="0" lang="ja-JP" altLang="en-US" sz="1100" dirty="0">
                <a:solidFill>
                  <a:prstClr val="black"/>
                </a:solidFill>
                <a:latin typeface="+mn-ea"/>
                <a:ea typeface="+mn-ea"/>
              </a:rPr>
              <a:t>　</a:t>
            </a:r>
            <a:r>
              <a:rPr kumimoji="0" lang="ja-JP" altLang="en-US" sz="1200" dirty="0">
                <a:solidFill>
                  <a:prstClr val="black"/>
                </a:solidFill>
                <a:latin typeface="+mn-ea"/>
                <a:ea typeface="+mn-ea"/>
              </a:rPr>
              <a:t>　</a:t>
            </a:r>
          </a:p>
        </p:txBody>
      </p:sp>
      <p:sp>
        <p:nvSpPr>
          <p:cNvPr id="63" name="正方形/長方形 62">
            <a:extLst>
              <a:ext uri="{FF2B5EF4-FFF2-40B4-BE49-F238E27FC236}">
                <a16:creationId xmlns:a16="http://schemas.microsoft.com/office/drawing/2014/main" id="{D655CFFE-DA8C-471D-9C35-5424C664032B}"/>
              </a:ext>
            </a:extLst>
          </p:cNvPr>
          <p:cNvSpPr/>
          <p:nvPr/>
        </p:nvSpPr>
        <p:spPr>
          <a:xfrm>
            <a:off x="7234400" y="6051870"/>
            <a:ext cx="2493984"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タイアップサイトイメージ</a:t>
            </a:r>
          </a:p>
        </p:txBody>
      </p:sp>
      <p:sp>
        <p:nvSpPr>
          <p:cNvPr id="64" name="正方形/長方形 63">
            <a:extLst>
              <a:ext uri="{FF2B5EF4-FFF2-40B4-BE49-F238E27FC236}">
                <a16:creationId xmlns:a16="http://schemas.microsoft.com/office/drawing/2014/main" id="{222A2AFB-C6C4-4B00-906C-45BA1663D8FD}"/>
              </a:ext>
            </a:extLst>
          </p:cNvPr>
          <p:cNvSpPr/>
          <p:nvPr/>
        </p:nvSpPr>
        <p:spPr>
          <a:xfrm>
            <a:off x="4441230" y="3989028"/>
            <a:ext cx="2088560" cy="430887"/>
          </a:xfrm>
          <a:prstGeom prst="rect">
            <a:avLst/>
          </a:prstGeom>
          <a:solidFill>
            <a:schemeClr val="bg1">
              <a:alpha val="49000"/>
            </a:schemeClr>
          </a:solidFill>
        </p:spPr>
        <p:txBody>
          <a:bodyPr wrap="square">
            <a:spAutoFit/>
          </a:bodyPr>
          <a:lstStyle/>
          <a:p>
            <a:pPr algn="ctr" fontAlgn="base">
              <a:spcAft>
                <a:spcPts val="400"/>
              </a:spcAft>
            </a:pPr>
            <a:r>
              <a:rPr kumimoji="0" lang="ja-JP" altLang="en-US" sz="1100" dirty="0">
                <a:solidFill>
                  <a:prstClr val="black"/>
                </a:solidFill>
                <a:latin typeface="+mn-ea"/>
                <a:ea typeface="+mn-ea"/>
                <a:cs typeface="Meiryo UI" panose="020B0604030504040204" pitchFamily="50" charset="-128"/>
              </a:rPr>
              <a:t>広告スペースや</a:t>
            </a:r>
            <a:br>
              <a:rPr kumimoji="0" lang="en-US" altLang="ja-JP" sz="1100" dirty="0">
                <a:solidFill>
                  <a:prstClr val="black"/>
                </a:solidFill>
                <a:latin typeface="+mn-ea"/>
                <a:ea typeface="+mn-ea"/>
                <a:cs typeface="Meiryo UI" panose="020B0604030504040204" pitchFamily="50" charset="-128"/>
              </a:rPr>
            </a:br>
            <a:r>
              <a:rPr kumimoji="0" lang="ja-JP" altLang="en-US" sz="1100" dirty="0">
                <a:solidFill>
                  <a:prstClr val="black"/>
                </a:solidFill>
                <a:latin typeface="+mn-ea"/>
                <a:ea typeface="+mn-ea"/>
                <a:cs typeface="Meiryo UI" panose="020B0604030504040204" pitchFamily="50" charset="-128"/>
              </a:rPr>
              <a:t>タイアップ告知枠から誘導</a:t>
            </a:r>
          </a:p>
        </p:txBody>
      </p:sp>
      <p:sp>
        <p:nvSpPr>
          <p:cNvPr id="65" name="正方形/長方形 64">
            <a:extLst>
              <a:ext uri="{FF2B5EF4-FFF2-40B4-BE49-F238E27FC236}">
                <a16:creationId xmlns:a16="http://schemas.microsoft.com/office/drawing/2014/main" id="{8B1D99C3-6823-4658-A0F5-323A14C6A885}"/>
              </a:ext>
            </a:extLst>
          </p:cNvPr>
          <p:cNvSpPr/>
          <p:nvPr/>
        </p:nvSpPr>
        <p:spPr>
          <a:xfrm>
            <a:off x="7176977" y="1988839"/>
            <a:ext cx="2277495" cy="395678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5931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1CC4337-00AD-4FE5-995B-D847C2DA5027}"/>
              </a:ext>
            </a:extLst>
          </p:cNvPr>
          <p:cNvSpPr>
            <a:spLocks noGrp="1"/>
          </p:cNvSpPr>
          <p:nvPr>
            <p:ph type="title"/>
          </p:nvPr>
        </p:nvSpPr>
        <p:spPr/>
        <p:txBody>
          <a:bodyPr/>
          <a:lstStyle/>
          <a:p>
            <a:r>
              <a:rPr lang="ja-JP" altLang="en-US" dirty="0"/>
              <a:t>オプション－</a:t>
            </a:r>
            <a:r>
              <a:rPr lang="ja-JP" altLang="en-US" sz="2400" dirty="0"/>
              <a:t>「ウェビナー集客メニュー」　一覧表</a:t>
            </a:r>
            <a:endParaRPr kumimoji="1" lang="ja-JP" altLang="en-US" dirty="0"/>
          </a:p>
        </p:txBody>
      </p:sp>
      <p:sp>
        <p:nvSpPr>
          <p:cNvPr id="5" name="スライド番号プレースホルダー 4">
            <a:extLst>
              <a:ext uri="{FF2B5EF4-FFF2-40B4-BE49-F238E27FC236}">
                <a16:creationId xmlns:a16="http://schemas.microsoft.com/office/drawing/2014/main" id="{FE3BB356-E641-4D08-AD7F-F116016DC7E9}"/>
              </a:ext>
            </a:extLst>
          </p:cNvPr>
          <p:cNvSpPr>
            <a:spLocks noGrp="1"/>
          </p:cNvSpPr>
          <p:nvPr>
            <p:ph type="sldNum" sz="quarter" idx="12"/>
          </p:nvPr>
        </p:nvSpPr>
        <p:spPr/>
        <p:txBody>
          <a:bodyPr/>
          <a:lstStyle/>
          <a:p>
            <a:fld id="{02600E93-819C-4894-8A60-DAB105EEC72C}" type="slidenum">
              <a:rPr lang="ja-JP" altLang="en-US" smtClean="0"/>
              <a:pPr/>
              <a:t>18</a:t>
            </a:fld>
            <a:endParaRPr lang="ja-JP" altLang="en-US" dirty="0"/>
          </a:p>
        </p:txBody>
      </p:sp>
      <p:graphicFrame>
        <p:nvGraphicFramePr>
          <p:cNvPr id="7" name="表 6">
            <a:extLst>
              <a:ext uri="{FF2B5EF4-FFF2-40B4-BE49-F238E27FC236}">
                <a16:creationId xmlns:a16="http://schemas.microsoft.com/office/drawing/2014/main" id="{7DECD9C6-DA12-47F6-B68C-C4241D7E2432}"/>
              </a:ext>
            </a:extLst>
          </p:cNvPr>
          <p:cNvGraphicFramePr>
            <a:graphicFrameLocks noGrp="1"/>
          </p:cNvGraphicFramePr>
          <p:nvPr>
            <p:extLst>
              <p:ext uri="{D42A27DB-BD31-4B8C-83A1-F6EECF244321}">
                <p14:modId xmlns:p14="http://schemas.microsoft.com/office/powerpoint/2010/main" val="1737434922"/>
              </p:ext>
            </p:extLst>
          </p:nvPr>
        </p:nvGraphicFramePr>
        <p:xfrm>
          <a:off x="128464" y="1960254"/>
          <a:ext cx="9649072" cy="4205050"/>
        </p:xfrm>
        <a:graphic>
          <a:graphicData uri="http://schemas.openxmlformats.org/drawingml/2006/table">
            <a:tbl>
              <a:tblPr/>
              <a:tblGrid>
                <a:gridCol w="1827476">
                  <a:extLst>
                    <a:ext uri="{9D8B030D-6E8A-4147-A177-3AD203B41FA5}">
                      <a16:colId xmlns:a16="http://schemas.microsoft.com/office/drawing/2014/main" val="3558854107"/>
                    </a:ext>
                  </a:extLst>
                </a:gridCol>
                <a:gridCol w="1258037">
                  <a:extLst>
                    <a:ext uri="{9D8B030D-6E8A-4147-A177-3AD203B41FA5}">
                      <a16:colId xmlns:a16="http://schemas.microsoft.com/office/drawing/2014/main" val="1409818231"/>
                    </a:ext>
                  </a:extLst>
                </a:gridCol>
                <a:gridCol w="978333">
                  <a:extLst>
                    <a:ext uri="{9D8B030D-6E8A-4147-A177-3AD203B41FA5}">
                      <a16:colId xmlns:a16="http://schemas.microsoft.com/office/drawing/2014/main" val="4265514486"/>
                    </a:ext>
                  </a:extLst>
                </a:gridCol>
                <a:gridCol w="832726">
                  <a:extLst>
                    <a:ext uri="{9D8B030D-6E8A-4147-A177-3AD203B41FA5}">
                      <a16:colId xmlns:a16="http://schemas.microsoft.com/office/drawing/2014/main" val="3294897799"/>
                    </a:ext>
                  </a:extLst>
                </a:gridCol>
                <a:gridCol w="804669">
                  <a:extLst>
                    <a:ext uri="{9D8B030D-6E8A-4147-A177-3AD203B41FA5}">
                      <a16:colId xmlns:a16="http://schemas.microsoft.com/office/drawing/2014/main" val="1058847606"/>
                    </a:ext>
                  </a:extLst>
                </a:gridCol>
                <a:gridCol w="839210">
                  <a:extLst>
                    <a:ext uri="{9D8B030D-6E8A-4147-A177-3AD203B41FA5}">
                      <a16:colId xmlns:a16="http://schemas.microsoft.com/office/drawing/2014/main" val="544098763"/>
                    </a:ext>
                  </a:extLst>
                </a:gridCol>
                <a:gridCol w="768291">
                  <a:extLst>
                    <a:ext uri="{9D8B030D-6E8A-4147-A177-3AD203B41FA5}">
                      <a16:colId xmlns:a16="http://schemas.microsoft.com/office/drawing/2014/main" val="3488885153"/>
                    </a:ext>
                  </a:extLst>
                </a:gridCol>
                <a:gridCol w="743695">
                  <a:extLst>
                    <a:ext uri="{9D8B030D-6E8A-4147-A177-3AD203B41FA5}">
                      <a16:colId xmlns:a16="http://schemas.microsoft.com/office/drawing/2014/main" val="1305674404"/>
                    </a:ext>
                  </a:extLst>
                </a:gridCol>
                <a:gridCol w="878583">
                  <a:extLst>
                    <a:ext uri="{9D8B030D-6E8A-4147-A177-3AD203B41FA5}">
                      <a16:colId xmlns:a16="http://schemas.microsoft.com/office/drawing/2014/main" val="1187833788"/>
                    </a:ext>
                  </a:extLst>
                </a:gridCol>
                <a:gridCol w="718052">
                  <a:extLst>
                    <a:ext uri="{9D8B030D-6E8A-4147-A177-3AD203B41FA5}">
                      <a16:colId xmlns:a16="http://schemas.microsoft.com/office/drawing/2014/main" val="1213264868"/>
                    </a:ext>
                  </a:extLst>
                </a:gridCol>
              </a:tblGrid>
              <a:tr h="743535">
                <a:tc>
                  <a:txBody>
                    <a:bodyPr/>
                    <a:lstStyle/>
                    <a:p>
                      <a:pPr algn="ctr" fontAlgn="ctr"/>
                      <a:r>
                        <a:rPr lang="ja-JP" altLang="en-US" sz="1000" b="1" i="0" u="none" strike="noStrike" dirty="0">
                          <a:solidFill>
                            <a:schemeClr val="bg1"/>
                          </a:solidFill>
                          <a:effectLst/>
                          <a:latin typeface="+mn-ea"/>
                          <a:ea typeface="+mn-ea"/>
                        </a:rPr>
                        <a:t>メニュー</a:t>
                      </a:r>
                    </a:p>
                  </a:txBody>
                  <a:tcPr marL="5862" marR="5862" marT="5862"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chemeClr val="bg1"/>
                          </a:solidFill>
                          <a:effectLst/>
                          <a:latin typeface="+mn-ea"/>
                          <a:ea typeface="+mn-ea"/>
                        </a:rPr>
                        <a:t>単価</a:t>
                      </a:r>
                    </a:p>
                  </a:txBody>
                  <a:tcPr marL="5862" marR="5862" marT="5862"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chemeClr val="bg1"/>
                          </a:solidFill>
                          <a:effectLst/>
                          <a:latin typeface="+mn-ea"/>
                          <a:ea typeface="+mn-ea"/>
                        </a:rPr>
                        <a:t>最低</a:t>
                      </a:r>
                      <a:endParaRPr lang="en-US" altLang="ja-JP" sz="1000" b="1" i="0" u="none" strike="noStrike" dirty="0">
                        <a:solidFill>
                          <a:schemeClr val="bg1"/>
                        </a:solidFill>
                        <a:effectLst/>
                        <a:latin typeface="+mn-ea"/>
                        <a:ea typeface="+mn-ea"/>
                      </a:endParaRPr>
                    </a:p>
                    <a:p>
                      <a:pPr algn="ctr" fontAlgn="ctr"/>
                      <a:r>
                        <a:rPr lang="ja-JP" altLang="en-US" sz="1000" b="1" i="0" u="none" strike="noStrike" dirty="0">
                          <a:solidFill>
                            <a:schemeClr val="bg1"/>
                          </a:solidFill>
                          <a:effectLst/>
                          <a:latin typeface="+mn-ea"/>
                          <a:ea typeface="+mn-ea"/>
                        </a:rPr>
                        <a:t>出稿金額</a:t>
                      </a:r>
                    </a:p>
                  </a:txBody>
                  <a:tcPr marL="5862" marR="5862" marT="5862"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chemeClr val="bg1"/>
                          </a:solidFill>
                          <a:effectLst/>
                          <a:latin typeface="+mn-ea"/>
                          <a:ea typeface="+mn-ea"/>
                        </a:rPr>
                        <a:t>ターゲ</a:t>
                      </a:r>
                      <a:endParaRPr lang="en-US" altLang="ja-JP" sz="1000" b="1" i="0" u="none" strike="noStrike" dirty="0">
                        <a:solidFill>
                          <a:schemeClr val="bg1"/>
                        </a:solidFill>
                        <a:effectLst/>
                        <a:latin typeface="+mn-ea"/>
                        <a:ea typeface="+mn-ea"/>
                      </a:endParaRPr>
                    </a:p>
                    <a:p>
                      <a:pPr algn="ctr" fontAlgn="ctr"/>
                      <a:r>
                        <a:rPr lang="ja-JP" altLang="en-US" sz="1000" b="1" i="0" u="none" strike="noStrike" dirty="0">
                          <a:solidFill>
                            <a:schemeClr val="bg1"/>
                          </a:solidFill>
                          <a:effectLst/>
                          <a:latin typeface="+mn-ea"/>
                          <a:ea typeface="+mn-ea"/>
                        </a:rPr>
                        <a:t>ティング</a:t>
                      </a:r>
                    </a:p>
                  </a:txBody>
                  <a:tcPr marL="5862" marR="5862" marT="5862"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000" b="1" i="0" u="none" strike="noStrike" dirty="0">
                          <a:solidFill>
                            <a:schemeClr val="bg1"/>
                          </a:solidFill>
                          <a:effectLst/>
                          <a:latin typeface="+mn-ea"/>
                          <a:ea typeface="+mn-ea"/>
                        </a:rPr>
                        <a:t>CTR</a:t>
                      </a:r>
                      <a:br>
                        <a:rPr lang="en-US" sz="1000" b="1" i="0" u="none" strike="noStrike" dirty="0">
                          <a:solidFill>
                            <a:schemeClr val="bg1"/>
                          </a:solidFill>
                          <a:effectLst/>
                          <a:latin typeface="+mn-ea"/>
                          <a:ea typeface="+mn-ea"/>
                        </a:rPr>
                      </a:br>
                      <a:r>
                        <a:rPr lang="en-US" sz="1000" b="1" i="0" u="none" strike="noStrike" dirty="0">
                          <a:solidFill>
                            <a:schemeClr val="bg1"/>
                          </a:solidFill>
                          <a:effectLst/>
                          <a:latin typeface="+mn-ea"/>
                          <a:ea typeface="+mn-ea"/>
                        </a:rPr>
                        <a:t>（</a:t>
                      </a:r>
                      <a:r>
                        <a:rPr lang="ja-JP" altLang="en-US" sz="1000" b="1" i="0" u="none" strike="noStrike" dirty="0">
                          <a:solidFill>
                            <a:schemeClr val="bg1"/>
                          </a:solidFill>
                          <a:effectLst/>
                          <a:latin typeface="+mn-ea"/>
                          <a:ea typeface="+mn-ea"/>
                        </a:rPr>
                        <a:t>参考値）</a:t>
                      </a:r>
                    </a:p>
                  </a:txBody>
                  <a:tcPr marL="5862" marR="5862" marT="5862"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000" b="1" i="0" u="none" strike="noStrike" dirty="0">
                          <a:solidFill>
                            <a:schemeClr val="bg1"/>
                          </a:solidFill>
                          <a:effectLst/>
                          <a:latin typeface="+mn-ea"/>
                          <a:ea typeface="+mn-ea"/>
                        </a:rPr>
                        <a:t>LP</a:t>
                      </a:r>
                    </a:p>
                    <a:p>
                      <a:pPr algn="ctr" fontAlgn="ctr"/>
                      <a:r>
                        <a:rPr lang="ja-JP" altLang="en-US" sz="1000" b="1" i="0" u="none" strike="noStrike" dirty="0">
                          <a:solidFill>
                            <a:schemeClr val="bg1"/>
                          </a:solidFill>
                          <a:effectLst/>
                          <a:latin typeface="+mn-ea"/>
                          <a:ea typeface="+mn-ea"/>
                        </a:rPr>
                        <a:t>誘導効率</a:t>
                      </a:r>
                    </a:p>
                  </a:txBody>
                  <a:tcPr marL="5862" marR="5862" marT="5862"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000" b="1" i="0" u="none" strike="noStrike" dirty="0">
                          <a:solidFill>
                            <a:schemeClr val="bg1"/>
                          </a:solidFill>
                          <a:effectLst/>
                          <a:latin typeface="+mn-ea"/>
                          <a:ea typeface="+mn-ea"/>
                        </a:rPr>
                        <a:t>CVR</a:t>
                      </a:r>
                      <a:br>
                        <a:rPr lang="en-US" sz="1000" b="1" i="0" u="none" strike="noStrike" dirty="0">
                          <a:solidFill>
                            <a:schemeClr val="bg1"/>
                          </a:solidFill>
                          <a:effectLst/>
                          <a:latin typeface="+mn-ea"/>
                          <a:ea typeface="+mn-ea"/>
                        </a:rPr>
                      </a:br>
                      <a:r>
                        <a:rPr lang="en-US" sz="1000" b="1" i="0" u="none" strike="noStrike" dirty="0">
                          <a:solidFill>
                            <a:schemeClr val="bg1"/>
                          </a:solidFill>
                          <a:effectLst/>
                          <a:latin typeface="+mn-ea"/>
                          <a:ea typeface="+mn-ea"/>
                        </a:rPr>
                        <a:t>(</a:t>
                      </a:r>
                      <a:r>
                        <a:rPr lang="ja-JP" altLang="en-US" sz="1000" b="1" i="0" u="none" strike="noStrike" dirty="0">
                          <a:solidFill>
                            <a:schemeClr val="bg1"/>
                          </a:solidFill>
                          <a:effectLst/>
                          <a:latin typeface="+mn-ea"/>
                          <a:ea typeface="+mn-ea"/>
                        </a:rPr>
                        <a:t>申し込み</a:t>
                      </a:r>
                      <a:r>
                        <a:rPr lang="en-US" altLang="ja-JP" sz="1000" b="1" i="0" u="none" strike="noStrike" dirty="0">
                          <a:solidFill>
                            <a:schemeClr val="bg1"/>
                          </a:solidFill>
                          <a:effectLst/>
                          <a:latin typeface="+mn-ea"/>
                          <a:ea typeface="+mn-ea"/>
                        </a:rPr>
                        <a:t>)</a:t>
                      </a:r>
                    </a:p>
                  </a:txBody>
                  <a:tcPr marL="5862" marR="5862" marT="5862"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chemeClr val="bg1"/>
                          </a:solidFill>
                          <a:effectLst/>
                          <a:latin typeface="+mn-ea"/>
                          <a:ea typeface="+mn-ea"/>
                        </a:rPr>
                        <a:t>デバイス</a:t>
                      </a:r>
                    </a:p>
                  </a:txBody>
                  <a:tcPr marL="5862" marR="5862" marT="5862"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chemeClr val="bg1"/>
                          </a:solidFill>
                          <a:effectLst/>
                          <a:latin typeface="+mn-ea"/>
                          <a:ea typeface="+mn-ea"/>
                        </a:rPr>
                        <a:t>クリエイティブ</a:t>
                      </a:r>
                    </a:p>
                  </a:txBody>
                  <a:tcPr marL="5862" marR="5862" marT="5862"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ja-JP" altLang="en-US" sz="1000" b="1" i="0" u="none" strike="noStrike" dirty="0">
                          <a:solidFill>
                            <a:schemeClr val="bg1"/>
                          </a:solidFill>
                          <a:effectLst/>
                          <a:latin typeface="+mn-ea"/>
                          <a:ea typeface="+mn-ea"/>
                        </a:rPr>
                        <a:t>集客</a:t>
                      </a:r>
                      <a:endParaRPr lang="en-US" altLang="ja-JP" sz="1000" b="1" i="0" u="none" strike="noStrike" dirty="0">
                        <a:solidFill>
                          <a:schemeClr val="bg1"/>
                        </a:solidFill>
                        <a:effectLst/>
                        <a:latin typeface="+mn-ea"/>
                        <a:ea typeface="+mn-ea"/>
                      </a:endParaRPr>
                    </a:p>
                    <a:p>
                      <a:pPr algn="ctr" fontAlgn="ctr"/>
                      <a:r>
                        <a:rPr lang="ja-JP" altLang="en-US" sz="1000" b="1" i="0" u="none" strike="noStrike" dirty="0">
                          <a:solidFill>
                            <a:schemeClr val="bg1"/>
                          </a:solidFill>
                          <a:effectLst/>
                          <a:latin typeface="+mn-ea"/>
                          <a:ea typeface="+mn-ea"/>
                        </a:rPr>
                        <a:t>期間</a:t>
                      </a:r>
                    </a:p>
                  </a:txBody>
                  <a:tcPr marL="5862" marR="5862" marT="5862"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48449927"/>
                  </a:ext>
                </a:extLst>
              </a:tr>
              <a:tr h="697962">
                <a:tc>
                  <a:txBody>
                    <a:bodyPr/>
                    <a:lstStyle/>
                    <a:p>
                      <a:pPr algn="ctr" fontAlgn="ctr"/>
                      <a:r>
                        <a:rPr lang="ja-JP" altLang="en-US" sz="1100" b="0" i="0" u="none" strike="noStrike" dirty="0">
                          <a:solidFill>
                            <a:srgbClr val="000000"/>
                          </a:solidFill>
                          <a:effectLst/>
                          <a:latin typeface="+mn-ea"/>
                          <a:ea typeface="+mn-ea"/>
                        </a:rPr>
                        <a:t>日経</a:t>
                      </a:r>
                      <a:r>
                        <a:rPr lang="en-US" altLang="ja-JP" sz="1100" b="0" i="0" u="none" strike="noStrike" dirty="0">
                          <a:solidFill>
                            <a:srgbClr val="000000"/>
                          </a:solidFill>
                          <a:effectLst/>
                          <a:latin typeface="+mn-ea"/>
                          <a:ea typeface="+mn-ea"/>
                        </a:rPr>
                        <a:t>ID</a:t>
                      </a:r>
                    </a:p>
                    <a:p>
                      <a:pPr algn="ctr" fontAlgn="ctr"/>
                      <a:r>
                        <a:rPr lang="ja-JP" altLang="en-US" sz="1100" b="0" i="0" u="none" strike="noStrike" dirty="0">
                          <a:solidFill>
                            <a:srgbClr val="000000"/>
                          </a:solidFill>
                          <a:effectLst/>
                          <a:latin typeface="+mn-ea"/>
                          <a:ea typeface="+mn-ea"/>
                        </a:rPr>
                        <a:t>ターゲティングメール</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n-ea"/>
                          <a:ea typeface="+mn-ea"/>
                        </a:rPr>
                        <a:t>基本単価＠</a:t>
                      </a:r>
                      <a:r>
                        <a:rPr lang="en-US" altLang="ja-JP" sz="1100" b="0" i="0" u="none" strike="noStrike" dirty="0">
                          <a:solidFill>
                            <a:srgbClr val="000000"/>
                          </a:solidFill>
                          <a:effectLst/>
                          <a:latin typeface="+mn-ea"/>
                          <a:ea typeface="+mn-ea"/>
                        </a:rPr>
                        <a:t>50</a:t>
                      </a:r>
                      <a:r>
                        <a:rPr lang="ja-JP" altLang="en-US" sz="1100" b="0" i="0" u="none" strike="noStrike" dirty="0">
                          <a:solidFill>
                            <a:srgbClr val="000000"/>
                          </a:solidFill>
                          <a:effectLst/>
                          <a:latin typeface="+mn-ea"/>
                          <a:ea typeface="+mn-ea"/>
                        </a:rPr>
                        <a:t>円</a:t>
                      </a:r>
                      <a:r>
                        <a:rPr lang="en-US" altLang="ja-JP" sz="1100" b="0" i="0" u="none" strike="noStrike" dirty="0">
                          <a:solidFill>
                            <a:srgbClr val="000000"/>
                          </a:solidFill>
                          <a:effectLst/>
                          <a:latin typeface="+mn-ea"/>
                          <a:ea typeface="+mn-ea"/>
                        </a:rPr>
                        <a:t>-</a:t>
                      </a:r>
                      <a:endParaRPr lang="ja-JP" altLang="en-US" sz="1100" b="0" i="0" u="none" strike="noStrike" dirty="0">
                        <a:solidFill>
                          <a:srgbClr val="000000"/>
                        </a:solidFill>
                        <a:effectLst/>
                        <a:latin typeface="+mn-ea"/>
                        <a:ea typeface="+mn-ea"/>
                      </a:endParaRPr>
                    </a:p>
                    <a:p>
                      <a:pPr algn="ctr" fontAlgn="ctr"/>
                      <a:r>
                        <a:rPr lang="ja-JP" altLang="en-US" sz="1000" b="0" i="0" u="none" strike="noStrike" dirty="0">
                          <a:solidFill>
                            <a:srgbClr val="000000"/>
                          </a:solidFill>
                          <a:effectLst/>
                          <a:latin typeface="+mn-ea"/>
                          <a:ea typeface="+mn-ea"/>
                        </a:rPr>
                        <a:t>（</a:t>
                      </a: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ターゲティング項目数によって単価は変化します）</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n-ea"/>
                          <a:ea typeface="+mn-ea"/>
                        </a:rPr>
                        <a:t>30</a:t>
                      </a:r>
                      <a:r>
                        <a:rPr lang="ja-JP" altLang="en-US" sz="1100" b="0" i="0" u="none" strike="noStrike" dirty="0">
                          <a:solidFill>
                            <a:srgbClr val="000000"/>
                          </a:solidFill>
                          <a:effectLst/>
                          <a:latin typeface="+mn-ea"/>
                          <a:ea typeface="+mn-ea"/>
                        </a:rPr>
                        <a:t>万円</a:t>
                      </a:r>
                      <a:r>
                        <a:rPr lang="en-US" altLang="ja-JP" sz="1100" b="0" i="0" u="none" strike="noStrike" dirty="0">
                          <a:solidFill>
                            <a:srgbClr val="000000"/>
                          </a:solidFill>
                          <a:effectLst/>
                          <a:latin typeface="+mn-ea"/>
                          <a:ea typeface="+mn-ea"/>
                        </a:rPr>
                        <a:t>~</a:t>
                      </a:r>
                      <a:endParaRPr lang="ja-JP" altLang="en-US" sz="1100" b="0" i="0" u="none" strike="noStrike" dirty="0">
                        <a:solidFill>
                          <a:srgbClr val="000000"/>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300" b="1" i="0" u="none" strike="noStrike" dirty="0">
                          <a:solidFill>
                            <a:schemeClr val="bg1"/>
                          </a:solidFill>
                          <a:effectLst/>
                          <a:latin typeface="+mn-ea"/>
                          <a:ea typeface="+mn-ea"/>
                        </a:rPr>
                        <a:t>可</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200" b="1" i="0" u="none" strike="noStrike" dirty="0">
                          <a:solidFill>
                            <a:schemeClr val="bg1"/>
                          </a:solidFill>
                          <a:effectLst/>
                          <a:latin typeface="+mn-ea"/>
                          <a:ea typeface="+mn-ea"/>
                        </a:rPr>
                        <a:t>約</a:t>
                      </a:r>
                      <a:r>
                        <a:rPr lang="en-US" altLang="ja-JP" sz="1200" b="1" i="0" u="none" strike="noStrike" dirty="0">
                          <a:solidFill>
                            <a:schemeClr val="bg1"/>
                          </a:solidFill>
                          <a:effectLst/>
                          <a:latin typeface="+mn-ea"/>
                          <a:ea typeface="+mn-ea"/>
                        </a:rPr>
                        <a:t>0.7</a:t>
                      </a:r>
                      <a:r>
                        <a:rPr lang="ja-JP" altLang="en-US" sz="1200" b="1" i="0" u="none" strike="noStrike" dirty="0">
                          <a:solidFill>
                            <a:schemeClr val="bg1"/>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0" i="0" u="none" strike="noStrike" dirty="0">
                          <a:solidFill>
                            <a:srgbClr val="000000"/>
                          </a:solidFill>
                          <a:effectLst/>
                          <a:latin typeface="+mn-ea"/>
                          <a:ea typeface="+mn-ea"/>
                        </a:rPr>
                        <a:t>◯</a:t>
                      </a:r>
                      <a:endParaRPr lang="en-US" altLang="ja-JP" sz="1000" b="0" i="0" u="none" strike="noStrike" dirty="0">
                        <a:solidFill>
                          <a:srgbClr val="000000"/>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300" b="0" i="0" u="none" strike="noStrike" dirty="0">
                          <a:solidFill>
                            <a:schemeClr val="bg1"/>
                          </a:solidFill>
                          <a:effectLst/>
                          <a:latin typeface="+mn-ea"/>
                          <a:ea typeface="+mn-ea"/>
                        </a:rPr>
                        <a:t>◎</a:t>
                      </a:r>
                      <a:endParaRPr lang="en-US" altLang="ja-JP" sz="1300" b="0" i="0" u="none" strike="noStrike" dirty="0">
                        <a:solidFill>
                          <a:schemeClr val="bg1"/>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sz="1000" b="0" i="0" u="none" strike="noStrike" dirty="0">
                          <a:solidFill>
                            <a:srgbClr val="000000"/>
                          </a:solidFill>
                          <a:effectLst/>
                          <a:latin typeface="+mn-ea"/>
                          <a:ea typeface="+mn-ea"/>
                        </a:rPr>
                        <a:t>PC/SP</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mn-ea"/>
                          <a:ea typeface="+mn-ea"/>
                        </a:rPr>
                        <a:t>テキスト</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0510747"/>
                  </a:ext>
                </a:extLst>
              </a:tr>
              <a:tr h="670892">
                <a:tc>
                  <a:txBody>
                    <a:bodyPr/>
                    <a:lstStyle/>
                    <a:p>
                      <a:pPr algn="ctr" fontAlgn="ctr"/>
                      <a:r>
                        <a:rPr lang="en-US" altLang="ja-JP" sz="1100" b="0" i="0" u="none" strike="noStrike" dirty="0">
                          <a:solidFill>
                            <a:srgbClr val="000000"/>
                          </a:solidFill>
                          <a:effectLst/>
                          <a:latin typeface="+mn-ea"/>
                          <a:ea typeface="+mn-ea"/>
                        </a:rPr>
                        <a:t>Run</a:t>
                      </a:r>
                      <a:r>
                        <a:rPr lang="ja-JP" altLang="en-US" sz="1100" b="0" i="0" u="none" strike="noStrike" dirty="0">
                          <a:solidFill>
                            <a:srgbClr val="000000"/>
                          </a:solidFill>
                          <a:effectLst/>
                          <a:latin typeface="+mn-ea"/>
                          <a:ea typeface="+mn-ea"/>
                        </a:rPr>
                        <a:t> </a:t>
                      </a:r>
                      <a:r>
                        <a:rPr lang="en-US" altLang="ja-JP" sz="1100" b="0" i="0" u="none" strike="noStrike" dirty="0">
                          <a:solidFill>
                            <a:srgbClr val="000000"/>
                          </a:solidFill>
                          <a:effectLst/>
                          <a:latin typeface="+mn-ea"/>
                          <a:ea typeface="+mn-ea"/>
                        </a:rPr>
                        <a:t>of</a:t>
                      </a:r>
                      <a:r>
                        <a:rPr lang="ja-JP" altLang="en-US" sz="1100" b="0" i="0" u="none" strike="noStrike" dirty="0">
                          <a:solidFill>
                            <a:srgbClr val="000000"/>
                          </a:solidFill>
                          <a:effectLst/>
                          <a:latin typeface="+mn-ea"/>
                          <a:ea typeface="+mn-ea"/>
                        </a:rPr>
                        <a:t> </a:t>
                      </a:r>
                      <a:r>
                        <a:rPr lang="en-US" altLang="ja-JP" sz="1100" b="0" i="0" u="none" strike="noStrike" dirty="0">
                          <a:solidFill>
                            <a:srgbClr val="000000"/>
                          </a:solidFill>
                          <a:effectLst/>
                          <a:latin typeface="+mn-ea"/>
                          <a:ea typeface="+mn-ea"/>
                        </a:rPr>
                        <a:t>NIKKEI</a:t>
                      </a:r>
                      <a:r>
                        <a:rPr lang="ja-JP" altLang="en-US" sz="1100" b="0" i="0" u="none" strike="noStrike" dirty="0">
                          <a:solidFill>
                            <a:srgbClr val="000000"/>
                          </a:solidFill>
                          <a:effectLst/>
                          <a:latin typeface="+mn-ea"/>
                          <a:ea typeface="+mn-ea"/>
                        </a:rPr>
                        <a:t>インフィード</a:t>
                      </a:r>
                      <a:endParaRPr lang="en-US" altLang="ja-JP" sz="1100" b="0" i="0" u="none" strike="noStrike" dirty="0">
                        <a:solidFill>
                          <a:srgbClr val="000000"/>
                        </a:solidFill>
                        <a:effectLst/>
                        <a:latin typeface="+mn-ea"/>
                        <a:ea typeface="+mn-ea"/>
                      </a:endParaRPr>
                    </a:p>
                    <a:p>
                      <a:pPr algn="ctr" fontAlgn="ctr"/>
                      <a:r>
                        <a:rPr lang="ja-JP" altLang="en-US" sz="1100" b="0" i="0" u="none" strike="noStrike" dirty="0">
                          <a:solidFill>
                            <a:srgbClr val="000000"/>
                          </a:solidFill>
                          <a:effectLst/>
                          <a:latin typeface="+mn-ea"/>
                          <a:ea typeface="+mn-ea"/>
                        </a:rPr>
                        <a:t>（日経電子版指定</a:t>
                      </a:r>
                      <a:r>
                        <a:rPr lang="en-US" altLang="ja-JP" sz="1100" b="0" i="0" u="none" strike="noStrike" dirty="0">
                          <a:solidFill>
                            <a:srgbClr val="000000"/>
                          </a:solidFill>
                          <a:effectLst/>
                          <a:latin typeface="+mn-ea"/>
                          <a:ea typeface="+mn-ea"/>
                        </a:rPr>
                        <a:t>×</a:t>
                      </a:r>
                      <a:r>
                        <a:rPr lang="ja-JP" altLang="en-US" sz="1100" b="0" i="0" u="none" strike="noStrike" dirty="0">
                          <a:solidFill>
                            <a:srgbClr val="000000"/>
                          </a:solidFill>
                          <a:effectLst/>
                          <a:latin typeface="+mn-ea"/>
                          <a:ea typeface="+mn-ea"/>
                        </a:rPr>
                        <a:t>モバイル指定）</a:t>
                      </a:r>
                      <a:endParaRPr lang="en-US" altLang="ja-JP" sz="1100" b="0" i="0" u="none" strike="noStrike" dirty="0">
                        <a:solidFill>
                          <a:srgbClr val="000000"/>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2.0</a:t>
                      </a:r>
                      <a:r>
                        <a:rPr lang="ja-JP" altLang="en-US" sz="1000" b="0" i="0" u="none" strike="noStrike" dirty="0">
                          <a:solidFill>
                            <a:srgbClr val="000000"/>
                          </a:solidFill>
                          <a:effectLst/>
                          <a:latin typeface="+mn-ea"/>
                          <a:ea typeface="+mn-ea"/>
                        </a:rPr>
                        <a:t>円</a:t>
                      </a:r>
                      <a:r>
                        <a:rPr lang="en-US" altLang="ja-JP" sz="1000" b="0" i="0" u="none" strike="noStrike" dirty="0">
                          <a:solidFill>
                            <a:srgbClr val="000000"/>
                          </a:solidFill>
                          <a:effectLst/>
                          <a:latin typeface="+mn-ea"/>
                          <a:ea typeface="+mn-ea"/>
                        </a:rPr>
                        <a:t>/imp</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50</a:t>
                      </a:r>
                      <a:r>
                        <a:rPr lang="ja-JP" altLang="en-US" sz="1000" b="0" i="0" u="none" strike="noStrike" dirty="0">
                          <a:solidFill>
                            <a:srgbClr val="000000"/>
                          </a:solidFill>
                          <a:effectLst/>
                          <a:latin typeface="+mn-ea"/>
                          <a:ea typeface="+mn-ea"/>
                        </a:rPr>
                        <a:t>万円</a:t>
                      </a:r>
                      <a:r>
                        <a:rPr lang="en-US" altLang="ja-JP"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effectLst/>
                          <a:latin typeface="+mn-ea"/>
                          <a:ea typeface="+mn-ea"/>
                        </a:rPr>
                        <a:t>約</a:t>
                      </a:r>
                      <a:r>
                        <a:rPr lang="en-US" altLang="ja-JP" sz="1000" b="0" i="0" u="none" strike="noStrike" dirty="0">
                          <a:solidFill>
                            <a:srgbClr val="000000"/>
                          </a:solidFill>
                          <a:effectLst/>
                          <a:latin typeface="+mn-ea"/>
                          <a:ea typeface="+mn-ea"/>
                        </a:rPr>
                        <a:t>0.3</a:t>
                      </a:r>
                      <a:r>
                        <a:rPr lang="ja-JP" altLang="en-US"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300" b="1" i="0" u="none" strike="noStrike" dirty="0">
                          <a:solidFill>
                            <a:schemeClr val="bg1"/>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mn-ea"/>
                          <a:ea typeface="+mn-ea"/>
                        </a:rPr>
                        <a:t>SP</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mn-ea"/>
                          <a:ea typeface="+mn-ea"/>
                        </a:rPr>
                        <a:t>バナー＋テキスト</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mn-ea"/>
                          <a:ea typeface="+mn-ea"/>
                        </a:rPr>
                        <a:t>任意の期間</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0521853"/>
                  </a:ext>
                </a:extLst>
              </a:tr>
              <a:tr h="679384">
                <a:tc>
                  <a:txBody>
                    <a:bodyPr/>
                    <a:lstStyle/>
                    <a:p>
                      <a:pPr algn="ctr" fontAlgn="ctr"/>
                      <a:r>
                        <a:rPr lang="en-US" altLang="ja-JP" sz="1100" b="0" i="0" u="none" strike="noStrike" dirty="0">
                          <a:solidFill>
                            <a:srgbClr val="000000"/>
                          </a:solidFill>
                          <a:effectLst/>
                          <a:latin typeface="+mn-ea"/>
                          <a:ea typeface="+mn-ea"/>
                        </a:rPr>
                        <a:t>Run of NIKKEI</a:t>
                      </a:r>
                      <a:r>
                        <a:rPr lang="ja-JP" altLang="en-US" sz="1100" b="0" i="0" u="none" strike="noStrike" dirty="0">
                          <a:solidFill>
                            <a:srgbClr val="000000"/>
                          </a:solidFill>
                          <a:effectLst/>
                          <a:latin typeface="+mn-ea"/>
                          <a:ea typeface="+mn-ea"/>
                        </a:rPr>
                        <a:t>インフィード</a:t>
                      </a:r>
                    </a:p>
                    <a:p>
                      <a:pPr algn="ctr" fontAlgn="ctr"/>
                      <a:r>
                        <a:rPr lang="ja-JP" altLang="en-US" sz="1100" b="0" i="0" u="none" strike="noStrike" dirty="0">
                          <a:solidFill>
                            <a:srgbClr val="000000"/>
                          </a:solidFill>
                          <a:effectLst/>
                          <a:latin typeface="+mn-ea"/>
                          <a:ea typeface="+mn-ea"/>
                        </a:rPr>
                        <a:t>（日経電子版指定</a:t>
                      </a:r>
                      <a:r>
                        <a:rPr lang="en-US" altLang="ja-JP" sz="1100" b="0" i="0" u="none" strike="noStrike" dirty="0">
                          <a:solidFill>
                            <a:srgbClr val="000000"/>
                          </a:solidFill>
                          <a:effectLst/>
                          <a:latin typeface="+mn-ea"/>
                          <a:ea typeface="+mn-ea"/>
                        </a:rPr>
                        <a:t>×PC</a:t>
                      </a:r>
                      <a:r>
                        <a:rPr lang="ja-JP" altLang="en-US" sz="1100" b="0" i="0" u="none" strike="noStrike" dirty="0">
                          <a:solidFill>
                            <a:srgbClr val="000000"/>
                          </a:solidFill>
                          <a:effectLst/>
                          <a:latin typeface="+mn-ea"/>
                          <a:ea typeface="+mn-ea"/>
                        </a:rPr>
                        <a:t>トップ指定）</a:t>
                      </a:r>
                      <a:endParaRPr lang="en-US" altLang="ja-JP" sz="1100" b="0" i="0" u="none" strike="noStrike" dirty="0">
                        <a:solidFill>
                          <a:srgbClr val="000000"/>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mn-ea"/>
                          <a:ea typeface="+mn-ea"/>
                        </a:rPr>
                        <a:t>2.5</a:t>
                      </a:r>
                      <a:r>
                        <a:rPr lang="ja-JP" altLang="en-US" sz="1000" b="0" i="0" u="none" strike="noStrike" dirty="0">
                          <a:solidFill>
                            <a:srgbClr val="000000"/>
                          </a:solidFill>
                          <a:effectLst/>
                          <a:latin typeface="+mn-ea"/>
                          <a:ea typeface="+mn-ea"/>
                        </a:rPr>
                        <a:t>円</a:t>
                      </a:r>
                      <a:r>
                        <a:rPr lang="en-US" altLang="ja-JP" sz="1000" b="0" i="0" u="none" strike="noStrike" dirty="0">
                          <a:solidFill>
                            <a:srgbClr val="000000"/>
                          </a:solidFill>
                          <a:effectLst/>
                          <a:latin typeface="+mn-ea"/>
                          <a:ea typeface="+mn-ea"/>
                        </a:rPr>
                        <a:t>/imp</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50</a:t>
                      </a:r>
                      <a:r>
                        <a:rPr lang="ja-JP" altLang="en-US" sz="1000" b="0" i="0" u="none" strike="noStrike" dirty="0">
                          <a:solidFill>
                            <a:srgbClr val="000000"/>
                          </a:solidFill>
                          <a:effectLst/>
                          <a:latin typeface="+mn-ea"/>
                          <a:ea typeface="+mn-ea"/>
                        </a:rPr>
                        <a:t>万円</a:t>
                      </a:r>
                      <a:r>
                        <a:rPr lang="en-US" altLang="ja-JP"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a:solidFill>
                            <a:srgbClr val="000000"/>
                          </a:solidFill>
                          <a:effectLst/>
                          <a:latin typeface="+mn-ea"/>
                          <a:ea typeface="+mn-ea"/>
                        </a:rPr>
                        <a:t>約</a:t>
                      </a:r>
                      <a:r>
                        <a:rPr lang="en-US" altLang="ja-JP" sz="1000" b="0" i="0" u="none" strike="noStrike" dirty="0">
                          <a:solidFill>
                            <a:srgbClr val="000000"/>
                          </a:solidFill>
                          <a:effectLst/>
                          <a:latin typeface="+mn-ea"/>
                          <a:ea typeface="+mn-ea"/>
                        </a:rPr>
                        <a:t>0.3</a:t>
                      </a:r>
                      <a:r>
                        <a:rPr lang="ja-JP" altLang="en-US"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dirty="0">
                          <a:solidFill>
                            <a:schemeClr val="bg1"/>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000" b="0" i="0" u="none" strike="noStrike" dirty="0">
                          <a:solidFill>
                            <a:srgbClr val="000000"/>
                          </a:solidFill>
                          <a:effectLst/>
                          <a:latin typeface="+mn-ea"/>
                          <a:ea typeface="+mn-ea"/>
                        </a:rPr>
                        <a:t>PC</a:t>
                      </a:r>
                      <a:endParaRPr lang="en-US" sz="1000" b="0" i="0" u="none" strike="noStrike" dirty="0">
                        <a:solidFill>
                          <a:srgbClr val="000000"/>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n-ea"/>
                          <a:ea typeface="+mn-ea"/>
                        </a:rPr>
                        <a:t>バナー＋テキスト</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2743120"/>
                  </a:ext>
                </a:extLst>
              </a:tr>
              <a:tr h="755541">
                <a:tc>
                  <a:txBody>
                    <a:bodyPr/>
                    <a:lstStyle/>
                    <a:p>
                      <a:pPr algn="ctr" fontAlgn="ctr"/>
                      <a:r>
                        <a:rPr lang="en-US" altLang="ja-JP" sz="1100" b="0" i="0" u="none" strike="noStrike" dirty="0">
                          <a:solidFill>
                            <a:srgbClr val="000000"/>
                          </a:solidFill>
                          <a:effectLst/>
                          <a:latin typeface="+mn-ea"/>
                          <a:ea typeface="+mn-ea"/>
                        </a:rPr>
                        <a:t>Run of NIKKEI</a:t>
                      </a:r>
                    </a:p>
                    <a:p>
                      <a:pPr algn="ctr" fontAlgn="ctr"/>
                      <a:r>
                        <a:rPr lang="ja-JP" altLang="en-US" sz="1100" b="0" i="0" u="none" strike="noStrike" dirty="0">
                          <a:solidFill>
                            <a:srgbClr val="000000"/>
                          </a:solidFill>
                          <a:effectLst/>
                          <a:latin typeface="+mn-ea"/>
                          <a:ea typeface="+mn-ea"/>
                        </a:rPr>
                        <a:t>レクタングル</a:t>
                      </a:r>
                      <a:endParaRPr lang="en-US" altLang="ja-JP" sz="1100" b="0" i="0" u="none" strike="noStrike" dirty="0">
                        <a:solidFill>
                          <a:srgbClr val="000000"/>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mn-ea"/>
                          <a:ea typeface="+mn-ea"/>
                        </a:rPr>
                        <a:t>1.0</a:t>
                      </a:r>
                      <a:r>
                        <a:rPr lang="ja-JP" altLang="en-US" sz="1000" b="0" i="0" u="none" strike="noStrike" dirty="0">
                          <a:solidFill>
                            <a:srgbClr val="000000"/>
                          </a:solidFill>
                          <a:effectLst/>
                          <a:latin typeface="+mn-ea"/>
                          <a:ea typeface="+mn-ea"/>
                        </a:rPr>
                        <a:t>円</a:t>
                      </a:r>
                      <a:r>
                        <a:rPr lang="en-US" altLang="ja-JP" sz="1000" b="0" i="0" u="none" strike="noStrike" dirty="0">
                          <a:solidFill>
                            <a:srgbClr val="000000"/>
                          </a:solidFill>
                          <a:effectLst/>
                          <a:latin typeface="+mn-ea"/>
                          <a:ea typeface="+mn-ea"/>
                        </a:rPr>
                        <a:t>/imp-</a:t>
                      </a:r>
                    </a:p>
                    <a:p>
                      <a:pPr algn="ctr" fontAlgn="ctr"/>
                      <a:r>
                        <a:rPr lang="ja-JP" altLang="en-US" sz="1000" b="0" i="0" u="none" strike="noStrike" dirty="0">
                          <a:solidFill>
                            <a:srgbClr val="000000"/>
                          </a:solidFill>
                          <a:effectLst/>
                          <a:latin typeface="+mn-ea"/>
                          <a:ea typeface="+mn-ea"/>
                        </a:rPr>
                        <a:t>（</a:t>
                      </a: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ターゲティング項目やデバイスなどによって単価は</a:t>
                      </a:r>
                      <a:endParaRPr lang="en-US" altLang="ja-JP" sz="1000" b="0" i="0" u="none" strike="noStrike" dirty="0">
                        <a:solidFill>
                          <a:srgbClr val="000000"/>
                        </a:solidFill>
                        <a:effectLst/>
                        <a:latin typeface="+mn-ea"/>
                        <a:ea typeface="+mn-ea"/>
                      </a:endParaRPr>
                    </a:p>
                    <a:p>
                      <a:pPr algn="ctr" fontAlgn="ctr"/>
                      <a:r>
                        <a:rPr lang="ja-JP" altLang="en-US" sz="1000" b="0" i="0" u="none" strike="noStrike" dirty="0">
                          <a:solidFill>
                            <a:srgbClr val="000000"/>
                          </a:solidFill>
                          <a:effectLst/>
                          <a:latin typeface="+mn-ea"/>
                          <a:ea typeface="+mn-ea"/>
                        </a:rPr>
                        <a:t>変化します）</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50</a:t>
                      </a:r>
                      <a:r>
                        <a:rPr lang="ja-JP" altLang="en-US" sz="1000" b="0" i="0" u="none" strike="noStrike" dirty="0">
                          <a:solidFill>
                            <a:srgbClr val="000000"/>
                          </a:solidFill>
                          <a:effectLst/>
                          <a:latin typeface="+mn-ea"/>
                          <a:ea typeface="+mn-ea"/>
                        </a:rPr>
                        <a:t>万円</a:t>
                      </a:r>
                      <a:r>
                        <a:rPr lang="en-US" altLang="ja-JP" sz="1000" b="0" i="0" u="none" strike="noStrike" dirty="0">
                          <a:solidFill>
                            <a:srgbClr val="000000"/>
                          </a:solidFill>
                          <a:effectLst/>
                          <a:latin typeface="+mn-ea"/>
                          <a:ea typeface="+mn-ea"/>
                        </a:rPr>
                        <a:t>~</a:t>
                      </a:r>
                      <a:endParaRPr lang="ja-JP" altLang="en-US" sz="1000" b="0" i="0" u="none" strike="noStrike" dirty="0">
                        <a:solidFill>
                          <a:srgbClr val="000000"/>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200" b="1" i="0" u="none" strike="noStrike" dirty="0">
                          <a:solidFill>
                            <a:schemeClr val="bg1"/>
                          </a:solidFill>
                          <a:effectLst/>
                          <a:latin typeface="+mn-ea"/>
                          <a:ea typeface="+mn-ea"/>
                        </a:rPr>
                        <a:t>可</a:t>
                      </a:r>
                      <a:endParaRPr lang="en-US" altLang="ja-JP" sz="1200" b="1" i="0" u="none" strike="noStrike" dirty="0">
                        <a:solidFill>
                          <a:schemeClr val="bg1"/>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0" i="0" u="none" strike="noStrike" dirty="0">
                          <a:solidFill>
                            <a:srgbClr val="000000"/>
                          </a:solidFill>
                          <a:effectLst/>
                          <a:latin typeface="+mn-ea"/>
                          <a:ea typeface="+mn-ea"/>
                        </a:rPr>
                        <a:t>約</a:t>
                      </a:r>
                      <a:r>
                        <a:rPr lang="en-US" altLang="ja-JP" sz="1000" b="0" i="0" u="none" strike="noStrike" dirty="0">
                          <a:solidFill>
                            <a:srgbClr val="000000"/>
                          </a:solidFill>
                          <a:effectLst/>
                          <a:latin typeface="+mn-ea"/>
                          <a:ea typeface="+mn-ea"/>
                        </a:rPr>
                        <a:t>0.1</a:t>
                      </a:r>
                      <a:r>
                        <a:rPr lang="ja-JP" altLang="en-US"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mn-ea"/>
                          <a:ea typeface="+mn-ea"/>
                        </a:rPr>
                        <a:t>PC/SP</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mn-ea"/>
                          <a:ea typeface="+mn-ea"/>
                        </a:rPr>
                        <a:t>バナー</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mn-ea"/>
                          <a:ea typeface="+mn-ea"/>
                        </a:rPr>
                        <a:t>任意の期間</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7541305"/>
                  </a:ext>
                </a:extLst>
              </a:tr>
              <a:tr h="645415">
                <a:tc>
                  <a:txBody>
                    <a:bodyPr/>
                    <a:lstStyle/>
                    <a:p>
                      <a:pPr algn="ctr" fontAlgn="ctr"/>
                      <a:r>
                        <a:rPr lang="en-US" altLang="ja-JP" sz="1100" b="0" i="0" u="none" strike="noStrike" dirty="0" err="1">
                          <a:solidFill>
                            <a:srgbClr val="000000"/>
                          </a:solidFill>
                          <a:effectLst/>
                          <a:latin typeface="+mn-ea"/>
                          <a:ea typeface="+mn-ea"/>
                        </a:rPr>
                        <a:t>BtoB</a:t>
                      </a:r>
                      <a:r>
                        <a:rPr lang="ja-JP" altLang="en-US" sz="1100" b="0" i="0" u="none" strike="noStrike">
                          <a:solidFill>
                            <a:srgbClr val="000000"/>
                          </a:solidFill>
                          <a:effectLst/>
                          <a:latin typeface="+mn-ea"/>
                          <a:ea typeface="+mn-ea"/>
                        </a:rPr>
                        <a:t>テキスト</a:t>
                      </a:r>
                      <a:endParaRPr lang="en-US" altLang="ja-JP" sz="1100" b="0" i="0" u="none" strike="noStrike">
                        <a:solidFill>
                          <a:srgbClr val="000000"/>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000" b="0" i="0" u="none" strike="noStrike" dirty="0">
                          <a:solidFill>
                            <a:srgbClr val="000000"/>
                          </a:solidFill>
                          <a:effectLst/>
                          <a:latin typeface="+mn-ea"/>
                          <a:ea typeface="+mn-ea"/>
                        </a:rPr>
                        <a:t>30</a:t>
                      </a:r>
                      <a:r>
                        <a:rPr lang="ja-JP" altLang="en-US" sz="1000" b="0" i="0" u="none" strike="noStrike" dirty="0">
                          <a:solidFill>
                            <a:srgbClr val="000000"/>
                          </a:solidFill>
                          <a:effectLst/>
                          <a:latin typeface="+mn-ea"/>
                          <a:ea typeface="+mn-ea"/>
                        </a:rPr>
                        <a:t>万円</a:t>
                      </a:r>
                      <a:endParaRPr lang="en-US" altLang="ja-JP" sz="1000" b="0" i="0" u="none" strike="noStrike" dirty="0">
                        <a:solidFill>
                          <a:srgbClr val="000000"/>
                        </a:solidFill>
                        <a:effectLst/>
                        <a:latin typeface="+mn-ea"/>
                        <a:ea typeface="+mn-ea"/>
                      </a:endParaRPr>
                    </a:p>
                    <a:p>
                      <a:pPr algn="ctr" fontAlgn="ctr"/>
                      <a:r>
                        <a:rPr lang="ja-JP" altLang="en-US" sz="1000" b="0" i="0" u="none" strike="noStrike" dirty="0">
                          <a:solidFill>
                            <a:srgbClr val="000000"/>
                          </a:solidFill>
                          <a:effectLst/>
                          <a:latin typeface="+mn-ea"/>
                          <a:ea typeface="+mn-ea"/>
                        </a:rPr>
                        <a:t>（</a:t>
                      </a:r>
                      <a:r>
                        <a:rPr lang="en-US" altLang="ja-JP" sz="1000" b="0" i="0" u="none" strike="noStrike" dirty="0">
                          <a:solidFill>
                            <a:srgbClr val="000000"/>
                          </a:solidFill>
                          <a:effectLst/>
                          <a:latin typeface="+mn-ea"/>
                          <a:ea typeface="+mn-ea"/>
                        </a:rPr>
                        <a:t>60</a:t>
                      </a:r>
                      <a:r>
                        <a:rPr lang="ja-JP" altLang="en-US" sz="1000" b="0" i="0" u="none" strike="noStrike" dirty="0">
                          <a:solidFill>
                            <a:srgbClr val="000000"/>
                          </a:solidFill>
                          <a:effectLst/>
                          <a:latin typeface="+mn-ea"/>
                          <a:ea typeface="+mn-ea"/>
                        </a:rPr>
                        <a:t>万</a:t>
                      </a:r>
                      <a:r>
                        <a:rPr lang="en-US" altLang="ja-JP" sz="1000" b="0" i="0" u="none" strike="noStrike" dirty="0">
                          <a:solidFill>
                            <a:srgbClr val="000000"/>
                          </a:solidFill>
                          <a:effectLst/>
                          <a:latin typeface="+mn-ea"/>
                          <a:ea typeface="+mn-ea"/>
                        </a:rPr>
                        <a:t>imps</a:t>
                      </a:r>
                      <a:r>
                        <a:rPr lang="ja-JP" altLang="en-US" sz="1000" b="0" i="0" u="none" strike="noStrike" dirty="0">
                          <a:solidFill>
                            <a:srgbClr val="000000"/>
                          </a:solidFill>
                          <a:effectLst/>
                          <a:latin typeface="+mn-ea"/>
                          <a:ea typeface="+mn-ea"/>
                        </a:rPr>
                        <a:t>想定）</a:t>
                      </a:r>
                      <a:endParaRPr lang="en-US" altLang="ja-JP" sz="1000" b="0" i="0" u="none" strike="noStrike" dirty="0">
                        <a:solidFill>
                          <a:srgbClr val="000000"/>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rPr>
                        <a:t>30</a:t>
                      </a:r>
                      <a:r>
                        <a:rPr lang="ja-JP" altLang="en-US" sz="1000" b="0" i="0" u="none" strike="noStrike" dirty="0">
                          <a:solidFill>
                            <a:srgbClr val="000000"/>
                          </a:solidFill>
                          <a:effectLst/>
                          <a:latin typeface="+mn-ea"/>
                          <a:ea typeface="+mn-ea"/>
                        </a:rPr>
                        <a:t>万円</a:t>
                      </a:r>
                      <a:r>
                        <a:rPr lang="en-US" altLang="ja-JP"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mn-ea"/>
                          <a:ea typeface="+mn-ea"/>
                        </a:rPr>
                        <a:t>約</a:t>
                      </a:r>
                      <a:r>
                        <a:rPr lang="en-US" altLang="ja-JP" sz="1000" b="0" i="0" u="none" strike="noStrike" dirty="0">
                          <a:solidFill>
                            <a:srgbClr val="000000"/>
                          </a:solidFill>
                          <a:effectLst/>
                          <a:latin typeface="+mn-ea"/>
                          <a:ea typeface="+mn-ea"/>
                        </a:rPr>
                        <a:t>0.01</a:t>
                      </a:r>
                      <a:r>
                        <a:rPr lang="ja-JP" altLang="en-US"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300" b="1" i="0" u="none" strike="noStrike" dirty="0">
                          <a:solidFill>
                            <a:schemeClr val="bg1"/>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0" i="0" u="none" strike="noStrike" dirty="0">
                          <a:solidFill>
                            <a:srgbClr val="000000"/>
                          </a:solidFill>
                          <a:effectLst/>
                          <a:latin typeface="+mn-ea"/>
                          <a:ea typeface="+mn-ea"/>
                        </a:rPr>
                        <a:t>◯</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000" b="0" i="0" u="none" strike="noStrike" dirty="0">
                          <a:solidFill>
                            <a:srgbClr val="000000"/>
                          </a:solidFill>
                          <a:effectLst/>
                          <a:latin typeface="+mn-ea"/>
                          <a:ea typeface="+mn-ea"/>
                        </a:rPr>
                        <a:t>PC</a:t>
                      </a:r>
                      <a:endParaRPr lang="en-US" sz="1000" b="0" i="0" u="none" strike="noStrike" dirty="0">
                        <a:solidFill>
                          <a:srgbClr val="000000"/>
                        </a:solidFill>
                        <a:effectLst/>
                        <a:latin typeface="+mn-ea"/>
                        <a:ea typeface="+mn-ea"/>
                      </a:endParaRP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mn-ea"/>
                          <a:ea typeface="+mn-ea"/>
                        </a:rPr>
                        <a:t>テキスト</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a:t>
                      </a:r>
                    </a:p>
                  </a:txBody>
                  <a:tcPr marL="5862" marR="5862" marT="5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6911517"/>
                  </a:ext>
                </a:extLst>
              </a:tr>
            </a:tbl>
          </a:graphicData>
        </a:graphic>
      </p:graphicFrame>
      <p:sp>
        <p:nvSpPr>
          <p:cNvPr id="8" name="テキスト ボックス 7">
            <a:extLst>
              <a:ext uri="{FF2B5EF4-FFF2-40B4-BE49-F238E27FC236}">
                <a16:creationId xmlns:a16="http://schemas.microsoft.com/office/drawing/2014/main" id="{97437A26-7555-4F6B-BC9E-EC8F655D04C5}"/>
              </a:ext>
            </a:extLst>
          </p:cNvPr>
          <p:cNvSpPr txBox="1"/>
          <p:nvPr/>
        </p:nvSpPr>
        <p:spPr>
          <a:xfrm>
            <a:off x="272480" y="908720"/>
            <a:ext cx="9232574" cy="584775"/>
          </a:xfrm>
          <a:prstGeom prst="rect">
            <a:avLst/>
          </a:prstGeom>
          <a:noFill/>
        </p:spPr>
        <p:txBody>
          <a:bodyPr wrap="square" rtlCol="0">
            <a:spAutoFit/>
          </a:bodyPr>
          <a:lstStyle/>
          <a:p>
            <a:r>
              <a:rPr lang="ja-JP" altLang="en-US" sz="1600" dirty="0">
                <a:latin typeface="+mn-ea"/>
                <a:ea typeface="+mn-ea"/>
              </a:rPr>
              <a:t>集客数を強化したいというご要望には、集客メニューの追加のご提案で対応させていただきます。</a:t>
            </a:r>
            <a:endParaRPr lang="en-US" altLang="ja-JP" sz="1600" dirty="0">
              <a:latin typeface="+mn-ea"/>
              <a:ea typeface="+mn-ea"/>
            </a:endParaRPr>
          </a:p>
          <a:p>
            <a:r>
              <a:rPr kumimoji="1" lang="ja-JP" altLang="en-US" sz="1600" dirty="0">
                <a:latin typeface="+mn-ea"/>
                <a:ea typeface="+mn-ea"/>
              </a:rPr>
              <a:t>詳細については担当営業までご相談ください。</a:t>
            </a:r>
          </a:p>
        </p:txBody>
      </p:sp>
    </p:spTree>
    <p:extLst>
      <p:ext uri="{BB962C8B-B14F-4D97-AF65-F5344CB8AC3E}">
        <p14:creationId xmlns:p14="http://schemas.microsoft.com/office/powerpoint/2010/main" val="124185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11815-ADD4-4C29-B5B5-884DF2B2B69F}"/>
              </a:ext>
            </a:extLst>
          </p:cNvPr>
          <p:cNvSpPr>
            <a:spLocks noGrp="1"/>
          </p:cNvSpPr>
          <p:nvPr>
            <p:ph type="title"/>
          </p:nvPr>
        </p:nvSpPr>
        <p:spPr/>
        <p:txBody>
          <a:bodyPr/>
          <a:lstStyle/>
          <a:p>
            <a:r>
              <a:rPr lang="ja-JP" altLang="en-US" dirty="0"/>
              <a:t>日経オンラインセミナー　３つの強み</a:t>
            </a:r>
            <a:endParaRPr kumimoji="1" lang="ja-JP" altLang="en-US" dirty="0"/>
          </a:p>
        </p:txBody>
      </p:sp>
      <p:sp>
        <p:nvSpPr>
          <p:cNvPr id="4" name="スライド番号プレースホルダー 3">
            <a:extLst>
              <a:ext uri="{FF2B5EF4-FFF2-40B4-BE49-F238E27FC236}">
                <a16:creationId xmlns:a16="http://schemas.microsoft.com/office/drawing/2014/main" id="{05F50318-23F3-4A4A-8F8A-DFD45617B843}"/>
              </a:ext>
            </a:extLst>
          </p:cNvPr>
          <p:cNvSpPr>
            <a:spLocks noGrp="1"/>
          </p:cNvSpPr>
          <p:nvPr>
            <p:ph type="sldNum" sz="quarter" idx="12"/>
          </p:nvPr>
        </p:nvSpPr>
        <p:spPr/>
        <p:txBody>
          <a:bodyPr/>
          <a:lstStyle/>
          <a:p>
            <a:fld id="{02600E93-819C-4894-8A60-DAB105EEC72C}" type="slidenum">
              <a:rPr lang="ja-JP" altLang="en-US" smtClean="0"/>
              <a:pPr/>
              <a:t>1</a:t>
            </a:fld>
            <a:endParaRPr lang="ja-JP" altLang="en-US" dirty="0"/>
          </a:p>
        </p:txBody>
      </p:sp>
      <p:sp>
        <p:nvSpPr>
          <p:cNvPr id="7" name="テキスト ボックス 6">
            <a:extLst>
              <a:ext uri="{FF2B5EF4-FFF2-40B4-BE49-F238E27FC236}">
                <a16:creationId xmlns:a16="http://schemas.microsoft.com/office/drawing/2014/main" id="{E9833603-E34D-411F-B3EC-94C31C3CC35B}"/>
              </a:ext>
            </a:extLst>
          </p:cNvPr>
          <p:cNvSpPr txBox="1"/>
          <p:nvPr/>
        </p:nvSpPr>
        <p:spPr>
          <a:xfrm>
            <a:off x="416496" y="1052736"/>
            <a:ext cx="8876438" cy="584775"/>
          </a:xfrm>
          <a:prstGeom prst="rect">
            <a:avLst/>
          </a:prstGeom>
          <a:noFill/>
        </p:spPr>
        <p:txBody>
          <a:bodyPr wrap="square" rtlCol="0">
            <a:spAutoFit/>
          </a:bodyPr>
          <a:lstStyle/>
          <a:p>
            <a:r>
              <a:rPr lang="ja-JP" altLang="en-US" sz="2800" dirty="0">
                <a:latin typeface="+mn-ea"/>
                <a:ea typeface="+mn-ea"/>
              </a:rPr>
              <a:t>①他社を圧倒する</a:t>
            </a:r>
            <a:r>
              <a:rPr kumimoji="1" lang="ja-JP" altLang="en-US" sz="2800" dirty="0">
                <a:latin typeface="+mn-ea"/>
                <a:ea typeface="+mn-ea"/>
              </a:rPr>
              <a:t>セミナー参加者の</a:t>
            </a:r>
            <a:r>
              <a:rPr kumimoji="1" lang="ja-JP" altLang="en-US" sz="3200" b="1" dirty="0">
                <a:solidFill>
                  <a:srgbClr val="FF0000"/>
                </a:solidFill>
                <a:latin typeface="+mn-ea"/>
                <a:ea typeface="+mn-ea"/>
              </a:rPr>
              <a:t>「質」</a:t>
            </a:r>
            <a:r>
              <a:rPr kumimoji="1" lang="ja-JP" altLang="en-US" sz="2800" dirty="0">
                <a:latin typeface="+mn-ea"/>
                <a:ea typeface="+mn-ea"/>
              </a:rPr>
              <a:t>と</a:t>
            </a:r>
            <a:r>
              <a:rPr kumimoji="1" lang="ja-JP" altLang="en-US" sz="3200" b="1" dirty="0">
                <a:solidFill>
                  <a:srgbClr val="FF0000"/>
                </a:solidFill>
                <a:latin typeface="+mn-ea"/>
                <a:ea typeface="+mn-ea"/>
              </a:rPr>
              <a:t>「量」</a:t>
            </a:r>
            <a:endParaRPr kumimoji="1" lang="ja-JP" altLang="en-US" sz="2800" b="1" dirty="0">
              <a:solidFill>
                <a:srgbClr val="FF0000"/>
              </a:solidFill>
              <a:latin typeface="+mn-ea"/>
              <a:ea typeface="+mn-ea"/>
            </a:endParaRPr>
          </a:p>
        </p:txBody>
      </p:sp>
      <p:sp>
        <p:nvSpPr>
          <p:cNvPr id="9" name="テキスト ボックス 8">
            <a:extLst>
              <a:ext uri="{FF2B5EF4-FFF2-40B4-BE49-F238E27FC236}">
                <a16:creationId xmlns:a16="http://schemas.microsoft.com/office/drawing/2014/main" id="{86B31216-4694-44CA-93E2-5E38631A105A}"/>
              </a:ext>
            </a:extLst>
          </p:cNvPr>
          <p:cNvSpPr txBox="1"/>
          <p:nvPr/>
        </p:nvSpPr>
        <p:spPr>
          <a:xfrm>
            <a:off x="397042" y="3080423"/>
            <a:ext cx="8876438" cy="584775"/>
          </a:xfrm>
          <a:prstGeom prst="rect">
            <a:avLst/>
          </a:prstGeom>
          <a:noFill/>
        </p:spPr>
        <p:txBody>
          <a:bodyPr wrap="square" rtlCol="0">
            <a:spAutoFit/>
          </a:bodyPr>
          <a:lstStyle/>
          <a:p>
            <a:r>
              <a:rPr kumimoji="1" lang="ja-JP" altLang="en-US" sz="2800" dirty="0">
                <a:latin typeface="+mn-ea"/>
                <a:ea typeface="+mn-ea"/>
              </a:rPr>
              <a:t>②日経</a:t>
            </a:r>
            <a:r>
              <a:rPr kumimoji="1" lang="en-US" altLang="ja-JP" sz="2800" dirty="0">
                <a:latin typeface="+mn-ea"/>
                <a:ea typeface="+mn-ea"/>
              </a:rPr>
              <a:t>ID</a:t>
            </a:r>
            <a:r>
              <a:rPr kumimoji="1" lang="ja-JP" altLang="en-US" sz="2800" dirty="0">
                <a:latin typeface="+mn-ea"/>
                <a:ea typeface="+mn-ea"/>
              </a:rPr>
              <a:t>を活用したビジネスパーソンの</a:t>
            </a:r>
            <a:r>
              <a:rPr kumimoji="1" lang="ja-JP" altLang="en-US" sz="3200" b="1" dirty="0">
                <a:solidFill>
                  <a:srgbClr val="FF0000"/>
                </a:solidFill>
                <a:latin typeface="+mn-ea"/>
                <a:ea typeface="+mn-ea"/>
              </a:rPr>
              <a:t>「集客力」</a:t>
            </a:r>
            <a:endParaRPr kumimoji="1" lang="ja-JP" altLang="en-US" sz="2800" b="1" dirty="0">
              <a:solidFill>
                <a:srgbClr val="FF0000"/>
              </a:solidFill>
              <a:latin typeface="+mn-ea"/>
              <a:ea typeface="+mn-ea"/>
            </a:endParaRPr>
          </a:p>
        </p:txBody>
      </p:sp>
      <p:sp>
        <p:nvSpPr>
          <p:cNvPr id="10" name="テキスト ボックス 9">
            <a:extLst>
              <a:ext uri="{FF2B5EF4-FFF2-40B4-BE49-F238E27FC236}">
                <a16:creationId xmlns:a16="http://schemas.microsoft.com/office/drawing/2014/main" id="{18C40FA9-08D7-4504-BB56-886766FCA752}"/>
              </a:ext>
            </a:extLst>
          </p:cNvPr>
          <p:cNvSpPr txBox="1"/>
          <p:nvPr/>
        </p:nvSpPr>
        <p:spPr>
          <a:xfrm>
            <a:off x="416496" y="4797152"/>
            <a:ext cx="8876438" cy="584775"/>
          </a:xfrm>
          <a:prstGeom prst="rect">
            <a:avLst/>
          </a:prstGeom>
          <a:noFill/>
        </p:spPr>
        <p:txBody>
          <a:bodyPr wrap="square" rtlCol="0">
            <a:spAutoFit/>
          </a:bodyPr>
          <a:lstStyle/>
          <a:p>
            <a:r>
              <a:rPr lang="ja-JP" altLang="en-US" sz="2800" dirty="0">
                <a:latin typeface="+mn-ea"/>
                <a:ea typeface="+mn-ea"/>
              </a:rPr>
              <a:t>③視聴者・協賛社様のニーズに応える</a:t>
            </a:r>
            <a:r>
              <a:rPr lang="ja-JP" altLang="en-US" sz="3200" b="1" dirty="0">
                <a:solidFill>
                  <a:srgbClr val="FF0000"/>
                </a:solidFill>
                <a:latin typeface="+mn-ea"/>
                <a:ea typeface="+mn-ea"/>
              </a:rPr>
              <a:t>「運営力」</a:t>
            </a:r>
            <a:endParaRPr kumimoji="1" lang="ja-JP" altLang="en-US" sz="2800" b="1" dirty="0">
              <a:solidFill>
                <a:srgbClr val="FF0000"/>
              </a:solidFill>
              <a:latin typeface="+mn-ea"/>
              <a:ea typeface="+mn-ea"/>
            </a:endParaRPr>
          </a:p>
        </p:txBody>
      </p:sp>
      <p:sp>
        <p:nvSpPr>
          <p:cNvPr id="13" name="テキスト ボックス 12">
            <a:extLst>
              <a:ext uri="{FF2B5EF4-FFF2-40B4-BE49-F238E27FC236}">
                <a16:creationId xmlns:a16="http://schemas.microsoft.com/office/drawing/2014/main" id="{6783564A-5E00-4158-BD3E-E91CE50631BA}"/>
              </a:ext>
            </a:extLst>
          </p:cNvPr>
          <p:cNvSpPr txBox="1"/>
          <p:nvPr/>
        </p:nvSpPr>
        <p:spPr>
          <a:xfrm>
            <a:off x="704529" y="5373216"/>
            <a:ext cx="8568952" cy="710323"/>
          </a:xfrm>
          <a:prstGeom prst="rect">
            <a:avLst/>
          </a:prstGeom>
          <a:noFill/>
        </p:spPr>
        <p:txBody>
          <a:bodyPr wrap="square" rtlCol="0">
            <a:spAutoFit/>
          </a:bodyPr>
          <a:lstStyle/>
          <a:p>
            <a:pPr>
              <a:lnSpc>
                <a:spcPct val="130000"/>
              </a:lnSpc>
            </a:pPr>
            <a:r>
              <a:rPr lang="ja-JP" altLang="en-US" sz="1600" dirty="0">
                <a:latin typeface="+mn-ea"/>
                <a:ea typeface="+mn-ea"/>
              </a:rPr>
              <a:t>企画立案、集客、当日の運営、リード提供、事後レポートまで社内および運営パートナーの専門スタッフと担当営業がチームでフルサポートいたします。</a:t>
            </a:r>
            <a:endParaRPr kumimoji="1" lang="ja-JP" altLang="en-US" sz="1600" dirty="0">
              <a:latin typeface="+mn-ea"/>
              <a:ea typeface="+mn-ea"/>
            </a:endParaRPr>
          </a:p>
        </p:txBody>
      </p:sp>
      <p:sp>
        <p:nvSpPr>
          <p:cNvPr id="14" name="テキスト ボックス 13">
            <a:extLst>
              <a:ext uri="{FF2B5EF4-FFF2-40B4-BE49-F238E27FC236}">
                <a16:creationId xmlns:a16="http://schemas.microsoft.com/office/drawing/2014/main" id="{B11A789E-9CD7-44BB-ACBD-D110F1BF7556}"/>
              </a:ext>
            </a:extLst>
          </p:cNvPr>
          <p:cNvSpPr txBox="1"/>
          <p:nvPr/>
        </p:nvSpPr>
        <p:spPr>
          <a:xfrm>
            <a:off x="704528" y="3657798"/>
            <a:ext cx="8800527" cy="710323"/>
          </a:xfrm>
          <a:prstGeom prst="rect">
            <a:avLst/>
          </a:prstGeom>
          <a:noFill/>
        </p:spPr>
        <p:txBody>
          <a:bodyPr wrap="square" rtlCol="0">
            <a:spAutoFit/>
          </a:bodyPr>
          <a:lstStyle/>
          <a:p>
            <a:pPr>
              <a:lnSpc>
                <a:spcPct val="130000"/>
              </a:lnSpc>
            </a:pPr>
            <a:r>
              <a:rPr lang="ja-JP" altLang="en-US" sz="1600" dirty="0">
                <a:latin typeface="+mn-ea"/>
                <a:ea typeface="+mn-ea"/>
              </a:rPr>
              <a:t>日経電子版をはじめ、日本経済新聞社のサービス登録者が取得している「日経</a:t>
            </a:r>
            <a:r>
              <a:rPr lang="en-US" altLang="ja-JP" sz="1600" dirty="0">
                <a:latin typeface="+mn-ea"/>
                <a:ea typeface="+mn-ea"/>
              </a:rPr>
              <a:t>ID</a:t>
            </a:r>
            <a:r>
              <a:rPr lang="ja-JP" altLang="en-US" sz="1600" dirty="0">
                <a:latin typeface="+mn-ea"/>
                <a:ea typeface="+mn-ea"/>
              </a:rPr>
              <a:t>」を集客に活用。意思決定層をはじめ、質の高いビジネスパーソンの集客に威力を発揮します。</a:t>
            </a:r>
            <a:endParaRPr kumimoji="1" lang="ja-JP" altLang="en-US" sz="1600" dirty="0">
              <a:latin typeface="+mn-ea"/>
              <a:ea typeface="+mn-ea"/>
            </a:endParaRPr>
          </a:p>
        </p:txBody>
      </p:sp>
      <p:sp>
        <p:nvSpPr>
          <p:cNvPr id="16" name="テキスト ボックス 15">
            <a:extLst>
              <a:ext uri="{FF2B5EF4-FFF2-40B4-BE49-F238E27FC236}">
                <a16:creationId xmlns:a16="http://schemas.microsoft.com/office/drawing/2014/main" id="{245CECCC-BA50-4F7D-9CD6-33FAF0739041}"/>
              </a:ext>
            </a:extLst>
          </p:cNvPr>
          <p:cNvSpPr txBox="1"/>
          <p:nvPr/>
        </p:nvSpPr>
        <p:spPr>
          <a:xfrm>
            <a:off x="632520" y="1700808"/>
            <a:ext cx="8905366" cy="1030410"/>
          </a:xfrm>
          <a:prstGeom prst="rect">
            <a:avLst/>
          </a:prstGeom>
          <a:noFill/>
        </p:spPr>
        <p:txBody>
          <a:bodyPr wrap="square" rtlCol="0">
            <a:spAutoFit/>
          </a:bodyPr>
          <a:lstStyle/>
          <a:p>
            <a:pPr>
              <a:lnSpc>
                <a:spcPct val="130000"/>
              </a:lnSpc>
            </a:pPr>
            <a:r>
              <a:rPr lang="ja-JP" altLang="en-US" sz="1600" dirty="0">
                <a:latin typeface="+mn-ea"/>
                <a:ea typeface="+mn-ea"/>
              </a:rPr>
              <a:t>経済に高い関心を持ち、ビジネスの</a:t>
            </a:r>
            <a:r>
              <a:rPr kumimoji="1" lang="ja-JP" altLang="en-US" sz="1600" dirty="0">
                <a:latin typeface="+mn-ea"/>
                <a:ea typeface="+mn-ea"/>
              </a:rPr>
              <a:t>第一線で活躍する日経電子版の読者がオンラインセミナーの参加者。企業で意思決定に携わる層を中心に、リードの「質の高さ」と「量」について、協賛社様にも高くご評価いただいています。</a:t>
            </a:r>
            <a:endParaRPr kumimoji="1" lang="en-US" altLang="ja-JP" sz="1600" dirty="0">
              <a:latin typeface="+mn-ea"/>
              <a:ea typeface="+mn-ea"/>
            </a:endParaRPr>
          </a:p>
        </p:txBody>
      </p:sp>
    </p:spTree>
    <p:extLst>
      <p:ext uri="{BB962C8B-B14F-4D97-AF65-F5344CB8AC3E}">
        <p14:creationId xmlns:p14="http://schemas.microsoft.com/office/powerpoint/2010/main" val="724710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8047A-249A-41CE-B20A-04AA7117484F}"/>
              </a:ext>
            </a:extLst>
          </p:cNvPr>
          <p:cNvSpPr>
            <a:spLocks noGrp="1"/>
          </p:cNvSpPr>
          <p:nvPr>
            <p:ph type="title"/>
          </p:nvPr>
        </p:nvSpPr>
        <p:spPr>
          <a:xfrm>
            <a:off x="848544" y="216610"/>
            <a:ext cx="8352928" cy="476086"/>
          </a:xfrm>
        </p:spPr>
        <p:txBody>
          <a:bodyPr/>
          <a:lstStyle/>
          <a:p>
            <a:r>
              <a:rPr lang="ja-JP" altLang="en-US" dirty="0"/>
              <a:t>開催までのスケジュール</a:t>
            </a:r>
            <a:endParaRPr kumimoji="1" lang="ja-JP" altLang="en-US" dirty="0"/>
          </a:p>
        </p:txBody>
      </p:sp>
      <p:sp>
        <p:nvSpPr>
          <p:cNvPr id="4" name="スライド番号プレースホルダー 3">
            <a:extLst>
              <a:ext uri="{FF2B5EF4-FFF2-40B4-BE49-F238E27FC236}">
                <a16:creationId xmlns:a16="http://schemas.microsoft.com/office/drawing/2014/main" id="{D528D739-73F5-4726-9BE9-531F80F9D974}"/>
              </a:ext>
            </a:extLst>
          </p:cNvPr>
          <p:cNvSpPr>
            <a:spLocks noGrp="1"/>
          </p:cNvSpPr>
          <p:nvPr>
            <p:ph type="sldNum" sz="quarter" idx="12"/>
          </p:nvPr>
        </p:nvSpPr>
        <p:spPr/>
        <p:txBody>
          <a:bodyPr/>
          <a:lstStyle/>
          <a:p>
            <a:fld id="{02600E93-819C-4894-8A60-DAB105EEC72C}" type="slidenum">
              <a:rPr lang="ja-JP" altLang="en-US" smtClean="0"/>
              <a:pPr/>
              <a:t>19</a:t>
            </a:fld>
            <a:endParaRPr lang="ja-JP" altLang="en-US" dirty="0"/>
          </a:p>
        </p:txBody>
      </p:sp>
      <p:sp>
        <p:nvSpPr>
          <p:cNvPr id="8" name="正方形/長方形 7">
            <a:extLst>
              <a:ext uri="{FF2B5EF4-FFF2-40B4-BE49-F238E27FC236}">
                <a16:creationId xmlns:a16="http://schemas.microsoft.com/office/drawing/2014/main" id="{E32904C7-88AB-4C74-BD94-BF43F8BC5774}"/>
              </a:ext>
            </a:extLst>
          </p:cNvPr>
          <p:cNvSpPr/>
          <p:nvPr/>
        </p:nvSpPr>
        <p:spPr>
          <a:xfrm>
            <a:off x="200472" y="2060848"/>
            <a:ext cx="459059" cy="3719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t" anchorCtr="1">
            <a:noAutofit/>
          </a:bodyPr>
          <a:lstStyle/>
          <a:p>
            <a:pPr algn="ctr"/>
            <a:r>
              <a:rPr kumimoji="1" lang="ja-JP" altLang="en-US" sz="1600" dirty="0">
                <a:solidFill>
                  <a:schemeClr val="tx1"/>
                </a:solidFill>
              </a:rPr>
              <a:t>お申込み</a:t>
            </a:r>
          </a:p>
        </p:txBody>
      </p:sp>
      <p:sp>
        <p:nvSpPr>
          <p:cNvPr id="10" name="正方形/長方形 9">
            <a:extLst>
              <a:ext uri="{FF2B5EF4-FFF2-40B4-BE49-F238E27FC236}">
                <a16:creationId xmlns:a16="http://schemas.microsoft.com/office/drawing/2014/main" id="{68DC5B3F-7F25-43E7-93D8-179A836D9B92}"/>
              </a:ext>
            </a:extLst>
          </p:cNvPr>
          <p:cNvSpPr/>
          <p:nvPr/>
        </p:nvSpPr>
        <p:spPr>
          <a:xfrm>
            <a:off x="920552" y="2065209"/>
            <a:ext cx="778721" cy="3719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t" anchorCtr="1">
            <a:noAutofit/>
          </a:bodyPr>
          <a:lstStyle/>
          <a:p>
            <a:pPr algn="ctr"/>
            <a:r>
              <a:rPr kumimoji="1" lang="ja-JP" altLang="en-US" sz="1400" dirty="0">
                <a:solidFill>
                  <a:schemeClr val="tx1"/>
                </a:solidFill>
              </a:rPr>
              <a:t>実施タイプの決定</a:t>
            </a:r>
            <a:endParaRPr kumimoji="1" lang="en-US" altLang="ja-JP" sz="1400" dirty="0">
              <a:solidFill>
                <a:schemeClr val="tx1"/>
              </a:solidFill>
            </a:endParaRPr>
          </a:p>
          <a:p>
            <a:pPr algn="ctr"/>
            <a:r>
              <a:rPr kumimoji="1" lang="ja-JP" altLang="en-US" sz="1400" dirty="0">
                <a:solidFill>
                  <a:schemeClr val="tx1"/>
                </a:solidFill>
              </a:rPr>
              <a:t>テーマ・概要の設定</a:t>
            </a:r>
          </a:p>
        </p:txBody>
      </p:sp>
      <p:sp>
        <p:nvSpPr>
          <p:cNvPr id="11" name="正方形/長方形 10">
            <a:extLst>
              <a:ext uri="{FF2B5EF4-FFF2-40B4-BE49-F238E27FC236}">
                <a16:creationId xmlns:a16="http://schemas.microsoft.com/office/drawing/2014/main" id="{ADE7759C-60F5-42D4-9FBB-7C5004F91B98}"/>
              </a:ext>
            </a:extLst>
          </p:cNvPr>
          <p:cNvSpPr/>
          <p:nvPr/>
        </p:nvSpPr>
        <p:spPr>
          <a:xfrm>
            <a:off x="2432720" y="2073012"/>
            <a:ext cx="459059" cy="3719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t" anchorCtr="1">
            <a:noAutofit/>
          </a:bodyPr>
          <a:lstStyle/>
          <a:p>
            <a:pPr algn="ctr"/>
            <a:r>
              <a:rPr kumimoji="1" lang="ja-JP" altLang="en-US" sz="1600" dirty="0">
                <a:solidFill>
                  <a:schemeClr val="tx1"/>
                </a:solidFill>
              </a:rPr>
              <a:t>講師アサイン</a:t>
            </a:r>
            <a:endParaRPr kumimoji="1" lang="en-US" altLang="ja-JP" sz="1600" dirty="0">
              <a:solidFill>
                <a:schemeClr val="tx1"/>
              </a:solidFill>
            </a:endParaRPr>
          </a:p>
        </p:txBody>
      </p:sp>
      <p:sp>
        <p:nvSpPr>
          <p:cNvPr id="12" name="正方形/長方形 11">
            <a:extLst>
              <a:ext uri="{FF2B5EF4-FFF2-40B4-BE49-F238E27FC236}">
                <a16:creationId xmlns:a16="http://schemas.microsoft.com/office/drawing/2014/main" id="{1462737F-7BAD-40D7-9C72-A66CDC5093E5}"/>
              </a:ext>
            </a:extLst>
          </p:cNvPr>
          <p:cNvSpPr/>
          <p:nvPr/>
        </p:nvSpPr>
        <p:spPr>
          <a:xfrm>
            <a:off x="5214021" y="2086108"/>
            <a:ext cx="459059" cy="3719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t" anchorCtr="1">
            <a:noAutofit/>
          </a:bodyPr>
          <a:lstStyle/>
          <a:p>
            <a:pPr algn="ctr"/>
            <a:r>
              <a:rPr kumimoji="1" lang="ja-JP" altLang="en-US" sz="1600" dirty="0">
                <a:solidFill>
                  <a:schemeClr val="tx1"/>
                </a:solidFill>
              </a:rPr>
              <a:t>集客開始</a:t>
            </a:r>
          </a:p>
        </p:txBody>
      </p:sp>
      <p:sp>
        <p:nvSpPr>
          <p:cNvPr id="15" name="正方形/長方形 14">
            <a:extLst>
              <a:ext uri="{FF2B5EF4-FFF2-40B4-BE49-F238E27FC236}">
                <a16:creationId xmlns:a16="http://schemas.microsoft.com/office/drawing/2014/main" id="{5B44B47D-10EA-41D9-8B3D-A9BD6078EEAB}"/>
              </a:ext>
            </a:extLst>
          </p:cNvPr>
          <p:cNvSpPr/>
          <p:nvPr/>
        </p:nvSpPr>
        <p:spPr>
          <a:xfrm>
            <a:off x="9041641" y="2086108"/>
            <a:ext cx="663887" cy="3719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t" anchorCtr="1">
            <a:noAutofit/>
          </a:bodyPr>
          <a:lstStyle/>
          <a:p>
            <a:pPr algn="ctr"/>
            <a:r>
              <a:rPr kumimoji="1" lang="ja-JP" altLang="en-US" sz="1200" dirty="0">
                <a:solidFill>
                  <a:schemeClr val="tx1"/>
                </a:solidFill>
              </a:rPr>
              <a:t>リード情報（参加者リスト）</a:t>
            </a:r>
            <a:endParaRPr kumimoji="1" lang="en-US" altLang="ja-JP" sz="1200" dirty="0">
              <a:solidFill>
                <a:schemeClr val="tx1"/>
              </a:solidFill>
            </a:endParaRPr>
          </a:p>
          <a:p>
            <a:pPr algn="ctr"/>
            <a:r>
              <a:rPr lang="ja-JP" altLang="en-US" sz="1200" dirty="0">
                <a:solidFill>
                  <a:schemeClr val="tx1"/>
                </a:solidFill>
              </a:rPr>
              <a:t>納品</a:t>
            </a:r>
            <a:endParaRPr kumimoji="1" lang="en-US" altLang="ja-JP" sz="1200" dirty="0">
              <a:solidFill>
                <a:schemeClr val="tx1"/>
              </a:solidFill>
            </a:endParaRPr>
          </a:p>
        </p:txBody>
      </p:sp>
      <p:sp>
        <p:nvSpPr>
          <p:cNvPr id="16" name="正方形/長方形 15">
            <a:extLst>
              <a:ext uri="{FF2B5EF4-FFF2-40B4-BE49-F238E27FC236}">
                <a16:creationId xmlns:a16="http://schemas.microsoft.com/office/drawing/2014/main" id="{0A66614E-C844-4D9C-B28D-91CC28AF6959}"/>
              </a:ext>
            </a:extLst>
          </p:cNvPr>
          <p:cNvSpPr/>
          <p:nvPr/>
        </p:nvSpPr>
        <p:spPr>
          <a:xfrm>
            <a:off x="7230245" y="2058684"/>
            <a:ext cx="459059" cy="3719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t" anchorCtr="1">
            <a:noAutofit/>
          </a:bodyPr>
          <a:lstStyle/>
          <a:p>
            <a:pPr algn="ctr"/>
            <a:r>
              <a:rPr kumimoji="1" lang="ja-JP" altLang="en-US" sz="1600" dirty="0">
                <a:solidFill>
                  <a:schemeClr val="tx1"/>
                </a:solidFill>
              </a:rPr>
              <a:t>集客締切</a:t>
            </a:r>
          </a:p>
        </p:txBody>
      </p:sp>
      <p:sp>
        <p:nvSpPr>
          <p:cNvPr id="17" name="正方形/長方形 16">
            <a:extLst>
              <a:ext uri="{FF2B5EF4-FFF2-40B4-BE49-F238E27FC236}">
                <a16:creationId xmlns:a16="http://schemas.microsoft.com/office/drawing/2014/main" id="{09BC30E6-F92D-433B-AECB-B2D5828BA267}"/>
              </a:ext>
            </a:extLst>
          </p:cNvPr>
          <p:cNvSpPr/>
          <p:nvPr/>
        </p:nvSpPr>
        <p:spPr>
          <a:xfrm>
            <a:off x="8166349" y="2058684"/>
            <a:ext cx="459059" cy="3719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t" anchorCtr="1">
            <a:noAutofit/>
          </a:bodyPr>
          <a:lstStyle/>
          <a:p>
            <a:pPr algn="ctr"/>
            <a:r>
              <a:rPr lang="ja-JP" altLang="en-US" sz="1600" dirty="0">
                <a:solidFill>
                  <a:schemeClr val="tx1"/>
                </a:solidFill>
              </a:rPr>
              <a:t>セミナー開催</a:t>
            </a:r>
            <a:endParaRPr kumimoji="1" lang="ja-JP" altLang="en-US" sz="1600" dirty="0">
              <a:solidFill>
                <a:schemeClr val="tx1"/>
              </a:solidFill>
            </a:endParaRPr>
          </a:p>
        </p:txBody>
      </p:sp>
      <p:sp>
        <p:nvSpPr>
          <p:cNvPr id="19" name="矢印: 山形 18">
            <a:extLst>
              <a:ext uri="{FF2B5EF4-FFF2-40B4-BE49-F238E27FC236}">
                <a16:creationId xmlns:a16="http://schemas.microsoft.com/office/drawing/2014/main" id="{1D2FF390-1E11-4EFA-83A7-0B45D68DE07E}"/>
              </a:ext>
            </a:extLst>
          </p:cNvPr>
          <p:cNvSpPr/>
          <p:nvPr/>
        </p:nvSpPr>
        <p:spPr>
          <a:xfrm>
            <a:off x="5358036" y="6031247"/>
            <a:ext cx="1971227" cy="27837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n-ea"/>
              </a:rPr>
              <a:t>4</a:t>
            </a:r>
            <a:r>
              <a:rPr kumimoji="1" lang="ja-JP" altLang="en-US" sz="1600" b="1" dirty="0">
                <a:solidFill>
                  <a:schemeClr val="bg1"/>
                </a:solidFill>
                <a:latin typeface="+mn-ea"/>
              </a:rPr>
              <a:t>週間</a:t>
            </a:r>
          </a:p>
        </p:txBody>
      </p:sp>
      <p:cxnSp>
        <p:nvCxnSpPr>
          <p:cNvPr id="26" name="直線矢印コネクタ 25">
            <a:extLst>
              <a:ext uri="{FF2B5EF4-FFF2-40B4-BE49-F238E27FC236}">
                <a16:creationId xmlns:a16="http://schemas.microsoft.com/office/drawing/2014/main" id="{F7FCE1C2-C8AB-4052-A20E-88D0E6AA838E}"/>
              </a:ext>
            </a:extLst>
          </p:cNvPr>
          <p:cNvCxnSpPr/>
          <p:nvPr/>
        </p:nvCxnSpPr>
        <p:spPr>
          <a:xfrm>
            <a:off x="5457056" y="1700808"/>
            <a:ext cx="930138" cy="0"/>
          </a:xfrm>
          <a:prstGeom prst="straightConnector1">
            <a:avLst/>
          </a:prstGeom>
          <a:ln>
            <a:solidFill>
              <a:srgbClr val="0F3675"/>
            </a:solidFill>
            <a:prstDash val="sysDot"/>
            <a:tailEnd type="triangle"/>
          </a:ln>
        </p:spPr>
        <p:style>
          <a:lnRef idx="3">
            <a:schemeClr val="accent1"/>
          </a:lnRef>
          <a:fillRef idx="0">
            <a:schemeClr val="accent1"/>
          </a:fillRef>
          <a:effectRef idx="2">
            <a:schemeClr val="accent1"/>
          </a:effectRef>
          <a:fontRef idx="minor">
            <a:schemeClr val="tx1"/>
          </a:fontRef>
        </p:style>
      </p:cxnSp>
      <p:cxnSp>
        <p:nvCxnSpPr>
          <p:cNvPr id="27" name="直線矢印コネクタ 26">
            <a:extLst>
              <a:ext uri="{FF2B5EF4-FFF2-40B4-BE49-F238E27FC236}">
                <a16:creationId xmlns:a16="http://schemas.microsoft.com/office/drawing/2014/main" id="{C0E08D84-BB20-4E44-A4E6-EFBCD72AF1B0}"/>
              </a:ext>
            </a:extLst>
          </p:cNvPr>
          <p:cNvCxnSpPr/>
          <p:nvPr/>
        </p:nvCxnSpPr>
        <p:spPr>
          <a:xfrm>
            <a:off x="8337376" y="1700808"/>
            <a:ext cx="930138" cy="0"/>
          </a:xfrm>
          <a:prstGeom prst="straightConnector1">
            <a:avLst/>
          </a:prstGeom>
          <a:ln>
            <a:solidFill>
              <a:srgbClr val="0F3675"/>
            </a:solidFill>
            <a:prstDash val="dashDot"/>
            <a:tailEnd type="triangle"/>
          </a:ln>
        </p:spPr>
        <p:style>
          <a:lnRef idx="3">
            <a:schemeClr val="accent1"/>
          </a:lnRef>
          <a:fillRef idx="0">
            <a:schemeClr val="accent1"/>
          </a:fillRef>
          <a:effectRef idx="2">
            <a:schemeClr val="accent1"/>
          </a:effectRef>
          <a:fontRef idx="minor">
            <a:schemeClr val="tx1"/>
          </a:fontRef>
        </p:style>
      </p:cxnSp>
      <p:sp>
        <p:nvSpPr>
          <p:cNvPr id="28" name="正方形/長方形 27">
            <a:extLst>
              <a:ext uri="{FF2B5EF4-FFF2-40B4-BE49-F238E27FC236}">
                <a16:creationId xmlns:a16="http://schemas.microsoft.com/office/drawing/2014/main" id="{F92ED54B-2141-424F-9F2B-2C92BA37822A}"/>
              </a:ext>
            </a:extLst>
          </p:cNvPr>
          <p:cNvSpPr/>
          <p:nvPr/>
        </p:nvSpPr>
        <p:spPr>
          <a:xfrm>
            <a:off x="632519" y="1578835"/>
            <a:ext cx="1597046" cy="265989"/>
          </a:xfrm>
          <a:prstGeom prst="rect">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❶ライブ配信</a:t>
            </a:r>
            <a:endParaRPr kumimoji="1" lang="ja-JP" altLang="en-US" sz="1200" b="1" dirty="0"/>
          </a:p>
        </p:txBody>
      </p:sp>
      <p:sp>
        <p:nvSpPr>
          <p:cNvPr id="29" name="正方形/長方形 28">
            <a:extLst>
              <a:ext uri="{FF2B5EF4-FFF2-40B4-BE49-F238E27FC236}">
                <a16:creationId xmlns:a16="http://schemas.microsoft.com/office/drawing/2014/main" id="{760DE898-C82E-4D9A-B558-A6797511E3A6}"/>
              </a:ext>
            </a:extLst>
          </p:cNvPr>
          <p:cNvSpPr/>
          <p:nvPr/>
        </p:nvSpPr>
        <p:spPr>
          <a:xfrm>
            <a:off x="3440832" y="1566457"/>
            <a:ext cx="1944216" cy="278367"/>
          </a:xfrm>
          <a:prstGeom prst="rect">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❷指定日時配信</a:t>
            </a:r>
            <a:r>
              <a:rPr kumimoji="1" lang="en-US" altLang="ja-JP" sz="1100" b="1" dirty="0"/>
              <a:t>(</a:t>
            </a:r>
            <a:r>
              <a:rPr kumimoji="1" lang="ja-JP" altLang="en-US" sz="1100" b="1" dirty="0"/>
              <a:t>事前収録</a:t>
            </a:r>
            <a:r>
              <a:rPr kumimoji="1" lang="en-US" altLang="ja-JP" sz="1100" b="1" dirty="0"/>
              <a:t>)</a:t>
            </a:r>
            <a:endParaRPr kumimoji="1" lang="ja-JP" altLang="en-US" sz="1100" b="1" dirty="0"/>
          </a:p>
        </p:txBody>
      </p:sp>
      <p:sp>
        <p:nvSpPr>
          <p:cNvPr id="30" name="正方形/長方形 29">
            <a:extLst>
              <a:ext uri="{FF2B5EF4-FFF2-40B4-BE49-F238E27FC236}">
                <a16:creationId xmlns:a16="http://schemas.microsoft.com/office/drawing/2014/main" id="{04D7238F-FC61-44BA-B2FE-776349E02BF2}"/>
              </a:ext>
            </a:extLst>
          </p:cNvPr>
          <p:cNvSpPr/>
          <p:nvPr/>
        </p:nvSpPr>
        <p:spPr>
          <a:xfrm>
            <a:off x="6648234" y="1569170"/>
            <a:ext cx="1597046" cy="265989"/>
          </a:xfrm>
          <a:prstGeom prst="rect">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❸オンデマンド配信</a:t>
            </a:r>
            <a:endParaRPr kumimoji="1" lang="ja-JP" altLang="en-US" sz="1200" b="1" dirty="0"/>
          </a:p>
        </p:txBody>
      </p:sp>
      <p:cxnSp>
        <p:nvCxnSpPr>
          <p:cNvPr id="35" name="直線矢印コネクタ 34">
            <a:extLst>
              <a:ext uri="{FF2B5EF4-FFF2-40B4-BE49-F238E27FC236}">
                <a16:creationId xmlns:a16="http://schemas.microsoft.com/office/drawing/2014/main" id="{B5C0C2AF-09CA-4C6D-BBDF-20087A50A3F4}"/>
              </a:ext>
            </a:extLst>
          </p:cNvPr>
          <p:cNvCxnSpPr>
            <a:cxnSpLocks/>
          </p:cNvCxnSpPr>
          <p:nvPr/>
        </p:nvCxnSpPr>
        <p:spPr>
          <a:xfrm flipV="1">
            <a:off x="5745088" y="5075040"/>
            <a:ext cx="1368152" cy="7980"/>
          </a:xfrm>
          <a:prstGeom prst="straightConnector1">
            <a:avLst/>
          </a:prstGeom>
          <a:ln>
            <a:solidFill>
              <a:srgbClr val="0F3675"/>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44" name="直線矢印コネクタ 43">
            <a:extLst>
              <a:ext uri="{FF2B5EF4-FFF2-40B4-BE49-F238E27FC236}">
                <a16:creationId xmlns:a16="http://schemas.microsoft.com/office/drawing/2014/main" id="{DCF8875D-195F-48AC-A810-61ECEBAAACB6}"/>
              </a:ext>
            </a:extLst>
          </p:cNvPr>
          <p:cNvCxnSpPr/>
          <p:nvPr/>
        </p:nvCxnSpPr>
        <p:spPr>
          <a:xfrm>
            <a:off x="2288704" y="1710473"/>
            <a:ext cx="930138" cy="0"/>
          </a:xfrm>
          <a:prstGeom prst="straightConnector1">
            <a:avLst/>
          </a:prstGeom>
          <a:ln>
            <a:solidFill>
              <a:srgbClr val="0F3675"/>
            </a:solidFill>
            <a:tailEnd type="triangle"/>
          </a:ln>
        </p:spPr>
        <p:style>
          <a:lnRef idx="3">
            <a:schemeClr val="accent1"/>
          </a:lnRef>
          <a:fillRef idx="0">
            <a:schemeClr val="accent1"/>
          </a:fillRef>
          <a:effectRef idx="2">
            <a:schemeClr val="accent1"/>
          </a:effectRef>
          <a:fontRef idx="minor">
            <a:schemeClr val="tx1"/>
          </a:fontRef>
        </p:style>
      </p:cxnSp>
      <p:sp>
        <p:nvSpPr>
          <p:cNvPr id="52" name="テキスト ボックス 51">
            <a:extLst>
              <a:ext uri="{FF2B5EF4-FFF2-40B4-BE49-F238E27FC236}">
                <a16:creationId xmlns:a16="http://schemas.microsoft.com/office/drawing/2014/main" id="{2AAEE5C0-1F7B-46F6-878B-95EDB79C8867}"/>
              </a:ext>
            </a:extLst>
          </p:cNvPr>
          <p:cNvSpPr txBox="1"/>
          <p:nvPr/>
        </p:nvSpPr>
        <p:spPr>
          <a:xfrm>
            <a:off x="847458" y="807288"/>
            <a:ext cx="9001000" cy="553998"/>
          </a:xfrm>
          <a:prstGeom prst="rect">
            <a:avLst/>
          </a:prstGeom>
          <a:noFill/>
        </p:spPr>
        <p:txBody>
          <a:bodyPr wrap="square" rtlCol="0">
            <a:spAutoFit/>
          </a:bodyPr>
          <a:lstStyle/>
          <a:p>
            <a:r>
              <a:rPr kumimoji="1" lang="ja-JP" altLang="en-US" dirty="0">
                <a:latin typeface="+mn-ea"/>
                <a:ea typeface="+mn-ea"/>
              </a:rPr>
              <a:t>お申込みからセミナー開催、リード提供まで、およそ</a:t>
            </a:r>
            <a:r>
              <a:rPr kumimoji="1" lang="ja-JP" altLang="en-US" b="1" dirty="0">
                <a:solidFill>
                  <a:srgbClr val="FF0000"/>
                </a:solidFill>
                <a:latin typeface="+mn-ea"/>
                <a:ea typeface="+mn-ea"/>
              </a:rPr>
              <a:t>３カ月（</a:t>
            </a:r>
            <a:r>
              <a:rPr kumimoji="1" lang="en-US" altLang="ja-JP" b="1" dirty="0">
                <a:solidFill>
                  <a:srgbClr val="FF0000"/>
                </a:solidFill>
                <a:latin typeface="+mn-ea"/>
                <a:ea typeface="+mn-ea"/>
              </a:rPr>
              <a:t>12</a:t>
            </a:r>
            <a:r>
              <a:rPr kumimoji="1" lang="ja-JP" altLang="en-US" b="1" dirty="0">
                <a:solidFill>
                  <a:srgbClr val="FF0000"/>
                </a:solidFill>
                <a:latin typeface="+mn-ea"/>
                <a:ea typeface="+mn-ea"/>
              </a:rPr>
              <a:t>週間）</a:t>
            </a:r>
            <a:r>
              <a:rPr kumimoji="1" lang="ja-JP" altLang="en-US" dirty="0">
                <a:latin typeface="+mn-ea"/>
                <a:ea typeface="+mn-ea"/>
              </a:rPr>
              <a:t>を要します。</a:t>
            </a:r>
            <a:endParaRPr kumimoji="1" lang="en-US" altLang="ja-JP" dirty="0">
              <a:latin typeface="+mn-ea"/>
              <a:ea typeface="+mn-ea"/>
            </a:endParaRPr>
          </a:p>
          <a:p>
            <a:r>
              <a:rPr kumimoji="1" lang="ja-JP" altLang="en-US" sz="1200" b="1" dirty="0">
                <a:solidFill>
                  <a:srgbClr val="FF0000"/>
                </a:solidFill>
                <a:latin typeface="+mn-ea"/>
                <a:ea typeface="+mn-ea"/>
              </a:rPr>
              <a:t>テーマ等により希望の配信日で開催できない可能性があります。お申し込み前に担当営業まで必ずお問い合わせください。</a:t>
            </a:r>
          </a:p>
        </p:txBody>
      </p:sp>
      <p:cxnSp>
        <p:nvCxnSpPr>
          <p:cNvPr id="53" name="直線矢印コネクタ 52">
            <a:extLst>
              <a:ext uri="{FF2B5EF4-FFF2-40B4-BE49-F238E27FC236}">
                <a16:creationId xmlns:a16="http://schemas.microsoft.com/office/drawing/2014/main" id="{C64B5417-BCBE-45CB-B6D9-2BE3CB0142D2}"/>
              </a:ext>
            </a:extLst>
          </p:cNvPr>
          <p:cNvCxnSpPr>
            <a:cxnSpLocks/>
          </p:cNvCxnSpPr>
          <p:nvPr/>
        </p:nvCxnSpPr>
        <p:spPr>
          <a:xfrm>
            <a:off x="8697416" y="2564904"/>
            <a:ext cx="287758" cy="0"/>
          </a:xfrm>
          <a:prstGeom prst="straightConnector1">
            <a:avLst/>
          </a:prstGeom>
          <a:ln>
            <a:solidFill>
              <a:srgbClr val="0F3675"/>
            </a:solidFill>
            <a:tailEnd type="triangle"/>
          </a:ln>
        </p:spPr>
        <p:style>
          <a:lnRef idx="3">
            <a:schemeClr val="accent1"/>
          </a:lnRef>
          <a:fillRef idx="0">
            <a:schemeClr val="accent1"/>
          </a:fillRef>
          <a:effectRef idx="2">
            <a:schemeClr val="accent1"/>
          </a:effectRef>
          <a:fontRef idx="minor">
            <a:schemeClr val="tx1"/>
          </a:fontRef>
        </p:style>
      </p:cxnSp>
      <p:cxnSp>
        <p:nvCxnSpPr>
          <p:cNvPr id="54" name="直線矢印コネクタ 53">
            <a:extLst>
              <a:ext uri="{FF2B5EF4-FFF2-40B4-BE49-F238E27FC236}">
                <a16:creationId xmlns:a16="http://schemas.microsoft.com/office/drawing/2014/main" id="{F31D058D-E341-4EA7-BF81-6FBF00252E3B}"/>
              </a:ext>
            </a:extLst>
          </p:cNvPr>
          <p:cNvCxnSpPr>
            <a:cxnSpLocks/>
          </p:cNvCxnSpPr>
          <p:nvPr/>
        </p:nvCxnSpPr>
        <p:spPr>
          <a:xfrm>
            <a:off x="8697416" y="3933056"/>
            <a:ext cx="288032" cy="0"/>
          </a:xfrm>
          <a:prstGeom prst="straightConnector1">
            <a:avLst/>
          </a:prstGeom>
          <a:ln>
            <a:solidFill>
              <a:srgbClr val="0F3675"/>
            </a:solidFill>
            <a:prstDash val="sysDot"/>
            <a:tailEnd type="triangle"/>
          </a:ln>
        </p:spPr>
        <p:style>
          <a:lnRef idx="3">
            <a:schemeClr val="accent1"/>
          </a:lnRef>
          <a:fillRef idx="0">
            <a:schemeClr val="accent1"/>
          </a:fillRef>
          <a:effectRef idx="2">
            <a:schemeClr val="accent1"/>
          </a:effectRef>
          <a:fontRef idx="minor">
            <a:schemeClr val="tx1"/>
          </a:fontRef>
        </p:style>
      </p:cxnSp>
      <p:cxnSp>
        <p:nvCxnSpPr>
          <p:cNvPr id="55" name="直線矢印コネクタ 54">
            <a:extLst>
              <a:ext uri="{FF2B5EF4-FFF2-40B4-BE49-F238E27FC236}">
                <a16:creationId xmlns:a16="http://schemas.microsoft.com/office/drawing/2014/main" id="{766CCF77-AA03-4A17-B8F0-DC2C8F44AB42}"/>
              </a:ext>
            </a:extLst>
          </p:cNvPr>
          <p:cNvCxnSpPr>
            <a:cxnSpLocks/>
          </p:cNvCxnSpPr>
          <p:nvPr/>
        </p:nvCxnSpPr>
        <p:spPr>
          <a:xfrm>
            <a:off x="8697416" y="5075040"/>
            <a:ext cx="288032" cy="7981"/>
          </a:xfrm>
          <a:prstGeom prst="straightConnector1">
            <a:avLst/>
          </a:prstGeom>
          <a:ln>
            <a:solidFill>
              <a:srgbClr val="0F3675"/>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72" name="直線矢印コネクタ 71">
            <a:extLst>
              <a:ext uri="{FF2B5EF4-FFF2-40B4-BE49-F238E27FC236}">
                <a16:creationId xmlns:a16="http://schemas.microsoft.com/office/drawing/2014/main" id="{E1C5B8EB-4C0F-47C3-AECC-94C76D46E982}"/>
              </a:ext>
            </a:extLst>
          </p:cNvPr>
          <p:cNvCxnSpPr>
            <a:cxnSpLocks/>
          </p:cNvCxnSpPr>
          <p:nvPr/>
        </p:nvCxnSpPr>
        <p:spPr>
          <a:xfrm>
            <a:off x="1784648" y="2564488"/>
            <a:ext cx="560249" cy="0"/>
          </a:xfrm>
          <a:prstGeom prst="straightConnector1">
            <a:avLst/>
          </a:prstGeom>
          <a:ln>
            <a:solidFill>
              <a:srgbClr val="0F3675"/>
            </a:solidFill>
            <a:tailEnd type="triangle"/>
          </a:ln>
        </p:spPr>
        <p:style>
          <a:lnRef idx="3">
            <a:schemeClr val="accent1"/>
          </a:lnRef>
          <a:fillRef idx="0">
            <a:schemeClr val="accent1"/>
          </a:fillRef>
          <a:effectRef idx="2">
            <a:schemeClr val="accent1"/>
          </a:effectRef>
          <a:fontRef idx="minor">
            <a:schemeClr val="tx1"/>
          </a:fontRef>
        </p:style>
      </p:cxnSp>
      <p:cxnSp>
        <p:nvCxnSpPr>
          <p:cNvPr id="73" name="直線矢印コネクタ 72">
            <a:extLst>
              <a:ext uri="{FF2B5EF4-FFF2-40B4-BE49-F238E27FC236}">
                <a16:creationId xmlns:a16="http://schemas.microsoft.com/office/drawing/2014/main" id="{F8FBCB72-599B-47A9-9784-02BF5C010918}"/>
              </a:ext>
            </a:extLst>
          </p:cNvPr>
          <p:cNvCxnSpPr>
            <a:cxnSpLocks/>
          </p:cNvCxnSpPr>
          <p:nvPr/>
        </p:nvCxnSpPr>
        <p:spPr>
          <a:xfrm>
            <a:off x="1784648" y="3932590"/>
            <a:ext cx="560249" cy="5856"/>
          </a:xfrm>
          <a:prstGeom prst="straightConnector1">
            <a:avLst/>
          </a:prstGeom>
          <a:ln>
            <a:solidFill>
              <a:srgbClr val="0F3675"/>
            </a:solidFill>
            <a:prstDash val="sysDot"/>
            <a:tailEnd type="triangle"/>
          </a:ln>
        </p:spPr>
        <p:style>
          <a:lnRef idx="3">
            <a:schemeClr val="accent1"/>
          </a:lnRef>
          <a:fillRef idx="0">
            <a:schemeClr val="accent1"/>
          </a:fillRef>
          <a:effectRef idx="2">
            <a:schemeClr val="accent1"/>
          </a:effectRef>
          <a:fontRef idx="minor">
            <a:schemeClr val="tx1"/>
          </a:fontRef>
        </p:style>
      </p:cxnSp>
      <p:cxnSp>
        <p:nvCxnSpPr>
          <p:cNvPr id="74" name="直線矢印コネクタ 73">
            <a:extLst>
              <a:ext uri="{FF2B5EF4-FFF2-40B4-BE49-F238E27FC236}">
                <a16:creationId xmlns:a16="http://schemas.microsoft.com/office/drawing/2014/main" id="{A4B4B9D4-CF80-49D5-951D-5D147EB77005}"/>
              </a:ext>
            </a:extLst>
          </p:cNvPr>
          <p:cNvCxnSpPr>
            <a:cxnSpLocks/>
          </p:cNvCxnSpPr>
          <p:nvPr/>
        </p:nvCxnSpPr>
        <p:spPr>
          <a:xfrm>
            <a:off x="1800329" y="5083020"/>
            <a:ext cx="560383" cy="0"/>
          </a:xfrm>
          <a:prstGeom prst="straightConnector1">
            <a:avLst/>
          </a:prstGeom>
          <a:ln>
            <a:solidFill>
              <a:srgbClr val="0F3675"/>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78" name="直線矢印コネクタ 77">
            <a:extLst>
              <a:ext uri="{FF2B5EF4-FFF2-40B4-BE49-F238E27FC236}">
                <a16:creationId xmlns:a16="http://schemas.microsoft.com/office/drawing/2014/main" id="{91734A3A-3CC6-4881-B091-23CAC51FA6A4}"/>
              </a:ext>
            </a:extLst>
          </p:cNvPr>
          <p:cNvCxnSpPr>
            <a:cxnSpLocks/>
          </p:cNvCxnSpPr>
          <p:nvPr/>
        </p:nvCxnSpPr>
        <p:spPr>
          <a:xfrm flipV="1">
            <a:off x="688713" y="3932590"/>
            <a:ext cx="231839" cy="4108"/>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82" name="正方形/長方形 81">
            <a:extLst>
              <a:ext uri="{FF2B5EF4-FFF2-40B4-BE49-F238E27FC236}">
                <a16:creationId xmlns:a16="http://schemas.microsoft.com/office/drawing/2014/main" id="{1D820106-792E-4FE1-A177-9290159A3135}"/>
              </a:ext>
            </a:extLst>
          </p:cNvPr>
          <p:cNvSpPr/>
          <p:nvPr/>
        </p:nvSpPr>
        <p:spPr>
          <a:xfrm>
            <a:off x="3944888" y="2068882"/>
            <a:ext cx="459059" cy="3719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t" anchorCtr="1">
            <a:noAutofit/>
          </a:bodyPr>
          <a:lstStyle/>
          <a:p>
            <a:pPr algn="ctr"/>
            <a:r>
              <a:rPr kumimoji="1" lang="ja-JP" altLang="en-US" sz="1600" dirty="0">
                <a:solidFill>
                  <a:schemeClr val="tx1"/>
                </a:solidFill>
              </a:rPr>
              <a:t>告知ページ制作</a:t>
            </a:r>
            <a:endParaRPr kumimoji="1" lang="en-US" altLang="ja-JP" sz="1600" dirty="0">
              <a:solidFill>
                <a:schemeClr val="tx1"/>
              </a:solidFill>
            </a:endParaRPr>
          </a:p>
        </p:txBody>
      </p:sp>
      <p:cxnSp>
        <p:nvCxnSpPr>
          <p:cNvPr id="83" name="直線矢印コネクタ 82">
            <a:extLst>
              <a:ext uri="{FF2B5EF4-FFF2-40B4-BE49-F238E27FC236}">
                <a16:creationId xmlns:a16="http://schemas.microsoft.com/office/drawing/2014/main" id="{40B5CA08-4046-44B4-81D6-33C317478B69}"/>
              </a:ext>
            </a:extLst>
          </p:cNvPr>
          <p:cNvCxnSpPr>
            <a:cxnSpLocks/>
          </p:cNvCxnSpPr>
          <p:nvPr/>
        </p:nvCxnSpPr>
        <p:spPr>
          <a:xfrm>
            <a:off x="4520952" y="2562740"/>
            <a:ext cx="632257" cy="0"/>
          </a:xfrm>
          <a:prstGeom prst="straightConnector1">
            <a:avLst/>
          </a:prstGeom>
          <a:ln>
            <a:solidFill>
              <a:srgbClr val="0F3675"/>
            </a:solidFill>
            <a:tailEnd type="triangle"/>
          </a:ln>
        </p:spPr>
        <p:style>
          <a:lnRef idx="3">
            <a:schemeClr val="accent1"/>
          </a:lnRef>
          <a:fillRef idx="0">
            <a:schemeClr val="accent1"/>
          </a:fillRef>
          <a:effectRef idx="2">
            <a:schemeClr val="accent1"/>
          </a:effectRef>
          <a:fontRef idx="minor">
            <a:schemeClr val="tx1"/>
          </a:fontRef>
        </p:style>
      </p:cxnSp>
      <p:cxnSp>
        <p:nvCxnSpPr>
          <p:cNvPr id="84" name="直線矢印コネクタ 83">
            <a:extLst>
              <a:ext uri="{FF2B5EF4-FFF2-40B4-BE49-F238E27FC236}">
                <a16:creationId xmlns:a16="http://schemas.microsoft.com/office/drawing/2014/main" id="{0103C625-B36E-4208-9F0A-057435D65007}"/>
              </a:ext>
            </a:extLst>
          </p:cNvPr>
          <p:cNvCxnSpPr>
            <a:cxnSpLocks/>
          </p:cNvCxnSpPr>
          <p:nvPr/>
        </p:nvCxnSpPr>
        <p:spPr>
          <a:xfrm>
            <a:off x="4536767" y="3936698"/>
            <a:ext cx="632257" cy="0"/>
          </a:xfrm>
          <a:prstGeom prst="straightConnector1">
            <a:avLst/>
          </a:prstGeom>
          <a:ln>
            <a:solidFill>
              <a:srgbClr val="0F3675"/>
            </a:solidFill>
            <a:prstDash val="sysDot"/>
            <a:tailEnd type="triangle"/>
          </a:ln>
        </p:spPr>
        <p:style>
          <a:lnRef idx="3">
            <a:schemeClr val="accent1"/>
          </a:lnRef>
          <a:fillRef idx="0">
            <a:schemeClr val="accent1"/>
          </a:fillRef>
          <a:effectRef idx="2">
            <a:schemeClr val="accent1"/>
          </a:effectRef>
          <a:fontRef idx="minor">
            <a:schemeClr val="tx1"/>
          </a:fontRef>
        </p:style>
      </p:cxnSp>
      <p:cxnSp>
        <p:nvCxnSpPr>
          <p:cNvPr id="85" name="直線矢印コネクタ 84">
            <a:extLst>
              <a:ext uri="{FF2B5EF4-FFF2-40B4-BE49-F238E27FC236}">
                <a16:creationId xmlns:a16="http://schemas.microsoft.com/office/drawing/2014/main" id="{FDBE828C-4590-4BCF-8422-B44803AA225B}"/>
              </a:ext>
            </a:extLst>
          </p:cNvPr>
          <p:cNvCxnSpPr>
            <a:cxnSpLocks/>
          </p:cNvCxnSpPr>
          <p:nvPr/>
        </p:nvCxnSpPr>
        <p:spPr>
          <a:xfrm>
            <a:off x="4520952" y="5075040"/>
            <a:ext cx="648072" cy="6232"/>
          </a:xfrm>
          <a:prstGeom prst="straightConnector1">
            <a:avLst/>
          </a:prstGeom>
          <a:ln>
            <a:solidFill>
              <a:srgbClr val="0F3675"/>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79" name="直線矢印コネクタ 78">
            <a:extLst>
              <a:ext uri="{FF2B5EF4-FFF2-40B4-BE49-F238E27FC236}">
                <a16:creationId xmlns:a16="http://schemas.microsoft.com/office/drawing/2014/main" id="{B5B13CED-AD6D-40FF-A97E-ED97A88E8C91}"/>
              </a:ext>
            </a:extLst>
          </p:cNvPr>
          <p:cNvCxnSpPr>
            <a:cxnSpLocks/>
          </p:cNvCxnSpPr>
          <p:nvPr/>
        </p:nvCxnSpPr>
        <p:spPr>
          <a:xfrm>
            <a:off x="7761312" y="2564904"/>
            <a:ext cx="287758" cy="0"/>
          </a:xfrm>
          <a:prstGeom prst="straightConnector1">
            <a:avLst/>
          </a:prstGeom>
          <a:ln>
            <a:solidFill>
              <a:srgbClr val="0F3675"/>
            </a:solidFill>
            <a:tailEnd type="triangle"/>
          </a:ln>
        </p:spPr>
        <p:style>
          <a:lnRef idx="3">
            <a:schemeClr val="accent1"/>
          </a:lnRef>
          <a:fillRef idx="0">
            <a:schemeClr val="accent1"/>
          </a:fillRef>
          <a:effectRef idx="2">
            <a:schemeClr val="accent1"/>
          </a:effectRef>
          <a:fontRef idx="minor">
            <a:schemeClr val="tx1"/>
          </a:fontRef>
        </p:style>
      </p:cxnSp>
      <p:cxnSp>
        <p:nvCxnSpPr>
          <p:cNvPr id="80" name="直線矢印コネクタ 79">
            <a:extLst>
              <a:ext uri="{FF2B5EF4-FFF2-40B4-BE49-F238E27FC236}">
                <a16:creationId xmlns:a16="http://schemas.microsoft.com/office/drawing/2014/main" id="{633AF370-A30E-4FBB-B6D2-D4379C2A9617}"/>
              </a:ext>
            </a:extLst>
          </p:cNvPr>
          <p:cNvCxnSpPr>
            <a:cxnSpLocks/>
          </p:cNvCxnSpPr>
          <p:nvPr/>
        </p:nvCxnSpPr>
        <p:spPr>
          <a:xfrm>
            <a:off x="7761312" y="3933056"/>
            <a:ext cx="288032" cy="0"/>
          </a:xfrm>
          <a:prstGeom prst="straightConnector1">
            <a:avLst/>
          </a:prstGeom>
          <a:ln>
            <a:solidFill>
              <a:srgbClr val="0F3675"/>
            </a:solidFill>
            <a:prstDash val="sysDot"/>
            <a:tailEnd type="triangle"/>
          </a:ln>
        </p:spPr>
        <p:style>
          <a:lnRef idx="3">
            <a:schemeClr val="accent1"/>
          </a:lnRef>
          <a:fillRef idx="0">
            <a:schemeClr val="accent1"/>
          </a:fillRef>
          <a:effectRef idx="2">
            <a:schemeClr val="accent1"/>
          </a:effectRef>
          <a:fontRef idx="minor">
            <a:schemeClr val="tx1"/>
          </a:fontRef>
        </p:style>
      </p:cxnSp>
      <p:cxnSp>
        <p:nvCxnSpPr>
          <p:cNvPr id="81" name="直線矢印コネクタ 80">
            <a:extLst>
              <a:ext uri="{FF2B5EF4-FFF2-40B4-BE49-F238E27FC236}">
                <a16:creationId xmlns:a16="http://schemas.microsoft.com/office/drawing/2014/main" id="{6412F706-A3ED-49BC-BFAE-941AD8199FE6}"/>
              </a:ext>
            </a:extLst>
          </p:cNvPr>
          <p:cNvCxnSpPr>
            <a:cxnSpLocks/>
          </p:cNvCxnSpPr>
          <p:nvPr/>
        </p:nvCxnSpPr>
        <p:spPr>
          <a:xfrm>
            <a:off x="7761312" y="5075040"/>
            <a:ext cx="288032" cy="7981"/>
          </a:xfrm>
          <a:prstGeom prst="straightConnector1">
            <a:avLst/>
          </a:prstGeom>
          <a:ln>
            <a:solidFill>
              <a:srgbClr val="0F3675"/>
            </a:solidFill>
            <a:prstDash val="dashDot"/>
            <a:tailEnd type="triangle"/>
          </a:ln>
        </p:spPr>
        <p:style>
          <a:lnRef idx="3">
            <a:schemeClr val="accent1"/>
          </a:lnRef>
          <a:fillRef idx="0">
            <a:schemeClr val="accent1"/>
          </a:fillRef>
          <a:effectRef idx="2">
            <a:schemeClr val="accent1"/>
          </a:effectRef>
          <a:fontRef idx="minor">
            <a:schemeClr val="tx1"/>
          </a:fontRef>
        </p:style>
      </p:cxnSp>
      <p:cxnSp>
        <p:nvCxnSpPr>
          <p:cNvPr id="86" name="直線矢印コネクタ 85">
            <a:extLst>
              <a:ext uri="{FF2B5EF4-FFF2-40B4-BE49-F238E27FC236}">
                <a16:creationId xmlns:a16="http://schemas.microsoft.com/office/drawing/2014/main" id="{64E6F243-C317-4D3F-B4CD-98E93372444C}"/>
              </a:ext>
            </a:extLst>
          </p:cNvPr>
          <p:cNvCxnSpPr>
            <a:cxnSpLocks/>
          </p:cNvCxnSpPr>
          <p:nvPr/>
        </p:nvCxnSpPr>
        <p:spPr>
          <a:xfrm>
            <a:off x="5745088" y="2564904"/>
            <a:ext cx="1384101" cy="0"/>
          </a:xfrm>
          <a:prstGeom prst="straightConnector1">
            <a:avLst/>
          </a:prstGeom>
          <a:ln>
            <a:solidFill>
              <a:srgbClr val="0F3675"/>
            </a:solidFill>
            <a:tailEnd type="triangle"/>
          </a:ln>
        </p:spPr>
        <p:style>
          <a:lnRef idx="3">
            <a:schemeClr val="accent1"/>
          </a:lnRef>
          <a:fillRef idx="0">
            <a:schemeClr val="accent1"/>
          </a:fillRef>
          <a:effectRef idx="2">
            <a:schemeClr val="accent1"/>
          </a:effectRef>
          <a:fontRef idx="minor">
            <a:schemeClr val="tx1"/>
          </a:fontRef>
        </p:style>
      </p:cxnSp>
      <p:cxnSp>
        <p:nvCxnSpPr>
          <p:cNvPr id="33" name="直線矢印コネクタ 32">
            <a:extLst>
              <a:ext uri="{FF2B5EF4-FFF2-40B4-BE49-F238E27FC236}">
                <a16:creationId xmlns:a16="http://schemas.microsoft.com/office/drawing/2014/main" id="{3DDEFDF2-555C-4B49-83C5-940BCAD98637}"/>
              </a:ext>
            </a:extLst>
          </p:cNvPr>
          <p:cNvCxnSpPr>
            <a:cxnSpLocks/>
          </p:cNvCxnSpPr>
          <p:nvPr/>
        </p:nvCxnSpPr>
        <p:spPr>
          <a:xfrm>
            <a:off x="5745088" y="3933056"/>
            <a:ext cx="1368152" cy="1"/>
          </a:xfrm>
          <a:prstGeom prst="straightConnector1">
            <a:avLst/>
          </a:prstGeom>
          <a:ln>
            <a:solidFill>
              <a:srgbClr val="0F3675"/>
            </a:solidFill>
            <a:prstDash val="sysDot"/>
            <a:tailEnd type="triangle"/>
          </a:ln>
        </p:spPr>
        <p:style>
          <a:lnRef idx="3">
            <a:schemeClr val="accent1"/>
          </a:lnRef>
          <a:fillRef idx="0">
            <a:schemeClr val="accent1"/>
          </a:fillRef>
          <a:effectRef idx="2">
            <a:schemeClr val="accent1"/>
          </a:effectRef>
          <a:fontRef idx="minor">
            <a:schemeClr val="tx1"/>
          </a:fontRef>
        </p:style>
      </p:cxnSp>
      <p:sp>
        <p:nvSpPr>
          <p:cNvPr id="92" name="矢印: 山形 91">
            <a:extLst>
              <a:ext uri="{FF2B5EF4-FFF2-40B4-BE49-F238E27FC236}">
                <a16:creationId xmlns:a16="http://schemas.microsoft.com/office/drawing/2014/main" id="{A1634E05-1590-431F-8967-6D2A4EE97B9D}"/>
              </a:ext>
            </a:extLst>
          </p:cNvPr>
          <p:cNvSpPr/>
          <p:nvPr/>
        </p:nvSpPr>
        <p:spPr>
          <a:xfrm>
            <a:off x="4229552" y="6026384"/>
            <a:ext cx="1230872" cy="27837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n-ea"/>
              </a:rPr>
              <a:t>2</a:t>
            </a:r>
            <a:r>
              <a:rPr kumimoji="1" lang="ja-JP" altLang="en-US" sz="1600" b="1" dirty="0">
                <a:solidFill>
                  <a:schemeClr val="bg1"/>
                </a:solidFill>
                <a:latin typeface="+mn-ea"/>
              </a:rPr>
              <a:t>週間</a:t>
            </a:r>
          </a:p>
        </p:txBody>
      </p:sp>
      <p:sp>
        <p:nvSpPr>
          <p:cNvPr id="98" name="矢印: 山形 97">
            <a:extLst>
              <a:ext uri="{FF2B5EF4-FFF2-40B4-BE49-F238E27FC236}">
                <a16:creationId xmlns:a16="http://schemas.microsoft.com/office/drawing/2014/main" id="{AD9D23A2-764C-40FF-B190-E526F6685E68}"/>
              </a:ext>
            </a:extLst>
          </p:cNvPr>
          <p:cNvSpPr/>
          <p:nvPr/>
        </p:nvSpPr>
        <p:spPr>
          <a:xfrm>
            <a:off x="2340438" y="6031247"/>
            <a:ext cx="1971227" cy="27837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n-ea"/>
              </a:rPr>
              <a:t>3</a:t>
            </a:r>
            <a:r>
              <a:rPr kumimoji="1" lang="ja-JP" altLang="en-US" sz="1600" b="1" dirty="0">
                <a:solidFill>
                  <a:schemeClr val="bg1"/>
                </a:solidFill>
                <a:latin typeface="+mn-ea"/>
              </a:rPr>
              <a:t>週間</a:t>
            </a:r>
          </a:p>
        </p:txBody>
      </p:sp>
      <p:cxnSp>
        <p:nvCxnSpPr>
          <p:cNvPr id="107" name="直線矢印コネクタ 106">
            <a:extLst>
              <a:ext uri="{FF2B5EF4-FFF2-40B4-BE49-F238E27FC236}">
                <a16:creationId xmlns:a16="http://schemas.microsoft.com/office/drawing/2014/main" id="{7FF5DE96-CDE0-4ECD-A89B-5CB442A0AA87}"/>
              </a:ext>
            </a:extLst>
          </p:cNvPr>
          <p:cNvCxnSpPr>
            <a:cxnSpLocks/>
          </p:cNvCxnSpPr>
          <p:nvPr/>
        </p:nvCxnSpPr>
        <p:spPr>
          <a:xfrm flipV="1">
            <a:off x="3008784" y="2562740"/>
            <a:ext cx="930138" cy="1748"/>
          </a:xfrm>
          <a:prstGeom prst="straightConnector1">
            <a:avLst/>
          </a:prstGeom>
          <a:ln>
            <a:solidFill>
              <a:srgbClr val="0F3675"/>
            </a:solidFill>
            <a:tailEnd type="triangle"/>
          </a:ln>
        </p:spPr>
        <p:style>
          <a:lnRef idx="3">
            <a:schemeClr val="accent1"/>
          </a:lnRef>
          <a:fillRef idx="0">
            <a:schemeClr val="accent1"/>
          </a:fillRef>
          <a:effectRef idx="2">
            <a:schemeClr val="accent1"/>
          </a:effectRef>
          <a:fontRef idx="minor">
            <a:schemeClr val="tx1"/>
          </a:fontRef>
        </p:style>
      </p:cxnSp>
      <p:cxnSp>
        <p:nvCxnSpPr>
          <p:cNvPr id="108" name="直線矢印コネクタ 107">
            <a:extLst>
              <a:ext uri="{FF2B5EF4-FFF2-40B4-BE49-F238E27FC236}">
                <a16:creationId xmlns:a16="http://schemas.microsoft.com/office/drawing/2014/main" id="{6B6A29DE-3447-4B19-BC49-B8F8AE1C5509}"/>
              </a:ext>
            </a:extLst>
          </p:cNvPr>
          <p:cNvCxnSpPr>
            <a:cxnSpLocks/>
          </p:cNvCxnSpPr>
          <p:nvPr/>
        </p:nvCxnSpPr>
        <p:spPr>
          <a:xfrm flipV="1">
            <a:off x="3008784" y="3936698"/>
            <a:ext cx="936104" cy="1748"/>
          </a:xfrm>
          <a:prstGeom prst="straightConnector1">
            <a:avLst/>
          </a:prstGeom>
          <a:ln>
            <a:solidFill>
              <a:srgbClr val="0F3675"/>
            </a:solidFill>
            <a:prstDash val="sysDot"/>
            <a:tailEnd type="triangle"/>
          </a:ln>
        </p:spPr>
        <p:style>
          <a:lnRef idx="3">
            <a:schemeClr val="accent1"/>
          </a:lnRef>
          <a:fillRef idx="0">
            <a:schemeClr val="accent1"/>
          </a:fillRef>
          <a:effectRef idx="2">
            <a:schemeClr val="accent1"/>
          </a:effectRef>
          <a:fontRef idx="minor">
            <a:schemeClr val="tx1"/>
          </a:fontRef>
        </p:style>
      </p:cxnSp>
      <p:cxnSp>
        <p:nvCxnSpPr>
          <p:cNvPr id="109" name="直線矢印コネクタ 108">
            <a:extLst>
              <a:ext uri="{FF2B5EF4-FFF2-40B4-BE49-F238E27FC236}">
                <a16:creationId xmlns:a16="http://schemas.microsoft.com/office/drawing/2014/main" id="{EFA2770C-DAA8-42CA-935E-5577DE6F5FF1}"/>
              </a:ext>
            </a:extLst>
          </p:cNvPr>
          <p:cNvCxnSpPr>
            <a:cxnSpLocks/>
          </p:cNvCxnSpPr>
          <p:nvPr/>
        </p:nvCxnSpPr>
        <p:spPr>
          <a:xfrm>
            <a:off x="3008784" y="5075040"/>
            <a:ext cx="930138" cy="0"/>
          </a:xfrm>
          <a:prstGeom prst="straightConnector1">
            <a:avLst/>
          </a:prstGeom>
          <a:ln>
            <a:solidFill>
              <a:srgbClr val="0F3675"/>
            </a:solidFill>
            <a:prstDash val="dashDot"/>
            <a:tailEnd type="triangle"/>
          </a:ln>
        </p:spPr>
        <p:style>
          <a:lnRef idx="3">
            <a:schemeClr val="accent1"/>
          </a:lnRef>
          <a:fillRef idx="0">
            <a:schemeClr val="accent1"/>
          </a:fillRef>
          <a:effectRef idx="2">
            <a:schemeClr val="accent1"/>
          </a:effectRef>
          <a:fontRef idx="minor">
            <a:schemeClr val="tx1"/>
          </a:fontRef>
        </p:style>
      </p:cxnSp>
      <p:sp>
        <p:nvSpPr>
          <p:cNvPr id="110" name="矢印: 山形 109">
            <a:extLst>
              <a:ext uri="{FF2B5EF4-FFF2-40B4-BE49-F238E27FC236}">
                <a16:creationId xmlns:a16="http://schemas.microsoft.com/office/drawing/2014/main" id="{0F6CCC85-8B77-4CF6-96DC-FAAEB1B6DC91}"/>
              </a:ext>
            </a:extLst>
          </p:cNvPr>
          <p:cNvSpPr/>
          <p:nvPr/>
        </p:nvSpPr>
        <p:spPr>
          <a:xfrm>
            <a:off x="7234927" y="6030876"/>
            <a:ext cx="1230872" cy="27837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n-ea"/>
              </a:rPr>
              <a:t>2</a:t>
            </a:r>
            <a:r>
              <a:rPr kumimoji="1" lang="ja-JP" altLang="en-US" sz="1600" b="1" dirty="0">
                <a:solidFill>
                  <a:schemeClr val="bg1"/>
                </a:solidFill>
                <a:latin typeface="+mn-ea"/>
              </a:rPr>
              <a:t>営業日</a:t>
            </a:r>
          </a:p>
        </p:txBody>
      </p:sp>
      <p:sp>
        <p:nvSpPr>
          <p:cNvPr id="112" name="矢印: 山形 111">
            <a:extLst>
              <a:ext uri="{FF2B5EF4-FFF2-40B4-BE49-F238E27FC236}">
                <a16:creationId xmlns:a16="http://schemas.microsoft.com/office/drawing/2014/main" id="{9E108099-5075-4986-AEB8-0572C33A2BB9}"/>
              </a:ext>
            </a:extLst>
          </p:cNvPr>
          <p:cNvSpPr/>
          <p:nvPr/>
        </p:nvSpPr>
        <p:spPr>
          <a:xfrm>
            <a:off x="8402648" y="6031247"/>
            <a:ext cx="1230872" cy="27837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n-ea"/>
              </a:rPr>
              <a:t>5</a:t>
            </a:r>
            <a:r>
              <a:rPr kumimoji="1" lang="ja-JP" altLang="en-US" sz="1600" b="1" dirty="0">
                <a:solidFill>
                  <a:schemeClr val="bg1"/>
                </a:solidFill>
                <a:latin typeface="+mn-ea"/>
              </a:rPr>
              <a:t>営業日</a:t>
            </a:r>
          </a:p>
        </p:txBody>
      </p:sp>
      <p:sp>
        <p:nvSpPr>
          <p:cNvPr id="113" name="矢印: 山形 112">
            <a:extLst>
              <a:ext uri="{FF2B5EF4-FFF2-40B4-BE49-F238E27FC236}">
                <a16:creationId xmlns:a16="http://schemas.microsoft.com/office/drawing/2014/main" id="{42A34A3C-002D-499F-A610-E4F2D1D63A4B}"/>
              </a:ext>
            </a:extLst>
          </p:cNvPr>
          <p:cNvSpPr/>
          <p:nvPr/>
        </p:nvSpPr>
        <p:spPr>
          <a:xfrm>
            <a:off x="847458" y="6031247"/>
            <a:ext cx="1585262" cy="27837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n-ea"/>
              </a:rPr>
              <a:t>2</a:t>
            </a:r>
            <a:r>
              <a:rPr kumimoji="1" lang="ja-JP" altLang="en-US" sz="1600" b="1" dirty="0">
                <a:solidFill>
                  <a:schemeClr val="bg1"/>
                </a:solidFill>
                <a:latin typeface="+mn-ea"/>
              </a:rPr>
              <a:t>週間</a:t>
            </a:r>
          </a:p>
        </p:txBody>
      </p:sp>
      <p:sp>
        <p:nvSpPr>
          <p:cNvPr id="56" name="正方形/長方形 55">
            <a:extLst>
              <a:ext uri="{FF2B5EF4-FFF2-40B4-BE49-F238E27FC236}">
                <a16:creationId xmlns:a16="http://schemas.microsoft.com/office/drawing/2014/main" id="{51E90E55-389D-4060-B905-1317DBD75EE7}"/>
              </a:ext>
            </a:extLst>
          </p:cNvPr>
          <p:cNvSpPr/>
          <p:nvPr/>
        </p:nvSpPr>
        <p:spPr>
          <a:xfrm>
            <a:off x="6105128" y="4797152"/>
            <a:ext cx="576064" cy="694013"/>
          </a:xfrm>
          <a:prstGeom prst="rect">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pPr algn="ctr"/>
            <a:r>
              <a:rPr kumimoji="1" lang="ja-JP" altLang="en-US" sz="1400" b="1" dirty="0">
                <a:solidFill>
                  <a:schemeClr val="bg1"/>
                </a:solidFill>
              </a:rPr>
              <a:t>事前収録</a:t>
            </a:r>
          </a:p>
        </p:txBody>
      </p:sp>
      <p:sp>
        <p:nvSpPr>
          <p:cNvPr id="6" name="テキスト ボックス 5">
            <a:extLst>
              <a:ext uri="{FF2B5EF4-FFF2-40B4-BE49-F238E27FC236}">
                <a16:creationId xmlns:a16="http://schemas.microsoft.com/office/drawing/2014/main" id="{DAFA256E-F16E-478B-BB27-705ECD0A2A51}"/>
              </a:ext>
            </a:extLst>
          </p:cNvPr>
          <p:cNvSpPr txBox="1"/>
          <p:nvPr/>
        </p:nvSpPr>
        <p:spPr>
          <a:xfrm>
            <a:off x="1784648" y="2103239"/>
            <a:ext cx="492443" cy="461665"/>
          </a:xfrm>
          <a:prstGeom prst="rect">
            <a:avLst/>
          </a:prstGeom>
          <a:noFill/>
        </p:spPr>
        <p:txBody>
          <a:bodyPr wrap="none" rtlCol="0">
            <a:spAutoFit/>
          </a:bodyPr>
          <a:lstStyle/>
          <a:p>
            <a:r>
              <a:rPr kumimoji="1" lang="ja-JP" altLang="en-US" sz="2400" b="1" dirty="0">
                <a:solidFill>
                  <a:srgbClr val="0F3675"/>
                </a:solidFill>
                <a:latin typeface="+mn-ea"/>
                <a:ea typeface="+mn-ea"/>
              </a:rPr>
              <a:t>❶</a:t>
            </a:r>
          </a:p>
        </p:txBody>
      </p:sp>
      <p:sp>
        <p:nvSpPr>
          <p:cNvPr id="57" name="テキスト ボックス 56">
            <a:extLst>
              <a:ext uri="{FF2B5EF4-FFF2-40B4-BE49-F238E27FC236}">
                <a16:creationId xmlns:a16="http://schemas.microsoft.com/office/drawing/2014/main" id="{A2B66D7F-F8F9-454B-BEE4-B42205FF15B5}"/>
              </a:ext>
            </a:extLst>
          </p:cNvPr>
          <p:cNvSpPr txBox="1"/>
          <p:nvPr/>
        </p:nvSpPr>
        <p:spPr>
          <a:xfrm>
            <a:off x="1784648" y="3429000"/>
            <a:ext cx="492443" cy="461665"/>
          </a:xfrm>
          <a:prstGeom prst="rect">
            <a:avLst/>
          </a:prstGeom>
          <a:noFill/>
        </p:spPr>
        <p:txBody>
          <a:bodyPr wrap="none" rtlCol="0">
            <a:spAutoFit/>
          </a:bodyPr>
          <a:lstStyle/>
          <a:p>
            <a:r>
              <a:rPr lang="ja-JP" altLang="en-US" sz="2400" b="1" dirty="0">
                <a:solidFill>
                  <a:srgbClr val="0F3675"/>
                </a:solidFill>
                <a:latin typeface="+mn-ea"/>
                <a:ea typeface="+mn-ea"/>
              </a:rPr>
              <a:t>❷</a:t>
            </a:r>
            <a:endParaRPr kumimoji="1" lang="ja-JP" altLang="en-US" sz="2400" b="1" dirty="0">
              <a:solidFill>
                <a:srgbClr val="0F3675"/>
              </a:solidFill>
              <a:latin typeface="+mn-ea"/>
              <a:ea typeface="+mn-ea"/>
            </a:endParaRPr>
          </a:p>
        </p:txBody>
      </p:sp>
      <p:sp>
        <p:nvSpPr>
          <p:cNvPr id="58" name="テキスト ボックス 57">
            <a:extLst>
              <a:ext uri="{FF2B5EF4-FFF2-40B4-BE49-F238E27FC236}">
                <a16:creationId xmlns:a16="http://schemas.microsoft.com/office/drawing/2014/main" id="{8D451E7A-AC29-40C7-A687-A0C1EB306FE1}"/>
              </a:ext>
            </a:extLst>
          </p:cNvPr>
          <p:cNvSpPr txBox="1"/>
          <p:nvPr/>
        </p:nvSpPr>
        <p:spPr>
          <a:xfrm>
            <a:off x="1784648" y="4581128"/>
            <a:ext cx="492443" cy="461665"/>
          </a:xfrm>
          <a:prstGeom prst="rect">
            <a:avLst/>
          </a:prstGeom>
          <a:noFill/>
        </p:spPr>
        <p:txBody>
          <a:bodyPr wrap="none" rtlCol="0">
            <a:spAutoFit/>
          </a:bodyPr>
          <a:lstStyle/>
          <a:p>
            <a:r>
              <a:rPr lang="ja-JP" altLang="en-US" sz="2400" b="1" dirty="0">
                <a:solidFill>
                  <a:srgbClr val="0F3675"/>
                </a:solidFill>
                <a:latin typeface="+mn-ea"/>
                <a:ea typeface="+mn-ea"/>
              </a:rPr>
              <a:t>❸</a:t>
            </a:r>
            <a:endParaRPr kumimoji="1" lang="ja-JP" altLang="en-US" sz="2400" b="1" dirty="0">
              <a:solidFill>
                <a:srgbClr val="0F3675"/>
              </a:solidFill>
              <a:latin typeface="+mn-ea"/>
              <a:ea typeface="+mn-ea"/>
            </a:endParaRPr>
          </a:p>
        </p:txBody>
      </p:sp>
      <p:sp>
        <p:nvSpPr>
          <p:cNvPr id="59" name="正方形/長方形 58">
            <a:extLst>
              <a:ext uri="{FF2B5EF4-FFF2-40B4-BE49-F238E27FC236}">
                <a16:creationId xmlns:a16="http://schemas.microsoft.com/office/drawing/2014/main" id="{24B73F17-C164-4BCC-88FB-C42EF25989D0}"/>
              </a:ext>
            </a:extLst>
          </p:cNvPr>
          <p:cNvSpPr/>
          <p:nvPr/>
        </p:nvSpPr>
        <p:spPr>
          <a:xfrm>
            <a:off x="8121352" y="2132856"/>
            <a:ext cx="576064" cy="694013"/>
          </a:xfrm>
          <a:prstGeom prst="rect">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pPr algn="ctr"/>
            <a:r>
              <a:rPr lang="ja-JP" altLang="en-US" sz="1400" b="1" dirty="0">
                <a:solidFill>
                  <a:schemeClr val="bg1"/>
                </a:solidFill>
              </a:rPr>
              <a:t>当日</a:t>
            </a:r>
            <a:r>
              <a:rPr kumimoji="1" lang="ja-JP" altLang="en-US" sz="1400" b="1" dirty="0">
                <a:solidFill>
                  <a:schemeClr val="bg1"/>
                </a:solidFill>
              </a:rPr>
              <a:t>収録</a:t>
            </a:r>
          </a:p>
        </p:txBody>
      </p:sp>
      <p:sp>
        <p:nvSpPr>
          <p:cNvPr id="60" name="正方形/長方形 59">
            <a:extLst>
              <a:ext uri="{FF2B5EF4-FFF2-40B4-BE49-F238E27FC236}">
                <a16:creationId xmlns:a16="http://schemas.microsoft.com/office/drawing/2014/main" id="{193160F2-A93D-41F0-9EE4-87EA174B50F9}"/>
              </a:ext>
            </a:extLst>
          </p:cNvPr>
          <p:cNvSpPr/>
          <p:nvPr/>
        </p:nvSpPr>
        <p:spPr>
          <a:xfrm>
            <a:off x="6105128" y="3645024"/>
            <a:ext cx="576064" cy="694013"/>
          </a:xfrm>
          <a:prstGeom prst="rect">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pPr algn="ctr"/>
            <a:r>
              <a:rPr kumimoji="1" lang="ja-JP" altLang="en-US" sz="1400" b="1" dirty="0">
                <a:solidFill>
                  <a:schemeClr val="bg1"/>
                </a:solidFill>
              </a:rPr>
              <a:t>事前収録</a:t>
            </a:r>
          </a:p>
        </p:txBody>
      </p:sp>
    </p:spTree>
    <p:extLst>
      <p:ext uri="{BB962C8B-B14F-4D97-AF65-F5344CB8AC3E}">
        <p14:creationId xmlns:p14="http://schemas.microsoft.com/office/powerpoint/2010/main" val="281625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DFE64-47D6-485A-8CF1-85162FD22FE9}"/>
              </a:ext>
            </a:extLst>
          </p:cNvPr>
          <p:cNvSpPr>
            <a:spLocks noGrp="1"/>
          </p:cNvSpPr>
          <p:nvPr>
            <p:ph type="title"/>
          </p:nvPr>
        </p:nvSpPr>
        <p:spPr/>
        <p:txBody>
          <a:bodyPr/>
          <a:lstStyle/>
          <a:p>
            <a:r>
              <a:rPr lang="ja-JP" altLang="en-US" dirty="0"/>
              <a:t>集客から視聴までの流れ</a:t>
            </a:r>
            <a:endParaRPr kumimoji="1" lang="ja-JP" altLang="en-US" dirty="0"/>
          </a:p>
        </p:txBody>
      </p:sp>
      <p:sp>
        <p:nvSpPr>
          <p:cNvPr id="3" name="スライド番号プレースホルダー 2">
            <a:extLst>
              <a:ext uri="{FF2B5EF4-FFF2-40B4-BE49-F238E27FC236}">
                <a16:creationId xmlns:a16="http://schemas.microsoft.com/office/drawing/2014/main" id="{CE3E53F1-0AB6-40DF-B6DD-52F23342CDD8}"/>
              </a:ext>
            </a:extLst>
          </p:cNvPr>
          <p:cNvSpPr>
            <a:spLocks noGrp="1"/>
          </p:cNvSpPr>
          <p:nvPr>
            <p:ph type="sldNum" sz="quarter" idx="12"/>
          </p:nvPr>
        </p:nvSpPr>
        <p:spPr/>
        <p:txBody>
          <a:bodyPr/>
          <a:lstStyle/>
          <a:p>
            <a:fld id="{02600E93-819C-4894-8A60-DAB105EEC72C}" type="slidenum">
              <a:rPr lang="ja-JP" altLang="en-US" smtClean="0"/>
              <a:pPr/>
              <a:t>20</a:t>
            </a:fld>
            <a:endParaRPr lang="ja-JP" altLang="en-US" dirty="0"/>
          </a:p>
        </p:txBody>
      </p:sp>
      <p:pic>
        <p:nvPicPr>
          <p:cNvPr id="4" name="図 3">
            <a:extLst>
              <a:ext uri="{FF2B5EF4-FFF2-40B4-BE49-F238E27FC236}">
                <a16:creationId xmlns:a16="http://schemas.microsoft.com/office/drawing/2014/main" id="{29E76C8F-1C72-482D-BC5A-8401F64A501A}"/>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1902" y="2330386"/>
            <a:ext cx="786819" cy="504056"/>
          </a:xfrm>
          <a:prstGeom prst="rect">
            <a:avLst/>
          </a:prstGeom>
          <a:solidFill>
            <a:schemeClr val="bg1"/>
          </a:solidFill>
        </p:spPr>
      </p:pic>
      <p:sp>
        <p:nvSpPr>
          <p:cNvPr id="5" name="正方形/長方形 4">
            <a:extLst>
              <a:ext uri="{FF2B5EF4-FFF2-40B4-BE49-F238E27FC236}">
                <a16:creationId xmlns:a16="http://schemas.microsoft.com/office/drawing/2014/main" id="{A308D19A-755B-4102-9636-CC676034767C}"/>
              </a:ext>
            </a:extLst>
          </p:cNvPr>
          <p:cNvSpPr/>
          <p:nvPr/>
        </p:nvSpPr>
        <p:spPr>
          <a:xfrm>
            <a:off x="1974776" y="2316148"/>
            <a:ext cx="751388"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Medium" panose="020B0500000000000000" pitchFamily="50" charset="-128"/>
              <a:ea typeface="Yu Gothic Medium" panose="020B0500000000000000" pitchFamily="50" charset="-128"/>
            </a:endParaRPr>
          </a:p>
        </p:txBody>
      </p:sp>
      <p:sp>
        <p:nvSpPr>
          <p:cNvPr id="6" name="正方形/長方形 5">
            <a:extLst>
              <a:ext uri="{FF2B5EF4-FFF2-40B4-BE49-F238E27FC236}">
                <a16:creationId xmlns:a16="http://schemas.microsoft.com/office/drawing/2014/main" id="{3F4912A4-0ED0-4BBB-8DA3-0E749B466BEC}"/>
              </a:ext>
            </a:extLst>
          </p:cNvPr>
          <p:cNvSpPr/>
          <p:nvPr/>
        </p:nvSpPr>
        <p:spPr>
          <a:xfrm>
            <a:off x="3635185" y="2351058"/>
            <a:ext cx="751388" cy="10801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Medium" panose="020B0500000000000000" pitchFamily="50" charset="-128"/>
              <a:ea typeface="Yu Gothic Medium" panose="020B0500000000000000" pitchFamily="50" charset="-128"/>
            </a:endParaRPr>
          </a:p>
        </p:txBody>
      </p:sp>
      <p:sp>
        <p:nvSpPr>
          <p:cNvPr id="7" name="フローチャート: 磁気ディスク 6">
            <a:extLst>
              <a:ext uri="{FF2B5EF4-FFF2-40B4-BE49-F238E27FC236}">
                <a16:creationId xmlns:a16="http://schemas.microsoft.com/office/drawing/2014/main" id="{C1CA9D1B-F2D7-4AA2-92ED-8CBAAF926CFB}"/>
              </a:ext>
            </a:extLst>
          </p:cNvPr>
          <p:cNvSpPr/>
          <p:nvPr/>
        </p:nvSpPr>
        <p:spPr>
          <a:xfrm>
            <a:off x="3584848" y="3861048"/>
            <a:ext cx="879750" cy="964276"/>
          </a:xfrm>
          <a:prstGeom prst="flowChartMagneticDisk">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n-ea"/>
              </a:rPr>
              <a:t>申込者</a:t>
            </a:r>
            <a:br>
              <a:rPr kumimoji="1" lang="en-US" altLang="ja-JP" sz="1050" b="1" dirty="0">
                <a:latin typeface="+mn-ea"/>
              </a:rPr>
            </a:br>
            <a:r>
              <a:rPr kumimoji="1" lang="ja-JP" altLang="en-US" sz="1050" b="1" dirty="0">
                <a:latin typeface="+mn-ea"/>
              </a:rPr>
              <a:t>リスト</a:t>
            </a:r>
            <a:endParaRPr kumimoji="1" lang="en-US" altLang="ja-JP" sz="1050" b="1" dirty="0">
              <a:latin typeface="+mn-ea"/>
            </a:endParaRPr>
          </a:p>
        </p:txBody>
      </p:sp>
      <p:sp>
        <p:nvSpPr>
          <p:cNvPr id="8" name="フローチャート: 磁気ディスク 7">
            <a:extLst>
              <a:ext uri="{FF2B5EF4-FFF2-40B4-BE49-F238E27FC236}">
                <a16:creationId xmlns:a16="http://schemas.microsoft.com/office/drawing/2014/main" id="{F04C8D7B-5CEB-431C-9B27-55A6137AA4EF}"/>
              </a:ext>
            </a:extLst>
          </p:cNvPr>
          <p:cNvSpPr/>
          <p:nvPr/>
        </p:nvSpPr>
        <p:spPr>
          <a:xfrm>
            <a:off x="5889104" y="3861048"/>
            <a:ext cx="879750" cy="964276"/>
          </a:xfrm>
          <a:prstGeom prst="flowChartMagneticDisk">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latin typeface="+mn-ea"/>
              </a:rPr>
              <a:t>視聴ページ</a:t>
            </a:r>
            <a:endParaRPr lang="en-US" altLang="ja-JP" sz="1050" b="1" dirty="0">
              <a:latin typeface="+mn-ea"/>
            </a:endParaRPr>
          </a:p>
          <a:p>
            <a:pPr algn="ctr"/>
            <a:r>
              <a:rPr kumimoji="1" lang="ja-JP" altLang="en-US" sz="1050" b="1" dirty="0">
                <a:latin typeface="+mn-ea"/>
              </a:rPr>
              <a:t>来訪履歴</a:t>
            </a:r>
            <a:endParaRPr kumimoji="1" lang="en-US" altLang="ja-JP" sz="1050" b="1" dirty="0">
              <a:latin typeface="+mn-ea"/>
            </a:endParaRPr>
          </a:p>
        </p:txBody>
      </p:sp>
      <p:sp>
        <p:nvSpPr>
          <p:cNvPr id="9" name="正方形/長方形 8">
            <a:extLst>
              <a:ext uri="{FF2B5EF4-FFF2-40B4-BE49-F238E27FC236}">
                <a16:creationId xmlns:a16="http://schemas.microsoft.com/office/drawing/2014/main" id="{79F599D4-78CD-4FDE-BA08-479E93B21DE3}"/>
              </a:ext>
            </a:extLst>
          </p:cNvPr>
          <p:cNvSpPr/>
          <p:nvPr/>
        </p:nvSpPr>
        <p:spPr>
          <a:xfrm>
            <a:off x="6714576" y="2351058"/>
            <a:ext cx="75138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Medium" panose="020B0500000000000000" pitchFamily="50" charset="-128"/>
              <a:ea typeface="Yu Gothic Medium" panose="020B0500000000000000" pitchFamily="50" charset="-128"/>
            </a:endParaRPr>
          </a:p>
        </p:txBody>
      </p:sp>
      <p:sp>
        <p:nvSpPr>
          <p:cNvPr id="10" name="正方形/長方形 9">
            <a:extLst>
              <a:ext uri="{FF2B5EF4-FFF2-40B4-BE49-F238E27FC236}">
                <a16:creationId xmlns:a16="http://schemas.microsoft.com/office/drawing/2014/main" id="{721AB464-6529-4067-AFD5-B815057A2E54}"/>
              </a:ext>
            </a:extLst>
          </p:cNvPr>
          <p:cNvSpPr/>
          <p:nvPr/>
        </p:nvSpPr>
        <p:spPr>
          <a:xfrm>
            <a:off x="8522092" y="2351058"/>
            <a:ext cx="751388" cy="10801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Medium" panose="020B0500000000000000" pitchFamily="50" charset="-128"/>
              <a:ea typeface="Yu Gothic Medium" panose="020B0500000000000000" pitchFamily="50" charset="-128"/>
            </a:endParaRPr>
          </a:p>
        </p:txBody>
      </p:sp>
      <p:sp>
        <p:nvSpPr>
          <p:cNvPr id="11" name="矢印: 右 10">
            <a:extLst>
              <a:ext uri="{FF2B5EF4-FFF2-40B4-BE49-F238E27FC236}">
                <a16:creationId xmlns:a16="http://schemas.microsoft.com/office/drawing/2014/main" id="{1F7A99DA-4876-4618-B8B4-841A3247F619}"/>
              </a:ext>
            </a:extLst>
          </p:cNvPr>
          <p:cNvSpPr/>
          <p:nvPr/>
        </p:nvSpPr>
        <p:spPr>
          <a:xfrm>
            <a:off x="2893139" y="2559892"/>
            <a:ext cx="584998" cy="504056"/>
          </a:xfrm>
          <a:prstGeom prst="rightArrow">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Yu Gothic Medium" panose="020B0500000000000000" pitchFamily="50" charset="-128"/>
              <a:ea typeface="Yu Gothic Medium" panose="020B0500000000000000" pitchFamily="50" charset="-128"/>
            </a:endParaRPr>
          </a:p>
        </p:txBody>
      </p:sp>
      <p:sp>
        <p:nvSpPr>
          <p:cNvPr id="12" name="矢印: 右 11">
            <a:extLst>
              <a:ext uri="{FF2B5EF4-FFF2-40B4-BE49-F238E27FC236}">
                <a16:creationId xmlns:a16="http://schemas.microsoft.com/office/drawing/2014/main" id="{4A40E71E-89EF-43D3-BC86-6255B0113674}"/>
              </a:ext>
            </a:extLst>
          </p:cNvPr>
          <p:cNvSpPr/>
          <p:nvPr/>
        </p:nvSpPr>
        <p:spPr>
          <a:xfrm>
            <a:off x="7689304" y="2564904"/>
            <a:ext cx="584998" cy="504056"/>
          </a:xfrm>
          <a:prstGeom prst="rightArrow">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Medium" panose="020B0500000000000000" pitchFamily="50" charset="-128"/>
              <a:ea typeface="Yu Gothic Medium" panose="020B0500000000000000" pitchFamily="50" charset="-128"/>
            </a:endParaRPr>
          </a:p>
        </p:txBody>
      </p:sp>
      <p:sp>
        <p:nvSpPr>
          <p:cNvPr id="13" name="テキスト ボックス 12">
            <a:extLst>
              <a:ext uri="{FF2B5EF4-FFF2-40B4-BE49-F238E27FC236}">
                <a16:creationId xmlns:a16="http://schemas.microsoft.com/office/drawing/2014/main" id="{453827DD-C754-470E-88B3-9DB8866DA317}"/>
              </a:ext>
            </a:extLst>
          </p:cNvPr>
          <p:cNvSpPr txBox="1"/>
          <p:nvPr/>
        </p:nvSpPr>
        <p:spPr>
          <a:xfrm>
            <a:off x="1712252" y="1354197"/>
            <a:ext cx="1385495" cy="584775"/>
          </a:xfrm>
          <a:prstGeom prst="rect">
            <a:avLst/>
          </a:prstGeom>
          <a:noFill/>
        </p:spPr>
        <p:txBody>
          <a:bodyPr wrap="square" rtlCol="0">
            <a:spAutoFit/>
          </a:bodyPr>
          <a:lstStyle/>
          <a:p>
            <a:pPr algn="ctr"/>
            <a:r>
              <a:rPr kumimoji="1" lang="ja-JP" altLang="en-US" sz="1600" dirty="0">
                <a:latin typeface="+mn-ea"/>
                <a:ea typeface="+mn-ea"/>
              </a:rPr>
              <a:t>セミナー</a:t>
            </a:r>
            <a:br>
              <a:rPr kumimoji="1" lang="en-US" altLang="ja-JP" sz="1600" dirty="0">
                <a:latin typeface="+mn-ea"/>
                <a:ea typeface="+mn-ea"/>
              </a:rPr>
            </a:br>
            <a:r>
              <a:rPr kumimoji="1" lang="ja-JP" altLang="en-US" sz="1600" dirty="0">
                <a:latin typeface="+mn-ea"/>
                <a:ea typeface="+mn-ea"/>
              </a:rPr>
              <a:t>概要ページ</a:t>
            </a:r>
          </a:p>
        </p:txBody>
      </p:sp>
      <p:sp>
        <p:nvSpPr>
          <p:cNvPr id="14" name="テキスト ボックス 13">
            <a:extLst>
              <a:ext uri="{FF2B5EF4-FFF2-40B4-BE49-F238E27FC236}">
                <a16:creationId xmlns:a16="http://schemas.microsoft.com/office/drawing/2014/main" id="{CDD2EC17-971E-4407-A2A0-64DEF2F6D400}"/>
              </a:ext>
            </a:extLst>
          </p:cNvPr>
          <p:cNvSpPr txBox="1"/>
          <p:nvPr/>
        </p:nvSpPr>
        <p:spPr>
          <a:xfrm>
            <a:off x="3368824" y="1340768"/>
            <a:ext cx="1152128" cy="584775"/>
          </a:xfrm>
          <a:prstGeom prst="rect">
            <a:avLst/>
          </a:prstGeom>
          <a:noFill/>
        </p:spPr>
        <p:txBody>
          <a:bodyPr wrap="square" rtlCol="0">
            <a:spAutoFit/>
          </a:bodyPr>
          <a:lstStyle/>
          <a:p>
            <a:pPr algn="ctr"/>
            <a:r>
              <a:rPr kumimoji="1" lang="ja-JP" altLang="en-US" sz="1600" dirty="0">
                <a:latin typeface="+mn-ea"/>
                <a:ea typeface="+mn-ea"/>
              </a:rPr>
              <a:t>申込フォーム</a:t>
            </a:r>
          </a:p>
        </p:txBody>
      </p:sp>
      <p:sp>
        <p:nvSpPr>
          <p:cNvPr id="15" name="テキスト ボックス 14">
            <a:extLst>
              <a:ext uri="{FF2B5EF4-FFF2-40B4-BE49-F238E27FC236}">
                <a16:creationId xmlns:a16="http://schemas.microsoft.com/office/drawing/2014/main" id="{32BE7666-6DBE-45F2-97D5-8C7755A3889D}"/>
              </a:ext>
            </a:extLst>
          </p:cNvPr>
          <p:cNvSpPr txBox="1"/>
          <p:nvPr/>
        </p:nvSpPr>
        <p:spPr>
          <a:xfrm>
            <a:off x="6321152" y="1412776"/>
            <a:ext cx="1470350" cy="800219"/>
          </a:xfrm>
          <a:prstGeom prst="rect">
            <a:avLst/>
          </a:prstGeom>
          <a:noFill/>
        </p:spPr>
        <p:txBody>
          <a:bodyPr wrap="square" rtlCol="0">
            <a:spAutoFit/>
          </a:bodyPr>
          <a:lstStyle/>
          <a:p>
            <a:pPr algn="ctr"/>
            <a:r>
              <a:rPr kumimoji="1" lang="en-US" altLang="ja-JP" sz="1600" dirty="0">
                <a:latin typeface="+mn-ea"/>
                <a:ea typeface="+mn-ea"/>
              </a:rPr>
              <a:t>NEON</a:t>
            </a:r>
          </a:p>
          <a:p>
            <a:pPr algn="ctr"/>
            <a:r>
              <a:rPr kumimoji="1" lang="ja-JP" altLang="en-US" sz="1400" dirty="0">
                <a:latin typeface="+mn-ea"/>
                <a:ea typeface="+mn-ea"/>
              </a:rPr>
              <a:t>セミナールーム</a:t>
            </a:r>
            <a:endParaRPr kumimoji="1" lang="en-US" altLang="ja-JP" sz="1600" dirty="0">
              <a:latin typeface="+mn-ea"/>
              <a:ea typeface="+mn-ea"/>
            </a:endParaRPr>
          </a:p>
          <a:p>
            <a:pPr algn="ctr"/>
            <a:r>
              <a:rPr lang="ja-JP" altLang="en-US" sz="1600" dirty="0">
                <a:latin typeface="+mn-ea"/>
                <a:ea typeface="+mn-ea"/>
              </a:rPr>
              <a:t>マイページ</a:t>
            </a:r>
            <a:endParaRPr kumimoji="1" lang="ja-JP" altLang="en-US" sz="1600" dirty="0">
              <a:latin typeface="+mn-ea"/>
              <a:ea typeface="+mn-ea"/>
            </a:endParaRPr>
          </a:p>
        </p:txBody>
      </p:sp>
      <p:sp>
        <p:nvSpPr>
          <p:cNvPr id="16" name="テキスト ボックス 15">
            <a:extLst>
              <a:ext uri="{FF2B5EF4-FFF2-40B4-BE49-F238E27FC236}">
                <a16:creationId xmlns:a16="http://schemas.microsoft.com/office/drawing/2014/main" id="{7DD396DD-4F74-4D6B-B3F9-C150D6345FB3}"/>
              </a:ext>
            </a:extLst>
          </p:cNvPr>
          <p:cNvSpPr txBox="1"/>
          <p:nvPr/>
        </p:nvSpPr>
        <p:spPr>
          <a:xfrm>
            <a:off x="8249714" y="1412776"/>
            <a:ext cx="1311798" cy="338554"/>
          </a:xfrm>
          <a:prstGeom prst="rect">
            <a:avLst/>
          </a:prstGeom>
          <a:noFill/>
        </p:spPr>
        <p:txBody>
          <a:bodyPr wrap="square" rtlCol="0">
            <a:spAutoFit/>
          </a:bodyPr>
          <a:lstStyle/>
          <a:p>
            <a:pPr algn="ctr"/>
            <a:r>
              <a:rPr kumimoji="1" lang="ja-JP" altLang="en-US" sz="1600" dirty="0">
                <a:latin typeface="+mn-ea"/>
                <a:ea typeface="+mn-ea"/>
              </a:rPr>
              <a:t>視聴</a:t>
            </a:r>
            <a:r>
              <a:rPr lang="ja-JP" altLang="en-US" sz="1600" dirty="0">
                <a:latin typeface="+mn-ea"/>
                <a:ea typeface="+mn-ea"/>
              </a:rPr>
              <a:t>ページ</a:t>
            </a:r>
            <a:endParaRPr kumimoji="1" lang="ja-JP" altLang="en-US" sz="1600" dirty="0">
              <a:latin typeface="+mn-ea"/>
              <a:ea typeface="+mn-ea"/>
            </a:endParaRPr>
          </a:p>
        </p:txBody>
      </p:sp>
      <p:cxnSp>
        <p:nvCxnSpPr>
          <p:cNvPr id="17" name="直線矢印コネクタ 16">
            <a:extLst>
              <a:ext uri="{FF2B5EF4-FFF2-40B4-BE49-F238E27FC236}">
                <a16:creationId xmlns:a16="http://schemas.microsoft.com/office/drawing/2014/main" id="{1208061C-1471-4379-B65C-863F4A9234C5}"/>
              </a:ext>
            </a:extLst>
          </p:cNvPr>
          <p:cNvCxnSpPr>
            <a:cxnSpLocks/>
          </p:cNvCxnSpPr>
          <p:nvPr/>
        </p:nvCxnSpPr>
        <p:spPr>
          <a:xfrm>
            <a:off x="1225539" y="2908585"/>
            <a:ext cx="477989" cy="0"/>
          </a:xfrm>
          <a:prstGeom prst="straightConnector1">
            <a:avLst/>
          </a:prstGeom>
          <a:ln w="38100">
            <a:solidFill>
              <a:srgbClr val="0F367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C741FB4-6418-4FD8-9B5C-17A4A918E2C7}"/>
              </a:ext>
            </a:extLst>
          </p:cNvPr>
          <p:cNvCxnSpPr>
            <a:cxnSpLocks/>
          </p:cNvCxnSpPr>
          <p:nvPr/>
        </p:nvCxnSpPr>
        <p:spPr>
          <a:xfrm>
            <a:off x="4018197" y="3564850"/>
            <a:ext cx="0" cy="224190"/>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337A7C2-F07C-495B-A8A3-1AD0AC1FFB93}"/>
              </a:ext>
            </a:extLst>
          </p:cNvPr>
          <p:cNvCxnSpPr>
            <a:cxnSpLocks/>
          </p:cNvCxnSpPr>
          <p:nvPr/>
        </p:nvCxnSpPr>
        <p:spPr>
          <a:xfrm>
            <a:off x="8905613" y="3631204"/>
            <a:ext cx="0" cy="229844"/>
          </a:xfrm>
          <a:prstGeom prst="line">
            <a:avLst/>
          </a:prstGeom>
          <a:ln w="76200">
            <a:solidFill>
              <a:schemeClr val="accent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A5883C4D-FCEF-44A6-9980-D89A19D201C6}"/>
              </a:ext>
            </a:extLst>
          </p:cNvPr>
          <p:cNvSpPr/>
          <p:nvPr/>
        </p:nvSpPr>
        <p:spPr>
          <a:xfrm>
            <a:off x="8634296" y="2503458"/>
            <a:ext cx="526980" cy="438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Medium" panose="020B0500000000000000" pitchFamily="50" charset="-128"/>
              <a:ea typeface="Yu Gothic Medium" panose="020B0500000000000000" pitchFamily="50" charset="-128"/>
            </a:endParaRPr>
          </a:p>
        </p:txBody>
      </p:sp>
      <p:sp>
        <p:nvSpPr>
          <p:cNvPr id="23" name="二等辺三角形 22">
            <a:extLst>
              <a:ext uri="{FF2B5EF4-FFF2-40B4-BE49-F238E27FC236}">
                <a16:creationId xmlns:a16="http://schemas.microsoft.com/office/drawing/2014/main" id="{ACBCE354-0699-4B1F-8989-4EB56AE9F565}"/>
              </a:ext>
            </a:extLst>
          </p:cNvPr>
          <p:cNvSpPr/>
          <p:nvPr/>
        </p:nvSpPr>
        <p:spPr>
          <a:xfrm rot="5400000">
            <a:off x="8814569" y="2655387"/>
            <a:ext cx="197742" cy="197742"/>
          </a:xfrm>
          <a:prstGeom prst="triangle">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Yu Gothic Medium" panose="020B0500000000000000" pitchFamily="50" charset="-128"/>
              <a:ea typeface="Yu Gothic Medium" panose="020B0500000000000000" pitchFamily="50" charset="-128"/>
            </a:endParaRPr>
          </a:p>
        </p:txBody>
      </p:sp>
      <p:sp>
        <p:nvSpPr>
          <p:cNvPr id="24" name="テキスト ボックス 23">
            <a:extLst>
              <a:ext uri="{FF2B5EF4-FFF2-40B4-BE49-F238E27FC236}">
                <a16:creationId xmlns:a16="http://schemas.microsoft.com/office/drawing/2014/main" id="{B3A152C8-6691-4507-AD2F-6995DB35BF45}"/>
              </a:ext>
            </a:extLst>
          </p:cNvPr>
          <p:cNvSpPr txBox="1"/>
          <p:nvPr/>
        </p:nvSpPr>
        <p:spPr>
          <a:xfrm>
            <a:off x="2809715" y="2682250"/>
            <a:ext cx="576064" cy="276999"/>
          </a:xfrm>
          <a:prstGeom prst="rect">
            <a:avLst/>
          </a:prstGeom>
          <a:noFill/>
        </p:spPr>
        <p:txBody>
          <a:bodyPr wrap="square" rtlCol="0">
            <a:spAutoFit/>
          </a:bodyPr>
          <a:lstStyle/>
          <a:p>
            <a:pPr algn="ctr"/>
            <a:r>
              <a:rPr kumimoji="1" lang="ja-JP" altLang="en-US" sz="1200" b="1" dirty="0">
                <a:solidFill>
                  <a:schemeClr val="bg1"/>
                </a:solidFill>
                <a:latin typeface="Yu Gothic Medium" panose="020B0500000000000000" pitchFamily="50" charset="-128"/>
                <a:ea typeface="Yu Gothic Medium" panose="020B0500000000000000" pitchFamily="50" charset="-128"/>
              </a:rPr>
              <a:t>申込</a:t>
            </a:r>
          </a:p>
        </p:txBody>
      </p:sp>
      <p:sp>
        <p:nvSpPr>
          <p:cNvPr id="26" name="テキスト ボックス 25">
            <a:extLst>
              <a:ext uri="{FF2B5EF4-FFF2-40B4-BE49-F238E27FC236}">
                <a16:creationId xmlns:a16="http://schemas.microsoft.com/office/drawing/2014/main" id="{0EE2A365-F67D-4998-8666-8ECEF0B615C2}"/>
              </a:ext>
            </a:extLst>
          </p:cNvPr>
          <p:cNvSpPr txBox="1"/>
          <p:nvPr/>
        </p:nvSpPr>
        <p:spPr>
          <a:xfrm>
            <a:off x="3512840" y="4869160"/>
            <a:ext cx="1008112" cy="276999"/>
          </a:xfrm>
          <a:prstGeom prst="rect">
            <a:avLst/>
          </a:prstGeom>
          <a:noFill/>
        </p:spPr>
        <p:txBody>
          <a:bodyPr wrap="square" rtlCol="0">
            <a:spAutoFit/>
          </a:bodyPr>
          <a:lstStyle/>
          <a:p>
            <a:pPr algn="ctr"/>
            <a:r>
              <a:rPr lang="ja-JP" altLang="en-US" sz="1200" dirty="0">
                <a:latin typeface="+mn-ea"/>
                <a:ea typeface="+mn-ea"/>
              </a:rPr>
              <a:t>取得情報①</a:t>
            </a:r>
            <a:endParaRPr kumimoji="1" lang="ja-JP" altLang="en-US" sz="1200" dirty="0">
              <a:latin typeface="+mn-ea"/>
              <a:ea typeface="+mn-ea"/>
            </a:endParaRPr>
          </a:p>
        </p:txBody>
      </p:sp>
      <p:sp>
        <p:nvSpPr>
          <p:cNvPr id="27" name="テキスト ボックス 26">
            <a:extLst>
              <a:ext uri="{FF2B5EF4-FFF2-40B4-BE49-F238E27FC236}">
                <a16:creationId xmlns:a16="http://schemas.microsoft.com/office/drawing/2014/main" id="{44A2F911-D8F1-48A8-94B0-EA5B445CF347}"/>
              </a:ext>
            </a:extLst>
          </p:cNvPr>
          <p:cNvSpPr txBox="1"/>
          <p:nvPr/>
        </p:nvSpPr>
        <p:spPr>
          <a:xfrm>
            <a:off x="7329264" y="4869160"/>
            <a:ext cx="1008112" cy="276999"/>
          </a:xfrm>
          <a:prstGeom prst="rect">
            <a:avLst/>
          </a:prstGeom>
          <a:noFill/>
        </p:spPr>
        <p:txBody>
          <a:bodyPr wrap="square" rtlCol="0">
            <a:spAutoFit/>
          </a:bodyPr>
          <a:lstStyle/>
          <a:p>
            <a:pPr algn="ctr"/>
            <a:r>
              <a:rPr lang="ja-JP" altLang="en-US" sz="1200" dirty="0">
                <a:latin typeface="+mn-ea"/>
                <a:ea typeface="+mn-ea"/>
              </a:rPr>
              <a:t>取得情報②</a:t>
            </a:r>
            <a:endParaRPr kumimoji="1" lang="ja-JP" altLang="en-US" sz="1200" dirty="0">
              <a:latin typeface="+mn-ea"/>
              <a:ea typeface="+mn-ea"/>
            </a:endParaRPr>
          </a:p>
        </p:txBody>
      </p:sp>
      <p:sp>
        <p:nvSpPr>
          <p:cNvPr id="28" name="右大かっこ 27">
            <a:extLst>
              <a:ext uri="{FF2B5EF4-FFF2-40B4-BE49-F238E27FC236}">
                <a16:creationId xmlns:a16="http://schemas.microsoft.com/office/drawing/2014/main" id="{4F6C7492-DC9C-466D-BFBC-345EA3BA6EBB}"/>
              </a:ext>
            </a:extLst>
          </p:cNvPr>
          <p:cNvSpPr/>
          <p:nvPr/>
        </p:nvSpPr>
        <p:spPr>
          <a:xfrm rot="5400000">
            <a:off x="6287956" y="1824796"/>
            <a:ext cx="197239" cy="6467551"/>
          </a:xfrm>
          <a:prstGeom prst="rightBracket">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Yu Gothic Medium" panose="020B0500000000000000" pitchFamily="50" charset="-128"/>
              <a:ea typeface="Yu Gothic Medium" panose="020B0500000000000000" pitchFamily="50" charset="-128"/>
            </a:endParaRPr>
          </a:p>
        </p:txBody>
      </p:sp>
      <p:sp>
        <p:nvSpPr>
          <p:cNvPr id="29" name="テキスト ボックス 28">
            <a:extLst>
              <a:ext uri="{FF2B5EF4-FFF2-40B4-BE49-F238E27FC236}">
                <a16:creationId xmlns:a16="http://schemas.microsoft.com/office/drawing/2014/main" id="{2C251A53-8AD1-460C-8EB1-45CA17C3ACD6}"/>
              </a:ext>
            </a:extLst>
          </p:cNvPr>
          <p:cNvSpPr txBox="1"/>
          <p:nvPr/>
        </p:nvSpPr>
        <p:spPr>
          <a:xfrm>
            <a:off x="3080792" y="5229200"/>
            <a:ext cx="6768751" cy="1115947"/>
          </a:xfrm>
          <a:prstGeom prst="rect">
            <a:avLst/>
          </a:prstGeom>
          <a:noFill/>
        </p:spPr>
        <p:txBody>
          <a:bodyPr wrap="square" rtlCol="0">
            <a:spAutoFit/>
          </a:bodyPr>
          <a:lstStyle/>
          <a:p>
            <a:pPr algn="ctr">
              <a:lnSpc>
                <a:spcPct val="130000"/>
              </a:lnSpc>
            </a:pPr>
            <a:r>
              <a:rPr lang="ja-JP" altLang="en-US" sz="1600" b="1" u="sng" dirty="0">
                <a:solidFill>
                  <a:schemeClr val="accent2"/>
                </a:solidFill>
                <a:latin typeface="+mn-ea"/>
                <a:ea typeface="+mn-ea"/>
              </a:rPr>
              <a:t>提供する</a:t>
            </a:r>
            <a:r>
              <a:rPr kumimoji="1" lang="ja-JP" altLang="en-US" sz="1600" b="1" u="sng" dirty="0">
                <a:solidFill>
                  <a:schemeClr val="accent2"/>
                </a:solidFill>
                <a:latin typeface="+mn-ea"/>
                <a:ea typeface="+mn-ea"/>
              </a:rPr>
              <a:t>リード情報</a:t>
            </a:r>
            <a:endParaRPr lang="en-US" altLang="ja-JP" sz="1600" b="1" u="sng" dirty="0">
              <a:solidFill>
                <a:schemeClr val="accent2"/>
              </a:solidFill>
              <a:latin typeface="+mn-ea"/>
              <a:ea typeface="+mn-ea"/>
            </a:endParaRPr>
          </a:p>
          <a:p>
            <a:pPr algn="ctr">
              <a:lnSpc>
                <a:spcPct val="130000"/>
              </a:lnSpc>
            </a:pPr>
            <a:r>
              <a:rPr kumimoji="1" lang="ja-JP" altLang="en-US" sz="1200" dirty="0">
                <a:latin typeface="+mn-ea"/>
                <a:ea typeface="+mn-ea"/>
              </a:rPr>
              <a:t>申込</a:t>
            </a:r>
            <a:r>
              <a:rPr lang="ja-JP" altLang="en-US" sz="1200" dirty="0">
                <a:latin typeface="+mn-ea"/>
                <a:ea typeface="+mn-ea"/>
              </a:rPr>
              <a:t>者リスト（</a:t>
            </a:r>
            <a:r>
              <a:rPr kumimoji="1" lang="ja-JP" altLang="en-US" sz="1200" dirty="0">
                <a:latin typeface="+mn-ea"/>
                <a:ea typeface="+mn-ea"/>
              </a:rPr>
              <a:t>取得情報①）に</a:t>
            </a:r>
            <a:endParaRPr kumimoji="1" lang="en-US" altLang="ja-JP" sz="1200" dirty="0">
              <a:latin typeface="+mn-ea"/>
              <a:ea typeface="+mn-ea"/>
            </a:endParaRPr>
          </a:p>
          <a:p>
            <a:pPr algn="ctr">
              <a:lnSpc>
                <a:spcPct val="130000"/>
              </a:lnSpc>
            </a:pPr>
            <a:r>
              <a:rPr kumimoji="1" lang="ja-JP" altLang="en-US" sz="1200" dirty="0">
                <a:latin typeface="+mn-ea"/>
                <a:ea typeface="+mn-ea"/>
              </a:rPr>
              <a:t>視聴ページ来訪フラグ・視聴時間・アンケート回答（取得情報②）を付与します</a:t>
            </a:r>
            <a:endParaRPr kumimoji="1" lang="en-US" altLang="ja-JP" sz="1200" dirty="0">
              <a:latin typeface="+mn-ea"/>
              <a:ea typeface="+mn-ea"/>
            </a:endParaRPr>
          </a:p>
          <a:p>
            <a:pPr algn="ctr">
              <a:lnSpc>
                <a:spcPct val="130000"/>
              </a:lnSpc>
            </a:pPr>
            <a:r>
              <a:rPr lang="en-US" altLang="ja-JP" sz="1200" dirty="0">
                <a:latin typeface="+mn-ea"/>
                <a:ea typeface="+mn-ea"/>
              </a:rPr>
              <a:t>※</a:t>
            </a:r>
            <a:r>
              <a:rPr lang="ja-JP" altLang="en-US" sz="1200" dirty="0">
                <a:latin typeface="+mn-ea"/>
                <a:ea typeface="+mn-ea"/>
              </a:rPr>
              <a:t>オンデマンド配信の場合は、セッションごとの視聴時間は提供ができません。</a:t>
            </a:r>
            <a:endParaRPr kumimoji="1" lang="ja-JP" altLang="en-US" sz="1200" dirty="0">
              <a:latin typeface="+mn-ea"/>
              <a:ea typeface="+mn-ea"/>
            </a:endParaRPr>
          </a:p>
        </p:txBody>
      </p:sp>
      <p:sp>
        <p:nvSpPr>
          <p:cNvPr id="30" name="テキスト ボックス 29">
            <a:extLst>
              <a:ext uri="{FF2B5EF4-FFF2-40B4-BE49-F238E27FC236}">
                <a16:creationId xmlns:a16="http://schemas.microsoft.com/office/drawing/2014/main" id="{277E1595-B702-4F12-8ACA-FF9DC9017210}"/>
              </a:ext>
            </a:extLst>
          </p:cNvPr>
          <p:cNvSpPr txBox="1"/>
          <p:nvPr/>
        </p:nvSpPr>
        <p:spPr>
          <a:xfrm>
            <a:off x="271256" y="1445980"/>
            <a:ext cx="1008112" cy="338554"/>
          </a:xfrm>
          <a:prstGeom prst="rect">
            <a:avLst/>
          </a:prstGeom>
          <a:noFill/>
        </p:spPr>
        <p:txBody>
          <a:bodyPr wrap="square" rtlCol="0">
            <a:spAutoFit/>
          </a:bodyPr>
          <a:lstStyle/>
          <a:p>
            <a:pPr algn="ctr"/>
            <a:r>
              <a:rPr lang="ja-JP" altLang="en-US" sz="1600" dirty="0">
                <a:latin typeface="+mn-ea"/>
                <a:ea typeface="+mn-ea"/>
              </a:rPr>
              <a:t>集客</a:t>
            </a:r>
            <a:r>
              <a:rPr kumimoji="1" lang="ja-JP" altLang="en-US" sz="1600" dirty="0">
                <a:latin typeface="+mn-ea"/>
                <a:ea typeface="+mn-ea"/>
              </a:rPr>
              <a:t>施策</a:t>
            </a:r>
          </a:p>
        </p:txBody>
      </p:sp>
      <p:sp>
        <p:nvSpPr>
          <p:cNvPr id="32" name="テキスト ボックス 31">
            <a:extLst>
              <a:ext uri="{FF2B5EF4-FFF2-40B4-BE49-F238E27FC236}">
                <a16:creationId xmlns:a16="http://schemas.microsoft.com/office/drawing/2014/main" id="{C662A38A-CC88-4ECF-903E-6FFD397B4406}"/>
              </a:ext>
            </a:extLst>
          </p:cNvPr>
          <p:cNvSpPr txBox="1"/>
          <p:nvPr/>
        </p:nvSpPr>
        <p:spPr>
          <a:xfrm>
            <a:off x="308753" y="2874556"/>
            <a:ext cx="1008112" cy="276999"/>
          </a:xfrm>
          <a:prstGeom prst="rect">
            <a:avLst/>
          </a:prstGeom>
          <a:noFill/>
        </p:spPr>
        <p:txBody>
          <a:bodyPr wrap="square" rtlCol="0">
            <a:spAutoFit/>
          </a:bodyPr>
          <a:lstStyle/>
          <a:p>
            <a:pPr algn="ctr"/>
            <a:r>
              <a:rPr lang="en-US" altLang="ja-JP" sz="1200" dirty="0">
                <a:latin typeface="+mn-ea"/>
                <a:ea typeface="+mn-ea"/>
              </a:rPr>
              <a:t>or</a:t>
            </a:r>
            <a:endParaRPr kumimoji="1" lang="ja-JP" altLang="en-US" sz="1200" dirty="0">
              <a:latin typeface="+mn-ea"/>
              <a:ea typeface="+mn-ea"/>
            </a:endParaRPr>
          </a:p>
        </p:txBody>
      </p:sp>
      <p:sp>
        <p:nvSpPr>
          <p:cNvPr id="35" name="正方形/長方形 34">
            <a:extLst>
              <a:ext uri="{FF2B5EF4-FFF2-40B4-BE49-F238E27FC236}">
                <a16:creationId xmlns:a16="http://schemas.microsoft.com/office/drawing/2014/main" id="{676FBCCC-7175-4111-9715-D5BDE0327980}"/>
              </a:ext>
            </a:extLst>
          </p:cNvPr>
          <p:cNvSpPr/>
          <p:nvPr/>
        </p:nvSpPr>
        <p:spPr>
          <a:xfrm>
            <a:off x="271256" y="3304574"/>
            <a:ext cx="1110007" cy="795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Yu Gothic Medium" panose="020B0500000000000000" pitchFamily="50" charset="-128"/>
                <a:ea typeface="Yu Gothic Medium" panose="020B0500000000000000" pitchFamily="50" charset="-128"/>
              </a:rPr>
              <a:t>日経電子版の広告枠</a:t>
            </a:r>
            <a:r>
              <a:rPr kumimoji="1" lang="ja-JP" altLang="en-US" sz="1100" dirty="0">
                <a:solidFill>
                  <a:schemeClr val="tx1"/>
                </a:solidFill>
                <a:latin typeface="+mn-ea"/>
              </a:rPr>
              <a:t>など</a:t>
            </a:r>
            <a:r>
              <a:rPr kumimoji="1" lang="ja-JP" altLang="en-US" sz="1100" dirty="0">
                <a:solidFill>
                  <a:schemeClr val="tx1"/>
                </a:solidFill>
                <a:latin typeface="Yu Gothic Medium" panose="020B0500000000000000" pitchFamily="50" charset="-128"/>
                <a:ea typeface="Yu Gothic Medium" panose="020B0500000000000000" pitchFamily="50" charset="-128"/>
              </a:rPr>
              <a:t>からの誘導</a:t>
            </a:r>
          </a:p>
        </p:txBody>
      </p:sp>
      <p:sp>
        <p:nvSpPr>
          <p:cNvPr id="40" name="テキスト ボックス 39">
            <a:extLst>
              <a:ext uri="{FF2B5EF4-FFF2-40B4-BE49-F238E27FC236}">
                <a16:creationId xmlns:a16="http://schemas.microsoft.com/office/drawing/2014/main" id="{D12061A7-0940-4204-99A5-E9EB1A07ECDF}"/>
              </a:ext>
            </a:extLst>
          </p:cNvPr>
          <p:cNvSpPr txBox="1"/>
          <p:nvPr/>
        </p:nvSpPr>
        <p:spPr>
          <a:xfrm>
            <a:off x="226379" y="4241577"/>
            <a:ext cx="1832191" cy="1516056"/>
          </a:xfrm>
          <a:prstGeom prst="rect">
            <a:avLst/>
          </a:prstGeom>
          <a:solidFill>
            <a:srgbClr val="0F3675"/>
          </a:solidFill>
          <a:ln>
            <a:noFill/>
          </a:ln>
        </p:spPr>
        <p:txBody>
          <a:bodyPr wrap="square" rtlCol="0">
            <a:spAutoFit/>
          </a:bodyPr>
          <a:lstStyle/>
          <a:p>
            <a:pPr>
              <a:lnSpc>
                <a:spcPct val="130000"/>
              </a:lnSpc>
            </a:pPr>
            <a:r>
              <a:rPr kumimoji="1" lang="en-US" altLang="ja-JP" sz="1200" dirty="0">
                <a:solidFill>
                  <a:schemeClr val="bg1"/>
                </a:solidFill>
                <a:latin typeface="+mn-ea"/>
                <a:ea typeface="+mn-ea"/>
              </a:rPr>
              <a:t>※</a:t>
            </a:r>
            <a:r>
              <a:rPr lang="ja-JP" altLang="en-US" sz="1200" dirty="0">
                <a:solidFill>
                  <a:schemeClr val="bg1"/>
                </a:solidFill>
                <a:latin typeface="+mn-ea"/>
                <a:ea typeface="+mn-ea"/>
              </a:rPr>
              <a:t>集客施策は固定のメニューではなく、協賛社の希望するターゲットや集客想定数の達成可能性も考慮し、柔軟に対応します。</a:t>
            </a:r>
            <a:endParaRPr kumimoji="1" lang="ja-JP" altLang="en-US" sz="1200" dirty="0">
              <a:solidFill>
                <a:schemeClr val="bg1"/>
              </a:solidFill>
              <a:latin typeface="+mn-ea"/>
              <a:ea typeface="+mn-ea"/>
            </a:endParaRPr>
          </a:p>
        </p:txBody>
      </p:sp>
      <p:sp>
        <p:nvSpPr>
          <p:cNvPr id="37" name="フローチャート: 磁気ディスク 36">
            <a:extLst>
              <a:ext uri="{FF2B5EF4-FFF2-40B4-BE49-F238E27FC236}">
                <a16:creationId xmlns:a16="http://schemas.microsoft.com/office/drawing/2014/main" id="{50DCA75B-4112-4A66-92E1-1C1E2B799766}"/>
              </a:ext>
            </a:extLst>
          </p:cNvPr>
          <p:cNvSpPr/>
          <p:nvPr/>
        </p:nvSpPr>
        <p:spPr>
          <a:xfrm>
            <a:off x="6897216" y="3861048"/>
            <a:ext cx="879750" cy="964276"/>
          </a:xfrm>
          <a:prstGeom prst="flowChartMagneticDisk">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latin typeface="+mn-ea"/>
              </a:rPr>
              <a:t>セッションごとの視聴時間</a:t>
            </a:r>
            <a:r>
              <a:rPr lang="en-US" altLang="ja-JP" sz="1000" b="1" dirty="0">
                <a:latin typeface="+mn-ea"/>
              </a:rPr>
              <a:t>(※</a:t>
            </a:r>
            <a:r>
              <a:rPr kumimoji="1" lang="en-US" altLang="ja-JP" sz="1000" b="1" dirty="0">
                <a:latin typeface="+mn-ea"/>
              </a:rPr>
              <a:t>)</a:t>
            </a:r>
          </a:p>
        </p:txBody>
      </p:sp>
      <p:sp>
        <p:nvSpPr>
          <p:cNvPr id="43" name="フローチャート: 磁気ディスク 42">
            <a:extLst>
              <a:ext uri="{FF2B5EF4-FFF2-40B4-BE49-F238E27FC236}">
                <a16:creationId xmlns:a16="http://schemas.microsoft.com/office/drawing/2014/main" id="{E92739D5-B964-468F-87D1-81460B29FF76}"/>
              </a:ext>
            </a:extLst>
          </p:cNvPr>
          <p:cNvSpPr/>
          <p:nvPr/>
        </p:nvSpPr>
        <p:spPr>
          <a:xfrm>
            <a:off x="7905328" y="3861048"/>
            <a:ext cx="879750" cy="964276"/>
          </a:xfrm>
          <a:prstGeom prst="flowChartMagneticDisk">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latin typeface="+mn-ea"/>
              </a:rPr>
              <a:t>協賛社</a:t>
            </a:r>
            <a:endParaRPr lang="en-US" altLang="ja-JP" sz="1050" b="1" dirty="0">
              <a:latin typeface="+mn-ea"/>
            </a:endParaRPr>
          </a:p>
          <a:p>
            <a:pPr algn="ctr"/>
            <a:r>
              <a:rPr lang="ja-JP" altLang="en-US" sz="1050" b="1" dirty="0">
                <a:latin typeface="+mn-ea"/>
              </a:rPr>
              <a:t>アンケート</a:t>
            </a:r>
            <a:endParaRPr lang="en-US" altLang="ja-JP" sz="1050" b="1" dirty="0">
              <a:latin typeface="+mn-ea"/>
            </a:endParaRPr>
          </a:p>
          <a:p>
            <a:pPr algn="ctr"/>
            <a:r>
              <a:rPr kumimoji="1" lang="ja-JP" altLang="en-US" sz="1050" b="1" dirty="0">
                <a:latin typeface="+mn-ea"/>
              </a:rPr>
              <a:t>回答</a:t>
            </a:r>
            <a:endParaRPr kumimoji="1" lang="en-US" altLang="ja-JP" sz="1050" b="1" dirty="0">
              <a:latin typeface="+mn-ea"/>
            </a:endParaRPr>
          </a:p>
        </p:txBody>
      </p:sp>
      <p:sp>
        <p:nvSpPr>
          <p:cNvPr id="39" name="フローチャート: 磁気ディスク 38">
            <a:extLst>
              <a:ext uri="{FF2B5EF4-FFF2-40B4-BE49-F238E27FC236}">
                <a16:creationId xmlns:a16="http://schemas.microsoft.com/office/drawing/2014/main" id="{D36454C5-AB59-40F6-8550-D57EC51A17E7}"/>
              </a:ext>
            </a:extLst>
          </p:cNvPr>
          <p:cNvSpPr/>
          <p:nvPr/>
        </p:nvSpPr>
        <p:spPr>
          <a:xfrm>
            <a:off x="8925669" y="3861048"/>
            <a:ext cx="879750" cy="964276"/>
          </a:xfrm>
          <a:prstGeom prst="flowChartMagneticDisk">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latin typeface="+mn-ea"/>
              </a:rPr>
              <a:t>資料</a:t>
            </a:r>
            <a:endParaRPr lang="en-US" altLang="ja-JP" sz="1050" b="1" dirty="0">
              <a:latin typeface="+mn-ea"/>
            </a:endParaRPr>
          </a:p>
          <a:p>
            <a:pPr algn="ctr"/>
            <a:r>
              <a:rPr lang="ja-JP" altLang="en-US" sz="900" b="1" dirty="0">
                <a:latin typeface="+mn-ea"/>
              </a:rPr>
              <a:t>ダウンロード</a:t>
            </a:r>
            <a:r>
              <a:rPr lang="ja-JP" altLang="en-US" sz="1050" b="1" dirty="0">
                <a:latin typeface="+mn-ea"/>
              </a:rPr>
              <a:t>有無</a:t>
            </a:r>
            <a:endParaRPr lang="en-US" altLang="ja-JP" sz="1050" b="1" dirty="0">
              <a:latin typeface="+mn-ea"/>
            </a:endParaRPr>
          </a:p>
        </p:txBody>
      </p:sp>
      <p:sp>
        <p:nvSpPr>
          <p:cNvPr id="42" name="テキスト ボックス 41">
            <a:extLst>
              <a:ext uri="{FF2B5EF4-FFF2-40B4-BE49-F238E27FC236}">
                <a16:creationId xmlns:a16="http://schemas.microsoft.com/office/drawing/2014/main" id="{01FBCCD5-BE48-4257-9092-ED6CDFFA514C}"/>
              </a:ext>
            </a:extLst>
          </p:cNvPr>
          <p:cNvSpPr txBox="1"/>
          <p:nvPr/>
        </p:nvSpPr>
        <p:spPr>
          <a:xfrm>
            <a:off x="4880992" y="3140968"/>
            <a:ext cx="1385494" cy="461665"/>
          </a:xfrm>
          <a:prstGeom prst="rect">
            <a:avLst/>
          </a:prstGeom>
          <a:noFill/>
        </p:spPr>
        <p:txBody>
          <a:bodyPr wrap="square" rtlCol="0">
            <a:spAutoFit/>
          </a:bodyPr>
          <a:lstStyle/>
          <a:p>
            <a:pPr algn="ctr"/>
            <a:r>
              <a:rPr lang="ja-JP" altLang="en-US" sz="1200" dirty="0">
                <a:latin typeface="+mn-ea"/>
                <a:ea typeface="+mn-ea"/>
              </a:rPr>
              <a:t>マイページへのご案内メール</a:t>
            </a:r>
            <a:endParaRPr lang="en-US" altLang="ja-JP" sz="1200" dirty="0">
              <a:latin typeface="+mn-ea"/>
              <a:ea typeface="+mn-ea"/>
            </a:endParaRPr>
          </a:p>
        </p:txBody>
      </p:sp>
      <p:sp>
        <p:nvSpPr>
          <p:cNvPr id="44" name="矢印: 右 43">
            <a:extLst>
              <a:ext uri="{FF2B5EF4-FFF2-40B4-BE49-F238E27FC236}">
                <a16:creationId xmlns:a16="http://schemas.microsoft.com/office/drawing/2014/main" id="{DA2B5E1A-177C-45D6-BC15-E8B21A0261AE}"/>
              </a:ext>
            </a:extLst>
          </p:cNvPr>
          <p:cNvSpPr/>
          <p:nvPr/>
        </p:nvSpPr>
        <p:spPr>
          <a:xfrm>
            <a:off x="4880992" y="2636912"/>
            <a:ext cx="1440160" cy="504056"/>
          </a:xfrm>
          <a:prstGeom prst="rightArrow">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Yu Gothic Medium" panose="020B0500000000000000" pitchFamily="50" charset="-128"/>
              <a:ea typeface="Yu Gothic Medium" panose="020B0500000000000000" pitchFamily="50" charset="-128"/>
            </a:endParaRPr>
          </a:p>
        </p:txBody>
      </p:sp>
      <p:pic>
        <p:nvPicPr>
          <p:cNvPr id="45" name="図 44">
            <a:extLst>
              <a:ext uri="{FF2B5EF4-FFF2-40B4-BE49-F238E27FC236}">
                <a16:creationId xmlns:a16="http://schemas.microsoft.com/office/drawing/2014/main" id="{BA88F52F-59DD-48B6-923C-B5C37CEF6B50}"/>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169024" y="2204864"/>
            <a:ext cx="687920" cy="440699"/>
          </a:xfrm>
          <a:prstGeom prst="rect">
            <a:avLst/>
          </a:prstGeom>
          <a:solidFill>
            <a:schemeClr val="bg1"/>
          </a:solidFill>
        </p:spPr>
      </p:pic>
    </p:spTree>
    <p:extLst>
      <p:ext uri="{BB962C8B-B14F-4D97-AF65-F5344CB8AC3E}">
        <p14:creationId xmlns:p14="http://schemas.microsoft.com/office/powerpoint/2010/main" val="280548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F1603-0ECA-4E95-A78C-B8F3BFA37545}"/>
              </a:ext>
            </a:extLst>
          </p:cNvPr>
          <p:cNvSpPr>
            <a:spLocks noGrp="1"/>
          </p:cNvSpPr>
          <p:nvPr>
            <p:ph type="title"/>
          </p:nvPr>
        </p:nvSpPr>
        <p:spPr/>
        <p:txBody>
          <a:bodyPr/>
          <a:lstStyle/>
          <a:p>
            <a:r>
              <a:rPr kumimoji="1" lang="ja-JP" altLang="en-US" dirty="0"/>
              <a:t>セミナー概要ページ</a:t>
            </a:r>
            <a:r>
              <a:rPr kumimoji="1" lang="en-US" altLang="ja-JP" dirty="0"/>
              <a:t>/</a:t>
            </a:r>
            <a:r>
              <a:rPr kumimoji="1" lang="ja-JP" altLang="en-US" dirty="0"/>
              <a:t>集客施策例</a:t>
            </a:r>
          </a:p>
        </p:txBody>
      </p:sp>
      <p:sp>
        <p:nvSpPr>
          <p:cNvPr id="4" name="スライド番号プレースホルダー 3">
            <a:extLst>
              <a:ext uri="{FF2B5EF4-FFF2-40B4-BE49-F238E27FC236}">
                <a16:creationId xmlns:a16="http://schemas.microsoft.com/office/drawing/2014/main" id="{B5123C6B-80D6-4AF8-8FF5-1B3294FC1279}"/>
              </a:ext>
            </a:extLst>
          </p:cNvPr>
          <p:cNvSpPr>
            <a:spLocks noGrp="1"/>
          </p:cNvSpPr>
          <p:nvPr>
            <p:ph type="sldNum" sz="quarter" idx="12"/>
          </p:nvPr>
        </p:nvSpPr>
        <p:spPr/>
        <p:txBody>
          <a:bodyPr/>
          <a:lstStyle/>
          <a:p>
            <a:fld id="{02600E93-819C-4894-8A60-DAB105EEC72C}" type="slidenum">
              <a:rPr lang="ja-JP" altLang="en-US" smtClean="0"/>
              <a:pPr/>
              <a:t>21</a:t>
            </a:fld>
            <a:endParaRPr lang="ja-JP" altLang="en-US" dirty="0"/>
          </a:p>
        </p:txBody>
      </p:sp>
      <p:pic>
        <p:nvPicPr>
          <p:cNvPr id="11" name="図 10">
            <a:extLst>
              <a:ext uri="{FF2B5EF4-FFF2-40B4-BE49-F238E27FC236}">
                <a16:creationId xmlns:a16="http://schemas.microsoft.com/office/drawing/2014/main" id="{6423B0A2-7EC3-4DF2-BEC2-73E21F23FB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205"/>
          <a:stretch/>
        </p:blipFill>
        <p:spPr>
          <a:xfrm>
            <a:off x="5583779" y="1333347"/>
            <a:ext cx="1545907" cy="1867053"/>
          </a:xfrm>
          <a:prstGeom prst="rect">
            <a:avLst/>
          </a:prstGeom>
          <a:ln>
            <a:solidFill>
              <a:srgbClr val="D9D9D9"/>
            </a:solidFill>
          </a:ln>
        </p:spPr>
      </p:pic>
      <p:pic>
        <p:nvPicPr>
          <p:cNvPr id="13" name="図 12">
            <a:extLst>
              <a:ext uri="{FF2B5EF4-FFF2-40B4-BE49-F238E27FC236}">
                <a16:creationId xmlns:a16="http://schemas.microsoft.com/office/drawing/2014/main" id="{73F79528-88C2-4702-AE43-8CC1CB0940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550"/>
          <a:stretch/>
        </p:blipFill>
        <p:spPr>
          <a:xfrm>
            <a:off x="7401272" y="1340768"/>
            <a:ext cx="1545908" cy="1838123"/>
          </a:xfrm>
          <a:prstGeom prst="rect">
            <a:avLst/>
          </a:prstGeom>
          <a:ln>
            <a:solidFill>
              <a:srgbClr val="D9D9D9"/>
            </a:solidFill>
          </a:ln>
        </p:spPr>
      </p:pic>
      <p:cxnSp>
        <p:nvCxnSpPr>
          <p:cNvPr id="15" name="直線コネクタ 14">
            <a:extLst>
              <a:ext uri="{FF2B5EF4-FFF2-40B4-BE49-F238E27FC236}">
                <a16:creationId xmlns:a16="http://schemas.microsoft.com/office/drawing/2014/main" id="{2EC1E5E1-0D86-42C6-90A3-7BF8757E1D55}"/>
              </a:ext>
            </a:extLst>
          </p:cNvPr>
          <p:cNvCxnSpPr>
            <a:cxnSpLocks/>
          </p:cNvCxnSpPr>
          <p:nvPr/>
        </p:nvCxnSpPr>
        <p:spPr>
          <a:xfrm>
            <a:off x="4520952" y="1268760"/>
            <a:ext cx="0" cy="4248472"/>
          </a:xfrm>
          <a:prstGeom prst="line">
            <a:avLst/>
          </a:prstGeom>
          <a:ln>
            <a:solidFill>
              <a:srgbClr val="0F3675"/>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D0C64B3D-A8C8-4224-A260-9324012B72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757"/>
          <a:stretch/>
        </p:blipFill>
        <p:spPr>
          <a:xfrm>
            <a:off x="1221699" y="1337687"/>
            <a:ext cx="2236427" cy="4270633"/>
          </a:xfrm>
          <a:prstGeom prst="rect">
            <a:avLst/>
          </a:prstGeom>
          <a:ln>
            <a:solidFill>
              <a:srgbClr val="D9D9D9"/>
            </a:solidFill>
          </a:ln>
        </p:spPr>
      </p:pic>
      <p:sp>
        <p:nvSpPr>
          <p:cNvPr id="20" name="テキスト ボックス 19">
            <a:extLst>
              <a:ext uri="{FF2B5EF4-FFF2-40B4-BE49-F238E27FC236}">
                <a16:creationId xmlns:a16="http://schemas.microsoft.com/office/drawing/2014/main" id="{27073E15-B5B3-4F6A-8EB0-7143FA1EE6F6}"/>
              </a:ext>
            </a:extLst>
          </p:cNvPr>
          <p:cNvSpPr txBox="1"/>
          <p:nvPr/>
        </p:nvSpPr>
        <p:spPr>
          <a:xfrm>
            <a:off x="690109" y="971252"/>
            <a:ext cx="3312367" cy="369332"/>
          </a:xfrm>
          <a:prstGeom prst="rect">
            <a:avLst/>
          </a:prstGeom>
          <a:noFill/>
        </p:spPr>
        <p:txBody>
          <a:bodyPr wrap="square" rtlCol="0">
            <a:spAutoFit/>
          </a:bodyPr>
          <a:lstStyle/>
          <a:p>
            <a:pPr algn="ctr"/>
            <a:r>
              <a:rPr kumimoji="1" lang="ja-JP" altLang="en-US" dirty="0">
                <a:latin typeface="+mn-ea"/>
                <a:ea typeface="+mn-ea"/>
              </a:rPr>
              <a:t>セミナー概要ページ</a:t>
            </a:r>
          </a:p>
        </p:txBody>
      </p:sp>
      <p:sp>
        <p:nvSpPr>
          <p:cNvPr id="21" name="テキスト ボックス 20">
            <a:extLst>
              <a:ext uri="{FF2B5EF4-FFF2-40B4-BE49-F238E27FC236}">
                <a16:creationId xmlns:a16="http://schemas.microsoft.com/office/drawing/2014/main" id="{30517685-06E0-4F87-B9E0-CE8594DC0C8D}"/>
              </a:ext>
            </a:extLst>
          </p:cNvPr>
          <p:cNvSpPr txBox="1"/>
          <p:nvPr/>
        </p:nvSpPr>
        <p:spPr>
          <a:xfrm>
            <a:off x="5150202" y="908720"/>
            <a:ext cx="4572602" cy="369332"/>
          </a:xfrm>
          <a:prstGeom prst="rect">
            <a:avLst/>
          </a:prstGeom>
          <a:noFill/>
        </p:spPr>
        <p:txBody>
          <a:bodyPr wrap="square" rtlCol="0">
            <a:spAutoFit/>
          </a:bodyPr>
          <a:lstStyle/>
          <a:p>
            <a:pPr algn="ctr"/>
            <a:r>
              <a:rPr lang="ja-JP" altLang="en-US" u="sng" dirty="0">
                <a:latin typeface="+mn-ea"/>
                <a:ea typeface="+mn-ea"/>
              </a:rPr>
              <a:t>メール告知</a:t>
            </a:r>
            <a:r>
              <a:rPr kumimoji="1" lang="ja-JP" altLang="en-US" sz="1600" u="sng" dirty="0">
                <a:latin typeface="+mn-ea"/>
                <a:ea typeface="+mn-ea"/>
              </a:rPr>
              <a:t>（日経</a:t>
            </a:r>
            <a:r>
              <a:rPr kumimoji="1" lang="en-US" altLang="ja-JP" sz="1600" u="sng" dirty="0">
                <a:latin typeface="+mn-ea"/>
                <a:ea typeface="+mn-ea"/>
              </a:rPr>
              <a:t>ID</a:t>
            </a:r>
            <a:r>
              <a:rPr kumimoji="1" lang="ja-JP" altLang="en-US" sz="1600" u="sng" dirty="0">
                <a:latin typeface="+mn-ea"/>
                <a:ea typeface="+mn-ea"/>
              </a:rPr>
              <a:t>ターゲティングメール）</a:t>
            </a:r>
            <a:endParaRPr kumimoji="1" lang="ja-JP" altLang="en-US" u="sng" dirty="0">
              <a:latin typeface="+mn-ea"/>
              <a:ea typeface="+mn-ea"/>
            </a:endParaRPr>
          </a:p>
        </p:txBody>
      </p:sp>
      <p:sp>
        <p:nvSpPr>
          <p:cNvPr id="22" name="テキスト ボックス 21">
            <a:extLst>
              <a:ext uri="{FF2B5EF4-FFF2-40B4-BE49-F238E27FC236}">
                <a16:creationId xmlns:a16="http://schemas.microsoft.com/office/drawing/2014/main" id="{E6F148AD-3A38-472B-AABE-6448C0A13F7C}"/>
              </a:ext>
            </a:extLst>
          </p:cNvPr>
          <p:cNvSpPr txBox="1"/>
          <p:nvPr/>
        </p:nvSpPr>
        <p:spPr>
          <a:xfrm>
            <a:off x="488504" y="5733256"/>
            <a:ext cx="3725593" cy="523220"/>
          </a:xfrm>
          <a:prstGeom prst="rect">
            <a:avLst/>
          </a:prstGeom>
          <a:noFill/>
        </p:spPr>
        <p:txBody>
          <a:bodyPr wrap="square" rtlCol="0">
            <a:spAutoFit/>
          </a:bodyPr>
          <a:lstStyle/>
          <a:p>
            <a:pPr algn="ctr"/>
            <a:r>
              <a:rPr kumimoji="1" lang="ja-JP" altLang="en-US" sz="1400" dirty="0">
                <a:latin typeface="+mn-ea"/>
                <a:ea typeface="+mn-ea"/>
                <a:hlinkClick r:id="rId5"/>
              </a:rPr>
              <a:t>日経イベント＆セミナー（</a:t>
            </a:r>
            <a:r>
              <a:rPr lang="en-US" altLang="ja-JP" sz="1400" dirty="0">
                <a:latin typeface="+mn-ea"/>
                <a:ea typeface="+mn-ea"/>
                <a:hlinkClick r:id="rId5"/>
              </a:rPr>
              <a:t>https://events.nikkei.co.jp/</a:t>
            </a:r>
            <a:r>
              <a:rPr kumimoji="1" lang="ja-JP" altLang="en-US" sz="1400" dirty="0">
                <a:latin typeface="+mn-ea"/>
                <a:ea typeface="+mn-ea"/>
                <a:hlinkClick r:id="rId5"/>
              </a:rPr>
              <a:t>）</a:t>
            </a:r>
            <a:endParaRPr kumimoji="1" lang="ja-JP" altLang="en-US" sz="1400" dirty="0">
              <a:latin typeface="+mn-ea"/>
              <a:ea typeface="+mn-ea"/>
            </a:endParaRPr>
          </a:p>
        </p:txBody>
      </p:sp>
      <p:sp>
        <p:nvSpPr>
          <p:cNvPr id="24" name="正方形/長方形 23">
            <a:extLst>
              <a:ext uri="{FF2B5EF4-FFF2-40B4-BE49-F238E27FC236}">
                <a16:creationId xmlns:a16="http://schemas.microsoft.com/office/drawing/2014/main" id="{4E9BC930-4003-4894-9153-697013226A76}"/>
              </a:ext>
            </a:extLst>
          </p:cNvPr>
          <p:cNvSpPr/>
          <p:nvPr/>
        </p:nvSpPr>
        <p:spPr>
          <a:xfrm>
            <a:off x="4376939" y="5805264"/>
            <a:ext cx="5345862" cy="64922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en-US" altLang="ja-JP" sz="1050" dirty="0">
                <a:solidFill>
                  <a:schemeClr val="tx1"/>
                </a:solidFill>
              </a:rPr>
              <a:t>※</a:t>
            </a:r>
            <a:r>
              <a:rPr kumimoji="1" lang="ja-JP" altLang="en-US" sz="1050" dirty="0">
                <a:solidFill>
                  <a:schemeClr val="tx1"/>
                </a:solidFill>
              </a:rPr>
              <a:t>集客施策はセミナーの内容</a:t>
            </a:r>
            <a:r>
              <a:rPr lang="ja-JP" altLang="en-US" sz="1050" dirty="0">
                <a:solidFill>
                  <a:schemeClr val="tx1"/>
                </a:solidFill>
              </a:rPr>
              <a:t>や</a:t>
            </a:r>
            <a:r>
              <a:rPr kumimoji="1" lang="ja-JP" altLang="en-US" sz="1050" dirty="0">
                <a:solidFill>
                  <a:schemeClr val="tx1"/>
                </a:solidFill>
              </a:rPr>
              <a:t>集客ターゲットを基に日経</a:t>
            </a:r>
            <a:r>
              <a:rPr kumimoji="1" lang="en-US" altLang="ja-JP" sz="1050" dirty="0">
                <a:solidFill>
                  <a:schemeClr val="tx1"/>
                </a:solidFill>
              </a:rPr>
              <a:t>ID</a:t>
            </a:r>
            <a:r>
              <a:rPr kumimoji="1" lang="ja-JP" altLang="en-US" sz="1050" dirty="0">
                <a:solidFill>
                  <a:schemeClr val="tx1"/>
                </a:solidFill>
              </a:rPr>
              <a:t>ターゲティングメールや日経電子版などの広告枠を活用して実施します。上記は施策例であって、必ず全てを実施するわけではありません。</a:t>
            </a:r>
          </a:p>
        </p:txBody>
      </p:sp>
      <p:sp>
        <p:nvSpPr>
          <p:cNvPr id="23" name="テキスト ボックス 22">
            <a:extLst>
              <a:ext uri="{FF2B5EF4-FFF2-40B4-BE49-F238E27FC236}">
                <a16:creationId xmlns:a16="http://schemas.microsoft.com/office/drawing/2014/main" id="{D5CCD774-E3A2-4DC7-9F7E-B9E8EED6785B}"/>
              </a:ext>
            </a:extLst>
          </p:cNvPr>
          <p:cNvSpPr txBox="1"/>
          <p:nvPr/>
        </p:nvSpPr>
        <p:spPr>
          <a:xfrm>
            <a:off x="5025008" y="3356992"/>
            <a:ext cx="4572602" cy="369332"/>
          </a:xfrm>
          <a:prstGeom prst="rect">
            <a:avLst/>
          </a:prstGeom>
          <a:noFill/>
        </p:spPr>
        <p:txBody>
          <a:bodyPr wrap="square" rtlCol="0">
            <a:spAutoFit/>
          </a:bodyPr>
          <a:lstStyle/>
          <a:p>
            <a:pPr algn="ctr"/>
            <a:r>
              <a:rPr lang="ja-JP" altLang="en-US" dirty="0">
                <a:latin typeface="+mn-ea"/>
                <a:ea typeface="+mn-ea"/>
              </a:rPr>
              <a:t>インフィード広告</a:t>
            </a:r>
            <a:endParaRPr kumimoji="1" lang="ja-JP" altLang="en-US" dirty="0">
              <a:latin typeface="+mn-ea"/>
              <a:ea typeface="+mn-ea"/>
            </a:endParaRPr>
          </a:p>
        </p:txBody>
      </p:sp>
      <p:pic>
        <p:nvPicPr>
          <p:cNvPr id="7" name="図 6">
            <a:extLst>
              <a:ext uri="{FF2B5EF4-FFF2-40B4-BE49-F238E27FC236}">
                <a16:creationId xmlns:a16="http://schemas.microsoft.com/office/drawing/2014/main" id="{26E0B0BC-7332-46C4-B898-65F5E31682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1152" y="3717032"/>
            <a:ext cx="2091755" cy="1404464"/>
          </a:xfrm>
          <a:prstGeom prst="rect">
            <a:avLst/>
          </a:prstGeom>
        </p:spPr>
      </p:pic>
      <p:sp>
        <p:nvSpPr>
          <p:cNvPr id="8" name="正方形/長方形 7">
            <a:extLst>
              <a:ext uri="{FF2B5EF4-FFF2-40B4-BE49-F238E27FC236}">
                <a16:creationId xmlns:a16="http://schemas.microsoft.com/office/drawing/2014/main" id="{C58AA64F-1999-43C1-914F-77033B6EE773}"/>
              </a:ext>
            </a:extLst>
          </p:cNvPr>
          <p:cNvSpPr/>
          <p:nvPr/>
        </p:nvSpPr>
        <p:spPr>
          <a:xfrm>
            <a:off x="6219698" y="5117122"/>
            <a:ext cx="2387750" cy="400110"/>
          </a:xfrm>
          <a:prstGeom prst="rect">
            <a:avLst/>
          </a:prstGeom>
        </p:spPr>
        <p:txBody>
          <a:bodyPr wrap="square">
            <a:spAutoFit/>
          </a:bodyPr>
          <a:lstStyle/>
          <a:p>
            <a:r>
              <a:rPr lang="ja-JP" altLang="en-US" sz="1000" b="1" u="sng" dirty="0">
                <a:latin typeface="+mn-ea"/>
                <a:ea typeface="+mn-ea"/>
              </a:rPr>
              <a:t>アイリスグループ会長 大山氏、東京</a:t>
            </a:r>
            <a:br>
              <a:rPr lang="en-US" altLang="ja-JP" sz="1000" b="1" u="sng" dirty="0">
                <a:latin typeface="+mn-ea"/>
                <a:ea typeface="+mn-ea"/>
              </a:rPr>
            </a:br>
            <a:r>
              <a:rPr lang="ja-JP" altLang="en-US" sz="1000" b="1" u="sng" dirty="0">
                <a:latin typeface="+mn-ea"/>
                <a:ea typeface="+mn-ea"/>
              </a:rPr>
              <a:t>大学 森川氏登壇</a:t>
            </a:r>
          </a:p>
        </p:txBody>
      </p:sp>
      <p:sp>
        <p:nvSpPr>
          <p:cNvPr id="25" name="正方形/長方形 24">
            <a:extLst>
              <a:ext uri="{FF2B5EF4-FFF2-40B4-BE49-F238E27FC236}">
                <a16:creationId xmlns:a16="http://schemas.microsoft.com/office/drawing/2014/main" id="{63F5DA83-AD75-4985-B67C-EC5D8F390068}"/>
              </a:ext>
            </a:extLst>
          </p:cNvPr>
          <p:cNvSpPr/>
          <p:nvPr/>
        </p:nvSpPr>
        <p:spPr>
          <a:xfrm>
            <a:off x="1064568" y="5157192"/>
            <a:ext cx="2664743" cy="5401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rPr>
              <a:t>NEON</a:t>
            </a:r>
            <a:r>
              <a:rPr lang="ja-JP" altLang="en-US" sz="1050" dirty="0">
                <a:solidFill>
                  <a:schemeClr val="tx1"/>
                </a:solidFill>
              </a:rPr>
              <a:t>内　日経イベント</a:t>
            </a:r>
            <a:r>
              <a:rPr lang="en-US" altLang="ja-JP" sz="1050" dirty="0">
                <a:solidFill>
                  <a:schemeClr val="tx1"/>
                </a:solidFill>
              </a:rPr>
              <a:t>&amp;</a:t>
            </a:r>
            <a:r>
              <a:rPr lang="ja-JP" altLang="en-US" sz="1050" dirty="0">
                <a:solidFill>
                  <a:schemeClr val="tx1"/>
                </a:solidFill>
              </a:rPr>
              <a:t>セミナー</a:t>
            </a:r>
            <a:r>
              <a:rPr lang="en-US" altLang="ja-JP" sz="1050" dirty="0">
                <a:solidFill>
                  <a:schemeClr val="tx1"/>
                </a:solidFill>
              </a:rPr>
              <a:t> </a:t>
            </a:r>
          </a:p>
          <a:p>
            <a:r>
              <a:rPr lang="en-US" altLang="ja-JP" sz="1050" dirty="0">
                <a:solidFill>
                  <a:schemeClr val="tx1"/>
                </a:solidFill>
              </a:rPr>
              <a:t>https://seminar.nikkei.co.jp/</a:t>
            </a:r>
            <a:endParaRPr lang="ja-JP" altLang="en-US" sz="1050" dirty="0">
              <a:solidFill>
                <a:schemeClr val="tx1"/>
              </a:solidFill>
            </a:endParaRPr>
          </a:p>
        </p:txBody>
      </p:sp>
    </p:spTree>
    <p:extLst>
      <p:ext uri="{BB962C8B-B14F-4D97-AF65-F5344CB8AC3E}">
        <p14:creationId xmlns:p14="http://schemas.microsoft.com/office/powerpoint/2010/main" val="3383979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FC561-24D7-4658-85C4-726C989CCFF5}"/>
              </a:ext>
            </a:extLst>
          </p:cNvPr>
          <p:cNvSpPr>
            <a:spLocks noGrp="1"/>
          </p:cNvSpPr>
          <p:nvPr>
            <p:ph type="title"/>
          </p:nvPr>
        </p:nvSpPr>
        <p:spPr/>
        <p:txBody>
          <a:bodyPr/>
          <a:lstStyle/>
          <a:p>
            <a:r>
              <a:rPr kumimoji="1" lang="ja-JP" altLang="en-US" dirty="0"/>
              <a:t>申込フォーム</a:t>
            </a:r>
            <a:r>
              <a:rPr lang="ja-JP" altLang="en-US" dirty="0"/>
              <a:t>（イメージ）</a:t>
            </a:r>
            <a:endParaRPr kumimoji="1" lang="ja-JP" altLang="en-US" dirty="0"/>
          </a:p>
        </p:txBody>
      </p:sp>
      <p:sp>
        <p:nvSpPr>
          <p:cNvPr id="5" name="スライド番号プレースホルダー 4">
            <a:extLst>
              <a:ext uri="{FF2B5EF4-FFF2-40B4-BE49-F238E27FC236}">
                <a16:creationId xmlns:a16="http://schemas.microsoft.com/office/drawing/2014/main" id="{EF430874-2AD5-41C7-A437-1946A7293505}"/>
              </a:ext>
            </a:extLst>
          </p:cNvPr>
          <p:cNvSpPr>
            <a:spLocks noGrp="1"/>
          </p:cNvSpPr>
          <p:nvPr>
            <p:ph type="sldNum" sz="quarter" idx="12"/>
          </p:nvPr>
        </p:nvSpPr>
        <p:spPr/>
        <p:txBody>
          <a:bodyPr/>
          <a:lstStyle/>
          <a:p>
            <a:fld id="{02600E93-819C-4894-8A60-DAB105EEC72C}" type="slidenum">
              <a:rPr lang="ja-JP" altLang="en-US" smtClean="0"/>
              <a:pPr/>
              <a:t>22</a:t>
            </a:fld>
            <a:endParaRPr lang="ja-JP" altLang="en-US" dirty="0"/>
          </a:p>
        </p:txBody>
      </p:sp>
      <p:sp>
        <p:nvSpPr>
          <p:cNvPr id="21" name="コンテンツ プレースホルダー 6">
            <a:extLst>
              <a:ext uri="{FF2B5EF4-FFF2-40B4-BE49-F238E27FC236}">
                <a16:creationId xmlns:a16="http://schemas.microsoft.com/office/drawing/2014/main" id="{8BF55687-C3C0-427A-90C2-17B0B8B44B46}"/>
              </a:ext>
            </a:extLst>
          </p:cNvPr>
          <p:cNvSpPr txBox="1">
            <a:spLocks/>
          </p:cNvSpPr>
          <p:nvPr/>
        </p:nvSpPr>
        <p:spPr>
          <a:xfrm>
            <a:off x="200472" y="980728"/>
            <a:ext cx="9480029" cy="576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fontAlgn="auto">
              <a:spcAft>
                <a:spcPts val="0"/>
              </a:spcAft>
            </a:pPr>
            <a:r>
              <a:rPr lang="ja-JP" altLang="en-US" sz="1600" dirty="0"/>
              <a:t>日経</a:t>
            </a:r>
            <a:r>
              <a:rPr lang="en-US" altLang="ja-JP" sz="1600" dirty="0"/>
              <a:t>ID</a:t>
            </a:r>
            <a:r>
              <a:rPr lang="ja-JP" altLang="en-US" sz="1600" dirty="0"/>
              <a:t>連携は</a:t>
            </a:r>
            <a:r>
              <a:rPr lang="en-US" altLang="ja-JP" sz="1600" dirty="0"/>
              <a:t>【</a:t>
            </a:r>
            <a:r>
              <a:rPr lang="ja-JP" altLang="en-US" sz="1600" dirty="0"/>
              <a:t>推奨</a:t>
            </a:r>
            <a:r>
              <a:rPr lang="en-US" altLang="ja-JP" sz="1600" dirty="0"/>
              <a:t>】</a:t>
            </a:r>
            <a:r>
              <a:rPr lang="ja-JP" altLang="en-US" sz="1600" dirty="0"/>
              <a:t>としています</a:t>
            </a:r>
            <a:endParaRPr lang="en-US" altLang="ja-JP" sz="1600" dirty="0"/>
          </a:p>
          <a:p>
            <a:pPr marL="0" indent="0" fontAlgn="auto">
              <a:spcAft>
                <a:spcPts val="0"/>
              </a:spcAft>
              <a:buNone/>
            </a:pPr>
            <a:r>
              <a:rPr lang="ja-JP" altLang="en-US" sz="1400" dirty="0"/>
              <a:t>　　（</a:t>
            </a:r>
            <a:r>
              <a:rPr lang="en-US" altLang="ja-JP" sz="1400" dirty="0"/>
              <a:t>※</a:t>
            </a:r>
            <a:r>
              <a:rPr lang="ja-JP" altLang="en-US" sz="1400" dirty="0"/>
              <a:t>１：日経</a:t>
            </a:r>
            <a:r>
              <a:rPr lang="en-US" altLang="ja-JP" sz="1400" dirty="0"/>
              <a:t>ID</a:t>
            </a:r>
            <a:r>
              <a:rPr lang="ja-JP" altLang="en-US" sz="1400" dirty="0"/>
              <a:t>の取得／連携いただいた申込者は、日経</a:t>
            </a:r>
            <a:r>
              <a:rPr lang="en-US" altLang="ja-JP" sz="1400" dirty="0"/>
              <a:t>ID</a:t>
            </a:r>
            <a:r>
              <a:rPr lang="ja-JP" altLang="en-US" sz="1400" dirty="0"/>
              <a:t>に登録されている情報が自動で入力されます</a:t>
            </a:r>
            <a:r>
              <a:rPr lang="en-US" altLang="ja-JP" sz="1400" dirty="0"/>
              <a:t>)</a:t>
            </a:r>
          </a:p>
        </p:txBody>
      </p:sp>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F3B767AF-3794-41E8-9C09-FE2E285152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04528" y="1772816"/>
            <a:ext cx="1656184" cy="4448805"/>
          </a:xfrm>
          <a:prstGeom prst="rect">
            <a:avLst/>
          </a:prstGeom>
          <a:ln>
            <a:solidFill>
              <a:schemeClr val="bg1">
                <a:lumMod val="75000"/>
              </a:schemeClr>
            </a:solidFill>
          </a:ln>
        </p:spPr>
      </p:pic>
      <p:grpSp>
        <p:nvGrpSpPr>
          <p:cNvPr id="13" name="グループ化 12">
            <a:extLst>
              <a:ext uri="{FF2B5EF4-FFF2-40B4-BE49-F238E27FC236}">
                <a16:creationId xmlns:a16="http://schemas.microsoft.com/office/drawing/2014/main" id="{CC99B35D-35DF-4AF8-8AC1-6D066126E1B7}"/>
              </a:ext>
            </a:extLst>
          </p:cNvPr>
          <p:cNvGrpSpPr/>
          <p:nvPr/>
        </p:nvGrpSpPr>
        <p:grpSpPr>
          <a:xfrm>
            <a:off x="4088904" y="3573016"/>
            <a:ext cx="5547498" cy="2830345"/>
            <a:chOff x="4016896" y="2276873"/>
            <a:chExt cx="5688632" cy="2902352"/>
          </a:xfrm>
        </p:grpSpPr>
        <p:pic>
          <p:nvPicPr>
            <p:cNvPr id="10" name="図 9" descr="グラフィカル ユーザー インターフェイス, テキスト, アプリケーション, メール&#10;&#10;自動的に生成された説明">
              <a:extLst>
                <a:ext uri="{FF2B5EF4-FFF2-40B4-BE49-F238E27FC236}">
                  <a16:creationId xmlns:a16="http://schemas.microsoft.com/office/drawing/2014/main" id="{A75BCBFF-388F-4D9F-AA63-B64DF853A41B}"/>
                </a:ext>
              </a:extLst>
            </p:cNvPr>
            <p:cNvPicPr>
              <a:picLocks noChangeAspect="1"/>
            </p:cNvPicPr>
            <p:nvPr/>
          </p:nvPicPr>
          <p:blipFill rotWithShape="1">
            <a:blip r:embed="rId3">
              <a:extLst>
                <a:ext uri="{28A0092B-C50C-407E-A947-70E740481C1C}">
                  <a14:useLocalDpi xmlns:a14="http://schemas.microsoft.com/office/drawing/2010/main" val="0"/>
                </a:ext>
              </a:extLst>
            </a:blip>
            <a:srcRect l="18716" t="78355" r="18731" b="9033"/>
            <a:stretch/>
          </p:blipFill>
          <p:spPr>
            <a:xfrm>
              <a:off x="4016896" y="2276873"/>
              <a:ext cx="5359079" cy="2902352"/>
            </a:xfrm>
            <a:prstGeom prst="rect">
              <a:avLst/>
            </a:prstGeom>
            <a:ln>
              <a:solidFill>
                <a:schemeClr val="bg1">
                  <a:lumMod val="75000"/>
                </a:schemeClr>
              </a:solidFill>
            </a:ln>
          </p:spPr>
        </p:pic>
        <p:sp>
          <p:nvSpPr>
            <p:cNvPr id="6" name="テキスト ボックス 5">
              <a:extLst>
                <a:ext uri="{FF2B5EF4-FFF2-40B4-BE49-F238E27FC236}">
                  <a16:creationId xmlns:a16="http://schemas.microsoft.com/office/drawing/2014/main" id="{8F87E76B-C2BF-4632-9CF7-18770AB1A223}"/>
                </a:ext>
              </a:extLst>
            </p:cNvPr>
            <p:cNvSpPr txBox="1"/>
            <p:nvPr/>
          </p:nvSpPr>
          <p:spPr>
            <a:xfrm>
              <a:off x="7185248" y="2708920"/>
              <a:ext cx="2520280" cy="577081"/>
            </a:xfrm>
            <a:prstGeom prst="rect">
              <a:avLst/>
            </a:prstGeom>
            <a:noFill/>
          </p:spPr>
          <p:txBody>
            <a:bodyPr wrap="square" rtlCol="0">
              <a:spAutoFit/>
            </a:bodyPr>
            <a:lstStyle/>
            <a:p>
              <a:r>
                <a:rPr lang="ja-JP" altLang="en-US" sz="1050" b="1" dirty="0">
                  <a:solidFill>
                    <a:srgbClr val="FF0000"/>
                  </a:solidFill>
                  <a:latin typeface="+mn-ea"/>
                  <a:ea typeface="+mn-ea"/>
                </a:rPr>
                <a:t>・日経オンライン展示会</a:t>
              </a:r>
              <a:endParaRPr lang="en-US" altLang="ja-JP" sz="1050" b="1" dirty="0">
                <a:solidFill>
                  <a:srgbClr val="FF0000"/>
                </a:solidFill>
                <a:latin typeface="+mn-ea"/>
                <a:ea typeface="+mn-ea"/>
              </a:endParaRPr>
            </a:p>
            <a:p>
              <a:r>
                <a:rPr lang="ja-JP" altLang="en-US" sz="1050" b="1" dirty="0">
                  <a:solidFill>
                    <a:srgbClr val="FF0000"/>
                  </a:solidFill>
                  <a:latin typeface="+mn-ea"/>
                  <a:ea typeface="+mn-ea"/>
                </a:rPr>
                <a:t>・日本経済新聞社</a:t>
              </a:r>
              <a:endParaRPr lang="en-US" altLang="ja-JP" sz="1050" b="1" dirty="0">
                <a:solidFill>
                  <a:srgbClr val="FF0000"/>
                </a:solidFill>
                <a:latin typeface="+mn-ea"/>
                <a:ea typeface="+mn-ea"/>
              </a:endParaRPr>
            </a:p>
            <a:p>
              <a:r>
                <a:rPr kumimoji="1" lang="ja-JP" altLang="en-US" sz="1050" b="1" dirty="0">
                  <a:solidFill>
                    <a:srgbClr val="FF0000"/>
                  </a:solidFill>
                  <a:latin typeface="+mn-ea"/>
                  <a:ea typeface="+mn-ea"/>
                </a:rPr>
                <a:t>　のプライバシーポリシー</a:t>
              </a:r>
            </a:p>
          </p:txBody>
        </p:sp>
        <p:sp>
          <p:nvSpPr>
            <p:cNvPr id="12" name="テキスト ボックス 11">
              <a:extLst>
                <a:ext uri="{FF2B5EF4-FFF2-40B4-BE49-F238E27FC236}">
                  <a16:creationId xmlns:a16="http://schemas.microsoft.com/office/drawing/2014/main" id="{44124304-77CD-4121-871A-7CA0F0E073E5}"/>
                </a:ext>
              </a:extLst>
            </p:cNvPr>
            <p:cNvSpPr txBox="1"/>
            <p:nvPr/>
          </p:nvSpPr>
          <p:spPr>
            <a:xfrm>
              <a:off x="7185248" y="4005064"/>
              <a:ext cx="2520280" cy="577081"/>
            </a:xfrm>
            <a:prstGeom prst="rect">
              <a:avLst/>
            </a:prstGeom>
            <a:noFill/>
          </p:spPr>
          <p:txBody>
            <a:bodyPr wrap="square" rtlCol="0">
              <a:spAutoFit/>
            </a:bodyPr>
            <a:lstStyle/>
            <a:p>
              <a:r>
                <a:rPr kumimoji="1" lang="ja-JP" altLang="en-US" sz="1050" b="1" dirty="0">
                  <a:solidFill>
                    <a:srgbClr val="FF0000"/>
                  </a:solidFill>
                  <a:latin typeface="+mn-ea"/>
                  <a:ea typeface="+mn-ea"/>
                </a:rPr>
                <a:t>・日経イベント</a:t>
              </a:r>
              <a:r>
                <a:rPr kumimoji="1" lang="en-US" altLang="ja-JP" sz="1050" b="1" dirty="0">
                  <a:solidFill>
                    <a:srgbClr val="FF0000"/>
                  </a:solidFill>
                  <a:latin typeface="+mn-ea"/>
                  <a:ea typeface="+mn-ea"/>
                </a:rPr>
                <a:t>&amp;</a:t>
              </a:r>
              <a:r>
                <a:rPr kumimoji="1" lang="ja-JP" altLang="en-US" sz="1050" b="1" dirty="0">
                  <a:solidFill>
                    <a:srgbClr val="FF0000"/>
                  </a:solidFill>
                  <a:latin typeface="+mn-ea"/>
                  <a:ea typeface="+mn-ea"/>
                </a:rPr>
                <a:t>セミナー</a:t>
              </a:r>
              <a:endParaRPr kumimoji="1" lang="en-US" altLang="ja-JP" sz="1050" b="1" dirty="0">
                <a:solidFill>
                  <a:srgbClr val="FF0000"/>
                </a:solidFill>
                <a:latin typeface="+mn-ea"/>
                <a:ea typeface="+mn-ea"/>
              </a:endParaRPr>
            </a:p>
            <a:p>
              <a:r>
                <a:rPr lang="ja-JP" altLang="en-US" sz="1050" b="1" dirty="0">
                  <a:solidFill>
                    <a:srgbClr val="FF0000"/>
                  </a:solidFill>
                  <a:latin typeface="+mn-ea"/>
                  <a:ea typeface="+mn-ea"/>
                </a:rPr>
                <a:t>・</a:t>
              </a:r>
              <a:r>
                <a:rPr kumimoji="1" lang="ja-JP" altLang="en-US" sz="1050" b="1" dirty="0">
                  <a:solidFill>
                    <a:srgbClr val="FF0000"/>
                  </a:solidFill>
                  <a:latin typeface="+mn-ea"/>
                  <a:ea typeface="+mn-ea"/>
                </a:rPr>
                <a:t>協賛社</a:t>
              </a:r>
              <a:endParaRPr kumimoji="1" lang="en-US" altLang="ja-JP" sz="1050" b="1" dirty="0">
                <a:solidFill>
                  <a:srgbClr val="FF0000"/>
                </a:solidFill>
                <a:latin typeface="+mn-ea"/>
                <a:ea typeface="+mn-ea"/>
              </a:endParaRPr>
            </a:p>
            <a:p>
              <a:r>
                <a:rPr lang="ja-JP" altLang="en-US" sz="1050" b="1" dirty="0">
                  <a:solidFill>
                    <a:srgbClr val="FF0000"/>
                  </a:solidFill>
                  <a:latin typeface="+mn-ea"/>
                  <a:ea typeface="+mn-ea"/>
                </a:rPr>
                <a:t>　の</a:t>
              </a:r>
              <a:r>
                <a:rPr kumimoji="1" lang="ja-JP" altLang="en-US" sz="1050" b="1" dirty="0">
                  <a:solidFill>
                    <a:srgbClr val="FF0000"/>
                  </a:solidFill>
                  <a:latin typeface="+mn-ea"/>
                  <a:ea typeface="+mn-ea"/>
                </a:rPr>
                <a:t>プライバシーポリシー</a:t>
              </a:r>
            </a:p>
          </p:txBody>
        </p:sp>
      </p:grpSp>
      <p:sp>
        <p:nvSpPr>
          <p:cNvPr id="9" name="右中かっこ 8">
            <a:extLst>
              <a:ext uri="{FF2B5EF4-FFF2-40B4-BE49-F238E27FC236}">
                <a16:creationId xmlns:a16="http://schemas.microsoft.com/office/drawing/2014/main" id="{D2967CC9-1177-4670-A44C-B9F91A6F3FA8}"/>
              </a:ext>
            </a:extLst>
          </p:cNvPr>
          <p:cNvSpPr/>
          <p:nvPr/>
        </p:nvSpPr>
        <p:spPr>
          <a:xfrm>
            <a:off x="2432720" y="2348880"/>
            <a:ext cx="216024" cy="2808312"/>
          </a:xfrm>
          <a:prstGeom prst="rightBrace">
            <a:avLst/>
          </a:prstGeom>
          <a:ln w="19050">
            <a:solidFill>
              <a:srgbClr val="0F367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E02AEAAC-092D-42F6-B154-EB15B5BC3853}"/>
              </a:ext>
            </a:extLst>
          </p:cNvPr>
          <p:cNvSpPr/>
          <p:nvPr/>
        </p:nvSpPr>
        <p:spPr>
          <a:xfrm>
            <a:off x="2432720" y="5229200"/>
            <a:ext cx="216024" cy="648073"/>
          </a:xfrm>
          <a:prstGeom prst="rightBrace">
            <a:avLst/>
          </a:prstGeom>
          <a:ln w="19050">
            <a:solidFill>
              <a:srgbClr val="0F367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6A2A34D-38EA-4B5E-9BCF-22B1958A9954}"/>
              </a:ext>
            </a:extLst>
          </p:cNvPr>
          <p:cNvSpPr txBox="1"/>
          <p:nvPr/>
        </p:nvSpPr>
        <p:spPr>
          <a:xfrm>
            <a:off x="2720752" y="3573016"/>
            <a:ext cx="1005403" cy="338554"/>
          </a:xfrm>
          <a:prstGeom prst="rect">
            <a:avLst/>
          </a:prstGeom>
          <a:noFill/>
        </p:spPr>
        <p:txBody>
          <a:bodyPr wrap="none" rtlCol="0">
            <a:spAutoFit/>
          </a:bodyPr>
          <a:lstStyle/>
          <a:p>
            <a:r>
              <a:rPr kumimoji="1" lang="ja-JP" altLang="en-US" sz="1600" b="1" dirty="0">
                <a:solidFill>
                  <a:srgbClr val="0F3675"/>
                </a:solidFill>
                <a:latin typeface="+mn-ea"/>
                <a:ea typeface="+mn-ea"/>
              </a:rPr>
              <a:t>個人情報</a:t>
            </a:r>
          </a:p>
        </p:txBody>
      </p:sp>
      <p:sp>
        <p:nvSpPr>
          <p:cNvPr id="16" name="テキスト ボックス 15">
            <a:extLst>
              <a:ext uri="{FF2B5EF4-FFF2-40B4-BE49-F238E27FC236}">
                <a16:creationId xmlns:a16="http://schemas.microsoft.com/office/drawing/2014/main" id="{6724C654-4DF6-4B4B-9C39-2C01D0F7C78C}"/>
              </a:ext>
            </a:extLst>
          </p:cNvPr>
          <p:cNvSpPr txBox="1"/>
          <p:nvPr/>
        </p:nvSpPr>
        <p:spPr>
          <a:xfrm>
            <a:off x="2648744" y="5373216"/>
            <a:ext cx="1415772" cy="830997"/>
          </a:xfrm>
          <a:prstGeom prst="rect">
            <a:avLst/>
          </a:prstGeom>
          <a:noFill/>
        </p:spPr>
        <p:txBody>
          <a:bodyPr wrap="none" rtlCol="0">
            <a:spAutoFit/>
          </a:bodyPr>
          <a:lstStyle/>
          <a:p>
            <a:r>
              <a:rPr kumimoji="1" lang="ja-JP" altLang="en-US" sz="1600" b="1" dirty="0">
                <a:solidFill>
                  <a:srgbClr val="0F3675"/>
                </a:solidFill>
                <a:latin typeface="+mn-ea"/>
                <a:ea typeface="+mn-ea"/>
              </a:rPr>
              <a:t>プライバシー</a:t>
            </a:r>
            <a:endParaRPr kumimoji="1" lang="en-US" altLang="ja-JP" sz="1600" b="1" dirty="0">
              <a:solidFill>
                <a:srgbClr val="0F3675"/>
              </a:solidFill>
              <a:latin typeface="+mn-ea"/>
              <a:ea typeface="+mn-ea"/>
            </a:endParaRPr>
          </a:p>
          <a:p>
            <a:r>
              <a:rPr kumimoji="1" lang="ja-JP" altLang="en-US" sz="1600" b="1" dirty="0">
                <a:solidFill>
                  <a:srgbClr val="0F3675"/>
                </a:solidFill>
                <a:latin typeface="+mn-ea"/>
                <a:ea typeface="+mn-ea"/>
              </a:rPr>
              <a:t>ポリシー</a:t>
            </a:r>
            <a:endParaRPr kumimoji="1" lang="en-US" altLang="ja-JP" sz="1600" b="1" dirty="0">
              <a:solidFill>
                <a:srgbClr val="0F3675"/>
              </a:solidFill>
              <a:latin typeface="+mn-ea"/>
              <a:ea typeface="+mn-ea"/>
            </a:endParaRPr>
          </a:p>
          <a:p>
            <a:r>
              <a:rPr lang="en-US" altLang="ja-JP" sz="1600" b="1" dirty="0">
                <a:solidFill>
                  <a:srgbClr val="0F3675"/>
                </a:solidFill>
                <a:latin typeface="+mn-ea"/>
                <a:ea typeface="+mn-ea"/>
              </a:rPr>
              <a:t>(※</a:t>
            </a:r>
            <a:r>
              <a:rPr lang="ja-JP" altLang="en-US" sz="1600" b="1" dirty="0">
                <a:solidFill>
                  <a:srgbClr val="0F3675"/>
                </a:solidFill>
                <a:latin typeface="+mn-ea"/>
                <a:ea typeface="+mn-ea"/>
              </a:rPr>
              <a:t>２</a:t>
            </a:r>
            <a:r>
              <a:rPr lang="en-US" altLang="ja-JP" sz="1600" b="1" dirty="0">
                <a:solidFill>
                  <a:srgbClr val="0F3675"/>
                </a:solidFill>
                <a:latin typeface="+mn-ea"/>
                <a:ea typeface="+mn-ea"/>
              </a:rPr>
              <a:t>)</a:t>
            </a:r>
            <a:endParaRPr kumimoji="1" lang="ja-JP" altLang="en-US" sz="1600" b="1" dirty="0">
              <a:solidFill>
                <a:srgbClr val="0F3675"/>
              </a:solidFill>
              <a:latin typeface="+mn-ea"/>
              <a:ea typeface="+mn-ea"/>
            </a:endParaRPr>
          </a:p>
        </p:txBody>
      </p:sp>
      <p:pic>
        <p:nvPicPr>
          <p:cNvPr id="17" name="図 16">
            <a:extLst>
              <a:ext uri="{FF2B5EF4-FFF2-40B4-BE49-F238E27FC236}">
                <a16:creationId xmlns:a16="http://schemas.microsoft.com/office/drawing/2014/main" id="{1FE6E390-75AF-4D46-8968-B5EB6BDC5781}"/>
              </a:ext>
            </a:extLst>
          </p:cNvPr>
          <p:cNvPicPr>
            <a:picLocks noChangeAspect="1"/>
          </p:cNvPicPr>
          <p:nvPr/>
        </p:nvPicPr>
        <p:blipFill rotWithShape="1">
          <a:blip r:embed="rId4"/>
          <a:srcRect l="10836" t="994" r="10667" b="-994"/>
          <a:stretch/>
        </p:blipFill>
        <p:spPr>
          <a:xfrm>
            <a:off x="4088904" y="1988840"/>
            <a:ext cx="4759755" cy="1164197"/>
          </a:xfrm>
          <a:prstGeom prst="rect">
            <a:avLst/>
          </a:prstGeom>
          <a:ln>
            <a:solidFill>
              <a:schemeClr val="bg1">
                <a:lumMod val="85000"/>
              </a:schemeClr>
            </a:solidFill>
          </a:ln>
        </p:spPr>
      </p:pic>
      <p:sp>
        <p:nvSpPr>
          <p:cNvPr id="18" name="テキスト ボックス 17">
            <a:extLst>
              <a:ext uri="{FF2B5EF4-FFF2-40B4-BE49-F238E27FC236}">
                <a16:creationId xmlns:a16="http://schemas.microsoft.com/office/drawing/2014/main" id="{221276B6-4C85-4E08-9E99-BA9CB2DADF9A}"/>
              </a:ext>
            </a:extLst>
          </p:cNvPr>
          <p:cNvSpPr txBox="1"/>
          <p:nvPr/>
        </p:nvSpPr>
        <p:spPr>
          <a:xfrm>
            <a:off x="4016896" y="1628800"/>
            <a:ext cx="646331" cy="369332"/>
          </a:xfrm>
          <a:prstGeom prst="rect">
            <a:avLst/>
          </a:prstGeom>
          <a:noFill/>
        </p:spPr>
        <p:txBody>
          <a:bodyPr wrap="none" rtlCol="0">
            <a:spAutoFit/>
          </a:bodyPr>
          <a:lstStyle/>
          <a:p>
            <a:r>
              <a:rPr lang="en-US" altLang="ja-JP" b="1" dirty="0">
                <a:solidFill>
                  <a:srgbClr val="0F3675"/>
                </a:solidFill>
                <a:latin typeface="+mn-ea"/>
                <a:ea typeface="+mn-ea"/>
              </a:rPr>
              <a:t>※</a:t>
            </a:r>
            <a:r>
              <a:rPr lang="ja-JP" altLang="en-US" b="1" dirty="0">
                <a:solidFill>
                  <a:srgbClr val="0F3675"/>
                </a:solidFill>
                <a:latin typeface="+mn-ea"/>
                <a:ea typeface="+mn-ea"/>
              </a:rPr>
              <a:t>１</a:t>
            </a:r>
            <a:endParaRPr kumimoji="1" lang="ja-JP" altLang="en-US" b="1" dirty="0">
              <a:solidFill>
                <a:srgbClr val="0F3675"/>
              </a:solidFill>
              <a:latin typeface="+mn-ea"/>
              <a:ea typeface="+mn-ea"/>
            </a:endParaRPr>
          </a:p>
        </p:txBody>
      </p:sp>
      <p:sp>
        <p:nvSpPr>
          <p:cNvPr id="22" name="テキスト ボックス 21">
            <a:extLst>
              <a:ext uri="{FF2B5EF4-FFF2-40B4-BE49-F238E27FC236}">
                <a16:creationId xmlns:a16="http://schemas.microsoft.com/office/drawing/2014/main" id="{46AFA19C-6E9D-40AF-B233-03E859FE91A1}"/>
              </a:ext>
            </a:extLst>
          </p:cNvPr>
          <p:cNvSpPr txBox="1"/>
          <p:nvPr/>
        </p:nvSpPr>
        <p:spPr>
          <a:xfrm>
            <a:off x="4016896" y="3212976"/>
            <a:ext cx="646331" cy="369332"/>
          </a:xfrm>
          <a:prstGeom prst="rect">
            <a:avLst/>
          </a:prstGeom>
          <a:noFill/>
        </p:spPr>
        <p:txBody>
          <a:bodyPr wrap="none" rtlCol="0">
            <a:spAutoFit/>
          </a:bodyPr>
          <a:lstStyle/>
          <a:p>
            <a:r>
              <a:rPr lang="en-US" altLang="ja-JP" b="1" dirty="0">
                <a:solidFill>
                  <a:srgbClr val="0F3675"/>
                </a:solidFill>
                <a:latin typeface="+mn-ea"/>
                <a:ea typeface="+mn-ea"/>
              </a:rPr>
              <a:t>※</a:t>
            </a:r>
            <a:r>
              <a:rPr lang="ja-JP" altLang="en-US" b="1" dirty="0">
                <a:solidFill>
                  <a:srgbClr val="0F3675"/>
                </a:solidFill>
                <a:latin typeface="+mn-ea"/>
                <a:ea typeface="+mn-ea"/>
              </a:rPr>
              <a:t>２</a:t>
            </a:r>
            <a:endParaRPr kumimoji="1" lang="ja-JP" altLang="en-US" b="1" dirty="0">
              <a:solidFill>
                <a:srgbClr val="0F3675"/>
              </a:solidFill>
              <a:latin typeface="+mn-ea"/>
              <a:ea typeface="+mn-ea"/>
            </a:endParaRPr>
          </a:p>
        </p:txBody>
      </p:sp>
    </p:spTree>
    <p:extLst>
      <p:ext uri="{BB962C8B-B14F-4D97-AF65-F5344CB8AC3E}">
        <p14:creationId xmlns:p14="http://schemas.microsoft.com/office/powerpoint/2010/main" val="86659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A0EDB1-5B62-4BEF-B4C6-F2D9986FDC21}"/>
              </a:ext>
            </a:extLst>
          </p:cNvPr>
          <p:cNvSpPr>
            <a:spLocks noGrp="1"/>
          </p:cNvSpPr>
          <p:nvPr>
            <p:ph type="title"/>
          </p:nvPr>
        </p:nvSpPr>
        <p:spPr/>
        <p:txBody>
          <a:bodyPr/>
          <a:lstStyle/>
          <a:p>
            <a:r>
              <a:rPr kumimoji="1" lang="ja-JP" altLang="en-US" dirty="0"/>
              <a:t>セミナ</a:t>
            </a:r>
            <a:r>
              <a:rPr lang="ja-JP" altLang="en-US" dirty="0"/>
              <a:t>ー</a:t>
            </a:r>
            <a:r>
              <a:rPr kumimoji="1" lang="ja-JP" altLang="en-US" dirty="0"/>
              <a:t>視聴</a:t>
            </a:r>
            <a:r>
              <a:rPr lang="ja-JP" altLang="en-US" dirty="0"/>
              <a:t>ページ</a:t>
            </a:r>
            <a:endParaRPr kumimoji="1" lang="ja-JP" altLang="en-US" dirty="0"/>
          </a:p>
        </p:txBody>
      </p:sp>
      <p:sp>
        <p:nvSpPr>
          <p:cNvPr id="4" name="スライド番号プレースホルダー 3">
            <a:extLst>
              <a:ext uri="{FF2B5EF4-FFF2-40B4-BE49-F238E27FC236}">
                <a16:creationId xmlns:a16="http://schemas.microsoft.com/office/drawing/2014/main" id="{C326F3C3-BB96-4C8C-8C6D-4F135DFF6097}"/>
              </a:ext>
            </a:extLst>
          </p:cNvPr>
          <p:cNvSpPr>
            <a:spLocks noGrp="1"/>
          </p:cNvSpPr>
          <p:nvPr>
            <p:ph type="sldNum" sz="quarter" idx="12"/>
          </p:nvPr>
        </p:nvSpPr>
        <p:spPr/>
        <p:txBody>
          <a:bodyPr/>
          <a:lstStyle/>
          <a:p>
            <a:fld id="{02600E93-819C-4894-8A60-DAB105EEC72C}" type="slidenum">
              <a:rPr lang="ja-JP" altLang="en-US" smtClean="0"/>
              <a:pPr/>
              <a:t>23</a:t>
            </a:fld>
            <a:endParaRPr lang="ja-JP" altLang="en-US" dirty="0"/>
          </a:p>
        </p:txBody>
      </p:sp>
      <p:sp>
        <p:nvSpPr>
          <p:cNvPr id="3" name="テキスト ボックス 2">
            <a:extLst>
              <a:ext uri="{FF2B5EF4-FFF2-40B4-BE49-F238E27FC236}">
                <a16:creationId xmlns:a16="http://schemas.microsoft.com/office/drawing/2014/main" id="{A42ACBE5-61D6-451B-BAFC-A72C5F610FA5}"/>
              </a:ext>
            </a:extLst>
          </p:cNvPr>
          <p:cNvSpPr txBox="1"/>
          <p:nvPr/>
        </p:nvSpPr>
        <p:spPr>
          <a:xfrm>
            <a:off x="1064568" y="879512"/>
            <a:ext cx="1861407" cy="307777"/>
          </a:xfrm>
          <a:prstGeom prst="rect">
            <a:avLst/>
          </a:prstGeom>
          <a:noFill/>
        </p:spPr>
        <p:txBody>
          <a:bodyPr wrap="none" rtlCol="0">
            <a:spAutoFit/>
          </a:bodyPr>
          <a:lstStyle/>
          <a:p>
            <a:r>
              <a:rPr kumimoji="1" lang="ja-JP" altLang="en-US" sz="1400" dirty="0">
                <a:latin typeface="游ゴシック" panose="020B0400000000000000" pitchFamily="50" charset="-128"/>
                <a:ea typeface="游ゴシック" panose="020B0400000000000000" pitchFamily="50" charset="-128"/>
              </a:rPr>
              <a:t>・配信画面❶（</a:t>
            </a:r>
            <a:r>
              <a:rPr kumimoji="1" lang="en-US" altLang="ja-JP" sz="1400" dirty="0">
                <a:latin typeface="游ゴシック" panose="020B0400000000000000" pitchFamily="50" charset="-128"/>
                <a:ea typeface="游ゴシック" panose="020B0400000000000000" pitchFamily="50" charset="-128"/>
              </a:rPr>
              <a:t>PC</a:t>
            </a:r>
            <a:r>
              <a:rPr kumimoji="1" lang="ja-JP" altLang="en-US" sz="1400" dirty="0">
                <a:latin typeface="游ゴシック" panose="020B0400000000000000" pitchFamily="50" charset="-128"/>
                <a:ea typeface="游ゴシック" panose="020B0400000000000000" pitchFamily="50" charset="-128"/>
              </a:rPr>
              <a:t>）</a:t>
            </a:r>
          </a:p>
        </p:txBody>
      </p:sp>
      <p:sp>
        <p:nvSpPr>
          <p:cNvPr id="26" name="テキスト ボックス 25">
            <a:extLst>
              <a:ext uri="{FF2B5EF4-FFF2-40B4-BE49-F238E27FC236}">
                <a16:creationId xmlns:a16="http://schemas.microsoft.com/office/drawing/2014/main" id="{E3CDD867-CF67-4FD3-BAC6-47FE33B8EBBD}"/>
              </a:ext>
            </a:extLst>
          </p:cNvPr>
          <p:cNvSpPr txBox="1"/>
          <p:nvPr/>
        </p:nvSpPr>
        <p:spPr>
          <a:xfrm>
            <a:off x="4088904" y="888975"/>
            <a:ext cx="1851789" cy="307777"/>
          </a:xfrm>
          <a:prstGeom prst="rect">
            <a:avLst/>
          </a:prstGeom>
          <a:noFill/>
        </p:spPr>
        <p:txBody>
          <a:bodyPr wrap="none" rtlCol="0">
            <a:spAutoFit/>
          </a:bodyPr>
          <a:lstStyle/>
          <a:p>
            <a:r>
              <a:rPr kumimoji="1" lang="ja-JP" altLang="en-US" sz="1400" dirty="0">
                <a:latin typeface="游ゴシック" panose="020B0400000000000000" pitchFamily="50" charset="-128"/>
                <a:ea typeface="游ゴシック" panose="020B0400000000000000" pitchFamily="50" charset="-128"/>
              </a:rPr>
              <a:t>・配信画面❷（</a:t>
            </a:r>
            <a:r>
              <a:rPr lang="en-US" altLang="ja-JP" sz="1400" dirty="0">
                <a:latin typeface="游ゴシック" panose="020B0400000000000000" pitchFamily="50" charset="-128"/>
                <a:ea typeface="游ゴシック" panose="020B0400000000000000" pitchFamily="50" charset="-128"/>
              </a:rPr>
              <a:t>SP</a:t>
            </a:r>
            <a:r>
              <a:rPr kumimoji="1" lang="ja-JP" altLang="en-US" sz="1400" dirty="0">
                <a:latin typeface="游ゴシック" panose="020B0400000000000000" pitchFamily="50" charset="-128"/>
                <a:ea typeface="游ゴシック" panose="020B0400000000000000" pitchFamily="50" charset="-128"/>
              </a:rPr>
              <a:t>）</a:t>
            </a:r>
          </a:p>
        </p:txBody>
      </p:sp>
      <p:pic>
        <p:nvPicPr>
          <p:cNvPr id="6" name="図 5" descr="グラフィカル ユーザー インターフェイス, アプリケーション, Teams&#10;&#10;自動的に生成された説明">
            <a:extLst>
              <a:ext uri="{FF2B5EF4-FFF2-40B4-BE49-F238E27FC236}">
                <a16:creationId xmlns:a16="http://schemas.microsoft.com/office/drawing/2014/main" id="{53391302-53C3-4302-8404-66BA0C4BD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591" y="1239552"/>
            <a:ext cx="2417263" cy="5141776"/>
          </a:xfrm>
          <a:prstGeom prst="rect">
            <a:avLst/>
          </a:prstGeom>
          <a:ln>
            <a:solidFill>
              <a:schemeClr val="bg1">
                <a:lumMod val="75000"/>
              </a:schemeClr>
            </a:solidFill>
          </a:ln>
        </p:spPr>
      </p:pic>
      <p:pic>
        <p:nvPicPr>
          <p:cNvPr id="8" name="図 7" descr="グラフィカル ユーザー インターフェイス, アプリケーション&#10;&#10;自動的に生成された説明">
            <a:extLst>
              <a:ext uri="{FF2B5EF4-FFF2-40B4-BE49-F238E27FC236}">
                <a16:creationId xmlns:a16="http://schemas.microsoft.com/office/drawing/2014/main" id="{BB261590-7FEB-480E-A126-71587301F2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4098"/>
          <a:stretch/>
        </p:blipFill>
        <p:spPr>
          <a:xfrm>
            <a:off x="4160912" y="1239552"/>
            <a:ext cx="2160240" cy="3529476"/>
          </a:xfrm>
          <a:prstGeom prst="rect">
            <a:avLst/>
          </a:prstGeom>
          <a:ln>
            <a:solidFill>
              <a:schemeClr val="bg1">
                <a:lumMod val="75000"/>
              </a:schemeClr>
            </a:solidFill>
          </a:ln>
        </p:spPr>
      </p:pic>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A4A71BFE-268F-479C-94D9-8AD6287896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792" b="11638"/>
          <a:stretch/>
        </p:blipFill>
        <p:spPr>
          <a:xfrm>
            <a:off x="6681192" y="1193301"/>
            <a:ext cx="2160240" cy="5069768"/>
          </a:xfrm>
          <a:prstGeom prst="rect">
            <a:avLst/>
          </a:prstGeom>
          <a:ln>
            <a:solidFill>
              <a:schemeClr val="bg1">
                <a:lumMod val="75000"/>
              </a:schemeClr>
            </a:solidFill>
          </a:ln>
        </p:spPr>
      </p:pic>
      <p:cxnSp>
        <p:nvCxnSpPr>
          <p:cNvPr id="10" name="コネクタ: カギ線 9">
            <a:extLst>
              <a:ext uri="{FF2B5EF4-FFF2-40B4-BE49-F238E27FC236}">
                <a16:creationId xmlns:a16="http://schemas.microsoft.com/office/drawing/2014/main" id="{2C0D4A9D-342B-49EF-9165-97113F872705}"/>
              </a:ext>
            </a:extLst>
          </p:cNvPr>
          <p:cNvCxnSpPr>
            <a:stCxn id="8" idx="2"/>
            <a:endCxn id="13" idx="0"/>
          </p:cNvCxnSpPr>
          <p:nvPr/>
        </p:nvCxnSpPr>
        <p:spPr>
          <a:xfrm rot="5400000" flipH="1" flipV="1">
            <a:off x="4713308" y="1721025"/>
            <a:ext cx="3575727" cy="2520280"/>
          </a:xfrm>
          <a:prstGeom prst="bentConnector5">
            <a:avLst>
              <a:gd name="adj1" fmla="val -6393"/>
              <a:gd name="adj2" fmla="val 50000"/>
              <a:gd name="adj3" fmla="val 10639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450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80731D-E446-4566-A994-5A0B828423FB}"/>
              </a:ext>
            </a:extLst>
          </p:cNvPr>
          <p:cNvSpPr>
            <a:spLocks noGrp="1"/>
          </p:cNvSpPr>
          <p:nvPr>
            <p:ph type="title"/>
          </p:nvPr>
        </p:nvSpPr>
        <p:spPr/>
        <p:txBody>
          <a:bodyPr/>
          <a:lstStyle/>
          <a:p>
            <a:r>
              <a:rPr kumimoji="1" lang="ja-JP" altLang="en-US" dirty="0"/>
              <a:t>視聴画面イメージ</a:t>
            </a:r>
          </a:p>
        </p:txBody>
      </p:sp>
      <p:sp>
        <p:nvSpPr>
          <p:cNvPr id="3" name="スライド番号プレースホルダー 2">
            <a:extLst>
              <a:ext uri="{FF2B5EF4-FFF2-40B4-BE49-F238E27FC236}">
                <a16:creationId xmlns:a16="http://schemas.microsoft.com/office/drawing/2014/main" id="{FA2222DC-3AA7-40B0-9353-6FD94E6880E8}"/>
              </a:ext>
            </a:extLst>
          </p:cNvPr>
          <p:cNvSpPr>
            <a:spLocks noGrp="1"/>
          </p:cNvSpPr>
          <p:nvPr>
            <p:ph type="sldNum" sz="quarter" idx="12"/>
          </p:nvPr>
        </p:nvSpPr>
        <p:spPr>
          <a:xfrm>
            <a:off x="9489504" y="6525344"/>
            <a:ext cx="416496" cy="288032"/>
          </a:xfrm>
        </p:spPr>
        <p:txBody>
          <a:bodyPr/>
          <a:lstStyle/>
          <a:p>
            <a:fld id="{02600E93-819C-4894-8A60-DAB105EEC72C}" type="slidenum">
              <a:rPr lang="ja-JP" altLang="en-US" smtClean="0"/>
              <a:pPr/>
              <a:t>24</a:t>
            </a:fld>
            <a:endParaRPr lang="ja-JP" altLang="en-US" dirty="0"/>
          </a:p>
        </p:txBody>
      </p:sp>
      <p:sp>
        <p:nvSpPr>
          <p:cNvPr id="17" name="テキスト ボックス 16">
            <a:extLst>
              <a:ext uri="{FF2B5EF4-FFF2-40B4-BE49-F238E27FC236}">
                <a16:creationId xmlns:a16="http://schemas.microsoft.com/office/drawing/2014/main" id="{E16C3432-05B2-4A08-BDF0-539051AD1E62}"/>
              </a:ext>
            </a:extLst>
          </p:cNvPr>
          <p:cNvSpPr txBox="1"/>
          <p:nvPr/>
        </p:nvSpPr>
        <p:spPr>
          <a:xfrm>
            <a:off x="1424608" y="1052736"/>
            <a:ext cx="1872208" cy="338554"/>
          </a:xfrm>
          <a:prstGeom prst="rect">
            <a:avLst/>
          </a:prstGeom>
          <a:noFill/>
        </p:spPr>
        <p:txBody>
          <a:bodyPr wrap="square" rtlCol="0">
            <a:spAutoFit/>
          </a:bodyPr>
          <a:lstStyle/>
          <a:p>
            <a:pPr algn="ctr"/>
            <a:r>
              <a:rPr kumimoji="1" lang="ja-JP" altLang="en-US" sz="1600" dirty="0">
                <a:latin typeface="+mn-ea"/>
                <a:ea typeface="+mn-ea"/>
              </a:rPr>
              <a:t>講演１ショット</a:t>
            </a:r>
          </a:p>
        </p:txBody>
      </p:sp>
      <p:sp>
        <p:nvSpPr>
          <p:cNvPr id="18" name="テキスト ボックス 17">
            <a:extLst>
              <a:ext uri="{FF2B5EF4-FFF2-40B4-BE49-F238E27FC236}">
                <a16:creationId xmlns:a16="http://schemas.microsoft.com/office/drawing/2014/main" id="{BAFCE867-BBEB-4592-95C0-1A69D41522E6}"/>
              </a:ext>
            </a:extLst>
          </p:cNvPr>
          <p:cNvSpPr txBox="1"/>
          <p:nvPr/>
        </p:nvSpPr>
        <p:spPr>
          <a:xfrm>
            <a:off x="1208584" y="3789040"/>
            <a:ext cx="2279584" cy="338554"/>
          </a:xfrm>
          <a:prstGeom prst="rect">
            <a:avLst/>
          </a:prstGeom>
          <a:noFill/>
        </p:spPr>
        <p:txBody>
          <a:bodyPr wrap="square" rtlCol="0">
            <a:spAutoFit/>
          </a:bodyPr>
          <a:lstStyle/>
          <a:p>
            <a:pPr algn="ctr"/>
            <a:r>
              <a:rPr kumimoji="1" lang="ja-JP" altLang="en-US" sz="1600" dirty="0">
                <a:latin typeface="+mn-ea"/>
                <a:ea typeface="+mn-ea"/>
              </a:rPr>
              <a:t>投影資料＋</a:t>
            </a:r>
            <a:r>
              <a:rPr kumimoji="1" lang="en-US" altLang="ja-JP" sz="1600" dirty="0" err="1">
                <a:latin typeface="+mn-ea"/>
                <a:ea typeface="+mn-ea"/>
              </a:rPr>
              <a:t>PinP</a:t>
            </a:r>
            <a:endParaRPr kumimoji="1" lang="ja-JP" altLang="en-US" sz="1600" dirty="0">
              <a:latin typeface="+mn-ea"/>
              <a:ea typeface="+mn-ea"/>
            </a:endParaRPr>
          </a:p>
        </p:txBody>
      </p:sp>
      <p:sp>
        <p:nvSpPr>
          <p:cNvPr id="19" name="テキスト ボックス 18">
            <a:extLst>
              <a:ext uri="{FF2B5EF4-FFF2-40B4-BE49-F238E27FC236}">
                <a16:creationId xmlns:a16="http://schemas.microsoft.com/office/drawing/2014/main" id="{12F189A5-7F15-405C-BC14-F0223556FC97}"/>
              </a:ext>
            </a:extLst>
          </p:cNvPr>
          <p:cNvSpPr txBox="1"/>
          <p:nvPr/>
        </p:nvSpPr>
        <p:spPr>
          <a:xfrm>
            <a:off x="5673080" y="3717032"/>
            <a:ext cx="2279584" cy="338554"/>
          </a:xfrm>
          <a:prstGeom prst="rect">
            <a:avLst/>
          </a:prstGeom>
          <a:noFill/>
        </p:spPr>
        <p:txBody>
          <a:bodyPr wrap="square" rtlCol="0">
            <a:spAutoFit/>
          </a:bodyPr>
          <a:lstStyle/>
          <a:p>
            <a:pPr algn="ctr"/>
            <a:r>
              <a:rPr kumimoji="1" lang="ja-JP" altLang="en-US" sz="1600" dirty="0">
                <a:latin typeface="+mn-ea"/>
                <a:ea typeface="+mn-ea"/>
              </a:rPr>
              <a:t>対談</a:t>
            </a:r>
            <a:r>
              <a:rPr lang="ja-JP" altLang="en-US" sz="1600" dirty="0">
                <a:latin typeface="+mn-ea"/>
              </a:rPr>
              <a:t>＋</a:t>
            </a:r>
            <a:r>
              <a:rPr lang="en-US" altLang="ja-JP" sz="1600" dirty="0" err="1">
                <a:latin typeface="+mn-ea"/>
              </a:rPr>
              <a:t>PinP</a:t>
            </a:r>
            <a:endParaRPr kumimoji="1" lang="ja-JP" altLang="en-US" sz="1600" dirty="0">
              <a:latin typeface="+mn-ea"/>
              <a:ea typeface="+mn-ea"/>
            </a:endParaRPr>
          </a:p>
        </p:txBody>
      </p:sp>
      <p:sp>
        <p:nvSpPr>
          <p:cNvPr id="20" name="テキスト ボックス 19">
            <a:extLst>
              <a:ext uri="{FF2B5EF4-FFF2-40B4-BE49-F238E27FC236}">
                <a16:creationId xmlns:a16="http://schemas.microsoft.com/office/drawing/2014/main" id="{55FF1CC5-E66F-4DFB-B07D-FFEAD6AD17B1}"/>
              </a:ext>
            </a:extLst>
          </p:cNvPr>
          <p:cNvSpPr txBox="1"/>
          <p:nvPr/>
        </p:nvSpPr>
        <p:spPr>
          <a:xfrm>
            <a:off x="5889104" y="1052736"/>
            <a:ext cx="1872208" cy="338554"/>
          </a:xfrm>
          <a:prstGeom prst="rect">
            <a:avLst/>
          </a:prstGeom>
          <a:noFill/>
        </p:spPr>
        <p:txBody>
          <a:bodyPr wrap="square" rtlCol="0">
            <a:spAutoFit/>
          </a:bodyPr>
          <a:lstStyle/>
          <a:p>
            <a:pPr algn="ctr"/>
            <a:r>
              <a:rPr kumimoji="1" lang="ja-JP" altLang="en-US" sz="1600" dirty="0">
                <a:latin typeface="+mn-ea"/>
                <a:ea typeface="+mn-ea"/>
              </a:rPr>
              <a:t>パネル討論</a:t>
            </a:r>
          </a:p>
        </p:txBody>
      </p:sp>
      <p:pic>
        <p:nvPicPr>
          <p:cNvPr id="22" name="図 21">
            <a:extLst>
              <a:ext uri="{FF2B5EF4-FFF2-40B4-BE49-F238E27FC236}">
                <a16:creationId xmlns:a16="http://schemas.microsoft.com/office/drawing/2014/main" id="{AB30B53B-2B07-41CE-8EA8-AF97AB0E2650}"/>
              </a:ext>
            </a:extLst>
          </p:cNvPr>
          <p:cNvPicPr>
            <a:picLocks noChangeAspect="1"/>
          </p:cNvPicPr>
          <p:nvPr/>
        </p:nvPicPr>
        <p:blipFill>
          <a:blip r:embed="rId3"/>
          <a:stretch>
            <a:fillRect/>
          </a:stretch>
        </p:blipFill>
        <p:spPr>
          <a:xfrm>
            <a:off x="5356139" y="1454086"/>
            <a:ext cx="3003338" cy="1718459"/>
          </a:xfrm>
          <a:prstGeom prst="rect">
            <a:avLst/>
          </a:prstGeom>
        </p:spPr>
      </p:pic>
      <p:sp>
        <p:nvSpPr>
          <p:cNvPr id="6" name="テキスト ボックス 5">
            <a:extLst>
              <a:ext uri="{FF2B5EF4-FFF2-40B4-BE49-F238E27FC236}">
                <a16:creationId xmlns:a16="http://schemas.microsoft.com/office/drawing/2014/main" id="{EA377789-D17E-4704-8C7B-FF04DF401202}"/>
              </a:ext>
            </a:extLst>
          </p:cNvPr>
          <p:cNvSpPr txBox="1"/>
          <p:nvPr/>
        </p:nvSpPr>
        <p:spPr>
          <a:xfrm>
            <a:off x="920552" y="3246986"/>
            <a:ext cx="3003338" cy="400110"/>
          </a:xfrm>
          <a:prstGeom prst="rect">
            <a:avLst/>
          </a:prstGeom>
          <a:noFill/>
        </p:spPr>
        <p:txBody>
          <a:bodyPr wrap="square" rtlCol="0">
            <a:spAutoFit/>
          </a:bodyPr>
          <a:lstStyle/>
          <a:p>
            <a:pPr algn="ctr"/>
            <a:r>
              <a:rPr kumimoji="1" lang="en-US" altLang="ja-JP" sz="1000" dirty="0">
                <a:latin typeface="+mn-ea"/>
                <a:ea typeface="+mn-ea"/>
              </a:rPr>
              <a:t>2020</a:t>
            </a:r>
            <a:r>
              <a:rPr kumimoji="1" lang="ja-JP" altLang="en-US" sz="1000" dirty="0">
                <a:latin typeface="+mn-ea"/>
                <a:ea typeface="+mn-ea"/>
              </a:rPr>
              <a:t>年</a:t>
            </a:r>
            <a:r>
              <a:rPr lang="en-US" altLang="ja-JP" sz="1000" dirty="0">
                <a:latin typeface="+mn-ea"/>
                <a:ea typeface="+mn-ea"/>
              </a:rPr>
              <a:t>7</a:t>
            </a:r>
            <a:r>
              <a:rPr kumimoji="1" lang="ja-JP" altLang="en-US" sz="1000" dirty="0">
                <a:latin typeface="+mn-ea"/>
                <a:ea typeface="+mn-ea"/>
              </a:rPr>
              <a:t>月</a:t>
            </a:r>
            <a:r>
              <a:rPr lang="en-US" altLang="ja-JP" sz="1000" dirty="0">
                <a:latin typeface="+mn-ea"/>
                <a:ea typeface="+mn-ea"/>
              </a:rPr>
              <a:t>31</a:t>
            </a:r>
            <a:r>
              <a:rPr kumimoji="1" lang="ja-JP" altLang="en-US" sz="1000" dirty="0">
                <a:latin typeface="+mn-ea"/>
                <a:ea typeface="+mn-ea"/>
              </a:rPr>
              <a:t>日</a:t>
            </a:r>
            <a:r>
              <a:rPr lang="ja-JP" altLang="en-US" sz="1000" dirty="0">
                <a:latin typeface="+mn-ea"/>
                <a:ea typeface="+mn-ea"/>
              </a:rPr>
              <a:t>配信「ニューノーマルに向けてのコミュニケーション＆コラボレーション」より</a:t>
            </a:r>
          </a:p>
        </p:txBody>
      </p:sp>
      <p:pic>
        <p:nvPicPr>
          <p:cNvPr id="9" name="図 8">
            <a:extLst>
              <a:ext uri="{FF2B5EF4-FFF2-40B4-BE49-F238E27FC236}">
                <a16:creationId xmlns:a16="http://schemas.microsoft.com/office/drawing/2014/main" id="{C3594653-3599-4E70-912D-84F8F427CE58}"/>
              </a:ext>
            </a:extLst>
          </p:cNvPr>
          <p:cNvPicPr>
            <a:picLocks noChangeAspect="1"/>
          </p:cNvPicPr>
          <p:nvPr/>
        </p:nvPicPr>
        <p:blipFill>
          <a:blip r:embed="rId4"/>
          <a:stretch>
            <a:fillRect/>
          </a:stretch>
        </p:blipFill>
        <p:spPr>
          <a:xfrm>
            <a:off x="920552" y="1484784"/>
            <a:ext cx="3004788" cy="1688641"/>
          </a:xfrm>
          <a:prstGeom prst="rect">
            <a:avLst/>
          </a:prstGeom>
        </p:spPr>
      </p:pic>
      <p:pic>
        <p:nvPicPr>
          <p:cNvPr id="11" name="図 10">
            <a:extLst>
              <a:ext uri="{FF2B5EF4-FFF2-40B4-BE49-F238E27FC236}">
                <a16:creationId xmlns:a16="http://schemas.microsoft.com/office/drawing/2014/main" id="{36EE71A9-B63E-433D-A13F-233D5DB62897}"/>
              </a:ext>
            </a:extLst>
          </p:cNvPr>
          <p:cNvPicPr>
            <a:picLocks noChangeAspect="1"/>
          </p:cNvPicPr>
          <p:nvPr/>
        </p:nvPicPr>
        <p:blipFill>
          <a:blip r:embed="rId5"/>
          <a:stretch>
            <a:fillRect/>
          </a:stretch>
        </p:blipFill>
        <p:spPr>
          <a:xfrm>
            <a:off x="992560" y="4149080"/>
            <a:ext cx="2880320" cy="1618252"/>
          </a:xfrm>
          <a:prstGeom prst="rect">
            <a:avLst/>
          </a:prstGeom>
        </p:spPr>
      </p:pic>
      <p:sp>
        <p:nvSpPr>
          <p:cNvPr id="28" name="テキスト ボックス 27">
            <a:extLst>
              <a:ext uri="{FF2B5EF4-FFF2-40B4-BE49-F238E27FC236}">
                <a16:creationId xmlns:a16="http://schemas.microsoft.com/office/drawing/2014/main" id="{A1D43652-CCD1-497C-98F9-2F14E4602A5F}"/>
              </a:ext>
            </a:extLst>
          </p:cNvPr>
          <p:cNvSpPr txBox="1"/>
          <p:nvPr/>
        </p:nvSpPr>
        <p:spPr>
          <a:xfrm>
            <a:off x="4592960" y="3212976"/>
            <a:ext cx="4644974" cy="400110"/>
          </a:xfrm>
          <a:prstGeom prst="rect">
            <a:avLst/>
          </a:prstGeom>
          <a:noFill/>
        </p:spPr>
        <p:txBody>
          <a:bodyPr wrap="square" rtlCol="0">
            <a:spAutoFit/>
          </a:bodyPr>
          <a:lstStyle/>
          <a:p>
            <a:pPr algn="ctr"/>
            <a:r>
              <a:rPr kumimoji="1" lang="en-US" altLang="ja-JP" sz="1000" dirty="0">
                <a:latin typeface="+mn-ea"/>
                <a:ea typeface="+mn-ea"/>
              </a:rPr>
              <a:t>2020</a:t>
            </a:r>
            <a:r>
              <a:rPr kumimoji="1" lang="ja-JP" altLang="en-US" sz="1000" dirty="0">
                <a:latin typeface="+mn-ea"/>
                <a:ea typeface="+mn-ea"/>
              </a:rPr>
              <a:t>年</a:t>
            </a:r>
            <a:r>
              <a:rPr lang="en-US" altLang="ja-JP" sz="1000" dirty="0">
                <a:latin typeface="+mn-ea"/>
                <a:ea typeface="+mn-ea"/>
              </a:rPr>
              <a:t>8</a:t>
            </a:r>
            <a:r>
              <a:rPr kumimoji="1" lang="ja-JP" altLang="en-US" sz="1000" dirty="0">
                <a:latin typeface="+mn-ea"/>
                <a:ea typeface="+mn-ea"/>
              </a:rPr>
              <a:t>月</a:t>
            </a:r>
            <a:r>
              <a:rPr lang="en-US" altLang="ja-JP" sz="1000" dirty="0">
                <a:latin typeface="+mn-ea"/>
                <a:ea typeface="+mn-ea"/>
              </a:rPr>
              <a:t>11</a:t>
            </a:r>
            <a:r>
              <a:rPr kumimoji="1" lang="ja-JP" altLang="en-US" sz="1000" dirty="0">
                <a:latin typeface="+mn-ea"/>
                <a:ea typeface="+mn-ea"/>
              </a:rPr>
              <a:t>日</a:t>
            </a:r>
            <a:r>
              <a:rPr kumimoji="1" lang="en-US" altLang="ja-JP" sz="1000" dirty="0">
                <a:latin typeface="+mn-ea"/>
                <a:ea typeface="+mn-ea"/>
              </a:rPr>
              <a:t>~8</a:t>
            </a:r>
            <a:r>
              <a:rPr kumimoji="1" lang="ja-JP" altLang="en-US" sz="1000" dirty="0">
                <a:latin typeface="+mn-ea"/>
                <a:ea typeface="+mn-ea"/>
              </a:rPr>
              <a:t>月</a:t>
            </a:r>
            <a:r>
              <a:rPr kumimoji="1" lang="en-US" altLang="ja-JP" sz="1000" dirty="0">
                <a:latin typeface="+mn-ea"/>
                <a:ea typeface="+mn-ea"/>
              </a:rPr>
              <a:t>13</a:t>
            </a:r>
            <a:r>
              <a:rPr kumimoji="1" lang="ja-JP" altLang="en-US" sz="1000" dirty="0">
                <a:latin typeface="+mn-ea"/>
                <a:ea typeface="+mn-ea"/>
              </a:rPr>
              <a:t>日配信「</a:t>
            </a:r>
            <a:r>
              <a:rPr lang="ja-JP" altLang="en-US" sz="1000" dirty="0">
                <a:latin typeface="+mn-ea"/>
                <a:ea typeface="+mn-ea"/>
              </a:rPr>
              <a:t>未来につなぐ国際交流</a:t>
            </a:r>
            <a:endParaRPr lang="en-US" altLang="ja-JP" sz="1000" dirty="0">
              <a:latin typeface="+mn-ea"/>
              <a:ea typeface="+mn-ea"/>
            </a:endParaRPr>
          </a:p>
          <a:p>
            <a:pPr algn="ctr"/>
            <a:r>
              <a:rPr lang="ja-JP" altLang="en-US" sz="1000" dirty="0">
                <a:latin typeface="+mn-ea"/>
                <a:ea typeface="+mn-ea"/>
              </a:rPr>
              <a:t>～日本語パートナーズが紡ぐアジアの絆～」より</a:t>
            </a:r>
          </a:p>
        </p:txBody>
      </p:sp>
      <p:sp>
        <p:nvSpPr>
          <p:cNvPr id="32" name="テキスト ボックス 31">
            <a:extLst>
              <a:ext uri="{FF2B5EF4-FFF2-40B4-BE49-F238E27FC236}">
                <a16:creationId xmlns:a16="http://schemas.microsoft.com/office/drawing/2014/main" id="{41E17894-E2BD-47B2-9513-D1EFFB8D1CC9}"/>
              </a:ext>
            </a:extLst>
          </p:cNvPr>
          <p:cNvSpPr txBox="1"/>
          <p:nvPr/>
        </p:nvSpPr>
        <p:spPr>
          <a:xfrm>
            <a:off x="848544" y="5805264"/>
            <a:ext cx="3003338" cy="246221"/>
          </a:xfrm>
          <a:prstGeom prst="rect">
            <a:avLst/>
          </a:prstGeom>
          <a:noFill/>
        </p:spPr>
        <p:txBody>
          <a:bodyPr wrap="square" rtlCol="0">
            <a:spAutoFit/>
          </a:bodyPr>
          <a:lstStyle/>
          <a:p>
            <a:pPr algn="ctr"/>
            <a:r>
              <a:rPr kumimoji="1" lang="en-US" altLang="ja-JP" sz="1000" dirty="0">
                <a:latin typeface="+mn-ea"/>
                <a:ea typeface="+mn-ea"/>
              </a:rPr>
              <a:t>2021</a:t>
            </a:r>
            <a:r>
              <a:rPr kumimoji="1" lang="ja-JP" altLang="en-US" sz="1000" dirty="0">
                <a:latin typeface="+mn-ea"/>
                <a:ea typeface="+mn-ea"/>
              </a:rPr>
              <a:t>年</a:t>
            </a:r>
            <a:r>
              <a:rPr kumimoji="1" lang="en-US" altLang="ja-JP" sz="1000" dirty="0">
                <a:latin typeface="+mn-ea"/>
                <a:ea typeface="+mn-ea"/>
              </a:rPr>
              <a:t>6</a:t>
            </a:r>
            <a:r>
              <a:rPr kumimoji="1" lang="ja-JP" altLang="en-US" sz="1000" dirty="0">
                <a:latin typeface="+mn-ea"/>
                <a:ea typeface="+mn-ea"/>
              </a:rPr>
              <a:t>月実施「媒体説明会」</a:t>
            </a:r>
            <a:r>
              <a:rPr lang="ja-JP" altLang="en-US" sz="1000" dirty="0">
                <a:latin typeface="+mn-ea"/>
                <a:ea typeface="+mn-ea"/>
              </a:rPr>
              <a:t>より</a:t>
            </a:r>
          </a:p>
        </p:txBody>
      </p:sp>
      <p:pic>
        <p:nvPicPr>
          <p:cNvPr id="12" name="図 11">
            <a:extLst>
              <a:ext uri="{FF2B5EF4-FFF2-40B4-BE49-F238E27FC236}">
                <a16:creationId xmlns:a16="http://schemas.microsoft.com/office/drawing/2014/main" id="{B8EFCC5D-AB48-4A5C-9D31-F61CCED359D3}"/>
              </a:ext>
            </a:extLst>
          </p:cNvPr>
          <p:cNvPicPr>
            <a:picLocks noChangeAspect="1"/>
          </p:cNvPicPr>
          <p:nvPr/>
        </p:nvPicPr>
        <p:blipFill>
          <a:blip r:embed="rId6"/>
          <a:stretch>
            <a:fillRect/>
          </a:stretch>
        </p:blipFill>
        <p:spPr>
          <a:xfrm>
            <a:off x="5385048" y="4077072"/>
            <a:ext cx="3004788" cy="1683970"/>
          </a:xfrm>
          <a:prstGeom prst="rect">
            <a:avLst/>
          </a:prstGeom>
        </p:spPr>
      </p:pic>
      <p:sp>
        <p:nvSpPr>
          <p:cNvPr id="14" name="テキスト ボックス 13">
            <a:extLst>
              <a:ext uri="{FF2B5EF4-FFF2-40B4-BE49-F238E27FC236}">
                <a16:creationId xmlns:a16="http://schemas.microsoft.com/office/drawing/2014/main" id="{1969C7C6-C918-4930-98E2-3DE37631ACA9}"/>
              </a:ext>
            </a:extLst>
          </p:cNvPr>
          <p:cNvSpPr txBox="1"/>
          <p:nvPr/>
        </p:nvSpPr>
        <p:spPr>
          <a:xfrm>
            <a:off x="1822934" y="6167807"/>
            <a:ext cx="6624529" cy="338554"/>
          </a:xfrm>
          <a:prstGeom prst="rect">
            <a:avLst/>
          </a:prstGeom>
          <a:noFill/>
        </p:spPr>
        <p:txBody>
          <a:bodyPr wrap="square" rtlCol="0">
            <a:spAutoFit/>
          </a:bodyPr>
          <a:lstStyle/>
          <a:p>
            <a:pPr algn="ctr"/>
            <a:r>
              <a:rPr kumimoji="1" lang="en-US" altLang="ja-JP" sz="1600" dirty="0">
                <a:latin typeface="游ゴシック" panose="020B0400000000000000" pitchFamily="50" charset="-128"/>
                <a:ea typeface="游ゴシック" panose="020B0400000000000000" pitchFamily="50" charset="-128"/>
                <a:hlinkClick r:id="rId7"/>
              </a:rPr>
              <a:t>&gt;&gt;</a:t>
            </a:r>
            <a:r>
              <a:rPr kumimoji="1" lang="ja-JP" altLang="en-US" sz="1600" dirty="0">
                <a:latin typeface="游ゴシック" panose="020B0400000000000000" pitchFamily="50" charset="-128"/>
                <a:ea typeface="游ゴシック" panose="020B0400000000000000" pitchFamily="50" charset="-128"/>
                <a:hlinkClick r:id="rId7"/>
              </a:rPr>
              <a:t>日経オンラインセミナーのイメージを動画で見る</a:t>
            </a:r>
            <a:endParaRPr kumimoji="1" lang="ja-JP" altLang="en-US" sz="1600" dirty="0">
              <a:latin typeface="游ゴシック" panose="020B0400000000000000" pitchFamily="50" charset="-128"/>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8CA0D336-9EC8-4127-8956-AEA500C4D226}"/>
              </a:ext>
            </a:extLst>
          </p:cNvPr>
          <p:cNvSpPr txBox="1"/>
          <p:nvPr/>
        </p:nvSpPr>
        <p:spPr>
          <a:xfrm>
            <a:off x="5457056" y="5805264"/>
            <a:ext cx="3003338" cy="246221"/>
          </a:xfrm>
          <a:prstGeom prst="rect">
            <a:avLst/>
          </a:prstGeom>
          <a:noFill/>
        </p:spPr>
        <p:txBody>
          <a:bodyPr wrap="square" rtlCol="0">
            <a:spAutoFit/>
          </a:bodyPr>
          <a:lstStyle/>
          <a:p>
            <a:pPr algn="ctr"/>
            <a:r>
              <a:rPr kumimoji="1" lang="en-US" altLang="ja-JP" sz="1000" dirty="0">
                <a:latin typeface="+mn-ea"/>
                <a:ea typeface="+mn-ea"/>
              </a:rPr>
              <a:t>2021</a:t>
            </a:r>
            <a:r>
              <a:rPr kumimoji="1" lang="ja-JP" altLang="en-US" sz="1000" dirty="0">
                <a:latin typeface="+mn-ea"/>
                <a:ea typeface="+mn-ea"/>
              </a:rPr>
              <a:t>年</a:t>
            </a:r>
            <a:r>
              <a:rPr kumimoji="1" lang="en-US" altLang="ja-JP" sz="1000" dirty="0">
                <a:latin typeface="+mn-ea"/>
                <a:ea typeface="+mn-ea"/>
              </a:rPr>
              <a:t>6</a:t>
            </a:r>
            <a:r>
              <a:rPr kumimoji="1" lang="ja-JP" altLang="en-US" sz="1000" dirty="0">
                <a:latin typeface="+mn-ea"/>
                <a:ea typeface="+mn-ea"/>
              </a:rPr>
              <a:t>月実施「媒体説明会」</a:t>
            </a:r>
            <a:r>
              <a:rPr lang="ja-JP" altLang="en-US" sz="1000" dirty="0">
                <a:latin typeface="+mn-ea"/>
                <a:ea typeface="+mn-ea"/>
              </a:rPr>
              <a:t>より</a:t>
            </a:r>
          </a:p>
        </p:txBody>
      </p:sp>
    </p:spTree>
    <p:extLst>
      <p:ext uri="{BB962C8B-B14F-4D97-AF65-F5344CB8AC3E}">
        <p14:creationId xmlns:p14="http://schemas.microsoft.com/office/powerpoint/2010/main" val="2640116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A2885-90CE-41CF-961C-98C91FE5C12D}"/>
              </a:ext>
            </a:extLst>
          </p:cNvPr>
          <p:cNvSpPr>
            <a:spLocks noGrp="1"/>
          </p:cNvSpPr>
          <p:nvPr>
            <p:ph type="title"/>
          </p:nvPr>
        </p:nvSpPr>
        <p:spPr/>
        <p:txBody>
          <a:bodyPr/>
          <a:lstStyle/>
          <a:p>
            <a:r>
              <a:rPr lang="ja-JP" altLang="en-US" dirty="0"/>
              <a:t>モデル</a:t>
            </a:r>
            <a:r>
              <a:rPr kumimoji="1" lang="ja-JP" altLang="en-US" dirty="0"/>
              <a:t>プログラム</a:t>
            </a:r>
          </a:p>
        </p:txBody>
      </p:sp>
      <p:sp>
        <p:nvSpPr>
          <p:cNvPr id="10" name="コンテンツ プレースホルダー 9">
            <a:extLst>
              <a:ext uri="{FF2B5EF4-FFF2-40B4-BE49-F238E27FC236}">
                <a16:creationId xmlns:a16="http://schemas.microsoft.com/office/drawing/2014/main" id="{4DE2BE0C-EB21-4064-B79C-009E8AAAA996}"/>
              </a:ext>
            </a:extLst>
          </p:cNvPr>
          <p:cNvSpPr>
            <a:spLocks noGrp="1"/>
          </p:cNvSpPr>
          <p:nvPr>
            <p:ph idx="1"/>
          </p:nvPr>
        </p:nvSpPr>
        <p:spPr>
          <a:xfrm>
            <a:off x="272480" y="1052736"/>
            <a:ext cx="9505056" cy="704662"/>
          </a:xfrm>
        </p:spPr>
        <p:txBody>
          <a:bodyPr/>
          <a:lstStyle/>
          <a:p>
            <a:r>
              <a:rPr lang="ja-JP" altLang="en-US" sz="1600" dirty="0"/>
              <a:t>テーマに沿った基調講演で視聴者の注目を集め、協賛社セッションの視聴意欲の醸成を図ります。</a:t>
            </a:r>
            <a:endParaRPr lang="en-US" altLang="ja-JP" sz="1600" dirty="0"/>
          </a:p>
          <a:p>
            <a:r>
              <a:rPr kumimoji="1" lang="ja-JP" altLang="en-US" sz="1600" dirty="0"/>
              <a:t>協賛社セッションは「単独講演」「パネル討論」いずれかをお選びいただけます。</a:t>
            </a:r>
            <a:endParaRPr kumimoji="1" lang="en-US" altLang="ja-JP" sz="1600" dirty="0"/>
          </a:p>
        </p:txBody>
      </p:sp>
      <p:sp>
        <p:nvSpPr>
          <p:cNvPr id="4" name="スライド番号プレースホルダー 3">
            <a:extLst>
              <a:ext uri="{FF2B5EF4-FFF2-40B4-BE49-F238E27FC236}">
                <a16:creationId xmlns:a16="http://schemas.microsoft.com/office/drawing/2014/main" id="{55D08B5E-309A-4949-A564-C494C7BBB9B5}"/>
              </a:ext>
            </a:extLst>
          </p:cNvPr>
          <p:cNvSpPr>
            <a:spLocks noGrp="1"/>
          </p:cNvSpPr>
          <p:nvPr>
            <p:ph type="sldNum" sz="quarter" idx="12"/>
          </p:nvPr>
        </p:nvSpPr>
        <p:spPr/>
        <p:txBody>
          <a:bodyPr/>
          <a:lstStyle/>
          <a:p>
            <a:fld id="{02600E93-819C-4894-8A60-DAB105EEC72C}" type="slidenum">
              <a:rPr lang="ja-JP" altLang="en-US" smtClean="0"/>
              <a:pPr/>
              <a:t>25</a:t>
            </a:fld>
            <a:endParaRPr lang="ja-JP" altLang="en-US" dirty="0"/>
          </a:p>
        </p:txBody>
      </p:sp>
      <p:graphicFrame>
        <p:nvGraphicFramePr>
          <p:cNvPr id="5" name="表 4">
            <a:extLst>
              <a:ext uri="{FF2B5EF4-FFF2-40B4-BE49-F238E27FC236}">
                <a16:creationId xmlns:a16="http://schemas.microsoft.com/office/drawing/2014/main" id="{300A60BF-A941-4A03-9DC8-1BCB0E067B33}"/>
              </a:ext>
            </a:extLst>
          </p:cNvPr>
          <p:cNvGraphicFramePr>
            <a:graphicFrameLocks noGrp="1"/>
          </p:cNvGraphicFramePr>
          <p:nvPr>
            <p:extLst>
              <p:ext uri="{D42A27DB-BD31-4B8C-83A1-F6EECF244321}">
                <p14:modId xmlns:p14="http://schemas.microsoft.com/office/powerpoint/2010/main" val="1034592330"/>
              </p:ext>
            </p:extLst>
          </p:nvPr>
        </p:nvGraphicFramePr>
        <p:xfrm>
          <a:off x="992560" y="4293860"/>
          <a:ext cx="7488832" cy="935340"/>
        </p:xfrm>
        <a:graphic>
          <a:graphicData uri="http://schemas.openxmlformats.org/drawingml/2006/table">
            <a:tbl>
              <a:tblPr firstRow="1" bandRow="1">
                <a:tableStyleId>{69012ECD-51FC-41F1-AA8D-1B2483CD663E}</a:tableStyleId>
              </a:tblPr>
              <a:tblGrid>
                <a:gridCol w="1609922">
                  <a:extLst>
                    <a:ext uri="{9D8B030D-6E8A-4147-A177-3AD203B41FA5}">
                      <a16:colId xmlns:a16="http://schemas.microsoft.com/office/drawing/2014/main" val="3674413033"/>
                    </a:ext>
                  </a:extLst>
                </a:gridCol>
                <a:gridCol w="1609922">
                  <a:extLst>
                    <a:ext uri="{9D8B030D-6E8A-4147-A177-3AD203B41FA5}">
                      <a16:colId xmlns:a16="http://schemas.microsoft.com/office/drawing/2014/main" val="2776143700"/>
                    </a:ext>
                  </a:extLst>
                </a:gridCol>
                <a:gridCol w="4268988">
                  <a:extLst>
                    <a:ext uri="{9D8B030D-6E8A-4147-A177-3AD203B41FA5}">
                      <a16:colId xmlns:a16="http://schemas.microsoft.com/office/drawing/2014/main" val="1477681296"/>
                    </a:ext>
                  </a:extLst>
                </a:gridCol>
              </a:tblGrid>
              <a:tr h="311780">
                <a:tc rowSpan="3">
                  <a:txBody>
                    <a:bodyPr/>
                    <a:lstStyle/>
                    <a:p>
                      <a:pPr algn="ctr"/>
                      <a:r>
                        <a:rPr kumimoji="1" lang="ja-JP" altLang="en-US" sz="1400" b="0" dirty="0">
                          <a:solidFill>
                            <a:schemeClr val="tx1"/>
                          </a:solidFill>
                        </a:rPr>
                        <a:t>モデルプラン②</a:t>
                      </a:r>
                      <a:endParaRPr kumimoji="1" lang="en-US" altLang="ja-JP" sz="1400" b="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kumimoji="1" lang="ja-JP" altLang="en-US" sz="1400" b="0" dirty="0"/>
                        <a:t>所要時間</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400" b="0" dirty="0"/>
                        <a:t>プログラム</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52389306"/>
                  </a:ext>
                </a:extLst>
              </a:tr>
              <a:tr h="311780">
                <a:tc vMerge="1">
                  <a:txBody>
                    <a:bodyPr/>
                    <a:lstStyle/>
                    <a:p>
                      <a:pPr algn="ctr"/>
                      <a:endParaRPr kumimoji="1" lang="ja-JP" altLang="en-US" sz="1600"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a:t>30</a:t>
                      </a:r>
                      <a:r>
                        <a:rPr kumimoji="1" lang="ja-JP" altLang="en-US" sz="1400" b="0" dirty="0"/>
                        <a:t>分</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400" b="0" dirty="0"/>
                        <a:t>基調講演</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56521190"/>
                  </a:ext>
                </a:extLst>
              </a:tr>
              <a:tr h="311780">
                <a:tc vMerge="1">
                  <a:txBody>
                    <a:bodyPr/>
                    <a:lstStyle/>
                    <a:p>
                      <a:pPr algn="ctr"/>
                      <a:endParaRPr kumimoji="1" lang="ja-JP" altLang="en-US" sz="1600"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a:t>60</a:t>
                      </a:r>
                      <a:r>
                        <a:rPr kumimoji="1" lang="ja-JP" altLang="en-US" sz="1400" b="0" dirty="0"/>
                        <a:t>分</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400" b="0" dirty="0"/>
                        <a:t>協賛社セッション（</a:t>
                      </a:r>
                      <a:r>
                        <a:rPr kumimoji="1" lang="en-US" altLang="ja-JP" sz="1400" b="0" dirty="0"/>
                        <a:t>※</a:t>
                      </a:r>
                      <a:r>
                        <a:rPr kumimoji="1" lang="ja-JP" altLang="en-US" sz="1400" b="0" dirty="0"/>
                        <a:t>パネル討論）</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161606"/>
                  </a:ext>
                </a:extLst>
              </a:tr>
            </a:tbl>
          </a:graphicData>
        </a:graphic>
      </p:graphicFrame>
      <p:graphicFrame>
        <p:nvGraphicFramePr>
          <p:cNvPr id="7" name="表 6">
            <a:extLst>
              <a:ext uri="{FF2B5EF4-FFF2-40B4-BE49-F238E27FC236}">
                <a16:creationId xmlns:a16="http://schemas.microsoft.com/office/drawing/2014/main" id="{BF636E3E-815C-4ED8-AEA6-CE0D1797E36B}"/>
              </a:ext>
            </a:extLst>
          </p:cNvPr>
          <p:cNvGraphicFramePr>
            <a:graphicFrameLocks noGrp="1"/>
          </p:cNvGraphicFramePr>
          <p:nvPr>
            <p:extLst>
              <p:ext uri="{D42A27DB-BD31-4B8C-83A1-F6EECF244321}">
                <p14:modId xmlns:p14="http://schemas.microsoft.com/office/powerpoint/2010/main" val="1997394226"/>
              </p:ext>
            </p:extLst>
          </p:nvPr>
        </p:nvGraphicFramePr>
        <p:xfrm>
          <a:off x="992560" y="1909502"/>
          <a:ext cx="7488832" cy="935340"/>
        </p:xfrm>
        <a:graphic>
          <a:graphicData uri="http://schemas.openxmlformats.org/drawingml/2006/table">
            <a:tbl>
              <a:tblPr firstRow="1" bandRow="1">
                <a:tableStyleId>{69012ECD-51FC-41F1-AA8D-1B2483CD663E}</a:tableStyleId>
              </a:tblPr>
              <a:tblGrid>
                <a:gridCol w="1609922">
                  <a:extLst>
                    <a:ext uri="{9D8B030D-6E8A-4147-A177-3AD203B41FA5}">
                      <a16:colId xmlns:a16="http://schemas.microsoft.com/office/drawing/2014/main" val="2944052486"/>
                    </a:ext>
                  </a:extLst>
                </a:gridCol>
                <a:gridCol w="1609922">
                  <a:extLst>
                    <a:ext uri="{9D8B030D-6E8A-4147-A177-3AD203B41FA5}">
                      <a16:colId xmlns:a16="http://schemas.microsoft.com/office/drawing/2014/main" val="2776143700"/>
                    </a:ext>
                  </a:extLst>
                </a:gridCol>
                <a:gridCol w="4268988">
                  <a:extLst>
                    <a:ext uri="{9D8B030D-6E8A-4147-A177-3AD203B41FA5}">
                      <a16:colId xmlns:a16="http://schemas.microsoft.com/office/drawing/2014/main" val="1477681296"/>
                    </a:ext>
                  </a:extLst>
                </a:gridCol>
              </a:tblGrid>
              <a:tr h="311780">
                <a:tc rowSpan="3">
                  <a:txBody>
                    <a:bodyPr/>
                    <a:lstStyle/>
                    <a:p>
                      <a:pPr algn="ctr"/>
                      <a:r>
                        <a:rPr kumimoji="1" lang="ja-JP" altLang="en-US" sz="1400" b="0" dirty="0">
                          <a:solidFill>
                            <a:schemeClr val="tx1"/>
                          </a:solidFill>
                        </a:rPr>
                        <a:t>モデルプラン①</a:t>
                      </a:r>
                      <a:endParaRPr kumimoji="1" lang="en-US" altLang="ja-JP" sz="1400" b="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kumimoji="1" lang="ja-JP" altLang="en-US" sz="1400" b="0" dirty="0"/>
                        <a:t>所要時間</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400" b="0" dirty="0"/>
                        <a:t>プログラム</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52389306"/>
                  </a:ext>
                </a:extLst>
              </a:tr>
              <a:tr h="311780">
                <a:tc vMerge="1">
                  <a:txBody>
                    <a:bodyPr/>
                    <a:lstStyle/>
                    <a:p>
                      <a:pPr algn="ctr"/>
                      <a:endParaRPr kumimoji="1" lang="ja-JP" altLang="en-US" sz="1600"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a:t>60</a:t>
                      </a:r>
                      <a:r>
                        <a:rPr kumimoji="1" lang="ja-JP" altLang="en-US" sz="1400" b="0" dirty="0"/>
                        <a:t>分</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400" b="0" dirty="0"/>
                        <a:t>基調講演</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56521190"/>
                  </a:ext>
                </a:extLst>
              </a:tr>
              <a:tr h="311780">
                <a:tc vMerge="1">
                  <a:txBody>
                    <a:bodyPr/>
                    <a:lstStyle/>
                    <a:p>
                      <a:pPr algn="ctr"/>
                      <a:endParaRPr kumimoji="1" lang="ja-JP" altLang="en-US" sz="1600"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400" b="0" dirty="0"/>
                        <a:t>30</a:t>
                      </a:r>
                      <a:r>
                        <a:rPr kumimoji="1" lang="ja-JP" altLang="en-US" sz="1400" b="0" dirty="0"/>
                        <a:t>分</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400" b="0" dirty="0"/>
                        <a:t>協賛社セッション（</a:t>
                      </a:r>
                      <a:r>
                        <a:rPr kumimoji="1" lang="en-US" altLang="ja-JP" sz="1400" b="0" dirty="0"/>
                        <a:t>※</a:t>
                      </a:r>
                      <a:r>
                        <a:rPr kumimoji="1" lang="ja-JP" altLang="en-US" sz="1400" b="0" dirty="0"/>
                        <a:t>単独講演）</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161606"/>
                  </a:ext>
                </a:extLst>
              </a:tr>
            </a:tbl>
          </a:graphicData>
        </a:graphic>
      </p:graphicFrame>
      <p:sp>
        <p:nvSpPr>
          <p:cNvPr id="3" name="テキスト ボックス 2">
            <a:extLst>
              <a:ext uri="{FF2B5EF4-FFF2-40B4-BE49-F238E27FC236}">
                <a16:creationId xmlns:a16="http://schemas.microsoft.com/office/drawing/2014/main" id="{FF1E2CAC-F986-4D8E-82BB-6EE8D5EDBA43}"/>
              </a:ext>
            </a:extLst>
          </p:cNvPr>
          <p:cNvSpPr txBox="1"/>
          <p:nvPr/>
        </p:nvSpPr>
        <p:spPr>
          <a:xfrm>
            <a:off x="416496" y="2927846"/>
            <a:ext cx="9217024" cy="830997"/>
          </a:xfrm>
          <a:prstGeom prst="rect">
            <a:avLst/>
          </a:prstGeom>
          <a:noFill/>
        </p:spPr>
        <p:txBody>
          <a:bodyPr wrap="square" rtlCol="0">
            <a:spAutoFit/>
          </a:bodyPr>
          <a:lstStyle/>
          <a:p>
            <a:r>
              <a:rPr kumimoji="1" lang="ja-JP" altLang="en-US" sz="1600" dirty="0">
                <a:latin typeface="+mn-ea"/>
                <a:ea typeface="+mn-ea"/>
              </a:rPr>
              <a:t>基調講演にセミナーテーマや協賛社様</a:t>
            </a:r>
            <a:r>
              <a:rPr lang="ja-JP" altLang="en-US" sz="1600" dirty="0">
                <a:latin typeface="+mn-ea"/>
                <a:ea typeface="+mn-ea"/>
              </a:rPr>
              <a:t>の狙いを踏まえ、内容理解の促進や注目度の高い</a:t>
            </a:r>
            <a:r>
              <a:rPr kumimoji="1" lang="ja-JP" altLang="en-US" sz="1600" dirty="0">
                <a:latin typeface="+mn-ea"/>
                <a:ea typeface="+mn-ea"/>
              </a:rPr>
              <a:t>外部講師の講演をアサイン。セミナー後半</a:t>
            </a:r>
            <a:r>
              <a:rPr lang="ja-JP" altLang="en-US" sz="1600" dirty="0">
                <a:latin typeface="+mn-ea"/>
                <a:ea typeface="+mn-ea"/>
              </a:rPr>
              <a:t>で</a:t>
            </a:r>
            <a:r>
              <a:rPr kumimoji="1" lang="ja-JP" altLang="en-US" sz="1600" dirty="0">
                <a:latin typeface="+mn-ea"/>
                <a:ea typeface="+mn-ea"/>
              </a:rPr>
              <a:t>協賛社のセミナー登壇を想定したプログラムです。</a:t>
            </a:r>
            <a:endParaRPr kumimoji="1" lang="en-US" altLang="ja-JP" sz="1600" dirty="0">
              <a:latin typeface="+mn-ea"/>
              <a:ea typeface="+mn-ea"/>
            </a:endParaRPr>
          </a:p>
          <a:p>
            <a:r>
              <a:rPr kumimoji="1" lang="ja-JP" altLang="en-US" sz="1600" dirty="0">
                <a:latin typeface="+mn-ea"/>
                <a:ea typeface="+mn-ea"/>
              </a:rPr>
              <a:t>協賛社セッションでは講演を通じて、視聴者に商品・サービスへの興味関心の醸成を図ります。</a:t>
            </a:r>
          </a:p>
        </p:txBody>
      </p:sp>
      <p:sp>
        <p:nvSpPr>
          <p:cNvPr id="8" name="テキスト ボックス 7">
            <a:extLst>
              <a:ext uri="{FF2B5EF4-FFF2-40B4-BE49-F238E27FC236}">
                <a16:creationId xmlns:a16="http://schemas.microsoft.com/office/drawing/2014/main" id="{7D3A64BE-570C-4D63-8987-C7EAF01AF2F9}"/>
              </a:ext>
            </a:extLst>
          </p:cNvPr>
          <p:cNvSpPr txBox="1"/>
          <p:nvPr/>
        </p:nvSpPr>
        <p:spPr>
          <a:xfrm>
            <a:off x="416496" y="5301208"/>
            <a:ext cx="9217024" cy="1077218"/>
          </a:xfrm>
          <a:prstGeom prst="rect">
            <a:avLst/>
          </a:prstGeom>
          <a:noFill/>
        </p:spPr>
        <p:txBody>
          <a:bodyPr wrap="square" rtlCol="0">
            <a:spAutoFit/>
          </a:bodyPr>
          <a:lstStyle/>
          <a:p>
            <a:r>
              <a:rPr kumimoji="1" lang="ja-JP" altLang="en-US" sz="1600" dirty="0">
                <a:latin typeface="+mn-ea"/>
                <a:ea typeface="+mn-ea"/>
              </a:rPr>
              <a:t>基調講演でセミナーテーマへの理解促進を進め、パネル討論で協賛社様の商品・サービスへの興味関心の醸成を図るプログラムです。</a:t>
            </a:r>
            <a:endParaRPr kumimoji="1" lang="en-US" altLang="ja-JP" sz="1600" dirty="0">
              <a:latin typeface="+mn-ea"/>
              <a:ea typeface="+mn-ea"/>
            </a:endParaRPr>
          </a:p>
          <a:p>
            <a:r>
              <a:rPr kumimoji="1" lang="ja-JP" altLang="en-US" sz="1600" dirty="0">
                <a:latin typeface="+mn-ea"/>
                <a:ea typeface="+mn-ea"/>
              </a:rPr>
              <a:t>基調講演およびパネル討論には、協賛社様のニーズやターゲットを踏まえ、視聴者の関心が高まる外部講師の講演をアサインします。</a:t>
            </a:r>
          </a:p>
        </p:txBody>
      </p:sp>
    </p:spTree>
    <p:extLst>
      <p:ext uri="{BB962C8B-B14F-4D97-AF65-F5344CB8AC3E}">
        <p14:creationId xmlns:p14="http://schemas.microsoft.com/office/powerpoint/2010/main" val="3868346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A7D0A-5AD7-4469-A806-D7076158F01A}"/>
              </a:ext>
            </a:extLst>
          </p:cNvPr>
          <p:cNvSpPr>
            <a:spLocks noGrp="1"/>
          </p:cNvSpPr>
          <p:nvPr>
            <p:ph type="title"/>
          </p:nvPr>
        </p:nvSpPr>
        <p:spPr/>
        <p:txBody>
          <a:bodyPr/>
          <a:lstStyle/>
          <a:p>
            <a:r>
              <a:rPr lang="ja-JP" altLang="en-US" dirty="0"/>
              <a:t>主な</a:t>
            </a:r>
            <a:r>
              <a:rPr kumimoji="1" lang="ja-JP" altLang="en-US" dirty="0"/>
              <a:t>開催実績　</a:t>
            </a:r>
            <a:r>
              <a:rPr kumimoji="1" lang="ja-JP" altLang="en-US" sz="1400" dirty="0"/>
              <a:t>（過去実績一覧は</a:t>
            </a:r>
            <a:r>
              <a:rPr kumimoji="1" lang="ja-JP" altLang="en-US" sz="1400" dirty="0">
                <a:hlinkClick r:id="rId2"/>
              </a:rPr>
              <a:t>日経イベント＆セミナー</a:t>
            </a:r>
            <a:r>
              <a:rPr kumimoji="1" lang="ja-JP" altLang="en-US" sz="1400" dirty="0"/>
              <a:t>をご覧ください）</a:t>
            </a:r>
            <a:endParaRPr kumimoji="1" lang="ja-JP" altLang="en-US" dirty="0"/>
          </a:p>
        </p:txBody>
      </p:sp>
      <p:sp>
        <p:nvSpPr>
          <p:cNvPr id="8" name="コンテンツ プレースホルダー 7">
            <a:extLst>
              <a:ext uri="{FF2B5EF4-FFF2-40B4-BE49-F238E27FC236}">
                <a16:creationId xmlns:a16="http://schemas.microsoft.com/office/drawing/2014/main" id="{6ED61161-EF91-4AD1-A071-E0C512074E4F}"/>
              </a:ext>
            </a:extLst>
          </p:cNvPr>
          <p:cNvSpPr>
            <a:spLocks noGrp="1"/>
          </p:cNvSpPr>
          <p:nvPr>
            <p:ph idx="1"/>
          </p:nvPr>
        </p:nvSpPr>
        <p:spPr>
          <a:xfrm>
            <a:off x="560512" y="908720"/>
            <a:ext cx="8728519" cy="936104"/>
          </a:xfrm>
        </p:spPr>
        <p:txBody>
          <a:bodyPr lIns="91440" tIns="45720" rIns="91440" bIns="45720" anchor="t"/>
          <a:lstStyle/>
          <a:p>
            <a:pPr marL="0" indent="0">
              <a:lnSpc>
                <a:spcPct val="130000"/>
              </a:lnSpc>
              <a:buNone/>
            </a:pPr>
            <a:r>
              <a:rPr lang="ja-JP" altLang="en-US" sz="1600" dirty="0"/>
              <a:t>ビジネスパーソン向けのテーマを中心に豊富な運営実績でご要望にお応えします</a:t>
            </a:r>
            <a:r>
              <a:rPr lang="ja-JP" altLang="en-US" sz="1800" dirty="0"/>
              <a:t>。</a:t>
            </a:r>
            <a:endParaRPr kumimoji="1" lang="en-US" altLang="ja-JP" sz="1800" dirty="0"/>
          </a:p>
        </p:txBody>
      </p:sp>
      <p:sp>
        <p:nvSpPr>
          <p:cNvPr id="4" name="スライド番号プレースホルダー 3">
            <a:extLst>
              <a:ext uri="{FF2B5EF4-FFF2-40B4-BE49-F238E27FC236}">
                <a16:creationId xmlns:a16="http://schemas.microsoft.com/office/drawing/2014/main" id="{B6243A33-CE40-406E-9CE1-2FF109288E9D}"/>
              </a:ext>
            </a:extLst>
          </p:cNvPr>
          <p:cNvSpPr>
            <a:spLocks noGrp="1"/>
          </p:cNvSpPr>
          <p:nvPr>
            <p:ph type="sldNum" sz="quarter" idx="12"/>
          </p:nvPr>
        </p:nvSpPr>
        <p:spPr/>
        <p:txBody>
          <a:bodyPr/>
          <a:lstStyle/>
          <a:p>
            <a:fld id="{02600E93-819C-4894-8A60-DAB105EEC72C}" type="slidenum">
              <a:rPr lang="ja-JP" altLang="en-US" smtClean="0"/>
              <a:pPr/>
              <a:t>26</a:t>
            </a:fld>
            <a:endParaRPr lang="ja-JP" altLang="en-US" dirty="0"/>
          </a:p>
        </p:txBody>
      </p:sp>
      <p:graphicFrame>
        <p:nvGraphicFramePr>
          <p:cNvPr id="3" name="表 4">
            <a:extLst>
              <a:ext uri="{FF2B5EF4-FFF2-40B4-BE49-F238E27FC236}">
                <a16:creationId xmlns:a16="http://schemas.microsoft.com/office/drawing/2014/main" id="{93FDDEE0-BF71-49FF-947E-95726DB352D3}"/>
              </a:ext>
            </a:extLst>
          </p:cNvPr>
          <p:cNvGraphicFramePr>
            <a:graphicFrameLocks noGrp="1"/>
          </p:cNvGraphicFramePr>
          <p:nvPr>
            <p:extLst>
              <p:ext uri="{D42A27DB-BD31-4B8C-83A1-F6EECF244321}">
                <p14:modId xmlns:p14="http://schemas.microsoft.com/office/powerpoint/2010/main" val="1591794816"/>
              </p:ext>
            </p:extLst>
          </p:nvPr>
        </p:nvGraphicFramePr>
        <p:xfrm>
          <a:off x="416496" y="1772816"/>
          <a:ext cx="9217024" cy="4446494"/>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423372361"/>
                    </a:ext>
                  </a:extLst>
                </a:gridCol>
                <a:gridCol w="1944216">
                  <a:extLst>
                    <a:ext uri="{9D8B030D-6E8A-4147-A177-3AD203B41FA5}">
                      <a16:colId xmlns:a16="http://schemas.microsoft.com/office/drawing/2014/main" val="3108435004"/>
                    </a:ext>
                  </a:extLst>
                </a:gridCol>
                <a:gridCol w="5904656">
                  <a:extLst>
                    <a:ext uri="{9D8B030D-6E8A-4147-A177-3AD203B41FA5}">
                      <a16:colId xmlns:a16="http://schemas.microsoft.com/office/drawing/2014/main" val="3144009631"/>
                    </a:ext>
                  </a:extLst>
                </a:gridCol>
              </a:tblGrid>
              <a:tr h="342038">
                <a:tc>
                  <a:txBody>
                    <a:bodyPr/>
                    <a:lstStyle/>
                    <a:p>
                      <a:r>
                        <a:rPr kumimoji="1" lang="ja-JP" altLang="en-US" sz="1100" dirty="0"/>
                        <a:t>実施時期</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F3675"/>
                    </a:solidFill>
                  </a:tcPr>
                </a:tc>
                <a:tc>
                  <a:txBody>
                    <a:bodyPr/>
                    <a:lstStyle/>
                    <a:p>
                      <a:r>
                        <a:rPr kumimoji="1" lang="ja-JP" altLang="en-US" sz="1100" dirty="0"/>
                        <a:t>配信タイプ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F3675"/>
                    </a:solidFill>
                  </a:tcPr>
                </a:tc>
                <a:tc>
                  <a:txBody>
                    <a:bodyPr/>
                    <a:lstStyle/>
                    <a:p>
                      <a:r>
                        <a:rPr kumimoji="1" lang="ja-JP" altLang="en-US" sz="1100" dirty="0"/>
                        <a:t>タイトル・テーマ</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F3675"/>
                    </a:solidFill>
                  </a:tcPr>
                </a:tc>
                <a:extLst>
                  <a:ext uri="{0D108BD9-81ED-4DB2-BD59-A6C34878D82A}">
                    <a16:rowId xmlns:a16="http://schemas.microsoft.com/office/drawing/2014/main" val="3916756584"/>
                  </a:ext>
                </a:extLst>
              </a:tr>
              <a:tr h="342038">
                <a:tc rowSpan="2">
                  <a:txBody>
                    <a:bodyPr/>
                    <a:lstStyle/>
                    <a:p>
                      <a:pPr algn="ctr"/>
                      <a:r>
                        <a:rPr kumimoji="1" lang="en-US" altLang="ja-JP" sz="1200" dirty="0"/>
                        <a:t>22</a:t>
                      </a:r>
                      <a:r>
                        <a:rPr kumimoji="1" lang="ja-JP" altLang="en-US" sz="1200" dirty="0"/>
                        <a:t>年</a:t>
                      </a:r>
                      <a:r>
                        <a:rPr kumimoji="1" lang="en-US" altLang="ja-JP" sz="1200" dirty="0"/>
                        <a:t>1</a:t>
                      </a:r>
                      <a:r>
                        <a:rPr kumimoji="1" lang="ja-JP" altLang="en-US" sz="1200" dirty="0"/>
                        <a:t>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指定日配信</a:t>
                      </a:r>
                      <a:r>
                        <a:rPr kumimoji="1" lang="en-US" altLang="ja-JP" sz="1200" dirty="0"/>
                        <a:t>(</a:t>
                      </a:r>
                      <a:r>
                        <a:rPr kumimoji="1" lang="ja-JP" altLang="en-US" sz="1200" dirty="0"/>
                        <a:t>事前収録</a:t>
                      </a:r>
                      <a:r>
                        <a:rPr kumimoji="1" lang="en-US" altLang="ja-JP" sz="1200" dirty="0"/>
                        <a:t>)</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データ活用で実現する全員経営</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76221"/>
                  </a:ext>
                </a:extLst>
              </a:tr>
              <a:tr h="342038">
                <a:tc vMerge="1">
                  <a:txBody>
                    <a:bodyPr/>
                    <a:lstStyle/>
                    <a:p>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ライブ配信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企業の経営戦略とセキュリティーマネジメント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0458997"/>
                  </a:ext>
                </a:extLst>
              </a:tr>
              <a:tr h="342038">
                <a:tc rowSpan="3">
                  <a:txBody>
                    <a:bodyPr/>
                    <a:lstStyle/>
                    <a:p>
                      <a:pPr algn="ctr"/>
                      <a:r>
                        <a:rPr kumimoji="1" lang="en-US" altLang="ja-JP" sz="1200" dirty="0"/>
                        <a:t>22</a:t>
                      </a:r>
                      <a:r>
                        <a:rPr kumimoji="1" lang="ja-JP" altLang="en-US" sz="1200" dirty="0"/>
                        <a:t>年</a:t>
                      </a:r>
                      <a:r>
                        <a:rPr kumimoji="1" lang="en-US" altLang="ja-JP" sz="1200" dirty="0"/>
                        <a:t>2</a:t>
                      </a:r>
                      <a:r>
                        <a:rPr kumimoji="1" lang="ja-JP" altLang="en-US" sz="1200" dirty="0"/>
                        <a:t>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指定日配信</a:t>
                      </a:r>
                      <a:r>
                        <a:rPr kumimoji="1" lang="en-US" altLang="ja-JP" sz="1200" dirty="0"/>
                        <a:t>(</a:t>
                      </a:r>
                      <a:r>
                        <a:rPr kumimoji="1" lang="ja-JP" altLang="en-US" sz="1200" dirty="0"/>
                        <a:t>事前収録</a:t>
                      </a:r>
                      <a:r>
                        <a:rPr kumimoji="1" lang="en-US" altLang="ja-JP" sz="1200" dirty="0"/>
                        <a:t>)</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両利き経営とこれからの組織作り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059843"/>
                  </a:ext>
                </a:extLst>
              </a:tr>
              <a:tr h="342038">
                <a:tc vMerge="1">
                  <a:txBody>
                    <a:bodyPr/>
                    <a:lstStyle/>
                    <a:p>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指定日配信</a:t>
                      </a:r>
                      <a:r>
                        <a:rPr kumimoji="1" lang="en-US" altLang="ja-JP" sz="1200" dirty="0"/>
                        <a:t>(</a:t>
                      </a:r>
                      <a:r>
                        <a:rPr kumimoji="1" lang="ja-JP" altLang="en-US" sz="1200" dirty="0"/>
                        <a:t>事前収録</a:t>
                      </a:r>
                      <a:r>
                        <a:rPr kumimoji="1" lang="en-US" altLang="ja-JP" sz="1200" dirty="0"/>
                        <a:t>)</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ローコード・ノーコード開発最前線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7646941"/>
                  </a:ext>
                </a:extLst>
              </a:tr>
              <a:tr h="342038">
                <a:tc vMerge="1">
                  <a:txBody>
                    <a:bodyPr/>
                    <a:lstStyle/>
                    <a:p>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オンデマンド</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不確実な時代に求められるグローバル戦略・リスクマネジメント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8085510"/>
                  </a:ext>
                </a:extLst>
              </a:tr>
              <a:tr h="342038">
                <a:tc rowSpan="2">
                  <a:txBody>
                    <a:bodyPr/>
                    <a:lstStyle/>
                    <a:p>
                      <a:pPr algn="ctr"/>
                      <a:r>
                        <a:rPr kumimoji="1" lang="en-US" altLang="ja-JP" sz="1200" dirty="0"/>
                        <a:t>22</a:t>
                      </a:r>
                      <a:r>
                        <a:rPr kumimoji="1" lang="ja-JP" altLang="en-US" sz="1200" dirty="0"/>
                        <a:t>年</a:t>
                      </a:r>
                      <a:r>
                        <a:rPr kumimoji="1" lang="en-US" altLang="ja-JP" sz="1200" dirty="0"/>
                        <a:t>3</a:t>
                      </a:r>
                      <a:r>
                        <a:rPr kumimoji="1" lang="ja-JP" altLang="en-US" sz="1200" dirty="0"/>
                        <a:t>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ライブ配信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a:t>DX</a:t>
                      </a:r>
                      <a:r>
                        <a:rPr kumimoji="1" lang="ja-JP" altLang="en-US" sz="1200" dirty="0"/>
                        <a:t>実現のカギを握るデータドリブン経営</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802341"/>
                  </a:ext>
                </a:extLst>
              </a:tr>
              <a:tr h="342038">
                <a:tc vMerge="1">
                  <a:txBody>
                    <a:bodyPr/>
                    <a:lstStyle/>
                    <a:p>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オンデマンド</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a:t>DX</a:t>
                      </a:r>
                      <a:r>
                        <a:rPr kumimoji="1" lang="ja-JP" altLang="en-US" sz="1200" dirty="0"/>
                        <a:t>推進で複雑化するセキュリティ対策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9445505"/>
                  </a:ext>
                </a:extLst>
              </a:tr>
              <a:tr h="342038">
                <a:tc>
                  <a:txBody>
                    <a:bodyPr/>
                    <a:lstStyle/>
                    <a:p>
                      <a:pPr algn="ctr"/>
                      <a:r>
                        <a:rPr kumimoji="1" lang="en-US" altLang="ja-JP" sz="1200" dirty="0"/>
                        <a:t>22</a:t>
                      </a:r>
                      <a:r>
                        <a:rPr kumimoji="1" lang="ja-JP" altLang="en-US" sz="1200" dirty="0"/>
                        <a:t>年</a:t>
                      </a:r>
                      <a:r>
                        <a:rPr kumimoji="1" lang="en-US" altLang="ja-JP" sz="1200" dirty="0"/>
                        <a:t>4</a:t>
                      </a:r>
                      <a:r>
                        <a:rPr kumimoji="1" lang="ja-JP" altLang="en-US" sz="1200" dirty="0"/>
                        <a:t>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オンデマンド</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電帳法</a:t>
                      </a:r>
                      <a:r>
                        <a:rPr kumimoji="1" lang="en-US" altLang="ja-JP" sz="1200" dirty="0"/>
                        <a:t>&amp;</a:t>
                      </a:r>
                      <a:r>
                        <a:rPr kumimoji="1" lang="ja-JP" altLang="en-US" sz="1200" dirty="0"/>
                        <a:t>インボイス制度で加速するバックオフィスのデジタル化最前線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813394"/>
                  </a:ext>
                </a:extLst>
              </a:tr>
              <a:tr h="342038">
                <a:tc>
                  <a:txBody>
                    <a:bodyPr/>
                    <a:lstStyle/>
                    <a:p>
                      <a:pPr algn="ctr"/>
                      <a:r>
                        <a:rPr kumimoji="1" lang="en-US" altLang="ja-JP" sz="1200" dirty="0"/>
                        <a:t>22</a:t>
                      </a:r>
                      <a:r>
                        <a:rPr kumimoji="1" lang="ja-JP" altLang="en-US" sz="1200" dirty="0"/>
                        <a:t>年</a:t>
                      </a:r>
                      <a:r>
                        <a:rPr kumimoji="1" lang="en-US" altLang="ja-JP" sz="1200" dirty="0"/>
                        <a:t>5</a:t>
                      </a:r>
                      <a:r>
                        <a:rPr kumimoji="1" lang="ja-JP" altLang="en-US" sz="1200" dirty="0"/>
                        <a:t>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指定日配信</a:t>
                      </a:r>
                      <a:r>
                        <a:rPr kumimoji="1" lang="en-US" altLang="ja-JP" sz="1200" dirty="0"/>
                        <a:t>(</a:t>
                      </a:r>
                      <a:r>
                        <a:rPr kumimoji="1" lang="ja-JP" altLang="en-US" sz="1200" dirty="0"/>
                        <a:t>事前収録</a:t>
                      </a:r>
                      <a:r>
                        <a:rPr kumimoji="1" lang="en-US" altLang="ja-JP" sz="1200" dirty="0"/>
                        <a:t>)</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健康と美容の新潮流～世界が注目するナッツの王様「アーモンド」から考える～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2903672"/>
                  </a:ext>
                </a:extLst>
              </a:tr>
              <a:tr h="342038">
                <a:tc rowSpan="2">
                  <a:txBody>
                    <a:bodyPr/>
                    <a:lstStyle/>
                    <a:p>
                      <a:pPr algn="ctr"/>
                      <a:r>
                        <a:rPr kumimoji="1" lang="en-US" altLang="ja-JP" sz="1200" dirty="0"/>
                        <a:t>22</a:t>
                      </a:r>
                      <a:r>
                        <a:rPr kumimoji="1" lang="ja-JP" altLang="en-US" sz="1200" dirty="0"/>
                        <a:t>年</a:t>
                      </a:r>
                      <a:r>
                        <a:rPr kumimoji="1" lang="en-US" altLang="ja-JP" sz="1200" dirty="0"/>
                        <a:t>6</a:t>
                      </a:r>
                      <a:r>
                        <a:rPr kumimoji="1" lang="ja-JP" altLang="en-US" sz="1200" dirty="0"/>
                        <a:t>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指定日配信</a:t>
                      </a:r>
                      <a:r>
                        <a:rPr kumimoji="1" lang="en-US" altLang="ja-JP" sz="1200" dirty="0"/>
                        <a:t>(</a:t>
                      </a:r>
                      <a:r>
                        <a:rPr kumimoji="1" lang="ja-JP" altLang="en-US" sz="1200" dirty="0"/>
                        <a:t>事前収録</a:t>
                      </a:r>
                      <a:r>
                        <a:rPr kumimoji="1" lang="en-US" altLang="ja-JP" sz="1200" dirty="0"/>
                        <a:t>)</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真のハイブリッドワーク実現に向けて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393715"/>
                  </a:ext>
                </a:extLst>
              </a:tr>
              <a:tr h="342038">
                <a:tc vMerge="1">
                  <a:txBody>
                    <a:bodyPr/>
                    <a:lstStyle/>
                    <a:p>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指定日配信</a:t>
                      </a:r>
                      <a:r>
                        <a:rPr kumimoji="1" lang="en-US" altLang="ja-JP" sz="1200" dirty="0"/>
                        <a:t>(</a:t>
                      </a:r>
                      <a:r>
                        <a:rPr kumimoji="1" lang="ja-JP" altLang="en-US" sz="1200" dirty="0"/>
                        <a:t>事前収録</a:t>
                      </a:r>
                      <a:r>
                        <a:rPr kumimoji="1" lang="en-US" altLang="ja-JP" sz="1200" dirty="0"/>
                        <a:t>)</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今、製造業に求められる強靭なサプライチェーン戦略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85403"/>
                  </a:ext>
                </a:extLst>
              </a:tr>
              <a:tr h="342038">
                <a:tc>
                  <a:txBody>
                    <a:bodyPr/>
                    <a:lstStyle/>
                    <a:p>
                      <a:pPr algn="ctr"/>
                      <a:r>
                        <a:rPr kumimoji="1" lang="en-US" altLang="ja-JP" sz="1200" dirty="0"/>
                        <a:t>22</a:t>
                      </a:r>
                      <a:r>
                        <a:rPr kumimoji="1" lang="ja-JP" altLang="en-US" sz="1200" dirty="0"/>
                        <a:t>年</a:t>
                      </a:r>
                      <a:r>
                        <a:rPr kumimoji="1" lang="en-US" altLang="ja-JP" sz="1200" dirty="0"/>
                        <a:t>7</a:t>
                      </a:r>
                      <a:r>
                        <a:rPr kumimoji="1" lang="ja-JP" altLang="en-US" sz="1200" dirty="0"/>
                        <a:t>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指定日配信</a:t>
                      </a:r>
                      <a:r>
                        <a:rPr kumimoji="1" lang="en-US" altLang="ja-JP" sz="1200" dirty="0"/>
                        <a:t>(</a:t>
                      </a:r>
                      <a:r>
                        <a:rPr kumimoji="1" lang="ja-JP" altLang="en-US" sz="1200" dirty="0"/>
                        <a:t>事前収録</a:t>
                      </a:r>
                      <a:r>
                        <a:rPr kumimoji="1" lang="en-US" altLang="ja-JP" sz="1200" dirty="0"/>
                        <a:t>)</a:t>
                      </a:r>
                      <a:endParaRPr kumimoji="1" lang="ja-JP" alt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t>日本経済と不動産の市場から考える資産形成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9100539"/>
                  </a:ext>
                </a:extLst>
              </a:tr>
            </a:tbl>
          </a:graphicData>
        </a:graphic>
      </p:graphicFrame>
    </p:spTree>
    <p:extLst>
      <p:ext uri="{BB962C8B-B14F-4D97-AF65-F5344CB8AC3E}">
        <p14:creationId xmlns:p14="http://schemas.microsoft.com/office/powerpoint/2010/main" val="343852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C3B2A-13AF-486F-8F60-3920B86E1B50}"/>
              </a:ext>
            </a:extLst>
          </p:cNvPr>
          <p:cNvSpPr>
            <a:spLocks noGrp="1"/>
          </p:cNvSpPr>
          <p:nvPr>
            <p:ph type="title"/>
          </p:nvPr>
        </p:nvSpPr>
        <p:spPr/>
        <p:txBody>
          <a:bodyPr/>
          <a:lstStyle/>
          <a:p>
            <a:r>
              <a:rPr kumimoji="1" lang="ja-JP" altLang="en-US" dirty="0"/>
              <a:t>個人情報提供に際しての取り扱いルール</a:t>
            </a:r>
          </a:p>
        </p:txBody>
      </p:sp>
      <p:sp>
        <p:nvSpPr>
          <p:cNvPr id="6" name="コンテンツ プレースホルダー 5">
            <a:extLst>
              <a:ext uri="{FF2B5EF4-FFF2-40B4-BE49-F238E27FC236}">
                <a16:creationId xmlns:a16="http://schemas.microsoft.com/office/drawing/2014/main" id="{51CA3D87-9D13-428E-B466-F8FAF2A045DE}"/>
              </a:ext>
            </a:extLst>
          </p:cNvPr>
          <p:cNvSpPr>
            <a:spLocks noGrp="1"/>
          </p:cNvSpPr>
          <p:nvPr>
            <p:ph idx="1"/>
          </p:nvPr>
        </p:nvSpPr>
        <p:spPr>
          <a:xfrm>
            <a:off x="248989" y="2276872"/>
            <a:ext cx="6144171" cy="4052230"/>
          </a:xfrm>
          <a:ln>
            <a:solidFill>
              <a:schemeClr val="accent1"/>
            </a:solidFill>
          </a:ln>
        </p:spPr>
        <p:txBody>
          <a:bodyPr/>
          <a:lstStyle/>
          <a:p>
            <a:pPr marL="0" indent="0">
              <a:buNone/>
            </a:pPr>
            <a:r>
              <a:rPr lang="ja-JP" altLang="en-US" sz="1100" dirty="0"/>
              <a:t> １．許諾内容の遵守</a:t>
            </a:r>
          </a:p>
          <a:p>
            <a:pPr marL="0" indent="0">
              <a:buNone/>
            </a:pPr>
            <a:r>
              <a:rPr lang="ja-JP" altLang="en-US" sz="1100" dirty="0"/>
              <a:t>当社は、個人情報の当社への提供について貴社が許諾をとった応募者、参加者</a:t>
            </a:r>
            <a:r>
              <a:rPr lang="en-US" altLang="ja-JP" sz="1100" dirty="0"/>
              <a:t>(</a:t>
            </a:r>
            <a:r>
              <a:rPr lang="ja-JP" altLang="en-US" sz="1100" dirty="0"/>
              <a:t>以下</a:t>
            </a:r>
            <a:r>
              <a:rPr lang="en-US" altLang="ja-JP" sz="1100" dirty="0"/>
              <a:t>｢</a:t>
            </a:r>
            <a:r>
              <a:rPr lang="ja-JP" altLang="en-US" sz="1100" dirty="0"/>
              <a:t>対象者</a:t>
            </a:r>
            <a:r>
              <a:rPr lang="en-US" altLang="ja-JP" sz="1100" dirty="0"/>
              <a:t>｣)</a:t>
            </a:r>
            <a:r>
              <a:rPr lang="ja-JP" altLang="en-US" sz="1100" dirty="0"/>
              <a:t>に対し、当該個人情報に従って、資料等の送付および連絡を行います。その際、送付および連絡の方法は、対象者が許諾した内容、範囲に従います。また、対象者の許諾に関する記録は貴社から受領し、当社において必要となる期間、保管します。</a:t>
            </a:r>
          </a:p>
          <a:p>
            <a:pPr marL="0" indent="0">
              <a:buNone/>
            </a:pPr>
            <a:endParaRPr lang="ja-JP" altLang="en-US" sz="1100" dirty="0"/>
          </a:p>
          <a:p>
            <a:pPr marL="0" indent="0">
              <a:buNone/>
            </a:pPr>
            <a:r>
              <a:rPr lang="ja-JP" altLang="en-US" sz="1100" dirty="0"/>
              <a:t>２．個人情報の利用目的</a:t>
            </a:r>
          </a:p>
          <a:p>
            <a:pPr marL="0" indent="0">
              <a:buNone/>
            </a:pPr>
            <a:r>
              <a:rPr lang="en-US" altLang="ja-JP" sz="1100" dirty="0"/>
              <a:t>(1)</a:t>
            </a:r>
            <a:r>
              <a:rPr lang="ja-JP" altLang="en-US" sz="1100" dirty="0"/>
              <a:t>個人情報は、当社からのご案内</a:t>
            </a:r>
            <a:r>
              <a:rPr lang="en-US" altLang="ja-JP" sz="1100" dirty="0"/>
              <a:t>(</a:t>
            </a:r>
            <a:r>
              <a:rPr lang="ja-JP" altLang="en-US" sz="1100" dirty="0"/>
              <a:t>イベント、セミナー、キャンペーン、製品・サービス情報の紹介</a:t>
            </a:r>
            <a:r>
              <a:rPr lang="en-US" altLang="ja-JP" sz="1100" dirty="0"/>
              <a:t>)</a:t>
            </a:r>
            <a:r>
              <a:rPr lang="ja-JP" altLang="en-US" sz="1100" dirty="0"/>
              <a:t>と顧客満足度調査など、対象者が許諾した目的のみに利用します。</a:t>
            </a:r>
          </a:p>
          <a:p>
            <a:pPr marL="0" indent="0">
              <a:buNone/>
            </a:pPr>
            <a:r>
              <a:rPr lang="en-US" altLang="ja-JP" sz="1100" dirty="0"/>
              <a:t>(2)</a:t>
            </a:r>
            <a:r>
              <a:rPr lang="ja-JP" altLang="en-US" sz="1100" dirty="0"/>
              <a:t>上記</a:t>
            </a:r>
            <a:r>
              <a:rPr lang="en-US" altLang="ja-JP" sz="1100" dirty="0"/>
              <a:t>(1)</a:t>
            </a:r>
            <a:r>
              <a:rPr lang="ja-JP" altLang="en-US" sz="1100" dirty="0"/>
              <a:t>の目的以外で利用する場合は、当社自身があらためて個々の対象者から個別に承諾を得ることとします。</a:t>
            </a:r>
          </a:p>
          <a:p>
            <a:pPr marL="0" indent="0">
              <a:buNone/>
            </a:pPr>
            <a:endParaRPr lang="ja-JP" altLang="en-US" sz="1100" dirty="0"/>
          </a:p>
          <a:p>
            <a:pPr marL="0" indent="0">
              <a:buNone/>
            </a:pPr>
            <a:r>
              <a:rPr lang="ja-JP" altLang="en-US" sz="1100" dirty="0"/>
              <a:t>３．個人情報の管理等</a:t>
            </a:r>
          </a:p>
          <a:p>
            <a:pPr marL="0" indent="0">
              <a:buNone/>
            </a:pPr>
            <a:r>
              <a:rPr lang="ja-JP" altLang="en-US" sz="1100" dirty="0"/>
              <a:t>個人情報は、第三者に開示、公表、漏洩、譲渡、貸与または配布等はしません。不要になった場合の廃棄処理や、対象者からの訂正、削除要求などには適切に対処します。</a:t>
            </a:r>
          </a:p>
          <a:p>
            <a:pPr marL="0" indent="0">
              <a:buNone/>
            </a:pPr>
            <a:endParaRPr lang="ja-JP" altLang="en-US" sz="1100" dirty="0"/>
          </a:p>
          <a:p>
            <a:pPr marL="0" indent="0">
              <a:buNone/>
            </a:pPr>
            <a:r>
              <a:rPr lang="ja-JP" altLang="en-US" sz="1100" dirty="0"/>
              <a:t>４．責任</a:t>
            </a:r>
          </a:p>
          <a:p>
            <a:pPr marL="0" indent="0">
              <a:buNone/>
            </a:pPr>
            <a:r>
              <a:rPr lang="ja-JP" altLang="en-US" sz="1100" dirty="0"/>
              <a:t>個人情報は、当社の責任において厳正に管理します。万が一、事故やトラブルが生じたときは当社が責任をもって対処するとともに、ただちに貴社に連絡します。対象者または当社に損害が生じた場合、貴社の責任は問いません。また、当該個人情報の正確性など内容についても貴社の責任は問いません。 </a:t>
            </a:r>
          </a:p>
        </p:txBody>
      </p:sp>
      <p:sp>
        <p:nvSpPr>
          <p:cNvPr id="4" name="スライド番号プレースホルダー 3">
            <a:extLst>
              <a:ext uri="{FF2B5EF4-FFF2-40B4-BE49-F238E27FC236}">
                <a16:creationId xmlns:a16="http://schemas.microsoft.com/office/drawing/2014/main" id="{FA376F6D-F301-4CF9-9850-04BB683A05C6}"/>
              </a:ext>
            </a:extLst>
          </p:cNvPr>
          <p:cNvSpPr>
            <a:spLocks noGrp="1"/>
          </p:cNvSpPr>
          <p:nvPr>
            <p:ph type="sldNum" sz="quarter" idx="12"/>
          </p:nvPr>
        </p:nvSpPr>
        <p:spPr/>
        <p:txBody>
          <a:bodyPr/>
          <a:lstStyle/>
          <a:p>
            <a:fld id="{02600E93-819C-4894-8A60-DAB105EEC72C}" type="slidenum">
              <a:rPr lang="ja-JP" altLang="en-US" smtClean="0"/>
              <a:pPr/>
              <a:t>27</a:t>
            </a:fld>
            <a:endParaRPr lang="ja-JP" altLang="en-US" dirty="0"/>
          </a:p>
        </p:txBody>
      </p:sp>
      <p:sp>
        <p:nvSpPr>
          <p:cNvPr id="8" name="テキスト ボックス 7">
            <a:extLst>
              <a:ext uri="{FF2B5EF4-FFF2-40B4-BE49-F238E27FC236}">
                <a16:creationId xmlns:a16="http://schemas.microsoft.com/office/drawing/2014/main" id="{9E596E36-4ECC-4AEB-A8AB-87E98A2D3823}"/>
              </a:ext>
            </a:extLst>
          </p:cNvPr>
          <p:cNvSpPr txBox="1"/>
          <p:nvPr/>
        </p:nvSpPr>
        <p:spPr>
          <a:xfrm>
            <a:off x="248989" y="1000510"/>
            <a:ext cx="9384531" cy="1138773"/>
          </a:xfrm>
          <a:prstGeom prst="rect">
            <a:avLst/>
          </a:prstGeom>
          <a:noFill/>
        </p:spPr>
        <p:txBody>
          <a:bodyPr wrap="square" rtlCol="0">
            <a:spAutoFit/>
          </a:bodyPr>
          <a:lstStyle/>
          <a:p>
            <a:r>
              <a:rPr lang="ja-JP" altLang="en-US" dirty="0">
                <a:latin typeface="+mn-ea"/>
                <a:ea typeface="+mn-ea"/>
              </a:rPr>
              <a:t>日本経済新聞社では個人情報の提供にあたり、以下の内容を遵守していただくことを前提としています。事前に「個人情報の取り扱いに関する確認書」に署名・押印いただきます。</a:t>
            </a:r>
            <a:endParaRPr lang="en-US" altLang="ja-JP" dirty="0">
              <a:latin typeface="+mn-ea"/>
              <a:ea typeface="+mn-ea"/>
            </a:endParaRPr>
          </a:p>
          <a:p>
            <a:r>
              <a:rPr lang="ja-JP" altLang="en-US" dirty="0">
                <a:latin typeface="+mn-ea"/>
                <a:ea typeface="+mn-ea"/>
              </a:rPr>
              <a:t>本書面の提出が確認されないとリード情報の提供はできません。</a:t>
            </a:r>
            <a:endParaRPr lang="en-US" altLang="ja-JP" dirty="0">
              <a:latin typeface="+mn-ea"/>
              <a:ea typeface="+mn-ea"/>
            </a:endParaRPr>
          </a:p>
          <a:p>
            <a:r>
              <a:rPr lang="en-US" altLang="ja-JP" sz="1200" u="sng" dirty="0">
                <a:latin typeface="+mn-ea"/>
                <a:ea typeface="+mn-ea"/>
              </a:rPr>
              <a:t>※</a:t>
            </a:r>
            <a:r>
              <a:rPr lang="ja-JP" altLang="en-US" sz="1200" u="sng" dirty="0">
                <a:latin typeface="+mn-ea"/>
                <a:ea typeface="+mn-ea"/>
              </a:rPr>
              <a:t>本書面は原則、電子署名（</a:t>
            </a:r>
            <a:r>
              <a:rPr lang="en-US" altLang="ja-JP" sz="1200" u="sng" dirty="0">
                <a:latin typeface="+mn-ea"/>
                <a:ea typeface="+mn-ea"/>
              </a:rPr>
              <a:t>DocuSign)</a:t>
            </a:r>
            <a:r>
              <a:rPr lang="ja-JP" altLang="en-US" sz="1200" u="sng" dirty="0">
                <a:latin typeface="+mn-ea"/>
                <a:ea typeface="+mn-ea"/>
              </a:rPr>
              <a:t>で対応させていただきます</a:t>
            </a:r>
            <a:r>
              <a:rPr lang="ja-JP" altLang="en-US" sz="1400" u="sng" dirty="0">
                <a:latin typeface="+mn-ea"/>
                <a:ea typeface="+mn-ea"/>
              </a:rPr>
              <a:t>。</a:t>
            </a:r>
            <a:r>
              <a:rPr lang="ja-JP" altLang="en-US" sz="1200" u="sng" dirty="0">
                <a:latin typeface="+mn-ea"/>
                <a:ea typeface="+mn-ea"/>
              </a:rPr>
              <a:t>弊社側からの発行ですので協賛社様に追加費用は発生しません。</a:t>
            </a:r>
            <a:endParaRPr lang="en-US" altLang="ja-JP" sz="1400" u="sng" dirty="0">
              <a:latin typeface="+mn-ea"/>
              <a:ea typeface="+mn-ea"/>
            </a:endParaRPr>
          </a:p>
        </p:txBody>
      </p:sp>
      <p:pic>
        <p:nvPicPr>
          <p:cNvPr id="9" name="図 8">
            <a:extLst>
              <a:ext uri="{FF2B5EF4-FFF2-40B4-BE49-F238E27FC236}">
                <a16:creationId xmlns:a16="http://schemas.microsoft.com/office/drawing/2014/main" id="{43F7AB99-F598-43E9-9AEC-D30DABC7C869}"/>
              </a:ext>
            </a:extLst>
          </p:cNvPr>
          <p:cNvPicPr>
            <a:picLocks noChangeAspect="1"/>
          </p:cNvPicPr>
          <p:nvPr/>
        </p:nvPicPr>
        <p:blipFill>
          <a:blip r:embed="rId3"/>
          <a:stretch>
            <a:fillRect/>
          </a:stretch>
        </p:blipFill>
        <p:spPr>
          <a:xfrm>
            <a:off x="6825208" y="2420888"/>
            <a:ext cx="2679847" cy="3584192"/>
          </a:xfrm>
          <a:prstGeom prst="rect">
            <a:avLst/>
          </a:prstGeom>
          <a:ln>
            <a:solidFill>
              <a:schemeClr val="tx1"/>
            </a:solidFill>
          </a:ln>
        </p:spPr>
      </p:pic>
    </p:spTree>
    <p:extLst>
      <p:ext uri="{BB962C8B-B14F-4D97-AF65-F5344CB8AC3E}">
        <p14:creationId xmlns:p14="http://schemas.microsoft.com/office/powerpoint/2010/main" val="2711295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40D0C9-9F9E-4A8B-B9D8-D2666C31B5E0}"/>
              </a:ext>
            </a:extLst>
          </p:cNvPr>
          <p:cNvSpPr>
            <a:spLocks noGrp="1"/>
          </p:cNvSpPr>
          <p:nvPr>
            <p:ph type="title"/>
          </p:nvPr>
        </p:nvSpPr>
        <p:spPr/>
        <p:txBody>
          <a:bodyPr/>
          <a:lstStyle/>
          <a:p>
            <a:r>
              <a:rPr lang="ja-JP" altLang="en-US" dirty="0"/>
              <a:t>ご留意いただきたい点</a:t>
            </a:r>
            <a:endParaRPr kumimoji="1" lang="ja-JP" altLang="en-US" dirty="0"/>
          </a:p>
        </p:txBody>
      </p:sp>
      <p:sp>
        <p:nvSpPr>
          <p:cNvPr id="3" name="コンテンツ プレースホルダー 2">
            <a:extLst>
              <a:ext uri="{FF2B5EF4-FFF2-40B4-BE49-F238E27FC236}">
                <a16:creationId xmlns:a16="http://schemas.microsoft.com/office/drawing/2014/main" id="{EB1F083D-6756-4AA7-918F-924F11A2234B}"/>
              </a:ext>
            </a:extLst>
          </p:cNvPr>
          <p:cNvSpPr>
            <a:spLocks noGrp="1"/>
          </p:cNvSpPr>
          <p:nvPr>
            <p:ph idx="1"/>
          </p:nvPr>
        </p:nvSpPr>
        <p:spPr>
          <a:xfrm>
            <a:off x="128464" y="1237902"/>
            <a:ext cx="9633520" cy="5143426"/>
          </a:xfrm>
        </p:spPr>
        <p:txBody>
          <a:bodyPr/>
          <a:lstStyle/>
          <a:p>
            <a:pPr>
              <a:lnSpc>
                <a:spcPct val="130000"/>
              </a:lnSpc>
            </a:pPr>
            <a:r>
              <a:rPr kumimoji="1" lang="ja-JP" altLang="en-US" sz="1800" dirty="0"/>
              <a:t>リード提供（申込者）数は「想定」です</a:t>
            </a:r>
            <a:endParaRPr kumimoji="1" lang="en-US" altLang="ja-JP" sz="1800" dirty="0"/>
          </a:p>
          <a:p>
            <a:pPr lvl="1">
              <a:lnSpc>
                <a:spcPct val="130000"/>
              </a:lnSpc>
            </a:pPr>
            <a:r>
              <a:rPr lang="ja-JP" altLang="en-US" sz="1400" dirty="0"/>
              <a:t>想定数は過去の実績などを基に設定しています。</a:t>
            </a:r>
            <a:endParaRPr lang="en-US" altLang="ja-JP" sz="1400" dirty="0"/>
          </a:p>
          <a:p>
            <a:pPr lvl="1">
              <a:lnSpc>
                <a:spcPct val="130000"/>
              </a:lnSpc>
            </a:pPr>
            <a:r>
              <a:rPr lang="ja-JP" altLang="en-US" sz="1400" dirty="0"/>
              <a:t>実際には案件</a:t>
            </a:r>
            <a:r>
              <a:rPr lang="en-US" altLang="ja-JP" sz="1400" dirty="0"/>
              <a:t>/</a:t>
            </a:r>
            <a:r>
              <a:rPr lang="ja-JP" altLang="en-US" sz="1400" dirty="0"/>
              <a:t>テーマによって変わります。</a:t>
            </a:r>
            <a:endParaRPr lang="en-US" altLang="ja-JP" sz="1400" dirty="0"/>
          </a:p>
          <a:p>
            <a:pPr lvl="1">
              <a:lnSpc>
                <a:spcPct val="130000"/>
              </a:lnSpc>
            </a:pPr>
            <a:r>
              <a:rPr lang="ja-JP" altLang="en-US" sz="1400" dirty="0"/>
              <a:t>想定数到達のための集客プランを組成など対応いたしますが、未達の際の補填は行いません。</a:t>
            </a:r>
            <a:endParaRPr kumimoji="1" lang="en-US" altLang="ja-JP" sz="1400" dirty="0"/>
          </a:p>
          <a:p>
            <a:pPr>
              <a:lnSpc>
                <a:spcPct val="130000"/>
              </a:lnSpc>
            </a:pPr>
            <a:r>
              <a:rPr kumimoji="1" lang="ja-JP" altLang="en-US" sz="1800" dirty="0"/>
              <a:t>視聴者の視聴環境</a:t>
            </a:r>
            <a:r>
              <a:rPr kumimoji="1" lang="ja-JP" altLang="en-US" sz="1600" dirty="0"/>
              <a:t>（</a:t>
            </a:r>
            <a:r>
              <a:rPr kumimoji="1" lang="en-US" altLang="ja-JP" sz="1600" dirty="0"/>
              <a:t>※</a:t>
            </a:r>
            <a:r>
              <a:rPr kumimoji="1" lang="ja-JP" altLang="en-US" sz="1600" dirty="0"/>
              <a:t>ネットワーク・セキュリティー・システム等）</a:t>
            </a:r>
            <a:r>
              <a:rPr kumimoji="1" lang="ja-JP" altLang="en-US" sz="1800" dirty="0"/>
              <a:t>によりセミナー動画が閲覧できない件について、主催者は責任を負いません</a:t>
            </a:r>
            <a:endParaRPr kumimoji="1" lang="en-US" altLang="ja-JP" sz="1800" dirty="0"/>
          </a:p>
          <a:p>
            <a:pPr lvl="1">
              <a:lnSpc>
                <a:spcPct val="130000"/>
              </a:lnSpc>
            </a:pPr>
            <a:r>
              <a:rPr kumimoji="1" lang="ja-JP" altLang="en-US" sz="1400" dirty="0"/>
              <a:t>企業・団体によっては</a:t>
            </a:r>
            <a:r>
              <a:rPr lang="ja-JP" altLang="en-US" sz="1400" dirty="0"/>
              <a:t>、</a:t>
            </a:r>
            <a:r>
              <a:rPr kumimoji="1" lang="ja-JP" altLang="en-US" sz="1400" dirty="0"/>
              <a:t>セキュリティー要件により、日経オンラインセミナーで使用する動画配信プラットフォーム（</a:t>
            </a:r>
            <a:r>
              <a:rPr lang="ja-JP" altLang="en-US" sz="1400" dirty="0"/>
              <a:t>「</a:t>
            </a:r>
            <a:r>
              <a:rPr lang="en-US" altLang="ja-JP" sz="1400" dirty="0"/>
              <a:t>YouTube</a:t>
            </a:r>
            <a:r>
              <a:rPr lang="ja-JP" altLang="en-US" sz="1400" dirty="0"/>
              <a:t>」 「</a:t>
            </a:r>
            <a:r>
              <a:rPr lang="en-US" altLang="ja-JP" sz="1400" dirty="0" err="1"/>
              <a:t>ystream</a:t>
            </a:r>
            <a:r>
              <a:rPr lang="ja-JP" altLang="en-US" sz="1400" dirty="0"/>
              <a:t>」「</a:t>
            </a:r>
            <a:r>
              <a:rPr lang="en-US" altLang="ja-JP" sz="1400" dirty="0"/>
              <a:t>Brightcove Live</a:t>
            </a:r>
            <a:r>
              <a:rPr lang="ja-JP" altLang="en-US" sz="1400" dirty="0"/>
              <a:t>」「</a:t>
            </a:r>
            <a:r>
              <a:rPr lang="en-US" altLang="ja-JP" sz="1400" dirty="0"/>
              <a:t>Brightcove</a:t>
            </a:r>
            <a:r>
              <a:rPr lang="ja-JP" altLang="en-US" sz="1400" dirty="0"/>
              <a:t>」）の動画が閲覧できない、「</a:t>
            </a:r>
            <a:r>
              <a:rPr lang="en-US" altLang="ja-JP" sz="1400" dirty="0"/>
              <a:t>Zoom</a:t>
            </a:r>
            <a:r>
              <a:rPr lang="ja-JP" altLang="en-US" sz="1400" dirty="0"/>
              <a:t>」のアプリケーションが利用できないことがあります。</a:t>
            </a:r>
            <a:br>
              <a:rPr lang="en-US" altLang="ja-JP" sz="1400" dirty="0"/>
            </a:br>
            <a:r>
              <a:rPr lang="ja-JP" altLang="en-US" sz="1400" dirty="0"/>
              <a:t>オンラインセミナーの特性をご理解のほどよろしくお願いします。</a:t>
            </a:r>
            <a:endParaRPr lang="en-US" altLang="ja-JP" sz="1400" dirty="0"/>
          </a:p>
          <a:p>
            <a:pPr>
              <a:lnSpc>
                <a:spcPct val="130000"/>
              </a:lnSpc>
            </a:pPr>
            <a:r>
              <a:rPr lang="ja-JP" altLang="en-US" sz="1800" dirty="0"/>
              <a:t>本資料に掲載している画面は実際のものと異なる場合があります。予めご了承ください。</a:t>
            </a:r>
            <a:endParaRPr lang="en-US" altLang="ja-JP" sz="1800" dirty="0"/>
          </a:p>
          <a:p>
            <a:pPr>
              <a:lnSpc>
                <a:spcPct val="130000"/>
              </a:lnSpc>
            </a:pPr>
            <a:r>
              <a:rPr lang="ja-JP" altLang="en-US" sz="1800" dirty="0"/>
              <a:t>テーマ等によりご希望の配信（開催）日での対応ができない場合があります。</a:t>
            </a:r>
            <a:endParaRPr lang="en-US" altLang="ja-JP" sz="1800" dirty="0"/>
          </a:p>
          <a:p>
            <a:pPr marL="0" indent="0">
              <a:lnSpc>
                <a:spcPct val="130000"/>
              </a:lnSpc>
              <a:buNone/>
            </a:pPr>
            <a:r>
              <a:rPr lang="ja-JP" altLang="en-US" sz="1800" b="1" dirty="0"/>
              <a:t>　  </a:t>
            </a:r>
            <a:r>
              <a:rPr lang="ja-JP" altLang="en-US" sz="1800" b="1" u="sng" dirty="0"/>
              <a:t>決定（お申し込み）前に弊社営業担当へ必ずお問い合わせください。</a:t>
            </a:r>
            <a:endParaRPr lang="en-US" altLang="ja-JP" sz="1800" b="1" dirty="0"/>
          </a:p>
        </p:txBody>
      </p:sp>
      <p:sp>
        <p:nvSpPr>
          <p:cNvPr id="4" name="スライド番号プレースホルダー 3">
            <a:extLst>
              <a:ext uri="{FF2B5EF4-FFF2-40B4-BE49-F238E27FC236}">
                <a16:creationId xmlns:a16="http://schemas.microsoft.com/office/drawing/2014/main" id="{70B12BA7-A768-46CF-B475-AD122F21C9EF}"/>
              </a:ext>
            </a:extLst>
          </p:cNvPr>
          <p:cNvSpPr>
            <a:spLocks noGrp="1"/>
          </p:cNvSpPr>
          <p:nvPr>
            <p:ph type="sldNum" sz="quarter" idx="12"/>
          </p:nvPr>
        </p:nvSpPr>
        <p:spPr/>
        <p:txBody>
          <a:bodyPr/>
          <a:lstStyle/>
          <a:p>
            <a:fld id="{02600E93-819C-4894-8A60-DAB105EEC72C}" type="slidenum">
              <a:rPr lang="ja-JP" altLang="en-US" smtClean="0"/>
              <a:pPr/>
              <a:t>28</a:t>
            </a:fld>
            <a:endParaRPr lang="ja-JP" altLang="en-US" dirty="0"/>
          </a:p>
        </p:txBody>
      </p:sp>
    </p:spTree>
    <p:extLst>
      <p:ext uri="{BB962C8B-B14F-4D97-AF65-F5344CB8AC3E}">
        <p14:creationId xmlns:p14="http://schemas.microsoft.com/office/powerpoint/2010/main" val="100903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11815-ADD4-4C29-B5B5-884DF2B2B69F}"/>
              </a:ext>
            </a:extLst>
          </p:cNvPr>
          <p:cNvSpPr>
            <a:spLocks noGrp="1"/>
          </p:cNvSpPr>
          <p:nvPr>
            <p:ph type="title"/>
          </p:nvPr>
        </p:nvSpPr>
        <p:spPr/>
        <p:txBody>
          <a:bodyPr/>
          <a:lstStyle/>
          <a:p>
            <a:r>
              <a:rPr lang="en-US" altLang="ja-JP" dirty="0"/>
              <a:t>NEON</a:t>
            </a:r>
            <a:r>
              <a:rPr lang="ja-JP" altLang="en-US" dirty="0"/>
              <a:t>セミナールームについて</a:t>
            </a:r>
            <a:endParaRPr kumimoji="1" lang="ja-JP" altLang="en-US" dirty="0"/>
          </a:p>
        </p:txBody>
      </p:sp>
      <p:sp>
        <p:nvSpPr>
          <p:cNvPr id="4" name="スライド番号プレースホルダー 3">
            <a:extLst>
              <a:ext uri="{FF2B5EF4-FFF2-40B4-BE49-F238E27FC236}">
                <a16:creationId xmlns:a16="http://schemas.microsoft.com/office/drawing/2014/main" id="{05F50318-23F3-4A4A-8F8A-DFD45617B843}"/>
              </a:ext>
            </a:extLst>
          </p:cNvPr>
          <p:cNvSpPr>
            <a:spLocks noGrp="1"/>
          </p:cNvSpPr>
          <p:nvPr>
            <p:ph type="sldNum" sz="quarter" idx="12"/>
          </p:nvPr>
        </p:nvSpPr>
        <p:spPr/>
        <p:txBody>
          <a:bodyPr/>
          <a:lstStyle/>
          <a:p>
            <a:fld id="{02600E93-819C-4894-8A60-DAB105EEC72C}" type="slidenum">
              <a:rPr lang="ja-JP" altLang="en-US" smtClean="0"/>
              <a:pPr/>
              <a:t>2</a:t>
            </a:fld>
            <a:endParaRPr lang="ja-JP" altLang="en-US" dirty="0"/>
          </a:p>
        </p:txBody>
      </p:sp>
      <p:pic>
        <p:nvPicPr>
          <p:cNvPr id="9" name="図 8">
            <a:extLst>
              <a:ext uri="{FF2B5EF4-FFF2-40B4-BE49-F238E27FC236}">
                <a16:creationId xmlns:a16="http://schemas.microsoft.com/office/drawing/2014/main" id="{60C0E4C9-B1BF-4CB7-9786-970192974292}"/>
              </a:ext>
            </a:extLst>
          </p:cNvPr>
          <p:cNvPicPr>
            <a:picLocks noChangeAspect="1"/>
          </p:cNvPicPr>
          <p:nvPr/>
        </p:nvPicPr>
        <p:blipFill>
          <a:blip r:embed="rId3"/>
          <a:stretch>
            <a:fillRect/>
          </a:stretch>
        </p:blipFill>
        <p:spPr>
          <a:xfrm>
            <a:off x="560512" y="1052736"/>
            <a:ext cx="3481189" cy="515962"/>
          </a:xfrm>
          <a:prstGeom prst="rect">
            <a:avLst/>
          </a:prstGeom>
        </p:spPr>
      </p:pic>
      <p:sp>
        <p:nvSpPr>
          <p:cNvPr id="10" name="テキスト ボックス 9">
            <a:extLst>
              <a:ext uri="{FF2B5EF4-FFF2-40B4-BE49-F238E27FC236}">
                <a16:creationId xmlns:a16="http://schemas.microsoft.com/office/drawing/2014/main" id="{345CCBBD-C246-41C1-A3A7-69B684F13F66}"/>
              </a:ext>
            </a:extLst>
          </p:cNvPr>
          <p:cNvSpPr txBox="1"/>
          <p:nvPr/>
        </p:nvSpPr>
        <p:spPr>
          <a:xfrm>
            <a:off x="776536" y="1772816"/>
            <a:ext cx="8443337" cy="1354794"/>
          </a:xfrm>
          <a:prstGeom prst="rect">
            <a:avLst/>
          </a:prstGeom>
          <a:noFill/>
        </p:spPr>
        <p:txBody>
          <a:bodyPr wrap="none" rtlCol="0">
            <a:spAutoFit/>
          </a:bodyPr>
          <a:lstStyle/>
          <a:p>
            <a:pPr algn="ctr">
              <a:lnSpc>
                <a:spcPct val="150000"/>
              </a:lnSpc>
            </a:pPr>
            <a:r>
              <a:rPr kumimoji="1" lang="ja-JP" altLang="en-US" sz="1400" dirty="0">
                <a:latin typeface="+mn-ea"/>
                <a:ea typeface="+mn-ea"/>
              </a:rPr>
              <a:t>オンライン展示会を開発するための</a:t>
            </a:r>
            <a:r>
              <a:rPr lang="ja-JP" altLang="en-US" sz="1400" dirty="0">
                <a:latin typeface="+mn-ea"/>
                <a:ea typeface="+mn-ea"/>
              </a:rPr>
              <a:t>プラットフォームとして日本経済新聞社が</a:t>
            </a:r>
            <a:r>
              <a:rPr kumimoji="1" lang="ja-JP" altLang="en-US" sz="1400" dirty="0">
                <a:latin typeface="+mn-ea"/>
                <a:ea typeface="+mn-ea"/>
              </a:rPr>
              <a:t>開発しました。</a:t>
            </a:r>
            <a:endParaRPr lang="en-US" altLang="ja-JP" sz="1400" dirty="0">
              <a:latin typeface="+mn-ea"/>
              <a:ea typeface="+mn-ea"/>
            </a:endParaRPr>
          </a:p>
          <a:p>
            <a:pPr algn="ctr">
              <a:lnSpc>
                <a:spcPct val="150000"/>
              </a:lnSpc>
            </a:pPr>
            <a:r>
              <a:rPr kumimoji="1" lang="ja-JP" altLang="en-US" sz="1400" dirty="0">
                <a:latin typeface="+mn-ea"/>
                <a:ea typeface="+mn-ea"/>
              </a:rPr>
              <a:t>今回協賛型の日経オンラインセミナーのプラットフォーム</a:t>
            </a:r>
            <a:r>
              <a:rPr lang="ja-JP" altLang="en-US" sz="1400" dirty="0">
                <a:latin typeface="+mn-ea"/>
                <a:ea typeface="+mn-ea"/>
              </a:rPr>
              <a:t>として機能を拡張し、</a:t>
            </a:r>
            <a:endParaRPr lang="en-US" altLang="ja-JP" sz="1400" dirty="0">
              <a:latin typeface="+mn-ea"/>
              <a:ea typeface="+mn-ea"/>
            </a:endParaRPr>
          </a:p>
          <a:p>
            <a:pPr algn="ctr">
              <a:lnSpc>
                <a:spcPct val="150000"/>
              </a:lnSpc>
            </a:pPr>
            <a:r>
              <a:rPr lang="ja-JP" altLang="en-US" sz="1400" dirty="0">
                <a:latin typeface="+mn-ea"/>
                <a:ea typeface="+mn-ea"/>
              </a:rPr>
              <a:t>より視聴しやすく、かつスピード感をもって、リード獲得・マーケティング活動を支援していきます。</a:t>
            </a:r>
            <a:endParaRPr lang="en-US" altLang="ja-JP" sz="1400" dirty="0">
              <a:latin typeface="+mn-ea"/>
              <a:ea typeface="+mn-ea"/>
            </a:endParaRPr>
          </a:p>
          <a:p>
            <a:pPr algn="ctr">
              <a:lnSpc>
                <a:spcPct val="150000"/>
              </a:lnSpc>
            </a:pPr>
            <a:r>
              <a:rPr lang="en-US" altLang="ja-JP" sz="1400" dirty="0">
                <a:latin typeface="+mn-ea"/>
                <a:ea typeface="+mn-ea"/>
              </a:rPr>
              <a:t>NEON</a:t>
            </a:r>
            <a:r>
              <a:rPr lang="ja-JP" altLang="en-US" sz="1400" dirty="0">
                <a:latin typeface="+mn-ea"/>
                <a:ea typeface="+mn-ea"/>
              </a:rPr>
              <a:t>セミナールームは、以下の</a:t>
            </a:r>
            <a:r>
              <a:rPr lang="en-US" altLang="ja-JP" sz="1400" dirty="0">
                <a:latin typeface="+mn-ea"/>
                <a:ea typeface="+mn-ea"/>
              </a:rPr>
              <a:t>3</a:t>
            </a:r>
            <a:r>
              <a:rPr lang="ja-JP" altLang="en-US" sz="1400" dirty="0">
                <a:latin typeface="+mn-ea"/>
                <a:ea typeface="+mn-ea"/>
              </a:rPr>
              <a:t>パターンの配信形式に対応しています。</a:t>
            </a:r>
            <a:endParaRPr lang="en-US" altLang="ja-JP" sz="1400" dirty="0">
              <a:latin typeface="+mn-ea"/>
              <a:ea typeface="+mn-ea"/>
            </a:endParaRPr>
          </a:p>
        </p:txBody>
      </p:sp>
      <p:sp>
        <p:nvSpPr>
          <p:cNvPr id="7" name="四角形: 角を丸くする 6">
            <a:extLst>
              <a:ext uri="{FF2B5EF4-FFF2-40B4-BE49-F238E27FC236}">
                <a16:creationId xmlns:a16="http://schemas.microsoft.com/office/drawing/2014/main" id="{8629CA4A-6035-4FC4-9417-3C87B29168D0}"/>
              </a:ext>
            </a:extLst>
          </p:cNvPr>
          <p:cNvSpPr/>
          <p:nvPr/>
        </p:nvSpPr>
        <p:spPr>
          <a:xfrm>
            <a:off x="776536" y="3429000"/>
            <a:ext cx="2520280" cy="2592288"/>
          </a:xfrm>
          <a:prstGeom prst="roundRect">
            <a:avLst>
              <a:gd name="adj" fmla="val 8743"/>
            </a:avLst>
          </a:prstGeom>
          <a:solidFill>
            <a:srgbClr val="F2F2F2"/>
          </a:solidFill>
          <a:ln w="57150">
            <a:solidFill>
              <a:srgbClr val="0F36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ja-JP" altLang="en-US" sz="2400" b="1" dirty="0">
                <a:solidFill>
                  <a:srgbClr val="0F3675"/>
                </a:solidFill>
                <a:latin typeface="+mn-ea"/>
              </a:rPr>
              <a:t>❶</a:t>
            </a:r>
            <a:endParaRPr lang="en-US" altLang="ja-JP" sz="2400" b="1" dirty="0">
              <a:solidFill>
                <a:srgbClr val="0F3675"/>
              </a:solidFill>
              <a:latin typeface="+mn-ea"/>
            </a:endParaRPr>
          </a:p>
          <a:p>
            <a:pPr algn="ctr"/>
            <a:r>
              <a:rPr lang="ja-JP" altLang="en-US" sz="2400" b="1" dirty="0">
                <a:solidFill>
                  <a:srgbClr val="0F3675"/>
                </a:solidFill>
                <a:latin typeface="+mn-ea"/>
              </a:rPr>
              <a:t>ライブ</a:t>
            </a:r>
            <a:endParaRPr lang="en-US" altLang="ja-JP" sz="2400" b="1" dirty="0">
              <a:solidFill>
                <a:srgbClr val="0F3675"/>
              </a:solidFill>
              <a:latin typeface="+mn-ea"/>
            </a:endParaRPr>
          </a:p>
          <a:p>
            <a:pPr algn="ctr"/>
            <a:r>
              <a:rPr lang="ja-JP" altLang="en-US" sz="2400" b="1" dirty="0">
                <a:solidFill>
                  <a:srgbClr val="0F3675"/>
                </a:solidFill>
                <a:latin typeface="+mn-ea"/>
              </a:rPr>
              <a:t>配信</a:t>
            </a:r>
            <a:endParaRPr lang="en-US" altLang="ja-JP" sz="2400" b="1" dirty="0">
              <a:solidFill>
                <a:srgbClr val="0F3675"/>
              </a:solidFill>
              <a:latin typeface="+mn-ea"/>
            </a:endParaRPr>
          </a:p>
          <a:p>
            <a:pPr algn="ctr"/>
            <a:endParaRPr lang="en-US" altLang="ja-JP" sz="2400" b="1" dirty="0">
              <a:solidFill>
                <a:srgbClr val="0F3675"/>
              </a:solidFill>
              <a:latin typeface="+mn-ea"/>
            </a:endParaRPr>
          </a:p>
        </p:txBody>
      </p:sp>
      <p:sp>
        <p:nvSpPr>
          <p:cNvPr id="8" name="四角形: 角を丸くする 7">
            <a:extLst>
              <a:ext uri="{FF2B5EF4-FFF2-40B4-BE49-F238E27FC236}">
                <a16:creationId xmlns:a16="http://schemas.microsoft.com/office/drawing/2014/main" id="{D707AA9D-E469-449C-8C15-8479CCA29EAB}"/>
              </a:ext>
            </a:extLst>
          </p:cNvPr>
          <p:cNvSpPr/>
          <p:nvPr/>
        </p:nvSpPr>
        <p:spPr>
          <a:xfrm>
            <a:off x="3692860" y="3429000"/>
            <a:ext cx="2520280" cy="2592288"/>
          </a:xfrm>
          <a:prstGeom prst="roundRect">
            <a:avLst>
              <a:gd name="adj" fmla="val 8743"/>
            </a:avLst>
          </a:prstGeom>
          <a:solidFill>
            <a:srgbClr val="F2F2F2"/>
          </a:solidFill>
          <a:ln w="57150">
            <a:solidFill>
              <a:srgbClr val="0F36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kumimoji="1" lang="ja-JP" altLang="en-US" sz="2400" b="1" dirty="0">
                <a:solidFill>
                  <a:srgbClr val="0F3675"/>
                </a:solidFill>
                <a:latin typeface="+mn-ea"/>
              </a:rPr>
              <a:t>❷</a:t>
            </a:r>
            <a:endParaRPr kumimoji="1" lang="en-US" altLang="ja-JP" sz="2400" b="1" dirty="0">
              <a:solidFill>
                <a:srgbClr val="0F3675"/>
              </a:solidFill>
              <a:latin typeface="+mn-ea"/>
            </a:endParaRPr>
          </a:p>
          <a:p>
            <a:pPr algn="ctr"/>
            <a:r>
              <a:rPr kumimoji="1" lang="ja-JP" altLang="en-US" sz="2400" b="1" dirty="0">
                <a:solidFill>
                  <a:srgbClr val="0F3675"/>
                </a:solidFill>
                <a:latin typeface="+mn-ea"/>
              </a:rPr>
              <a:t>指定日配信</a:t>
            </a:r>
            <a:endParaRPr kumimoji="1" lang="en-US" altLang="ja-JP" sz="2400" b="1" dirty="0">
              <a:solidFill>
                <a:srgbClr val="0F3675"/>
              </a:solidFill>
              <a:latin typeface="+mn-ea"/>
            </a:endParaRPr>
          </a:p>
          <a:p>
            <a:pPr algn="ctr"/>
            <a:r>
              <a:rPr kumimoji="1" lang="en-US" altLang="ja-JP" sz="2400" b="1" dirty="0">
                <a:solidFill>
                  <a:srgbClr val="0F3675"/>
                </a:solidFill>
                <a:latin typeface="+mn-ea"/>
              </a:rPr>
              <a:t>(</a:t>
            </a:r>
            <a:r>
              <a:rPr kumimoji="1" lang="ja-JP" altLang="en-US" sz="2400" b="1" dirty="0">
                <a:solidFill>
                  <a:srgbClr val="0F3675"/>
                </a:solidFill>
                <a:latin typeface="+mn-ea"/>
              </a:rPr>
              <a:t>事前収録</a:t>
            </a:r>
            <a:r>
              <a:rPr kumimoji="1" lang="en-US" altLang="ja-JP" sz="2400" b="1" dirty="0">
                <a:solidFill>
                  <a:srgbClr val="0F3675"/>
                </a:solidFill>
                <a:latin typeface="+mn-ea"/>
              </a:rPr>
              <a:t>)</a:t>
            </a:r>
          </a:p>
          <a:p>
            <a:pPr algn="ctr"/>
            <a:endParaRPr kumimoji="1" lang="en-US" altLang="ja-JP" sz="2400" b="1" dirty="0">
              <a:solidFill>
                <a:srgbClr val="0F3675"/>
              </a:solidFill>
              <a:latin typeface="+mn-ea"/>
            </a:endParaRPr>
          </a:p>
        </p:txBody>
      </p:sp>
      <p:sp>
        <p:nvSpPr>
          <p:cNvPr id="11" name="四角形: 角を丸くする 10">
            <a:extLst>
              <a:ext uri="{FF2B5EF4-FFF2-40B4-BE49-F238E27FC236}">
                <a16:creationId xmlns:a16="http://schemas.microsoft.com/office/drawing/2014/main" id="{9DEF42AB-4031-46E0-9C8C-2AA48849A4A0}"/>
              </a:ext>
            </a:extLst>
          </p:cNvPr>
          <p:cNvSpPr/>
          <p:nvPr/>
        </p:nvSpPr>
        <p:spPr>
          <a:xfrm>
            <a:off x="6609184" y="3429000"/>
            <a:ext cx="2520280" cy="2592288"/>
          </a:xfrm>
          <a:prstGeom prst="roundRect">
            <a:avLst>
              <a:gd name="adj" fmla="val 8743"/>
            </a:avLst>
          </a:prstGeom>
          <a:solidFill>
            <a:srgbClr val="F2F2F2"/>
          </a:solidFill>
          <a:ln w="57150">
            <a:solidFill>
              <a:srgbClr val="0F36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kumimoji="1" lang="ja-JP" altLang="en-US" sz="2400" b="1" dirty="0">
                <a:solidFill>
                  <a:srgbClr val="0F3675"/>
                </a:solidFill>
                <a:latin typeface="+mn-ea"/>
              </a:rPr>
              <a:t>❸</a:t>
            </a:r>
            <a:endParaRPr kumimoji="1" lang="en-US" altLang="ja-JP" sz="2400" b="1" dirty="0">
              <a:solidFill>
                <a:srgbClr val="0F3675"/>
              </a:solidFill>
              <a:latin typeface="+mn-ea"/>
            </a:endParaRPr>
          </a:p>
          <a:p>
            <a:pPr algn="ctr"/>
            <a:r>
              <a:rPr kumimoji="1" lang="ja-JP" altLang="en-US" sz="2400" b="1" dirty="0">
                <a:solidFill>
                  <a:srgbClr val="0F3675"/>
                </a:solidFill>
                <a:latin typeface="+mn-ea"/>
              </a:rPr>
              <a:t>オンデマンド</a:t>
            </a:r>
            <a:endParaRPr kumimoji="1" lang="en-US" altLang="ja-JP" sz="2400" b="1" dirty="0">
              <a:solidFill>
                <a:srgbClr val="0F3675"/>
              </a:solidFill>
              <a:latin typeface="+mn-ea"/>
            </a:endParaRPr>
          </a:p>
          <a:p>
            <a:pPr algn="ctr"/>
            <a:r>
              <a:rPr lang="ja-JP" altLang="en-US" sz="2400" b="1" dirty="0">
                <a:solidFill>
                  <a:srgbClr val="0F3675"/>
                </a:solidFill>
                <a:latin typeface="+mn-ea"/>
              </a:rPr>
              <a:t>配信</a:t>
            </a:r>
            <a:endParaRPr lang="en-US" altLang="ja-JP" sz="2400" b="1" dirty="0">
              <a:solidFill>
                <a:srgbClr val="0F3675"/>
              </a:solidFill>
              <a:latin typeface="+mn-ea"/>
            </a:endParaRPr>
          </a:p>
          <a:p>
            <a:pPr algn="ctr"/>
            <a:endParaRPr kumimoji="1" lang="ja-JP" altLang="en-US" sz="2400" b="1" dirty="0">
              <a:solidFill>
                <a:srgbClr val="0F3675"/>
              </a:solidFill>
              <a:latin typeface="+mn-ea"/>
            </a:endParaRPr>
          </a:p>
        </p:txBody>
      </p:sp>
    </p:spTree>
    <p:extLst>
      <p:ext uri="{BB962C8B-B14F-4D97-AF65-F5344CB8AC3E}">
        <p14:creationId xmlns:p14="http://schemas.microsoft.com/office/powerpoint/2010/main" val="3605221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F7D485-5A22-423A-B15C-76DD4FF5E09F}"/>
              </a:ext>
            </a:extLst>
          </p:cNvPr>
          <p:cNvSpPr>
            <a:spLocks noGrp="1"/>
          </p:cNvSpPr>
          <p:nvPr>
            <p:ph type="title"/>
          </p:nvPr>
        </p:nvSpPr>
        <p:spPr/>
        <p:txBody>
          <a:bodyPr/>
          <a:lstStyle/>
          <a:p>
            <a:r>
              <a:rPr kumimoji="1" lang="ja-JP" altLang="en-US" dirty="0"/>
              <a:t>お問い合わせ</a:t>
            </a:r>
          </a:p>
        </p:txBody>
      </p:sp>
      <p:sp>
        <p:nvSpPr>
          <p:cNvPr id="3" name="コンテンツ プレースホルダー 2">
            <a:extLst>
              <a:ext uri="{FF2B5EF4-FFF2-40B4-BE49-F238E27FC236}">
                <a16:creationId xmlns:a16="http://schemas.microsoft.com/office/drawing/2014/main" id="{C8F4FC6F-2018-4E77-A810-3531940D5FFA}"/>
              </a:ext>
            </a:extLst>
          </p:cNvPr>
          <p:cNvSpPr>
            <a:spLocks noGrp="1"/>
          </p:cNvSpPr>
          <p:nvPr>
            <p:ph idx="1"/>
          </p:nvPr>
        </p:nvSpPr>
        <p:spPr>
          <a:xfrm>
            <a:off x="248989" y="2276872"/>
            <a:ext cx="9408021" cy="2736304"/>
          </a:xfrm>
        </p:spPr>
        <p:txBody>
          <a:bodyPr/>
          <a:lstStyle/>
          <a:p>
            <a:pPr marL="0" indent="0" algn="ctr">
              <a:buNone/>
            </a:pPr>
            <a:r>
              <a:rPr lang="ja-JP" altLang="en-US" dirty="0"/>
              <a:t>詳細については</a:t>
            </a:r>
            <a:endParaRPr lang="en-US" altLang="ja-JP" dirty="0"/>
          </a:p>
          <a:p>
            <a:pPr marL="0" indent="0" algn="ctr">
              <a:buNone/>
            </a:pPr>
            <a:r>
              <a:rPr lang="ja-JP" altLang="en-US" dirty="0"/>
              <a:t>担当営業、またはフォームよりお問い合わせください</a:t>
            </a:r>
            <a:endParaRPr lang="en-US" altLang="ja-JP" dirty="0"/>
          </a:p>
          <a:p>
            <a:pPr marL="0" indent="0" algn="ctr">
              <a:buNone/>
            </a:pPr>
            <a:endParaRPr kumimoji="1" lang="en-US" altLang="ja-JP" dirty="0"/>
          </a:p>
          <a:p>
            <a:pPr marL="0" indent="0" algn="ctr">
              <a:buNone/>
            </a:pPr>
            <a:r>
              <a:rPr lang="ja-JP" altLang="en-US" dirty="0">
                <a:hlinkClick r:id="rId3"/>
              </a:rPr>
              <a:t>お問い合わせフォーム</a:t>
            </a:r>
            <a:endParaRPr lang="en-US" altLang="ja-JP" dirty="0"/>
          </a:p>
          <a:p>
            <a:pPr marL="0" indent="0" algn="ctr">
              <a:buNone/>
            </a:pPr>
            <a:r>
              <a:rPr lang="en-US" altLang="ja-JP" sz="2000" dirty="0"/>
              <a:t>https://marketing.nikkei.co.jp/contact/form.html?category=adweb</a:t>
            </a:r>
            <a:endParaRPr kumimoji="1" lang="ja-JP" altLang="en-US" sz="2000" dirty="0"/>
          </a:p>
        </p:txBody>
      </p:sp>
      <p:sp>
        <p:nvSpPr>
          <p:cNvPr id="5" name="スライド番号プレースホルダー 4">
            <a:extLst>
              <a:ext uri="{FF2B5EF4-FFF2-40B4-BE49-F238E27FC236}">
                <a16:creationId xmlns:a16="http://schemas.microsoft.com/office/drawing/2014/main" id="{66E41304-AB78-4492-B94E-9205B24AA78B}"/>
              </a:ext>
            </a:extLst>
          </p:cNvPr>
          <p:cNvSpPr>
            <a:spLocks noGrp="1"/>
          </p:cNvSpPr>
          <p:nvPr>
            <p:ph type="sldNum" sz="quarter" idx="12"/>
          </p:nvPr>
        </p:nvSpPr>
        <p:spPr/>
        <p:txBody>
          <a:bodyPr/>
          <a:lstStyle/>
          <a:p>
            <a:fld id="{02600E93-819C-4894-8A60-DAB105EEC72C}" type="slidenum">
              <a:rPr lang="ja-JP" altLang="en-US" smtClean="0"/>
              <a:pPr/>
              <a:t>29</a:t>
            </a:fld>
            <a:endParaRPr lang="ja-JP" altLang="en-US" dirty="0"/>
          </a:p>
        </p:txBody>
      </p:sp>
    </p:spTree>
    <p:extLst>
      <p:ext uri="{BB962C8B-B14F-4D97-AF65-F5344CB8AC3E}">
        <p14:creationId xmlns:p14="http://schemas.microsoft.com/office/powerpoint/2010/main" val="233585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11815-ADD4-4C29-B5B5-884DF2B2B69F}"/>
              </a:ext>
            </a:extLst>
          </p:cNvPr>
          <p:cNvSpPr>
            <a:spLocks noGrp="1"/>
          </p:cNvSpPr>
          <p:nvPr>
            <p:ph type="title"/>
          </p:nvPr>
        </p:nvSpPr>
        <p:spPr/>
        <p:txBody>
          <a:bodyPr/>
          <a:lstStyle/>
          <a:p>
            <a:r>
              <a:rPr kumimoji="1" lang="ja-JP" altLang="en-US" dirty="0"/>
              <a:t>配信形式（詳細）</a:t>
            </a:r>
          </a:p>
        </p:txBody>
      </p:sp>
      <p:graphicFrame>
        <p:nvGraphicFramePr>
          <p:cNvPr id="5" name="表 10">
            <a:extLst>
              <a:ext uri="{FF2B5EF4-FFF2-40B4-BE49-F238E27FC236}">
                <a16:creationId xmlns:a16="http://schemas.microsoft.com/office/drawing/2014/main" id="{225939AA-BA02-427D-928E-753F4B73082C}"/>
              </a:ext>
            </a:extLst>
          </p:cNvPr>
          <p:cNvGraphicFramePr>
            <a:graphicFrameLocks noGrp="1"/>
          </p:cNvGraphicFramePr>
          <p:nvPr/>
        </p:nvGraphicFramePr>
        <p:xfrm>
          <a:off x="139959" y="1446245"/>
          <a:ext cx="9645116" cy="4893243"/>
        </p:xfrm>
        <a:graphic>
          <a:graphicData uri="http://schemas.openxmlformats.org/drawingml/2006/table">
            <a:tbl>
              <a:tblPr firstRow="1" bandRow="1">
                <a:tableStyleId>{5C22544A-7EE6-4342-B048-85BDC9FD1C3A}</a:tableStyleId>
              </a:tblPr>
              <a:tblGrid>
                <a:gridCol w="1977377">
                  <a:extLst>
                    <a:ext uri="{9D8B030D-6E8A-4147-A177-3AD203B41FA5}">
                      <a16:colId xmlns:a16="http://schemas.microsoft.com/office/drawing/2014/main" val="3769474304"/>
                    </a:ext>
                  </a:extLst>
                </a:gridCol>
                <a:gridCol w="2555913">
                  <a:extLst>
                    <a:ext uri="{9D8B030D-6E8A-4147-A177-3AD203B41FA5}">
                      <a16:colId xmlns:a16="http://schemas.microsoft.com/office/drawing/2014/main" val="3023979004"/>
                    </a:ext>
                  </a:extLst>
                </a:gridCol>
                <a:gridCol w="2555913">
                  <a:extLst>
                    <a:ext uri="{9D8B030D-6E8A-4147-A177-3AD203B41FA5}">
                      <a16:colId xmlns:a16="http://schemas.microsoft.com/office/drawing/2014/main" val="2502763390"/>
                    </a:ext>
                  </a:extLst>
                </a:gridCol>
                <a:gridCol w="2555913">
                  <a:extLst>
                    <a:ext uri="{9D8B030D-6E8A-4147-A177-3AD203B41FA5}">
                      <a16:colId xmlns:a16="http://schemas.microsoft.com/office/drawing/2014/main" val="2225060349"/>
                    </a:ext>
                  </a:extLst>
                </a:gridCol>
              </a:tblGrid>
              <a:tr h="390214">
                <a:tc>
                  <a:txBody>
                    <a:bodyPr/>
                    <a:lstStyle/>
                    <a:p>
                      <a:endParaRPr kumimoji="1" lang="ja-JP" altLang="en-US" sz="1200" dirty="0">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❶</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ライブ配信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F3675"/>
                    </a:solidFill>
                  </a:tcPr>
                </a:tc>
                <a:tc>
                  <a:txBody>
                    <a:bodyPr/>
                    <a:lstStyle/>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❷</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指定日配信</a:t>
                      </a:r>
                      <a:r>
                        <a:rPr kumimoji="1" lang="en-US" altLang="ja-JP" sz="1000" b="1" dirty="0">
                          <a:solidFill>
                            <a:schemeClr val="bg1"/>
                          </a:solidFill>
                          <a:latin typeface="游ゴシック" panose="020B0400000000000000" pitchFamily="50" charset="-128"/>
                          <a:ea typeface="游ゴシック" panose="020B0400000000000000" pitchFamily="50" charset="-128"/>
                        </a:rPr>
                        <a:t>(</a:t>
                      </a:r>
                      <a:r>
                        <a:rPr kumimoji="1" lang="ja-JP" altLang="en-US" sz="1000" b="1" dirty="0">
                          <a:solidFill>
                            <a:schemeClr val="bg1"/>
                          </a:solidFill>
                          <a:latin typeface="游ゴシック" panose="020B0400000000000000" pitchFamily="50" charset="-128"/>
                          <a:ea typeface="游ゴシック" panose="020B0400000000000000" pitchFamily="50" charset="-128"/>
                        </a:rPr>
                        <a:t>事前収録</a:t>
                      </a:r>
                      <a:r>
                        <a:rPr kumimoji="1" lang="en-US" altLang="ja-JP" sz="1000" b="1" dirty="0">
                          <a:solidFill>
                            <a:schemeClr val="bg1"/>
                          </a:solidFill>
                          <a:latin typeface="游ゴシック" panose="020B0400000000000000" pitchFamily="50" charset="-128"/>
                          <a:ea typeface="游ゴシック" panose="020B0400000000000000" pitchFamily="50" charset="-128"/>
                        </a:rPr>
                        <a:t>)</a:t>
                      </a:r>
                      <a:endParaRPr kumimoji="1" lang="ja-JP" altLang="en-US" sz="1000" b="1" dirty="0">
                        <a:solidFill>
                          <a:schemeClr val="bg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F3675"/>
                    </a:solidFill>
                  </a:tcPr>
                </a:tc>
                <a:tc>
                  <a:txBody>
                    <a:bodyPr/>
                    <a:lstStyle/>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❸</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オンデマンド配信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F3675"/>
                    </a:solidFill>
                  </a:tcPr>
                </a:tc>
                <a:extLst>
                  <a:ext uri="{0D108BD9-81ED-4DB2-BD59-A6C34878D82A}">
                    <a16:rowId xmlns:a16="http://schemas.microsoft.com/office/drawing/2014/main" val="381592386"/>
                  </a:ext>
                </a:extLst>
              </a:tr>
              <a:tr h="240131">
                <a:tc>
                  <a:txBody>
                    <a:bodyPr/>
                    <a:lstStyle/>
                    <a:p>
                      <a:pPr algn="ctr"/>
                      <a:r>
                        <a:rPr kumimoji="1" lang="ja-JP" altLang="en-US" sz="800" dirty="0">
                          <a:latin typeface="游ゴシック" panose="020B0400000000000000" pitchFamily="50" charset="-128"/>
                          <a:ea typeface="游ゴシック" panose="020B0400000000000000" pitchFamily="50" charset="-128"/>
                        </a:rPr>
                        <a:t>主催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gridSpan="3">
                  <a:txBody>
                    <a:bodyPr/>
                    <a:lstStyle/>
                    <a:p>
                      <a:pPr algn="ctr"/>
                      <a:r>
                        <a:rPr kumimoji="1" lang="ja-JP" altLang="en-US" sz="1000" dirty="0">
                          <a:latin typeface="游ゴシック" panose="020B0400000000000000" pitchFamily="50" charset="-128"/>
                          <a:ea typeface="游ゴシック" panose="020B0400000000000000" pitchFamily="50" charset="-128"/>
                        </a:rPr>
                        <a:t>日本経済新聞社　イベント・企画ユニット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284858"/>
                  </a:ext>
                </a:extLst>
              </a:tr>
              <a:tr h="240131">
                <a:tc>
                  <a:txBody>
                    <a:bodyPr/>
                    <a:lstStyle/>
                    <a:p>
                      <a:pPr algn="ctr"/>
                      <a:r>
                        <a:rPr kumimoji="1" lang="ja-JP" altLang="en-US" sz="800" dirty="0">
                          <a:latin typeface="游ゴシック" panose="020B0400000000000000" pitchFamily="50" charset="-128"/>
                          <a:ea typeface="游ゴシック" panose="020B0400000000000000" pitchFamily="50" charset="-128"/>
                        </a:rPr>
                        <a:t>協賛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gridSpan="3">
                  <a:txBody>
                    <a:bodyPr/>
                    <a:lstStyle/>
                    <a:p>
                      <a:pPr algn="ctr"/>
                      <a:r>
                        <a:rPr kumimoji="1" lang="ja-JP" altLang="en-US" sz="1000" dirty="0">
                          <a:latin typeface="游ゴシック" panose="020B0400000000000000" pitchFamily="50" charset="-128"/>
                          <a:ea typeface="游ゴシック" panose="020B0400000000000000" pitchFamily="50" charset="-128"/>
                        </a:rPr>
                        <a:t>協賛社様</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3601297"/>
                  </a:ext>
                </a:extLst>
              </a:tr>
              <a:tr h="225123">
                <a:tc>
                  <a:txBody>
                    <a:bodyPr/>
                    <a:lstStyle/>
                    <a:p>
                      <a:pPr algn="ctr"/>
                      <a:r>
                        <a:rPr kumimoji="1" lang="ja-JP" altLang="en-US" sz="800" dirty="0">
                          <a:latin typeface="游ゴシック" panose="020B0400000000000000" pitchFamily="50" charset="-128"/>
                          <a:ea typeface="游ゴシック" panose="020B0400000000000000" pitchFamily="50" charset="-128"/>
                        </a:rPr>
                        <a:t>リード提供数</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申込数</a:t>
                      </a:r>
                      <a:r>
                        <a:rPr kumimoji="1" lang="en-US" altLang="ja-JP" sz="800" dirty="0">
                          <a:latin typeface="游ゴシック" panose="020B0400000000000000" pitchFamily="50" charset="-128"/>
                          <a:ea typeface="游ゴシック" panose="020B0400000000000000" pitchFamily="50" charset="-128"/>
                        </a:rPr>
                        <a:t>)</a:t>
                      </a:r>
                      <a:endParaRPr kumimoji="1" lang="ja-JP" altLang="en-US" sz="800" dirty="0">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gridSpan="3">
                  <a:txBody>
                    <a:bodyPr/>
                    <a:lstStyle/>
                    <a:p>
                      <a:pPr algn="ctr"/>
                      <a:r>
                        <a:rPr kumimoji="1" lang="en-US" altLang="ja-JP" sz="900" dirty="0">
                          <a:latin typeface="游ゴシック" panose="020B0400000000000000" pitchFamily="50" charset="-128"/>
                          <a:ea typeface="游ゴシック" panose="020B0400000000000000" pitchFamily="50" charset="-128"/>
                        </a:rPr>
                        <a:t>400</a:t>
                      </a:r>
                      <a:r>
                        <a:rPr kumimoji="1" lang="ja-JP" altLang="en-US" sz="900" dirty="0">
                          <a:latin typeface="游ゴシック" panose="020B0400000000000000" pitchFamily="50" charset="-128"/>
                          <a:ea typeface="游ゴシック" panose="020B0400000000000000" pitchFamily="50" charset="-128"/>
                        </a:rPr>
                        <a:t>名（想定／案件テーマによる）　</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事前登録制</a:t>
                      </a:r>
                      <a:endParaRPr kumimoji="1" lang="ja-JP" altLang="en-US" sz="900" dirty="0">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3072314"/>
                  </a:ext>
                </a:extLst>
              </a:tr>
              <a:tr h="580323">
                <a:tc>
                  <a:txBody>
                    <a:bodyPr/>
                    <a:lstStyle/>
                    <a:p>
                      <a:pPr algn="ctr"/>
                      <a:r>
                        <a:rPr kumimoji="1" lang="ja-JP" altLang="en-US" sz="800" dirty="0">
                          <a:latin typeface="游ゴシック" panose="020B0400000000000000" pitchFamily="50" charset="-128"/>
                          <a:ea typeface="游ゴシック" panose="020B0400000000000000" pitchFamily="50" charset="-128"/>
                        </a:rPr>
                        <a:t>特徴</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r>
                        <a:rPr kumimoji="1" lang="ja-JP" altLang="en-US" sz="800" dirty="0">
                          <a:latin typeface="游ゴシック" panose="020B0400000000000000" pitchFamily="50" charset="-128"/>
                          <a:ea typeface="游ゴシック" panose="020B0400000000000000" pitchFamily="50" charset="-128"/>
                        </a:rPr>
                        <a:t>同じ時間により多くの方に視聴してほしい。リアルのイベントのようにこの時間にしか視聴できないという限定感を希望。</a:t>
                      </a:r>
                      <a:endParaRPr kumimoji="1" lang="en-US" altLang="ja-JP" sz="800" dirty="0">
                        <a:latin typeface="游ゴシック" panose="020B0400000000000000" pitchFamily="50" charset="-128"/>
                        <a:ea typeface="游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游ゴシック" panose="020B0400000000000000" pitchFamily="50" charset="-128"/>
                          <a:ea typeface="游ゴシック" panose="020B0400000000000000" pitchFamily="50" charset="-128"/>
                        </a:rPr>
                        <a:t>同じ時間により多くの方に視聴してほしい。リアルのイベントのようにこの時間にしか視聴できないという限定感を希望。ただし収録は事前に行いたい。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800" dirty="0">
                          <a:latin typeface="游ゴシック" panose="020B0400000000000000" pitchFamily="50" charset="-128"/>
                          <a:ea typeface="游ゴシック" panose="020B0400000000000000" pitchFamily="50" charset="-128"/>
                        </a:rPr>
                        <a:t>視聴者が都合がつく時間にじっくり見て、内容への理解を深めてもらいたい。</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1704854"/>
                  </a:ext>
                </a:extLst>
              </a:tr>
              <a:tr h="240131">
                <a:tc>
                  <a:txBody>
                    <a:bodyPr/>
                    <a:lstStyle/>
                    <a:p>
                      <a:pPr algn="ctr"/>
                      <a:r>
                        <a:rPr kumimoji="1" lang="ja-JP" altLang="en-US" sz="800" dirty="0">
                          <a:latin typeface="游ゴシック" panose="020B0400000000000000" pitchFamily="50" charset="-128"/>
                          <a:ea typeface="游ゴシック" panose="020B0400000000000000" pitchFamily="50" charset="-128"/>
                        </a:rPr>
                        <a:t>セミナー実施時間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gridSpan="3">
                  <a:txBody>
                    <a:bodyPr/>
                    <a:lstStyle/>
                    <a:p>
                      <a:pPr algn="ctr"/>
                      <a:r>
                        <a:rPr kumimoji="1" lang="en-US" altLang="ja-JP" sz="1000" dirty="0">
                          <a:latin typeface="游ゴシック" panose="020B0400000000000000" pitchFamily="50" charset="-128"/>
                          <a:ea typeface="游ゴシック" panose="020B0400000000000000" pitchFamily="50" charset="-128"/>
                        </a:rPr>
                        <a:t>90</a:t>
                      </a:r>
                      <a:r>
                        <a:rPr kumimoji="1" lang="ja-JP" altLang="en-US" sz="1000" dirty="0">
                          <a:latin typeface="游ゴシック" panose="020B0400000000000000" pitchFamily="50" charset="-128"/>
                          <a:ea typeface="游ゴシック" panose="020B0400000000000000" pitchFamily="50" charset="-128"/>
                        </a:rPr>
                        <a:t>分程度（最大</a:t>
                      </a:r>
                      <a:r>
                        <a:rPr kumimoji="1" lang="en-US" altLang="ja-JP" sz="1000" dirty="0">
                          <a:latin typeface="游ゴシック" panose="020B0400000000000000" pitchFamily="50" charset="-128"/>
                          <a:ea typeface="游ゴシック" panose="020B0400000000000000" pitchFamily="50" charset="-128"/>
                        </a:rPr>
                        <a:t>120</a:t>
                      </a:r>
                      <a:r>
                        <a:rPr kumimoji="1" lang="ja-JP" altLang="en-US" sz="1000" dirty="0">
                          <a:latin typeface="游ゴシック" panose="020B0400000000000000" pitchFamily="50" charset="-128"/>
                          <a:ea typeface="游ゴシック" panose="020B0400000000000000" pitchFamily="50" charset="-128"/>
                        </a:rPr>
                        <a:t>分まで）</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05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05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4803383"/>
                  </a:ext>
                </a:extLst>
              </a:tr>
              <a:tr h="240131">
                <a:tc>
                  <a:txBody>
                    <a:bodyPr/>
                    <a:lstStyle/>
                    <a:p>
                      <a:pPr algn="ctr"/>
                      <a:r>
                        <a:rPr kumimoji="1" lang="ja-JP" altLang="en-US" sz="800" dirty="0">
                          <a:latin typeface="游ゴシック" panose="020B0400000000000000" pitchFamily="50" charset="-128"/>
                          <a:ea typeface="游ゴシック" panose="020B0400000000000000" pitchFamily="50" charset="-128"/>
                        </a:rPr>
                        <a:t>セミナー視聴ページ</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gridSpan="3">
                  <a:txBody>
                    <a:bodyPr/>
                    <a:lstStyle/>
                    <a:p>
                      <a:pPr algn="ctr"/>
                      <a:r>
                        <a:rPr kumimoji="1" lang="ja-JP" altLang="en-US" sz="1000" dirty="0">
                          <a:latin typeface="游ゴシック" panose="020B0400000000000000" pitchFamily="50" charset="-128"/>
                          <a:ea typeface="游ゴシック" panose="020B0400000000000000" pitchFamily="50" charset="-128"/>
                        </a:rPr>
                        <a:t>あり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8248566"/>
                  </a:ext>
                </a:extLst>
              </a:tr>
              <a:tr h="240131">
                <a:tc>
                  <a:txBody>
                    <a:bodyPr/>
                    <a:lstStyle/>
                    <a:p>
                      <a:pPr algn="ctr"/>
                      <a:r>
                        <a:rPr kumimoji="1" lang="ja-JP" altLang="en-US" sz="800" dirty="0">
                          <a:latin typeface="游ゴシック" panose="020B0400000000000000" pitchFamily="50" charset="-128"/>
                          <a:ea typeface="游ゴシック" panose="020B0400000000000000" pitchFamily="50" charset="-128"/>
                        </a:rPr>
                        <a:t>セミナープラットフォーム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gridSpan="3">
                  <a:txBody>
                    <a:bodyPr/>
                    <a:lstStyle/>
                    <a:p>
                      <a:pPr algn="ctr"/>
                      <a:r>
                        <a:rPr kumimoji="1" lang="en-US" altLang="ja-JP" sz="1000" dirty="0">
                          <a:latin typeface="游ゴシック" panose="020B0400000000000000" pitchFamily="50" charset="-128"/>
                          <a:ea typeface="游ゴシック" panose="020B0400000000000000" pitchFamily="50" charset="-128"/>
                        </a:rPr>
                        <a:t>NEON</a:t>
                      </a:r>
                      <a:r>
                        <a:rPr kumimoji="1" lang="ja-JP" altLang="en-US" sz="1000" dirty="0">
                          <a:latin typeface="游ゴシック" panose="020B0400000000000000" pitchFamily="50" charset="-128"/>
                          <a:ea typeface="游ゴシック" panose="020B0400000000000000" pitchFamily="50" charset="-128"/>
                        </a:rPr>
                        <a:t>セミナールーム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5780013"/>
                  </a:ext>
                </a:extLst>
              </a:tr>
              <a:tr h="240131">
                <a:tc>
                  <a:txBody>
                    <a:bodyPr/>
                    <a:lstStyle/>
                    <a:p>
                      <a:pPr algn="ctr"/>
                      <a:r>
                        <a:rPr kumimoji="1" lang="ja-JP" altLang="en-US" sz="800" dirty="0">
                          <a:latin typeface="游ゴシック" panose="020B0400000000000000" pitchFamily="50" charset="-128"/>
                          <a:ea typeface="游ゴシック" panose="020B0400000000000000" pitchFamily="50" charset="-128"/>
                        </a:rPr>
                        <a:t>定員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gridSpan="3">
                  <a:txBody>
                    <a:bodyPr/>
                    <a:lstStyle/>
                    <a:p>
                      <a:pPr algn="ctr"/>
                      <a:r>
                        <a:rPr kumimoji="1" lang="ja-JP" altLang="en-US" sz="1000" dirty="0">
                          <a:latin typeface="游ゴシック" panose="020B0400000000000000" pitchFamily="50" charset="-128"/>
                          <a:ea typeface="游ゴシック" panose="020B0400000000000000" pitchFamily="50" charset="-128"/>
                        </a:rPr>
                        <a:t>なし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8832956"/>
                  </a:ext>
                </a:extLst>
              </a:tr>
              <a:tr h="390214">
                <a:tc>
                  <a:txBody>
                    <a:bodyPr/>
                    <a:lstStyle/>
                    <a:p>
                      <a:pPr algn="ctr"/>
                      <a:r>
                        <a:rPr kumimoji="1" lang="ja-JP" altLang="en-US" sz="800" dirty="0">
                          <a:latin typeface="游ゴシック" panose="020B0400000000000000" pitchFamily="50" charset="-128"/>
                          <a:ea typeface="游ゴシック" panose="020B0400000000000000" pitchFamily="50" charset="-128"/>
                        </a:rPr>
                        <a:t>配信期間／時間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gridSpan="2">
                  <a:txBody>
                    <a:bodyPr/>
                    <a:lstStyle/>
                    <a:p>
                      <a:pPr algn="ctr"/>
                      <a:r>
                        <a:rPr kumimoji="1" lang="ja-JP" altLang="en-US" sz="1000" dirty="0">
                          <a:latin typeface="游ゴシック" panose="020B0400000000000000" pitchFamily="50" charset="-128"/>
                          <a:ea typeface="游ゴシック" panose="020B0400000000000000" pitchFamily="50" charset="-128"/>
                        </a:rPr>
                        <a:t>配信時間を相談（調整）して決定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a:t>
                      </a:r>
                      <a:r>
                        <a:rPr kumimoji="1" lang="ja-JP" altLang="en-US" sz="1000" dirty="0">
                          <a:latin typeface="游ゴシック" panose="020B0400000000000000" pitchFamily="50" charset="-128"/>
                          <a:ea typeface="游ゴシック" panose="020B0400000000000000" pitchFamily="50" charset="-128"/>
                        </a:rPr>
                        <a:t>日間（</a:t>
                      </a:r>
                      <a:r>
                        <a:rPr kumimoji="1" lang="en-US" altLang="ja-JP" sz="1000" dirty="0">
                          <a:latin typeface="游ゴシック" panose="020B0400000000000000" pitchFamily="50" charset="-128"/>
                          <a:ea typeface="游ゴシック" panose="020B0400000000000000" pitchFamily="50" charset="-128"/>
                        </a:rPr>
                        <a:t>72</a:t>
                      </a:r>
                      <a:r>
                        <a:rPr kumimoji="1" lang="ja-JP" altLang="en-US" sz="1000" dirty="0">
                          <a:latin typeface="游ゴシック" panose="020B0400000000000000" pitchFamily="50" charset="-128"/>
                          <a:ea typeface="游ゴシック" panose="020B0400000000000000" pitchFamily="50" charset="-128"/>
                        </a:rPr>
                        <a:t>時間）</a:t>
                      </a:r>
                      <a:endParaRPr kumimoji="1" lang="en-US" altLang="ja-JP" sz="1000" dirty="0">
                        <a:latin typeface="游ゴシック" panose="020B0400000000000000" pitchFamily="50" charset="-128"/>
                        <a:ea typeface="游ゴシック" panose="020B0400000000000000" pitchFamily="50" charset="-128"/>
                      </a:endParaRPr>
                    </a:p>
                    <a:p>
                      <a:pPr algn="ctr"/>
                      <a:r>
                        <a:rPr kumimoji="1" lang="en-US" altLang="ja-JP" sz="1000" dirty="0">
                          <a:latin typeface="游ゴシック" panose="020B0400000000000000" pitchFamily="50" charset="-128"/>
                          <a:ea typeface="游ゴシック" panose="020B0400000000000000" pitchFamily="50" charset="-128"/>
                        </a:rPr>
                        <a:t>※</a:t>
                      </a:r>
                      <a:r>
                        <a:rPr kumimoji="1" lang="ja-JP" altLang="en-US" sz="1000" dirty="0">
                          <a:latin typeface="游ゴシック" panose="020B0400000000000000" pitchFamily="50" charset="-128"/>
                          <a:ea typeface="游ゴシック" panose="020B0400000000000000" pitchFamily="50" charset="-128"/>
                        </a:rPr>
                        <a:t>午前</a:t>
                      </a:r>
                      <a:r>
                        <a:rPr kumimoji="1" lang="en-US" altLang="ja-JP" sz="1000" dirty="0">
                          <a:latin typeface="游ゴシック" panose="020B0400000000000000" pitchFamily="50" charset="-128"/>
                          <a:ea typeface="游ゴシック" panose="020B0400000000000000" pitchFamily="50" charset="-128"/>
                        </a:rPr>
                        <a:t>10</a:t>
                      </a:r>
                      <a:r>
                        <a:rPr kumimoji="1" lang="ja-JP" altLang="en-US" sz="1000" dirty="0">
                          <a:latin typeface="游ゴシック" panose="020B0400000000000000" pitchFamily="50" charset="-128"/>
                          <a:ea typeface="游ゴシック" panose="020B0400000000000000" pitchFamily="50" charset="-128"/>
                        </a:rPr>
                        <a:t>時公開→</a:t>
                      </a:r>
                      <a:r>
                        <a:rPr kumimoji="1" lang="en-US" altLang="ja-JP" sz="1000" dirty="0">
                          <a:latin typeface="游ゴシック" panose="020B0400000000000000" pitchFamily="50" charset="-128"/>
                          <a:ea typeface="游ゴシック" panose="020B0400000000000000" pitchFamily="50" charset="-128"/>
                        </a:rPr>
                        <a:t>72</a:t>
                      </a:r>
                      <a:r>
                        <a:rPr kumimoji="1" lang="ja-JP" altLang="en-US" sz="1000" dirty="0">
                          <a:latin typeface="游ゴシック" panose="020B0400000000000000" pitchFamily="50" charset="-128"/>
                          <a:ea typeface="游ゴシック" panose="020B0400000000000000" pitchFamily="50" charset="-128"/>
                        </a:rPr>
                        <a:t>時間公開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125594"/>
                  </a:ext>
                </a:extLst>
              </a:tr>
              <a:tr h="240131">
                <a:tc>
                  <a:txBody>
                    <a:bodyPr/>
                    <a:lstStyle/>
                    <a:p>
                      <a:pPr algn="ctr"/>
                      <a:r>
                        <a:rPr kumimoji="1" lang="ja-JP" altLang="en-US" sz="800" dirty="0">
                          <a:latin typeface="游ゴシック" panose="020B0400000000000000" pitchFamily="50" charset="-128"/>
                          <a:ea typeface="游ゴシック" panose="020B0400000000000000" pitchFamily="50" charset="-128"/>
                        </a:rPr>
                        <a:t>動画撮影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ライブ収録</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000" dirty="0">
                          <a:latin typeface="游ゴシック" panose="020B0400000000000000" pitchFamily="50" charset="-128"/>
                          <a:ea typeface="游ゴシック" panose="020B0400000000000000" pitchFamily="50" charset="-128"/>
                        </a:rPr>
                        <a:t>事前収録</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173095"/>
                  </a:ext>
                </a:extLst>
              </a:tr>
              <a:tr h="240131">
                <a:tc>
                  <a:txBody>
                    <a:bodyPr/>
                    <a:lstStyle/>
                    <a:p>
                      <a:pPr algn="ctr"/>
                      <a:r>
                        <a:rPr kumimoji="1" lang="ja-JP" altLang="en-US" sz="800" dirty="0">
                          <a:latin typeface="游ゴシック" panose="020B0400000000000000" pitchFamily="50" charset="-128"/>
                          <a:ea typeface="游ゴシック" panose="020B0400000000000000" pitchFamily="50" charset="-128"/>
                        </a:rPr>
                        <a:t>講師の遠隔登壇</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gridSpan="3">
                  <a:txBody>
                    <a:bodyPr/>
                    <a:lstStyle/>
                    <a:p>
                      <a:pPr algn="ctr"/>
                      <a:r>
                        <a:rPr kumimoji="1" lang="ja-JP" altLang="en-US" sz="1000" dirty="0">
                          <a:latin typeface="游ゴシック" panose="020B0400000000000000" pitchFamily="50" charset="-128"/>
                          <a:ea typeface="游ゴシック" panose="020B0400000000000000" pitchFamily="50" charset="-128"/>
                        </a:rPr>
                        <a:t>対応可能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5910"/>
                  </a:ext>
                </a:extLst>
              </a:tr>
              <a:tr h="331614">
                <a:tc>
                  <a:txBody>
                    <a:bodyPr/>
                    <a:lstStyle/>
                    <a:p>
                      <a:pPr algn="ctr"/>
                      <a:r>
                        <a:rPr kumimoji="1" lang="ja-JP" altLang="en-US" sz="800" dirty="0">
                          <a:latin typeface="游ゴシック" panose="020B0400000000000000" pitchFamily="50" charset="-128"/>
                          <a:ea typeface="游ゴシック" panose="020B0400000000000000" pitchFamily="50" charset="-128"/>
                        </a:rPr>
                        <a:t>リードに紐づいた</a:t>
                      </a:r>
                      <a:endParaRPr kumimoji="1" lang="en-US" altLang="ja-JP" sz="800" dirty="0">
                        <a:latin typeface="游ゴシック" panose="020B0400000000000000" pitchFamily="50" charset="-128"/>
                        <a:ea typeface="游ゴシック" panose="020B0400000000000000" pitchFamily="50" charset="-128"/>
                      </a:endParaRPr>
                    </a:p>
                    <a:p>
                      <a:pPr algn="ctr"/>
                      <a:r>
                        <a:rPr kumimoji="1" lang="ja-JP" altLang="en-US" sz="800" dirty="0">
                          <a:latin typeface="游ゴシック" panose="020B0400000000000000" pitchFamily="50" charset="-128"/>
                          <a:ea typeface="游ゴシック" panose="020B0400000000000000" pitchFamily="50" charset="-128"/>
                        </a:rPr>
                        <a:t>セミナー全体の視聴情報の提供</a:t>
                      </a:r>
                      <a:endParaRPr kumimoji="1" lang="en-US" altLang="ja-JP" sz="800" dirty="0">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〇</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〇</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〇</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971373"/>
                  </a:ext>
                </a:extLst>
              </a:tr>
              <a:tr h="331614">
                <a:tc>
                  <a:txBody>
                    <a:bodyPr/>
                    <a:lstStyle/>
                    <a:p>
                      <a:pPr algn="ctr"/>
                      <a:r>
                        <a:rPr kumimoji="1" lang="ja-JP" altLang="en-US" sz="800" dirty="0">
                          <a:latin typeface="游ゴシック" panose="020B0400000000000000" pitchFamily="50" charset="-128"/>
                          <a:ea typeface="游ゴシック" panose="020B0400000000000000" pitchFamily="50" charset="-128"/>
                        </a:rPr>
                        <a:t>リードに紐づいた</a:t>
                      </a:r>
                      <a:endParaRPr kumimoji="1" lang="en-US" altLang="ja-JP" sz="800" dirty="0">
                        <a:latin typeface="游ゴシック" panose="020B0400000000000000" pitchFamily="50" charset="-128"/>
                        <a:ea typeface="游ゴシック" panose="020B0400000000000000" pitchFamily="50" charset="-128"/>
                      </a:endParaRPr>
                    </a:p>
                    <a:p>
                      <a:pPr algn="ctr"/>
                      <a:r>
                        <a:rPr kumimoji="1" lang="ja-JP" altLang="en-US" sz="800" dirty="0">
                          <a:latin typeface="游ゴシック" panose="020B0400000000000000" pitchFamily="50" charset="-128"/>
                          <a:ea typeface="游ゴシック" panose="020B0400000000000000" pitchFamily="50" charset="-128"/>
                        </a:rPr>
                        <a:t>セッションごとの視聴情報の提供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〇</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〇</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7981129"/>
                  </a:ext>
                </a:extLst>
              </a:tr>
              <a:tr h="331614">
                <a:tc>
                  <a:txBody>
                    <a:bodyPr/>
                    <a:lstStyle/>
                    <a:p>
                      <a:pPr algn="ctr"/>
                      <a:r>
                        <a:rPr kumimoji="1" lang="ja-JP" altLang="en-US" sz="800" dirty="0">
                          <a:latin typeface="游ゴシック" panose="020B0400000000000000" pitchFamily="50" charset="-128"/>
                          <a:ea typeface="游ゴシック" panose="020B0400000000000000" pitchFamily="50" charset="-128"/>
                        </a:rPr>
                        <a:t>リードに紐づいた</a:t>
                      </a:r>
                      <a:endParaRPr kumimoji="1" lang="en-US" altLang="ja-JP" sz="800" dirty="0">
                        <a:latin typeface="游ゴシック" panose="020B0400000000000000" pitchFamily="50" charset="-128"/>
                        <a:ea typeface="游ゴシック" panose="020B0400000000000000" pitchFamily="50" charset="-128"/>
                      </a:endParaRPr>
                    </a:p>
                    <a:p>
                      <a:pPr algn="ctr"/>
                      <a:r>
                        <a:rPr kumimoji="1" lang="ja-JP" altLang="en-US" sz="800" dirty="0">
                          <a:latin typeface="游ゴシック" panose="020B0400000000000000" pitchFamily="50" charset="-128"/>
                          <a:ea typeface="游ゴシック" panose="020B0400000000000000" pitchFamily="50" charset="-128"/>
                        </a:rPr>
                        <a:t>資料ダウンロード有無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4445714"/>
                  </a:ext>
                </a:extLst>
              </a:tr>
              <a:tr h="331614">
                <a:tc>
                  <a:txBody>
                    <a:bodyPr/>
                    <a:lstStyle/>
                    <a:p>
                      <a:pPr algn="ctr"/>
                      <a:r>
                        <a:rPr kumimoji="1" lang="ja-JP" altLang="en-US" sz="800" dirty="0">
                          <a:latin typeface="游ゴシック" panose="020B0400000000000000" pitchFamily="50" charset="-128"/>
                          <a:ea typeface="游ゴシック" panose="020B0400000000000000" pitchFamily="50" charset="-128"/>
                        </a:rPr>
                        <a:t>リードに紐づいた</a:t>
                      </a:r>
                      <a:endParaRPr kumimoji="1" lang="en-US" altLang="ja-JP" sz="800" dirty="0">
                        <a:latin typeface="游ゴシック" panose="020B0400000000000000" pitchFamily="50" charset="-128"/>
                        <a:ea typeface="游ゴシック" panose="020B0400000000000000" pitchFamily="50" charset="-128"/>
                      </a:endParaRPr>
                    </a:p>
                    <a:p>
                      <a:pPr algn="ctr"/>
                      <a:r>
                        <a:rPr kumimoji="1" lang="ja-JP" altLang="en-US" sz="800" dirty="0">
                          <a:latin typeface="游ゴシック" panose="020B0400000000000000" pitchFamily="50" charset="-128"/>
                          <a:ea typeface="游ゴシック" panose="020B0400000000000000" pitchFamily="50" charset="-128"/>
                        </a:rPr>
                        <a:t>協賛アンケート情報の提供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〇</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〇</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游ゴシック" panose="020B0400000000000000" pitchFamily="50" charset="-128"/>
                          <a:ea typeface="游ゴシック" panose="020B0400000000000000" pitchFamily="50" charset="-128"/>
                        </a:rPr>
                        <a:t>〇</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2462043"/>
                  </a:ext>
                </a:extLst>
              </a:tr>
            </a:tbl>
          </a:graphicData>
        </a:graphic>
      </p:graphicFrame>
      <p:sp>
        <p:nvSpPr>
          <p:cNvPr id="3" name="テキスト ボックス 2">
            <a:extLst>
              <a:ext uri="{FF2B5EF4-FFF2-40B4-BE49-F238E27FC236}">
                <a16:creationId xmlns:a16="http://schemas.microsoft.com/office/drawing/2014/main" id="{69A65573-BBB0-4624-A20B-5909675C3460}"/>
              </a:ext>
            </a:extLst>
          </p:cNvPr>
          <p:cNvSpPr txBox="1"/>
          <p:nvPr/>
        </p:nvSpPr>
        <p:spPr>
          <a:xfrm>
            <a:off x="128464" y="6327982"/>
            <a:ext cx="6915676" cy="215444"/>
          </a:xfrm>
          <a:prstGeom prst="rect">
            <a:avLst/>
          </a:prstGeom>
          <a:noFill/>
        </p:spPr>
        <p:txBody>
          <a:bodyPr wrap="none" rtlCol="0">
            <a:spAutoFit/>
          </a:bodyPr>
          <a:lstStyle/>
          <a:p>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リードに紐づいた主催者アンケートは、オプションにてご提供も可能です。</a:t>
            </a:r>
            <a:r>
              <a:rPr kumimoji="1" lang="en-US" altLang="ja-JP" sz="800" dirty="0">
                <a:latin typeface="游ゴシック" panose="020B0400000000000000" pitchFamily="50" charset="-128"/>
                <a:ea typeface="游ゴシック" panose="020B0400000000000000" pitchFamily="50" charset="-128"/>
              </a:rPr>
              <a:t>※Zoom</a:t>
            </a:r>
            <a:r>
              <a:rPr kumimoji="1" lang="ja-JP" altLang="en-US" sz="800" dirty="0">
                <a:latin typeface="游ゴシック" panose="020B0400000000000000" pitchFamily="50" charset="-128"/>
                <a:ea typeface="游ゴシック" panose="020B0400000000000000" pitchFamily="50" charset="-128"/>
              </a:rPr>
              <a:t>での配信をご希望の場合は、担当営業までご相談ください。</a:t>
            </a:r>
          </a:p>
        </p:txBody>
      </p:sp>
      <p:sp>
        <p:nvSpPr>
          <p:cNvPr id="6" name="Text Box 16">
            <a:extLst>
              <a:ext uri="{FF2B5EF4-FFF2-40B4-BE49-F238E27FC236}">
                <a16:creationId xmlns:a16="http://schemas.microsoft.com/office/drawing/2014/main" id="{B2A14B2E-EE44-49E9-8033-A99AA0B9DB84}"/>
              </a:ext>
            </a:extLst>
          </p:cNvPr>
          <p:cNvSpPr txBox="1">
            <a:spLocks noChangeArrowheads="1"/>
          </p:cNvSpPr>
          <p:nvPr/>
        </p:nvSpPr>
        <p:spPr bwMode="auto">
          <a:xfrm>
            <a:off x="9053343" y="6316928"/>
            <a:ext cx="8402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fontAlgn="base" hangingPunct="1">
              <a:spcBef>
                <a:spcPct val="0"/>
              </a:spcBef>
              <a:spcAft>
                <a:spcPct val="0"/>
              </a:spcAft>
            </a:pPr>
            <a:r>
              <a:rPr kumimoji="0" lang="en-US" altLang="ja-JP" sz="800" dirty="0">
                <a:solidFill>
                  <a:srgbClr val="C00000"/>
                </a:solidFill>
                <a:latin typeface="Century Gothic"/>
                <a:ea typeface="HGPｺﾞｼｯｸM"/>
              </a:rPr>
              <a:t>2022.11.7</a:t>
            </a:r>
            <a:r>
              <a:rPr kumimoji="0" lang="ja-JP" altLang="en-US" sz="800" dirty="0">
                <a:solidFill>
                  <a:srgbClr val="C00000"/>
                </a:solidFill>
                <a:latin typeface="Century Gothic"/>
                <a:ea typeface="HGPｺﾞｼｯｸM"/>
              </a:rPr>
              <a:t>更新</a:t>
            </a:r>
          </a:p>
        </p:txBody>
      </p:sp>
      <p:sp>
        <p:nvSpPr>
          <p:cNvPr id="7" name="正方形/長方形 6">
            <a:extLst>
              <a:ext uri="{FF2B5EF4-FFF2-40B4-BE49-F238E27FC236}">
                <a16:creationId xmlns:a16="http://schemas.microsoft.com/office/drawing/2014/main" id="{F6C1B311-FDEC-4E62-B456-4989B6ABC981}"/>
              </a:ext>
            </a:extLst>
          </p:cNvPr>
          <p:cNvSpPr/>
          <p:nvPr/>
        </p:nvSpPr>
        <p:spPr>
          <a:xfrm>
            <a:off x="93305" y="870867"/>
            <a:ext cx="8397551" cy="555665"/>
          </a:xfrm>
          <a:prstGeom prst="rect">
            <a:avLst/>
          </a:prstGeom>
        </p:spPr>
        <p:txBody>
          <a:bodyPr wrap="square">
            <a:spAutoFit/>
          </a:bodyPr>
          <a:lstStyle/>
          <a:p>
            <a:pPr>
              <a:lnSpc>
                <a:spcPct val="130000"/>
              </a:lnSpc>
            </a:pPr>
            <a:r>
              <a:rPr lang="ja-JP" altLang="en-US" sz="1200" dirty="0">
                <a:latin typeface="游ゴシック" panose="020B0400000000000000" pitchFamily="50" charset="-128"/>
                <a:ea typeface="游ゴシック" panose="020B0400000000000000" pitchFamily="50" charset="-128"/>
              </a:rPr>
              <a:t>オンデマンド、ライブに加え事前収録・指定日時配信にも対応。</a:t>
            </a:r>
          </a:p>
          <a:p>
            <a:pPr>
              <a:lnSpc>
                <a:spcPct val="130000"/>
              </a:lnSpc>
            </a:pPr>
            <a:r>
              <a:rPr lang="ja-JP" altLang="en-US" sz="1200" dirty="0">
                <a:latin typeface="游ゴシック" panose="020B0400000000000000" pitchFamily="50" charset="-128"/>
                <a:ea typeface="游ゴシック" panose="020B0400000000000000" pitchFamily="50" charset="-128"/>
              </a:rPr>
              <a:t>講師の遠隔登壇にも対応いたします。お申し込みからセミナー開催までおよそ</a:t>
            </a:r>
            <a:r>
              <a:rPr lang="en-US" altLang="ja-JP" sz="1200" b="1" dirty="0">
                <a:solidFill>
                  <a:srgbClr val="FF0000"/>
                </a:solidFill>
                <a:latin typeface="游ゴシック" panose="020B0400000000000000" pitchFamily="50" charset="-128"/>
                <a:ea typeface="游ゴシック" panose="020B0400000000000000" pitchFamily="50" charset="-128"/>
              </a:rPr>
              <a:t>3 </a:t>
            </a:r>
            <a:r>
              <a:rPr lang="ja-JP" altLang="en-US" sz="1200" b="1" dirty="0">
                <a:solidFill>
                  <a:srgbClr val="FF0000"/>
                </a:solidFill>
                <a:latin typeface="游ゴシック" panose="020B0400000000000000" pitchFamily="50" charset="-128"/>
                <a:ea typeface="游ゴシック" panose="020B0400000000000000" pitchFamily="50" charset="-128"/>
              </a:rPr>
              <a:t>カ月</a:t>
            </a:r>
            <a:r>
              <a:rPr lang="ja-JP" altLang="en-US" sz="1200" dirty="0">
                <a:latin typeface="游ゴシック" panose="020B0400000000000000" pitchFamily="50" charset="-128"/>
                <a:ea typeface="游ゴシック" panose="020B0400000000000000" pitchFamily="50" charset="-128"/>
              </a:rPr>
              <a:t> をご想定ください。</a:t>
            </a:r>
          </a:p>
        </p:txBody>
      </p:sp>
    </p:spTree>
    <p:extLst>
      <p:ext uri="{BB962C8B-B14F-4D97-AF65-F5344CB8AC3E}">
        <p14:creationId xmlns:p14="http://schemas.microsoft.com/office/powerpoint/2010/main" val="334712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02726CE-22D3-4BF5-948D-20DCEEA55664}"/>
              </a:ext>
            </a:extLst>
          </p:cNvPr>
          <p:cNvSpPr/>
          <p:nvPr/>
        </p:nvSpPr>
        <p:spPr>
          <a:xfrm>
            <a:off x="416496" y="3140968"/>
            <a:ext cx="9289032" cy="316835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a:extLst>
              <a:ext uri="{FF2B5EF4-FFF2-40B4-BE49-F238E27FC236}">
                <a16:creationId xmlns:a16="http://schemas.microsoft.com/office/drawing/2014/main" id="{07FCD849-1480-4FF9-B638-F59785536990}"/>
              </a:ext>
            </a:extLst>
          </p:cNvPr>
          <p:cNvSpPr>
            <a:spLocks noGrp="1"/>
          </p:cNvSpPr>
          <p:nvPr>
            <p:ph type="title"/>
          </p:nvPr>
        </p:nvSpPr>
        <p:spPr>
          <a:xfrm>
            <a:off x="848544" y="157628"/>
            <a:ext cx="8208912" cy="607076"/>
          </a:xfrm>
        </p:spPr>
        <p:txBody>
          <a:bodyPr/>
          <a:lstStyle/>
          <a:p>
            <a:r>
              <a:rPr kumimoji="1" lang="ja-JP" altLang="en-US" dirty="0"/>
              <a:t>実施料金</a:t>
            </a:r>
            <a:r>
              <a:rPr kumimoji="1" lang="ja-JP" altLang="en-US" sz="2000" dirty="0"/>
              <a:t>（基本プラン）</a:t>
            </a:r>
            <a:endParaRPr kumimoji="1" lang="ja-JP" altLang="en-US" dirty="0"/>
          </a:p>
        </p:txBody>
      </p:sp>
      <p:sp>
        <p:nvSpPr>
          <p:cNvPr id="4" name="スライド番号プレースホルダー 3">
            <a:extLst>
              <a:ext uri="{FF2B5EF4-FFF2-40B4-BE49-F238E27FC236}">
                <a16:creationId xmlns:a16="http://schemas.microsoft.com/office/drawing/2014/main" id="{E3D8B15C-1244-403C-ABD4-CC26784BBBFD}"/>
              </a:ext>
            </a:extLst>
          </p:cNvPr>
          <p:cNvSpPr>
            <a:spLocks noGrp="1"/>
          </p:cNvSpPr>
          <p:nvPr>
            <p:ph type="sldNum" sz="quarter" idx="12"/>
          </p:nvPr>
        </p:nvSpPr>
        <p:spPr/>
        <p:txBody>
          <a:bodyPr/>
          <a:lstStyle/>
          <a:p>
            <a:fld id="{02600E93-819C-4894-8A60-DAB105EEC72C}" type="slidenum">
              <a:rPr lang="ja-JP" altLang="en-US" smtClean="0"/>
              <a:pPr/>
              <a:t>4</a:t>
            </a:fld>
            <a:endParaRPr lang="ja-JP" altLang="en-US" dirty="0"/>
          </a:p>
        </p:txBody>
      </p:sp>
      <p:sp>
        <p:nvSpPr>
          <p:cNvPr id="5" name="テキスト ボックス 4">
            <a:extLst>
              <a:ext uri="{FF2B5EF4-FFF2-40B4-BE49-F238E27FC236}">
                <a16:creationId xmlns:a16="http://schemas.microsoft.com/office/drawing/2014/main" id="{6C3E5011-8707-4729-ABF6-FA1CC365AA18}"/>
              </a:ext>
            </a:extLst>
          </p:cNvPr>
          <p:cNvSpPr txBox="1"/>
          <p:nvPr/>
        </p:nvSpPr>
        <p:spPr>
          <a:xfrm>
            <a:off x="3656856" y="980728"/>
            <a:ext cx="8127595" cy="2211631"/>
          </a:xfrm>
          <a:prstGeom prst="rect">
            <a:avLst/>
          </a:prstGeom>
          <a:noFill/>
        </p:spPr>
        <p:txBody>
          <a:bodyPr wrap="square" rtlCol="0">
            <a:spAutoFit/>
          </a:bodyPr>
          <a:lstStyle/>
          <a:p>
            <a:r>
              <a:rPr lang="en-US" altLang="ja-JP" sz="4000" b="1" dirty="0">
                <a:latin typeface="+mn-ea"/>
                <a:ea typeface="+mn-ea"/>
              </a:rPr>
              <a:t>8,000,000</a:t>
            </a:r>
            <a:r>
              <a:rPr lang="ja-JP" altLang="en-US" sz="4000" b="1" dirty="0">
                <a:latin typeface="+mn-ea"/>
                <a:ea typeface="+mn-ea"/>
              </a:rPr>
              <a:t>円</a:t>
            </a:r>
            <a:r>
              <a:rPr lang="en-US" altLang="ja-JP" sz="4000" b="1" dirty="0">
                <a:latin typeface="+mn-ea"/>
                <a:ea typeface="+mn-ea"/>
              </a:rPr>
              <a:t>~</a:t>
            </a:r>
            <a:r>
              <a:rPr lang="ja-JP" altLang="en-US" sz="2400" dirty="0">
                <a:latin typeface="+mn-ea"/>
                <a:ea typeface="+mn-ea"/>
              </a:rPr>
              <a:t>（税別</a:t>
            </a:r>
            <a:r>
              <a:rPr lang="en-US" altLang="ja-JP" sz="2400" dirty="0">
                <a:latin typeface="+mn-ea"/>
                <a:ea typeface="+mn-ea"/>
              </a:rPr>
              <a:t>)</a:t>
            </a:r>
          </a:p>
          <a:p>
            <a:pPr>
              <a:lnSpc>
                <a:spcPct val="130000"/>
              </a:lnSpc>
            </a:pPr>
            <a:r>
              <a:rPr lang="ja-JP" altLang="en-US" sz="1400" dirty="0">
                <a:latin typeface="+mn-ea"/>
                <a:ea typeface="+mn-ea"/>
              </a:rPr>
              <a:t> －媒体費：</a:t>
            </a:r>
            <a:r>
              <a:rPr lang="en-US" altLang="ja-JP" sz="1400" dirty="0">
                <a:latin typeface="+mn-ea"/>
                <a:ea typeface="+mn-ea"/>
              </a:rPr>
              <a:t>6,000,000</a:t>
            </a:r>
            <a:r>
              <a:rPr lang="ja-JP" altLang="en-US" sz="1400" dirty="0">
                <a:latin typeface="+mn-ea"/>
                <a:ea typeface="+mn-ea"/>
              </a:rPr>
              <a:t>円（グロス）</a:t>
            </a:r>
          </a:p>
          <a:p>
            <a:pPr>
              <a:lnSpc>
                <a:spcPct val="130000"/>
              </a:lnSpc>
            </a:pPr>
            <a:r>
              <a:rPr lang="ja-JP" altLang="en-US" sz="1400" dirty="0">
                <a:latin typeface="+mn-ea"/>
                <a:ea typeface="+mn-ea"/>
              </a:rPr>
              <a:t> －企画制作・運営費：</a:t>
            </a:r>
            <a:r>
              <a:rPr lang="en-US" altLang="ja-JP" sz="1400" dirty="0">
                <a:latin typeface="+mn-ea"/>
                <a:ea typeface="+mn-ea"/>
              </a:rPr>
              <a:t>2,000,000</a:t>
            </a:r>
            <a:r>
              <a:rPr lang="ja-JP" altLang="en-US" sz="1400" dirty="0">
                <a:latin typeface="+mn-ea"/>
                <a:ea typeface="+mn-ea"/>
              </a:rPr>
              <a:t>円（ネット）</a:t>
            </a:r>
          </a:p>
          <a:p>
            <a:pPr>
              <a:lnSpc>
                <a:spcPct val="130000"/>
              </a:lnSpc>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出演者、収録会場、撮影方法などにより別途費用がかかる場合があります</a:t>
            </a:r>
            <a:endParaRPr lang="en-US" altLang="ja-JP" sz="1200" dirty="0">
              <a:latin typeface="+mn-ea"/>
              <a:ea typeface="+mn-ea"/>
            </a:endParaRPr>
          </a:p>
          <a:p>
            <a:pPr>
              <a:lnSpc>
                <a:spcPct val="130000"/>
              </a:lnSpc>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事前登録制</a:t>
            </a:r>
            <a:endParaRPr lang="en-US" altLang="ja-JP" sz="1200" dirty="0">
              <a:latin typeface="+mn-ea"/>
              <a:ea typeface="+mn-ea"/>
            </a:endParaRPr>
          </a:p>
          <a:p>
            <a:pPr>
              <a:lnSpc>
                <a:spcPct val="130000"/>
              </a:lnSpc>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リード提供数は、案件・テーマによって変動する可能性があります</a:t>
            </a:r>
            <a:endParaRPr lang="en-US" altLang="ja-JP" sz="1200" dirty="0">
              <a:latin typeface="+mn-ea"/>
              <a:ea typeface="+mn-ea"/>
            </a:endParaRPr>
          </a:p>
          <a:p>
            <a:pPr>
              <a:lnSpc>
                <a:spcPct val="130000"/>
              </a:lnSpc>
            </a:pPr>
            <a:r>
              <a:rPr lang="ja-JP" altLang="en-US" sz="1200" dirty="0">
                <a:latin typeface="+mn-ea"/>
                <a:ea typeface="+mn-ea"/>
              </a:rPr>
              <a:t>　</a:t>
            </a:r>
            <a:endParaRPr lang="en-US" altLang="ja-JP" sz="1200" dirty="0">
              <a:latin typeface="+mn-ea"/>
              <a:ea typeface="+mn-ea"/>
            </a:endParaRPr>
          </a:p>
        </p:txBody>
      </p:sp>
      <p:sp>
        <p:nvSpPr>
          <p:cNvPr id="8" name="テキスト ボックス 7">
            <a:extLst>
              <a:ext uri="{FF2B5EF4-FFF2-40B4-BE49-F238E27FC236}">
                <a16:creationId xmlns:a16="http://schemas.microsoft.com/office/drawing/2014/main" id="{F8A45698-C8FB-493F-8A02-B0C2F3C1180D}"/>
              </a:ext>
            </a:extLst>
          </p:cNvPr>
          <p:cNvSpPr txBox="1"/>
          <p:nvPr/>
        </p:nvSpPr>
        <p:spPr>
          <a:xfrm>
            <a:off x="405985" y="2833480"/>
            <a:ext cx="4824536" cy="276999"/>
          </a:xfrm>
          <a:prstGeom prst="rect">
            <a:avLst/>
          </a:prstGeom>
          <a:noFill/>
        </p:spPr>
        <p:txBody>
          <a:bodyPr wrap="square" rtlCol="0">
            <a:spAutoFit/>
          </a:bodyPr>
          <a:lstStyle/>
          <a:p>
            <a:r>
              <a:rPr lang="ja-JP" altLang="en-US" sz="1200" dirty="0">
                <a:latin typeface="+mn-ea"/>
                <a:ea typeface="+mn-ea"/>
              </a:rPr>
              <a:t>実施料金には以下が含まれます</a:t>
            </a:r>
            <a:endParaRPr kumimoji="1" lang="ja-JP" altLang="en-US" sz="1200" dirty="0">
              <a:latin typeface="+mn-ea"/>
              <a:ea typeface="+mn-ea"/>
            </a:endParaRPr>
          </a:p>
        </p:txBody>
      </p:sp>
      <p:sp>
        <p:nvSpPr>
          <p:cNvPr id="12" name="四角形: 角を丸くする 11">
            <a:extLst>
              <a:ext uri="{FF2B5EF4-FFF2-40B4-BE49-F238E27FC236}">
                <a16:creationId xmlns:a16="http://schemas.microsoft.com/office/drawing/2014/main" id="{E1CE0344-8AB4-4899-8847-DDFFC4DB0371}"/>
              </a:ext>
            </a:extLst>
          </p:cNvPr>
          <p:cNvSpPr/>
          <p:nvPr/>
        </p:nvSpPr>
        <p:spPr>
          <a:xfrm>
            <a:off x="704528" y="1052736"/>
            <a:ext cx="2736304" cy="1224136"/>
          </a:xfrm>
          <a:prstGeom prst="roundRect">
            <a:avLst>
              <a:gd name="adj" fmla="val 9753"/>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t>リード提供</a:t>
            </a:r>
            <a:r>
              <a:rPr lang="en-US" altLang="ja-JP" sz="1400" b="1" u="sng" dirty="0"/>
              <a:t>(</a:t>
            </a:r>
            <a:r>
              <a:rPr lang="ja-JP" altLang="en-US" sz="1400" b="1" u="sng" dirty="0"/>
              <a:t>申込者</a:t>
            </a:r>
            <a:r>
              <a:rPr lang="en-US" altLang="ja-JP" sz="1400" b="1" u="sng" dirty="0"/>
              <a:t>)</a:t>
            </a:r>
            <a:r>
              <a:rPr lang="ja-JP" altLang="en-US" sz="1400" b="1" u="sng" dirty="0"/>
              <a:t>数</a:t>
            </a:r>
            <a:endParaRPr lang="en-US" altLang="ja-JP" sz="1400" b="1" u="sng" dirty="0"/>
          </a:p>
          <a:p>
            <a:pPr algn="ctr">
              <a:lnSpc>
                <a:spcPct val="130000"/>
              </a:lnSpc>
            </a:pPr>
            <a:r>
              <a:rPr kumimoji="1" lang="en-US" altLang="ja-JP" sz="3600" b="1" dirty="0"/>
              <a:t>400</a:t>
            </a:r>
            <a:r>
              <a:rPr kumimoji="1" lang="ja-JP" altLang="en-US" sz="2800" b="1" dirty="0"/>
              <a:t>名想定</a:t>
            </a:r>
            <a:endParaRPr kumimoji="1" lang="en-US" altLang="ja-JP" sz="2800" b="1" dirty="0"/>
          </a:p>
        </p:txBody>
      </p:sp>
      <p:sp>
        <p:nvSpPr>
          <p:cNvPr id="16" name="テキスト ボックス 15">
            <a:extLst>
              <a:ext uri="{FF2B5EF4-FFF2-40B4-BE49-F238E27FC236}">
                <a16:creationId xmlns:a16="http://schemas.microsoft.com/office/drawing/2014/main" id="{BD555C21-2B7D-419F-8A1C-E128536FE1C5}"/>
              </a:ext>
            </a:extLst>
          </p:cNvPr>
          <p:cNvSpPr txBox="1"/>
          <p:nvPr/>
        </p:nvSpPr>
        <p:spPr>
          <a:xfrm>
            <a:off x="632520" y="3212976"/>
            <a:ext cx="4647426" cy="3036472"/>
          </a:xfrm>
          <a:prstGeom prst="rect">
            <a:avLst/>
          </a:prstGeom>
          <a:noFill/>
        </p:spPr>
        <p:txBody>
          <a:bodyPr wrap="none" rtlCol="0">
            <a:spAutoFit/>
          </a:bodyPr>
          <a:lstStyle/>
          <a:p>
            <a:pPr>
              <a:lnSpc>
                <a:spcPct val="130000"/>
              </a:lnSpc>
            </a:pPr>
            <a:r>
              <a:rPr kumimoji="1" lang="ja-JP" altLang="en-US" sz="1600" dirty="0">
                <a:latin typeface="游ゴシック" panose="020B0400000000000000" pitchFamily="50" charset="-128"/>
                <a:ea typeface="游ゴシック" panose="020B0400000000000000" pitchFamily="50" charset="-128"/>
              </a:rPr>
              <a:t>■ 協賛社様の</a:t>
            </a:r>
            <a:r>
              <a:rPr lang="ja-JP" altLang="en-US" sz="1600" dirty="0">
                <a:latin typeface="游ゴシック" panose="020B0400000000000000" pitchFamily="50" charset="-128"/>
                <a:ea typeface="游ゴシック" panose="020B0400000000000000" pitchFamily="50" charset="-128"/>
              </a:rPr>
              <a:t>セミナー登壇</a:t>
            </a:r>
            <a:endParaRPr lang="en-US" altLang="ja-JP" sz="1600" dirty="0">
              <a:latin typeface="游ゴシック" panose="020B0400000000000000" pitchFamily="50" charset="-128"/>
              <a:ea typeface="游ゴシック" panose="020B0400000000000000" pitchFamily="50" charset="-128"/>
            </a:endParaRPr>
          </a:p>
          <a:p>
            <a:pPr>
              <a:lnSpc>
                <a:spcPct val="130000"/>
              </a:lnSpc>
            </a:pPr>
            <a:r>
              <a:rPr lang="ja-JP" altLang="en-US" sz="1600" dirty="0">
                <a:latin typeface="游ゴシック" panose="020B0400000000000000" pitchFamily="50" charset="-128"/>
                <a:ea typeface="游ゴシック" panose="020B0400000000000000" pitchFamily="50" charset="-128"/>
              </a:rPr>
              <a:t>■ セミナー視聴へのリンク設置</a:t>
            </a:r>
            <a:endParaRPr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・協賛社アンケートや資料ダウンロードのリンクを</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最大</a:t>
            </a:r>
            <a:r>
              <a:rPr lang="en-US" altLang="ja-JP" sz="1200" dirty="0">
                <a:latin typeface="游ゴシック" panose="020B0400000000000000" pitchFamily="50" charset="-128"/>
                <a:ea typeface="游ゴシック" panose="020B0400000000000000" pitchFamily="50" charset="-128"/>
              </a:rPr>
              <a:t>3</a:t>
            </a:r>
            <a:r>
              <a:rPr lang="ja-JP" altLang="en-US" sz="1200" dirty="0">
                <a:latin typeface="游ゴシック" panose="020B0400000000000000" pitchFamily="50" charset="-128"/>
                <a:ea typeface="游ゴシック" panose="020B0400000000000000" pitchFamily="50" charset="-128"/>
              </a:rPr>
              <a:t>つ設定できます</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600" dirty="0">
                <a:latin typeface="游ゴシック" panose="020B0400000000000000" pitchFamily="50" charset="-128"/>
                <a:ea typeface="游ゴシック" panose="020B0400000000000000" pitchFamily="50" charset="-128"/>
              </a:rPr>
              <a:t>■ リード情報を提供</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・提供項目については「リード情報の提供」のページを参照</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600" dirty="0">
                <a:latin typeface="游ゴシック" panose="020B0400000000000000" pitchFamily="50" charset="-128"/>
                <a:ea typeface="游ゴシック" panose="020B0400000000000000" pitchFamily="50" charset="-128"/>
              </a:rPr>
              <a:t>■ リード情報に紐づいたデータ提供</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・セミナー全体の動画視聴時間</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・自社セッションの動画視聴時間</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・資料ダウンロードの有無</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・協賛社アンケートの回答</a:t>
            </a:r>
            <a:endParaRPr lang="en-US" altLang="ja-JP" sz="1200" dirty="0">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090F6EDC-12B7-4311-9226-BADB2219D8E1}"/>
              </a:ext>
            </a:extLst>
          </p:cNvPr>
          <p:cNvSpPr txBox="1"/>
          <p:nvPr/>
        </p:nvSpPr>
        <p:spPr>
          <a:xfrm>
            <a:off x="5385048" y="3212976"/>
            <a:ext cx="4339650" cy="2956450"/>
          </a:xfrm>
          <a:prstGeom prst="rect">
            <a:avLst/>
          </a:prstGeom>
          <a:noFill/>
        </p:spPr>
        <p:txBody>
          <a:bodyPr wrap="none" rtlCol="0">
            <a:spAutoFit/>
          </a:bodyPr>
          <a:lstStyle/>
          <a:p>
            <a:pPr>
              <a:lnSpc>
                <a:spcPct val="130000"/>
              </a:lnSpc>
            </a:pPr>
            <a:r>
              <a:rPr kumimoji="1" lang="ja-JP" altLang="en-US" sz="1600" dirty="0">
                <a:latin typeface="游ゴシック" panose="020B0400000000000000" pitchFamily="50" charset="-128"/>
                <a:ea typeface="游ゴシック" panose="020B0400000000000000" pitchFamily="50" charset="-128"/>
              </a:rPr>
              <a:t>■ 企画制作・運営費</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・会場費</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・視聴ページ制作費</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・撮影、配信費</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・セミナー企画・運営</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事務局</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費</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・講師謝礼（</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人選によっては追加費用が発生します）</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600" dirty="0">
                <a:latin typeface="游ゴシック" panose="020B0400000000000000" pitchFamily="50" charset="-128"/>
                <a:ea typeface="游ゴシック" panose="020B0400000000000000" pitchFamily="50" charset="-128"/>
              </a:rPr>
              <a:t>■ 告知・集客施策</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・募集サイト／応募フォームの作成</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・募集サイトへの誘導・告知費用</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600" dirty="0">
                <a:latin typeface="游ゴシック" panose="020B0400000000000000" pitchFamily="50" charset="-128"/>
                <a:ea typeface="游ゴシック" panose="020B0400000000000000" pitchFamily="50" charset="-128"/>
              </a:rPr>
              <a:t>■ レポート報告</a:t>
            </a:r>
            <a:endParaRPr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・主催者アンケート（集計情報）</a:t>
            </a:r>
            <a:endParaRPr kumimoji="1" lang="ja-JP" altLang="en-US" sz="1100"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4EADEEA-DC1E-4E52-8604-7EEC2FD2C340}"/>
              </a:ext>
            </a:extLst>
          </p:cNvPr>
          <p:cNvSpPr txBox="1"/>
          <p:nvPr/>
        </p:nvSpPr>
        <p:spPr>
          <a:xfrm>
            <a:off x="2151954" y="6309320"/>
            <a:ext cx="7754046" cy="230832"/>
          </a:xfrm>
          <a:prstGeom prst="rect">
            <a:avLst/>
          </a:prstGeom>
          <a:noFill/>
        </p:spPr>
        <p:txBody>
          <a:bodyPr wrap="none" rtlCol="0">
            <a:spAutoFit/>
          </a:bodyPr>
          <a:lstStyle/>
          <a:p>
            <a:r>
              <a:rPr kumimoji="1" lang="en-US" altLang="ja-JP" sz="900" dirty="0">
                <a:latin typeface="+mn-ea"/>
                <a:ea typeface="+mn-ea"/>
              </a:rPr>
              <a:t>※</a:t>
            </a:r>
            <a:r>
              <a:rPr kumimoji="1" lang="ja-JP" altLang="en-US" sz="900" dirty="0">
                <a:latin typeface="+mn-ea"/>
                <a:ea typeface="+mn-ea"/>
              </a:rPr>
              <a:t>リードに紐づいた主催者アンケートは、オプションにてご提供も可能です。</a:t>
            </a:r>
            <a:r>
              <a:rPr kumimoji="1" lang="en-US" altLang="ja-JP" sz="900" dirty="0">
                <a:latin typeface="+mn-ea"/>
                <a:ea typeface="+mn-ea"/>
              </a:rPr>
              <a:t>※Zoom</a:t>
            </a:r>
            <a:r>
              <a:rPr kumimoji="1" lang="ja-JP" altLang="en-US" sz="900" dirty="0">
                <a:latin typeface="+mn-ea"/>
                <a:ea typeface="+mn-ea"/>
              </a:rPr>
              <a:t>での配信をご希望の場合は、担当営業までご相談ください。</a:t>
            </a:r>
          </a:p>
        </p:txBody>
      </p:sp>
    </p:spTree>
    <p:extLst>
      <p:ext uri="{BB962C8B-B14F-4D97-AF65-F5344CB8AC3E}">
        <p14:creationId xmlns:p14="http://schemas.microsoft.com/office/powerpoint/2010/main" val="183823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02726CE-22D3-4BF5-948D-20DCEEA55664}"/>
              </a:ext>
            </a:extLst>
          </p:cNvPr>
          <p:cNvSpPr/>
          <p:nvPr/>
        </p:nvSpPr>
        <p:spPr>
          <a:xfrm>
            <a:off x="416496" y="3140968"/>
            <a:ext cx="9289032" cy="316835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a:extLst>
              <a:ext uri="{FF2B5EF4-FFF2-40B4-BE49-F238E27FC236}">
                <a16:creationId xmlns:a16="http://schemas.microsoft.com/office/drawing/2014/main" id="{07FCD849-1480-4FF9-B638-F59785536990}"/>
              </a:ext>
            </a:extLst>
          </p:cNvPr>
          <p:cNvSpPr>
            <a:spLocks noGrp="1"/>
          </p:cNvSpPr>
          <p:nvPr>
            <p:ph type="title"/>
          </p:nvPr>
        </p:nvSpPr>
        <p:spPr>
          <a:xfrm>
            <a:off x="848544" y="157628"/>
            <a:ext cx="8208912" cy="607076"/>
          </a:xfrm>
        </p:spPr>
        <p:txBody>
          <a:bodyPr/>
          <a:lstStyle/>
          <a:p>
            <a:r>
              <a:rPr kumimoji="1" lang="ja-JP" altLang="en-US" dirty="0"/>
              <a:t>実施料金</a:t>
            </a:r>
            <a:r>
              <a:rPr kumimoji="1" lang="ja-JP" altLang="en-US" sz="2000" dirty="0"/>
              <a:t>（</a:t>
            </a:r>
            <a:r>
              <a:rPr lang="ja-JP" altLang="en-US" sz="2000" b="1" dirty="0"/>
              <a:t>日経本紙セット</a:t>
            </a:r>
            <a:r>
              <a:rPr kumimoji="1" lang="ja-JP" altLang="en-US" sz="2000" b="1" dirty="0"/>
              <a:t>プラン</a:t>
            </a:r>
            <a:r>
              <a:rPr kumimoji="1" lang="ja-JP" altLang="en-US" sz="2000" dirty="0"/>
              <a:t>）</a:t>
            </a:r>
            <a:endParaRPr kumimoji="1" lang="ja-JP" altLang="en-US" dirty="0"/>
          </a:p>
        </p:txBody>
      </p:sp>
      <p:sp>
        <p:nvSpPr>
          <p:cNvPr id="4" name="スライド番号プレースホルダー 3">
            <a:extLst>
              <a:ext uri="{FF2B5EF4-FFF2-40B4-BE49-F238E27FC236}">
                <a16:creationId xmlns:a16="http://schemas.microsoft.com/office/drawing/2014/main" id="{E3D8B15C-1244-403C-ABD4-CC26784BBBFD}"/>
              </a:ext>
            </a:extLst>
          </p:cNvPr>
          <p:cNvSpPr>
            <a:spLocks noGrp="1"/>
          </p:cNvSpPr>
          <p:nvPr>
            <p:ph type="sldNum" sz="quarter" idx="12"/>
          </p:nvPr>
        </p:nvSpPr>
        <p:spPr/>
        <p:txBody>
          <a:bodyPr/>
          <a:lstStyle/>
          <a:p>
            <a:fld id="{02600E93-819C-4894-8A60-DAB105EEC72C}" type="slidenum">
              <a:rPr lang="ja-JP" altLang="en-US" smtClean="0"/>
              <a:pPr/>
              <a:t>5</a:t>
            </a:fld>
            <a:endParaRPr lang="ja-JP" altLang="en-US" dirty="0"/>
          </a:p>
        </p:txBody>
      </p:sp>
      <p:sp>
        <p:nvSpPr>
          <p:cNvPr id="5" name="テキスト ボックス 4">
            <a:extLst>
              <a:ext uri="{FF2B5EF4-FFF2-40B4-BE49-F238E27FC236}">
                <a16:creationId xmlns:a16="http://schemas.microsoft.com/office/drawing/2014/main" id="{6C3E5011-8707-4729-ABF6-FA1CC365AA18}"/>
              </a:ext>
            </a:extLst>
          </p:cNvPr>
          <p:cNvSpPr txBox="1"/>
          <p:nvPr/>
        </p:nvSpPr>
        <p:spPr>
          <a:xfrm>
            <a:off x="3656857" y="980728"/>
            <a:ext cx="6067842" cy="2211631"/>
          </a:xfrm>
          <a:prstGeom prst="rect">
            <a:avLst/>
          </a:prstGeom>
          <a:noFill/>
        </p:spPr>
        <p:txBody>
          <a:bodyPr wrap="square" rtlCol="0">
            <a:spAutoFit/>
          </a:bodyPr>
          <a:lstStyle/>
          <a:p>
            <a:r>
              <a:rPr lang="en-US" altLang="ja-JP" sz="4000" b="1" dirty="0">
                <a:latin typeface="+mn-ea"/>
                <a:ea typeface="+mn-ea"/>
              </a:rPr>
              <a:t>16,000,000</a:t>
            </a:r>
            <a:r>
              <a:rPr lang="ja-JP" altLang="en-US" sz="4000" b="1" dirty="0">
                <a:latin typeface="+mn-ea"/>
                <a:ea typeface="+mn-ea"/>
              </a:rPr>
              <a:t>円</a:t>
            </a:r>
            <a:r>
              <a:rPr lang="en-US" altLang="ja-JP" sz="4000" b="1" dirty="0">
                <a:latin typeface="+mn-ea"/>
                <a:ea typeface="+mn-ea"/>
              </a:rPr>
              <a:t>~</a:t>
            </a:r>
            <a:r>
              <a:rPr lang="ja-JP" altLang="en-US" sz="2400" dirty="0">
                <a:latin typeface="+mn-ea"/>
                <a:ea typeface="+mn-ea"/>
              </a:rPr>
              <a:t>（税別</a:t>
            </a:r>
            <a:r>
              <a:rPr lang="en-US" altLang="ja-JP" sz="2400" dirty="0">
                <a:latin typeface="+mn-ea"/>
                <a:ea typeface="+mn-ea"/>
              </a:rPr>
              <a:t>)</a:t>
            </a:r>
          </a:p>
          <a:p>
            <a:pPr>
              <a:lnSpc>
                <a:spcPct val="130000"/>
              </a:lnSpc>
            </a:pPr>
            <a:r>
              <a:rPr lang="ja-JP" altLang="en-US" sz="1400" dirty="0">
                <a:latin typeface="+mn-ea"/>
                <a:ea typeface="+mn-ea"/>
              </a:rPr>
              <a:t> －媒体費：</a:t>
            </a:r>
            <a:r>
              <a:rPr lang="en-US" altLang="ja-JP" sz="1400" dirty="0">
                <a:latin typeface="+mn-ea"/>
                <a:ea typeface="+mn-ea"/>
              </a:rPr>
              <a:t>14,000,000</a:t>
            </a:r>
            <a:r>
              <a:rPr lang="ja-JP" altLang="en-US" sz="1400" dirty="0">
                <a:latin typeface="+mn-ea"/>
                <a:ea typeface="+mn-ea"/>
              </a:rPr>
              <a:t>円（グロス）</a:t>
            </a:r>
          </a:p>
          <a:p>
            <a:pPr>
              <a:lnSpc>
                <a:spcPct val="130000"/>
              </a:lnSpc>
            </a:pPr>
            <a:r>
              <a:rPr lang="ja-JP" altLang="en-US" sz="1400" dirty="0">
                <a:latin typeface="+mn-ea"/>
                <a:ea typeface="+mn-ea"/>
              </a:rPr>
              <a:t> －企画制作・運営費：</a:t>
            </a:r>
            <a:r>
              <a:rPr lang="en-US" altLang="ja-JP" sz="1400" dirty="0">
                <a:latin typeface="+mn-ea"/>
                <a:ea typeface="+mn-ea"/>
              </a:rPr>
              <a:t>2,000,000</a:t>
            </a:r>
            <a:r>
              <a:rPr lang="ja-JP" altLang="en-US" sz="1400" dirty="0">
                <a:latin typeface="+mn-ea"/>
                <a:ea typeface="+mn-ea"/>
              </a:rPr>
              <a:t>円（ネット）</a:t>
            </a:r>
          </a:p>
          <a:p>
            <a:pPr>
              <a:lnSpc>
                <a:spcPct val="130000"/>
              </a:lnSpc>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出演者、収録会場、撮影方法などにより別途費用がかかる場合があります</a:t>
            </a:r>
            <a:endParaRPr lang="en-US" altLang="ja-JP" sz="1200" dirty="0">
              <a:latin typeface="+mn-ea"/>
              <a:ea typeface="+mn-ea"/>
            </a:endParaRPr>
          </a:p>
          <a:p>
            <a:pPr>
              <a:lnSpc>
                <a:spcPct val="130000"/>
              </a:lnSpc>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事前登録制</a:t>
            </a:r>
            <a:endParaRPr lang="en-US" altLang="ja-JP" sz="1200" dirty="0">
              <a:latin typeface="+mn-ea"/>
              <a:ea typeface="+mn-ea"/>
            </a:endParaRPr>
          </a:p>
          <a:p>
            <a:pPr>
              <a:lnSpc>
                <a:spcPct val="130000"/>
              </a:lnSpc>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リード提供数は、案件・テーマによって変動する可能性があります</a:t>
            </a:r>
            <a:endParaRPr lang="en-US" altLang="ja-JP" sz="1200" dirty="0">
              <a:latin typeface="+mn-ea"/>
              <a:ea typeface="+mn-ea"/>
            </a:endParaRPr>
          </a:p>
          <a:p>
            <a:pPr>
              <a:lnSpc>
                <a:spcPct val="130000"/>
              </a:lnSpc>
            </a:pPr>
            <a:r>
              <a:rPr lang="ja-JP" altLang="en-US" sz="1200" dirty="0">
                <a:latin typeface="+mn-ea"/>
                <a:ea typeface="+mn-ea"/>
              </a:rPr>
              <a:t>　</a:t>
            </a:r>
            <a:endParaRPr lang="en-US" altLang="ja-JP" sz="1200" dirty="0">
              <a:latin typeface="+mn-ea"/>
              <a:ea typeface="+mn-ea"/>
            </a:endParaRPr>
          </a:p>
        </p:txBody>
      </p:sp>
      <p:sp>
        <p:nvSpPr>
          <p:cNvPr id="8" name="テキスト ボックス 7">
            <a:extLst>
              <a:ext uri="{FF2B5EF4-FFF2-40B4-BE49-F238E27FC236}">
                <a16:creationId xmlns:a16="http://schemas.microsoft.com/office/drawing/2014/main" id="{F8A45698-C8FB-493F-8A02-B0C2F3C1180D}"/>
              </a:ext>
            </a:extLst>
          </p:cNvPr>
          <p:cNvSpPr txBox="1"/>
          <p:nvPr/>
        </p:nvSpPr>
        <p:spPr>
          <a:xfrm>
            <a:off x="405985" y="2833480"/>
            <a:ext cx="4824536" cy="276999"/>
          </a:xfrm>
          <a:prstGeom prst="rect">
            <a:avLst/>
          </a:prstGeom>
          <a:noFill/>
        </p:spPr>
        <p:txBody>
          <a:bodyPr wrap="square" rtlCol="0">
            <a:spAutoFit/>
          </a:bodyPr>
          <a:lstStyle/>
          <a:p>
            <a:r>
              <a:rPr lang="ja-JP" altLang="en-US" sz="1200" dirty="0">
                <a:latin typeface="+mn-ea"/>
                <a:ea typeface="+mn-ea"/>
              </a:rPr>
              <a:t>実施料金には以下が含まれます</a:t>
            </a:r>
            <a:endParaRPr kumimoji="1" lang="ja-JP" altLang="en-US" sz="1200" dirty="0">
              <a:latin typeface="+mn-ea"/>
              <a:ea typeface="+mn-ea"/>
            </a:endParaRPr>
          </a:p>
        </p:txBody>
      </p:sp>
      <p:sp>
        <p:nvSpPr>
          <p:cNvPr id="12" name="四角形: 角を丸くする 11">
            <a:extLst>
              <a:ext uri="{FF2B5EF4-FFF2-40B4-BE49-F238E27FC236}">
                <a16:creationId xmlns:a16="http://schemas.microsoft.com/office/drawing/2014/main" id="{E1CE0344-8AB4-4899-8847-DDFFC4DB0371}"/>
              </a:ext>
            </a:extLst>
          </p:cNvPr>
          <p:cNvSpPr/>
          <p:nvPr/>
        </p:nvSpPr>
        <p:spPr>
          <a:xfrm>
            <a:off x="704528" y="1052736"/>
            <a:ext cx="2736304" cy="1224136"/>
          </a:xfrm>
          <a:prstGeom prst="roundRect">
            <a:avLst>
              <a:gd name="adj" fmla="val 9753"/>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t>リード提供</a:t>
            </a:r>
            <a:r>
              <a:rPr lang="en-US" altLang="ja-JP" sz="1400" b="1" u="sng" dirty="0"/>
              <a:t>(</a:t>
            </a:r>
            <a:r>
              <a:rPr lang="ja-JP" altLang="en-US" sz="1400" b="1" u="sng" dirty="0"/>
              <a:t>申込者</a:t>
            </a:r>
            <a:r>
              <a:rPr lang="en-US" altLang="ja-JP" sz="1400" b="1" u="sng" dirty="0"/>
              <a:t>)</a:t>
            </a:r>
            <a:r>
              <a:rPr lang="ja-JP" altLang="en-US" sz="1400" b="1" u="sng" dirty="0"/>
              <a:t>数</a:t>
            </a:r>
            <a:endParaRPr lang="en-US" altLang="ja-JP" sz="1400" b="1" u="sng" dirty="0"/>
          </a:p>
          <a:p>
            <a:pPr algn="ctr">
              <a:lnSpc>
                <a:spcPct val="130000"/>
              </a:lnSpc>
            </a:pPr>
            <a:r>
              <a:rPr lang="en-US" altLang="ja-JP" sz="3600" b="1" dirty="0"/>
              <a:t>8</a:t>
            </a:r>
            <a:r>
              <a:rPr kumimoji="1" lang="en-US" altLang="ja-JP" sz="3600" b="1" dirty="0"/>
              <a:t>00</a:t>
            </a:r>
            <a:r>
              <a:rPr kumimoji="1" lang="ja-JP" altLang="en-US" sz="2800" b="1" dirty="0"/>
              <a:t>名想定</a:t>
            </a:r>
            <a:endParaRPr kumimoji="1" lang="en-US" altLang="ja-JP" sz="2800" b="1" dirty="0"/>
          </a:p>
        </p:txBody>
      </p:sp>
      <p:sp>
        <p:nvSpPr>
          <p:cNvPr id="16" name="テキスト ボックス 15">
            <a:extLst>
              <a:ext uri="{FF2B5EF4-FFF2-40B4-BE49-F238E27FC236}">
                <a16:creationId xmlns:a16="http://schemas.microsoft.com/office/drawing/2014/main" id="{BD555C21-2B7D-419F-8A1C-E128536FE1C5}"/>
              </a:ext>
            </a:extLst>
          </p:cNvPr>
          <p:cNvSpPr txBox="1"/>
          <p:nvPr/>
        </p:nvSpPr>
        <p:spPr>
          <a:xfrm>
            <a:off x="632520" y="3212976"/>
            <a:ext cx="4647426" cy="3036472"/>
          </a:xfrm>
          <a:prstGeom prst="rect">
            <a:avLst/>
          </a:prstGeom>
          <a:noFill/>
        </p:spPr>
        <p:txBody>
          <a:bodyPr wrap="none" rtlCol="0">
            <a:spAutoFit/>
          </a:bodyPr>
          <a:lstStyle/>
          <a:p>
            <a:pPr>
              <a:lnSpc>
                <a:spcPct val="130000"/>
              </a:lnSpc>
            </a:pPr>
            <a:r>
              <a:rPr kumimoji="1" lang="ja-JP" altLang="en-US" sz="1600" dirty="0">
                <a:latin typeface="游ゴシック" panose="020B0400000000000000" pitchFamily="50" charset="-128"/>
                <a:ea typeface="游ゴシック" panose="020B0400000000000000" pitchFamily="50" charset="-128"/>
              </a:rPr>
              <a:t>■ 協賛社様の</a:t>
            </a:r>
            <a:r>
              <a:rPr lang="ja-JP" altLang="en-US" sz="1600" dirty="0">
                <a:latin typeface="游ゴシック" panose="020B0400000000000000" pitchFamily="50" charset="-128"/>
                <a:ea typeface="游ゴシック" panose="020B0400000000000000" pitchFamily="50" charset="-128"/>
              </a:rPr>
              <a:t>セミナー登壇</a:t>
            </a:r>
            <a:endParaRPr lang="en-US" altLang="ja-JP" sz="1600" dirty="0">
              <a:latin typeface="游ゴシック" panose="020B0400000000000000" pitchFamily="50" charset="-128"/>
              <a:ea typeface="游ゴシック" panose="020B0400000000000000" pitchFamily="50" charset="-128"/>
            </a:endParaRPr>
          </a:p>
          <a:p>
            <a:pPr>
              <a:lnSpc>
                <a:spcPct val="130000"/>
              </a:lnSpc>
            </a:pPr>
            <a:r>
              <a:rPr lang="ja-JP" altLang="en-US" sz="1600" dirty="0">
                <a:latin typeface="游ゴシック" panose="020B0400000000000000" pitchFamily="50" charset="-128"/>
                <a:ea typeface="游ゴシック" panose="020B0400000000000000" pitchFamily="50" charset="-128"/>
              </a:rPr>
              <a:t>■ セミナー視聴へのリンク設置</a:t>
            </a:r>
            <a:endParaRPr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・協賛社アンケートや資料ダウンロードのリンクを</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最大</a:t>
            </a:r>
            <a:r>
              <a:rPr lang="en-US" altLang="ja-JP" sz="1200" dirty="0">
                <a:latin typeface="游ゴシック" panose="020B0400000000000000" pitchFamily="50" charset="-128"/>
                <a:ea typeface="游ゴシック" panose="020B0400000000000000" pitchFamily="50" charset="-128"/>
              </a:rPr>
              <a:t>3</a:t>
            </a:r>
            <a:r>
              <a:rPr lang="ja-JP" altLang="en-US" sz="1200" dirty="0">
                <a:latin typeface="游ゴシック" panose="020B0400000000000000" pitchFamily="50" charset="-128"/>
                <a:ea typeface="游ゴシック" panose="020B0400000000000000" pitchFamily="50" charset="-128"/>
              </a:rPr>
              <a:t>つ設定できます</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600" dirty="0">
                <a:latin typeface="游ゴシック" panose="020B0400000000000000" pitchFamily="50" charset="-128"/>
                <a:ea typeface="游ゴシック" panose="020B0400000000000000" pitchFamily="50" charset="-128"/>
              </a:rPr>
              <a:t>■ リード情報を提供</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・提供項目については「リード情報の提供」のページを参照</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600" dirty="0">
                <a:latin typeface="游ゴシック" panose="020B0400000000000000" pitchFamily="50" charset="-128"/>
                <a:ea typeface="游ゴシック" panose="020B0400000000000000" pitchFamily="50" charset="-128"/>
              </a:rPr>
              <a:t>■ リード情報に紐づいたデータ提供</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・セミナー全体の動画視聴時間</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・自社セッションの動画視聴時間</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・資料ダウンロードの有無</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・協賛社アンケートの回答</a:t>
            </a:r>
            <a:endParaRPr lang="en-US" altLang="ja-JP" sz="1200" dirty="0">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090F6EDC-12B7-4311-9226-BADB2219D8E1}"/>
              </a:ext>
            </a:extLst>
          </p:cNvPr>
          <p:cNvSpPr txBox="1"/>
          <p:nvPr/>
        </p:nvSpPr>
        <p:spPr>
          <a:xfrm>
            <a:off x="5094335" y="3212976"/>
            <a:ext cx="4971233" cy="2956450"/>
          </a:xfrm>
          <a:prstGeom prst="rect">
            <a:avLst/>
          </a:prstGeom>
          <a:noFill/>
        </p:spPr>
        <p:txBody>
          <a:bodyPr wrap="none" lIns="91440" tIns="45720" rIns="91440" bIns="45720" rtlCol="0" anchor="t">
            <a:spAutoFit/>
          </a:bodyPr>
          <a:lstStyle/>
          <a:p>
            <a:pPr>
              <a:lnSpc>
                <a:spcPct val="130000"/>
              </a:lnSpc>
            </a:pPr>
            <a:r>
              <a:rPr kumimoji="1" lang="ja-JP" altLang="en-US" sz="1600" dirty="0">
                <a:latin typeface="游ゴシック" panose="020B0400000000000000" pitchFamily="50" charset="-128"/>
                <a:ea typeface="游ゴシック" panose="020B0400000000000000" pitchFamily="50" charset="-128"/>
              </a:rPr>
              <a:t>■ 企画制作・運営費</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・会場費</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・視聴ページ制作費</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・撮影、配信費</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・セミナー企画・運営</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事務局</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費</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・講師謝礼（</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人選によっては追加費用が発生します）</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600" dirty="0">
                <a:latin typeface="游ゴシック" panose="020B0400000000000000" pitchFamily="50" charset="-128"/>
                <a:ea typeface="游ゴシック" panose="020B0400000000000000" pitchFamily="50" charset="-128"/>
              </a:rPr>
              <a:t>■ 告知・集客</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・募集サイト／応募フォームの作成</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a:ea typeface="游ゴシック"/>
              </a:rPr>
              <a:t>　　・募集サイトへの誘導・告知費用（本紙朝刊全</a:t>
            </a:r>
            <a:r>
              <a:rPr kumimoji="1" lang="en-US" altLang="ja-JP" sz="1200" dirty="0">
                <a:latin typeface="游ゴシック"/>
                <a:ea typeface="游ゴシック"/>
              </a:rPr>
              <a:t>5</a:t>
            </a:r>
            <a:r>
              <a:rPr kumimoji="1" lang="ja-JP" altLang="en-US" sz="1200" dirty="0">
                <a:latin typeface="游ゴシック"/>
                <a:ea typeface="游ゴシック"/>
              </a:rPr>
              <a:t>段</a:t>
            </a:r>
            <a:r>
              <a:rPr lang="ja-JP" altLang="en-US" sz="1200" dirty="0">
                <a:latin typeface="游ゴシック"/>
                <a:ea typeface="游ゴシック"/>
              </a:rPr>
              <a:t>×3回</a:t>
            </a:r>
            <a:r>
              <a:rPr kumimoji="1" lang="ja-JP" altLang="en-US" sz="1200" dirty="0">
                <a:latin typeface="游ゴシック"/>
                <a:ea typeface="游ゴシック"/>
              </a:rPr>
              <a:t>含む）</a:t>
            </a:r>
            <a:endParaRPr kumimoji="1" lang="en-US" altLang="ja-JP" sz="1200" dirty="0">
              <a:latin typeface="游ゴシック"/>
              <a:ea typeface="游ゴシック"/>
            </a:endParaRPr>
          </a:p>
          <a:p>
            <a:pPr>
              <a:lnSpc>
                <a:spcPct val="130000"/>
              </a:lnSpc>
            </a:pPr>
            <a:r>
              <a:rPr lang="ja-JP" altLang="en-US" sz="1600" dirty="0">
                <a:latin typeface="游ゴシック" panose="020B0400000000000000" pitchFamily="50" charset="-128"/>
                <a:ea typeface="游ゴシック" panose="020B0400000000000000" pitchFamily="50" charset="-128"/>
              </a:rPr>
              <a:t>■ レポート報告</a:t>
            </a:r>
            <a:endParaRPr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・主催者アンケート（集計情報）</a:t>
            </a:r>
            <a:endParaRPr kumimoji="1" lang="ja-JP" altLang="en-US" sz="1100"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4EADEEA-DC1E-4E52-8604-7EEC2FD2C340}"/>
              </a:ext>
            </a:extLst>
          </p:cNvPr>
          <p:cNvSpPr txBox="1"/>
          <p:nvPr/>
        </p:nvSpPr>
        <p:spPr>
          <a:xfrm>
            <a:off x="2151954" y="6309320"/>
            <a:ext cx="7754046" cy="230832"/>
          </a:xfrm>
          <a:prstGeom prst="rect">
            <a:avLst/>
          </a:prstGeom>
          <a:noFill/>
        </p:spPr>
        <p:txBody>
          <a:bodyPr wrap="none" rtlCol="0">
            <a:spAutoFit/>
          </a:bodyPr>
          <a:lstStyle/>
          <a:p>
            <a:r>
              <a:rPr kumimoji="1" lang="en-US" altLang="ja-JP" sz="900" dirty="0">
                <a:latin typeface="+mn-ea"/>
                <a:ea typeface="+mn-ea"/>
              </a:rPr>
              <a:t>※</a:t>
            </a:r>
            <a:r>
              <a:rPr kumimoji="1" lang="ja-JP" altLang="en-US" sz="900" dirty="0">
                <a:latin typeface="+mn-ea"/>
                <a:ea typeface="+mn-ea"/>
              </a:rPr>
              <a:t>リードに紐づいた主催者アンケートは、オプションにてご提供も可能です。</a:t>
            </a:r>
            <a:r>
              <a:rPr kumimoji="1" lang="en-US" altLang="ja-JP" sz="900" dirty="0">
                <a:latin typeface="+mn-ea"/>
                <a:ea typeface="+mn-ea"/>
              </a:rPr>
              <a:t>※Zoom</a:t>
            </a:r>
            <a:r>
              <a:rPr kumimoji="1" lang="ja-JP" altLang="en-US" sz="900" dirty="0">
                <a:latin typeface="+mn-ea"/>
                <a:ea typeface="+mn-ea"/>
              </a:rPr>
              <a:t>での配信をご希望の場合は、担当営業までご相談ください。</a:t>
            </a:r>
          </a:p>
        </p:txBody>
      </p:sp>
    </p:spTree>
    <p:extLst>
      <p:ext uri="{BB962C8B-B14F-4D97-AF65-F5344CB8AC3E}">
        <p14:creationId xmlns:p14="http://schemas.microsoft.com/office/powerpoint/2010/main" val="182455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02726CE-22D3-4BF5-948D-20DCEEA55664}"/>
              </a:ext>
            </a:extLst>
          </p:cNvPr>
          <p:cNvSpPr/>
          <p:nvPr/>
        </p:nvSpPr>
        <p:spPr>
          <a:xfrm>
            <a:off x="416496" y="3140968"/>
            <a:ext cx="9289032" cy="316835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 name="タイトル 1">
            <a:extLst>
              <a:ext uri="{FF2B5EF4-FFF2-40B4-BE49-F238E27FC236}">
                <a16:creationId xmlns:a16="http://schemas.microsoft.com/office/drawing/2014/main" id="{07FCD849-1480-4FF9-B638-F59785536990}"/>
              </a:ext>
            </a:extLst>
          </p:cNvPr>
          <p:cNvSpPr>
            <a:spLocks noGrp="1"/>
          </p:cNvSpPr>
          <p:nvPr>
            <p:ph type="title"/>
          </p:nvPr>
        </p:nvSpPr>
        <p:spPr>
          <a:xfrm>
            <a:off x="848544" y="157628"/>
            <a:ext cx="8208912" cy="607076"/>
          </a:xfrm>
        </p:spPr>
        <p:txBody>
          <a:bodyPr/>
          <a:lstStyle/>
          <a:p>
            <a:r>
              <a:rPr kumimoji="1" lang="ja-JP" altLang="en-US" dirty="0"/>
              <a:t>実施料金</a:t>
            </a:r>
            <a:r>
              <a:rPr kumimoji="1" lang="ja-JP" altLang="en-US" sz="2000" dirty="0"/>
              <a:t>（</a:t>
            </a:r>
            <a:r>
              <a:rPr lang="ja-JP" altLang="en-US" sz="2000" b="1" dirty="0"/>
              <a:t>日経</a:t>
            </a:r>
            <a:r>
              <a:rPr lang="en-US" altLang="ja-JP" sz="2000" b="1" dirty="0"/>
              <a:t>MJ</a:t>
            </a:r>
            <a:r>
              <a:rPr lang="ja-JP" altLang="en-US" sz="2000" b="1" dirty="0"/>
              <a:t>セット</a:t>
            </a:r>
            <a:r>
              <a:rPr kumimoji="1" lang="ja-JP" altLang="en-US" sz="2000" b="1" dirty="0"/>
              <a:t>プラン</a:t>
            </a:r>
            <a:r>
              <a:rPr kumimoji="1" lang="ja-JP" altLang="en-US" sz="2000" dirty="0"/>
              <a:t>）</a:t>
            </a:r>
            <a:endParaRPr kumimoji="1" lang="ja-JP" altLang="en-US" dirty="0"/>
          </a:p>
        </p:txBody>
      </p:sp>
      <p:sp>
        <p:nvSpPr>
          <p:cNvPr id="4" name="スライド番号プレースホルダー 3">
            <a:extLst>
              <a:ext uri="{FF2B5EF4-FFF2-40B4-BE49-F238E27FC236}">
                <a16:creationId xmlns:a16="http://schemas.microsoft.com/office/drawing/2014/main" id="{E3D8B15C-1244-403C-ABD4-CC26784BBBFD}"/>
              </a:ext>
            </a:extLst>
          </p:cNvPr>
          <p:cNvSpPr>
            <a:spLocks noGrp="1"/>
          </p:cNvSpPr>
          <p:nvPr>
            <p:ph type="sldNum" sz="quarter" idx="12"/>
          </p:nvPr>
        </p:nvSpPr>
        <p:spPr/>
        <p:txBody>
          <a:bodyPr/>
          <a:lstStyle/>
          <a:p>
            <a:fld id="{02600E93-819C-4894-8A60-DAB105EEC72C}" type="slidenum">
              <a:rPr lang="ja-JP" altLang="en-US" smtClean="0"/>
              <a:pPr/>
              <a:t>6</a:t>
            </a:fld>
            <a:endParaRPr lang="ja-JP" altLang="en-US" dirty="0"/>
          </a:p>
        </p:txBody>
      </p:sp>
      <p:sp>
        <p:nvSpPr>
          <p:cNvPr id="5" name="テキスト ボックス 4">
            <a:extLst>
              <a:ext uri="{FF2B5EF4-FFF2-40B4-BE49-F238E27FC236}">
                <a16:creationId xmlns:a16="http://schemas.microsoft.com/office/drawing/2014/main" id="{6C3E5011-8707-4729-ABF6-FA1CC365AA18}"/>
              </a:ext>
            </a:extLst>
          </p:cNvPr>
          <p:cNvSpPr txBox="1"/>
          <p:nvPr/>
        </p:nvSpPr>
        <p:spPr>
          <a:xfrm>
            <a:off x="3656857" y="980728"/>
            <a:ext cx="6067842" cy="2211631"/>
          </a:xfrm>
          <a:prstGeom prst="rect">
            <a:avLst/>
          </a:prstGeom>
          <a:noFill/>
        </p:spPr>
        <p:txBody>
          <a:bodyPr wrap="square" rtlCol="0">
            <a:spAutoFit/>
          </a:bodyPr>
          <a:lstStyle/>
          <a:p>
            <a:r>
              <a:rPr lang="en-US" altLang="ja-JP" sz="4000" b="1" dirty="0">
                <a:latin typeface="+mn-ea"/>
                <a:ea typeface="+mn-ea"/>
              </a:rPr>
              <a:t>9,000,000</a:t>
            </a:r>
            <a:r>
              <a:rPr lang="ja-JP" altLang="en-US" sz="4000" b="1" dirty="0">
                <a:latin typeface="+mn-ea"/>
                <a:ea typeface="+mn-ea"/>
              </a:rPr>
              <a:t>円</a:t>
            </a:r>
            <a:r>
              <a:rPr lang="en-US" altLang="ja-JP" sz="4000" b="1" dirty="0">
                <a:latin typeface="+mn-ea"/>
                <a:ea typeface="+mn-ea"/>
              </a:rPr>
              <a:t>~</a:t>
            </a:r>
            <a:r>
              <a:rPr lang="ja-JP" altLang="en-US" sz="2400" dirty="0">
                <a:latin typeface="+mn-ea"/>
                <a:ea typeface="+mn-ea"/>
              </a:rPr>
              <a:t>（税別</a:t>
            </a:r>
            <a:r>
              <a:rPr lang="en-US" altLang="ja-JP" sz="2400" dirty="0">
                <a:latin typeface="+mn-ea"/>
                <a:ea typeface="+mn-ea"/>
              </a:rPr>
              <a:t>)</a:t>
            </a:r>
          </a:p>
          <a:p>
            <a:pPr>
              <a:lnSpc>
                <a:spcPct val="130000"/>
              </a:lnSpc>
            </a:pPr>
            <a:r>
              <a:rPr lang="ja-JP" altLang="en-US" sz="1400" dirty="0">
                <a:latin typeface="+mn-ea"/>
                <a:ea typeface="+mn-ea"/>
              </a:rPr>
              <a:t> －媒体費：</a:t>
            </a:r>
            <a:r>
              <a:rPr lang="en-US" altLang="ja-JP" sz="1400" dirty="0">
                <a:latin typeface="+mn-ea"/>
                <a:ea typeface="+mn-ea"/>
              </a:rPr>
              <a:t>7,000,000</a:t>
            </a:r>
            <a:r>
              <a:rPr lang="ja-JP" altLang="en-US" sz="1400" dirty="0">
                <a:latin typeface="+mn-ea"/>
                <a:ea typeface="+mn-ea"/>
              </a:rPr>
              <a:t>円（グロス）</a:t>
            </a:r>
          </a:p>
          <a:p>
            <a:pPr>
              <a:lnSpc>
                <a:spcPct val="130000"/>
              </a:lnSpc>
            </a:pPr>
            <a:r>
              <a:rPr lang="ja-JP" altLang="en-US" sz="1400" dirty="0">
                <a:latin typeface="+mn-ea"/>
                <a:ea typeface="+mn-ea"/>
              </a:rPr>
              <a:t> －企画制作・運営費：</a:t>
            </a:r>
            <a:r>
              <a:rPr lang="en-US" altLang="ja-JP" sz="1400" dirty="0">
                <a:latin typeface="+mn-ea"/>
                <a:ea typeface="+mn-ea"/>
              </a:rPr>
              <a:t>2,000,000</a:t>
            </a:r>
            <a:r>
              <a:rPr lang="ja-JP" altLang="en-US" sz="1400" dirty="0">
                <a:latin typeface="+mn-ea"/>
                <a:ea typeface="+mn-ea"/>
              </a:rPr>
              <a:t>円（ネット）</a:t>
            </a:r>
          </a:p>
          <a:p>
            <a:pPr>
              <a:lnSpc>
                <a:spcPct val="130000"/>
              </a:lnSpc>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出演者、収録会場、撮影方法などにより別途費用がかかる場合があります</a:t>
            </a:r>
            <a:endParaRPr lang="en-US" altLang="ja-JP" sz="1200" dirty="0">
              <a:latin typeface="+mn-ea"/>
              <a:ea typeface="+mn-ea"/>
            </a:endParaRPr>
          </a:p>
          <a:p>
            <a:pPr>
              <a:lnSpc>
                <a:spcPct val="130000"/>
              </a:lnSpc>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事前登録制</a:t>
            </a:r>
            <a:endParaRPr lang="en-US" altLang="ja-JP" sz="1200" dirty="0">
              <a:latin typeface="+mn-ea"/>
              <a:ea typeface="+mn-ea"/>
            </a:endParaRPr>
          </a:p>
          <a:p>
            <a:pPr>
              <a:lnSpc>
                <a:spcPct val="130000"/>
              </a:lnSpc>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リード提供数は、案件・テーマによって変動する可能性があります</a:t>
            </a:r>
            <a:endParaRPr lang="en-US" altLang="ja-JP" sz="1200" dirty="0">
              <a:latin typeface="+mn-ea"/>
              <a:ea typeface="+mn-ea"/>
            </a:endParaRPr>
          </a:p>
          <a:p>
            <a:pPr>
              <a:lnSpc>
                <a:spcPct val="130000"/>
              </a:lnSpc>
            </a:pPr>
            <a:r>
              <a:rPr lang="ja-JP" altLang="en-US" sz="1200" dirty="0">
                <a:latin typeface="+mn-ea"/>
                <a:ea typeface="+mn-ea"/>
              </a:rPr>
              <a:t>　</a:t>
            </a:r>
            <a:endParaRPr lang="en-US" altLang="ja-JP" sz="1200" dirty="0">
              <a:latin typeface="+mn-ea"/>
              <a:ea typeface="+mn-ea"/>
            </a:endParaRPr>
          </a:p>
        </p:txBody>
      </p:sp>
      <p:sp>
        <p:nvSpPr>
          <p:cNvPr id="8" name="テキスト ボックス 7">
            <a:extLst>
              <a:ext uri="{FF2B5EF4-FFF2-40B4-BE49-F238E27FC236}">
                <a16:creationId xmlns:a16="http://schemas.microsoft.com/office/drawing/2014/main" id="{F8A45698-C8FB-493F-8A02-B0C2F3C1180D}"/>
              </a:ext>
            </a:extLst>
          </p:cNvPr>
          <p:cNvSpPr txBox="1"/>
          <p:nvPr/>
        </p:nvSpPr>
        <p:spPr>
          <a:xfrm>
            <a:off x="405985" y="2833480"/>
            <a:ext cx="4824536" cy="276999"/>
          </a:xfrm>
          <a:prstGeom prst="rect">
            <a:avLst/>
          </a:prstGeom>
          <a:noFill/>
        </p:spPr>
        <p:txBody>
          <a:bodyPr wrap="square" rtlCol="0">
            <a:spAutoFit/>
          </a:bodyPr>
          <a:lstStyle/>
          <a:p>
            <a:r>
              <a:rPr lang="ja-JP" altLang="en-US" sz="1200" dirty="0">
                <a:latin typeface="+mn-ea"/>
                <a:ea typeface="+mn-ea"/>
              </a:rPr>
              <a:t>実施料金には以下が含まれます</a:t>
            </a:r>
            <a:endParaRPr kumimoji="1" lang="ja-JP" altLang="en-US" sz="1200" dirty="0">
              <a:latin typeface="+mn-ea"/>
              <a:ea typeface="+mn-ea"/>
            </a:endParaRPr>
          </a:p>
        </p:txBody>
      </p:sp>
      <p:sp>
        <p:nvSpPr>
          <p:cNvPr id="12" name="四角形: 角を丸くする 11">
            <a:extLst>
              <a:ext uri="{FF2B5EF4-FFF2-40B4-BE49-F238E27FC236}">
                <a16:creationId xmlns:a16="http://schemas.microsoft.com/office/drawing/2014/main" id="{E1CE0344-8AB4-4899-8847-DDFFC4DB0371}"/>
              </a:ext>
            </a:extLst>
          </p:cNvPr>
          <p:cNvSpPr/>
          <p:nvPr/>
        </p:nvSpPr>
        <p:spPr>
          <a:xfrm>
            <a:off x="704528" y="1052736"/>
            <a:ext cx="2736304" cy="1224136"/>
          </a:xfrm>
          <a:prstGeom prst="roundRect">
            <a:avLst>
              <a:gd name="adj" fmla="val 9753"/>
            </a:avLst>
          </a:prstGeom>
          <a:solidFill>
            <a:srgbClr val="0F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t>リード提供</a:t>
            </a:r>
            <a:r>
              <a:rPr lang="en-US" altLang="ja-JP" sz="1400" b="1" u="sng" dirty="0"/>
              <a:t>(</a:t>
            </a:r>
            <a:r>
              <a:rPr lang="ja-JP" altLang="en-US" sz="1400" b="1" u="sng" dirty="0"/>
              <a:t>申込者</a:t>
            </a:r>
            <a:r>
              <a:rPr lang="en-US" altLang="ja-JP" sz="1400" b="1" u="sng" dirty="0"/>
              <a:t>)</a:t>
            </a:r>
            <a:r>
              <a:rPr lang="ja-JP" altLang="en-US" sz="1400" b="1" u="sng" dirty="0"/>
              <a:t>数</a:t>
            </a:r>
            <a:endParaRPr lang="en-US" altLang="ja-JP" sz="1400" b="1" u="sng" dirty="0"/>
          </a:p>
          <a:p>
            <a:pPr algn="ctr">
              <a:lnSpc>
                <a:spcPct val="130000"/>
              </a:lnSpc>
            </a:pPr>
            <a:r>
              <a:rPr kumimoji="1" lang="en-US" altLang="ja-JP" sz="3600" b="1" dirty="0"/>
              <a:t>450</a:t>
            </a:r>
            <a:r>
              <a:rPr kumimoji="1" lang="ja-JP" altLang="en-US" sz="2800" b="1" dirty="0"/>
              <a:t>名想定</a:t>
            </a:r>
            <a:endParaRPr kumimoji="1" lang="en-US" altLang="ja-JP" sz="2800" b="1" dirty="0"/>
          </a:p>
        </p:txBody>
      </p:sp>
      <p:sp>
        <p:nvSpPr>
          <p:cNvPr id="16" name="テキスト ボックス 15">
            <a:extLst>
              <a:ext uri="{FF2B5EF4-FFF2-40B4-BE49-F238E27FC236}">
                <a16:creationId xmlns:a16="http://schemas.microsoft.com/office/drawing/2014/main" id="{BD555C21-2B7D-419F-8A1C-E128536FE1C5}"/>
              </a:ext>
            </a:extLst>
          </p:cNvPr>
          <p:cNvSpPr txBox="1"/>
          <p:nvPr/>
        </p:nvSpPr>
        <p:spPr>
          <a:xfrm>
            <a:off x="632520" y="3212976"/>
            <a:ext cx="4647426" cy="3036472"/>
          </a:xfrm>
          <a:prstGeom prst="rect">
            <a:avLst/>
          </a:prstGeom>
          <a:noFill/>
        </p:spPr>
        <p:txBody>
          <a:bodyPr wrap="none" rtlCol="0">
            <a:spAutoFit/>
          </a:bodyPr>
          <a:lstStyle/>
          <a:p>
            <a:pPr>
              <a:lnSpc>
                <a:spcPct val="130000"/>
              </a:lnSpc>
            </a:pPr>
            <a:r>
              <a:rPr kumimoji="1" lang="ja-JP" altLang="en-US" sz="1600" dirty="0">
                <a:latin typeface="游ゴシック" panose="020B0400000000000000" pitchFamily="50" charset="-128"/>
                <a:ea typeface="游ゴシック" panose="020B0400000000000000" pitchFamily="50" charset="-128"/>
              </a:rPr>
              <a:t>■ 協賛社様の</a:t>
            </a:r>
            <a:r>
              <a:rPr lang="ja-JP" altLang="en-US" sz="1600" dirty="0">
                <a:latin typeface="游ゴシック" panose="020B0400000000000000" pitchFamily="50" charset="-128"/>
                <a:ea typeface="游ゴシック" panose="020B0400000000000000" pitchFamily="50" charset="-128"/>
              </a:rPr>
              <a:t>セミナー登壇</a:t>
            </a:r>
            <a:endParaRPr lang="en-US" altLang="ja-JP" sz="1600" dirty="0">
              <a:latin typeface="游ゴシック" panose="020B0400000000000000" pitchFamily="50" charset="-128"/>
              <a:ea typeface="游ゴシック" panose="020B0400000000000000" pitchFamily="50" charset="-128"/>
            </a:endParaRPr>
          </a:p>
          <a:p>
            <a:pPr>
              <a:lnSpc>
                <a:spcPct val="130000"/>
              </a:lnSpc>
            </a:pPr>
            <a:r>
              <a:rPr lang="ja-JP" altLang="en-US" sz="1600" dirty="0">
                <a:latin typeface="游ゴシック" panose="020B0400000000000000" pitchFamily="50" charset="-128"/>
                <a:ea typeface="游ゴシック" panose="020B0400000000000000" pitchFamily="50" charset="-128"/>
              </a:rPr>
              <a:t>■ セミナー視聴へのリンク設置</a:t>
            </a:r>
            <a:endParaRPr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・協賛社アンケートや資料ダウンロードのリンクを</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最大</a:t>
            </a:r>
            <a:r>
              <a:rPr lang="en-US" altLang="ja-JP" sz="1200" dirty="0">
                <a:latin typeface="游ゴシック" panose="020B0400000000000000" pitchFamily="50" charset="-128"/>
                <a:ea typeface="游ゴシック" panose="020B0400000000000000" pitchFamily="50" charset="-128"/>
              </a:rPr>
              <a:t>3</a:t>
            </a:r>
            <a:r>
              <a:rPr lang="ja-JP" altLang="en-US" sz="1200" dirty="0">
                <a:latin typeface="游ゴシック" panose="020B0400000000000000" pitchFamily="50" charset="-128"/>
                <a:ea typeface="游ゴシック" panose="020B0400000000000000" pitchFamily="50" charset="-128"/>
              </a:rPr>
              <a:t>つ設定できます</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600" dirty="0">
                <a:latin typeface="游ゴシック" panose="020B0400000000000000" pitchFamily="50" charset="-128"/>
                <a:ea typeface="游ゴシック" panose="020B0400000000000000" pitchFamily="50" charset="-128"/>
              </a:rPr>
              <a:t>■ リード情報を提供</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・提供項目については「リード情報の提供」のページを参照</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600" dirty="0">
                <a:latin typeface="游ゴシック" panose="020B0400000000000000" pitchFamily="50" charset="-128"/>
                <a:ea typeface="游ゴシック" panose="020B0400000000000000" pitchFamily="50" charset="-128"/>
              </a:rPr>
              <a:t>■ リード情報に紐づいたデータ提供</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・セミナー全体の動画視聴時間</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・自社セッションの動画視聴時間</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・資料ダウンロードの有無</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・協賛社アンケートの回答</a:t>
            </a:r>
            <a:endParaRPr lang="en-US" altLang="ja-JP" sz="1200" dirty="0">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090F6EDC-12B7-4311-9226-BADB2219D8E1}"/>
              </a:ext>
            </a:extLst>
          </p:cNvPr>
          <p:cNvSpPr txBox="1"/>
          <p:nvPr/>
        </p:nvSpPr>
        <p:spPr>
          <a:xfrm>
            <a:off x="5385048" y="3212976"/>
            <a:ext cx="4626588" cy="3196516"/>
          </a:xfrm>
          <a:prstGeom prst="rect">
            <a:avLst/>
          </a:prstGeom>
          <a:noFill/>
        </p:spPr>
        <p:txBody>
          <a:bodyPr wrap="none" rtlCol="0">
            <a:spAutoFit/>
          </a:bodyPr>
          <a:lstStyle/>
          <a:p>
            <a:pPr>
              <a:lnSpc>
                <a:spcPct val="130000"/>
              </a:lnSpc>
            </a:pPr>
            <a:r>
              <a:rPr kumimoji="1" lang="ja-JP" altLang="en-US" sz="1600" dirty="0">
                <a:latin typeface="游ゴシック" panose="020B0400000000000000" pitchFamily="50" charset="-128"/>
                <a:ea typeface="游ゴシック" panose="020B0400000000000000" pitchFamily="50" charset="-128"/>
              </a:rPr>
              <a:t>■ 企画制作・運営費</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・会場費</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・視聴ページ制作費</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・撮影、配信費</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・セミナー企画・運営</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事務局</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費</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・講師謝礼（</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人選によっては追加費用が発生します）</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600" dirty="0">
                <a:latin typeface="游ゴシック" panose="020B0400000000000000" pitchFamily="50" charset="-128"/>
                <a:ea typeface="游ゴシック" panose="020B0400000000000000" pitchFamily="50" charset="-128"/>
              </a:rPr>
              <a:t>■ 告知・集客・採録</a:t>
            </a:r>
            <a:endParaRPr kumimoji="1" lang="en-US" altLang="ja-JP" sz="16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・募集サイト／応募フォームの作成</a:t>
            </a:r>
            <a:endParaRPr lang="en-US" altLang="ja-JP" sz="12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・募集サイトへの誘導・告知費用（日経</a:t>
            </a:r>
            <a:r>
              <a:rPr kumimoji="1" lang="en-US" altLang="ja-JP" sz="1200" dirty="0">
                <a:latin typeface="游ゴシック" panose="020B0400000000000000" pitchFamily="50" charset="-128"/>
                <a:ea typeface="游ゴシック" panose="020B0400000000000000" pitchFamily="50" charset="-128"/>
              </a:rPr>
              <a:t>MJ</a:t>
            </a:r>
            <a:r>
              <a:rPr kumimoji="1" lang="ja-JP" altLang="en-US" sz="1200" dirty="0">
                <a:latin typeface="游ゴシック" panose="020B0400000000000000" pitchFamily="50" charset="-128"/>
                <a:ea typeface="游ゴシック" panose="020B0400000000000000" pitchFamily="50" charset="-128"/>
              </a:rPr>
              <a:t>新聞全</a:t>
            </a:r>
            <a:r>
              <a:rPr kumimoji="1" lang="en-US" altLang="ja-JP" sz="1200" dirty="0">
                <a:latin typeface="游ゴシック" panose="020B0400000000000000" pitchFamily="50" charset="-128"/>
                <a:ea typeface="游ゴシック" panose="020B0400000000000000" pitchFamily="50" charset="-128"/>
              </a:rPr>
              <a:t>5</a:t>
            </a:r>
            <a:r>
              <a:rPr kumimoji="1" lang="ja-JP" altLang="en-US" sz="1200" dirty="0">
                <a:latin typeface="游ゴシック" panose="020B0400000000000000" pitchFamily="50" charset="-128"/>
                <a:ea typeface="游ゴシック" panose="020B0400000000000000" pitchFamily="50" charset="-128"/>
              </a:rPr>
              <a:t>段含む）</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200" dirty="0">
                <a:latin typeface="游ゴシック" panose="020B0400000000000000" pitchFamily="50" charset="-128"/>
                <a:ea typeface="游ゴシック" panose="020B0400000000000000" pitchFamily="50" charset="-128"/>
              </a:rPr>
              <a:t>　　・ 日経</a:t>
            </a:r>
            <a:r>
              <a:rPr lang="en-US" altLang="ja-JP" sz="1200" dirty="0">
                <a:latin typeface="游ゴシック" panose="020B0400000000000000" pitchFamily="50" charset="-128"/>
                <a:ea typeface="游ゴシック" panose="020B0400000000000000" pitchFamily="50" charset="-128"/>
              </a:rPr>
              <a:t>MJ</a:t>
            </a:r>
            <a:r>
              <a:rPr lang="ja-JP" altLang="en-US" sz="1200" dirty="0">
                <a:latin typeface="游ゴシック" panose="020B0400000000000000" pitchFamily="50" charset="-128"/>
                <a:ea typeface="游ゴシック" panose="020B0400000000000000" pitchFamily="50" charset="-128"/>
              </a:rPr>
              <a:t>１ページモノクロにてセミナー採録</a:t>
            </a:r>
            <a:endParaRPr kumimoji="1" lang="en-US" altLang="ja-JP" sz="1200" dirty="0">
              <a:latin typeface="游ゴシック" panose="020B0400000000000000" pitchFamily="50" charset="-128"/>
              <a:ea typeface="游ゴシック" panose="020B0400000000000000" pitchFamily="50" charset="-128"/>
            </a:endParaRPr>
          </a:p>
          <a:p>
            <a:pPr>
              <a:lnSpc>
                <a:spcPct val="130000"/>
              </a:lnSpc>
            </a:pPr>
            <a:r>
              <a:rPr lang="ja-JP" altLang="en-US" sz="1600" dirty="0">
                <a:latin typeface="游ゴシック" panose="020B0400000000000000" pitchFamily="50" charset="-128"/>
                <a:ea typeface="游ゴシック" panose="020B0400000000000000" pitchFamily="50" charset="-128"/>
              </a:rPr>
              <a:t>■ レポート報告</a:t>
            </a:r>
            <a:endParaRPr lang="en-US" altLang="ja-JP" sz="1600" dirty="0">
              <a:latin typeface="游ゴシック" panose="020B0400000000000000" pitchFamily="50" charset="-128"/>
              <a:ea typeface="游ゴシック" panose="020B0400000000000000" pitchFamily="50" charset="-128"/>
            </a:endParaRPr>
          </a:p>
          <a:p>
            <a:pPr>
              <a:lnSpc>
                <a:spcPct val="130000"/>
              </a:lnSpc>
            </a:pPr>
            <a:r>
              <a:rPr kumimoji="1" lang="ja-JP" altLang="en-US" sz="1200" dirty="0">
                <a:latin typeface="游ゴシック" panose="020B0400000000000000" pitchFamily="50" charset="-128"/>
                <a:ea typeface="游ゴシック" panose="020B0400000000000000" pitchFamily="50" charset="-128"/>
              </a:rPr>
              <a:t>　　・主催者アンケート（集計情報）</a:t>
            </a:r>
            <a:endParaRPr kumimoji="1" lang="ja-JP" altLang="en-US" sz="1100"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4EADEEA-DC1E-4E52-8604-7EEC2FD2C340}"/>
              </a:ext>
            </a:extLst>
          </p:cNvPr>
          <p:cNvSpPr txBox="1"/>
          <p:nvPr/>
        </p:nvSpPr>
        <p:spPr>
          <a:xfrm>
            <a:off x="2151954" y="6309320"/>
            <a:ext cx="7754046" cy="230832"/>
          </a:xfrm>
          <a:prstGeom prst="rect">
            <a:avLst/>
          </a:prstGeom>
          <a:noFill/>
        </p:spPr>
        <p:txBody>
          <a:bodyPr wrap="none" rtlCol="0">
            <a:spAutoFit/>
          </a:bodyPr>
          <a:lstStyle/>
          <a:p>
            <a:r>
              <a:rPr kumimoji="1" lang="en-US" altLang="ja-JP" sz="900" dirty="0">
                <a:latin typeface="+mn-ea"/>
                <a:ea typeface="+mn-ea"/>
              </a:rPr>
              <a:t>※</a:t>
            </a:r>
            <a:r>
              <a:rPr kumimoji="1" lang="ja-JP" altLang="en-US" sz="900" dirty="0">
                <a:latin typeface="+mn-ea"/>
                <a:ea typeface="+mn-ea"/>
              </a:rPr>
              <a:t>リードに紐づいた主催者アンケートは、オプションにてご提供も可能です。</a:t>
            </a:r>
            <a:r>
              <a:rPr kumimoji="1" lang="en-US" altLang="ja-JP" sz="900" dirty="0">
                <a:latin typeface="+mn-ea"/>
                <a:ea typeface="+mn-ea"/>
              </a:rPr>
              <a:t>※Zoom</a:t>
            </a:r>
            <a:r>
              <a:rPr kumimoji="1" lang="ja-JP" altLang="en-US" sz="900" dirty="0">
                <a:latin typeface="+mn-ea"/>
                <a:ea typeface="+mn-ea"/>
              </a:rPr>
              <a:t>での配信をご希望の場合は、担当営業までご相談ください。</a:t>
            </a:r>
          </a:p>
        </p:txBody>
      </p:sp>
    </p:spTree>
    <p:extLst>
      <p:ext uri="{BB962C8B-B14F-4D97-AF65-F5344CB8AC3E}">
        <p14:creationId xmlns:p14="http://schemas.microsoft.com/office/powerpoint/2010/main" val="172081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B9F27A-1A1E-4254-A057-D02795747A91}"/>
              </a:ext>
            </a:extLst>
          </p:cNvPr>
          <p:cNvSpPr>
            <a:spLocks noGrp="1"/>
          </p:cNvSpPr>
          <p:nvPr>
            <p:ph type="title"/>
          </p:nvPr>
        </p:nvSpPr>
        <p:spPr/>
        <p:txBody>
          <a:bodyPr/>
          <a:lstStyle/>
          <a:p>
            <a:r>
              <a:rPr kumimoji="1" lang="ja-JP" altLang="en-US" dirty="0"/>
              <a:t>「リード情報</a:t>
            </a:r>
            <a:r>
              <a:rPr kumimoji="1" lang="ja-JP" altLang="en-US" sz="2000" dirty="0"/>
              <a:t>（申込者リスト）</a:t>
            </a:r>
            <a:r>
              <a:rPr kumimoji="1" lang="ja-JP" altLang="en-US" dirty="0"/>
              <a:t>の提供」について</a:t>
            </a:r>
          </a:p>
        </p:txBody>
      </p:sp>
      <p:sp>
        <p:nvSpPr>
          <p:cNvPr id="5" name="コンテンツ プレースホルダー 4">
            <a:extLst>
              <a:ext uri="{FF2B5EF4-FFF2-40B4-BE49-F238E27FC236}">
                <a16:creationId xmlns:a16="http://schemas.microsoft.com/office/drawing/2014/main" id="{CFAC2218-DF35-46CD-BF56-54337AE380AD}"/>
              </a:ext>
            </a:extLst>
          </p:cNvPr>
          <p:cNvSpPr>
            <a:spLocks noGrp="1"/>
          </p:cNvSpPr>
          <p:nvPr>
            <p:ph idx="1"/>
          </p:nvPr>
        </p:nvSpPr>
        <p:spPr>
          <a:xfrm>
            <a:off x="272480" y="1065007"/>
            <a:ext cx="9408021" cy="491753"/>
          </a:xfrm>
        </p:spPr>
        <p:txBody>
          <a:bodyPr/>
          <a:lstStyle/>
          <a:p>
            <a:r>
              <a:rPr lang="ja-JP" altLang="en-US" sz="1600" dirty="0"/>
              <a:t>参加申込時に取得する申込者リスト（下記項目）を協賛社様に提供します。</a:t>
            </a:r>
            <a:endParaRPr lang="en-US" altLang="ja-JP" sz="1600" dirty="0"/>
          </a:p>
        </p:txBody>
      </p:sp>
      <p:sp>
        <p:nvSpPr>
          <p:cNvPr id="4" name="スライド番号プレースホルダー 3">
            <a:extLst>
              <a:ext uri="{FF2B5EF4-FFF2-40B4-BE49-F238E27FC236}">
                <a16:creationId xmlns:a16="http://schemas.microsoft.com/office/drawing/2014/main" id="{CDB08D02-5DA5-4865-A340-CA5D9A160854}"/>
              </a:ext>
            </a:extLst>
          </p:cNvPr>
          <p:cNvSpPr>
            <a:spLocks noGrp="1"/>
          </p:cNvSpPr>
          <p:nvPr>
            <p:ph type="sldNum" sz="quarter" idx="12"/>
          </p:nvPr>
        </p:nvSpPr>
        <p:spPr/>
        <p:txBody>
          <a:bodyPr/>
          <a:lstStyle/>
          <a:p>
            <a:fld id="{02600E93-819C-4894-8A60-DAB105EEC72C}" type="slidenum">
              <a:rPr lang="ja-JP" altLang="en-US" smtClean="0"/>
              <a:pPr/>
              <a:t>7</a:t>
            </a:fld>
            <a:endParaRPr lang="ja-JP" altLang="en-US" dirty="0"/>
          </a:p>
        </p:txBody>
      </p:sp>
      <p:sp>
        <p:nvSpPr>
          <p:cNvPr id="6" name="正方形/長方形 5">
            <a:extLst>
              <a:ext uri="{FF2B5EF4-FFF2-40B4-BE49-F238E27FC236}">
                <a16:creationId xmlns:a16="http://schemas.microsoft.com/office/drawing/2014/main" id="{CE6062EF-7E04-40AC-B6F1-283ED72A0C7E}"/>
              </a:ext>
            </a:extLst>
          </p:cNvPr>
          <p:cNvSpPr/>
          <p:nvPr/>
        </p:nvSpPr>
        <p:spPr>
          <a:xfrm>
            <a:off x="272480" y="5013176"/>
            <a:ext cx="9408021" cy="830997"/>
          </a:xfrm>
          <a:prstGeom prst="rect">
            <a:avLst/>
          </a:prstGeom>
        </p:spPr>
        <p:txBody>
          <a:bodyPr wrap="square">
            <a:spAutoFit/>
          </a:bodyPr>
          <a:lstStyle/>
          <a:p>
            <a:r>
              <a:rPr lang="en-US" altLang="ja-JP" sz="1600" dirty="0">
                <a:latin typeface="+mn-ea"/>
                <a:ea typeface="+mn-ea"/>
              </a:rPr>
              <a:t>※</a:t>
            </a:r>
            <a:r>
              <a:rPr lang="ja-JP" altLang="en-US" sz="1600" dirty="0">
                <a:latin typeface="+mn-ea"/>
                <a:ea typeface="+mn-ea"/>
              </a:rPr>
              <a:t>１：</a:t>
            </a:r>
            <a:r>
              <a:rPr lang="en-US" altLang="ja-JP" sz="1600" dirty="0">
                <a:latin typeface="+mn-ea"/>
                <a:ea typeface="+mn-ea"/>
              </a:rPr>
              <a:t>【</a:t>
            </a:r>
            <a:r>
              <a:rPr lang="ja-JP" altLang="en-US" sz="1600" dirty="0">
                <a:latin typeface="+mn-ea"/>
                <a:ea typeface="+mn-ea"/>
              </a:rPr>
              <a:t>お勤め以外</a:t>
            </a:r>
            <a:r>
              <a:rPr lang="en-US" altLang="ja-JP" sz="1600" dirty="0">
                <a:latin typeface="+mn-ea"/>
                <a:ea typeface="+mn-ea"/>
              </a:rPr>
              <a:t>】</a:t>
            </a:r>
            <a:r>
              <a:rPr lang="ja-JP" altLang="en-US" sz="1600" dirty="0">
                <a:latin typeface="+mn-ea"/>
                <a:ea typeface="+mn-ea"/>
              </a:rPr>
              <a:t>の方は、必須項目にある勤務先情報は自宅情報を入力いただきます。</a:t>
            </a:r>
            <a:endParaRPr lang="en-US" altLang="ja-JP" sz="1600" dirty="0">
              <a:latin typeface="+mn-ea"/>
              <a:ea typeface="+mn-ea"/>
            </a:endParaRPr>
          </a:p>
          <a:p>
            <a:r>
              <a:rPr lang="en-US" altLang="ja-JP" sz="1600" dirty="0">
                <a:latin typeface="+mn-ea"/>
                <a:ea typeface="+mn-ea"/>
              </a:rPr>
              <a:t>※</a:t>
            </a:r>
            <a:r>
              <a:rPr lang="ja-JP" altLang="en-US" sz="1600" dirty="0">
                <a:latin typeface="+mn-ea"/>
                <a:ea typeface="+mn-ea"/>
              </a:rPr>
              <a:t>２：リード情報の提供は</a:t>
            </a:r>
            <a:r>
              <a:rPr lang="ja-JP" altLang="en-US" sz="1600" b="1" dirty="0">
                <a:solidFill>
                  <a:srgbClr val="FF0000"/>
                </a:solidFill>
                <a:latin typeface="+mn-ea"/>
                <a:ea typeface="+mn-ea"/>
              </a:rPr>
              <a:t>セミナー開催後</a:t>
            </a:r>
            <a:r>
              <a:rPr lang="ja-JP" altLang="en-US" sz="1600" dirty="0">
                <a:latin typeface="+mn-ea"/>
                <a:ea typeface="+mn-ea"/>
              </a:rPr>
              <a:t>（原則：１営業日後）となります。</a:t>
            </a:r>
            <a:endParaRPr lang="en-US" altLang="ja-JP" sz="1600" dirty="0">
              <a:latin typeface="+mn-ea"/>
              <a:ea typeface="+mn-ea"/>
            </a:endParaRPr>
          </a:p>
          <a:p>
            <a:r>
              <a:rPr lang="en-US" altLang="ja-JP" sz="1600" dirty="0">
                <a:latin typeface="+mn-ea"/>
                <a:ea typeface="+mn-ea"/>
              </a:rPr>
              <a:t>※</a:t>
            </a:r>
            <a:r>
              <a:rPr lang="ja-JP" altLang="en-US" sz="1600" dirty="0">
                <a:latin typeface="+mn-ea"/>
                <a:ea typeface="+mn-ea"/>
              </a:rPr>
              <a:t>３：原則、スクリーニングは行いません。</a:t>
            </a:r>
            <a:endParaRPr lang="en-US" altLang="ja-JP" sz="1600" dirty="0">
              <a:latin typeface="+mn-ea"/>
              <a:ea typeface="+mn-ea"/>
            </a:endParaRPr>
          </a:p>
        </p:txBody>
      </p:sp>
      <p:graphicFrame>
        <p:nvGraphicFramePr>
          <p:cNvPr id="7" name="表 6">
            <a:extLst>
              <a:ext uri="{FF2B5EF4-FFF2-40B4-BE49-F238E27FC236}">
                <a16:creationId xmlns:a16="http://schemas.microsoft.com/office/drawing/2014/main" id="{F79A2AEA-A005-4F82-BA93-8DD7F5DCC0F5}"/>
              </a:ext>
            </a:extLst>
          </p:cNvPr>
          <p:cNvGraphicFramePr>
            <a:graphicFrameLocks noGrp="1"/>
          </p:cNvGraphicFramePr>
          <p:nvPr>
            <p:extLst>
              <p:ext uri="{D42A27DB-BD31-4B8C-83A1-F6EECF244321}">
                <p14:modId xmlns:p14="http://schemas.microsoft.com/office/powerpoint/2010/main" val="407700431"/>
              </p:ext>
            </p:extLst>
          </p:nvPr>
        </p:nvGraphicFramePr>
        <p:xfrm>
          <a:off x="367978" y="1556792"/>
          <a:ext cx="9325218" cy="3148527"/>
        </p:xfrm>
        <a:graphic>
          <a:graphicData uri="http://schemas.openxmlformats.org/drawingml/2006/table">
            <a:tbl>
              <a:tblPr firstRow="1" bandRow="1">
                <a:tableStyleId>{5940675A-B579-460E-94D1-54222C63F5DA}</a:tableStyleId>
              </a:tblPr>
              <a:tblGrid>
                <a:gridCol w="2821008">
                  <a:extLst>
                    <a:ext uri="{9D8B030D-6E8A-4147-A177-3AD203B41FA5}">
                      <a16:colId xmlns:a16="http://schemas.microsoft.com/office/drawing/2014/main" val="2887340274"/>
                    </a:ext>
                  </a:extLst>
                </a:gridCol>
                <a:gridCol w="2695521">
                  <a:extLst>
                    <a:ext uri="{9D8B030D-6E8A-4147-A177-3AD203B41FA5}">
                      <a16:colId xmlns:a16="http://schemas.microsoft.com/office/drawing/2014/main" val="2009716613"/>
                    </a:ext>
                  </a:extLst>
                </a:gridCol>
                <a:gridCol w="3808689">
                  <a:extLst>
                    <a:ext uri="{9D8B030D-6E8A-4147-A177-3AD203B41FA5}">
                      <a16:colId xmlns:a16="http://schemas.microsoft.com/office/drawing/2014/main" val="1733125477"/>
                    </a:ext>
                  </a:extLst>
                </a:gridCol>
              </a:tblGrid>
              <a:tr h="636664">
                <a:tc gridSpan="2">
                  <a:txBody>
                    <a:bodyPr/>
                    <a:lstStyle/>
                    <a:p>
                      <a:r>
                        <a:rPr kumimoji="1" lang="ja-JP" altLang="en-US" b="1" dirty="0">
                          <a:solidFill>
                            <a:schemeClr val="bg1"/>
                          </a:solidFill>
                        </a:rPr>
                        <a:t>必須項目</a:t>
                      </a:r>
                    </a:p>
                  </a:txBody>
                  <a:tcPr>
                    <a:solidFill>
                      <a:srgbClr val="0F3675"/>
                    </a:solidFill>
                  </a:tcPr>
                </a:tc>
                <a:tc hMerge="1">
                  <a:txBody>
                    <a:bodyPr/>
                    <a:lstStyle/>
                    <a:p>
                      <a:endParaRPr kumimoji="1" lang="ja-JP" altLang="en-US" b="1" dirty="0">
                        <a:solidFill>
                          <a:schemeClr val="tx1"/>
                        </a:solidFill>
                      </a:endParaRPr>
                    </a:p>
                  </a:txBody>
                  <a:tcPr>
                    <a:solidFill>
                      <a:schemeClr val="accent5">
                        <a:lumMod val="60000"/>
                        <a:lumOff val="40000"/>
                      </a:schemeClr>
                    </a:solidFill>
                  </a:tcPr>
                </a:tc>
                <a:tc>
                  <a:txBody>
                    <a:bodyPr/>
                    <a:lstStyle/>
                    <a:p>
                      <a:r>
                        <a:rPr kumimoji="1" lang="ja-JP" altLang="en-US" b="1" dirty="0">
                          <a:solidFill>
                            <a:schemeClr val="tx1"/>
                          </a:solidFill>
                        </a:rPr>
                        <a:t>条件付き必須項目</a:t>
                      </a:r>
                      <a:br>
                        <a:rPr kumimoji="1" lang="en-US" altLang="ja-JP" b="1" dirty="0">
                          <a:solidFill>
                            <a:schemeClr val="tx1"/>
                          </a:solidFill>
                        </a:rPr>
                      </a:br>
                      <a:r>
                        <a:rPr kumimoji="1" lang="en-US" altLang="ja-JP" sz="1200" b="1" dirty="0">
                          <a:solidFill>
                            <a:schemeClr val="tx1"/>
                          </a:solidFill>
                        </a:rPr>
                        <a:t>※</a:t>
                      </a:r>
                      <a:r>
                        <a:rPr kumimoji="1" lang="ja-JP" altLang="en-US" sz="1200" b="1" dirty="0">
                          <a:solidFill>
                            <a:schemeClr val="tx1"/>
                          </a:solidFill>
                        </a:rPr>
                        <a:t>職業で「お勤め（会社員・公務員など）」「自営自由業」を選択した場合</a:t>
                      </a:r>
                      <a:endParaRPr kumimoji="1" lang="ja-JP" altLang="en-US" b="1" dirty="0">
                        <a:solidFill>
                          <a:schemeClr val="tx1"/>
                        </a:solidFill>
                      </a:endParaRPr>
                    </a:p>
                  </a:txBody>
                  <a:tcPr>
                    <a:solidFill>
                      <a:schemeClr val="accent5">
                        <a:lumMod val="60000"/>
                        <a:lumOff val="40000"/>
                      </a:schemeClr>
                    </a:solidFill>
                  </a:tcPr>
                </a:tc>
                <a:extLst>
                  <a:ext uri="{0D108BD9-81ED-4DB2-BD59-A6C34878D82A}">
                    <a16:rowId xmlns:a16="http://schemas.microsoft.com/office/drawing/2014/main" val="163984342"/>
                  </a:ext>
                </a:extLst>
              </a:tr>
              <a:tr h="340382">
                <a:tc>
                  <a:txBody>
                    <a:bodyPr/>
                    <a:lstStyle/>
                    <a:p>
                      <a:r>
                        <a:rPr kumimoji="1" lang="ja-JP" altLang="en-US" sz="1600" dirty="0"/>
                        <a:t>氏名</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勤務先電話番号</a:t>
                      </a:r>
                      <a:r>
                        <a:rPr kumimoji="1" lang="en-US" altLang="ja-JP" sz="1600" dirty="0"/>
                        <a:t>(※1)</a:t>
                      </a:r>
                      <a:endParaRPr kumimoji="1" lang="ja-JP" altLang="en-US" sz="16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業種</a:t>
                      </a:r>
                    </a:p>
                  </a:txBody>
                  <a:tcPr>
                    <a:solidFill>
                      <a:schemeClr val="bg1"/>
                    </a:solidFill>
                  </a:tcPr>
                </a:tc>
                <a:extLst>
                  <a:ext uri="{0D108BD9-81ED-4DB2-BD59-A6C34878D82A}">
                    <a16:rowId xmlns:a16="http://schemas.microsoft.com/office/drawing/2014/main" val="1491809627"/>
                  </a:ext>
                </a:extLst>
              </a:tr>
              <a:tr h="340382">
                <a:tc>
                  <a:txBody>
                    <a:bodyPr/>
                    <a:lstStyle/>
                    <a:p>
                      <a:r>
                        <a:rPr kumimoji="1" lang="ja-JP" altLang="en-US" sz="1600" dirty="0"/>
                        <a:t>氏名（フリガナ）</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勤務先メールアドレス</a:t>
                      </a:r>
                      <a:r>
                        <a:rPr kumimoji="1" lang="en-US" altLang="ja-JP" sz="1600" dirty="0"/>
                        <a:t>(※1)</a:t>
                      </a:r>
                      <a:endParaRPr kumimoji="1" lang="ja-JP" altLang="en-US" sz="16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職種</a:t>
                      </a:r>
                    </a:p>
                  </a:txBody>
                  <a:tcPr>
                    <a:solidFill>
                      <a:schemeClr val="bg1"/>
                    </a:solidFill>
                  </a:tcPr>
                </a:tc>
                <a:extLst>
                  <a:ext uri="{0D108BD9-81ED-4DB2-BD59-A6C34878D82A}">
                    <a16:rowId xmlns:a16="http://schemas.microsoft.com/office/drawing/2014/main" val="3276565216"/>
                  </a:ext>
                </a:extLst>
              </a:tr>
              <a:tr h="374715">
                <a:tc>
                  <a:txBody>
                    <a:bodyPr/>
                    <a:lstStyle/>
                    <a:p>
                      <a:r>
                        <a:rPr kumimoji="1" lang="ja-JP" altLang="en-US" sz="1600" dirty="0"/>
                        <a:t>居住地チェック</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役職クラス</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7769543"/>
                  </a:ext>
                </a:extLst>
              </a:tr>
              <a:tr h="340382">
                <a:tc>
                  <a:txBody>
                    <a:bodyPr/>
                    <a:lstStyle/>
                    <a:p>
                      <a:r>
                        <a:rPr kumimoji="1" lang="ja-JP" altLang="en-US" sz="1600" dirty="0"/>
                        <a:t>年代</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lnR w="12700" cap="flat" cmpd="sng" algn="ctr">
                      <a:solidFill>
                        <a:schemeClr val="tx1"/>
                      </a:solidFill>
                      <a:prstDash val="solid"/>
                      <a:round/>
                      <a:headEnd type="none" w="med" len="med"/>
                      <a:tailEnd type="none" w="med" len="med"/>
                    </a:lnR>
                    <a:solidFill>
                      <a:schemeClr val="bg1"/>
                    </a:solidFill>
                  </a:tcPr>
                </a:tc>
                <a:tc>
                  <a:txBody>
                    <a:bodyPr/>
                    <a:lstStyle/>
                    <a:p>
                      <a:r>
                        <a:rPr kumimoji="1" lang="ja-JP" altLang="en-US" sz="1600" dirty="0"/>
                        <a:t>役職名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5096006"/>
                  </a:ext>
                </a:extLst>
              </a:tr>
              <a:tr h="340382">
                <a:tc>
                  <a:txBody>
                    <a:bodyPr/>
                    <a:lstStyle/>
                    <a:p>
                      <a:r>
                        <a:rPr kumimoji="1" lang="ja-JP" altLang="en-US" sz="1600" dirty="0"/>
                        <a:t>職業（お勤め、自由業等）</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dirty="0"/>
                        <a:t>従業員規模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7416611"/>
                  </a:ext>
                </a:extLst>
              </a:tr>
              <a:tr h="340382">
                <a:tc>
                  <a:txBody>
                    <a:bodyPr/>
                    <a:lstStyle/>
                    <a:p>
                      <a:r>
                        <a:rPr kumimoji="1" lang="ja-JP" altLang="en-US" sz="1600" dirty="0"/>
                        <a:t>勤務先郵便番号</a:t>
                      </a:r>
                      <a:r>
                        <a:rPr kumimoji="1" lang="en-US" altLang="ja-JP" sz="1600" dirty="0"/>
                        <a:t>(※1)</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お勤め先名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9906395"/>
                  </a:ext>
                </a:extLst>
              </a:tr>
              <a:tr h="340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勤務先住所</a:t>
                      </a:r>
                      <a:r>
                        <a:rPr kumimoji="1" lang="en-US" altLang="ja-JP" sz="1600" dirty="0"/>
                        <a:t>(※1)</a:t>
                      </a:r>
                      <a:endParaRPr kumimoji="1" lang="ja-JP" altLang="en-US" sz="1600" dirty="0"/>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所属部署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0110784"/>
                  </a:ext>
                </a:extLst>
              </a:tr>
            </a:tbl>
          </a:graphicData>
        </a:graphic>
      </p:graphicFrame>
    </p:spTree>
    <p:extLst>
      <p:ext uri="{BB962C8B-B14F-4D97-AF65-F5344CB8AC3E}">
        <p14:creationId xmlns:p14="http://schemas.microsoft.com/office/powerpoint/2010/main" val="377985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B9F27A-1A1E-4254-A057-D02795747A91}"/>
              </a:ext>
            </a:extLst>
          </p:cNvPr>
          <p:cNvSpPr>
            <a:spLocks noGrp="1"/>
          </p:cNvSpPr>
          <p:nvPr>
            <p:ph type="title"/>
          </p:nvPr>
        </p:nvSpPr>
        <p:spPr/>
        <p:txBody>
          <a:bodyPr/>
          <a:lstStyle/>
          <a:p>
            <a:r>
              <a:rPr kumimoji="1" lang="ja-JP" altLang="en-US" dirty="0"/>
              <a:t>「リード情報</a:t>
            </a:r>
            <a:r>
              <a:rPr kumimoji="1" lang="ja-JP" altLang="en-US" sz="2000" dirty="0"/>
              <a:t>（申込者リスト）</a:t>
            </a:r>
            <a:r>
              <a:rPr kumimoji="1" lang="ja-JP" altLang="en-US" dirty="0"/>
              <a:t>の提供」について</a:t>
            </a:r>
          </a:p>
        </p:txBody>
      </p:sp>
      <p:sp>
        <p:nvSpPr>
          <p:cNvPr id="4" name="スライド番号プレースホルダー 3">
            <a:extLst>
              <a:ext uri="{FF2B5EF4-FFF2-40B4-BE49-F238E27FC236}">
                <a16:creationId xmlns:a16="http://schemas.microsoft.com/office/drawing/2014/main" id="{CDB08D02-5DA5-4865-A340-CA5D9A160854}"/>
              </a:ext>
            </a:extLst>
          </p:cNvPr>
          <p:cNvSpPr>
            <a:spLocks noGrp="1"/>
          </p:cNvSpPr>
          <p:nvPr>
            <p:ph type="sldNum" sz="quarter" idx="12"/>
          </p:nvPr>
        </p:nvSpPr>
        <p:spPr/>
        <p:txBody>
          <a:bodyPr/>
          <a:lstStyle/>
          <a:p>
            <a:fld id="{02600E93-819C-4894-8A60-DAB105EEC72C}" type="slidenum">
              <a:rPr lang="ja-JP" altLang="en-US" smtClean="0"/>
              <a:pPr/>
              <a:t>8</a:t>
            </a:fld>
            <a:endParaRPr lang="ja-JP" altLang="en-US" dirty="0"/>
          </a:p>
        </p:txBody>
      </p:sp>
      <p:pic>
        <p:nvPicPr>
          <p:cNvPr id="12" name="図 11">
            <a:extLst>
              <a:ext uri="{FF2B5EF4-FFF2-40B4-BE49-F238E27FC236}">
                <a16:creationId xmlns:a16="http://schemas.microsoft.com/office/drawing/2014/main" id="{AFBF6042-AAD9-4667-BA6F-1A30B5CC7EDB}"/>
              </a:ext>
            </a:extLst>
          </p:cNvPr>
          <p:cNvPicPr>
            <a:picLocks noChangeAspect="1"/>
          </p:cNvPicPr>
          <p:nvPr/>
        </p:nvPicPr>
        <p:blipFill>
          <a:blip r:embed="rId3"/>
          <a:stretch>
            <a:fillRect/>
          </a:stretch>
        </p:blipFill>
        <p:spPr>
          <a:xfrm>
            <a:off x="200472" y="1556792"/>
            <a:ext cx="4601620" cy="4248472"/>
          </a:xfrm>
          <a:prstGeom prst="rect">
            <a:avLst/>
          </a:prstGeom>
        </p:spPr>
      </p:pic>
      <p:pic>
        <p:nvPicPr>
          <p:cNvPr id="13" name="図 12">
            <a:extLst>
              <a:ext uri="{FF2B5EF4-FFF2-40B4-BE49-F238E27FC236}">
                <a16:creationId xmlns:a16="http://schemas.microsoft.com/office/drawing/2014/main" id="{46178F83-4991-4813-9EDF-D41565622B5E}"/>
              </a:ext>
            </a:extLst>
          </p:cNvPr>
          <p:cNvPicPr>
            <a:picLocks noChangeAspect="1"/>
          </p:cNvPicPr>
          <p:nvPr/>
        </p:nvPicPr>
        <p:blipFill>
          <a:blip r:embed="rId4"/>
          <a:stretch>
            <a:fillRect/>
          </a:stretch>
        </p:blipFill>
        <p:spPr>
          <a:xfrm>
            <a:off x="4953000" y="1772816"/>
            <a:ext cx="4824536" cy="4050366"/>
          </a:xfrm>
          <a:prstGeom prst="rect">
            <a:avLst/>
          </a:prstGeom>
        </p:spPr>
      </p:pic>
      <p:sp>
        <p:nvSpPr>
          <p:cNvPr id="14" name="テキスト ボックス 13">
            <a:extLst>
              <a:ext uri="{FF2B5EF4-FFF2-40B4-BE49-F238E27FC236}">
                <a16:creationId xmlns:a16="http://schemas.microsoft.com/office/drawing/2014/main" id="{B6E6F5E4-411B-4D54-8106-6CDFF388CE97}"/>
              </a:ext>
            </a:extLst>
          </p:cNvPr>
          <p:cNvSpPr txBox="1"/>
          <p:nvPr/>
        </p:nvSpPr>
        <p:spPr>
          <a:xfrm>
            <a:off x="200472" y="1124744"/>
            <a:ext cx="6120680" cy="307777"/>
          </a:xfrm>
          <a:prstGeom prst="rect">
            <a:avLst/>
          </a:prstGeom>
          <a:noFill/>
        </p:spPr>
        <p:txBody>
          <a:bodyPr wrap="square" rtlCol="0">
            <a:spAutoFit/>
          </a:bodyPr>
          <a:lstStyle/>
          <a:p>
            <a:r>
              <a:rPr kumimoji="1" lang="en-US" altLang="ja-JP" sz="1400" b="1" dirty="0">
                <a:latin typeface="+mn-ea"/>
                <a:ea typeface="+mn-ea"/>
              </a:rPr>
              <a:t>(</a:t>
            </a:r>
            <a:r>
              <a:rPr lang="ja-JP" altLang="en-US" sz="1400" b="1" dirty="0">
                <a:latin typeface="+mn-ea"/>
                <a:ea typeface="+mn-ea"/>
              </a:rPr>
              <a:t>例</a:t>
            </a:r>
            <a:r>
              <a:rPr lang="en-US" altLang="ja-JP" sz="1400" b="1" dirty="0">
                <a:latin typeface="+mn-ea"/>
                <a:ea typeface="+mn-ea"/>
              </a:rPr>
              <a:t>)</a:t>
            </a:r>
            <a:endParaRPr kumimoji="1" lang="ja-JP" altLang="en-US" sz="1400" b="1" dirty="0">
              <a:latin typeface="+mn-ea"/>
              <a:ea typeface="+mn-ea"/>
            </a:endParaRPr>
          </a:p>
        </p:txBody>
      </p:sp>
      <p:sp>
        <p:nvSpPr>
          <p:cNvPr id="3" name="正方形/長方形 2">
            <a:extLst>
              <a:ext uri="{FF2B5EF4-FFF2-40B4-BE49-F238E27FC236}">
                <a16:creationId xmlns:a16="http://schemas.microsoft.com/office/drawing/2014/main" id="{DF54FE10-18BA-4C60-A4A5-3508D00A49CF}"/>
              </a:ext>
            </a:extLst>
          </p:cNvPr>
          <p:cNvSpPr/>
          <p:nvPr/>
        </p:nvSpPr>
        <p:spPr>
          <a:xfrm>
            <a:off x="4953000" y="2564904"/>
            <a:ext cx="4752528"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08D6164-44CC-4045-9414-AD008FBA0E8D}"/>
              </a:ext>
            </a:extLst>
          </p:cNvPr>
          <p:cNvSpPr txBox="1"/>
          <p:nvPr/>
        </p:nvSpPr>
        <p:spPr>
          <a:xfrm>
            <a:off x="7617296" y="2563743"/>
            <a:ext cx="1877437" cy="261610"/>
          </a:xfrm>
          <a:prstGeom prst="rect">
            <a:avLst/>
          </a:prstGeom>
          <a:noFill/>
        </p:spPr>
        <p:txBody>
          <a:bodyPr wrap="none" rtlCol="0">
            <a:spAutoFit/>
          </a:bodyPr>
          <a:lstStyle/>
          <a:p>
            <a:r>
              <a:rPr kumimoji="1" lang="en-US" altLang="ja-JP" sz="1100" b="1" dirty="0">
                <a:solidFill>
                  <a:srgbClr val="C00000"/>
                </a:solidFill>
                <a:latin typeface="+mn-ea"/>
                <a:ea typeface="+mn-ea"/>
              </a:rPr>
              <a:t>※</a:t>
            </a:r>
            <a:r>
              <a:rPr kumimoji="1" lang="ja-JP" altLang="en-US" sz="1100" b="1" dirty="0">
                <a:solidFill>
                  <a:srgbClr val="C00000"/>
                </a:solidFill>
                <a:latin typeface="+mn-ea"/>
                <a:ea typeface="+mn-ea"/>
              </a:rPr>
              <a:t>セミナー全体の視聴分数</a:t>
            </a:r>
          </a:p>
        </p:txBody>
      </p:sp>
      <p:sp>
        <p:nvSpPr>
          <p:cNvPr id="10" name="正方形/長方形 9">
            <a:extLst>
              <a:ext uri="{FF2B5EF4-FFF2-40B4-BE49-F238E27FC236}">
                <a16:creationId xmlns:a16="http://schemas.microsoft.com/office/drawing/2014/main" id="{98581662-A484-42D8-8883-25CC1BA5EE8B}"/>
              </a:ext>
            </a:extLst>
          </p:cNvPr>
          <p:cNvSpPr/>
          <p:nvPr/>
        </p:nvSpPr>
        <p:spPr>
          <a:xfrm>
            <a:off x="4953000" y="2852936"/>
            <a:ext cx="4752528"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55C72C6-3F4F-462A-B209-5A5F967FF6F2}"/>
              </a:ext>
            </a:extLst>
          </p:cNvPr>
          <p:cNvSpPr txBox="1"/>
          <p:nvPr/>
        </p:nvSpPr>
        <p:spPr>
          <a:xfrm>
            <a:off x="7585928" y="3023374"/>
            <a:ext cx="2018501" cy="261610"/>
          </a:xfrm>
          <a:prstGeom prst="rect">
            <a:avLst/>
          </a:prstGeom>
          <a:noFill/>
        </p:spPr>
        <p:txBody>
          <a:bodyPr wrap="none" rtlCol="0">
            <a:spAutoFit/>
          </a:bodyPr>
          <a:lstStyle/>
          <a:p>
            <a:r>
              <a:rPr kumimoji="1" lang="en-US" altLang="ja-JP" sz="1100" b="1" dirty="0">
                <a:solidFill>
                  <a:srgbClr val="C00000"/>
                </a:solidFill>
                <a:latin typeface="+mn-ea"/>
                <a:ea typeface="+mn-ea"/>
              </a:rPr>
              <a:t>※</a:t>
            </a:r>
            <a:r>
              <a:rPr kumimoji="1" lang="ja-JP" altLang="en-US" sz="1100" b="1" dirty="0">
                <a:solidFill>
                  <a:srgbClr val="C00000"/>
                </a:solidFill>
                <a:latin typeface="+mn-ea"/>
                <a:ea typeface="+mn-ea"/>
              </a:rPr>
              <a:t>自社セッションの視聴分数</a:t>
            </a:r>
            <a:endParaRPr kumimoji="1" lang="en-US" altLang="ja-JP" sz="1100" b="1" dirty="0">
              <a:solidFill>
                <a:srgbClr val="C00000"/>
              </a:solidFill>
              <a:latin typeface="+mn-ea"/>
              <a:ea typeface="+mn-ea"/>
            </a:endParaRPr>
          </a:p>
        </p:txBody>
      </p:sp>
      <p:sp>
        <p:nvSpPr>
          <p:cNvPr id="15" name="正方形/長方形 14">
            <a:extLst>
              <a:ext uri="{FF2B5EF4-FFF2-40B4-BE49-F238E27FC236}">
                <a16:creationId xmlns:a16="http://schemas.microsoft.com/office/drawing/2014/main" id="{DE8362D4-47B6-4954-9935-84A7A32471E8}"/>
              </a:ext>
            </a:extLst>
          </p:cNvPr>
          <p:cNvSpPr/>
          <p:nvPr/>
        </p:nvSpPr>
        <p:spPr>
          <a:xfrm>
            <a:off x="4953000" y="4221088"/>
            <a:ext cx="4752528" cy="57606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40FAA37-62EB-4A08-95CE-A07A56691F43}"/>
              </a:ext>
            </a:extLst>
          </p:cNvPr>
          <p:cNvSpPr txBox="1"/>
          <p:nvPr/>
        </p:nvSpPr>
        <p:spPr>
          <a:xfrm>
            <a:off x="7761312" y="4294257"/>
            <a:ext cx="2016224" cy="430887"/>
          </a:xfrm>
          <a:prstGeom prst="rect">
            <a:avLst/>
          </a:prstGeom>
          <a:noFill/>
        </p:spPr>
        <p:txBody>
          <a:bodyPr wrap="square" rtlCol="0">
            <a:spAutoFit/>
          </a:bodyPr>
          <a:lstStyle/>
          <a:p>
            <a:r>
              <a:rPr kumimoji="1" lang="en-US" altLang="ja-JP" sz="1100" b="1" dirty="0">
                <a:solidFill>
                  <a:srgbClr val="C00000"/>
                </a:solidFill>
                <a:latin typeface="+mn-ea"/>
                <a:ea typeface="+mn-ea"/>
              </a:rPr>
              <a:t>※</a:t>
            </a:r>
            <a:r>
              <a:rPr kumimoji="1" lang="ja-JP" altLang="en-US" sz="1100" b="1" dirty="0">
                <a:solidFill>
                  <a:srgbClr val="C00000"/>
                </a:solidFill>
                <a:latin typeface="+mn-ea"/>
                <a:ea typeface="+mn-ea"/>
              </a:rPr>
              <a:t>複数回答の場合</a:t>
            </a:r>
            <a:r>
              <a:rPr lang="ja-JP" altLang="en-US" sz="1100" b="1" dirty="0">
                <a:solidFill>
                  <a:srgbClr val="C00000"/>
                </a:solidFill>
                <a:latin typeface="+mn-ea"/>
                <a:ea typeface="+mn-ea"/>
              </a:rPr>
              <a:t>：</a:t>
            </a:r>
            <a:r>
              <a:rPr kumimoji="1" lang="ja-JP" altLang="en-US" sz="1100" b="1" dirty="0">
                <a:solidFill>
                  <a:srgbClr val="C00000"/>
                </a:solidFill>
                <a:latin typeface="+mn-ea"/>
                <a:ea typeface="+mn-ea"/>
              </a:rPr>
              <a:t>選ばれた</a:t>
            </a:r>
            <a:endParaRPr kumimoji="1" lang="en-US" altLang="ja-JP" sz="1100" b="1" dirty="0">
              <a:solidFill>
                <a:srgbClr val="C00000"/>
              </a:solidFill>
              <a:latin typeface="+mn-ea"/>
              <a:ea typeface="+mn-ea"/>
            </a:endParaRPr>
          </a:p>
          <a:p>
            <a:r>
              <a:rPr lang="ja-JP" altLang="en-US" sz="1100" b="1" dirty="0">
                <a:solidFill>
                  <a:srgbClr val="C00000"/>
                </a:solidFill>
                <a:latin typeface="+mn-ea"/>
                <a:ea typeface="+mn-ea"/>
              </a:rPr>
              <a:t>　</a:t>
            </a:r>
            <a:r>
              <a:rPr kumimoji="1" lang="ja-JP" altLang="en-US" sz="1100" b="1" dirty="0">
                <a:solidFill>
                  <a:srgbClr val="C00000"/>
                </a:solidFill>
                <a:latin typeface="+mn-ea"/>
                <a:ea typeface="+mn-ea"/>
              </a:rPr>
              <a:t>選択肢は</a:t>
            </a:r>
            <a:r>
              <a:rPr kumimoji="1" lang="en-US" altLang="ja-JP" sz="1100" b="1" dirty="0">
                <a:solidFill>
                  <a:srgbClr val="C00000"/>
                </a:solidFill>
                <a:latin typeface="+mn-ea"/>
                <a:ea typeface="+mn-ea"/>
              </a:rPr>
              <a:t>1</a:t>
            </a:r>
            <a:r>
              <a:rPr kumimoji="1" lang="ja-JP" altLang="en-US" sz="1100" b="1" dirty="0">
                <a:solidFill>
                  <a:srgbClr val="C00000"/>
                </a:solidFill>
                <a:latin typeface="+mn-ea"/>
                <a:ea typeface="+mn-ea"/>
              </a:rPr>
              <a:t>行に１つ</a:t>
            </a:r>
            <a:endParaRPr lang="en-US" altLang="ja-JP" sz="1100" b="1" dirty="0">
              <a:solidFill>
                <a:srgbClr val="C00000"/>
              </a:solidFill>
              <a:latin typeface="+mn-ea"/>
              <a:ea typeface="+mn-ea"/>
            </a:endParaRPr>
          </a:p>
        </p:txBody>
      </p:sp>
      <p:sp>
        <p:nvSpPr>
          <p:cNvPr id="17" name="テキスト ボックス 16">
            <a:extLst>
              <a:ext uri="{FF2B5EF4-FFF2-40B4-BE49-F238E27FC236}">
                <a16:creationId xmlns:a16="http://schemas.microsoft.com/office/drawing/2014/main" id="{31D2DECB-2335-4483-9AE8-1BED6FF27B32}"/>
              </a:ext>
            </a:extLst>
          </p:cNvPr>
          <p:cNvSpPr txBox="1"/>
          <p:nvPr/>
        </p:nvSpPr>
        <p:spPr>
          <a:xfrm>
            <a:off x="7401272" y="5805264"/>
            <a:ext cx="2376264" cy="430887"/>
          </a:xfrm>
          <a:prstGeom prst="rect">
            <a:avLst/>
          </a:prstGeom>
          <a:noFill/>
        </p:spPr>
        <p:txBody>
          <a:bodyPr wrap="square" rtlCol="0">
            <a:spAutoFit/>
          </a:bodyPr>
          <a:lstStyle/>
          <a:p>
            <a:r>
              <a:rPr kumimoji="1" lang="en-US" altLang="ja-JP" sz="1100" b="1" dirty="0">
                <a:solidFill>
                  <a:srgbClr val="C00000"/>
                </a:solidFill>
                <a:latin typeface="+mn-ea"/>
                <a:ea typeface="+mn-ea"/>
              </a:rPr>
              <a:t>※</a:t>
            </a:r>
            <a:r>
              <a:rPr kumimoji="1" lang="ja-JP" altLang="en-US" sz="1100" b="1" dirty="0">
                <a:solidFill>
                  <a:srgbClr val="C00000"/>
                </a:solidFill>
                <a:latin typeface="+mn-ea"/>
                <a:ea typeface="+mn-ea"/>
              </a:rPr>
              <a:t>複数のボタンが押された場合：</a:t>
            </a:r>
            <a:endParaRPr kumimoji="1" lang="en-US" altLang="ja-JP" sz="1100" b="1" dirty="0">
              <a:solidFill>
                <a:srgbClr val="C00000"/>
              </a:solidFill>
              <a:latin typeface="+mn-ea"/>
              <a:ea typeface="+mn-ea"/>
            </a:endParaRPr>
          </a:p>
          <a:p>
            <a:r>
              <a:rPr lang="ja-JP" altLang="en-US" sz="1100" b="1" dirty="0">
                <a:solidFill>
                  <a:srgbClr val="C00000"/>
                </a:solidFill>
                <a:latin typeface="+mn-ea"/>
                <a:ea typeface="+mn-ea"/>
              </a:rPr>
              <a:t>　</a:t>
            </a:r>
            <a:r>
              <a:rPr kumimoji="1" lang="ja-JP" altLang="en-US" sz="1100" b="1" dirty="0">
                <a:solidFill>
                  <a:srgbClr val="C00000"/>
                </a:solidFill>
                <a:latin typeface="+mn-ea"/>
                <a:ea typeface="+mn-ea"/>
              </a:rPr>
              <a:t>ボタン名が</a:t>
            </a:r>
            <a:r>
              <a:rPr kumimoji="1" lang="en-US" altLang="ja-JP" sz="1100" b="1" dirty="0">
                <a:solidFill>
                  <a:srgbClr val="C00000"/>
                </a:solidFill>
                <a:latin typeface="+mn-ea"/>
                <a:ea typeface="+mn-ea"/>
              </a:rPr>
              <a:t>1</a:t>
            </a:r>
            <a:r>
              <a:rPr kumimoji="1" lang="ja-JP" altLang="en-US" sz="1100" b="1" dirty="0">
                <a:solidFill>
                  <a:srgbClr val="C00000"/>
                </a:solidFill>
                <a:latin typeface="+mn-ea"/>
                <a:ea typeface="+mn-ea"/>
              </a:rPr>
              <a:t>行に一つ</a:t>
            </a:r>
            <a:endParaRPr lang="en-US" altLang="ja-JP" sz="1100" b="1" dirty="0">
              <a:solidFill>
                <a:srgbClr val="C00000"/>
              </a:solidFill>
              <a:latin typeface="+mn-ea"/>
              <a:ea typeface="+mn-ea"/>
            </a:endParaRPr>
          </a:p>
        </p:txBody>
      </p:sp>
      <p:sp>
        <p:nvSpPr>
          <p:cNvPr id="18" name="正方形/長方形 17">
            <a:extLst>
              <a:ext uri="{FF2B5EF4-FFF2-40B4-BE49-F238E27FC236}">
                <a16:creationId xmlns:a16="http://schemas.microsoft.com/office/drawing/2014/main" id="{34CD0E92-9137-4EFE-89F6-FD495A60E559}"/>
              </a:ext>
            </a:extLst>
          </p:cNvPr>
          <p:cNvSpPr/>
          <p:nvPr/>
        </p:nvSpPr>
        <p:spPr>
          <a:xfrm>
            <a:off x="4953000" y="5373216"/>
            <a:ext cx="4752528" cy="43204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4429344"/>
      </p:ext>
    </p:extLst>
  </p:cSld>
  <p:clrMapOvr>
    <a:masterClrMapping/>
  </p:clrMapOvr>
</p:sld>
</file>

<file path=ppt/theme/theme1.xml><?xml version="1.0" encoding="utf-8"?>
<a:theme xmlns:a="http://schemas.openxmlformats.org/drawingml/2006/main" name="P2.3共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1026_修正版／日経電子版オンラインセミナー_23年1月媒体資料改訂</Template>
  <TotalTime>0</TotalTime>
  <Words>5216</Words>
  <Application>Microsoft Office PowerPoint</Application>
  <PresentationFormat>A4 210 x 297 mm</PresentationFormat>
  <Paragraphs>675</Paragraphs>
  <Slides>30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30</vt:i4>
      </vt:variant>
    </vt:vector>
  </HeadingPairs>
  <TitlesOfParts>
    <vt:vector size="38" baseType="lpstr">
      <vt:lpstr>ＭＳ Ｐゴシック</vt:lpstr>
      <vt:lpstr>游ゴシック</vt:lpstr>
      <vt:lpstr>游ゴシック Light</vt:lpstr>
      <vt:lpstr>Yu Gothic Medium</vt:lpstr>
      <vt:lpstr>Arial</vt:lpstr>
      <vt:lpstr>Century Gothic</vt:lpstr>
      <vt:lpstr>P2.3共通</vt:lpstr>
      <vt:lpstr>デザインの設定</vt:lpstr>
      <vt:lpstr>【リード獲得型ソリューション】 「日経オンラインセミナー」のご案内</vt:lpstr>
      <vt:lpstr>日経オンラインセミナー　３つの強み</vt:lpstr>
      <vt:lpstr>NEONセミナールームについて</vt:lpstr>
      <vt:lpstr>配信形式（詳細）</vt:lpstr>
      <vt:lpstr>実施料金（基本プラン）</vt:lpstr>
      <vt:lpstr>実施料金（日経本紙セットプラン）</vt:lpstr>
      <vt:lpstr>実施料金（日経MJセットプラン）</vt:lpstr>
      <vt:lpstr>「リード情報（申込者リスト）の提供」について</vt:lpstr>
      <vt:lpstr>「リード情報（申込者リスト）の提供」について</vt:lpstr>
      <vt:lpstr>「集計情報の提供」について</vt:lpstr>
      <vt:lpstr>参加者へのアンケート実施について</vt:lpstr>
      <vt:lpstr>リード情報の提供の流れ</vt:lpstr>
      <vt:lpstr>視聴画面のイメージ</vt:lpstr>
      <vt:lpstr>視聴画面のイメージ</vt:lpstr>
      <vt:lpstr>オプション一覧</vt:lpstr>
      <vt:lpstr>オプション－ 「セミナー動画二次利用」</vt:lpstr>
      <vt:lpstr>セミナー動画二次利用における注意事項</vt:lpstr>
      <vt:lpstr>オプション－「日経セミナー採録タイアップ」</vt:lpstr>
      <vt:lpstr>オプション－「ウェビナー集客メニュー」　一覧表</vt:lpstr>
      <vt:lpstr>開催までのスケジュール</vt:lpstr>
      <vt:lpstr>集客から視聴までの流れ</vt:lpstr>
      <vt:lpstr>セミナー概要ページ/集客施策例</vt:lpstr>
      <vt:lpstr>申込フォーム（イメージ）</vt:lpstr>
      <vt:lpstr>セミナー視聴ページ</vt:lpstr>
      <vt:lpstr>視聴画面イメージ</vt:lpstr>
      <vt:lpstr>モデルプログラム</vt:lpstr>
      <vt:lpstr>主な開催実績　（過去実績一覧は日経イベント＆セミナーをご覧ください）</vt:lpstr>
      <vt:lpstr>個人情報提供に際しての取り扱いルール</vt:lpstr>
      <vt:lpstr>ご留意いただきたい点</vt:lpstr>
      <vt:lpstr>お問い合わせ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【リード獲得型ソリューション】 「日経オンラインセミナー」のご案内</dc:title>
  <dc:creator/>
  <cp:lastModifiedBy/>
  <cp:revision>30</cp:revision>
  <dcterms:created xsi:type="dcterms:W3CDTF">2022-10-31T01:31:12Z</dcterms:created>
  <dcterms:modified xsi:type="dcterms:W3CDTF">2024-04-17T09:12:27Z</dcterms:modified>
</cp:coreProperties>
</file>