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Lst>
  <p:notesMasterIdLst>
    <p:notesMasterId r:id="rId18"/>
  </p:notesMasterIdLst>
  <p:sldIdLst>
    <p:sldId id="407" r:id="rId3"/>
    <p:sldId id="388" r:id="rId4"/>
    <p:sldId id="390" r:id="rId5"/>
    <p:sldId id="386" r:id="rId6"/>
    <p:sldId id="384" r:id="rId7"/>
    <p:sldId id="385" r:id="rId8"/>
    <p:sldId id="389" r:id="rId9"/>
    <p:sldId id="335" r:id="rId10"/>
    <p:sldId id="408" r:id="rId11"/>
    <p:sldId id="387" r:id="rId12"/>
    <p:sldId id="337" r:id="rId13"/>
    <p:sldId id="460" r:id="rId14"/>
    <p:sldId id="461" r:id="rId15"/>
    <p:sldId id="458" r:id="rId16"/>
    <p:sldId id="459"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YU DAIGO, Nikkei Inc." initials="MI" lastIdx="3" clrIdx="6">
    <p:extLst>
      <p:ext uri="{19B8F6BF-5375-455C-9EA6-DF929625EA0E}">
        <p15:presenceInfo xmlns:p15="http://schemas.microsoft.com/office/powerpoint/2012/main" userId="S::nk15205@nexnikkei.onmicrosoft.com::299b0811-cae2-45f7-a6bf-15041c12dbbf" providerId="AD"/>
      </p:ext>
    </p:extLst>
  </p:cmAuthor>
  <p:cmAuthor id="1" name="春佳 津田" initials="春佳" lastIdx="46" clrIdx="0">
    <p:extLst>
      <p:ext uri="{19B8F6BF-5375-455C-9EA6-DF929625EA0E}">
        <p15:presenceInfo xmlns:p15="http://schemas.microsoft.com/office/powerpoint/2012/main" userId="春佳 津田" providerId="None"/>
      </p:ext>
    </p:extLst>
  </p:cmAuthor>
  <p:cmAuthor id="8" name="酒井 優行" initials="酒優" lastIdx="1" clrIdx="7">
    <p:extLst>
      <p:ext uri="{19B8F6BF-5375-455C-9EA6-DF929625EA0E}">
        <p15:presenceInfo xmlns:p15="http://schemas.microsoft.com/office/powerpoint/2012/main" userId="S::nk19726@nexnikkei.onmicrosoft.com::a4fe60a4-95c4-477c-812f-417853b04aaa" providerId="AD"/>
      </p:ext>
    </p:extLst>
  </p:cmAuthor>
  <p:cmAuthor id="2" name="小林 秀次" initials="小秀" lastIdx="3" clrIdx="1">
    <p:extLst>
      <p:ext uri="{19B8F6BF-5375-455C-9EA6-DF929625EA0E}">
        <p15:presenceInfo xmlns:p15="http://schemas.microsoft.com/office/powerpoint/2012/main" userId="S::nk19795@nexnikkei.onmicrosoft.com::d52cd091-650e-49dd-acc5-b856ab9a78d9" providerId="AD"/>
      </p:ext>
    </p:extLst>
  </p:cmAuthor>
  <p:cmAuthor id="3" name="遠山 廣倫" initials="遠廣" lastIdx="2" clrIdx="2">
    <p:extLst>
      <p:ext uri="{19B8F6BF-5375-455C-9EA6-DF929625EA0E}">
        <p15:presenceInfo xmlns:p15="http://schemas.microsoft.com/office/powerpoint/2012/main" userId="S::nk19723@nexnikkei.onmicrosoft.com::38b54f03-97c3-4c97-8962-af4e951bd039" providerId="AD"/>
      </p:ext>
    </p:extLst>
  </p:cmAuthor>
  <p:cmAuthor id="4" name="松岡 史乃" initials="松史" lastIdx="3" clrIdx="3">
    <p:extLst>
      <p:ext uri="{19B8F6BF-5375-455C-9EA6-DF929625EA0E}">
        <p15:presenceInfo xmlns:p15="http://schemas.microsoft.com/office/powerpoint/2012/main" userId="S::nk18806@nexnikkei.onmicrosoft.com::bbe982ca-2717-4bc8-aad1-cd11f7771e6c" providerId="AD"/>
      </p:ext>
    </p:extLst>
  </p:cmAuthor>
  <p:cmAuthor id="5" name="今村 大介" initials="今大" lastIdx="5" clrIdx="4">
    <p:extLst>
      <p:ext uri="{19B8F6BF-5375-455C-9EA6-DF929625EA0E}">
        <p15:presenceInfo xmlns:p15="http://schemas.microsoft.com/office/powerpoint/2012/main" userId="S::nk14674@nexnikkei.onmicrosoft.com::5e3cd794-7031-42f0-9c49-633f815cc17e" providerId="AD"/>
      </p:ext>
    </p:extLst>
  </p:cmAuthor>
  <p:cmAuthor id="6" name="優行 酒井" initials="優行" lastIdx="2" clrIdx="5">
    <p:extLst>
      <p:ext uri="{19B8F6BF-5375-455C-9EA6-DF929625EA0E}">
        <p15:presenceInfo xmlns:p15="http://schemas.microsoft.com/office/powerpoint/2012/main" userId="優行 酒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6E6E6"/>
    <a:srgbClr val="FFFFFF"/>
    <a:srgbClr val="FFFF99"/>
    <a:srgbClr val="003399"/>
    <a:srgbClr val="E1E6EF"/>
    <a:srgbClr val="000000"/>
    <a:srgbClr val="E8F0FC"/>
    <a:srgbClr val="FCD5B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2" autoAdjust="0"/>
  </p:normalViewPr>
  <p:slideViewPr>
    <p:cSldViewPr snapToGrid="0">
      <p:cViewPr varScale="1">
        <p:scale>
          <a:sx n="77" d="100"/>
          <a:sy n="77" d="100"/>
        </p:scale>
        <p:origin x="11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C96D244-F4AA-4766-ADE4-D61EE06A2216}" type="datetimeFigureOut">
              <a:rPr kumimoji="1" lang="ja-JP" altLang="en-US" smtClean="0"/>
              <a:t>2021/6/9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6E7B101-0065-4AE0-9A0B-DC49BBD0CAF4}" type="slidenum">
              <a:rPr kumimoji="1" lang="ja-JP" altLang="en-US" smtClean="0"/>
              <a:t>‹#›</a:t>
            </a:fld>
            <a:endParaRPr kumimoji="1" lang="ja-JP" altLang="en-US"/>
          </a:p>
        </p:txBody>
      </p:sp>
    </p:spTree>
    <p:extLst>
      <p:ext uri="{BB962C8B-B14F-4D97-AF65-F5344CB8AC3E}">
        <p14:creationId xmlns:p14="http://schemas.microsoft.com/office/powerpoint/2010/main" val="30623064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小林　〇</a:t>
            </a:r>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59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4</a:t>
            </a:fld>
            <a:endParaRPr lang="en-US" altLang="ja-JP"/>
          </a:p>
        </p:txBody>
      </p:sp>
    </p:spTree>
    <p:extLst>
      <p:ext uri="{BB962C8B-B14F-4D97-AF65-F5344CB8AC3E}">
        <p14:creationId xmlns:p14="http://schemas.microsoft.com/office/powerpoint/2010/main" val="72943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8</a:t>
            </a:fld>
            <a:endParaRPr lang="en-US" altLang="ja-JP"/>
          </a:p>
        </p:txBody>
      </p:sp>
    </p:spTree>
    <p:extLst>
      <p:ext uri="{BB962C8B-B14F-4D97-AF65-F5344CB8AC3E}">
        <p14:creationId xmlns:p14="http://schemas.microsoft.com/office/powerpoint/2010/main" val="70865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6E7B101-0065-4AE0-9A0B-DC49BBD0CAF4}" type="slidenum">
              <a:rPr kumimoji="1" lang="ja-JP" altLang="en-US" smtClean="0"/>
              <a:t>11</a:t>
            </a:fld>
            <a:endParaRPr kumimoji="1" lang="ja-JP" altLang="en-US"/>
          </a:p>
        </p:txBody>
      </p:sp>
    </p:spTree>
    <p:extLst>
      <p:ext uri="{BB962C8B-B14F-4D97-AF65-F5344CB8AC3E}">
        <p14:creationId xmlns:p14="http://schemas.microsoft.com/office/powerpoint/2010/main" val="98489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コンテンツなし">
    <p:spTree>
      <p:nvGrpSpPr>
        <p:cNvPr id="1" name=""/>
        <p:cNvGrpSpPr/>
        <p:nvPr/>
      </p:nvGrpSpPr>
      <p:grpSpPr>
        <a:xfrm>
          <a:off x="0" y="0"/>
          <a:ext cx="0" cy="0"/>
          <a:chOff x="0" y="0"/>
          <a:chExt cx="0" cy="0"/>
        </a:xfrm>
      </p:grpSpPr>
      <p:sp>
        <p:nvSpPr>
          <p:cNvPr id="54" name="角丸四角形 53"/>
          <p:cNvSpPr>
            <a:spLocks/>
          </p:cNvSpPr>
          <p:nvPr userDrawn="1"/>
        </p:nvSpPr>
        <p:spPr>
          <a:xfrm>
            <a:off x="31262" y="34301"/>
            <a:ext cx="9085385"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9459" y="218184"/>
            <a:ext cx="948613" cy="419179"/>
          </a:xfrm>
          <a:prstGeom prst="rect">
            <a:avLst/>
          </a:prstGeom>
        </p:spPr>
      </p:pic>
      <p:sp>
        <p:nvSpPr>
          <p:cNvPr id="56" name="タイトル 1"/>
          <p:cNvSpPr>
            <a:spLocks noGrp="1"/>
          </p:cNvSpPr>
          <p:nvPr>
            <p:ph type="title"/>
          </p:nvPr>
        </p:nvSpPr>
        <p:spPr>
          <a:xfrm>
            <a:off x="457200" y="237095"/>
            <a:ext cx="7067128" cy="369332"/>
          </a:xfrm>
          <a:prstGeom prst="rect">
            <a:avLst/>
          </a:prstGeom>
        </p:spPr>
        <p:txBody>
          <a:bodyPr wrap="square">
            <a:spAutoFit/>
          </a:bodyPr>
          <a:lstStyle>
            <a:lvl1pPr algn="l">
              <a:defRPr kumimoji="0" sz="1800">
                <a:solidFill>
                  <a:schemeClr val="bg1"/>
                </a:solidFill>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59" name="正方形/長方形 58"/>
          <p:cNvSpPr/>
          <p:nvPr userDrawn="1"/>
        </p:nvSpPr>
        <p:spPr bwMode="white">
          <a:xfrm>
            <a:off x="84673" y="6557712"/>
            <a:ext cx="2599430"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cxnSp>
        <p:nvCxnSpPr>
          <p:cNvPr id="63" name="直線コネクタ 62"/>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5">
            <a:extLst>
              <a:ext uri="{FF2B5EF4-FFF2-40B4-BE49-F238E27FC236}">
                <a16:creationId xmlns:a16="http://schemas.microsoft.com/office/drawing/2014/main" id="{6BC9CFF1-50B9-45D0-9C96-DDCEB21E4353}"/>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18615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57200" y="6356351"/>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378533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0823" y="203201"/>
            <a:ext cx="8229600" cy="621850"/>
          </a:xfrm>
          <a:prstGeom prst="rect">
            <a:avLst/>
          </a:prstGeom>
        </p:spPr>
        <p:txBody>
          <a:bodyPr>
            <a:normAutofit/>
          </a:bodyPr>
          <a:lstStyle>
            <a:lvl1pPr algn="l">
              <a:defRPr sz="1846" b="1">
                <a:solidFill>
                  <a:srgbClr val="003964"/>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8" name="正方形/長方形 7"/>
          <p:cNvSpPr/>
          <p:nvPr userDrawn="1"/>
        </p:nvSpPr>
        <p:spPr>
          <a:xfrm>
            <a:off x="501163" y="711452"/>
            <a:ext cx="8141676" cy="61200"/>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a:p>
        </p:txBody>
      </p:sp>
      <p:sp>
        <p:nvSpPr>
          <p:cNvPr id="13" name="角丸四角形 12"/>
          <p:cNvSpPr/>
          <p:nvPr userDrawn="1"/>
        </p:nvSpPr>
        <p:spPr>
          <a:xfrm>
            <a:off x="31262" y="6538818"/>
            <a:ext cx="9085385"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2" name="直線コネクタ 11"/>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84674" y="6557712"/>
            <a:ext cx="2411301" cy="220188"/>
          </a:xfrm>
          <a:prstGeom prst="rect">
            <a:avLst/>
          </a:prstGeom>
        </p:spPr>
        <p:txBody>
          <a:bodyPr wrap="none">
            <a:spAutoFit/>
          </a:bodyPr>
          <a:lstStyle/>
          <a:p>
            <a:r>
              <a:rPr lang="en-US" altLang="ja-JP" sz="831" spc="28">
                <a:solidFill>
                  <a:schemeClr val="bg1"/>
                </a:solidFill>
                <a:latin typeface="+mn-ea"/>
                <a:cs typeface="メイリオ" panose="020B0604030504040204" pitchFamily="50" charset="-128"/>
              </a:rPr>
              <a:t>Nikkei Inc. No reproduction without permission</a:t>
            </a:r>
            <a:endParaRPr lang="ja-JP" altLang="en-US" sz="831" spc="28">
              <a:solidFill>
                <a:schemeClr val="bg1"/>
              </a:solidFill>
              <a:latin typeface="+mn-ea"/>
              <a:cs typeface="メイリオ" panose="020B0604030504040204" pitchFamily="50" charset="-128"/>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16234" y="357074"/>
            <a:ext cx="1066912" cy="356885"/>
          </a:xfrm>
          <a:prstGeom prst="rect">
            <a:avLst/>
          </a:prstGeom>
        </p:spPr>
      </p:pic>
      <p:sp>
        <p:nvSpPr>
          <p:cNvPr id="15" name="正方形/長方形 14">
            <a:extLst>
              <a:ext uri="{FF2B5EF4-FFF2-40B4-BE49-F238E27FC236}">
                <a16:creationId xmlns:a16="http://schemas.microsoft.com/office/drawing/2014/main" id="{70C5773A-DC23-4C21-8CA6-694FFA845ED8}"/>
              </a:ext>
            </a:extLst>
          </p:cNvPr>
          <p:cNvSpPr/>
          <p:nvPr userDrawn="1"/>
        </p:nvSpPr>
        <p:spPr bwMode="white">
          <a:xfrm>
            <a:off x="6339668" y="6567060"/>
            <a:ext cx="2358014" cy="215444"/>
          </a:xfrm>
          <a:prstGeom prst="rect">
            <a:avLst/>
          </a:prstGeom>
        </p:spPr>
        <p:txBody>
          <a:bodyPr wrap="square">
            <a:spAutoFit/>
          </a:bodyPr>
          <a:lstStyle/>
          <a:p>
            <a:pPr algn="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タイアップ広告ガイド </a:t>
            </a:r>
            <a:r>
              <a:rPr lang="en-US" altLang="ja-JP" sz="750">
                <a:solidFill>
                  <a:prstClr val="white"/>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a:solidFill>
                  <a:prstClr val="white"/>
                </a:solidFill>
                <a:latin typeface="Meiryo UI" panose="020B0604030504040204" pitchFamily="50" charset="-128"/>
                <a:ea typeface="Meiryo UI" panose="020B0604030504040204" pitchFamily="50" charset="-128"/>
                <a:cs typeface="Meiryo UI" panose="020B0604030504040204" pitchFamily="50" charset="-128"/>
              </a:rPr>
              <a:t>版</a:t>
            </a:r>
          </a:p>
        </p:txBody>
      </p:sp>
      <p:sp>
        <p:nvSpPr>
          <p:cNvPr id="16" name="スライド番号プレースホルダー 5">
            <a:extLst>
              <a:ext uri="{FF2B5EF4-FFF2-40B4-BE49-F238E27FC236}">
                <a16:creationId xmlns:a16="http://schemas.microsoft.com/office/drawing/2014/main" id="{9FA929F7-A417-456F-A2E2-1E6AD3614838}"/>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311081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66768" y="233818"/>
            <a:ext cx="7297615" cy="460148"/>
          </a:xfrm>
          <a:prstGeom prst="rect">
            <a:avLst/>
          </a:prstGeom>
        </p:spPr>
        <p:txBody>
          <a:bodyPr/>
          <a:lstStyle>
            <a:lvl1pPr algn="l">
              <a:defRPr sz="1754"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3" name="スライド番号プレースホルダー 5"/>
          <p:cNvSpPr>
            <a:spLocks noGrp="1"/>
          </p:cNvSpPr>
          <p:nvPr>
            <p:ph type="sldNum" sz="quarter" idx="4"/>
          </p:nvPr>
        </p:nvSpPr>
        <p:spPr bwMode="white">
          <a:xfrm>
            <a:off x="8803945" y="6572386"/>
            <a:ext cx="297237" cy="170318"/>
          </a:xfrm>
          <a:prstGeom prst="rect">
            <a:avLst/>
          </a:prstGeom>
        </p:spPr>
        <p:txBody>
          <a:bodyPr/>
          <a:lstStyle>
            <a:lvl1pPr>
              <a:defRPr sz="785">
                <a:solidFill>
                  <a:schemeClr val="bg1"/>
                </a:solidFill>
              </a:defRPr>
            </a:lvl1pPr>
          </a:lstStyle>
          <a:p>
            <a:fld id="{F4DDE5B3-8C43-439F-8EF3-65A6048A9570}" type="slidenum">
              <a:rPr lang="ja-JP" altLang="en-US" smtClean="0"/>
              <a:pPr/>
              <a:t>‹#›</a:t>
            </a:fld>
            <a:endParaRPr lang="ja-JP" altLang="en-US"/>
          </a:p>
        </p:txBody>
      </p:sp>
      <p:sp>
        <p:nvSpPr>
          <p:cNvPr id="4" name="正方形/長方形 3"/>
          <p:cNvSpPr/>
          <p:nvPr userDrawn="1"/>
        </p:nvSpPr>
        <p:spPr bwMode="white">
          <a:xfrm>
            <a:off x="84674" y="6557712"/>
            <a:ext cx="2411301" cy="220188"/>
          </a:xfrm>
          <a:prstGeom prst="rect">
            <a:avLst/>
          </a:prstGeom>
        </p:spPr>
        <p:txBody>
          <a:bodyPr wrap="none">
            <a:spAutoFit/>
          </a:bodyPr>
          <a:lstStyle/>
          <a:p>
            <a:r>
              <a:rPr lang="en-US" altLang="ja-JP" sz="831" spc="28">
                <a:solidFill>
                  <a:schemeClr val="bg1"/>
                </a:solidFill>
                <a:latin typeface="+mn-ea"/>
                <a:cs typeface="メイリオ" panose="020B0604030504040204" pitchFamily="50" charset="-128"/>
              </a:rPr>
              <a:t>Nikkei Inc. No reproduction without permission</a:t>
            </a:r>
            <a:endParaRPr lang="ja-JP" altLang="en-US" sz="831" spc="28">
              <a:solidFill>
                <a:schemeClr val="bg1"/>
              </a:solidFill>
              <a:latin typeface="+mn-ea"/>
              <a:cs typeface="メイリオ" panose="020B0604030504040204" pitchFamily="50" charset="-128"/>
            </a:endParaRPr>
          </a:p>
        </p:txBody>
      </p:sp>
      <p:cxnSp>
        <p:nvCxnSpPr>
          <p:cNvPr id="6" name="直線コネクタ 5"/>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613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1262" y="29551"/>
            <a:ext cx="9085385"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userDrawn="1"/>
        </p:nvSpPr>
        <p:spPr>
          <a:xfrm>
            <a:off x="31262" y="6538818"/>
            <a:ext cx="9085385"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59459" y="218184"/>
            <a:ext cx="948613" cy="419179"/>
          </a:xfrm>
          <a:prstGeom prst="rect">
            <a:avLst/>
          </a:prstGeom>
        </p:spPr>
      </p:pic>
      <p:sp>
        <p:nvSpPr>
          <p:cNvPr id="9" name="正方形/長方形 8"/>
          <p:cNvSpPr/>
          <p:nvPr userDrawn="1"/>
        </p:nvSpPr>
        <p:spPr bwMode="white">
          <a:xfrm>
            <a:off x="84673" y="6557712"/>
            <a:ext cx="2599430" cy="230832"/>
          </a:xfrm>
          <a:prstGeom prst="rect">
            <a:avLst/>
          </a:prstGeom>
        </p:spPr>
        <p:txBody>
          <a:bodyPr wrap="none">
            <a:spAutoFit/>
          </a:bodyPr>
          <a:lstStyle/>
          <a:p>
            <a:r>
              <a:rPr lang="en-US" altLang="ja-JP" sz="900" spc="30">
                <a:solidFill>
                  <a:prstClr val="white"/>
                </a:solidFill>
                <a:latin typeface="ＭＳ Ｐゴシック"/>
                <a:cs typeface="メイリオ" panose="020B0604030504040204" pitchFamily="50" charset="-128"/>
              </a:rPr>
              <a:t>Nikkei Inc. No reproduction without permission</a:t>
            </a:r>
            <a:endParaRPr lang="ja-JP" altLang="en-US" sz="900" spc="30">
              <a:solidFill>
                <a:prstClr val="white"/>
              </a:solidFill>
              <a:latin typeface="ＭＳ Ｐゴシック"/>
              <a:cs typeface="メイリオ" panose="020B0604030504040204" pitchFamily="50" charset="-128"/>
            </a:endParaRPr>
          </a:p>
        </p:txBody>
      </p:sp>
      <p:sp>
        <p:nvSpPr>
          <p:cNvPr id="10" name="正方形/長方形 9"/>
          <p:cNvSpPr/>
          <p:nvPr userDrawn="1"/>
        </p:nvSpPr>
        <p:spPr bwMode="white">
          <a:xfrm>
            <a:off x="6339668" y="6567060"/>
            <a:ext cx="2358014" cy="215444"/>
          </a:xfrm>
          <a:prstGeom prst="rect">
            <a:avLst/>
          </a:prstGeom>
        </p:spPr>
        <p:txBody>
          <a:bodyPr wrap="square">
            <a:spAutoFit/>
          </a:bodyPr>
          <a:lstStyle/>
          <a:p>
            <a:pPr algn="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タイアップ広告ガイド </a:t>
            </a:r>
            <a:r>
              <a:rPr lang="en-US" altLang="ja-JP" sz="750">
                <a:solidFill>
                  <a:prstClr val="white"/>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800">
                <a:solidFill>
                  <a:prstClr val="white"/>
                </a:solidFill>
                <a:latin typeface="Meiryo UI" panose="020B0604030504040204" pitchFamily="50" charset="-128"/>
                <a:ea typeface="Meiryo UI" panose="020B0604030504040204" pitchFamily="50" charset="-128"/>
                <a:cs typeface="Meiryo UI" panose="020B0604030504040204" pitchFamily="50" charset="-128"/>
              </a:rPr>
              <a:t>年版</a:t>
            </a:r>
          </a:p>
        </p:txBody>
      </p:sp>
      <p:cxnSp>
        <p:nvCxnSpPr>
          <p:cNvPr id="11" name="直線コネクタ 10"/>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2FE7492-8203-4874-85ED-0A8757E459ED}"/>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3613680984"/>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01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37.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27.png"/><Relationship Id="rId5" Type="http://schemas.openxmlformats.org/officeDocument/2006/relationships/image" Target="../media/image34.png"/><Relationship Id="rId10" Type="http://schemas.openxmlformats.org/officeDocument/2006/relationships/image" Target="../media/image14.png"/><Relationship Id="rId4" Type="http://schemas.openxmlformats.org/officeDocument/2006/relationships/image" Target="../media/image38.sv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27.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13.png"/><Relationship Id="rId5" Type="http://schemas.openxmlformats.org/officeDocument/2006/relationships/image" Target="../media/image3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8.svg"/><Relationship Id="rId9" Type="http://schemas.openxmlformats.org/officeDocument/2006/relationships/image" Target="../media/image8.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1.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5" Type="http://schemas.openxmlformats.org/officeDocument/2006/relationships/image" Target="../media/image43.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1.sv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5.png"/><Relationship Id="rId21" Type="http://schemas.openxmlformats.org/officeDocument/2006/relationships/image" Target="../media/image61.jpeg"/><Relationship Id="rId7" Type="http://schemas.microsoft.com/office/2007/relationships/hdphoto" Target="../media/hdphoto4.wdp"/><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4.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1.jpeg"/><Relationship Id="rId24" Type="http://schemas.openxmlformats.org/officeDocument/2006/relationships/image" Target="../media/image64.png"/><Relationship Id="rId5" Type="http://schemas.openxmlformats.org/officeDocument/2006/relationships/image" Target="../media/image46.png"/><Relationship Id="rId15" Type="http://schemas.openxmlformats.org/officeDocument/2006/relationships/image" Target="../media/image55.jpe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microsoft.com/office/2007/relationships/hdphoto" Target="../media/hdphoto3.wdp"/><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9.png"/><Relationship Id="rId1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jpeg"/><Relationship Id="rId1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9.png"/><Relationship Id="rId1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jpeg"/><Relationship Id="rId1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14.png"/><Relationship Id="rId5" Type="http://schemas.openxmlformats.org/officeDocument/2006/relationships/image" Target="../media/image31.jpeg"/><Relationship Id="rId10" Type="http://schemas.openxmlformats.org/officeDocument/2006/relationships/image" Target="../media/image13.png"/><Relationship Id="rId4" Type="http://schemas.openxmlformats.org/officeDocument/2006/relationships/image" Target="../media/image30.png"/><Relationship Id="rId9" Type="http://schemas.openxmlformats.org/officeDocument/2006/relationships/image" Target="../media/image9.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4.png"/><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5.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38.sv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27.png"/><Relationship Id="rId5" Type="http://schemas.openxmlformats.org/officeDocument/2006/relationships/image" Target="../media/image35.svg"/><Relationship Id="rId10" Type="http://schemas.openxmlformats.org/officeDocument/2006/relationships/image" Target="../media/image14.png"/><Relationship Id="rId4" Type="http://schemas.openxmlformats.org/officeDocument/2006/relationships/image" Target="../media/image34.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74360" y="5757428"/>
            <a:ext cx="2874890" cy="291170"/>
          </a:xfrm>
          <a:prstGeom prst="rect">
            <a:avLst/>
          </a:prstGeom>
          <a:noFill/>
        </p:spPr>
        <p:txBody>
          <a:bodyPr wrap="none" rtlCol="0">
            <a:spAutoFit/>
          </a:bodyPr>
          <a:lstStyle/>
          <a:p>
            <a:pPr defTabSz="844083"/>
            <a:r>
              <a:rPr lang="ja-JP" altLang="en-US" sz="1292" b="1" kern="1100" spc="277">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日本経済新聞社 デジタル事業</a:t>
            </a:r>
          </a:p>
        </p:txBody>
      </p:sp>
      <p:sp>
        <p:nvSpPr>
          <p:cNvPr id="12" name="正方形/長方形 11"/>
          <p:cNvSpPr/>
          <p:nvPr/>
        </p:nvSpPr>
        <p:spPr>
          <a:xfrm>
            <a:off x="-1" y="10854"/>
            <a:ext cx="9144001" cy="3637296"/>
          </a:xfrm>
          <a:prstGeom prst="rect">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83063" y="5444917"/>
            <a:ext cx="2874890" cy="291170"/>
          </a:xfrm>
          <a:prstGeom prst="rect">
            <a:avLst/>
          </a:prstGeom>
          <a:noFill/>
        </p:spPr>
        <p:txBody>
          <a:bodyPr wrap="square" rtlCol="0">
            <a:spAutoFit/>
          </a:bodyPr>
          <a:lstStyle/>
          <a:p>
            <a:pPr defTabSz="844083"/>
            <a:r>
              <a:rPr lang="en-US" altLang="ja-JP"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2021</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年</a:t>
            </a:r>
            <a:r>
              <a:rPr lang="en-US" altLang="ja-JP"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1</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月</a:t>
            </a:r>
            <a:r>
              <a:rPr lang="en-US" altLang="ja-JP"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-12</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月</a:t>
            </a:r>
          </a:p>
        </p:txBody>
      </p:sp>
      <p:sp>
        <p:nvSpPr>
          <p:cNvPr id="13" name="Text Box 16"/>
          <p:cNvSpPr txBox="1">
            <a:spLocks noChangeArrowheads="1"/>
          </p:cNvSpPr>
          <p:nvPr/>
        </p:nvSpPr>
        <p:spPr bwMode="auto">
          <a:xfrm>
            <a:off x="7884368" y="6237909"/>
            <a:ext cx="747274" cy="20589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hangingPunct="1"/>
            <a:endParaRPr kumimoji="0" lang="ja-JP" altLang="en-US" sz="738">
              <a:solidFill>
                <a:srgbClr val="C00000"/>
              </a:solidFill>
              <a:latin typeface="Calibri"/>
            </a:endParaRPr>
          </a:p>
        </p:txBody>
      </p:sp>
      <p:sp>
        <p:nvSpPr>
          <p:cNvPr id="2" name="テキスト ボックス 1">
            <a:extLst>
              <a:ext uri="{FF2B5EF4-FFF2-40B4-BE49-F238E27FC236}">
                <a16:creationId xmlns:a16="http://schemas.microsoft.com/office/drawing/2014/main" id="{E87B56DC-5B78-47BD-8AB2-D05AEF6108C3}"/>
              </a:ext>
            </a:extLst>
          </p:cNvPr>
          <p:cNvSpPr txBox="1"/>
          <p:nvPr/>
        </p:nvSpPr>
        <p:spPr>
          <a:xfrm>
            <a:off x="574361" y="4369615"/>
            <a:ext cx="5316718" cy="376385"/>
          </a:xfrm>
          <a:prstGeom prst="rect">
            <a:avLst/>
          </a:prstGeom>
          <a:noFill/>
        </p:spPr>
        <p:txBody>
          <a:bodyPr wrap="square" rtlCol="0">
            <a:spAutoFit/>
          </a:bodyPr>
          <a:lstStyle/>
          <a:p>
            <a:pPr defTabSz="844083"/>
            <a:r>
              <a:rPr lang="ja-JP" altLang="en-US" sz="1846" b="1" spc="277">
                <a:solidFill>
                  <a:prstClr val="black"/>
                </a:solidFill>
                <a:latin typeface="Segoe UI" panose="020B0502040204020203" pitchFamily="34" charset="0"/>
                <a:ea typeface="源ノ角ゴシック JP Medium" panose="020B0600000000000000" pitchFamily="34" charset="-128"/>
                <a:cs typeface="Segoe UI" panose="020B0502040204020203" pitchFamily="34" charset="0"/>
              </a:rPr>
              <a:t>日本経済新聞 電子版 </a:t>
            </a:r>
            <a:r>
              <a:rPr lang="en-US" altLang="ja-JP" sz="1846" b="1" spc="277">
                <a:solidFill>
                  <a:prstClr val="black"/>
                </a:solidFill>
                <a:latin typeface="Segoe UI" panose="020B0502040204020203" pitchFamily="34" charset="0"/>
                <a:ea typeface="源ノ角ゴシック JP Medium" panose="020B0600000000000000" pitchFamily="34" charset="-128"/>
                <a:cs typeface="Segoe UI" panose="020B0502040204020203" pitchFamily="34" charset="0"/>
              </a:rPr>
              <a:t>/ NIKKEI STYLE</a:t>
            </a:r>
            <a:endParaRPr lang="ja-JP" altLang="en-US" sz="1846" b="1" spc="277">
              <a:solidFill>
                <a:prstClr val="black"/>
              </a:solidFill>
              <a:latin typeface="Segoe UI" panose="020B0502040204020203" pitchFamily="34" charset="0"/>
              <a:ea typeface="源ノ角ゴシック JP Medium" panose="020B0600000000000000" pitchFamily="34" charset="-128"/>
              <a:cs typeface="Segoe UI" panose="020B0502040204020203" pitchFamily="34" charset="0"/>
            </a:endParaRPr>
          </a:p>
        </p:txBody>
      </p:sp>
      <p:sp>
        <p:nvSpPr>
          <p:cNvPr id="10" name="テキスト ボックス 9">
            <a:extLst>
              <a:ext uri="{FF2B5EF4-FFF2-40B4-BE49-F238E27FC236}">
                <a16:creationId xmlns:a16="http://schemas.microsoft.com/office/drawing/2014/main" id="{E4249362-C0C4-477C-B5D2-62DDF7B75B19}"/>
              </a:ext>
            </a:extLst>
          </p:cNvPr>
          <p:cNvSpPr txBox="1"/>
          <p:nvPr/>
        </p:nvSpPr>
        <p:spPr>
          <a:xfrm>
            <a:off x="574361" y="4748873"/>
            <a:ext cx="3971379" cy="490134"/>
          </a:xfrm>
          <a:prstGeom prst="rect">
            <a:avLst/>
          </a:prstGeom>
          <a:noFill/>
        </p:spPr>
        <p:txBody>
          <a:bodyPr wrap="square" rtlCol="0">
            <a:spAutoFit/>
          </a:bodyPr>
          <a:lstStyle/>
          <a:p>
            <a:pPr defTabSz="844083"/>
            <a:r>
              <a:rPr lang="ja-JP" altLang="en-US" sz="2585" b="1" spc="277">
                <a:solidFill>
                  <a:srgbClr val="1F497D">
                    <a:lumMod val="75000"/>
                  </a:srgbClr>
                </a:solidFill>
                <a:latin typeface="源ノ角ゴシック JP Medium" panose="020B0600000000000000" pitchFamily="34" charset="-128"/>
                <a:ea typeface="源ノ角ゴシック JP Medium" panose="020B0600000000000000" pitchFamily="34" charset="-128"/>
              </a:rPr>
              <a:t>タイアップ広告ガイド</a:t>
            </a:r>
          </a:p>
        </p:txBody>
      </p:sp>
      <p:sp>
        <p:nvSpPr>
          <p:cNvPr id="14" name="Text Box 16">
            <a:extLst>
              <a:ext uri="{FF2B5EF4-FFF2-40B4-BE49-F238E27FC236}">
                <a16:creationId xmlns:a16="http://schemas.microsoft.com/office/drawing/2014/main" id="{28E8D8A8-B4DD-4757-AE77-804228EFD5ED}"/>
              </a:ext>
            </a:extLst>
          </p:cNvPr>
          <p:cNvSpPr txBox="1">
            <a:spLocks noChangeArrowheads="1"/>
          </p:cNvSpPr>
          <p:nvPr/>
        </p:nvSpPr>
        <p:spPr bwMode="auto">
          <a:xfrm>
            <a:off x="7838105" y="6238002"/>
            <a:ext cx="837089" cy="205890"/>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base" hangingPunct="1">
              <a:spcBef>
                <a:spcPct val="0"/>
              </a:spcBef>
              <a:spcAft>
                <a:spcPct val="0"/>
              </a:spcAft>
            </a:pPr>
            <a:r>
              <a:rPr kumimoji="0" lang="en-US" altLang="ja-JP" sz="738" dirty="0">
                <a:solidFill>
                  <a:srgbClr val="C00000"/>
                </a:solidFill>
                <a:latin typeface="Century Gothic"/>
                <a:ea typeface="HGPｺﾞｼｯｸM"/>
              </a:rPr>
              <a:t>2021.6.9</a:t>
            </a:r>
            <a:r>
              <a:rPr kumimoji="0" lang="ja-JP" altLang="en-US" sz="738" dirty="0">
                <a:solidFill>
                  <a:srgbClr val="C00000"/>
                </a:solidFill>
                <a:latin typeface="Century Gothic"/>
                <a:ea typeface="HGPｺﾞｼｯｸM"/>
              </a:rPr>
              <a:t>更新版</a:t>
            </a:r>
          </a:p>
        </p:txBody>
      </p:sp>
      <p:sp>
        <p:nvSpPr>
          <p:cNvPr id="3" name="テキスト ボックス 2">
            <a:extLst>
              <a:ext uri="{FF2B5EF4-FFF2-40B4-BE49-F238E27FC236}">
                <a16:creationId xmlns:a16="http://schemas.microsoft.com/office/drawing/2014/main" id="{A7CEC10E-0406-4CC3-B910-50E49ADDA819}"/>
              </a:ext>
            </a:extLst>
          </p:cNvPr>
          <p:cNvSpPr txBox="1"/>
          <p:nvPr/>
        </p:nvSpPr>
        <p:spPr>
          <a:xfrm>
            <a:off x="574361" y="495461"/>
            <a:ext cx="8110451" cy="2862835"/>
          </a:xfrm>
          <a:prstGeom prst="rect">
            <a:avLst/>
          </a:prstGeom>
          <a:noFill/>
        </p:spPr>
        <p:txBody>
          <a:bodyPr wrap="square" rtlCol="0">
            <a:spAutoFit/>
          </a:bodyPr>
          <a:lstStyle/>
          <a:p>
            <a:pPr defTabSz="844083">
              <a:lnSpc>
                <a:spcPts val="7385"/>
              </a:lnSpc>
            </a:pP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Media</a:t>
            </a:r>
          </a:p>
          <a:p>
            <a:pPr defTabSz="844083">
              <a:lnSpc>
                <a:spcPts val="7385"/>
              </a:lnSpc>
            </a:pPr>
            <a:r>
              <a:rPr lang="en-US" altLang="ja-JP" sz="5539" spc="415">
                <a:solidFill>
                  <a:prstClr val="white"/>
                </a:solidFill>
                <a:latin typeface="Segoe UI Light" panose="020B0502040204020203" pitchFamily="34" charset="0"/>
                <a:ea typeface="Segoe UI Emoji" panose="020B0502040204020203" pitchFamily="34" charset="0"/>
                <a:cs typeface="Segoe UI Light" panose="020B0502040204020203" pitchFamily="34" charset="0"/>
              </a:rPr>
              <a:t>For</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endPar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endParaRPr>
          </a:p>
          <a:p>
            <a:pPr defTabSz="844083">
              <a:lnSpc>
                <a:spcPts val="7385"/>
              </a:lnSpc>
            </a:pP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Brands</a:t>
            </a:r>
            <a:endPar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endParaRPr>
          </a:p>
        </p:txBody>
      </p:sp>
    </p:spTree>
    <p:extLst>
      <p:ext uri="{BB962C8B-B14F-4D97-AF65-F5344CB8AC3E}">
        <p14:creationId xmlns:p14="http://schemas.microsoft.com/office/powerpoint/2010/main" val="296550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タイトル 1">
            <a:extLst>
              <a:ext uri="{FF2B5EF4-FFF2-40B4-BE49-F238E27FC236}">
                <a16:creationId xmlns:a16="http://schemas.microsoft.com/office/drawing/2014/main" id="{371FC11E-33B1-4835-B162-4902E9803AA0}"/>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⑦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ネイティブタイアップライト　エクスプレス</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スライド番号プレースホルダー 2">
            <a:extLst>
              <a:ext uri="{FF2B5EF4-FFF2-40B4-BE49-F238E27FC236}">
                <a16:creationId xmlns:a16="http://schemas.microsoft.com/office/drawing/2014/main" id="{6A71E893-B1EC-4605-9575-2EFC34F165D0}"/>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10</a:t>
            </a:fld>
            <a:endParaRPr lang="ja-JP" altLang="en-US"/>
          </a:p>
        </p:txBody>
      </p:sp>
      <p:graphicFrame>
        <p:nvGraphicFramePr>
          <p:cNvPr id="106" name="表 105">
            <a:extLst>
              <a:ext uri="{FF2B5EF4-FFF2-40B4-BE49-F238E27FC236}">
                <a16:creationId xmlns:a16="http://schemas.microsoft.com/office/drawing/2014/main" id="{4952A7D0-9376-4626-841F-8375F8119B4A}"/>
              </a:ext>
            </a:extLst>
          </p:cNvPr>
          <p:cNvGraphicFramePr>
            <a:graphicFrameLocks noGrp="1"/>
          </p:cNvGraphicFramePr>
          <p:nvPr>
            <p:extLst>
              <p:ext uri="{D42A27DB-BD31-4B8C-83A1-F6EECF244321}">
                <p14:modId xmlns:p14="http://schemas.microsoft.com/office/powerpoint/2010/main" val="711579731"/>
              </p:ext>
            </p:extLst>
          </p:nvPr>
        </p:nvGraphicFramePr>
        <p:xfrm>
          <a:off x="170417" y="1794106"/>
          <a:ext cx="3682095" cy="1051326"/>
        </p:xfrm>
        <a:graphic>
          <a:graphicData uri="http://schemas.openxmlformats.org/drawingml/2006/table">
            <a:tbl>
              <a:tblPr firstRow="1" bandRow="1">
                <a:tableStyleId>{5C22544A-7EE6-4342-B048-85BDC9FD1C3A}</a:tableStyleId>
              </a:tblPr>
              <a:tblGrid>
                <a:gridCol w="729175">
                  <a:extLst>
                    <a:ext uri="{9D8B030D-6E8A-4147-A177-3AD203B41FA5}">
                      <a16:colId xmlns:a16="http://schemas.microsoft.com/office/drawing/2014/main" val="20000"/>
                    </a:ext>
                  </a:extLst>
                </a:gridCol>
                <a:gridCol w="2952920">
                  <a:extLst>
                    <a:ext uri="{9D8B030D-6E8A-4147-A177-3AD203B41FA5}">
                      <a16:colId xmlns:a16="http://schemas.microsoft.com/office/drawing/2014/main" val="20001"/>
                    </a:ext>
                  </a:extLst>
                </a:gridCol>
              </a:tblGrid>
              <a:tr h="2815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8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0" lang="zh-CN" altLang="en-US" sz="650" b="0"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7" name="角丸四角形 84">
            <a:extLst>
              <a:ext uri="{FF2B5EF4-FFF2-40B4-BE49-F238E27FC236}">
                <a16:creationId xmlns:a16="http://schemas.microsoft.com/office/drawing/2014/main" id="{24C45119-B2DC-49C6-90F2-A40E7ED523D7}"/>
              </a:ext>
            </a:extLst>
          </p:cNvPr>
          <p:cNvSpPr/>
          <p:nvPr/>
        </p:nvSpPr>
        <p:spPr>
          <a:xfrm>
            <a:off x="158733" y="1582614"/>
            <a:ext cx="838878" cy="169200"/>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20" name="表 119">
            <a:extLst>
              <a:ext uri="{FF2B5EF4-FFF2-40B4-BE49-F238E27FC236}">
                <a16:creationId xmlns:a16="http://schemas.microsoft.com/office/drawing/2014/main" id="{5B4B6959-0392-4F57-ACC1-6D5A72063B44}"/>
              </a:ext>
            </a:extLst>
          </p:cNvPr>
          <p:cNvGraphicFramePr>
            <a:graphicFrameLocks noGrp="1"/>
          </p:cNvGraphicFramePr>
          <p:nvPr>
            <p:extLst>
              <p:ext uri="{D42A27DB-BD31-4B8C-83A1-F6EECF244321}">
                <p14:modId xmlns:p14="http://schemas.microsoft.com/office/powerpoint/2010/main" val="485083378"/>
              </p:ext>
            </p:extLst>
          </p:nvPr>
        </p:nvGraphicFramePr>
        <p:xfrm>
          <a:off x="158733" y="3133948"/>
          <a:ext cx="3773044" cy="1662336"/>
        </p:xfrm>
        <a:graphic>
          <a:graphicData uri="http://schemas.openxmlformats.org/drawingml/2006/table">
            <a:tbl>
              <a:tblPr firstRow="1" bandRow="1">
                <a:tableStyleId>{5C22544A-7EE6-4342-B048-85BDC9FD1C3A}</a:tableStyleId>
              </a:tblPr>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点（サイズ：</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640×480pixel</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6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簡易リポート項目</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29" name="角丸四角形 72">
            <a:extLst>
              <a:ext uri="{FF2B5EF4-FFF2-40B4-BE49-F238E27FC236}">
                <a16:creationId xmlns:a16="http://schemas.microsoft.com/office/drawing/2014/main" id="{3B32896B-410B-49FF-BAE8-64DC3959A877}"/>
              </a:ext>
            </a:extLst>
          </p:cNvPr>
          <p:cNvSpPr/>
          <p:nvPr/>
        </p:nvSpPr>
        <p:spPr>
          <a:xfrm>
            <a:off x="158733" y="2919333"/>
            <a:ext cx="713284"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130" name="テキスト ボックス 129">
            <a:extLst>
              <a:ext uri="{FF2B5EF4-FFF2-40B4-BE49-F238E27FC236}">
                <a16:creationId xmlns:a16="http://schemas.microsoft.com/office/drawing/2014/main" id="{E4106FE1-407B-46B7-AB28-FF66680E7805}"/>
              </a:ext>
            </a:extLst>
          </p:cNvPr>
          <p:cNvSpPr txBox="1"/>
          <p:nvPr/>
        </p:nvSpPr>
        <p:spPr>
          <a:xfrm>
            <a:off x="3243" y="929812"/>
            <a:ext cx="3902206" cy="662233"/>
          </a:xfrm>
          <a:prstGeom prst="rect">
            <a:avLst/>
          </a:prstGeom>
          <a:noFill/>
        </p:spPr>
        <p:txBody>
          <a:bodyPr wrap="square" rtlCol="0">
            <a:spAutoFit/>
          </a:bodyPr>
          <a:lstStyle/>
          <a:p>
            <a:pPr marL="158265" indent="-158265">
              <a:buFont typeface="Wingdings" panose="05000000000000000000" pitchFamily="2" charset="2"/>
              <a:buChar char="ü"/>
            </a:pPr>
            <a:r>
              <a:rPr lang="ja-JP" altLang="en-US" sz="700">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ja-JP" altLang="en-US" sz="700">
                <a:latin typeface="Meiryo UI" panose="020B0604030504040204" pitchFamily="50" charset="-128"/>
                <a:ea typeface="Meiryo UI" panose="020B0604030504040204" pitchFamily="50" charset="-128"/>
                <a:cs typeface="Meiryo UI" panose="020B0604030504040204" pitchFamily="50" charset="-128"/>
              </a:rPr>
              <a:t>タイアップページの第１～第３レクタングルおよびモバイルレクタングルに純広告を常時配信することが可能です。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700">
                <a:latin typeface="Meiryo UI" panose="020B0604030504040204" pitchFamily="50" charset="-128"/>
                <a:ea typeface="Meiryo UI" panose="020B0604030504040204" pitchFamily="50" charset="-128"/>
                <a:cs typeface="Meiryo UI" panose="020B0604030504040204" pitchFamily="50" charset="-128"/>
              </a:rPr>
              <a:t>エクスプレスは事前にスケジュール等の調整が必要です。場合によって、お受けできないことがあります。</a:t>
            </a:r>
          </a:p>
        </p:txBody>
      </p:sp>
      <p:sp>
        <p:nvSpPr>
          <p:cNvPr id="137" name="テキスト ボックス 136">
            <a:extLst>
              <a:ext uri="{FF2B5EF4-FFF2-40B4-BE49-F238E27FC236}">
                <a16:creationId xmlns:a16="http://schemas.microsoft.com/office/drawing/2014/main" id="{7F99E885-BAC8-47FA-9729-D287CE0EC116}"/>
              </a:ext>
            </a:extLst>
          </p:cNvPr>
          <p:cNvSpPr txBox="1"/>
          <p:nvPr/>
        </p:nvSpPr>
        <p:spPr>
          <a:xfrm>
            <a:off x="5765917" y="2834298"/>
            <a:ext cx="3455778" cy="707886"/>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rPr>
              <a:t>・タイトル、記事下部に</a:t>
            </a:r>
            <a:r>
              <a:rPr lang="en-US" altLang="ja-JP" sz="800">
                <a:latin typeface="Meiryo UI" panose="020B0604030504040204" pitchFamily="50" charset="-128"/>
                <a:ea typeface="Meiryo UI" panose="020B0604030504040204" pitchFamily="50" charset="-128"/>
              </a:rPr>
              <a:t>[PR]</a:t>
            </a:r>
            <a:r>
              <a:rPr lang="ja-JP" altLang="en-US" sz="800">
                <a:latin typeface="Meiryo UI" panose="020B0604030504040204" pitchFamily="50" charset="-128"/>
                <a:ea typeface="Meiryo UI" panose="020B0604030504040204" pitchFamily="50" charset="-128"/>
              </a:rPr>
              <a:t>が入ります。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・記事内への外部リンク埋め込みが可能です。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・タイアップページ内第</a:t>
            </a:r>
            <a:r>
              <a:rPr lang="en-US" altLang="ja-JP" sz="800">
                <a:latin typeface="Meiryo UI" panose="020B0604030504040204" pitchFamily="50" charset="-128"/>
                <a:ea typeface="Meiryo UI" panose="020B0604030504040204" pitchFamily="50" charset="-128"/>
              </a:rPr>
              <a:t>1,2,3</a:t>
            </a:r>
            <a:r>
              <a:rPr lang="ja-JP" altLang="en-US" sz="800">
                <a:latin typeface="Meiryo UI" panose="020B0604030504040204" pitchFamily="50" charset="-128"/>
                <a:ea typeface="Meiryo UI" panose="020B0604030504040204" pitchFamily="50" charset="-128"/>
              </a:rPr>
              <a:t>レクタングル枠に貴社提供素材を</a:t>
            </a:r>
          </a:p>
          <a:p>
            <a:r>
              <a:rPr lang="ja-JP" altLang="en-US" sz="800">
                <a:latin typeface="Meiryo UI" panose="020B0604030504040204" pitchFamily="50" charset="-128"/>
                <a:ea typeface="Meiryo UI" panose="020B0604030504040204" pitchFamily="50" charset="-128"/>
              </a:rPr>
              <a:t>　配信することも可能です。</a:t>
            </a:r>
          </a:p>
          <a:p>
            <a:endParaRPr lang="en-US" altLang="ja-JP" sz="800">
              <a:latin typeface="Meiryo UI" panose="020B0604030504040204" pitchFamily="50" charset="-128"/>
              <a:ea typeface="Meiryo UI" panose="020B0604030504040204" pitchFamily="50" charset="-128"/>
            </a:endParaRPr>
          </a:p>
        </p:txBody>
      </p:sp>
      <p:grpSp>
        <p:nvGrpSpPr>
          <p:cNvPr id="142" name="グループ化 141">
            <a:extLst>
              <a:ext uri="{FF2B5EF4-FFF2-40B4-BE49-F238E27FC236}">
                <a16:creationId xmlns:a16="http://schemas.microsoft.com/office/drawing/2014/main" id="{CDF4DF94-18D5-4093-9941-34A1A3348463}"/>
              </a:ext>
            </a:extLst>
          </p:cNvPr>
          <p:cNvGrpSpPr/>
          <p:nvPr/>
        </p:nvGrpSpPr>
        <p:grpSpPr>
          <a:xfrm>
            <a:off x="4012280" y="3356021"/>
            <a:ext cx="1279771" cy="153888"/>
            <a:chOff x="5779068" y="3923092"/>
            <a:chExt cx="1279771" cy="153888"/>
          </a:xfrm>
        </p:grpSpPr>
        <p:sp>
          <p:nvSpPr>
            <p:cNvPr id="143" name="Text Box 8">
              <a:extLst>
                <a:ext uri="{FF2B5EF4-FFF2-40B4-BE49-F238E27FC236}">
                  <a16:creationId xmlns:a16="http://schemas.microsoft.com/office/drawing/2014/main" id="{5B44E4BD-3D10-4F17-8400-9C362786D6F7}"/>
                </a:ext>
              </a:extLst>
            </p:cNvPr>
            <p:cNvSpPr txBox="1">
              <a:spLocks noChangeArrowheads="1"/>
            </p:cNvSpPr>
            <p:nvPr/>
          </p:nvSpPr>
          <p:spPr bwMode="auto">
            <a:xfrm>
              <a:off x="5970400" y="3923092"/>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Freeform 290">
              <a:extLst>
                <a:ext uri="{FF2B5EF4-FFF2-40B4-BE49-F238E27FC236}">
                  <a16:creationId xmlns:a16="http://schemas.microsoft.com/office/drawing/2014/main" id="{1941B1CA-29F3-40DC-B4F0-E66237B97B57}"/>
                </a:ext>
              </a:extLst>
            </p:cNvPr>
            <p:cNvSpPr>
              <a:spLocks noEditPoints="1"/>
            </p:cNvSpPr>
            <p:nvPr/>
          </p:nvSpPr>
          <p:spPr bwMode="auto">
            <a:xfrm>
              <a:off x="5779068" y="3931363"/>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endParaRPr>
            </a:p>
          </p:txBody>
        </p:sp>
      </p:grpSp>
      <p:graphicFrame>
        <p:nvGraphicFramePr>
          <p:cNvPr id="145" name="表 144">
            <a:extLst>
              <a:ext uri="{FF2B5EF4-FFF2-40B4-BE49-F238E27FC236}">
                <a16:creationId xmlns:a16="http://schemas.microsoft.com/office/drawing/2014/main" id="{56D531A0-A98C-4CA0-BEFD-6B1D293BFD3E}"/>
              </a:ext>
            </a:extLst>
          </p:cNvPr>
          <p:cNvGraphicFramePr>
            <a:graphicFrameLocks noGrp="1"/>
          </p:cNvGraphicFramePr>
          <p:nvPr>
            <p:extLst>
              <p:ext uri="{D42A27DB-BD31-4B8C-83A1-F6EECF244321}">
                <p14:modId xmlns:p14="http://schemas.microsoft.com/office/powerpoint/2010/main" val="2532321339"/>
              </p:ext>
            </p:extLst>
          </p:nvPr>
        </p:nvGraphicFramePr>
        <p:xfrm>
          <a:off x="4012280" y="5829876"/>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52" name="角丸四角形 72">
            <a:extLst>
              <a:ext uri="{FF2B5EF4-FFF2-40B4-BE49-F238E27FC236}">
                <a16:creationId xmlns:a16="http://schemas.microsoft.com/office/drawing/2014/main" id="{1AC06BAE-F27D-4DC2-BA18-D93D4C7F29CF}"/>
              </a:ext>
            </a:extLst>
          </p:cNvPr>
          <p:cNvSpPr/>
          <p:nvPr/>
        </p:nvSpPr>
        <p:spPr>
          <a:xfrm>
            <a:off x="132302" y="5612147"/>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3" name="表 152">
            <a:extLst>
              <a:ext uri="{FF2B5EF4-FFF2-40B4-BE49-F238E27FC236}">
                <a16:creationId xmlns:a16="http://schemas.microsoft.com/office/drawing/2014/main" id="{E202ED5C-A674-4F48-B6BD-DE4F6F3D794C}"/>
              </a:ext>
            </a:extLst>
          </p:cNvPr>
          <p:cNvGraphicFramePr>
            <a:graphicFrameLocks noGrp="1"/>
          </p:cNvGraphicFramePr>
          <p:nvPr>
            <p:extLst>
              <p:ext uri="{D42A27DB-BD31-4B8C-83A1-F6EECF244321}">
                <p14:modId xmlns:p14="http://schemas.microsoft.com/office/powerpoint/2010/main" val="1270477867"/>
              </p:ext>
            </p:extLst>
          </p:nvPr>
        </p:nvGraphicFramePr>
        <p:xfrm>
          <a:off x="113026" y="5800230"/>
          <a:ext cx="3478213" cy="584116"/>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6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500,000</a:t>
                      </a:r>
                    </a:p>
                  </a:txBody>
                  <a:tcPr marL="9525" marR="9525" marT="8792" marB="0" anchor="ctr"/>
                </a:tc>
                <a:extLst>
                  <a:ext uri="{0D108BD9-81ED-4DB2-BD59-A6C34878D82A}">
                    <a16:rowId xmlns:a16="http://schemas.microsoft.com/office/drawing/2014/main" val="1484772537"/>
                  </a:ext>
                </a:extLst>
              </a:tr>
              <a:tr h="117385">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475,000</a:t>
                      </a: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154" name="正方形/長方形 153">
            <a:extLst>
              <a:ext uri="{FF2B5EF4-FFF2-40B4-BE49-F238E27FC236}">
                <a16:creationId xmlns:a16="http://schemas.microsoft.com/office/drawing/2014/main" id="{1168BF9F-68E4-4794-BA80-EB360A35BF56}"/>
              </a:ext>
            </a:extLst>
          </p:cNvPr>
          <p:cNvSpPr/>
          <p:nvPr/>
        </p:nvSpPr>
        <p:spPr>
          <a:xfrm>
            <a:off x="1080276" y="5591741"/>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PV6,000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7,000】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Text Box 8">
            <a:extLst>
              <a:ext uri="{FF2B5EF4-FFF2-40B4-BE49-F238E27FC236}">
                <a16:creationId xmlns:a16="http://schemas.microsoft.com/office/drawing/2014/main" id="{2C255E0F-B186-4A68-81C8-24C72353593E}"/>
              </a:ext>
            </a:extLst>
          </p:cNvPr>
          <p:cNvSpPr txBox="1">
            <a:spLocks noChangeArrowheads="1"/>
          </p:cNvSpPr>
          <p:nvPr/>
        </p:nvSpPr>
        <p:spPr bwMode="auto">
          <a:xfrm>
            <a:off x="5895361" y="919409"/>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156" name="Freeform 290">
            <a:extLst>
              <a:ext uri="{FF2B5EF4-FFF2-40B4-BE49-F238E27FC236}">
                <a16:creationId xmlns:a16="http://schemas.microsoft.com/office/drawing/2014/main" id="{2B61CC32-171A-4EC0-8EA4-FBB86A81FC60}"/>
              </a:ext>
            </a:extLst>
          </p:cNvPr>
          <p:cNvSpPr>
            <a:spLocks noEditPoints="1"/>
          </p:cNvSpPr>
          <p:nvPr/>
        </p:nvSpPr>
        <p:spPr bwMode="auto">
          <a:xfrm>
            <a:off x="5704029" y="927680"/>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157" name="テキスト ボックス 46">
            <a:extLst>
              <a:ext uri="{FF2B5EF4-FFF2-40B4-BE49-F238E27FC236}">
                <a16:creationId xmlns:a16="http://schemas.microsoft.com/office/drawing/2014/main" id="{15F67289-9F9D-4737-8B74-9236D8CB7708}"/>
              </a:ext>
            </a:extLst>
          </p:cNvPr>
          <p:cNvSpPr txBox="1"/>
          <p:nvPr/>
        </p:nvSpPr>
        <p:spPr>
          <a:xfrm>
            <a:off x="5707672" y="2401365"/>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校正の回数が規定を超える場合は</a:t>
            </a:r>
            <a:r>
              <a:rPr lang="en-US" altLang="ja-JP" sz="700">
                <a:solidFill>
                  <a:srgbClr val="FF0000"/>
                </a:solidFill>
                <a:latin typeface="Yu Gothic Medium" panose="020B0500000000000000" pitchFamily="34" charset="-128"/>
                <a:ea typeface="Yu Gothic Medium" panose="020B0500000000000000" pitchFamily="34" charset="-128"/>
              </a:rPr>
              <a:t>20</a:t>
            </a:r>
            <a:r>
              <a:rPr lang="ja-JP" altLang="en-US" sz="700">
                <a:solidFill>
                  <a:srgbClr val="FF0000"/>
                </a:solidFill>
                <a:latin typeface="Yu Gothic Medium" panose="020B0500000000000000" pitchFamily="34" charset="-128"/>
                <a:ea typeface="Yu Gothic Medium" panose="020B0500000000000000" pitchFamily="34" charset="-128"/>
              </a:rPr>
              <a:t>万円</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ネット</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回の費用が発生します。</a:t>
            </a:r>
          </a:p>
        </p:txBody>
      </p:sp>
      <p:sp>
        <p:nvSpPr>
          <p:cNvPr id="158" name="テキスト ボックス 46">
            <a:extLst>
              <a:ext uri="{FF2B5EF4-FFF2-40B4-BE49-F238E27FC236}">
                <a16:creationId xmlns:a16="http://schemas.microsoft.com/office/drawing/2014/main" id="{F26D5A55-E160-4563-8372-EDFB04139E64}"/>
              </a:ext>
            </a:extLst>
          </p:cNvPr>
          <p:cNvSpPr txBox="1"/>
          <p:nvPr/>
        </p:nvSpPr>
        <p:spPr>
          <a:xfrm>
            <a:off x="5707672" y="2568330"/>
            <a:ext cx="351402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校正の確認時間などによってはご希望のタイミングで</a:t>
            </a:r>
          </a:p>
          <a:p>
            <a:r>
              <a:rPr lang="ja-JP" altLang="en-US" sz="700">
                <a:solidFill>
                  <a:srgbClr val="FF0000"/>
                </a:solidFill>
                <a:latin typeface="Yu Gothic Medium" panose="020B0500000000000000" pitchFamily="34" charset="-128"/>
                <a:ea typeface="Yu Gothic Medium" panose="020B0500000000000000" pitchFamily="34" charset="-128"/>
              </a:rPr>
              <a:t>　掲載開始ができない場合があります。</a:t>
            </a:r>
          </a:p>
        </p:txBody>
      </p:sp>
      <p:grpSp>
        <p:nvGrpSpPr>
          <p:cNvPr id="159" name="グループ化 158">
            <a:extLst>
              <a:ext uri="{FF2B5EF4-FFF2-40B4-BE49-F238E27FC236}">
                <a16:creationId xmlns:a16="http://schemas.microsoft.com/office/drawing/2014/main" id="{13C60F72-FF6D-4CDD-9DDE-F2498DE1C1EA}"/>
              </a:ext>
            </a:extLst>
          </p:cNvPr>
          <p:cNvGrpSpPr/>
          <p:nvPr/>
        </p:nvGrpSpPr>
        <p:grpSpPr>
          <a:xfrm>
            <a:off x="5657199" y="968576"/>
            <a:ext cx="3238150" cy="1482918"/>
            <a:chOff x="5781530" y="1499806"/>
            <a:chExt cx="3254966" cy="1490619"/>
          </a:xfrm>
        </p:grpSpPr>
        <p:sp>
          <p:nvSpPr>
            <p:cNvPr id="160" name="ホームベース 58">
              <a:extLst>
                <a:ext uri="{FF2B5EF4-FFF2-40B4-BE49-F238E27FC236}">
                  <a16:creationId xmlns:a16="http://schemas.microsoft.com/office/drawing/2014/main" id="{48201887-196E-494D-B216-B2D001F92E3A}"/>
                </a:ext>
              </a:extLst>
            </p:cNvPr>
            <p:cNvSpPr/>
            <p:nvPr/>
          </p:nvSpPr>
          <p:spPr bwMode="auto">
            <a:xfrm>
              <a:off x="5781530" y="2390423"/>
              <a:ext cx="3254966" cy="259616"/>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161" name="Text Box 31">
              <a:extLst>
                <a:ext uri="{FF2B5EF4-FFF2-40B4-BE49-F238E27FC236}">
                  <a16:creationId xmlns:a16="http://schemas.microsoft.com/office/drawing/2014/main" id="{9C9341D8-F74E-43CF-ABD4-EBA95AD6B520}"/>
                </a:ext>
              </a:extLst>
            </p:cNvPr>
            <p:cNvSpPr txBox="1">
              <a:spLocks noChangeArrowheads="1"/>
            </p:cNvSpPr>
            <p:nvPr/>
          </p:nvSpPr>
          <p:spPr bwMode="auto">
            <a:xfrm>
              <a:off x="5796136" y="1499806"/>
              <a:ext cx="376446" cy="769962"/>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b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162" name="AutoShape 32">
              <a:extLst>
                <a:ext uri="{FF2B5EF4-FFF2-40B4-BE49-F238E27FC236}">
                  <a16:creationId xmlns:a16="http://schemas.microsoft.com/office/drawing/2014/main" id="{E1F9A94C-B184-440A-AA4A-5824424EF29F}"/>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3" name="Text Box 31">
              <a:extLst>
                <a:ext uri="{FF2B5EF4-FFF2-40B4-BE49-F238E27FC236}">
                  <a16:creationId xmlns:a16="http://schemas.microsoft.com/office/drawing/2014/main" id="{AF28A3CE-25A5-4876-954E-F0668F73EA16}"/>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事前資料</a:t>
              </a:r>
              <a: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a:t>
              </a:r>
            </a:p>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164" name="AutoShape 32">
              <a:extLst>
                <a:ext uri="{FF2B5EF4-FFF2-40B4-BE49-F238E27FC236}">
                  <a16:creationId xmlns:a16="http://schemas.microsoft.com/office/drawing/2014/main" id="{851A4100-EB18-4C17-A460-D3BD84432B08}"/>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5" name="Text Box 31">
              <a:extLst>
                <a:ext uri="{FF2B5EF4-FFF2-40B4-BE49-F238E27FC236}">
                  <a16:creationId xmlns:a16="http://schemas.microsoft.com/office/drawing/2014/main" id="{473F60C0-2378-406A-ADE8-ED45F1DE90F8}"/>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166" name="AutoShape 32">
              <a:extLst>
                <a:ext uri="{FF2B5EF4-FFF2-40B4-BE49-F238E27FC236}">
                  <a16:creationId xmlns:a16="http://schemas.microsoft.com/office/drawing/2014/main" id="{36839FE5-C097-4CB3-9801-230528ED9567}"/>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7" name="Text Box 31">
              <a:extLst>
                <a:ext uri="{FF2B5EF4-FFF2-40B4-BE49-F238E27FC236}">
                  <a16:creationId xmlns:a16="http://schemas.microsoft.com/office/drawing/2014/main" id="{D4E57C43-8A8A-4A05-B91C-70D731FFE530}"/>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168" name="AutoShape 32">
              <a:extLst>
                <a:ext uri="{FF2B5EF4-FFF2-40B4-BE49-F238E27FC236}">
                  <a16:creationId xmlns:a16="http://schemas.microsoft.com/office/drawing/2014/main" id="{093FD83E-B515-44B9-90FE-A26F0FC3604D}"/>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9" name="Text Box 31">
              <a:extLst>
                <a:ext uri="{FF2B5EF4-FFF2-40B4-BE49-F238E27FC236}">
                  <a16:creationId xmlns:a16="http://schemas.microsoft.com/office/drawing/2014/main" id="{AC6019D5-650C-485A-B7ED-CA48A8B31E23}"/>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algn="dist">
                <a:defRPr/>
              </a:pPr>
              <a:r>
                <a:rPr lang="ja-JP" altLang="en-US" sz="646">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170" name="AutoShape 32">
              <a:extLst>
                <a:ext uri="{FF2B5EF4-FFF2-40B4-BE49-F238E27FC236}">
                  <a16:creationId xmlns:a16="http://schemas.microsoft.com/office/drawing/2014/main" id="{44355B3F-40CC-4DE0-87DD-CCCA46FDDCCC}"/>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71" name="Text Box 31">
              <a:extLst>
                <a:ext uri="{FF2B5EF4-FFF2-40B4-BE49-F238E27FC236}">
                  <a16:creationId xmlns:a16="http://schemas.microsoft.com/office/drawing/2014/main" id="{B38FBEAF-9AB4-4665-A89D-1AB20013F5CB}"/>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172" name="AutoShape 32">
              <a:extLst>
                <a:ext uri="{FF2B5EF4-FFF2-40B4-BE49-F238E27FC236}">
                  <a16:creationId xmlns:a16="http://schemas.microsoft.com/office/drawing/2014/main" id="{096C63DE-C318-4901-9672-E196F78E74B2}"/>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73" name="テキスト ボックス 172">
              <a:extLst>
                <a:ext uri="{FF2B5EF4-FFF2-40B4-BE49-F238E27FC236}">
                  <a16:creationId xmlns:a16="http://schemas.microsoft.com/office/drawing/2014/main" id="{C5CAC286-9D24-474A-B257-5FD4D1A13667}"/>
                </a:ext>
              </a:extLst>
            </p:cNvPr>
            <p:cNvSpPr txBox="1"/>
            <p:nvPr/>
          </p:nvSpPr>
          <p:spPr>
            <a:xfrm>
              <a:off x="6444208" y="2630782"/>
              <a:ext cx="1260000" cy="200055"/>
            </a:xfrm>
            <a:prstGeom prst="rect">
              <a:avLst/>
            </a:prstGeom>
            <a:noFill/>
          </p:spPr>
          <p:txBody>
            <a:bodyPr wrap="square" rtlCol="0">
              <a:spAutoFit/>
            </a:bodyPr>
            <a:lstStyle/>
            <a:p>
              <a:pPr algn="r"/>
              <a:r>
                <a:rPr lang="ja-JP" altLang="en-US" sz="700" b="1"/>
                <a:t>テキスト校正：</a:t>
              </a:r>
              <a:r>
                <a:rPr lang="en-US" altLang="ja-JP" sz="700" b="1"/>
                <a:t>1</a:t>
              </a:r>
              <a:r>
                <a:rPr lang="ja-JP" altLang="en-US" sz="700" b="1"/>
                <a:t>回まで</a:t>
              </a:r>
              <a:endParaRPr lang="en-US" altLang="ja-JP" sz="700" b="1"/>
            </a:p>
          </p:txBody>
        </p:sp>
        <p:sp>
          <p:nvSpPr>
            <p:cNvPr id="174" name="テキスト ボックス 173">
              <a:extLst>
                <a:ext uri="{FF2B5EF4-FFF2-40B4-BE49-F238E27FC236}">
                  <a16:creationId xmlns:a16="http://schemas.microsoft.com/office/drawing/2014/main" id="{0CDF9940-F8CD-46A6-A2C4-E06464073F1B}"/>
                </a:ext>
              </a:extLst>
            </p:cNvPr>
            <p:cNvSpPr txBox="1"/>
            <p:nvPr/>
          </p:nvSpPr>
          <p:spPr>
            <a:xfrm>
              <a:off x="6444208" y="2790370"/>
              <a:ext cx="1260000" cy="200055"/>
            </a:xfrm>
            <a:prstGeom prst="rect">
              <a:avLst/>
            </a:prstGeom>
            <a:noFill/>
          </p:spPr>
          <p:txBody>
            <a:bodyPr wrap="square" rtlCol="0">
              <a:spAutoFit/>
            </a:bodyPr>
            <a:lstStyle/>
            <a:p>
              <a:pPr algn="r"/>
              <a:r>
                <a:rPr lang="en-US" altLang="ja-JP" sz="700"/>
                <a:t>Web</a:t>
              </a:r>
              <a:r>
                <a:rPr lang="ja-JP" altLang="en-US" sz="700"/>
                <a:t>校正：リンク先確認のみ</a:t>
              </a:r>
              <a:endParaRPr lang="en-US" altLang="ja-JP" sz="700"/>
            </a:p>
          </p:txBody>
        </p:sp>
        <p:cxnSp>
          <p:nvCxnSpPr>
            <p:cNvPr id="175" name="コネクタ: カギ線 174">
              <a:extLst>
                <a:ext uri="{FF2B5EF4-FFF2-40B4-BE49-F238E27FC236}">
                  <a16:creationId xmlns:a16="http://schemas.microsoft.com/office/drawing/2014/main" id="{065644DC-BFB4-48A5-948E-823B5FC84E83}"/>
                </a:ext>
              </a:extLst>
            </p:cNvPr>
            <p:cNvCxnSpPr>
              <a:cxnSpLocks/>
              <a:stCxn id="169" idx="3"/>
              <a:endCxn id="173" idx="3"/>
            </p:cNvCxnSpPr>
            <p:nvPr/>
          </p:nvCxnSpPr>
          <p:spPr>
            <a:xfrm flipH="1">
              <a:off x="7704208" y="1949892"/>
              <a:ext cx="444970" cy="780918"/>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6" name="コネクタ: カギ線 175">
              <a:extLst>
                <a:ext uri="{FF2B5EF4-FFF2-40B4-BE49-F238E27FC236}">
                  <a16:creationId xmlns:a16="http://schemas.microsoft.com/office/drawing/2014/main" id="{B4147660-8B78-43A5-8344-29CF45E9690B}"/>
                </a:ext>
              </a:extLst>
            </p:cNvPr>
            <p:cNvCxnSpPr>
              <a:cxnSpLocks/>
              <a:stCxn id="169" idx="3"/>
              <a:endCxn id="174" idx="3"/>
            </p:cNvCxnSpPr>
            <p:nvPr/>
          </p:nvCxnSpPr>
          <p:spPr>
            <a:xfrm flipH="1">
              <a:off x="7704208" y="1949892"/>
              <a:ext cx="444970" cy="940506"/>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77" name="AutoShape 39">
              <a:extLst>
                <a:ext uri="{FF2B5EF4-FFF2-40B4-BE49-F238E27FC236}">
                  <a16:creationId xmlns:a16="http://schemas.microsoft.com/office/drawing/2014/main" id="{0A03E1E8-47C6-43FA-B7BF-710C93512A53}"/>
                </a:ext>
              </a:extLst>
            </p:cNvPr>
            <p:cNvSpPr>
              <a:spLocks/>
            </p:cNvSpPr>
            <p:nvPr/>
          </p:nvSpPr>
          <p:spPr bwMode="auto">
            <a:xfrm rot="5400000">
              <a:off x="7795718" y="1722848"/>
              <a:ext cx="191610" cy="1615577"/>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Text Box 31">
              <a:extLst>
                <a:ext uri="{FF2B5EF4-FFF2-40B4-BE49-F238E27FC236}">
                  <a16:creationId xmlns:a16="http://schemas.microsoft.com/office/drawing/2014/main" id="{505D6140-C75D-42AF-BCBC-F9F18B297637}"/>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（取材）</a:t>
              </a:r>
              <a:endPar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9" name="AutoShape 32">
              <a:extLst>
                <a:ext uri="{FF2B5EF4-FFF2-40B4-BE49-F238E27FC236}">
                  <a16:creationId xmlns:a16="http://schemas.microsoft.com/office/drawing/2014/main" id="{61573400-8A0F-4BEC-BE3C-59419F1A041D}"/>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grpSp>
      <p:sp>
        <p:nvSpPr>
          <p:cNvPr id="180" name="テキスト ボックス 179">
            <a:extLst>
              <a:ext uri="{FF2B5EF4-FFF2-40B4-BE49-F238E27FC236}">
                <a16:creationId xmlns:a16="http://schemas.microsoft.com/office/drawing/2014/main" id="{1DB6A7C4-46A3-4DAB-B3C7-5D32DD034E93}"/>
              </a:ext>
            </a:extLst>
          </p:cNvPr>
          <p:cNvSpPr txBox="1"/>
          <p:nvPr/>
        </p:nvSpPr>
        <p:spPr>
          <a:xfrm>
            <a:off x="1826282" y="2541618"/>
            <a:ext cx="2221563" cy="307777"/>
          </a:xfrm>
          <a:prstGeom prst="rect">
            <a:avLst/>
          </a:prstGeom>
          <a:noFill/>
        </p:spPr>
        <p:txBody>
          <a:bodyPr wrap="square" rtlCol="0">
            <a:spAutoFit/>
          </a:bodyPr>
          <a:lstStyle/>
          <a:p>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万円（グロス）＋特急料金</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a:t>
            </a:r>
            <a:endParaRPr kumimoji="0" lang="en-US" altLang="ja-JP" sz="600">
              <a:latin typeface="Meiryo UI" panose="020B0604030504040204" pitchFamily="50" charset="-128"/>
              <a:ea typeface="Meiryo UI" panose="020B0604030504040204" pitchFamily="50" charset="-128"/>
              <a:cs typeface="Meiryo UI" panose="020B0604030504040204" pitchFamily="50" charset="-128"/>
            </a:endParaRPr>
          </a:p>
          <a:p>
            <a:pPr marL="88900"/>
            <a:r>
              <a:rPr kumimoji="0" lang="ja-JP" altLang="en-US" sz="600">
                <a:latin typeface="Meiryo UI" panose="020B0604030504040204" pitchFamily="50" charset="-128"/>
                <a:ea typeface="Meiryo UI" panose="020B0604030504040204" pitchFamily="50" charset="-128"/>
                <a:cs typeface="Meiryo UI" panose="020B0604030504040204" pitchFamily="50" charset="-128"/>
              </a:rPr>
              <a:t>＋制作費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万円（ネット）</a:t>
            </a:r>
            <a:endParaRPr lang="ja-JP" altLang="en-US" sz="1400"/>
          </a:p>
        </p:txBody>
      </p:sp>
      <p:sp>
        <p:nvSpPr>
          <p:cNvPr id="182" name="Text Box 41">
            <a:extLst>
              <a:ext uri="{FF2B5EF4-FFF2-40B4-BE49-F238E27FC236}">
                <a16:creationId xmlns:a16="http://schemas.microsoft.com/office/drawing/2014/main" id="{E562A072-4645-4567-8996-8904B903FEC8}"/>
              </a:ext>
            </a:extLst>
          </p:cNvPr>
          <p:cNvSpPr txBox="1">
            <a:spLocks noChangeArrowheads="1"/>
          </p:cNvSpPr>
          <p:nvPr/>
        </p:nvSpPr>
        <p:spPr bwMode="auto">
          <a:xfrm>
            <a:off x="8192386" y="2103184"/>
            <a:ext cx="679994" cy="307777"/>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endParaRPr lang="en-US" altLang="ja-JP"/>
          </a:p>
          <a:p>
            <a:r>
              <a:rPr lang="en-US" altLang="ja-JP"/>
              <a:t>2</a:t>
            </a:r>
            <a:r>
              <a:rPr lang="ja-JP" altLang="en-US"/>
              <a:t>～</a:t>
            </a:r>
            <a:r>
              <a:rPr lang="en-US" altLang="ja-JP"/>
              <a:t>5</a:t>
            </a:r>
            <a:r>
              <a:rPr lang="ja-JP" altLang="en-US"/>
              <a:t>営業日</a:t>
            </a:r>
            <a:endParaRPr lang="en-US" altLang="ja-JP"/>
          </a:p>
        </p:txBody>
      </p:sp>
      <p:pic>
        <p:nvPicPr>
          <p:cNvPr id="183" name="図 182" descr="スクリーンショット が含まれている画像&#10;&#10;非常に高い精度で生成された説明">
            <a:extLst>
              <a:ext uri="{FF2B5EF4-FFF2-40B4-BE49-F238E27FC236}">
                <a16:creationId xmlns:a16="http://schemas.microsoft.com/office/drawing/2014/main" id="{A26C19C0-5B87-49A3-83A0-CE590F1776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7924" y="1029554"/>
            <a:ext cx="1743123" cy="2102174"/>
          </a:xfrm>
          <a:prstGeom prst="rect">
            <a:avLst/>
          </a:prstGeom>
          <a:ln>
            <a:noFill/>
          </a:ln>
        </p:spPr>
      </p:pic>
      <p:sp>
        <p:nvSpPr>
          <p:cNvPr id="184" name="正方形/長方形 183">
            <a:extLst>
              <a:ext uri="{FF2B5EF4-FFF2-40B4-BE49-F238E27FC236}">
                <a16:creationId xmlns:a16="http://schemas.microsoft.com/office/drawing/2014/main" id="{AD06938F-1A2E-4D28-977D-9F4B82E442BB}"/>
              </a:ext>
            </a:extLst>
          </p:cNvPr>
          <p:cNvSpPr/>
          <p:nvPr/>
        </p:nvSpPr>
        <p:spPr>
          <a:xfrm>
            <a:off x="4079116" y="1113904"/>
            <a:ext cx="1395223" cy="15008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00">
                <a:solidFill>
                  <a:schemeClr val="tx1"/>
                </a:solidFill>
              </a:rPr>
              <a:t>NIKKEI</a:t>
            </a:r>
            <a:r>
              <a:rPr lang="ja-JP" altLang="en-US" sz="800">
                <a:solidFill>
                  <a:schemeClr val="tx1"/>
                </a:solidFill>
              </a:rPr>
              <a:t> </a:t>
            </a:r>
            <a:r>
              <a:rPr lang="en-US" altLang="ja-JP" sz="800">
                <a:solidFill>
                  <a:schemeClr val="tx1"/>
                </a:solidFill>
              </a:rPr>
              <a:t>STYLE [PR]</a:t>
            </a:r>
            <a:endParaRPr lang="ja-JP" altLang="en-US" sz="800">
              <a:solidFill>
                <a:schemeClr val="tx1"/>
              </a:solidFill>
            </a:endParaRPr>
          </a:p>
        </p:txBody>
      </p:sp>
      <p:sp>
        <p:nvSpPr>
          <p:cNvPr id="185" name="正方形/長方形 184">
            <a:extLst>
              <a:ext uri="{FF2B5EF4-FFF2-40B4-BE49-F238E27FC236}">
                <a16:creationId xmlns:a16="http://schemas.microsoft.com/office/drawing/2014/main" id="{79916484-A393-48A5-ABE5-057DEFC61E5E}"/>
              </a:ext>
            </a:extLst>
          </p:cNvPr>
          <p:cNvSpPr/>
          <p:nvPr/>
        </p:nvSpPr>
        <p:spPr>
          <a:xfrm>
            <a:off x="3910790" y="1028642"/>
            <a:ext cx="1726984" cy="215583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Text Box 16">
            <a:extLst>
              <a:ext uri="{FF2B5EF4-FFF2-40B4-BE49-F238E27FC236}">
                <a16:creationId xmlns:a16="http://schemas.microsoft.com/office/drawing/2014/main" id="{7BCF2047-DB63-4B1E-BACC-C3CB12F8C1DF}"/>
              </a:ext>
            </a:extLst>
          </p:cNvPr>
          <p:cNvSpPr txBox="1">
            <a:spLocks noChangeArrowheads="1"/>
          </p:cNvSpPr>
          <p:nvPr/>
        </p:nvSpPr>
        <p:spPr bwMode="auto">
          <a:xfrm>
            <a:off x="6605812" y="3519219"/>
            <a:ext cx="237289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のトレンドウオッチ（</a:t>
            </a:r>
            <a:r>
              <a:rPr kumimoji="0" lang="en-US" altLang="ja-JP" sz="800">
                <a:latin typeface="Meiryo UI" panose="020B0604030504040204" pitchFamily="50" charset="-128"/>
                <a:ea typeface="Meiryo UI" panose="020B0604030504040204" pitchFamily="50" charset="-128"/>
                <a:cs typeface="Meiryo UI" panose="020B0604030504040204" pitchFamily="50" charset="-128"/>
              </a:rPr>
              <a:t>PR</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）枠に</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latin typeface="Meiryo UI" panose="020B0604030504040204" pitchFamily="50" charset="-128"/>
                <a:ea typeface="Meiryo UI" panose="020B0604030504040204" pitchFamily="50" charset="-128"/>
                <a:cs typeface="Meiryo UI" panose="020B0604030504040204" pitchFamily="50" charset="-128"/>
              </a:rPr>
              <a:t>期間中ローテーションで掲載</a:t>
            </a:r>
          </a:p>
        </p:txBody>
      </p:sp>
      <p:pic>
        <p:nvPicPr>
          <p:cNvPr id="188" name="グラフィックス 187">
            <a:extLst>
              <a:ext uri="{FF2B5EF4-FFF2-40B4-BE49-F238E27FC236}">
                <a16:creationId xmlns:a16="http://schemas.microsoft.com/office/drawing/2014/main" id="{85AA3699-D049-400F-95C9-76833BB8D5E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67908" b="21977"/>
          <a:stretch/>
        </p:blipFill>
        <p:spPr>
          <a:xfrm>
            <a:off x="4123366" y="3642574"/>
            <a:ext cx="1769693" cy="1037910"/>
          </a:xfrm>
          <a:prstGeom prst="rect">
            <a:avLst/>
          </a:prstGeom>
        </p:spPr>
      </p:pic>
      <p:sp>
        <p:nvSpPr>
          <p:cNvPr id="189" name="正方形/長方形 188">
            <a:extLst>
              <a:ext uri="{FF2B5EF4-FFF2-40B4-BE49-F238E27FC236}">
                <a16:creationId xmlns:a16="http://schemas.microsoft.com/office/drawing/2014/main" id="{8CBDF009-3F63-489A-BC1F-843A58F8A148}"/>
              </a:ext>
            </a:extLst>
          </p:cNvPr>
          <p:cNvSpPr/>
          <p:nvPr/>
        </p:nvSpPr>
        <p:spPr>
          <a:xfrm>
            <a:off x="4176973" y="3580173"/>
            <a:ext cx="1735097" cy="12526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0" name="直線コネクタ 189">
            <a:extLst>
              <a:ext uri="{FF2B5EF4-FFF2-40B4-BE49-F238E27FC236}">
                <a16:creationId xmlns:a16="http://schemas.microsoft.com/office/drawing/2014/main" id="{73B66E25-5947-4F5F-9133-8C33F947042B}"/>
              </a:ext>
            </a:extLst>
          </p:cNvPr>
          <p:cNvCxnSpPr>
            <a:cxnSpLocks/>
          </p:cNvCxnSpPr>
          <p:nvPr/>
        </p:nvCxnSpPr>
        <p:spPr>
          <a:xfrm flipV="1">
            <a:off x="5794416" y="3760974"/>
            <a:ext cx="790853" cy="626297"/>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91" name="グラフィックス 190">
            <a:extLst>
              <a:ext uri="{FF2B5EF4-FFF2-40B4-BE49-F238E27FC236}">
                <a16:creationId xmlns:a16="http://schemas.microsoft.com/office/drawing/2014/main" id="{6D27E0B0-FEDC-4CE2-A624-B848F0375111}"/>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1374" t="857" r="66850" b="96791"/>
          <a:stretch/>
        </p:blipFill>
        <p:spPr>
          <a:xfrm>
            <a:off x="4816294" y="3774473"/>
            <a:ext cx="386711" cy="256438"/>
          </a:xfrm>
          <a:prstGeom prst="rect">
            <a:avLst/>
          </a:prstGeom>
        </p:spPr>
      </p:pic>
      <p:sp>
        <p:nvSpPr>
          <p:cNvPr id="192" name="正方形/長方形 191">
            <a:extLst>
              <a:ext uri="{FF2B5EF4-FFF2-40B4-BE49-F238E27FC236}">
                <a16:creationId xmlns:a16="http://schemas.microsoft.com/office/drawing/2014/main" id="{6713DC54-6380-41F0-A7C6-770125BDDD83}"/>
              </a:ext>
            </a:extLst>
          </p:cNvPr>
          <p:cNvSpPr/>
          <p:nvPr/>
        </p:nvSpPr>
        <p:spPr>
          <a:xfrm>
            <a:off x="4284353" y="4323897"/>
            <a:ext cx="1499791" cy="312732"/>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5" name="Text Box 16">
            <a:extLst>
              <a:ext uri="{FF2B5EF4-FFF2-40B4-BE49-F238E27FC236}">
                <a16:creationId xmlns:a16="http://schemas.microsoft.com/office/drawing/2014/main" id="{ACFA7A80-9E04-446A-92EF-A1E294191702}"/>
              </a:ext>
            </a:extLst>
          </p:cNvPr>
          <p:cNvSpPr txBox="1">
            <a:spLocks noChangeArrowheads="1"/>
          </p:cNvSpPr>
          <p:nvPr/>
        </p:nvSpPr>
        <p:spPr bwMode="auto">
          <a:xfrm>
            <a:off x="6253472" y="4123852"/>
            <a:ext cx="2770625"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a:extLst>
              <a:ext uri="{FF2B5EF4-FFF2-40B4-BE49-F238E27FC236}">
                <a16:creationId xmlns:a16="http://schemas.microsoft.com/office/drawing/2014/main" id="{E95E42F7-4F1A-42B8-AD5C-D4763A6588DB}"/>
              </a:ext>
            </a:extLst>
          </p:cNvPr>
          <p:cNvSpPr/>
          <p:nvPr/>
        </p:nvSpPr>
        <p:spPr>
          <a:xfrm>
            <a:off x="107504" y="4830428"/>
            <a:ext cx="4215119" cy="630942"/>
          </a:xfrm>
          <a:prstGeom prst="rect">
            <a:avLst/>
          </a:prstGeom>
        </p:spPr>
        <p:txBody>
          <a:bodyPr wrap="squar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文字数、記事中掲載画像、記事からのリンク数等の追加は別途費用がかかります。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二次利用については別途費用がかかります。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提供素材（画像</a:t>
            </a:r>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テキスト）によってはお受けすることができない場合があります。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事前に掲載可否の確認が必要です。媒体判断により掲載をお断りする場合があります。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1" name="グループ化 60">
            <a:extLst>
              <a:ext uri="{FF2B5EF4-FFF2-40B4-BE49-F238E27FC236}">
                <a16:creationId xmlns:a16="http://schemas.microsoft.com/office/drawing/2014/main" id="{ACE51E26-9BE8-4AA1-B91F-FC7E422ECBCD}"/>
              </a:ext>
            </a:extLst>
          </p:cNvPr>
          <p:cNvGrpSpPr/>
          <p:nvPr/>
        </p:nvGrpSpPr>
        <p:grpSpPr>
          <a:xfrm>
            <a:off x="3925804" y="4914684"/>
            <a:ext cx="3405750" cy="900874"/>
            <a:chOff x="5414044" y="3851156"/>
            <a:chExt cx="3835428" cy="959266"/>
          </a:xfrm>
        </p:grpSpPr>
        <p:pic>
          <p:nvPicPr>
            <p:cNvPr id="62" name="Picture 2" descr="C:\Users\nk18806\Desktop\図1.png">
              <a:extLst>
                <a:ext uri="{FF2B5EF4-FFF2-40B4-BE49-F238E27FC236}">
                  <a16:creationId xmlns:a16="http://schemas.microsoft.com/office/drawing/2014/main" id="{F38F42E4-FF79-4D19-AA2D-C1C3BC1E17D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8">
              <a:extLst>
                <a:ext uri="{FF2B5EF4-FFF2-40B4-BE49-F238E27FC236}">
                  <a16:creationId xmlns:a16="http://schemas.microsoft.com/office/drawing/2014/main" id="{E691CB7F-97E2-46A8-BEF0-57BD5708DB4B}"/>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2">
              <a:extLst>
                <a:ext uri="{FF2B5EF4-FFF2-40B4-BE49-F238E27FC236}">
                  <a16:creationId xmlns:a16="http://schemas.microsoft.com/office/drawing/2014/main" id="{3804441C-47E6-45C1-B32C-F003457E765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Freeform 290">
              <a:extLst>
                <a:ext uri="{FF2B5EF4-FFF2-40B4-BE49-F238E27FC236}">
                  <a16:creationId xmlns:a16="http://schemas.microsoft.com/office/drawing/2014/main" id="{9006FDDF-0E78-49B5-B6D7-F4F8A58ABC80}"/>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9" name="図 68">
              <a:extLst>
                <a:ext uri="{FF2B5EF4-FFF2-40B4-BE49-F238E27FC236}">
                  <a16:creationId xmlns:a16="http://schemas.microsoft.com/office/drawing/2014/main" id="{B7244B38-C505-4BFF-B996-F79795FB7E2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70" name="図 69">
              <a:extLst>
                <a:ext uri="{FF2B5EF4-FFF2-40B4-BE49-F238E27FC236}">
                  <a16:creationId xmlns:a16="http://schemas.microsoft.com/office/drawing/2014/main" id="{8C12AD85-495E-4C66-9695-A00AAE39836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71" name="図 70">
              <a:extLst>
                <a:ext uri="{FF2B5EF4-FFF2-40B4-BE49-F238E27FC236}">
                  <a16:creationId xmlns:a16="http://schemas.microsoft.com/office/drawing/2014/main" id="{B0DBF38D-7B6C-4B99-87D7-5A5698645A8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72" name="図 71">
              <a:extLst>
                <a:ext uri="{FF2B5EF4-FFF2-40B4-BE49-F238E27FC236}">
                  <a16:creationId xmlns:a16="http://schemas.microsoft.com/office/drawing/2014/main" id="{F4B035F6-B035-4FB2-90CA-17F56DD11BE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73" name="Picture 2" descr="f_logo_RGB-Hex-Blue_512">
              <a:extLst>
                <a:ext uri="{FF2B5EF4-FFF2-40B4-BE49-F238E27FC236}">
                  <a16:creationId xmlns:a16="http://schemas.microsoft.com/office/drawing/2014/main" id="{176C2056-3468-4BE2-8E54-48252846080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74" name="図 3">
            <a:extLst>
              <a:ext uri="{FF2B5EF4-FFF2-40B4-BE49-F238E27FC236}">
                <a16:creationId xmlns:a16="http://schemas.microsoft.com/office/drawing/2014/main" id="{64F85551-4CE8-4E63-A8D7-C3AD1CC592A9}"/>
              </a:ext>
            </a:extLst>
          </p:cNvPr>
          <p:cNvPicPr>
            <a:picLocks noChangeAspect="1"/>
          </p:cNvPicPr>
          <p:nvPr/>
        </p:nvPicPr>
        <p:blipFill>
          <a:blip r:embed="rId13"/>
          <a:stretch>
            <a:fillRect/>
          </a:stretch>
        </p:blipFill>
        <p:spPr>
          <a:xfrm>
            <a:off x="6576446" y="5114295"/>
            <a:ext cx="685800" cy="200025"/>
          </a:xfrm>
          <a:prstGeom prst="rect">
            <a:avLst/>
          </a:prstGeom>
        </p:spPr>
      </p:pic>
      <p:sp>
        <p:nvSpPr>
          <p:cNvPr id="75" name="Text Box 16">
            <a:extLst>
              <a:ext uri="{FF2B5EF4-FFF2-40B4-BE49-F238E27FC236}">
                <a16:creationId xmlns:a16="http://schemas.microsoft.com/office/drawing/2014/main" id="{51DB3CA5-CC2C-4CDB-BB7D-6AA667E39142}"/>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15387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4686283"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⑧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a:p>
        </p:txBody>
      </p:sp>
      <p:sp>
        <p:nvSpPr>
          <p:cNvPr id="65" name="スライド番号プレースホルダー 2">
            <a:extLst>
              <a:ext uri="{FF2B5EF4-FFF2-40B4-BE49-F238E27FC236}">
                <a16:creationId xmlns:a16="http://schemas.microsoft.com/office/drawing/2014/main" id="{3886B3D0-D1B7-42C8-AB65-E563E45A4E12}"/>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11</a:t>
            </a:fld>
            <a:endParaRPr lang="ja-JP" altLang="en-US"/>
          </a:p>
        </p:txBody>
      </p:sp>
      <p:sp>
        <p:nvSpPr>
          <p:cNvPr id="79" name="テキスト ボックス 78">
            <a:extLst>
              <a:ext uri="{FF2B5EF4-FFF2-40B4-BE49-F238E27FC236}">
                <a16:creationId xmlns:a16="http://schemas.microsoft.com/office/drawing/2014/main" id="{F18D579B-A486-4BD5-9402-1DA2FDFCC081}"/>
              </a:ext>
            </a:extLst>
          </p:cNvPr>
          <p:cNvSpPr txBox="1"/>
          <p:nvPr/>
        </p:nvSpPr>
        <p:spPr>
          <a:xfrm>
            <a:off x="25497" y="957552"/>
            <a:ext cx="4519887" cy="523220"/>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訴求したい商品に合わせて様々な手法でページを制作し、デザイン性の高い表現が可能です。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N-BRAND STUDIO</a:t>
            </a:r>
            <a:r>
              <a:rPr lang="ja-JP" altLang="en-US" sz="800">
                <a:latin typeface="Meiryo UI" panose="020B0604030504040204" pitchFamily="50" charset="-128"/>
                <a:ea typeface="Meiryo UI" panose="020B0604030504040204" pitchFamily="50" charset="-128"/>
                <a:cs typeface="Meiryo UI" panose="020B0604030504040204" pitchFamily="50" charset="-128"/>
              </a:rPr>
              <a:t>のスタッフがコンテンツを企画・執筆するブランディングに適したタイアップです。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latin typeface="Meiryo UI" panose="020B0604030504040204" pitchFamily="50" charset="-128"/>
                <a:ea typeface="Meiryo UI" panose="020B0604030504040204" pitchFamily="50" charset="-128"/>
                <a:cs typeface="Meiryo UI" panose="020B0604030504040204" pitchFamily="50" charset="-128"/>
              </a:rPr>
              <a:t>　　　キャスティングもご相談ください。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ホームベース 58">
            <a:extLst>
              <a:ext uri="{FF2B5EF4-FFF2-40B4-BE49-F238E27FC236}">
                <a16:creationId xmlns:a16="http://schemas.microsoft.com/office/drawing/2014/main" id="{99606B61-CFA8-4087-97EE-561CDC418EB9}"/>
              </a:ext>
            </a:extLst>
          </p:cNvPr>
          <p:cNvSpPr/>
          <p:nvPr/>
        </p:nvSpPr>
        <p:spPr bwMode="auto">
          <a:xfrm>
            <a:off x="6234372" y="1889259"/>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85" name="Text Box 8">
            <a:extLst>
              <a:ext uri="{FF2B5EF4-FFF2-40B4-BE49-F238E27FC236}">
                <a16:creationId xmlns:a16="http://schemas.microsoft.com/office/drawing/2014/main" id="{C50B2A55-1239-492B-9DA0-ADA17512C0C8}"/>
              </a:ext>
            </a:extLst>
          </p:cNvPr>
          <p:cNvSpPr txBox="1">
            <a:spLocks noChangeArrowheads="1"/>
          </p:cNvSpPr>
          <p:nvPr/>
        </p:nvSpPr>
        <p:spPr bwMode="auto">
          <a:xfrm>
            <a:off x="6389257" y="874382"/>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92" name="Text Box 31">
            <a:extLst>
              <a:ext uri="{FF2B5EF4-FFF2-40B4-BE49-F238E27FC236}">
                <a16:creationId xmlns:a16="http://schemas.microsoft.com/office/drawing/2014/main" id="{62022E06-5C07-4024-9215-00F1EBA3BA4F}"/>
              </a:ext>
            </a:extLst>
          </p:cNvPr>
          <p:cNvSpPr txBox="1">
            <a:spLocks noChangeArrowheads="1"/>
          </p:cNvSpPr>
          <p:nvPr/>
        </p:nvSpPr>
        <p:spPr bwMode="auto">
          <a:xfrm>
            <a:off x="6672142" y="1097171"/>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93" name="Text Box 31">
            <a:extLst>
              <a:ext uri="{FF2B5EF4-FFF2-40B4-BE49-F238E27FC236}">
                <a16:creationId xmlns:a16="http://schemas.microsoft.com/office/drawing/2014/main" id="{337A4DCA-5C1D-4EEF-A031-C8E9A497FDBE}"/>
              </a:ext>
            </a:extLst>
          </p:cNvPr>
          <p:cNvSpPr txBox="1">
            <a:spLocks noChangeArrowheads="1"/>
          </p:cNvSpPr>
          <p:nvPr/>
        </p:nvSpPr>
        <p:spPr bwMode="auto">
          <a:xfrm>
            <a:off x="6241929" y="965939"/>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94" name="Text Box 31">
            <a:extLst>
              <a:ext uri="{FF2B5EF4-FFF2-40B4-BE49-F238E27FC236}">
                <a16:creationId xmlns:a16="http://schemas.microsoft.com/office/drawing/2014/main" id="{B5FA7A70-DD6F-4594-9C34-F05BF1B805CA}"/>
              </a:ext>
            </a:extLst>
          </p:cNvPr>
          <p:cNvSpPr txBox="1">
            <a:spLocks noChangeArrowheads="1"/>
          </p:cNvSpPr>
          <p:nvPr/>
        </p:nvSpPr>
        <p:spPr bwMode="auto">
          <a:xfrm>
            <a:off x="7466065" y="1077912"/>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95" name="Text Box 31">
            <a:extLst>
              <a:ext uri="{FF2B5EF4-FFF2-40B4-BE49-F238E27FC236}">
                <a16:creationId xmlns:a16="http://schemas.microsoft.com/office/drawing/2014/main" id="{2334EC51-A6D0-46BF-ACE2-81B86D61B129}"/>
              </a:ext>
            </a:extLst>
          </p:cNvPr>
          <p:cNvSpPr txBox="1">
            <a:spLocks noChangeArrowheads="1"/>
          </p:cNvSpPr>
          <p:nvPr/>
        </p:nvSpPr>
        <p:spPr bwMode="auto">
          <a:xfrm>
            <a:off x="7119142" y="1077920"/>
            <a:ext cx="202907"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96" name="Text Box 31">
            <a:extLst>
              <a:ext uri="{FF2B5EF4-FFF2-40B4-BE49-F238E27FC236}">
                <a16:creationId xmlns:a16="http://schemas.microsoft.com/office/drawing/2014/main" id="{0E58334D-2365-4B02-9C11-99317CD9BFEB}"/>
              </a:ext>
            </a:extLst>
          </p:cNvPr>
          <p:cNvSpPr txBox="1">
            <a:spLocks noChangeArrowheads="1"/>
          </p:cNvSpPr>
          <p:nvPr/>
        </p:nvSpPr>
        <p:spPr bwMode="auto">
          <a:xfrm>
            <a:off x="7910231" y="1077920"/>
            <a:ext cx="202907"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97" name="Text Box 31">
            <a:extLst>
              <a:ext uri="{FF2B5EF4-FFF2-40B4-BE49-F238E27FC236}">
                <a16:creationId xmlns:a16="http://schemas.microsoft.com/office/drawing/2014/main" id="{0CBC2443-1798-4830-BAB6-B5FAAF13D5CF}"/>
              </a:ext>
            </a:extLst>
          </p:cNvPr>
          <p:cNvSpPr txBox="1">
            <a:spLocks noChangeArrowheads="1"/>
          </p:cNvSpPr>
          <p:nvPr/>
        </p:nvSpPr>
        <p:spPr bwMode="auto">
          <a:xfrm>
            <a:off x="8198262" y="1077920"/>
            <a:ext cx="203906"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98" name="Text Box 31">
            <a:extLst>
              <a:ext uri="{FF2B5EF4-FFF2-40B4-BE49-F238E27FC236}">
                <a16:creationId xmlns:a16="http://schemas.microsoft.com/office/drawing/2014/main" id="{CE302018-E421-4AD6-92E2-E2938EA356AC}"/>
              </a:ext>
            </a:extLst>
          </p:cNvPr>
          <p:cNvSpPr txBox="1">
            <a:spLocks noChangeArrowheads="1"/>
          </p:cNvSpPr>
          <p:nvPr/>
        </p:nvSpPr>
        <p:spPr bwMode="auto">
          <a:xfrm>
            <a:off x="8645147" y="1077920"/>
            <a:ext cx="202906" cy="680495"/>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99" name="AutoShape 39">
            <a:extLst>
              <a:ext uri="{FF2B5EF4-FFF2-40B4-BE49-F238E27FC236}">
                <a16:creationId xmlns:a16="http://schemas.microsoft.com/office/drawing/2014/main" id="{94FBD92F-1D6C-4A71-B3F7-143F01BF1375}"/>
              </a:ext>
            </a:extLst>
          </p:cNvPr>
          <p:cNvSpPr>
            <a:spLocks/>
          </p:cNvSpPr>
          <p:nvPr/>
        </p:nvSpPr>
        <p:spPr bwMode="auto">
          <a:xfrm rot="5400000">
            <a:off x="8121986" y="1396465"/>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Freeform 290">
            <a:extLst>
              <a:ext uri="{FF2B5EF4-FFF2-40B4-BE49-F238E27FC236}">
                <a16:creationId xmlns:a16="http://schemas.microsoft.com/office/drawing/2014/main" id="{84DBA4CB-3805-42BF-BF11-7D8AF334C734}"/>
              </a:ext>
            </a:extLst>
          </p:cNvPr>
          <p:cNvSpPr>
            <a:spLocks noEditPoints="1"/>
          </p:cNvSpPr>
          <p:nvPr/>
        </p:nvSpPr>
        <p:spPr bwMode="auto">
          <a:xfrm>
            <a:off x="6234372" y="88502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101" name="Text Box 41">
            <a:extLst>
              <a:ext uri="{FF2B5EF4-FFF2-40B4-BE49-F238E27FC236}">
                <a16:creationId xmlns:a16="http://schemas.microsoft.com/office/drawing/2014/main" id="{D615D165-BA93-4E49-8868-D2973BE5B61B}"/>
              </a:ext>
            </a:extLst>
          </p:cNvPr>
          <p:cNvSpPr txBox="1">
            <a:spLocks noChangeArrowheads="1"/>
          </p:cNvSpPr>
          <p:nvPr/>
        </p:nvSpPr>
        <p:spPr bwMode="auto">
          <a:xfrm>
            <a:off x="7374012" y="2123281"/>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a:extLst>
              <a:ext uri="{FF2B5EF4-FFF2-40B4-BE49-F238E27FC236}">
                <a16:creationId xmlns:a16="http://schemas.microsoft.com/office/drawing/2014/main" id="{9FB1630B-AE04-4F34-ACA8-FF8E85ADD008}"/>
              </a:ext>
            </a:extLst>
          </p:cNvPr>
          <p:cNvGraphicFramePr>
            <a:graphicFrameLocks noGrp="1"/>
          </p:cNvGraphicFramePr>
          <p:nvPr>
            <p:extLst>
              <p:ext uri="{D42A27DB-BD31-4B8C-83A1-F6EECF244321}">
                <p14:modId xmlns:p14="http://schemas.microsoft.com/office/powerpoint/2010/main" val="1906609184"/>
              </p:ext>
            </p:extLst>
          </p:nvPr>
        </p:nvGraphicFramePr>
        <p:xfrm>
          <a:off x="218878" y="1826117"/>
          <a:ext cx="3838083" cy="1006293"/>
        </p:xfrm>
        <a:graphic>
          <a:graphicData uri="http://schemas.openxmlformats.org/drawingml/2006/table">
            <a:tbl>
              <a:tblPr firstRow="1" bandRow="1">
                <a:tableStyleId>{5C22544A-7EE6-4342-B048-85BDC9FD1C3A}</a:tableStyleId>
              </a:tblPr>
              <a:tblGrid>
                <a:gridCol w="709147">
                  <a:extLst>
                    <a:ext uri="{9D8B030D-6E8A-4147-A177-3AD203B41FA5}">
                      <a16:colId xmlns:a16="http://schemas.microsoft.com/office/drawing/2014/main" val="20000"/>
                    </a:ext>
                  </a:extLst>
                </a:gridCol>
                <a:gridCol w="3128936">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8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3" name="角丸四角形 72">
            <a:extLst>
              <a:ext uri="{FF2B5EF4-FFF2-40B4-BE49-F238E27FC236}">
                <a16:creationId xmlns:a16="http://schemas.microsoft.com/office/drawing/2014/main" id="{9BE34DE4-0FAB-4092-B690-975D1811FF04}"/>
              </a:ext>
            </a:extLst>
          </p:cNvPr>
          <p:cNvSpPr/>
          <p:nvPr/>
        </p:nvSpPr>
        <p:spPr>
          <a:xfrm>
            <a:off x="218877" y="1581629"/>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04" name="表 103">
            <a:extLst>
              <a:ext uri="{FF2B5EF4-FFF2-40B4-BE49-F238E27FC236}">
                <a16:creationId xmlns:a16="http://schemas.microsoft.com/office/drawing/2014/main" id="{793E0C2E-0BB4-4722-AFC2-F817DC092374}"/>
              </a:ext>
            </a:extLst>
          </p:cNvPr>
          <p:cNvGraphicFramePr>
            <a:graphicFrameLocks noGrp="1"/>
          </p:cNvGraphicFramePr>
          <p:nvPr>
            <p:extLst>
              <p:ext uri="{D42A27DB-BD31-4B8C-83A1-F6EECF244321}">
                <p14:modId xmlns:p14="http://schemas.microsoft.com/office/powerpoint/2010/main" val="891857998"/>
              </p:ext>
            </p:extLst>
          </p:nvPr>
        </p:nvGraphicFramePr>
        <p:xfrm>
          <a:off x="218877" y="3177844"/>
          <a:ext cx="3838084" cy="1694677"/>
        </p:xfrm>
        <a:graphic>
          <a:graphicData uri="http://schemas.openxmlformats.org/drawingml/2006/table">
            <a:tbl>
              <a:tblPr firstRow="1" bandRow="1">
                <a:tableStyleId>{5C22544A-7EE6-4342-B048-85BDC9FD1C3A}</a:tableStyleId>
              </a:tblPr>
              <a:tblGrid>
                <a:gridCol w="945413">
                  <a:extLst>
                    <a:ext uri="{9D8B030D-6E8A-4147-A177-3AD203B41FA5}">
                      <a16:colId xmlns:a16="http://schemas.microsoft.com/office/drawing/2014/main" val="20000"/>
                    </a:ext>
                  </a:extLst>
                </a:gridCol>
                <a:gridCol w="2892671">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105" name="角丸四角形 74">
            <a:extLst>
              <a:ext uri="{FF2B5EF4-FFF2-40B4-BE49-F238E27FC236}">
                <a16:creationId xmlns:a16="http://schemas.microsoft.com/office/drawing/2014/main" id="{C4049494-19DD-418B-918E-5A26FE7EBE41}"/>
              </a:ext>
            </a:extLst>
          </p:cNvPr>
          <p:cNvSpPr/>
          <p:nvPr/>
        </p:nvSpPr>
        <p:spPr>
          <a:xfrm>
            <a:off x="218877" y="2906236"/>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106" name="角丸四角形 72">
            <a:extLst>
              <a:ext uri="{FF2B5EF4-FFF2-40B4-BE49-F238E27FC236}">
                <a16:creationId xmlns:a16="http://schemas.microsoft.com/office/drawing/2014/main" id="{8846755E-3EFB-4210-BAD0-FED841DC7556}"/>
              </a:ext>
            </a:extLst>
          </p:cNvPr>
          <p:cNvSpPr/>
          <p:nvPr/>
        </p:nvSpPr>
        <p:spPr>
          <a:xfrm>
            <a:off x="238154" y="5676514"/>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a:extLst>
              <a:ext uri="{FF2B5EF4-FFF2-40B4-BE49-F238E27FC236}">
                <a16:creationId xmlns:a16="http://schemas.microsoft.com/office/drawing/2014/main" id="{7B06594E-42F2-4674-8AED-77F32CD705FD}"/>
              </a:ext>
            </a:extLst>
          </p:cNvPr>
          <p:cNvSpPr/>
          <p:nvPr/>
        </p:nvSpPr>
        <p:spPr>
          <a:xfrm>
            <a:off x="190202" y="5852696"/>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108" name="正方形/長方形 12">
            <a:extLst>
              <a:ext uri="{FF2B5EF4-FFF2-40B4-BE49-F238E27FC236}">
                <a16:creationId xmlns:a16="http://schemas.microsoft.com/office/drawing/2014/main" id="{44A17E34-C228-49D5-9CB4-8B345006FCF1}"/>
              </a:ext>
            </a:extLst>
          </p:cNvPr>
          <p:cNvSpPr>
            <a:spLocks noChangeArrowheads="1"/>
          </p:cNvSpPr>
          <p:nvPr/>
        </p:nvSpPr>
        <p:spPr bwMode="auto">
          <a:xfrm>
            <a:off x="215707" y="4899554"/>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109" name="テキスト ボックス 108">
            <a:extLst>
              <a:ext uri="{FF2B5EF4-FFF2-40B4-BE49-F238E27FC236}">
                <a16:creationId xmlns:a16="http://schemas.microsoft.com/office/drawing/2014/main" id="{29E0FEEB-4AFC-4EF9-AF51-A609575D3FE3}"/>
              </a:ext>
            </a:extLst>
          </p:cNvPr>
          <p:cNvSpPr txBox="1"/>
          <p:nvPr/>
        </p:nvSpPr>
        <p:spPr>
          <a:xfrm>
            <a:off x="6182342" y="2428999"/>
            <a:ext cx="3455778" cy="338554"/>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rPr>
              <a:t>・タイトル、記事下部に</a:t>
            </a:r>
            <a:r>
              <a:rPr lang="en-US" altLang="ja-JP" sz="800">
                <a:latin typeface="Meiryo UI" panose="020B0604030504040204" pitchFamily="50" charset="-128"/>
                <a:ea typeface="Meiryo UI" panose="020B0604030504040204" pitchFamily="50" charset="-128"/>
              </a:rPr>
              <a:t>[PR]</a:t>
            </a:r>
            <a:r>
              <a:rPr lang="ja-JP" altLang="en-US" sz="800">
                <a:latin typeface="Meiryo UI" panose="020B0604030504040204" pitchFamily="50" charset="-128"/>
                <a:ea typeface="Meiryo UI" panose="020B0604030504040204" pitchFamily="50" charset="-128"/>
              </a:rPr>
              <a:t>が入ります。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・記事内への外部リンク埋め込みが可能です。</a:t>
            </a:r>
            <a:endParaRPr lang="en-US" altLang="ja-JP" sz="800">
              <a:latin typeface="Meiryo UI" panose="020B0604030504040204" pitchFamily="50" charset="-128"/>
              <a:ea typeface="Meiryo UI" panose="020B0604030504040204" pitchFamily="50" charset="-128"/>
            </a:endParaRPr>
          </a:p>
        </p:txBody>
      </p:sp>
      <p:graphicFrame>
        <p:nvGraphicFramePr>
          <p:cNvPr id="110" name="表 109">
            <a:extLst>
              <a:ext uri="{FF2B5EF4-FFF2-40B4-BE49-F238E27FC236}">
                <a16:creationId xmlns:a16="http://schemas.microsoft.com/office/drawing/2014/main" id="{349EA276-CAEB-4A8B-9F21-41B49611FA2F}"/>
              </a:ext>
            </a:extLst>
          </p:cNvPr>
          <p:cNvGraphicFramePr>
            <a:graphicFrameLocks noGrp="1"/>
          </p:cNvGraphicFramePr>
          <p:nvPr>
            <p:extLst>
              <p:ext uri="{D42A27DB-BD31-4B8C-83A1-F6EECF244321}">
                <p14:modId xmlns:p14="http://schemas.microsoft.com/office/powerpoint/2010/main" val="298786534"/>
              </p:ext>
            </p:extLst>
          </p:nvPr>
        </p:nvGraphicFramePr>
        <p:xfrm>
          <a:off x="4118132" y="5809944"/>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23" name="Text Box 16">
            <a:extLst>
              <a:ext uri="{FF2B5EF4-FFF2-40B4-BE49-F238E27FC236}">
                <a16:creationId xmlns:a16="http://schemas.microsoft.com/office/drawing/2014/main" id="{756D4F45-6E37-497B-84B6-30CE639A1937}"/>
              </a:ext>
            </a:extLst>
          </p:cNvPr>
          <p:cNvSpPr txBox="1">
            <a:spLocks noChangeArrowheads="1"/>
          </p:cNvSpPr>
          <p:nvPr/>
        </p:nvSpPr>
        <p:spPr bwMode="auto">
          <a:xfrm>
            <a:off x="6711664" y="3159179"/>
            <a:ext cx="237289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のトレンドウオッチ（</a:t>
            </a:r>
            <a:r>
              <a:rPr kumimoji="0" lang="en-US" altLang="ja-JP" sz="800">
                <a:latin typeface="Meiryo UI" panose="020B0604030504040204" pitchFamily="50" charset="-128"/>
                <a:ea typeface="Meiryo UI" panose="020B0604030504040204" pitchFamily="50" charset="-128"/>
                <a:cs typeface="Meiryo UI" panose="020B0604030504040204" pitchFamily="50" charset="-128"/>
              </a:rPr>
              <a:t>PR</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）枠に</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latin typeface="Meiryo UI" panose="020B0604030504040204" pitchFamily="50" charset="-128"/>
                <a:ea typeface="Meiryo UI" panose="020B0604030504040204" pitchFamily="50" charset="-128"/>
                <a:cs typeface="Meiryo UI" panose="020B0604030504040204" pitchFamily="50" charset="-128"/>
              </a:rPr>
              <a:t>期間中ローテーションで掲載</a:t>
            </a:r>
          </a:p>
        </p:txBody>
      </p:sp>
      <p:pic>
        <p:nvPicPr>
          <p:cNvPr id="147" name="グラフィックス 146">
            <a:extLst>
              <a:ext uri="{FF2B5EF4-FFF2-40B4-BE49-F238E27FC236}">
                <a16:creationId xmlns:a16="http://schemas.microsoft.com/office/drawing/2014/main" id="{499E97D5-5C1F-40B0-9B2D-0B5BFB7429C6}"/>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67908" b="21977"/>
          <a:stretch/>
        </p:blipFill>
        <p:spPr>
          <a:xfrm>
            <a:off x="4229218" y="3633794"/>
            <a:ext cx="1769693" cy="1037910"/>
          </a:xfrm>
          <a:prstGeom prst="rect">
            <a:avLst/>
          </a:prstGeom>
        </p:spPr>
      </p:pic>
      <p:sp>
        <p:nvSpPr>
          <p:cNvPr id="148" name="正方形/長方形 147">
            <a:extLst>
              <a:ext uri="{FF2B5EF4-FFF2-40B4-BE49-F238E27FC236}">
                <a16:creationId xmlns:a16="http://schemas.microsoft.com/office/drawing/2014/main" id="{FE78B304-0B58-4CC4-B4BF-768C833FDE59}"/>
              </a:ext>
            </a:extLst>
          </p:cNvPr>
          <p:cNvSpPr/>
          <p:nvPr/>
        </p:nvSpPr>
        <p:spPr>
          <a:xfrm>
            <a:off x="4282825" y="3571393"/>
            <a:ext cx="1735097" cy="12526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9" name="グラフィックス 148">
            <a:extLst>
              <a:ext uri="{FF2B5EF4-FFF2-40B4-BE49-F238E27FC236}">
                <a16:creationId xmlns:a16="http://schemas.microsoft.com/office/drawing/2014/main" id="{807D6B44-B86B-4744-85B3-D04E0FE21615}"/>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1374" t="857" r="66850" b="96791"/>
          <a:stretch/>
        </p:blipFill>
        <p:spPr>
          <a:xfrm>
            <a:off x="4922146" y="3765693"/>
            <a:ext cx="386711" cy="256438"/>
          </a:xfrm>
          <a:prstGeom prst="rect">
            <a:avLst/>
          </a:prstGeom>
        </p:spPr>
      </p:pic>
      <p:sp>
        <p:nvSpPr>
          <p:cNvPr id="150" name="正方形/長方形 149">
            <a:extLst>
              <a:ext uri="{FF2B5EF4-FFF2-40B4-BE49-F238E27FC236}">
                <a16:creationId xmlns:a16="http://schemas.microsoft.com/office/drawing/2014/main" id="{BF6D3EA9-DD4E-4651-B535-FAD6D19EB116}"/>
              </a:ext>
            </a:extLst>
          </p:cNvPr>
          <p:cNvSpPr/>
          <p:nvPr/>
        </p:nvSpPr>
        <p:spPr>
          <a:xfrm>
            <a:off x="4390205" y="4315117"/>
            <a:ext cx="1499791" cy="312732"/>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151" name="直線コネクタ 150">
            <a:extLst>
              <a:ext uri="{FF2B5EF4-FFF2-40B4-BE49-F238E27FC236}">
                <a16:creationId xmlns:a16="http://schemas.microsoft.com/office/drawing/2014/main" id="{D7FE02C7-8B97-44B5-9AD6-6B8C1F0A4ECD}"/>
              </a:ext>
            </a:extLst>
          </p:cNvPr>
          <p:cNvCxnSpPr>
            <a:cxnSpLocks/>
          </p:cNvCxnSpPr>
          <p:nvPr/>
        </p:nvCxnSpPr>
        <p:spPr>
          <a:xfrm flipV="1">
            <a:off x="5793038" y="3434382"/>
            <a:ext cx="898083" cy="83093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52" name="グループ化 151">
            <a:extLst>
              <a:ext uri="{FF2B5EF4-FFF2-40B4-BE49-F238E27FC236}">
                <a16:creationId xmlns:a16="http://schemas.microsoft.com/office/drawing/2014/main" id="{B3A1EC92-14D9-4B0B-AE54-42FB725BFBA4}"/>
              </a:ext>
            </a:extLst>
          </p:cNvPr>
          <p:cNvGrpSpPr/>
          <p:nvPr/>
        </p:nvGrpSpPr>
        <p:grpSpPr>
          <a:xfrm>
            <a:off x="4118132" y="3325229"/>
            <a:ext cx="1279771" cy="153888"/>
            <a:chOff x="5782154" y="3788764"/>
            <a:chExt cx="1279771" cy="153888"/>
          </a:xfrm>
        </p:grpSpPr>
        <p:sp>
          <p:nvSpPr>
            <p:cNvPr id="153" name="Text Box 8">
              <a:extLst>
                <a:ext uri="{FF2B5EF4-FFF2-40B4-BE49-F238E27FC236}">
                  <a16:creationId xmlns:a16="http://schemas.microsoft.com/office/drawing/2014/main" id="{585C28AC-FEAD-46A4-A5E5-37986FE087B8}"/>
                </a:ext>
              </a:extLst>
            </p:cNvPr>
            <p:cNvSpPr txBox="1">
              <a:spLocks noChangeArrowheads="1"/>
            </p:cNvSpPr>
            <p:nvPr/>
          </p:nvSpPr>
          <p:spPr bwMode="auto">
            <a:xfrm>
              <a:off x="5973486" y="3788764"/>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Freeform 290">
              <a:extLst>
                <a:ext uri="{FF2B5EF4-FFF2-40B4-BE49-F238E27FC236}">
                  <a16:creationId xmlns:a16="http://schemas.microsoft.com/office/drawing/2014/main" id="{6C14DAE5-F77D-43CC-8EFB-1478FD7AF904}"/>
                </a:ext>
              </a:extLst>
            </p:cNvPr>
            <p:cNvSpPr>
              <a:spLocks noEditPoints="1"/>
            </p:cNvSpPr>
            <p:nvPr/>
          </p:nvSpPr>
          <p:spPr bwMode="auto">
            <a:xfrm>
              <a:off x="5782154" y="37970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endParaRPr>
            </a:p>
          </p:txBody>
        </p:sp>
      </p:grpSp>
      <p:sp>
        <p:nvSpPr>
          <p:cNvPr id="155" name="AutoShape 32">
            <a:extLst>
              <a:ext uri="{FF2B5EF4-FFF2-40B4-BE49-F238E27FC236}">
                <a16:creationId xmlns:a16="http://schemas.microsoft.com/office/drawing/2014/main" id="{E6C76EFA-62DF-4AF0-9B52-471C9A5E8D0E}"/>
              </a:ext>
            </a:extLst>
          </p:cNvPr>
          <p:cNvSpPr>
            <a:spLocks noChangeArrowheads="1"/>
          </p:cNvSpPr>
          <p:nvPr/>
        </p:nvSpPr>
        <p:spPr bwMode="auto">
          <a:xfrm flipV="1">
            <a:off x="6350160" y="1769139"/>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6" name="AutoShape 32">
            <a:extLst>
              <a:ext uri="{FF2B5EF4-FFF2-40B4-BE49-F238E27FC236}">
                <a16:creationId xmlns:a16="http://schemas.microsoft.com/office/drawing/2014/main" id="{0883D0A9-20EE-4A5F-BAE3-5E1490ED6029}"/>
              </a:ext>
            </a:extLst>
          </p:cNvPr>
          <p:cNvSpPr>
            <a:spLocks noChangeArrowheads="1"/>
          </p:cNvSpPr>
          <p:nvPr/>
        </p:nvSpPr>
        <p:spPr bwMode="auto">
          <a:xfrm flipV="1">
            <a:off x="6800388" y="1770612"/>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7" name="AutoShape 32">
            <a:extLst>
              <a:ext uri="{FF2B5EF4-FFF2-40B4-BE49-F238E27FC236}">
                <a16:creationId xmlns:a16="http://schemas.microsoft.com/office/drawing/2014/main" id="{71671CD8-5687-4F97-A48B-79FCE9D9F1E3}"/>
              </a:ext>
            </a:extLst>
          </p:cNvPr>
          <p:cNvSpPr>
            <a:spLocks noChangeArrowheads="1"/>
          </p:cNvSpPr>
          <p:nvPr/>
        </p:nvSpPr>
        <p:spPr bwMode="auto">
          <a:xfrm flipV="1">
            <a:off x="7184311" y="1765852"/>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8" name="AutoShape 32">
            <a:extLst>
              <a:ext uri="{FF2B5EF4-FFF2-40B4-BE49-F238E27FC236}">
                <a16:creationId xmlns:a16="http://schemas.microsoft.com/office/drawing/2014/main" id="{A8F828D4-A3F4-477C-9E00-B1A77D60EFD5}"/>
              </a:ext>
            </a:extLst>
          </p:cNvPr>
          <p:cNvSpPr>
            <a:spLocks noChangeArrowheads="1"/>
          </p:cNvSpPr>
          <p:nvPr/>
        </p:nvSpPr>
        <p:spPr bwMode="auto">
          <a:xfrm flipV="1">
            <a:off x="7574296" y="1765852"/>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59" name="AutoShape 32">
            <a:extLst>
              <a:ext uri="{FF2B5EF4-FFF2-40B4-BE49-F238E27FC236}">
                <a16:creationId xmlns:a16="http://schemas.microsoft.com/office/drawing/2014/main" id="{32BC8B72-1003-4327-B847-9CADA3A0718F}"/>
              </a:ext>
            </a:extLst>
          </p:cNvPr>
          <p:cNvSpPr>
            <a:spLocks noChangeArrowheads="1"/>
          </p:cNvSpPr>
          <p:nvPr/>
        </p:nvSpPr>
        <p:spPr bwMode="auto">
          <a:xfrm flipV="1">
            <a:off x="7971477" y="1774800"/>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0" name="AutoShape 32">
            <a:extLst>
              <a:ext uri="{FF2B5EF4-FFF2-40B4-BE49-F238E27FC236}">
                <a16:creationId xmlns:a16="http://schemas.microsoft.com/office/drawing/2014/main" id="{6892E89C-0ACC-4D3C-BFBD-9242F34CABC3}"/>
              </a:ext>
            </a:extLst>
          </p:cNvPr>
          <p:cNvSpPr>
            <a:spLocks noChangeArrowheads="1"/>
          </p:cNvSpPr>
          <p:nvPr/>
        </p:nvSpPr>
        <p:spPr bwMode="auto">
          <a:xfrm flipV="1">
            <a:off x="8263513" y="1772708"/>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61" name="AutoShape 32">
            <a:extLst>
              <a:ext uri="{FF2B5EF4-FFF2-40B4-BE49-F238E27FC236}">
                <a16:creationId xmlns:a16="http://schemas.microsoft.com/office/drawing/2014/main" id="{5FFB76F9-EB3C-407C-B7DE-F3FEECDAEB6A}"/>
              </a:ext>
            </a:extLst>
          </p:cNvPr>
          <p:cNvSpPr>
            <a:spLocks noChangeArrowheads="1"/>
          </p:cNvSpPr>
          <p:nvPr/>
        </p:nvSpPr>
        <p:spPr bwMode="auto">
          <a:xfrm flipV="1">
            <a:off x="8710184" y="1772708"/>
            <a:ext cx="73404" cy="1067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51" name="Text Box 16">
            <a:extLst>
              <a:ext uri="{FF2B5EF4-FFF2-40B4-BE49-F238E27FC236}">
                <a16:creationId xmlns:a16="http://schemas.microsoft.com/office/drawing/2014/main" id="{CAE95E20-AC2E-4693-964A-B613845D5B54}"/>
              </a:ext>
            </a:extLst>
          </p:cNvPr>
          <p:cNvSpPr txBox="1">
            <a:spLocks noChangeArrowheads="1"/>
          </p:cNvSpPr>
          <p:nvPr/>
        </p:nvSpPr>
        <p:spPr bwMode="auto">
          <a:xfrm>
            <a:off x="6253472" y="4123852"/>
            <a:ext cx="2770625"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6" descr="C:\Users\nk19683\Downloads\PR.png">
            <a:extLst>
              <a:ext uri="{FF2B5EF4-FFF2-40B4-BE49-F238E27FC236}">
                <a16:creationId xmlns:a16="http://schemas.microsoft.com/office/drawing/2014/main" id="{696FF5F6-40C9-4FBA-9D0A-A65A509E386D}"/>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15595"/>
          <a:stretch/>
        </p:blipFill>
        <p:spPr bwMode="auto">
          <a:xfrm>
            <a:off x="4215595" y="1245563"/>
            <a:ext cx="1855596" cy="2055652"/>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descr="物体 が含まれている画像&#10;&#10;高い精度で生成された説明">
            <a:extLst>
              <a:ext uri="{FF2B5EF4-FFF2-40B4-BE49-F238E27FC236}">
                <a16:creationId xmlns:a16="http://schemas.microsoft.com/office/drawing/2014/main" id="{006ACA02-396C-4964-BAF6-BF8119A7E19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30626" y="1281408"/>
            <a:ext cx="537711" cy="110231"/>
          </a:xfrm>
          <a:prstGeom prst="rect">
            <a:avLst/>
          </a:prstGeom>
        </p:spPr>
      </p:pic>
      <p:sp>
        <p:nvSpPr>
          <p:cNvPr id="55" name="正方形/長方形 54">
            <a:extLst>
              <a:ext uri="{FF2B5EF4-FFF2-40B4-BE49-F238E27FC236}">
                <a16:creationId xmlns:a16="http://schemas.microsoft.com/office/drawing/2014/main" id="{3BAE1669-115C-448E-B5B6-62D568FAB475}"/>
              </a:ext>
            </a:extLst>
          </p:cNvPr>
          <p:cNvSpPr/>
          <p:nvPr/>
        </p:nvSpPr>
        <p:spPr>
          <a:xfrm>
            <a:off x="4276975" y="1289648"/>
            <a:ext cx="527383" cy="624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A44C55BF-AA86-49C5-BD0D-AE2C0C9B0C9C}"/>
              </a:ext>
            </a:extLst>
          </p:cNvPr>
          <p:cNvGrpSpPr/>
          <p:nvPr/>
        </p:nvGrpSpPr>
        <p:grpSpPr>
          <a:xfrm>
            <a:off x="4010397" y="4899262"/>
            <a:ext cx="3405750" cy="900874"/>
            <a:chOff x="5414044" y="3851156"/>
            <a:chExt cx="3835428" cy="959266"/>
          </a:xfrm>
        </p:grpSpPr>
        <p:pic>
          <p:nvPicPr>
            <p:cNvPr id="57" name="Picture 2" descr="C:\Users\nk18806\Desktop\図1.png">
              <a:extLst>
                <a:ext uri="{FF2B5EF4-FFF2-40B4-BE49-F238E27FC236}">
                  <a16:creationId xmlns:a16="http://schemas.microsoft.com/office/drawing/2014/main" id="{13FA12F6-0E2C-4D3A-A24F-6B67DA4948F4}"/>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58" name="Text Box 8">
              <a:extLst>
                <a:ext uri="{FF2B5EF4-FFF2-40B4-BE49-F238E27FC236}">
                  <a16:creationId xmlns:a16="http://schemas.microsoft.com/office/drawing/2014/main" id="{E5DF1A25-8C94-4329-A592-F94E0260E508}"/>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2">
              <a:extLst>
                <a:ext uri="{FF2B5EF4-FFF2-40B4-BE49-F238E27FC236}">
                  <a16:creationId xmlns:a16="http://schemas.microsoft.com/office/drawing/2014/main" id="{D493DA24-F7CC-4759-BB2D-979FA34C488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Freeform 290">
              <a:extLst>
                <a:ext uri="{FF2B5EF4-FFF2-40B4-BE49-F238E27FC236}">
                  <a16:creationId xmlns:a16="http://schemas.microsoft.com/office/drawing/2014/main" id="{F97AD218-E037-487F-B69B-306362ED06DA}"/>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1" name="図 60">
              <a:extLst>
                <a:ext uri="{FF2B5EF4-FFF2-40B4-BE49-F238E27FC236}">
                  <a16:creationId xmlns:a16="http://schemas.microsoft.com/office/drawing/2014/main" id="{4D8F24C3-6604-4C95-A8C6-5555EDFA0AD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62" name="図 61">
              <a:extLst>
                <a:ext uri="{FF2B5EF4-FFF2-40B4-BE49-F238E27FC236}">
                  <a16:creationId xmlns:a16="http://schemas.microsoft.com/office/drawing/2014/main" id="{70CC0CD1-03F5-4288-A6BE-10C8F4F382CE}"/>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63" name="図 62">
              <a:extLst>
                <a:ext uri="{FF2B5EF4-FFF2-40B4-BE49-F238E27FC236}">
                  <a16:creationId xmlns:a16="http://schemas.microsoft.com/office/drawing/2014/main" id="{7B15170E-AFA6-4187-A47C-BD7223A3B8FD}"/>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64" name="図 63">
              <a:extLst>
                <a:ext uri="{FF2B5EF4-FFF2-40B4-BE49-F238E27FC236}">
                  <a16:creationId xmlns:a16="http://schemas.microsoft.com/office/drawing/2014/main" id="{964FAC6D-5A2C-4037-A4FA-C51FCC2C9A0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66" name="Picture 2" descr="f_logo_RGB-Hex-Blue_512">
              <a:extLst>
                <a:ext uri="{FF2B5EF4-FFF2-40B4-BE49-F238E27FC236}">
                  <a16:creationId xmlns:a16="http://schemas.microsoft.com/office/drawing/2014/main" id="{505D2F01-BC93-4F87-A589-35299D0C772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図 3">
            <a:extLst>
              <a:ext uri="{FF2B5EF4-FFF2-40B4-BE49-F238E27FC236}">
                <a16:creationId xmlns:a16="http://schemas.microsoft.com/office/drawing/2014/main" id="{E40229E1-795A-4C42-BED3-DF2A5C2FEF76}"/>
              </a:ext>
            </a:extLst>
          </p:cNvPr>
          <p:cNvPicPr>
            <a:picLocks noChangeAspect="1"/>
          </p:cNvPicPr>
          <p:nvPr/>
        </p:nvPicPr>
        <p:blipFill>
          <a:blip r:embed="rId15"/>
          <a:stretch>
            <a:fillRect/>
          </a:stretch>
        </p:blipFill>
        <p:spPr>
          <a:xfrm>
            <a:off x="6691121" y="5092959"/>
            <a:ext cx="685800" cy="200025"/>
          </a:xfrm>
          <a:prstGeom prst="rect">
            <a:avLst/>
          </a:prstGeom>
        </p:spPr>
      </p:pic>
      <p:sp>
        <p:nvSpPr>
          <p:cNvPr id="68" name="Text Box 16">
            <a:extLst>
              <a:ext uri="{FF2B5EF4-FFF2-40B4-BE49-F238E27FC236}">
                <a16:creationId xmlns:a16="http://schemas.microsoft.com/office/drawing/2014/main" id="{53D2D427-00CA-475C-B89F-87C72DC0FB06}"/>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33718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F05560B-1B4B-4918-88CB-8669D1888E99}"/>
              </a:ext>
            </a:extLst>
          </p:cNvPr>
          <p:cNvSpPr txBox="1">
            <a:spLocks/>
          </p:cNvSpPr>
          <p:nvPr/>
        </p:nvSpPr>
        <p:spPr>
          <a:xfrm>
            <a:off x="88237" y="260662"/>
            <a:ext cx="2327881"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a:ea typeface="Meiryo UI"/>
                <a:cs typeface="Meiryo UI" panose="020B0604030504040204" pitchFamily="50" charset="-128"/>
              </a:rPr>
              <a:t>⑨リード獲得タイアップ</a:t>
            </a:r>
            <a:endParaRPr kumimoji="1" lang="ja-JP" altLang="en-US">
              <a:latin typeface="Meiryo UI"/>
              <a:ea typeface="Meiryo UI"/>
            </a:endParaRPr>
          </a:p>
        </p:txBody>
      </p:sp>
      <p:sp>
        <p:nvSpPr>
          <p:cNvPr id="41" name="スライド番号プレースホルダー 2">
            <a:extLst>
              <a:ext uri="{FF2B5EF4-FFF2-40B4-BE49-F238E27FC236}">
                <a16:creationId xmlns:a16="http://schemas.microsoft.com/office/drawing/2014/main" id="{A036F24F-82A5-4A20-A918-CF2148758227}"/>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12</a:t>
            </a:fld>
            <a:endParaRPr lang="ja-JP" altLang="en-US"/>
          </a:p>
        </p:txBody>
      </p:sp>
      <p:pic>
        <p:nvPicPr>
          <p:cNvPr id="52"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F75CC38E-6286-41BF-9CF0-E52F6D18647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85365" y="1046622"/>
            <a:ext cx="677612" cy="1676257"/>
          </a:xfrm>
          <a:prstGeom prst="rect">
            <a:avLst/>
          </a:prstGeom>
          <a:noFill/>
          <a:extLst>
            <a:ext uri="{909E8E84-426E-40DD-AFC4-6F175D3DCCD1}">
              <a14:hiddenFill xmlns:a14="http://schemas.microsoft.com/office/drawing/2010/main">
                <a:solidFill>
                  <a:srgbClr val="FFFFFF"/>
                </a:solidFill>
              </a14:hiddenFill>
            </a:ext>
          </a:extLst>
        </p:spPr>
      </p:pic>
      <p:sp>
        <p:nvSpPr>
          <p:cNvPr id="54" name="ホームベース 58">
            <a:extLst>
              <a:ext uri="{FF2B5EF4-FFF2-40B4-BE49-F238E27FC236}">
                <a16:creationId xmlns:a16="http://schemas.microsoft.com/office/drawing/2014/main" id="{23212826-3D04-4E8F-B94D-1F0422A2FC83}"/>
              </a:ext>
            </a:extLst>
          </p:cNvPr>
          <p:cNvSpPr/>
          <p:nvPr/>
        </p:nvSpPr>
        <p:spPr bwMode="auto">
          <a:xfrm>
            <a:off x="4371507" y="449096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graphicFrame>
        <p:nvGraphicFramePr>
          <p:cNvPr id="55" name="表 54">
            <a:extLst>
              <a:ext uri="{FF2B5EF4-FFF2-40B4-BE49-F238E27FC236}">
                <a16:creationId xmlns:a16="http://schemas.microsoft.com/office/drawing/2014/main" id="{ED78774C-2086-4155-B4D6-2B55071007E0}"/>
              </a:ext>
            </a:extLst>
          </p:cNvPr>
          <p:cNvGraphicFramePr>
            <a:graphicFrameLocks noGrp="1"/>
          </p:cNvGraphicFramePr>
          <p:nvPr>
            <p:extLst>
              <p:ext uri="{D42A27DB-BD31-4B8C-83A1-F6EECF244321}">
                <p14:modId xmlns:p14="http://schemas.microsoft.com/office/powerpoint/2010/main" val="3300471331"/>
              </p:ext>
            </p:extLst>
          </p:nvPr>
        </p:nvGraphicFramePr>
        <p:xfrm>
          <a:off x="205133" y="1844824"/>
          <a:ext cx="4073730" cy="1006293"/>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6" name="角丸四角形 72">
            <a:extLst>
              <a:ext uri="{FF2B5EF4-FFF2-40B4-BE49-F238E27FC236}">
                <a16:creationId xmlns:a16="http://schemas.microsoft.com/office/drawing/2014/main" id="{BCCC78A6-CEDE-434B-911D-8D507CEDC1E7}"/>
              </a:ext>
            </a:extLst>
          </p:cNvPr>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7" name="表 56">
            <a:extLst>
              <a:ext uri="{FF2B5EF4-FFF2-40B4-BE49-F238E27FC236}">
                <a16:creationId xmlns:a16="http://schemas.microsoft.com/office/drawing/2014/main" id="{2BCA5E4F-E73A-4A81-A288-9A056C5DE487}"/>
              </a:ext>
            </a:extLst>
          </p:cNvPr>
          <p:cNvGraphicFramePr>
            <a:graphicFrameLocks noGrp="1"/>
          </p:cNvGraphicFramePr>
          <p:nvPr>
            <p:extLst>
              <p:ext uri="{D42A27DB-BD31-4B8C-83A1-F6EECF244321}">
                <p14:modId xmlns:p14="http://schemas.microsoft.com/office/powerpoint/2010/main" val="1241056698"/>
              </p:ext>
            </p:extLst>
          </p:nvPr>
        </p:nvGraphicFramePr>
        <p:xfrm>
          <a:off x="205133" y="3332022"/>
          <a:ext cx="3927362" cy="1184990"/>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8" name="角丸四角形 74">
            <a:extLst>
              <a:ext uri="{FF2B5EF4-FFF2-40B4-BE49-F238E27FC236}">
                <a16:creationId xmlns:a16="http://schemas.microsoft.com/office/drawing/2014/main" id="{54E8CC96-B68E-4189-80C9-B350CE271349}"/>
              </a:ext>
            </a:extLst>
          </p:cNvPr>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59" name="Text Box 8">
            <a:extLst>
              <a:ext uri="{FF2B5EF4-FFF2-40B4-BE49-F238E27FC236}">
                <a16:creationId xmlns:a16="http://schemas.microsoft.com/office/drawing/2014/main" id="{2FA8535D-AA5F-464A-9125-0309B237A942}"/>
              </a:ext>
            </a:extLst>
          </p:cNvPr>
          <p:cNvSpPr txBox="1">
            <a:spLocks noChangeArrowheads="1"/>
          </p:cNvSpPr>
          <p:nvPr/>
        </p:nvSpPr>
        <p:spPr bwMode="auto">
          <a:xfrm>
            <a:off x="4526392" y="347609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60" name="Text Box 31">
            <a:extLst>
              <a:ext uri="{FF2B5EF4-FFF2-40B4-BE49-F238E27FC236}">
                <a16:creationId xmlns:a16="http://schemas.microsoft.com/office/drawing/2014/main" id="{9392B4EF-325D-4215-9709-FB36DAAF40F6}"/>
              </a:ext>
            </a:extLst>
          </p:cNvPr>
          <p:cNvSpPr txBox="1">
            <a:spLocks noChangeArrowheads="1"/>
          </p:cNvSpPr>
          <p:nvPr/>
        </p:nvSpPr>
        <p:spPr bwMode="auto">
          <a:xfrm>
            <a:off x="4809277" y="369888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61" name="Text Box 31">
            <a:extLst>
              <a:ext uri="{FF2B5EF4-FFF2-40B4-BE49-F238E27FC236}">
                <a16:creationId xmlns:a16="http://schemas.microsoft.com/office/drawing/2014/main" id="{5715BA38-BC7A-459E-A723-A31ADCCC30FF}"/>
              </a:ext>
            </a:extLst>
          </p:cNvPr>
          <p:cNvSpPr txBox="1">
            <a:spLocks noChangeArrowheads="1"/>
          </p:cNvSpPr>
          <p:nvPr/>
        </p:nvSpPr>
        <p:spPr bwMode="auto">
          <a:xfrm>
            <a:off x="4379064" y="356764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62" name="AutoShape 32">
            <a:extLst>
              <a:ext uri="{FF2B5EF4-FFF2-40B4-BE49-F238E27FC236}">
                <a16:creationId xmlns:a16="http://schemas.microsoft.com/office/drawing/2014/main" id="{E459EDC7-38C7-4CD2-A7A2-73211EEF014C}"/>
              </a:ext>
            </a:extLst>
          </p:cNvPr>
          <p:cNvSpPr>
            <a:spLocks noChangeArrowheads="1"/>
          </p:cNvSpPr>
          <p:nvPr/>
        </p:nvSpPr>
        <p:spPr bwMode="auto">
          <a:xfrm flipV="1">
            <a:off x="4518253" y="437937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Text Box 31">
            <a:extLst>
              <a:ext uri="{FF2B5EF4-FFF2-40B4-BE49-F238E27FC236}">
                <a16:creationId xmlns:a16="http://schemas.microsoft.com/office/drawing/2014/main" id="{6A9ABEA3-8DAD-4F70-954F-C29D8996CFDF}"/>
              </a:ext>
            </a:extLst>
          </p:cNvPr>
          <p:cNvSpPr txBox="1">
            <a:spLocks noChangeArrowheads="1"/>
          </p:cNvSpPr>
          <p:nvPr/>
        </p:nvSpPr>
        <p:spPr bwMode="auto">
          <a:xfrm>
            <a:off x="5603200" y="367962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64" name="AutoShape 32">
            <a:extLst>
              <a:ext uri="{FF2B5EF4-FFF2-40B4-BE49-F238E27FC236}">
                <a16:creationId xmlns:a16="http://schemas.microsoft.com/office/drawing/2014/main" id="{ABC5E671-5F2F-447B-B397-26334D4022EE}"/>
              </a:ext>
            </a:extLst>
          </p:cNvPr>
          <p:cNvSpPr>
            <a:spLocks noChangeArrowheads="1"/>
          </p:cNvSpPr>
          <p:nvPr/>
        </p:nvSpPr>
        <p:spPr bwMode="auto">
          <a:xfrm flipV="1">
            <a:off x="5720147" y="437420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90">
            <a:extLst>
              <a:ext uri="{FF2B5EF4-FFF2-40B4-BE49-F238E27FC236}">
                <a16:creationId xmlns:a16="http://schemas.microsoft.com/office/drawing/2014/main" id="{9F110887-09F9-4915-AF19-90E8A7D3E180}"/>
              </a:ext>
            </a:extLst>
          </p:cNvPr>
          <p:cNvGrpSpPr>
            <a:grpSpLocks/>
          </p:cNvGrpSpPr>
          <p:nvPr/>
        </p:nvGrpSpPr>
        <p:grpSpPr bwMode="auto">
          <a:xfrm>
            <a:off x="5256277" y="3679628"/>
            <a:ext cx="202907" cy="808705"/>
            <a:chOff x="1653668" y="4689356"/>
            <a:chExt cx="323165" cy="910778"/>
          </a:xfrm>
        </p:grpSpPr>
        <p:sp>
          <p:nvSpPr>
            <p:cNvPr id="66" name="Text Box 31">
              <a:extLst>
                <a:ext uri="{FF2B5EF4-FFF2-40B4-BE49-F238E27FC236}">
                  <a16:creationId xmlns:a16="http://schemas.microsoft.com/office/drawing/2014/main" id="{6F7D4799-0045-4834-83CC-2AB5E4ECE1B4}"/>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67" name="AutoShape 32">
              <a:extLst>
                <a:ext uri="{FF2B5EF4-FFF2-40B4-BE49-F238E27FC236}">
                  <a16:creationId xmlns:a16="http://schemas.microsoft.com/office/drawing/2014/main" id="{FE42C952-DF90-47BB-8B8B-6C451917BE38}"/>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8" name="グループ化 91">
            <a:extLst>
              <a:ext uri="{FF2B5EF4-FFF2-40B4-BE49-F238E27FC236}">
                <a16:creationId xmlns:a16="http://schemas.microsoft.com/office/drawing/2014/main" id="{28790176-C8F6-4B3F-979A-6121ABA3A1EB}"/>
              </a:ext>
            </a:extLst>
          </p:cNvPr>
          <p:cNvGrpSpPr>
            <a:grpSpLocks/>
          </p:cNvGrpSpPr>
          <p:nvPr/>
        </p:nvGrpSpPr>
        <p:grpSpPr bwMode="auto">
          <a:xfrm>
            <a:off x="5963240" y="3679628"/>
            <a:ext cx="202907" cy="808705"/>
            <a:chOff x="2609981" y="4689356"/>
            <a:chExt cx="323165" cy="910778"/>
          </a:xfrm>
        </p:grpSpPr>
        <p:sp>
          <p:nvSpPr>
            <p:cNvPr id="69" name="Text Box 31">
              <a:extLst>
                <a:ext uri="{FF2B5EF4-FFF2-40B4-BE49-F238E27FC236}">
                  <a16:creationId xmlns:a16="http://schemas.microsoft.com/office/drawing/2014/main" id="{015544A4-1490-4E84-AE37-C2B516FEFF2A}"/>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70" name="AutoShape 32">
              <a:extLst>
                <a:ext uri="{FF2B5EF4-FFF2-40B4-BE49-F238E27FC236}">
                  <a16:creationId xmlns:a16="http://schemas.microsoft.com/office/drawing/2014/main" id="{D563204E-50E9-496B-93D9-5C861A7E191F}"/>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1" name="グループ化 94">
            <a:extLst>
              <a:ext uri="{FF2B5EF4-FFF2-40B4-BE49-F238E27FC236}">
                <a16:creationId xmlns:a16="http://schemas.microsoft.com/office/drawing/2014/main" id="{F75E79BA-FAA0-4C6A-9A33-7967BD6439AF}"/>
              </a:ext>
            </a:extLst>
          </p:cNvPr>
          <p:cNvGrpSpPr>
            <a:grpSpLocks/>
          </p:cNvGrpSpPr>
          <p:nvPr/>
        </p:nvGrpSpPr>
        <p:grpSpPr bwMode="auto">
          <a:xfrm>
            <a:off x="6323280" y="3679628"/>
            <a:ext cx="203906" cy="808705"/>
            <a:chOff x="2609981" y="4689356"/>
            <a:chExt cx="323165" cy="910778"/>
          </a:xfrm>
        </p:grpSpPr>
        <p:sp>
          <p:nvSpPr>
            <p:cNvPr id="72" name="Text Box 31">
              <a:extLst>
                <a:ext uri="{FF2B5EF4-FFF2-40B4-BE49-F238E27FC236}">
                  <a16:creationId xmlns:a16="http://schemas.microsoft.com/office/drawing/2014/main" id="{5F3AFA5A-2DE8-48FE-B21B-0D27E9ACC950}"/>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73" name="AutoShape 32">
              <a:extLst>
                <a:ext uri="{FF2B5EF4-FFF2-40B4-BE49-F238E27FC236}">
                  <a16:creationId xmlns:a16="http://schemas.microsoft.com/office/drawing/2014/main" id="{D1B7F328-A465-45ED-AA6D-5CFEF087985D}"/>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4" name="グループ化 100">
            <a:extLst>
              <a:ext uri="{FF2B5EF4-FFF2-40B4-BE49-F238E27FC236}">
                <a16:creationId xmlns:a16="http://schemas.microsoft.com/office/drawing/2014/main" id="{B0244FE3-A718-4DFA-94C9-FDF90B5A4876}"/>
              </a:ext>
            </a:extLst>
          </p:cNvPr>
          <p:cNvGrpSpPr>
            <a:grpSpLocks/>
          </p:cNvGrpSpPr>
          <p:nvPr/>
        </p:nvGrpSpPr>
        <p:grpSpPr bwMode="auto">
          <a:xfrm>
            <a:off x="6782283" y="3679628"/>
            <a:ext cx="202906" cy="808705"/>
            <a:chOff x="2609981" y="4689356"/>
            <a:chExt cx="323165" cy="910778"/>
          </a:xfrm>
        </p:grpSpPr>
        <p:sp>
          <p:nvSpPr>
            <p:cNvPr id="75" name="Text Box 31">
              <a:extLst>
                <a:ext uri="{FF2B5EF4-FFF2-40B4-BE49-F238E27FC236}">
                  <a16:creationId xmlns:a16="http://schemas.microsoft.com/office/drawing/2014/main" id="{DD88D04F-072E-4535-A82D-1FF3C9DA441A}"/>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76" name="AutoShape 32">
              <a:extLst>
                <a:ext uri="{FF2B5EF4-FFF2-40B4-BE49-F238E27FC236}">
                  <a16:creationId xmlns:a16="http://schemas.microsoft.com/office/drawing/2014/main" id="{302762D1-F847-4F40-ABBD-A0642F516A2D}"/>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AutoShape 39">
            <a:extLst>
              <a:ext uri="{FF2B5EF4-FFF2-40B4-BE49-F238E27FC236}">
                <a16:creationId xmlns:a16="http://schemas.microsoft.com/office/drawing/2014/main" id="{71FDA7B6-EF6A-436A-872D-AF90BB8F0AE7}"/>
              </a:ext>
            </a:extLst>
          </p:cNvPr>
          <p:cNvSpPr>
            <a:spLocks/>
          </p:cNvSpPr>
          <p:nvPr/>
        </p:nvSpPr>
        <p:spPr bwMode="auto">
          <a:xfrm rot="5400000">
            <a:off x="6259122" y="398702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Text Box 41">
            <a:extLst>
              <a:ext uri="{FF2B5EF4-FFF2-40B4-BE49-F238E27FC236}">
                <a16:creationId xmlns:a16="http://schemas.microsoft.com/office/drawing/2014/main" id="{B4D09B20-BE35-49B8-9170-7C80F895B1BF}"/>
              </a:ext>
            </a:extLst>
          </p:cNvPr>
          <p:cNvSpPr txBox="1">
            <a:spLocks noChangeArrowheads="1"/>
          </p:cNvSpPr>
          <p:nvPr/>
        </p:nvSpPr>
        <p:spPr bwMode="auto">
          <a:xfrm>
            <a:off x="5511147" y="4701832"/>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AutoShape 32">
            <a:extLst>
              <a:ext uri="{FF2B5EF4-FFF2-40B4-BE49-F238E27FC236}">
                <a16:creationId xmlns:a16="http://schemas.microsoft.com/office/drawing/2014/main" id="{E66D16F0-D43E-4CB6-A404-108E4279FDC5}"/>
              </a:ext>
            </a:extLst>
          </p:cNvPr>
          <p:cNvSpPr>
            <a:spLocks noChangeArrowheads="1"/>
          </p:cNvSpPr>
          <p:nvPr/>
        </p:nvSpPr>
        <p:spPr bwMode="auto">
          <a:xfrm flipV="1">
            <a:off x="4953162" y="437684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Picture 6" descr="C:\Users\nk19683\Downloads\PR.png">
            <a:extLst>
              <a:ext uri="{FF2B5EF4-FFF2-40B4-BE49-F238E27FC236}">
                <a16:creationId xmlns:a16="http://schemas.microsoft.com/office/drawing/2014/main" id="{274EAAEB-7BEA-4A37-80AA-E6F03999473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2953" y="1219200"/>
            <a:ext cx="1144580" cy="1503679"/>
          </a:xfrm>
          <a:prstGeom prst="rect">
            <a:avLst/>
          </a:prstGeom>
          <a:noFill/>
          <a:extLst>
            <a:ext uri="{909E8E84-426E-40DD-AFC4-6F175D3DCCD1}">
              <a14:hiddenFill xmlns:a14="http://schemas.microsoft.com/office/drawing/2010/main">
                <a:solidFill>
                  <a:srgbClr val="FFFFFF"/>
                </a:solidFill>
              </a14:hiddenFill>
            </a:ext>
          </a:extLst>
        </p:spPr>
      </p:pic>
      <p:sp>
        <p:nvSpPr>
          <p:cNvPr id="81" name="下矢印 3">
            <a:extLst>
              <a:ext uri="{FF2B5EF4-FFF2-40B4-BE49-F238E27FC236}">
                <a16:creationId xmlns:a16="http://schemas.microsoft.com/office/drawing/2014/main" id="{D0ADDAA1-F77D-4673-80ED-8119037A51CE}"/>
              </a:ext>
            </a:extLst>
          </p:cNvPr>
          <p:cNvSpPr/>
          <p:nvPr/>
        </p:nvSpPr>
        <p:spPr>
          <a:xfrm rot="16200000">
            <a:off x="5450727" y="1814731"/>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2" name="表 81">
            <a:extLst>
              <a:ext uri="{FF2B5EF4-FFF2-40B4-BE49-F238E27FC236}">
                <a16:creationId xmlns:a16="http://schemas.microsoft.com/office/drawing/2014/main" id="{12A72E4D-7222-4DEB-9353-7F054DF7F4DD}"/>
              </a:ext>
            </a:extLst>
          </p:cNvPr>
          <p:cNvGraphicFramePr>
            <a:graphicFrameLocks noGrp="1"/>
          </p:cNvGraphicFramePr>
          <p:nvPr>
            <p:extLst>
              <p:ext uri="{D42A27DB-BD31-4B8C-83A1-F6EECF244321}">
                <p14:modId xmlns:p14="http://schemas.microsoft.com/office/powerpoint/2010/main" val="3792372915"/>
              </p:ext>
            </p:extLst>
          </p:nvPr>
        </p:nvGraphicFramePr>
        <p:xfrm>
          <a:off x="4441117" y="5818257"/>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3" name="Picture 2" descr="C:\Users\nk18806\Desktop\図1.png">
            <a:extLst>
              <a:ext uri="{FF2B5EF4-FFF2-40B4-BE49-F238E27FC236}">
                <a16:creationId xmlns:a16="http://schemas.microsoft.com/office/drawing/2014/main" id="{CABFCCD3-BBE3-4BD2-A059-879ADCB2455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7686"/>
          <a:stretch/>
        </p:blipFill>
        <p:spPr bwMode="auto">
          <a:xfrm>
            <a:off x="4352458" y="5045633"/>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4" name="Text Box 8">
            <a:extLst>
              <a:ext uri="{FF2B5EF4-FFF2-40B4-BE49-F238E27FC236}">
                <a16:creationId xmlns:a16="http://schemas.microsoft.com/office/drawing/2014/main" id="{CECE555C-BA8A-44F3-86E6-D4B4F68D05F0}"/>
              </a:ext>
            </a:extLst>
          </p:cNvPr>
          <p:cNvSpPr txBox="1">
            <a:spLocks noChangeArrowheads="1"/>
          </p:cNvSpPr>
          <p:nvPr/>
        </p:nvSpPr>
        <p:spPr bwMode="auto">
          <a:xfrm>
            <a:off x="4614739" y="4837704"/>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Freeform 290">
            <a:extLst>
              <a:ext uri="{FF2B5EF4-FFF2-40B4-BE49-F238E27FC236}">
                <a16:creationId xmlns:a16="http://schemas.microsoft.com/office/drawing/2014/main" id="{E7915B1F-383F-4717-9993-8E2C25D87B1F}"/>
              </a:ext>
            </a:extLst>
          </p:cNvPr>
          <p:cNvSpPr>
            <a:spLocks noEditPoints="1"/>
          </p:cNvSpPr>
          <p:nvPr/>
        </p:nvSpPr>
        <p:spPr bwMode="auto">
          <a:xfrm>
            <a:off x="4371507" y="34867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6" name="テキスト ボックス 85">
            <a:extLst>
              <a:ext uri="{FF2B5EF4-FFF2-40B4-BE49-F238E27FC236}">
                <a16:creationId xmlns:a16="http://schemas.microsoft.com/office/drawing/2014/main" id="{B72997D8-173B-4F87-9818-2C3B169A884A}"/>
              </a:ext>
            </a:extLst>
          </p:cNvPr>
          <p:cNvSpPr txBox="1"/>
          <p:nvPr/>
        </p:nvSpPr>
        <p:spPr>
          <a:xfrm>
            <a:off x="118510" y="972322"/>
            <a:ext cx="4073731"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コンテンツの制作だけでなく、リードのご提供が可能なタイアップです。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a:latin typeface="Meiryo UI" panose="020B0604030504040204" pitchFamily="50" charset="-128"/>
                <a:ea typeface="Meiryo UI" panose="020B0604030504040204" pitchFamily="50" charset="-128"/>
                <a:cs typeface="Meiryo UI" panose="020B0604030504040204" pitchFamily="50" charset="-128"/>
              </a:rPr>
              <a:t>ID</a:t>
            </a:r>
            <a:r>
              <a:rPr lang="ja-JP" altLang="en-US" sz="800">
                <a:latin typeface="Meiryo UI" panose="020B0604030504040204" pitchFamily="50" charset="-128"/>
                <a:ea typeface="Meiryo UI" panose="020B0604030504040204" pitchFamily="50" charset="-128"/>
                <a:cs typeface="Meiryo UI" panose="020B0604030504040204" pitchFamily="50" charset="-128"/>
              </a:rPr>
              <a:t>でログインしてもらい、個人情報を入力することでタイアップページを閲覧、資料ダウンロードが可能になります。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87" name="Picture 2">
            <a:extLst>
              <a:ext uri="{FF2B5EF4-FFF2-40B4-BE49-F238E27FC236}">
                <a16:creationId xmlns:a16="http://schemas.microsoft.com/office/drawing/2014/main" id="{3E4CD62B-EC6E-40E7-AD58-F58ED2DDA9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15296" y="5183769"/>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角丸四角形 72">
            <a:extLst>
              <a:ext uri="{FF2B5EF4-FFF2-40B4-BE49-F238E27FC236}">
                <a16:creationId xmlns:a16="http://schemas.microsoft.com/office/drawing/2014/main" id="{1E5CE8DB-7AA6-4DF8-8D14-019593D6B422}"/>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a:extLst>
              <a:ext uri="{FF2B5EF4-FFF2-40B4-BE49-F238E27FC236}">
                <a16:creationId xmlns:a16="http://schemas.microsoft.com/office/drawing/2014/main" id="{6BAA0E8A-9E14-4D64-80D3-08C47C257439}"/>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90" name="正方形/長方形 12">
            <a:extLst>
              <a:ext uri="{FF2B5EF4-FFF2-40B4-BE49-F238E27FC236}">
                <a16:creationId xmlns:a16="http://schemas.microsoft.com/office/drawing/2014/main" id="{15704488-9286-4D29-B514-29BD73C6A33B}"/>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91" name="スライド番号プレースホルダー 2">
            <a:extLst>
              <a:ext uri="{FF2B5EF4-FFF2-40B4-BE49-F238E27FC236}">
                <a16:creationId xmlns:a16="http://schemas.microsoft.com/office/drawing/2014/main" id="{BBE61676-9888-490B-801B-33923545738A}"/>
              </a:ext>
            </a:extLst>
          </p:cNvPr>
          <p:cNvSpPr txBox="1">
            <a:spLocks/>
          </p:cNvSpPr>
          <p:nvPr/>
        </p:nvSpPr>
        <p:spPr>
          <a:xfrm>
            <a:off x="8757670" y="6595552"/>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75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F4DDE5B3-8C43-439F-8EF3-65A6048A9570}" type="slidenum">
              <a:rPr lang="ja-JP" altLang="en-US" smtClean="0"/>
              <a:pPr algn="ctr"/>
              <a:t>12</a:t>
            </a:fld>
            <a:endParaRPr lang="ja-JP" altLang="en-US"/>
          </a:p>
        </p:txBody>
      </p:sp>
      <p:pic>
        <p:nvPicPr>
          <p:cNvPr id="92" name="グラフィックス 91">
            <a:extLst>
              <a:ext uri="{FF2B5EF4-FFF2-40B4-BE49-F238E27FC236}">
                <a16:creationId xmlns:a16="http://schemas.microsoft.com/office/drawing/2014/main" id="{03F74B9D-C68C-498B-94EB-10F725CE62B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13373" y="1217448"/>
            <a:ext cx="1143357" cy="1261429"/>
          </a:xfrm>
          <a:prstGeom prst="rect">
            <a:avLst/>
          </a:prstGeom>
        </p:spPr>
      </p:pic>
      <p:sp>
        <p:nvSpPr>
          <p:cNvPr id="94" name="Freeform 290">
            <a:extLst>
              <a:ext uri="{FF2B5EF4-FFF2-40B4-BE49-F238E27FC236}">
                <a16:creationId xmlns:a16="http://schemas.microsoft.com/office/drawing/2014/main" id="{67449A38-596A-48AA-A28A-8F246D9A7CE1}"/>
              </a:ext>
            </a:extLst>
          </p:cNvPr>
          <p:cNvSpPr>
            <a:spLocks noEditPoints="1"/>
          </p:cNvSpPr>
          <p:nvPr/>
        </p:nvSpPr>
        <p:spPr bwMode="auto">
          <a:xfrm>
            <a:off x="4436513" y="4837704"/>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5" name="図 94">
            <a:extLst>
              <a:ext uri="{FF2B5EF4-FFF2-40B4-BE49-F238E27FC236}">
                <a16:creationId xmlns:a16="http://schemas.microsoft.com/office/drawing/2014/main" id="{43A442DB-2D66-43BF-B9A8-E5F2714BD9E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15296" y="5464011"/>
            <a:ext cx="781026" cy="250518"/>
          </a:xfrm>
          <a:prstGeom prst="rect">
            <a:avLst/>
          </a:prstGeom>
        </p:spPr>
      </p:pic>
      <p:pic>
        <p:nvPicPr>
          <p:cNvPr id="96" name="図 95">
            <a:extLst>
              <a:ext uri="{FF2B5EF4-FFF2-40B4-BE49-F238E27FC236}">
                <a16:creationId xmlns:a16="http://schemas.microsoft.com/office/drawing/2014/main" id="{EFB5E097-E2E7-45DB-A490-EE767190844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14617" y="5542574"/>
            <a:ext cx="589431" cy="250518"/>
          </a:xfrm>
          <a:prstGeom prst="rect">
            <a:avLst/>
          </a:prstGeom>
        </p:spPr>
      </p:pic>
      <p:pic>
        <p:nvPicPr>
          <p:cNvPr id="97" name="図 96">
            <a:extLst>
              <a:ext uri="{FF2B5EF4-FFF2-40B4-BE49-F238E27FC236}">
                <a16:creationId xmlns:a16="http://schemas.microsoft.com/office/drawing/2014/main" id="{1C9260F4-5936-4CA6-9BBB-3BA7644737C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88890" y="5577985"/>
            <a:ext cx="589431" cy="215107"/>
          </a:xfrm>
          <a:prstGeom prst="rect">
            <a:avLst/>
          </a:prstGeom>
        </p:spPr>
      </p:pic>
      <p:pic>
        <p:nvPicPr>
          <p:cNvPr id="98" name="図 97">
            <a:extLst>
              <a:ext uri="{FF2B5EF4-FFF2-40B4-BE49-F238E27FC236}">
                <a16:creationId xmlns:a16="http://schemas.microsoft.com/office/drawing/2014/main" id="{F127D024-EE01-4A56-88B8-286AAF2203C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96079" y="5436228"/>
            <a:ext cx="221731" cy="250518"/>
          </a:xfrm>
          <a:prstGeom prst="rect">
            <a:avLst/>
          </a:prstGeom>
        </p:spPr>
      </p:pic>
      <p:pic>
        <p:nvPicPr>
          <p:cNvPr id="99" name="Picture 2" descr="f_logo_RGB-Hex-Blue_512">
            <a:extLst>
              <a:ext uri="{FF2B5EF4-FFF2-40B4-BE49-F238E27FC236}">
                <a16:creationId xmlns:a16="http://schemas.microsoft.com/office/drawing/2014/main" id="{F11EE02C-914E-4391-B628-888710A82B5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387029" y="5481301"/>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100" name="図 3">
            <a:extLst>
              <a:ext uri="{FF2B5EF4-FFF2-40B4-BE49-F238E27FC236}">
                <a16:creationId xmlns:a16="http://schemas.microsoft.com/office/drawing/2014/main" id="{2C9374C8-40DF-4F71-BE03-F49DEE9A829A}"/>
              </a:ext>
            </a:extLst>
          </p:cNvPr>
          <p:cNvPicPr>
            <a:picLocks noChangeAspect="1"/>
          </p:cNvPicPr>
          <p:nvPr/>
        </p:nvPicPr>
        <p:blipFill>
          <a:blip r:embed="rId12"/>
          <a:stretch>
            <a:fillRect/>
          </a:stretch>
        </p:blipFill>
        <p:spPr>
          <a:xfrm>
            <a:off x="7365265" y="5029318"/>
            <a:ext cx="685800" cy="200025"/>
          </a:xfrm>
          <a:prstGeom prst="rect">
            <a:avLst/>
          </a:prstGeom>
        </p:spPr>
      </p:pic>
      <p:pic>
        <p:nvPicPr>
          <p:cNvPr id="101" name="Picture 4">
            <a:extLst>
              <a:ext uri="{FF2B5EF4-FFF2-40B4-BE49-F238E27FC236}">
                <a16:creationId xmlns:a16="http://schemas.microsoft.com/office/drawing/2014/main" id="{0494C8C4-BC18-468C-90E3-B10570E617E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741741" y="1270797"/>
            <a:ext cx="1190588" cy="71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5">
            <a:extLst>
              <a:ext uri="{FF2B5EF4-FFF2-40B4-BE49-F238E27FC236}">
                <a16:creationId xmlns:a16="http://schemas.microsoft.com/office/drawing/2014/main" id="{50DC0524-96B5-4F3B-8F53-4BB27CFFBB2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567274" y="1514577"/>
            <a:ext cx="458216" cy="120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下矢印 3">
            <a:extLst>
              <a:ext uri="{FF2B5EF4-FFF2-40B4-BE49-F238E27FC236}">
                <a16:creationId xmlns:a16="http://schemas.microsoft.com/office/drawing/2014/main" id="{C5D99A9C-4E5E-4541-9EC4-A01E817691FE}"/>
              </a:ext>
            </a:extLst>
          </p:cNvPr>
          <p:cNvSpPr/>
          <p:nvPr/>
        </p:nvSpPr>
        <p:spPr>
          <a:xfrm rot="16200000">
            <a:off x="6968538" y="1826977"/>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980EA94F-8D51-4AA6-AB54-F76C9CE25042}"/>
              </a:ext>
            </a:extLst>
          </p:cNvPr>
          <p:cNvSpPr/>
          <p:nvPr/>
        </p:nvSpPr>
        <p:spPr>
          <a:xfrm>
            <a:off x="4312675" y="980276"/>
            <a:ext cx="838878" cy="251159"/>
          </a:xfrm>
          <a:prstGeom prst="rect">
            <a:avLst/>
          </a:prstGeom>
        </p:spPr>
        <p:txBody>
          <a:bodyPr wrap="square">
            <a:spAutoFit/>
          </a:bodyPr>
          <a:lstStyle/>
          <a:p>
            <a:pPr>
              <a:lnSpc>
                <a:spcPct val="150000"/>
              </a:lnSpc>
            </a:pPr>
            <a:r>
              <a:rPr lang="zh-TW" altLang="en-US" sz="800">
                <a:latin typeface="Meiryo UI" panose="020B0604030504040204" pitchFamily="50" charset="-128"/>
                <a:ea typeface="Meiryo UI" panose="020B0604030504040204" pitchFamily="50" charset="-128"/>
              </a:rPr>
              <a:t>各誘導枠 </a:t>
            </a:r>
          </a:p>
        </p:txBody>
      </p:sp>
      <p:sp>
        <p:nvSpPr>
          <p:cNvPr id="105" name="正方形/長方形 104">
            <a:extLst>
              <a:ext uri="{FF2B5EF4-FFF2-40B4-BE49-F238E27FC236}">
                <a16:creationId xmlns:a16="http://schemas.microsoft.com/office/drawing/2014/main" id="{B091505A-F5EE-4575-9B5A-A2058621BD93}"/>
              </a:ext>
            </a:extLst>
          </p:cNvPr>
          <p:cNvSpPr/>
          <p:nvPr/>
        </p:nvSpPr>
        <p:spPr>
          <a:xfrm>
            <a:off x="6217023" y="980276"/>
            <a:ext cx="838878" cy="251159"/>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a:t>
            </a:r>
            <a:r>
              <a:rPr lang="zh-TW" altLang="en-US" sz="800">
                <a:latin typeface="Meiryo UI" panose="020B0604030504040204" pitchFamily="50" charset="-128"/>
                <a:ea typeface="Meiryo UI" panose="020B0604030504040204" pitchFamily="50" charset="-128"/>
              </a:rPr>
              <a:t> </a:t>
            </a:r>
          </a:p>
        </p:txBody>
      </p:sp>
      <p:sp>
        <p:nvSpPr>
          <p:cNvPr id="106" name="正方形/長方形 105">
            <a:extLst>
              <a:ext uri="{FF2B5EF4-FFF2-40B4-BE49-F238E27FC236}">
                <a16:creationId xmlns:a16="http://schemas.microsoft.com/office/drawing/2014/main" id="{49E20DF4-D355-4849-8903-D7AE67303FD9}"/>
              </a:ext>
            </a:extLst>
          </p:cNvPr>
          <p:cNvSpPr/>
          <p:nvPr/>
        </p:nvSpPr>
        <p:spPr>
          <a:xfrm>
            <a:off x="7582036" y="971930"/>
            <a:ext cx="1643243" cy="259506"/>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個人情報入力（日経</a:t>
            </a:r>
            <a:r>
              <a:rPr lang="en-US" altLang="ja-JP" sz="800">
                <a:latin typeface="Meiryo UI" panose="020B0604030504040204" pitchFamily="50" charset="-128"/>
                <a:ea typeface="Meiryo UI" panose="020B0604030504040204" pitchFamily="50" charset="-128"/>
                <a:cs typeface="Meiryo UI" panose="020B0604030504040204" pitchFamily="50" charset="-128"/>
              </a:rPr>
              <a:t>ID</a:t>
            </a:r>
            <a:r>
              <a:rPr lang="ja-JP" altLang="en-US" sz="800">
                <a:latin typeface="Meiryo UI" panose="020B0604030504040204" pitchFamily="50" charset="-128"/>
                <a:ea typeface="Meiryo UI" panose="020B0604030504040204" pitchFamily="50" charset="-128"/>
                <a:cs typeface="Meiryo UI" panose="020B0604030504040204" pitchFamily="50" charset="-128"/>
              </a:rPr>
              <a:t>ログイン）</a:t>
            </a:r>
            <a:endParaRPr lang="zh-TW" altLang="en-US" sz="800">
              <a:latin typeface="Meiryo UI" panose="020B0604030504040204" pitchFamily="50" charset="-128"/>
              <a:ea typeface="Meiryo UI" panose="020B0604030504040204" pitchFamily="50" charset="-128"/>
            </a:endParaRPr>
          </a:p>
        </p:txBody>
      </p:sp>
      <p:sp>
        <p:nvSpPr>
          <p:cNvPr id="107" name="下矢印 3">
            <a:extLst>
              <a:ext uri="{FF2B5EF4-FFF2-40B4-BE49-F238E27FC236}">
                <a16:creationId xmlns:a16="http://schemas.microsoft.com/office/drawing/2014/main" id="{E86CF985-CD07-478F-BD1A-4BB9422F1F5E}"/>
              </a:ext>
            </a:extLst>
          </p:cNvPr>
          <p:cNvSpPr/>
          <p:nvPr/>
        </p:nvSpPr>
        <p:spPr>
          <a:xfrm>
            <a:off x="7722121" y="2760841"/>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6" descr="C:\Users\nk19683\Downloads\PR.png">
            <a:extLst>
              <a:ext uri="{FF2B5EF4-FFF2-40B4-BE49-F238E27FC236}">
                <a16:creationId xmlns:a16="http://schemas.microsoft.com/office/drawing/2014/main" id="{9C7C308F-CCC7-4435-978E-159FF509CD0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56548" y="3309901"/>
            <a:ext cx="1144580" cy="1503679"/>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740116AD-7DB3-4B09-987A-C884DE4D3441}"/>
              </a:ext>
            </a:extLst>
          </p:cNvPr>
          <p:cNvSpPr/>
          <p:nvPr/>
        </p:nvSpPr>
        <p:spPr>
          <a:xfrm>
            <a:off x="7700978" y="2927608"/>
            <a:ext cx="1643243" cy="435825"/>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タイアップサイト（続き）</a:t>
            </a:r>
            <a:endParaRPr lang="en-US" altLang="ja-JP" sz="800">
              <a:latin typeface="Meiryo UI" panose="020B0604030504040204" pitchFamily="50" charset="-128"/>
              <a:ea typeface="Meiryo UI" panose="020B0604030504040204" pitchFamily="50" charset="-128"/>
            </a:endParaRPr>
          </a:p>
          <a:p>
            <a:pPr>
              <a:lnSpc>
                <a:spcPct val="150000"/>
              </a:lnSpc>
            </a:pPr>
            <a:r>
              <a:rPr lang="ja-JP" altLang="en-US" sz="800">
                <a:latin typeface="Meiryo UI" panose="020B0604030504040204" pitchFamily="50" charset="-128"/>
                <a:ea typeface="Meiryo UI" panose="020B0604030504040204" pitchFamily="50" charset="-128"/>
              </a:rPr>
              <a:t>もしくは　　資料ダウンロード</a:t>
            </a:r>
            <a:r>
              <a:rPr lang="zh-TW" altLang="en-US" sz="800">
                <a:latin typeface="Meiryo UI" panose="020B0604030504040204" pitchFamily="50" charset="-128"/>
                <a:ea typeface="Meiryo UI" panose="020B0604030504040204" pitchFamily="50" charset="-128"/>
              </a:rPr>
              <a:t> </a:t>
            </a:r>
          </a:p>
        </p:txBody>
      </p:sp>
      <p:pic>
        <p:nvPicPr>
          <p:cNvPr id="2" name="図 3">
            <a:extLst>
              <a:ext uri="{FF2B5EF4-FFF2-40B4-BE49-F238E27FC236}">
                <a16:creationId xmlns:a16="http://schemas.microsoft.com/office/drawing/2014/main" id="{561B91FB-F126-4A8C-AE65-213A53989D9E}"/>
              </a:ext>
            </a:extLst>
          </p:cNvPr>
          <p:cNvPicPr>
            <a:picLocks noChangeAspect="1"/>
          </p:cNvPicPr>
          <p:nvPr/>
        </p:nvPicPr>
        <p:blipFill>
          <a:blip r:embed="rId15"/>
          <a:stretch>
            <a:fillRect/>
          </a:stretch>
        </p:blipFill>
        <p:spPr>
          <a:xfrm>
            <a:off x="8172928" y="6264767"/>
            <a:ext cx="923925" cy="238125"/>
          </a:xfrm>
          <a:prstGeom prst="rect">
            <a:avLst/>
          </a:prstGeom>
        </p:spPr>
      </p:pic>
    </p:spTree>
    <p:extLst>
      <p:ext uri="{BB962C8B-B14F-4D97-AF65-F5344CB8AC3E}">
        <p14:creationId xmlns:p14="http://schemas.microsoft.com/office/powerpoint/2010/main" val="76875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B421C29-70B0-4499-AFAD-01F9629FC73C}"/>
              </a:ext>
            </a:extLst>
          </p:cNvPr>
          <p:cNvSpPr txBox="1">
            <a:spLocks/>
          </p:cNvSpPr>
          <p:nvPr/>
        </p:nvSpPr>
        <p:spPr>
          <a:xfrm>
            <a:off x="88237" y="260662"/>
            <a:ext cx="2739853"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a:ea typeface="Meiryo UI"/>
                <a:cs typeface="Meiryo UI" panose="020B0604030504040204" pitchFamily="50" charset="-128"/>
              </a:rPr>
              <a:t>⑩リッチビジュアルタイアップ</a:t>
            </a:r>
            <a:endParaRPr kumimoji="1" lang="ja-JP" altLang="en-US">
              <a:latin typeface="Meiryo UI"/>
              <a:ea typeface="Meiryo UI"/>
            </a:endParaRPr>
          </a:p>
        </p:txBody>
      </p:sp>
      <p:sp>
        <p:nvSpPr>
          <p:cNvPr id="52" name="ホームベース 58">
            <a:extLst>
              <a:ext uri="{FF2B5EF4-FFF2-40B4-BE49-F238E27FC236}">
                <a16:creationId xmlns:a16="http://schemas.microsoft.com/office/drawing/2014/main" id="{A373FC88-C43E-4C44-8478-B1CD85AD3FA4}"/>
              </a:ext>
            </a:extLst>
          </p:cNvPr>
          <p:cNvSpPr/>
          <p:nvPr/>
        </p:nvSpPr>
        <p:spPr bwMode="auto">
          <a:xfrm>
            <a:off x="4371507" y="449096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graphicFrame>
        <p:nvGraphicFramePr>
          <p:cNvPr id="53" name="表 52">
            <a:extLst>
              <a:ext uri="{FF2B5EF4-FFF2-40B4-BE49-F238E27FC236}">
                <a16:creationId xmlns:a16="http://schemas.microsoft.com/office/drawing/2014/main" id="{75C87DAD-76A0-425F-A12E-A23DBE25CB06}"/>
              </a:ext>
            </a:extLst>
          </p:cNvPr>
          <p:cNvGraphicFramePr>
            <a:graphicFrameLocks noGrp="1"/>
          </p:cNvGraphicFramePr>
          <p:nvPr>
            <p:extLst>
              <p:ext uri="{D42A27DB-BD31-4B8C-83A1-F6EECF244321}">
                <p14:modId xmlns:p14="http://schemas.microsoft.com/office/powerpoint/2010/main" val="903873335"/>
              </p:ext>
            </p:extLst>
          </p:nvPr>
        </p:nvGraphicFramePr>
        <p:xfrm>
          <a:off x="205133" y="1844824"/>
          <a:ext cx="4073730" cy="1115078"/>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800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4" name="角丸四角形 72">
            <a:extLst>
              <a:ext uri="{FF2B5EF4-FFF2-40B4-BE49-F238E27FC236}">
                <a16:creationId xmlns:a16="http://schemas.microsoft.com/office/drawing/2014/main" id="{81553808-3B4A-4CE4-80CE-60F65EFC8837}"/>
              </a:ext>
            </a:extLst>
          </p:cNvPr>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5" name="表 54">
            <a:extLst>
              <a:ext uri="{FF2B5EF4-FFF2-40B4-BE49-F238E27FC236}">
                <a16:creationId xmlns:a16="http://schemas.microsoft.com/office/drawing/2014/main" id="{DA124E49-3B00-4800-AA6E-5BDC8EE9D946}"/>
              </a:ext>
            </a:extLst>
          </p:cNvPr>
          <p:cNvGraphicFramePr>
            <a:graphicFrameLocks noGrp="1"/>
          </p:cNvGraphicFramePr>
          <p:nvPr/>
        </p:nvGraphicFramePr>
        <p:xfrm>
          <a:off x="205133" y="3332022"/>
          <a:ext cx="3927362" cy="1694677"/>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56" name="角丸四角形 74">
            <a:extLst>
              <a:ext uri="{FF2B5EF4-FFF2-40B4-BE49-F238E27FC236}">
                <a16:creationId xmlns:a16="http://schemas.microsoft.com/office/drawing/2014/main" id="{24CC72FD-AE70-460D-86D6-5A99B0AB22E3}"/>
              </a:ext>
            </a:extLst>
          </p:cNvPr>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57" name="Text Box 8">
            <a:extLst>
              <a:ext uri="{FF2B5EF4-FFF2-40B4-BE49-F238E27FC236}">
                <a16:creationId xmlns:a16="http://schemas.microsoft.com/office/drawing/2014/main" id="{8377E6CB-F09F-4040-B6F5-6735D6B1E399}"/>
              </a:ext>
            </a:extLst>
          </p:cNvPr>
          <p:cNvSpPr txBox="1">
            <a:spLocks noChangeArrowheads="1"/>
          </p:cNvSpPr>
          <p:nvPr/>
        </p:nvSpPr>
        <p:spPr bwMode="auto">
          <a:xfrm>
            <a:off x="4526392" y="347609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58" name="Text Box 31">
            <a:extLst>
              <a:ext uri="{FF2B5EF4-FFF2-40B4-BE49-F238E27FC236}">
                <a16:creationId xmlns:a16="http://schemas.microsoft.com/office/drawing/2014/main" id="{080F4E56-EDDE-4D85-96D3-0D5A6F1C1D5C}"/>
              </a:ext>
            </a:extLst>
          </p:cNvPr>
          <p:cNvSpPr txBox="1">
            <a:spLocks noChangeArrowheads="1"/>
          </p:cNvSpPr>
          <p:nvPr/>
        </p:nvSpPr>
        <p:spPr bwMode="auto">
          <a:xfrm>
            <a:off x="4809277" y="369888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59" name="Text Box 31">
            <a:extLst>
              <a:ext uri="{FF2B5EF4-FFF2-40B4-BE49-F238E27FC236}">
                <a16:creationId xmlns:a16="http://schemas.microsoft.com/office/drawing/2014/main" id="{B831AB00-8FA8-48D7-B564-AFA5DD671FD9}"/>
              </a:ext>
            </a:extLst>
          </p:cNvPr>
          <p:cNvSpPr txBox="1">
            <a:spLocks noChangeArrowheads="1"/>
          </p:cNvSpPr>
          <p:nvPr/>
        </p:nvSpPr>
        <p:spPr bwMode="auto">
          <a:xfrm>
            <a:off x="4379064" y="356764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60" name="AutoShape 32">
            <a:extLst>
              <a:ext uri="{FF2B5EF4-FFF2-40B4-BE49-F238E27FC236}">
                <a16:creationId xmlns:a16="http://schemas.microsoft.com/office/drawing/2014/main" id="{1848477F-A44E-4553-BBCA-A18DD443260F}"/>
              </a:ext>
            </a:extLst>
          </p:cNvPr>
          <p:cNvSpPr>
            <a:spLocks noChangeArrowheads="1"/>
          </p:cNvSpPr>
          <p:nvPr/>
        </p:nvSpPr>
        <p:spPr bwMode="auto">
          <a:xfrm flipV="1">
            <a:off x="4518253" y="437937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Text Box 31">
            <a:extLst>
              <a:ext uri="{FF2B5EF4-FFF2-40B4-BE49-F238E27FC236}">
                <a16:creationId xmlns:a16="http://schemas.microsoft.com/office/drawing/2014/main" id="{D7C029EB-F7E6-4796-BD40-978892C3B93E}"/>
              </a:ext>
            </a:extLst>
          </p:cNvPr>
          <p:cNvSpPr txBox="1">
            <a:spLocks noChangeArrowheads="1"/>
          </p:cNvSpPr>
          <p:nvPr/>
        </p:nvSpPr>
        <p:spPr bwMode="auto">
          <a:xfrm>
            <a:off x="5603200" y="367962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62" name="AutoShape 32">
            <a:extLst>
              <a:ext uri="{FF2B5EF4-FFF2-40B4-BE49-F238E27FC236}">
                <a16:creationId xmlns:a16="http://schemas.microsoft.com/office/drawing/2014/main" id="{2C1BC556-1C7F-42F7-8DAD-AE78CE8783C1}"/>
              </a:ext>
            </a:extLst>
          </p:cNvPr>
          <p:cNvSpPr>
            <a:spLocks noChangeArrowheads="1"/>
          </p:cNvSpPr>
          <p:nvPr/>
        </p:nvSpPr>
        <p:spPr bwMode="auto">
          <a:xfrm flipV="1">
            <a:off x="5720147" y="437420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3" name="グループ化 90">
            <a:extLst>
              <a:ext uri="{FF2B5EF4-FFF2-40B4-BE49-F238E27FC236}">
                <a16:creationId xmlns:a16="http://schemas.microsoft.com/office/drawing/2014/main" id="{05124946-A856-4620-8FD1-E2FE39936C3F}"/>
              </a:ext>
            </a:extLst>
          </p:cNvPr>
          <p:cNvGrpSpPr>
            <a:grpSpLocks/>
          </p:cNvGrpSpPr>
          <p:nvPr/>
        </p:nvGrpSpPr>
        <p:grpSpPr bwMode="auto">
          <a:xfrm>
            <a:off x="5256277" y="3679628"/>
            <a:ext cx="202907" cy="808705"/>
            <a:chOff x="1653668" y="4689356"/>
            <a:chExt cx="323165" cy="910778"/>
          </a:xfrm>
        </p:grpSpPr>
        <p:sp>
          <p:nvSpPr>
            <p:cNvPr id="64" name="Text Box 31">
              <a:extLst>
                <a:ext uri="{FF2B5EF4-FFF2-40B4-BE49-F238E27FC236}">
                  <a16:creationId xmlns:a16="http://schemas.microsoft.com/office/drawing/2014/main" id="{07BA1473-AE0B-400A-BFEC-A92F98C15D17}"/>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65" name="AutoShape 32">
              <a:extLst>
                <a:ext uri="{FF2B5EF4-FFF2-40B4-BE49-F238E27FC236}">
                  <a16:creationId xmlns:a16="http://schemas.microsoft.com/office/drawing/2014/main" id="{DE406B76-C034-4BC7-8EE5-5C17845D87DB}"/>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6" name="グループ化 91">
            <a:extLst>
              <a:ext uri="{FF2B5EF4-FFF2-40B4-BE49-F238E27FC236}">
                <a16:creationId xmlns:a16="http://schemas.microsoft.com/office/drawing/2014/main" id="{30720F89-7EDF-4AE1-B250-947071878E85}"/>
              </a:ext>
            </a:extLst>
          </p:cNvPr>
          <p:cNvGrpSpPr>
            <a:grpSpLocks/>
          </p:cNvGrpSpPr>
          <p:nvPr/>
        </p:nvGrpSpPr>
        <p:grpSpPr bwMode="auto">
          <a:xfrm>
            <a:off x="5963240" y="3679628"/>
            <a:ext cx="202907" cy="808705"/>
            <a:chOff x="2609981" y="4689356"/>
            <a:chExt cx="323165" cy="910778"/>
          </a:xfrm>
        </p:grpSpPr>
        <p:sp>
          <p:nvSpPr>
            <p:cNvPr id="67" name="Text Box 31">
              <a:extLst>
                <a:ext uri="{FF2B5EF4-FFF2-40B4-BE49-F238E27FC236}">
                  <a16:creationId xmlns:a16="http://schemas.microsoft.com/office/drawing/2014/main" id="{02967121-718F-4C80-8826-2A5040DDC080}"/>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68" name="AutoShape 32">
              <a:extLst>
                <a:ext uri="{FF2B5EF4-FFF2-40B4-BE49-F238E27FC236}">
                  <a16:creationId xmlns:a16="http://schemas.microsoft.com/office/drawing/2014/main" id="{F3FF90A2-38A6-4601-85C0-E3E707C47E17}"/>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94">
            <a:extLst>
              <a:ext uri="{FF2B5EF4-FFF2-40B4-BE49-F238E27FC236}">
                <a16:creationId xmlns:a16="http://schemas.microsoft.com/office/drawing/2014/main" id="{AA70E00E-818A-43C6-B385-C9F17C6E0FB7}"/>
              </a:ext>
            </a:extLst>
          </p:cNvPr>
          <p:cNvGrpSpPr>
            <a:grpSpLocks/>
          </p:cNvGrpSpPr>
          <p:nvPr/>
        </p:nvGrpSpPr>
        <p:grpSpPr bwMode="auto">
          <a:xfrm>
            <a:off x="6323280" y="3679628"/>
            <a:ext cx="203906" cy="808705"/>
            <a:chOff x="2609981" y="4689356"/>
            <a:chExt cx="323165" cy="910778"/>
          </a:xfrm>
        </p:grpSpPr>
        <p:sp>
          <p:nvSpPr>
            <p:cNvPr id="70" name="Text Box 31">
              <a:extLst>
                <a:ext uri="{FF2B5EF4-FFF2-40B4-BE49-F238E27FC236}">
                  <a16:creationId xmlns:a16="http://schemas.microsoft.com/office/drawing/2014/main" id="{A57F7365-0A44-4512-B1C2-8F765A2E955E}"/>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71" name="AutoShape 32">
              <a:extLst>
                <a:ext uri="{FF2B5EF4-FFF2-40B4-BE49-F238E27FC236}">
                  <a16:creationId xmlns:a16="http://schemas.microsoft.com/office/drawing/2014/main" id="{95BF5739-F5C0-470B-BD04-9DA33F06BEBF}"/>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2" name="グループ化 100">
            <a:extLst>
              <a:ext uri="{FF2B5EF4-FFF2-40B4-BE49-F238E27FC236}">
                <a16:creationId xmlns:a16="http://schemas.microsoft.com/office/drawing/2014/main" id="{28E414AD-8208-48A5-AAB2-A0F757A826B5}"/>
              </a:ext>
            </a:extLst>
          </p:cNvPr>
          <p:cNvGrpSpPr>
            <a:grpSpLocks/>
          </p:cNvGrpSpPr>
          <p:nvPr/>
        </p:nvGrpSpPr>
        <p:grpSpPr bwMode="auto">
          <a:xfrm>
            <a:off x="6782283" y="3679628"/>
            <a:ext cx="202906" cy="808705"/>
            <a:chOff x="2609981" y="4689356"/>
            <a:chExt cx="323165" cy="910778"/>
          </a:xfrm>
        </p:grpSpPr>
        <p:sp>
          <p:nvSpPr>
            <p:cNvPr id="73" name="Text Box 31">
              <a:extLst>
                <a:ext uri="{FF2B5EF4-FFF2-40B4-BE49-F238E27FC236}">
                  <a16:creationId xmlns:a16="http://schemas.microsoft.com/office/drawing/2014/main" id="{53B49350-1F32-4706-91F0-BF0B54EC923E}"/>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74" name="AutoShape 32">
              <a:extLst>
                <a:ext uri="{FF2B5EF4-FFF2-40B4-BE49-F238E27FC236}">
                  <a16:creationId xmlns:a16="http://schemas.microsoft.com/office/drawing/2014/main" id="{01859F93-7806-4F10-BEA9-BBC6E462F0FE}"/>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5" name="AutoShape 39">
            <a:extLst>
              <a:ext uri="{FF2B5EF4-FFF2-40B4-BE49-F238E27FC236}">
                <a16:creationId xmlns:a16="http://schemas.microsoft.com/office/drawing/2014/main" id="{212DBD44-71E2-4DD5-BB9D-A6953388E93C}"/>
              </a:ext>
            </a:extLst>
          </p:cNvPr>
          <p:cNvSpPr>
            <a:spLocks/>
          </p:cNvSpPr>
          <p:nvPr/>
        </p:nvSpPr>
        <p:spPr bwMode="auto">
          <a:xfrm rot="5400000">
            <a:off x="6259122" y="398702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Text Box 41">
            <a:extLst>
              <a:ext uri="{FF2B5EF4-FFF2-40B4-BE49-F238E27FC236}">
                <a16:creationId xmlns:a16="http://schemas.microsoft.com/office/drawing/2014/main" id="{7674FD06-E8FC-45FD-AF23-45C7D019ECA5}"/>
              </a:ext>
            </a:extLst>
          </p:cNvPr>
          <p:cNvSpPr txBox="1">
            <a:spLocks noChangeArrowheads="1"/>
          </p:cNvSpPr>
          <p:nvPr/>
        </p:nvSpPr>
        <p:spPr bwMode="auto">
          <a:xfrm>
            <a:off x="5511147" y="4701832"/>
            <a:ext cx="1676229" cy="200055"/>
          </a:xfrm>
          <a:prstGeom prst="rect">
            <a:avLst/>
          </a:prstGeom>
          <a:noFill/>
          <a:ln w="9525">
            <a:noFill/>
            <a:miter lim="800000"/>
            <a:headEnd/>
            <a:tailEnd/>
          </a:ln>
        </p:spPr>
        <p:txBody>
          <a:bodyPr wrap="square" lIns="91440" tIns="45720" rIns="91440" bIns="45720" anchor="ctr" anchorCtr="1">
            <a:spAutoFit/>
          </a:bodyPr>
          <a:lstStyle/>
          <a:p>
            <a:pPr algn="ctr">
              <a:defRPr/>
            </a:pPr>
            <a:r>
              <a:rPr lang="ja-JP" altLang="en-US" sz="700">
                <a:solidFill>
                  <a:srgbClr val="FF0000"/>
                </a:solidFill>
                <a:latin typeface="Meiryo UI"/>
                <a:ea typeface="Meiryo UI"/>
                <a:cs typeface="Meiryo UI" panose="020B0604030504040204" pitchFamily="50" charset="-128"/>
              </a:rPr>
              <a:t>制作期間は、約８週間</a:t>
            </a:r>
          </a:p>
        </p:txBody>
      </p:sp>
      <p:sp>
        <p:nvSpPr>
          <p:cNvPr id="77" name="AutoShape 32">
            <a:extLst>
              <a:ext uri="{FF2B5EF4-FFF2-40B4-BE49-F238E27FC236}">
                <a16:creationId xmlns:a16="http://schemas.microsoft.com/office/drawing/2014/main" id="{6863D374-AE5E-4400-AA6F-ECA42342A839}"/>
              </a:ext>
            </a:extLst>
          </p:cNvPr>
          <p:cNvSpPr>
            <a:spLocks noChangeArrowheads="1"/>
          </p:cNvSpPr>
          <p:nvPr/>
        </p:nvSpPr>
        <p:spPr bwMode="auto">
          <a:xfrm flipV="1">
            <a:off x="4953162" y="437684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a:extLst>
              <a:ext uri="{FF2B5EF4-FFF2-40B4-BE49-F238E27FC236}">
                <a16:creationId xmlns:a16="http://schemas.microsoft.com/office/drawing/2014/main" id="{969CF394-07FE-4CB2-924E-0357E2E6C369}"/>
              </a:ext>
            </a:extLst>
          </p:cNvPr>
          <p:cNvGraphicFramePr>
            <a:graphicFrameLocks noGrp="1"/>
          </p:cNvGraphicFramePr>
          <p:nvPr/>
        </p:nvGraphicFramePr>
        <p:xfrm>
          <a:off x="4441117" y="5818257"/>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79" name="Picture 2" descr="C:\Users\nk18806\Desktop\図1.png">
            <a:extLst>
              <a:ext uri="{FF2B5EF4-FFF2-40B4-BE49-F238E27FC236}">
                <a16:creationId xmlns:a16="http://schemas.microsoft.com/office/drawing/2014/main" id="{B24B2B65-FFB9-407F-AB33-F1572FAA3C4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7686"/>
          <a:stretch/>
        </p:blipFill>
        <p:spPr bwMode="auto">
          <a:xfrm>
            <a:off x="4352458" y="5045633"/>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0" name="Text Box 8">
            <a:extLst>
              <a:ext uri="{FF2B5EF4-FFF2-40B4-BE49-F238E27FC236}">
                <a16:creationId xmlns:a16="http://schemas.microsoft.com/office/drawing/2014/main" id="{4D88F8F0-C9B2-4F6F-999B-A0F16FDACB4D}"/>
              </a:ext>
            </a:extLst>
          </p:cNvPr>
          <p:cNvSpPr txBox="1">
            <a:spLocks noChangeArrowheads="1"/>
          </p:cNvSpPr>
          <p:nvPr/>
        </p:nvSpPr>
        <p:spPr bwMode="auto">
          <a:xfrm>
            <a:off x="4614739" y="4837704"/>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Freeform 290">
            <a:extLst>
              <a:ext uri="{FF2B5EF4-FFF2-40B4-BE49-F238E27FC236}">
                <a16:creationId xmlns:a16="http://schemas.microsoft.com/office/drawing/2014/main" id="{0872F364-0AB0-4AAA-B15F-0134A24341E7}"/>
              </a:ext>
            </a:extLst>
          </p:cNvPr>
          <p:cNvSpPr>
            <a:spLocks noEditPoints="1"/>
          </p:cNvSpPr>
          <p:nvPr/>
        </p:nvSpPr>
        <p:spPr bwMode="auto">
          <a:xfrm>
            <a:off x="4371507" y="34867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2" name="テキスト ボックス 81">
            <a:extLst>
              <a:ext uri="{FF2B5EF4-FFF2-40B4-BE49-F238E27FC236}">
                <a16:creationId xmlns:a16="http://schemas.microsoft.com/office/drawing/2014/main" id="{0208055F-CD25-4737-A088-F6A63EB37B83}"/>
              </a:ext>
            </a:extLst>
          </p:cNvPr>
          <p:cNvSpPr txBox="1"/>
          <p:nvPr/>
        </p:nvSpPr>
        <p:spPr>
          <a:xfrm>
            <a:off x="118510" y="972322"/>
            <a:ext cx="4073731"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様々なデータを視覚的に訴える表現テクニック「ビジュアルデータ」を活用いただけます。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お手持ちのデータをビジュアルコンテンツで表現し、ご要望に応じた日経電子版タイアップを制作します。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83" name="Picture 2">
            <a:extLst>
              <a:ext uri="{FF2B5EF4-FFF2-40B4-BE49-F238E27FC236}">
                <a16:creationId xmlns:a16="http://schemas.microsoft.com/office/drawing/2014/main" id="{D21E6327-2F69-47A1-A48E-04BAF8EC4B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96" y="5183769"/>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角丸四角形 72">
            <a:extLst>
              <a:ext uri="{FF2B5EF4-FFF2-40B4-BE49-F238E27FC236}">
                <a16:creationId xmlns:a16="http://schemas.microsoft.com/office/drawing/2014/main" id="{A5114D52-2C1C-4BCA-8DB0-9E56D0998C6E}"/>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942FE162-D1E0-4B9B-9D7C-7E8C71E2ABB6}"/>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86" name="正方形/長方形 12">
            <a:extLst>
              <a:ext uri="{FF2B5EF4-FFF2-40B4-BE49-F238E27FC236}">
                <a16:creationId xmlns:a16="http://schemas.microsoft.com/office/drawing/2014/main" id="{5CA97D3C-71A2-4248-AD63-3FA7F498359C}"/>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87" name="スライド番号プレースホルダー 2">
            <a:extLst>
              <a:ext uri="{FF2B5EF4-FFF2-40B4-BE49-F238E27FC236}">
                <a16:creationId xmlns:a16="http://schemas.microsoft.com/office/drawing/2014/main" id="{E651E6DD-A962-4B05-AED0-F3587F7EAF2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13</a:t>
            </a:fld>
            <a:endParaRPr lang="ja-JP" altLang="en-US"/>
          </a:p>
        </p:txBody>
      </p:sp>
      <p:sp>
        <p:nvSpPr>
          <p:cNvPr id="89" name="Freeform 290">
            <a:extLst>
              <a:ext uri="{FF2B5EF4-FFF2-40B4-BE49-F238E27FC236}">
                <a16:creationId xmlns:a16="http://schemas.microsoft.com/office/drawing/2014/main" id="{62DF0537-1255-4EAC-9697-912076DF9663}"/>
              </a:ext>
            </a:extLst>
          </p:cNvPr>
          <p:cNvSpPr>
            <a:spLocks noEditPoints="1"/>
          </p:cNvSpPr>
          <p:nvPr/>
        </p:nvSpPr>
        <p:spPr bwMode="auto">
          <a:xfrm>
            <a:off x="4436513" y="4837704"/>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0" name="図 89">
            <a:extLst>
              <a:ext uri="{FF2B5EF4-FFF2-40B4-BE49-F238E27FC236}">
                <a16:creationId xmlns:a16="http://schemas.microsoft.com/office/drawing/2014/main" id="{D4B1398C-7A68-4311-ACFA-EB8454D5B3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5296" y="5464011"/>
            <a:ext cx="781026" cy="250518"/>
          </a:xfrm>
          <a:prstGeom prst="rect">
            <a:avLst/>
          </a:prstGeom>
        </p:spPr>
      </p:pic>
      <p:pic>
        <p:nvPicPr>
          <p:cNvPr id="91" name="図 90">
            <a:extLst>
              <a:ext uri="{FF2B5EF4-FFF2-40B4-BE49-F238E27FC236}">
                <a16:creationId xmlns:a16="http://schemas.microsoft.com/office/drawing/2014/main" id="{14E3FFEC-44A2-44C9-8B49-587E82C712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4617" y="5542574"/>
            <a:ext cx="589431" cy="250518"/>
          </a:xfrm>
          <a:prstGeom prst="rect">
            <a:avLst/>
          </a:prstGeom>
        </p:spPr>
      </p:pic>
      <p:pic>
        <p:nvPicPr>
          <p:cNvPr id="92" name="図 91">
            <a:extLst>
              <a:ext uri="{FF2B5EF4-FFF2-40B4-BE49-F238E27FC236}">
                <a16:creationId xmlns:a16="http://schemas.microsoft.com/office/drawing/2014/main" id="{9AA969B4-EA5B-4181-92AA-84DD9867D53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88890" y="5577985"/>
            <a:ext cx="589431" cy="215107"/>
          </a:xfrm>
          <a:prstGeom prst="rect">
            <a:avLst/>
          </a:prstGeom>
        </p:spPr>
      </p:pic>
      <p:pic>
        <p:nvPicPr>
          <p:cNvPr id="93" name="図 92">
            <a:extLst>
              <a:ext uri="{FF2B5EF4-FFF2-40B4-BE49-F238E27FC236}">
                <a16:creationId xmlns:a16="http://schemas.microsoft.com/office/drawing/2014/main" id="{526A642C-E61C-463B-A5E1-152724944F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96079" y="5436228"/>
            <a:ext cx="221731" cy="250518"/>
          </a:xfrm>
          <a:prstGeom prst="rect">
            <a:avLst/>
          </a:prstGeom>
        </p:spPr>
      </p:pic>
      <p:pic>
        <p:nvPicPr>
          <p:cNvPr id="94" name="Picture 2" descr="f_logo_RGB-Hex-Blue_512">
            <a:extLst>
              <a:ext uri="{FF2B5EF4-FFF2-40B4-BE49-F238E27FC236}">
                <a16:creationId xmlns:a16="http://schemas.microsoft.com/office/drawing/2014/main" id="{EE710E60-12EB-4E02-9890-5ED9095073B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87029" y="5481301"/>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95" name="図 3">
            <a:extLst>
              <a:ext uri="{FF2B5EF4-FFF2-40B4-BE49-F238E27FC236}">
                <a16:creationId xmlns:a16="http://schemas.microsoft.com/office/drawing/2014/main" id="{D58AD043-AC4D-471C-BFEA-A983D4291ADF}"/>
              </a:ext>
            </a:extLst>
          </p:cNvPr>
          <p:cNvPicPr>
            <a:picLocks noChangeAspect="1"/>
          </p:cNvPicPr>
          <p:nvPr/>
        </p:nvPicPr>
        <p:blipFill>
          <a:blip r:embed="rId8"/>
          <a:stretch>
            <a:fillRect/>
          </a:stretch>
        </p:blipFill>
        <p:spPr>
          <a:xfrm>
            <a:off x="7365265" y="5029318"/>
            <a:ext cx="685800" cy="200025"/>
          </a:xfrm>
          <a:prstGeom prst="rect">
            <a:avLst/>
          </a:prstGeom>
        </p:spPr>
      </p:pic>
      <p:pic>
        <p:nvPicPr>
          <p:cNvPr id="96" name="Picture 6" descr="C:\Users\nk19683\Downloads\PR.png">
            <a:extLst>
              <a:ext uri="{FF2B5EF4-FFF2-40B4-BE49-F238E27FC236}">
                <a16:creationId xmlns:a16="http://schemas.microsoft.com/office/drawing/2014/main" id="{6148AE3A-085D-4C34-8B8D-6BDA97814A1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86782" y="1214603"/>
            <a:ext cx="1380126" cy="1813125"/>
          </a:xfrm>
          <a:prstGeom prst="rect">
            <a:avLst/>
          </a:prstGeom>
          <a:noFill/>
          <a:extLst>
            <a:ext uri="{909E8E84-426E-40DD-AFC4-6F175D3DCCD1}">
              <a14:hiddenFill xmlns:a14="http://schemas.microsoft.com/office/drawing/2010/main">
                <a:solidFill>
                  <a:srgbClr val="FFFFFF"/>
                </a:solidFill>
              </a14:hiddenFill>
            </a:ext>
          </a:extLst>
        </p:spPr>
      </p:pic>
      <p:sp>
        <p:nvSpPr>
          <p:cNvPr id="97" name="下矢印 3">
            <a:extLst>
              <a:ext uri="{FF2B5EF4-FFF2-40B4-BE49-F238E27FC236}">
                <a16:creationId xmlns:a16="http://schemas.microsoft.com/office/drawing/2014/main" id="{2B3FB0DB-613C-436B-8D7D-2F9B75DE6CBE}"/>
              </a:ext>
            </a:extLst>
          </p:cNvPr>
          <p:cNvSpPr/>
          <p:nvPr/>
        </p:nvSpPr>
        <p:spPr>
          <a:xfrm rot="16200000">
            <a:off x="6062563" y="1792675"/>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グラフィックス 97">
            <a:extLst>
              <a:ext uri="{FF2B5EF4-FFF2-40B4-BE49-F238E27FC236}">
                <a16:creationId xmlns:a16="http://schemas.microsoft.com/office/drawing/2014/main" id="{F39632CC-0969-42AC-AF4A-7893A12F27C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3373" y="1217448"/>
            <a:ext cx="1143357" cy="1261429"/>
          </a:xfrm>
          <a:prstGeom prst="rect">
            <a:avLst/>
          </a:prstGeom>
        </p:spPr>
      </p:pic>
      <p:pic>
        <p:nvPicPr>
          <p:cNvPr id="99"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A9039650-B9D0-4BD1-AA4A-947887A4AAE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469449" y="904383"/>
            <a:ext cx="647528" cy="1601836"/>
          </a:xfrm>
          <a:prstGeom prst="rect">
            <a:avLst/>
          </a:prstGeom>
          <a:noFill/>
          <a:extLst>
            <a:ext uri="{909E8E84-426E-40DD-AFC4-6F175D3DCCD1}">
              <a14:hiddenFill xmlns:a14="http://schemas.microsoft.com/office/drawing/2010/main">
                <a:solidFill>
                  <a:srgbClr val="FFFFFF"/>
                </a:solidFill>
              </a14:hiddenFill>
            </a:ext>
          </a:extLst>
        </p:spPr>
      </p:pic>
      <p:sp>
        <p:nvSpPr>
          <p:cNvPr id="101" name="正方形/長方形 100">
            <a:extLst>
              <a:ext uri="{FF2B5EF4-FFF2-40B4-BE49-F238E27FC236}">
                <a16:creationId xmlns:a16="http://schemas.microsoft.com/office/drawing/2014/main" id="{087CB87C-6B54-4BCC-A056-1BB971AD655C}"/>
              </a:ext>
            </a:extLst>
          </p:cNvPr>
          <p:cNvSpPr/>
          <p:nvPr/>
        </p:nvSpPr>
        <p:spPr>
          <a:xfrm>
            <a:off x="4312675" y="980276"/>
            <a:ext cx="838878" cy="251159"/>
          </a:xfrm>
          <a:prstGeom prst="rect">
            <a:avLst/>
          </a:prstGeom>
        </p:spPr>
        <p:txBody>
          <a:bodyPr wrap="square">
            <a:spAutoFit/>
          </a:bodyPr>
          <a:lstStyle/>
          <a:p>
            <a:pPr>
              <a:lnSpc>
                <a:spcPct val="150000"/>
              </a:lnSpc>
            </a:pPr>
            <a:r>
              <a:rPr lang="zh-TW" altLang="en-US" sz="800">
                <a:latin typeface="Meiryo UI" panose="020B0604030504040204" pitchFamily="50" charset="-128"/>
                <a:ea typeface="Meiryo UI" panose="020B0604030504040204" pitchFamily="50" charset="-128"/>
              </a:rPr>
              <a:t>各誘導枠 </a:t>
            </a:r>
          </a:p>
        </p:txBody>
      </p:sp>
      <p:sp>
        <p:nvSpPr>
          <p:cNvPr id="102" name="正方形/長方形 101">
            <a:extLst>
              <a:ext uri="{FF2B5EF4-FFF2-40B4-BE49-F238E27FC236}">
                <a16:creationId xmlns:a16="http://schemas.microsoft.com/office/drawing/2014/main" id="{6439C2C9-AA26-40DC-B96F-1150C27713DC}"/>
              </a:ext>
            </a:extLst>
          </p:cNvPr>
          <p:cNvSpPr/>
          <p:nvPr/>
        </p:nvSpPr>
        <p:spPr>
          <a:xfrm>
            <a:off x="7143842" y="909403"/>
            <a:ext cx="2727945" cy="251159"/>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タイアップサイト（ビジュアルデータ</a:t>
            </a:r>
            <a:r>
              <a:rPr lang="zh-TW" altLang="en-US" sz="800">
                <a:latin typeface="Meiryo UI" panose="020B0604030504040204" pitchFamily="50" charset="-128"/>
                <a:ea typeface="Meiryo UI" panose="020B0604030504040204" pitchFamily="50" charset="-128"/>
              </a:rPr>
              <a:t> </a:t>
            </a:r>
            <a:r>
              <a:rPr lang="ja-JP" altLang="en-US" sz="800">
                <a:latin typeface="Meiryo UI" panose="020B0604030504040204" pitchFamily="50" charset="-128"/>
                <a:ea typeface="Meiryo UI" panose="020B0604030504040204" pitchFamily="50" charset="-128"/>
              </a:rPr>
              <a:t>使用）</a:t>
            </a:r>
            <a:r>
              <a:rPr lang="zh-TW" altLang="en-US" sz="800">
                <a:latin typeface="Meiryo UI" panose="020B0604030504040204" pitchFamily="50" charset="-128"/>
                <a:ea typeface="Meiryo UI" panose="020B0604030504040204" pitchFamily="50" charset="-128"/>
              </a:rPr>
              <a:t> </a:t>
            </a:r>
          </a:p>
        </p:txBody>
      </p:sp>
      <p:pic>
        <p:nvPicPr>
          <p:cNvPr id="2" name="図 3">
            <a:extLst>
              <a:ext uri="{FF2B5EF4-FFF2-40B4-BE49-F238E27FC236}">
                <a16:creationId xmlns:a16="http://schemas.microsoft.com/office/drawing/2014/main" id="{930B5BB1-3CB4-4155-955C-2EA075B0029F}"/>
              </a:ext>
            </a:extLst>
          </p:cNvPr>
          <p:cNvPicPr>
            <a:picLocks noChangeAspect="1"/>
          </p:cNvPicPr>
          <p:nvPr/>
        </p:nvPicPr>
        <p:blipFill>
          <a:blip r:embed="rId13"/>
          <a:stretch>
            <a:fillRect/>
          </a:stretch>
        </p:blipFill>
        <p:spPr>
          <a:xfrm>
            <a:off x="8172928" y="6264767"/>
            <a:ext cx="923925" cy="238125"/>
          </a:xfrm>
          <a:prstGeom prst="rect">
            <a:avLst/>
          </a:prstGeom>
        </p:spPr>
      </p:pic>
    </p:spTree>
    <p:extLst>
      <p:ext uri="{BB962C8B-B14F-4D97-AF65-F5344CB8AC3E}">
        <p14:creationId xmlns:p14="http://schemas.microsoft.com/office/powerpoint/2010/main" val="62557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CE49ED7-3AF4-4A45-BA7D-B2F34E4777F5}"/>
              </a:ext>
            </a:extLst>
          </p:cNvPr>
          <p:cNvSpPr>
            <a:spLocks noGrp="1"/>
          </p:cNvSpPr>
          <p:nvPr>
            <p:ph type="sldNum" sz="quarter" idx="4"/>
          </p:nvPr>
        </p:nvSpPr>
        <p:spPr/>
        <p:txBody>
          <a:bodyPr/>
          <a:lstStyle/>
          <a:p>
            <a:fld id="{F4DDE5B3-8C43-439F-8EF3-65A6048A9570}" type="slidenum">
              <a:rPr lang="ja-JP" altLang="en-US" smtClean="0"/>
              <a:pPr/>
              <a:t>14</a:t>
            </a:fld>
            <a:endParaRPr lang="ja-JP" altLang="en-US"/>
          </a:p>
        </p:txBody>
      </p:sp>
      <p:sp>
        <p:nvSpPr>
          <p:cNvPr id="4" name="AutoShape 6" descr="「学生 アイコン」の画像検索結果">
            <a:extLst>
              <a:ext uri="{FF2B5EF4-FFF2-40B4-BE49-F238E27FC236}">
                <a16:creationId xmlns:a16="http://schemas.microsoft.com/office/drawing/2014/main" id="{C3957382-F11B-4EEE-81F7-34C75ED83A83}"/>
              </a:ext>
            </a:extLst>
          </p:cNvPr>
          <p:cNvSpPr>
            <a:spLocks noChangeAspect="1" noChangeArrowheads="1"/>
          </p:cNvSpPr>
          <p:nvPr/>
        </p:nvSpPr>
        <p:spPr bwMode="auto">
          <a:xfrm>
            <a:off x="424961" y="411773"/>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5" name="AutoShape 9" descr="「学生 アイコン」の画像検索結果">
            <a:extLst>
              <a:ext uri="{FF2B5EF4-FFF2-40B4-BE49-F238E27FC236}">
                <a16:creationId xmlns:a16="http://schemas.microsoft.com/office/drawing/2014/main" id="{E641904D-B3F6-4BB5-AF1C-3D1F479D656A}"/>
              </a:ext>
            </a:extLst>
          </p:cNvPr>
          <p:cNvSpPr>
            <a:spLocks noChangeAspect="1" noChangeArrowheads="1"/>
          </p:cNvSpPr>
          <p:nvPr/>
        </p:nvSpPr>
        <p:spPr bwMode="auto">
          <a:xfrm>
            <a:off x="565638" y="552450"/>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6" name="AutoShape 12" descr="「学生 アイコン」の画像検索結果">
            <a:extLst>
              <a:ext uri="{FF2B5EF4-FFF2-40B4-BE49-F238E27FC236}">
                <a16:creationId xmlns:a16="http://schemas.microsoft.com/office/drawing/2014/main" id="{8875C565-F06A-41C8-92C8-968BD82CD483}"/>
              </a:ext>
            </a:extLst>
          </p:cNvPr>
          <p:cNvSpPr>
            <a:spLocks noChangeAspect="1" noChangeArrowheads="1"/>
          </p:cNvSpPr>
          <p:nvPr/>
        </p:nvSpPr>
        <p:spPr bwMode="auto">
          <a:xfrm>
            <a:off x="706315" y="693127"/>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7" name="AutoShape 14" descr="「大学 アイコン」の画像検索結果">
            <a:extLst>
              <a:ext uri="{FF2B5EF4-FFF2-40B4-BE49-F238E27FC236}">
                <a16:creationId xmlns:a16="http://schemas.microsoft.com/office/drawing/2014/main" id="{802B09C6-A668-4958-B387-3F101F64AEE3}"/>
              </a:ext>
            </a:extLst>
          </p:cNvPr>
          <p:cNvSpPr>
            <a:spLocks noChangeAspect="1" noChangeArrowheads="1"/>
          </p:cNvSpPr>
          <p:nvPr/>
        </p:nvSpPr>
        <p:spPr bwMode="auto">
          <a:xfrm>
            <a:off x="846992" y="833804"/>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8" name="スライド番号プレースホルダー 2">
            <a:extLst>
              <a:ext uri="{FF2B5EF4-FFF2-40B4-BE49-F238E27FC236}">
                <a16:creationId xmlns:a16="http://schemas.microsoft.com/office/drawing/2014/main" id="{D259A1FF-DFE4-4B1E-8C3C-4FF387DEE033}"/>
              </a:ext>
            </a:extLst>
          </p:cNvPr>
          <p:cNvSpPr txBox="1">
            <a:spLocks/>
          </p:cNvSpPr>
          <p:nvPr/>
        </p:nvSpPr>
        <p:spPr bwMode="white">
          <a:xfrm>
            <a:off x="8803945" y="5838332"/>
            <a:ext cx="297237" cy="157217"/>
          </a:xfrm>
          <a:prstGeom prst="rect">
            <a:avLst/>
          </a:prstGeom>
        </p:spPr>
        <p:txBody>
          <a:bodyPr/>
          <a:lstStyle>
            <a:defPPr>
              <a:defRPr lang="ja-JP"/>
            </a:defPPr>
            <a:lvl1pPr marL="0" algn="l" defTabSz="914400" rtl="0" eaLnBrk="1" latinLnBrk="0" hangingPunct="1">
              <a:defRPr kumimoji="1" sz="850" kern="1200">
                <a:solidFill>
                  <a:schemeClr val="bg1"/>
                </a:solidFill>
                <a:latin typeface="ＭＳ Ｐゴシック 本文"/>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z="785">
                <a:solidFill>
                  <a:prstClr val="white"/>
                </a:solidFill>
              </a:rPr>
              <a:pPr/>
              <a:t>14</a:t>
            </a:fld>
            <a:endParaRPr lang="ja-JP" altLang="en-US" sz="785">
              <a:solidFill>
                <a:prstClr val="white"/>
              </a:solidFill>
            </a:endParaRPr>
          </a:p>
        </p:txBody>
      </p:sp>
      <p:sp>
        <p:nvSpPr>
          <p:cNvPr id="9" name="角丸四角形 21">
            <a:extLst>
              <a:ext uri="{FF2B5EF4-FFF2-40B4-BE49-F238E27FC236}">
                <a16:creationId xmlns:a16="http://schemas.microsoft.com/office/drawing/2014/main" id="{11A68570-E633-4679-9B67-9FF3F7D1EB00}"/>
              </a:ext>
            </a:extLst>
          </p:cNvPr>
          <p:cNvSpPr/>
          <p:nvPr/>
        </p:nvSpPr>
        <p:spPr>
          <a:xfrm>
            <a:off x="4708770" y="3430492"/>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0" name="表 9">
            <a:extLst>
              <a:ext uri="{FF2B5EF4-FFF2-40B4-BE49-F238E27FC236}">
                <a16:creationId xmlns:a16="http://schemas.microsoft.com/office/drawing/2014/main" id="{36D3387B-0CEA-436B-915F-2E3E0EC2811D}"/>
              </a:ext>
            </a:extLst>
          </p:cNvPr>
          <p:cNvGraphicFramePr>
            <a:graphicFrameLocks noGrp="1"/>
          </p:cNvGraphicFramePr>
          <p:nvPr/>
        </p:nvGraphicFramePr>
        <p:xfrm>
          <a:off x="4708771" y="3742635"/>
          <a:ext cx="3921666" cy="1242882"/>
        </p:xfrm>
        <a:graphic>
          <a:graphicData uri="http://schemas.openxmlformats.org/drawingml/2006/table">
            <a:tbl>
              <a:tblPr firstRow="1" bandRow="1">
                <a:tableStyleId>{5C22544A-7EE6-4342-B048-85BDC9FD1C3A}</a:tableStyleId>
              </a:tblPr>
              <a:tblGrid>
                <a:gridCol w="797627">
                  <a:extLst>
                    <a:ext uri="{9D8B030D-6E8A-4147-A177-3AD203B41FA5}">
                      <a16:colId xmlns:a16="http://schemas.microsoft.com/office/drawing/2014/main" val="20000"/>
                    </a:ext>
                  </a:extLst>
                </a:gridCol>
                <a:gridCol w="3124039">
                  <a:extLst>
                    <a:ext uri="{9D8B030D-6E8A-4147-A177-3AD203B41FA5}">
                      <a16:colId xmlns:a16="http://schemas.microsoft.com/office/drawing/2014/main" val="20001"/>
                    </a:ext>
                  </a:extLst>
                </a:gridCol>
              </a:tblGrid>
              <a:tr h="196948">
                <a:tc>
                  <a:txBody>
                    <a:bodyPr/>
                    <a:lstStyle/>
                    <a:p>
                      <a:pPr algn="ct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a:t>
                      </a: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タイアップ期間中に準じます（</a:t>
                      </a:r>
                      <a:r>
                        <a:rPr kumimoji="1" lang="zh-TW"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掲載終了前日迄</a:t>
                      </a:r>
                      <a:r>
                        <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6948">
                <a:tc>
                  <a:txBody>
                    <a:bodyPr/>
                    <a:lstStyle/>
                    <a:p>
                      <a:pPr algn="ct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料金（グロス）</a:t>
                      </a:r>
                      <a:endParaRPr kumimoji="1"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万円</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8986">
                <a:tc>
                  <a:txBody>
                    <a:bodyPr/>
                    <a:lstStyle/>
                    <a:p>
                      <a:pPr algn="ct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原稿制作</a:t>
                      </a:r>
                      <a:endParaRPr kumimoji="1"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a:latin typeface="Meiryo UI" panose="020B0604030504040204" pitchFamily="50" charset="-128"/>
                          <a:ea typeface="Meiryo UI" panose="020B0604030504040204" pitchFamily="50" charset="-128"/>
                          <a:cs typeface="Meiryo UI" panose="020B0604030504040204" pitchFamily="50" charset="-128"/>
                        </a:rPr>
                        <a:t>＜原稿本数＞</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err="1">
                          <a:latin typeface="Meiryo UI" panose="020B0604030504040204" pitchFamily="50" charset="-128"/>
                          <a:ea typeface="Meiryo UI" panose="020B0604030504040204" pitchFamily="50" charset="-128"/>
                          <a:cs typeface="Meiryo UI" panose="020B0604030504040204" pitchFamily="50" charset="-128"/>
                        </a:rPr>
                        <a:t>Facebook,Instagram</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本以上</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a:latin typeface="Meiryo UI" panose="020B0604030504040204" pitchFamily="50" charset="-128"/>
                          <a:ea typeface="Meiryo UI" panose="020B0604030504040204" pitchFamily="50" charset="-128"/>
                          <a:cs typeface="Meiryo UI" panose="020B0604030504040204" pitchFamily="50" charset="-128"/>
                        </a:rPr>
                        <a:t>Outbrain </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本以上</a:t>
                      </a:r>
                      <a:endParaRPr kumimoji="1"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err="1">
                          <a:latin typeface="Meiryo UI" panose="020B0604030504040204" pitchFamily="50" charset="-128"/>
                          <a:ea typeface="Meiryo UI" panose="020B0604030504040204" pitchFamily="50" charset="-128"/>
                          <a:cs typeface="Meiryo UI" panose="020B0604030504040204" pitchFamily="50" charset="-128"/>
                        </a:rPr>
                        <a:t>dmenu</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本以上</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 name="正方形/長方形 10">
            <a:extLst>
              <a:ext uri="{FF2B5EF4-FFF2-40B4-BE49-F238E27FC236}">
                <a16:creationId xmlns:a16="http://schemas.microsoft.com/office/drawing/2014/main" id="{599FE5D1-9500-4864-897B-791B75CDE18B}"/>
              </a:ext>
            </a:extLst>
          </p:cNvPr>
          <p:cNvSpPr/>
          <p:nvPr/>
        </p:nvSpPr>
        <p:spPr bwMode="auto">
          <a:xfrm>
            <a:off x="284285" y="2033153"/>
            <a:ext cx="4088309" cy="4131721"/>
          </a:xfrm>
          <a:prstGeom prst="rect">
            <a:avLst/>
          </a:prstGeom>
          <a:solidFill>
            <a:schemeClr val="accent5">
              <a:lumMod val="20000"/>
              <a:lumOff val="80000"/>
            </a:schemeClr>
          </a:solidFill>
          <a:ln w="6350">
            <a:noFill/>
            <a:miter lim="800000"/>
            <a:headEnd/>
            <a:tailEnd/>
          </a:ln>
        </p:spPr>
        <p:txBody>
          <a:bodyPr anchor="ctr"/>
          <a:lstStyle/>
          <a:p>
            <a:pPr algn="ctr">
              <a:defRPr/>
            </a:pPr>
            <a:endParaRPr lang="ja-JP" altLang="en-US" sz="1662">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B6C6A63A-22B1-435B-88AE-DDEFEBAB37DC}"/>
              </a:ext>
            </a:extLst>
          </p:cNvPr>
          <p:cNvSpPr txBox="1"/>
          <p:nvPr/>
        </p:nvSpPr>
        <p:spPr>
          <a:xfrm>
            <a:off x="118582" y="1122018"/>
            <a:ext cx="4320480" cy="102451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31">
                <a:latin typeface="Meiryo UI" panose="020B0604030504040204" pitchFamily="50" charset="-128"/>
                <a:ea typeface="Meiryo UI" panose="020B0604030504040204" pitchFamily="50" charset="-128"/>
                <a:cs typeface="Meiryo UI" panose="020B0604030504040204" pitchFamily="50" charset="-128"/>
              </a:rPr>
              <a:t>外部メディアを購入し、タイアップページへ誘導を行います。より多くのリーチを取り、エンゲージメントを高めることが可能です。</a:t>
            </a:r>
            <a:endParaRPr lang="en-US" altLang="ja-JP" sz="831">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31">
                <a:latin typeface="Meiryo UI" panose="020B0604030504040204" pitchFamily="50" charset="-128"/>
                <a:ea typeface="Meiryo UI" panose="020B0604030504040204" pitchFamily="50" charset="-128"/>
                <a:cs typeface="Meiryo UI" panose="020B0604030504040204" pitchFamily="50" charset="-128"/>
              </a:rPr>
              <a:t>性別や興味関心によるターゲティング、</a:t>
            </a:r>
            <a:r>
              <a:rPr lang="en-US" altLang="ja-JP" sz="831">
                <a:latin typeface="Meiryo UI" panose="020B0604030504040204" pitchFamily="50" charset="-128"/>
                <a:ea typeface="Meiryo UI" panose="020B0604030504040204" pitchFamily="50" charset="-128"/>
                <a:cs typeface="Meiryo UI" panose="020B0604030504040204" pitchFamily="50" charset="-128"/>
              </a:rPr>
              <a:t>SNS</a:t>
            </a:r>
            <a:r>
              <a:rPr lang="ja-JP" altLang="en-US" sz="831">
                <a:latin typeface="Meiryo UI" panose="020B0604030504040204" pitchFamily="50" charset="-128"/>
                <a:ea typeface="Meiryo UI" panose="020B0604030504040204" pitchFamily="50" charset="-128"/>
                <a:cs typeface="Meiryo UI" panose="020B0604030504040204" pitchFamily="50" charset="-128"/>
              </a:rPr>
              <a:t>や他メディアでの拡散など、用途によってプランをお選びいただくことができます。</a:t>
            </a:r>
            <a:endParaRPr lang="en-US" altLang="ja-JP" sz="831">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endParaRPr lang="en-US" altLang="ja-JP" sz="831">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a:extLst>
              <a:ext uri="{FF2B5EF4-FFF2-40B4-BE49-F238E27FC236}">
                <a16:creationId xmlns:a16="http://schemas.microsoft.com/office/drawing/2014/main" id="{158813C2-AC31-4D1B-8D72-E31ABFA4B003}"/>
              </a:ext>
            </a:extLst>
          </p:cNvPr>
          <p:cNvSpPr txBox="1">
            <a:spLocks/>
          </p:cNvSpPr>
          <p:nvPr/>
        </p:nvSpPr>
        <p:spPr>
          <a:xfrm>
            <a:off x="384092" y="395581"/>
            <a:ext cx="7297615" cy="424752"/>
          </a:xfrm>
          <a:prstGeom prst="rect">
            <a:avLst/>
          </a:prstGeom>
        </p:spPr>
        <p:txBody>
          <a:bodyPr wrap="none">
            <a:normAutofit/>
          </a:bodyPr>
          <a:lstStyle>
            <a:lvl1pPr algn="l" rtl="0" eaLnBrk="0" fontAlgn="base" hangingPunct="0">
              <a:spcBef>
                <a:spcPct val="0"/>
              </a:spcBef>
              <a:spcAft>
                <a:spcPct val="0"/>
              </a:spcAft>
              <a:defRPr kumimoji="0" sz="1800">
                <a:solidFill>
                  <a:schemeClr val="bg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5pPr>
            <a:lvl6pPr marL="4572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6pPr>
            <a:lvl7pPr marL="9144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7pPr>
            <a:lvl8pPr marL="13716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8pPr>
            <a:lvl9pPr marL="18288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9pPr>
          </a:lstStyle>
          <a:p>
            <a:r>
              <a:rPr lang="ja-JP" altLang="en-US" sz="1754" b="1" kern="0">
                <a:latin typeface="Meiryo UI" panose="020B0604030504040204" pitchFamily="50" charset="-128"/>
                <a:ea typeface="Meiryo UI" panose="020B0604030504040204" pitchFamily="50" charset="-128"/>
                <a:cs typeface="Meiryo UI" panose="020B0604030504040204" pitchFamily="50" charset="-128"/>
              </a:rPr>
              <a:t>参考：</a:t>
            </a:r>
            <a:r>
              <a:rPr lang="en-US" altLang="ja-JP" sz="1754" b="1" kern="0">
                <a:latin typeface="Meiryo UI" panose="020B0604030504040204" pitchFamily="50" charset="-128"/>
                <a:ea typeface="Meiryo UI" panose="020B0604030504040204" pitchFamily="50" charset="-128"/>
                <a:cs typeface="Meiryo UI" panose="020B0604030504040204" pitchFamily="50" charset="-128"/>
              </a:rPr>
              <a:t>【</a:t>
            </a:r>
            <a:r>
              <a:rPr lang="ja-JP" altLang="en-US" sz="1754" b="1" kern="0">
                <a:latin typeface="Meiryo UI" panose="020B0604030504040204" pitchFamily="50" charset="-128"/>
                <a:ea typeface="Meiryo UI" panose="020B0604030504040204" pitchFamily="50" charset="-128"/>
                <a:cs typeface="Meiryo UI" panose="020B0604030504040204" pitchFamily="50" charset="-128"/>
              </a:rPr>
              <a:t>タイアップオプション</a:t>
            </a:r>
            <a:r>
              <a:rPr lang="en-US" altLang="ja-JP" sz="1754" b="1" kern="0">
                <a:latin typeface="Meiryo UI" panose="020B0604030504040204" pitchFamily="50" charset="-128"/>
                <a:ea typeface="Meiryo UI" panose="020B0604030504040204" pitchFamily="50" charset="-128"/>
                <a:cs typeface="Meiryo UI" panose="020B0604030504040204" pitchFamily="50" charset="-128"/>
              </a:rPr>
              <a:t>】</a:t>
            </a:r>
            <a:r>
              <a:rPr lang="ja-JP" altLang="en-US" sz="1754" b="1" kern="0">
                <a:latin typeface="Meiryo UI" panose="020B0604030504040204" pitchFamily="50" charset="-128"/>
                <a:ea typeface="Meiryo UI" panose="020B0604030504040204" pitchFamily="50" charset="-128"/>
                <a:cs typeface="Meiryo UI" panose="020B0604030504040204" pitchFamily="50" charset="-128"/>
              </a:rPr>
              <a:t>　タイアップブーストプラン（外部メディア誘導）</a:t>
            </a:r>
            <a:endParaRPr kumimoji="1" lang="ja-JP" altLang="en-US" sz="1754" b="1" ker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754" b="1" ker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a:extLst>
              <a:ext uri="{FF2B5EF4-FFF2-40B4-BE49-F238E27FC236}">
                <a16:creationId xmlns:a16="http://schemas.microsoft.com/office/drawing/2014/main" id="{AC9C6D88-A18B-4C91-A2C5-3F227978CF81}"/>
              </a:ext>
            </a:extLst>
          </p:cNvPr>
          <p:cNvGrpSpPr/>
          <p:nvPr/>
        </p:nvGrpSpPr>
        <p:grpSpPr>
          <a:xfrm>
            <a:off x="2470066" y="4476750"/>
            <a:ext cx="814365" cy="1547245"/>
            <a:chOff x="2720752" y="4273098"/>
            <a:chExt cx="882229" cy="1676182"/>
          </a:xfrm>
        </p:grpSpPr>
        <p:pic>
          <p:nvPicPr>
            <p:cNvPr id="15" name="Picture 3" descr="C:\Users\Maruyama-Yoshihiko-7\Desktop\nikkei_0224_PNG\モバイルメニュー_レクタングル_アプリ.png">
              <a:extLst>
                <a:ext uri="{FF2B5EF4-FFF2-40B4-BE49-F238E27FC236}">
                  <a16:creationId xmlns:a16="http://schemas.microsoft.com/office/drawing/2014/main" id="{265877D8-9F1F-4523-9FFE-3131DCFE7A8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20752" y="4273098"/>
              <a:ext cx="882229" cy="16761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6D15B6B5-1EA5-43FE-BDA7-1588005458F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b="54527"/>
            <a:stretch/>
          </p:blipFill>
          <p:spPr bwMode="auto">
            <a:xfrm>
              <a:off x="2797323" y="4503790"/>
              <a:ext cx="715517" cy="130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グループ化 16">
            <a:extLst>
              <a:ext uri="{FF2B5EF4-FFF2-40B4-BE49-F238E27FC236}">
                <a16:creationId xmlns:a16="http://schemas.microsoft.com/office/drawing/2014/main" id="{687A8137-F12C-42EC-B224-7F7601B6841F}"/>
              </a:ext>
            </a:extLst>
          </p:cNvPr>
          <p:cNvGrpSpPr/>
          <p:nvPr/>
        </p:nvGrpSpPr>
        <p:grpSpPr>
          <a:xfrm>
            <a:off x="846938" y="4512530"/>
            <a:ext cx="1291269" cy="1539139"/>
            <a:chOff x="961837" y="4281879"/>
            <a:chExt cx="1398875" cy="1667401"/>
          </a:xfrm>
        </p:grpSpPr>
        <p:pic>
          <p:nvPicPr>
            <p:cNvPr id="18" name="Picture 2">
              <a:extLst>
                <a:ext uri="{FF2B5EF4-FFF2-40B4-BE49-F238E27FC236}">
                  <a16:creationId xmlns:a16="http://schemas.microsoft.com/office/drawing/2014/main" id="{9F7869F3-9ED8-48DE-A001-610A526161D2}"/>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61837" y="4281879"/>
              <a:ext cx="1398875" cy="166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a:extLst>
                <a:ext uri="{FF2B5EF4-FFF2-40B4-BE49-F238E27FC236}">
                  <a16:creationId xmlns:a16="http://schemas.microsoft.com/office/drawing/2014/main" id="{3BEB8E30-F06C-4ADD-A03A-6C107B418A77}"/>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66000"/>
                      </a14:imgEffect>
                    </a14:imgLayer>
                  </a14:imgProps>
                </a:ext>
                <a:ext uri="{28A0092B-C50C-407E-A947-70E740481C1C}">
                  <a14:useLocalDpi xmlns:a14="http://schemas.microsoft.com/office/drawing/2010/main"/>
                </a:ext>
              </a:extLst>
            </a:blip>
            <a:srcRect/>
            <a:stretch/>
          </p:blipFill>
          <p:spPr bwMode="auto">
            <a:xfrm>
              <a:off x="1064568" y="4419946"/>
              <a:ext cx="1214065" cy="14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グループ化 19">
            <a:extLst>
              <a:ext uri="{FF2B5EF4-FFF2-40B4-BE49-F238E27FC236}">
                <a16:creationId xmlns:a16="http://schemas.microsoft.com/office/drawing/2014/main" id="{48B18BBD-B6C5-4A2C-AC29-1D2B102BE478}"/>
              </a:ext>
            </a:extLst>
          </p:cNvPr>
          <p:cNvGrpSpPr/>
          <p:nvPr/>
        </p:nvGrpSpPr>
        <p:grpSpPr>
          <a:xfrm>
            <a:off x="384092" y="2199120"/>
            <a:ext cx="3511496" cy="930300"/>
            <a:chOff x="416099" y="2096629"/>
            <a:chExt cx="3804121" cy="1007825"/>
          </a:xfrm>
        </p:grpSpPr>
        <p:grpSp>
          <p:nvGrpSpPr>
            <p:cNvPr id="21" name="グループ化 20">
              <a:extLst>
                <a:ext uri="{FF2B5EF4-FFF2-40B4-BE49-F238E27FC236}">
                  <a16:creationId xmlns:a16="http://schemas.microsoft.com/office/drawing/2014/main" id="{6B4E64EB-38C7-4A01-8BEB-3522996B46E1}"/>
                </a:ext>
              </a:extLst>
            </p:cNvPr>
            <p:cNvGrpSpPr/>
            <p:nvPr/>
          </p:nvGrpSpPr>
          <p:grpSpPr>
            <a:xfrm>
              <a:off x="416099" y="2096629"/>
              <a:ext cx="3804121" cy="1007825"/>
              <a:chOff x="5246739" y="5042020"/>
              <a:chExt cx="3700945" cy="971052"/>
            </a:xfrm>
          </p:grpSpPr>
          <p:pic>
            <p:nvPicPr>
              <p:cNvPr id="24" name="Picture 14" descr="「twitter logo png」の画像検索結果">
                <a:extLst>
                  <a:ext uri="{FF2B5EF4-FFF2-40B4-BE49-F238E27FC236}">
                    <a16:creationId xmlns:a16="http://schemas.microsoft.com/office/drawing/2014/main" id="{32A1DD75-A44D-482E-9132-678A94E07AE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06743" y="5646914"/>
                <a:ext cx="817418" cy="36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グループ化 18">
                <a:extLst>
                  <a:ext uri="{FF2B5EF4-FFF2-40B4-BE49-F238E27FC236}">
                    <a16:creationId xmlns:a16="http://schemas.microsoft.com/office/drawing/2014/main" id="{F1C9B27F-CA46-41FA-A842-3F9F4E8B97B3}"/>
                  </a:ext>
                </a:extLst>
              </p:cNvPr>
              <p:cNvGrpSpPr>
                <a:grpSpLocks/>
              </p:cNvGrpSpPr>
              <p:nvPr/>
            </p:nvGrpSpPr>
            <p:grpSpPr bwMode="auto">
              <a:xfrm>
                <a:off x="7689304" y="5085184"/>
                <a:ext cx="1258380" cy="842721"/>
                <a:chOff x="3246541" y="5667298"/>
                <a:chExt cx="1392088" cy="893023"/>
              </a:xfrm>
            </p:grpSpPr>
            <p:pic>
              <p:nvPicPr>
                <p:cNvPr id="45" name="Picture 12" descr="「mac laptop png」の画像検索結果">
                  <a:extLst>
                    <a:ext uri="{FF2B5EF4-FFF2-40B4-BE49-F238E27FC236}">
                      <a16:creationId xmlns:a16="http://schemas.microsoft.com/office/drawing/2014/main" id="{38011B42-3AC7-408A-8705-5AEA3D984DF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46541" y="5667298"/>
                  <a:ext cx="1227177" cy="73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170">
                  <a:extLst>
                    <a:ext uri="{FF2B5EF4-FFF2-40B4-BE49-F238E27FC236}">
                      <a16:creationId xmlns:a16="http://schemas.microsoft.com/office/drawing/2014/main" id="{F03390A7-9D93-4C38-A7CD-3328A9D042A2}"/>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90299" y="5712985"/>
                  <a:ext cx="448330" cy="84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正方形/長方形 46">
                  <a:extLst>
                    <a:ext uri="{FF2B5EF4-FFF2-40B4-BE49-F238E27FC236}">
                      <a16:creationId xmlns:a16="http://schemas.microsoft.com/office/drawing/2014/main" id="{B667543E-8C49-4B4B-9391-1A57244DA2E2}"/>
                    </a:ext>
                  </a:extLst>
                </p:cNvPr>
                <p:cNvSpPr/>
                <p:nvPr/>
              </p:nvSpPr>
              <p:spPr bwMode="auto">
                <a:xfrm>
                  <a:off x="4071410" y="6233834"/>
                  <a:ext cx="351868" cy="48011"/>
                </a:xfrm>
                <a:prstGeom prst="rect">
                  <a:avLst/>
                </a:prstGeom>
                <a:solidFill>
                  <a:schemeClr val="bg1">
                    <a:lumMod val="85000"/>
                  </a:schemeClr>
                </a:solidFill>
                <a:ln w="6350">
                  <a:solidFill>
                    <a:schemeClr val="bg1">
                      <a:lumMod val="85000"/>
                    </a:schemeClr>
                  </a:solidFill>
                  <a:miter lim="800000"/>
                  <a:headEnd/>
                  <a:tailEnd/>
                </a:ln>
              </p:spPr>
              <p:txBody>
                <a:bodyPr anchor="ctr"/>
                <a:lstStyle/>
                <a:p>
                  <a:pPr algn="ctr">
                    <a:defRPr/>
                  </a:pPr>
                  <a:endParaRPr lang="ja-JP" altLang="en-US" sz="1662">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8" name="Picture 2" descr="C:\Users\akameyama\Pictures\VOGUE_FB用.jpg">
                  <a:extLst>
                    <a:ext uri="{FF2B5EF4-FFF2-40B4-BE49-F238E27FC236}">
                      <a16:creationId xmlns:a16="http://schemas.microsoft.com/office/drawing/2014/main" id="{5DB817DC-7D6A-4DAF-9860-F5C36CE0962D}"/>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29315" y="5797973"/>
                  <a:ext cx="351945" cy="62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descr="\\IFS01\web\members\sales\Inner\AD設定関連\CLごと_クリエイティブ素材\【外部誘導】CL別\入稿説明資料\0ec04b23945e28c1e8831ace8387b07c.png">
                  <a:extLst>
                    <a:ext uri="{FF2B5EF4-FFF2-40B4-BE49-F238E27FC236}">
                      <a16:creationId xmlns:a16="http://schemas.microsoft.com/office/drawing/2014/main" id="{0EC4E4A2-19F7-4AA1-B524-A4B58FDF712D}"/>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217507" y="5797974"/>
                  <a:ext cx="375562" cy="67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IFS01\web\members\sales\Inner\AD設定関連\CLごと_クリエイティブ素材\【外部誘導】CL別\入稿説明資料\e3e8d6cad52c4d3400c18cde7107ebcf.png">
                  <a:extLst>
                    <a:ext uri="{FF2B5EF4-FFF2-40B4-BE49-F238E27FC236}">
                      <a16:creationId xmlns:a16="http://schemas.microsoft.com/office/drawing/2014/main" id="{E76F345C-D922-4C3D-8E3F-4A585B7C871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217508" y="5912549"/>
                  <a:ext cx="376400" cy="31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図 215">
                <a:extLst>
                  <a:ext uri="{FF2B5EF4-FFF2-40B4-BE49-F238E27FC236}">
                    <a16:creationId xmlns:a16="http://schemas.microsoft.com/office/drawing/2014/main" id="{533B3D1F-8528-466B-A067-1FC115DD9D4E}"/>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026252" y="5042020"/>
                <a:ext cx="467190" cy="9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グループ化 23">
                <a:extLst>
                  <a:ext uri="{FF2B5EF4-FFF2-40B4-BE49-F238E27FC236}">
                    <a16:creationId xmlns:a16="http://schemas.microsoft.com/office/drawing/2014/main" id="{3E7B1614-86C1-4396-A915-8598DA5AA241}"/>
                  </a:ext>
                </a:extLst>
              </p:cNvPr>
              <p:cNvGrpSpPr>
                <a:grpSpLocks/>
              </p:cNvGrpSpPr>
              <p:nvPr/>
            </p:nvGrpSpPr>
            <p:grpSpPr bwMode="auto">
              <a:xfrm>
                <a:off x="5246739" y="5078210"/>
                <a:ext cx="1137590" cy="871069"/>
                <a:chOff x="382094" y="4008890"/>
                <a:chExt cx="1351118" cy="944763"/>
              </a:xfrm>
            </p:grpSpPr>
            <p:grpSp>
              <p:nvGrpSpPr>
                <p:cNvPr id="35" name="グループ化 17">
                  <a:extLst>
                    <a:ext uri="{FF2B5EF4-FFF2-40B4-BE49-F238E27FC236}">
                      <a16:creationId xmlns:a16="http://schemas.microsoft.com/office/drawing/2014/main" id="{76E64E16-39D5-4187-B8D1-67FE5B0178FB}"/>
                    </a:ext>
                  </a:extLst>
                </p:cNvPr>
                <p:cNvGrpSpPr>
                  <a:grpSpLocks/>
                </p:cNvGrpSpPr>
                <p:nvPr/>
              </p:nvGrpSpPr>
              <p:grpSpPr bwMode="auto">
                <a:xfrm>
                  <a:off x="382094" y="4008890"/>
                  <a:ext cx="1351118" cy="944763"/>
                  <a:chOff x="1562538" y="5185950"/>
                  <a:chExt cx="1340336" cy="937224"/>
                </a:xfrm>
              </p:grpSpPr>
              <p:pic>
                <p:nvPicPr>
                  <p:cNvPr id="37" name="Picture 12" descr="「mac laptop png」の画像検索結果">
                    <a:extLst>
                      <a:ext uri="{FF2B5EF4-FFF2-40B4-BE49-F238E27FC236}">
                        <a16:creationId xmlns:a16="http://schemas.microsoft.com/office/drawing/2014/main" id="{493BF096-6EB5-4496-8806-C6BCDF43BF3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562538" y="5185950"/>
                    <a:ext cx="1227177" cy="73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C:\Users\akameyama\Pictures\VOGUE_FB用2.jpg">
                    <a:extLst>
                      <a:ext uri="{FF2B5EF4-FFF2-40B4-BE49-F238E27FC236}">
                        <a16:creationId xmlns:a16="http://schemas.microsoft.com/office/drawing/2014/main" id="{928F3ED6-E9AE-45CB-A6CB-A635F931F949}"/>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917883" y="5332100"/>
                    <a:ext cx="292309" cy="3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Ads01\web\MediaGuide\GQ\2016-10-12_GQ_MediaGuide\資料\GQ_Facebook.png">
                    <a:extLst>
                      <a:ext uri="{FF2B5EF4-FFF2-40B4-BE49-F238E27FC236}">
                        <a16:creationId xmlns:a16="http://schemas.microsoft.com/office/drawing/2014/main" id="{82F050BD-CC0F-4666-B66C-C5E130B20237}"/>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734700" y="5257958"/>
                    <a:ext cx="854230" cy="54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正方形/長方形 97">
                    <a:extLst>
                      <a:ext uri="{FF2B5EF4-FFF2-40B4-BE49-F238E27FC236}">
                        <a16:creationId xmlns:a16="http://schemas.microsoft.com/office/drawing/2014/main" id="{184AA54E-E543-4B23-B642-BA510C97A254}"/>
                      </a:ext>
                    </a:extLst>
                  </p:cNvPr>
                  <p:cNvSpPr>
                    <a:spLocks noChangeArrowheads="1"/>
                  </p:cNvSpPr>
                  <p:nvPr/>
                </p:nvSpPr>
                <p:spPr bwMode="auto">
                  <a:xfrm>
                    <a:off x="1928868" y="5351084"/>
                    <a:ext cx="281323" cy="26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554">
                      <a:solidFill>
                        <a:schemeClr val="bg1"/>
                      </a:solidFill>
                      <a:latin typeface="メイリオ" pitchFamily="50" charset="-128"/>
                      <a:ea typeface="メイリオ" pitchFamily="50" charset="-128"/>
                      <a:cs typeface="メイリオ" pitchFamily="50" charset="-128"/>
                    </a:endParaRPr>
                  </a:p>
                </p:txBody>
              </p:sp>
              <p:pic>
                <p:nvPicPr>
                  <p:cNvPr id="41" name="図 164">
                    <a:extLst>
                      <a:ext uri="{FF2B5EF4-FFF2-40B4-BE49-F238E27FC236}">
                        <a16:creationId xmlns:a16="http://schemas.microsoft.com/office/drawing/2014/main" id="{0214E5B6-D5EE-45D6-9B57-300DA0323ACE}"/>
                      </a:ext>
                    </a:extLst>
                  </p:cNvPr>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443456" y="5254883"/>
                    <a:ext cx="459418" cy="86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C:\Users\akameyama\Pictures\VOGUE_FB用.jpg">
                    <a:extLst>
                      <a:ext uri="{FF2B5EF4-FFF2-40B4-BE49-F238E27FC236}">
                        <a16:creationId xmlns:a16="http://schemas.microsoft.com/office/drawing/2014/main" id="{2381D470-6FAD-4B7B-B274-2070D5386B8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471659" y="5344168"/>
                    <a:ext cx="371733" cy="62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97">
                    <a:extLst>
                      <a:ext uri="{FF2B5EF4-FFF2-40B4-BE49-F238E27FC236}">
                        <a16:creationId xmlns:a16="http://schemas.microsoft.com/office/drawing/2014/main" id="{E19D3282-F4AF-46BE-B74D-9D31D4F03073}"/>
                      </a:ext>
                    </a:extLst>
                  </p:cNvPr>
                  <p:cNvSpPr>
                    <a:spLocks noChangeArrowheads="1"/>
                  </p:cNvSpPr>
                  <p:nvPr/>
                </p:nvSpPr>
                <p:spPr bwMode="auto">
                  <a:xfrm>
                    <a:off x="2477667" y="5568201"/>
                    <a:ext cx="365725" cy="282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554">
                      <a:solidFill>
                        <a:schemeClr val="bg1"/>
                      </a:solidFill>
                      <a:latin typeface="メイリオ" pitchFamily="50" charset="-128"/>
                      <a:ea typeface="メイリオ" pitchFamily="50" charset="-128"/>
                      <a:cs typeface="メイリオ" pitchFamily="50" charset="-128"/>
                    </a:endParaRPr>
                  </a:p>
                </p:txBody>
              </p:sp>
              <p:pic>
                <p:nvPicPr>
                  <p:cNvPr id="44" name="図 13">
                    <a:extLst>
                      <a:ext uri="{FF2B5EF4-FFF2-40B4-BE49-F238E27FC236}">
                        <a16:creationId xmlns:a16="http://schemas.microsoft.com/office/drawing/2014/main" id="{DBE23D9A-F012-466B-B8AC-2FE93F6DDFF2}"/>
                      </a:ext>
                    </a:extLst>
                  </p:cNvPr>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729731" y="5903502"/>
                    <a:ext cx="688173" cy="1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二等辺三角形 314">
                  <a:extLst>
                    <a:ext uri="{FF2B5EF4-FFF2-40B4-BE49-F238E27FC236}">
                      <a16:creationId xmlns:a16="http://schemas.microsoft.com/office/drawing/2014/main" id="{834F619F-B67F-4831-A0E6-E54E0226D396}"/>
                    </a:ext>
                  </a:extLst>
                </p:cNvPr>
                <p:cNvSpPr>
                  <a:spLocks noChangeArrowheads="1"/>
                </p:cNvSpPr>
                <p:nvPr/>
              </p:nvSpPr>
              <p:spPr bwMode="auto">
                <a:xfrm rot="-1762121">
                  <a:off x="1427380" y="4480870"/>
                  <a:ext cx="75796" cy="65341"/>
                </a:xfrm>
                <a:prstGeom prst="triangle">
                  <a:avLst>
                    <a:gd name="adj" fmla="val 50000"/>
                  </a:avLst>
                </a:prstGeom>
                <a:solidFill>
                  <a:srgbClr val="C00000"/>
                </a:solidFill>
                <a:ln w="6350">
                  <a:solidFill>
                    <a:srgbClr val="C00000"/>
                  </a:solidFill>
                  <a:miter lim="800000"/>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endParaRPr lang="ja-JP" altLang="en-US" sz="1662">
                    <a:latin typeface="メイリオ" pitchFamily="50" charset="-128"/>
                    <a:ea typeface="メイリオ" pitchFamily="50" charset="-128"/>
                    <a:cs typeface="メイリオ" pitchFamily="50" charset="-128"/>
                  </a:endParaRPr>
                </a:p>
              </p:txBody>
            </p:sp>
          </p:grpSp>
          <p:pic>
            <p:nvPicPr>
              <p:cNvPr id="28" name="Picture 2" descr="関連画像">
                <a:extLst>
                  <a:ext uri="{FF2B5EF4-FFF2-40B4-BE49-F238E27FC236}">
                    <a16:creationId xmlns:a16="http://schemas.microsoft.com/office/drawing/2014/main" id="{B1E57371-58C9-4C14-AC64-0D2B3B98AFBF}"/>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l="23453" r="23940"/>
              <a:stretch>
                <a:fillRect/>
              </a:stretch>
            </p:blipFill>
            <p:spPr bwMode="auto">
              <a:xfrm>
                <a:off x="6482908" y="5244351"/>
                <a:ext cx="505004"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正方形/長方形 28">
                <a:extLst>
                  <a:ext uri="{FF2B5EF4-FFF2-40B4-BE49-F238E27FC236}">
                    <a16:creationId xmlns:a16="http://schemas.microsoft.com/office/drawing/2014/main" id="{7FB32CBB-3CC7-4DC0-8251-5119A7930BAE}"/>
                  </a:ext>
                </a:extLst>
              </p:cNvPr>
              <p:cNvSpPr/>
              <p:nvPr/>
            </p:nvSpPr>
            <p:spPr>
              <a:xfrm>
                <a:off x="5494838" y="5188145"/>
                <a:ext cx="477880" cy="3399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sp>
            <p:nvSpPr>
              <p:cNvPr id="30" name="正方形/長方形 29">
                <a:extLst>
                  <a:ext uri="{FF2B5EF4-FFF2-40B4-BE49-F238E27FC236}">
                    <a16:creationId xmlns:a16="http://schemas.microsoft.com/office/drawing/2014/main" id="{545A9012-B86E-4D7A-9F87-E994D7B34BB4}"/>
                  </a:ext>
                </a:extLst>
              </p:cNvPr>
              <p:cNvSpPr/>
              <p:nvPr/>
            </p:nvSpPr>
            <p:spPr>
              <a:xfrm>
                <a:off x="6021909" y="5459709"/>
                <a:ext cx="299243" cy="201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pic>
            <p:nvPicPr>
              <p:cNvPr id="31" name="Picture 2">
                <a:extLst>
                  <a:ext uri="{FF2B5EF4-FFF2-40B4-BE49-F238E27FC236}">
                    <a16:creationId xmlns:a16="http://schemas.microsoft.com/office/drawing/2014/main" id="{CCF5B6CC-E516-4DB3-B0E6-F91C2AD51889}"/>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553400" y="5203543"/>
                <a:ext cx="342426" cy="64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正方形/長方形 31">
                <a:extLst>
                  <a:ext uri="{FF2B5EF4-FFF2-40B4-BE49-F238E27FC236}">
                    <a16:creationId xmlns:a16="http://schemas.microsoft.com/office/drawing/2014/main" id="{2ACB3BF6-4038-446F-B884-43A62AEE95BB}"/>
                  </a:ext>
                </a:extLst>
              </p:cNvPr>
              <p:cNvSpPr/>
              <p:nvPr/>
            </p:nvSpPr>
            <p:spPr>
              <a:xfrm>
                <a:off x="8567010" y="5314369"/>
                <a:ext cx="353858" cy="2382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pic>
            <p:nvPicPr>
              <p:cNvPr id="33" name="Picture 3">
                <a:extLst>
                  <a:ext uri="{FF2B5EF4-FFF2-40B4-BE49-F238E27FC236}">
                    <a16:creationId xmlns:a16="http://schemas.microsoft.com/office/drawing/2014/main" id="{A6CE7975-E6A9-4EE5-B280-54A11B6B092F}"/>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7041232" y="5157192"/>
                <a:ext cx="408867" cy="7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正方形/長方形 33">
                <a:extLst>
                  <a:ext uri="{FF2B5EF4-FFF2-40B4-BE49-F238E27FC236}">
                    <a16:creationId xmlns:a16="http://schemas.microsoft.com/office/drawing/2014/main" id="{4418FD8A-02E1-4A4D-A093-66E5D24A4E85}"/>
                  </a:ext>
                </a:extLst>
              </p:cNvPr>
              <p:cNvSpPr/>
              <p:nvPr/>
            </p:nvSpPr>
            <p:spPr>
              <a:xfrm>
                <a:off x="7041232" y="5225841"/>
                <a:ext cx="408866" cy="4887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grpSp>
        <p:pic>
          <p:nvPicPr>
            <p:cNvPr id="22" name="Picture 2">
              <a:extLst>
                <a:ext uri="{FF2B5EF4-FFF2-40B4-BE49-F238E27FC236}">
                  <a16:creationId xmlns:a16="http://schemas.microsoft.com/office/drawing/2014/main" id="{EC5BEBD5-5AF2-4853-B2A0-1839D44A16F7}"/>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3084811" y="2194481"/>
              <a:ext cx="697155" cy="53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2">
              <a:extLst>
                <a:ext uri="{FF2B5EF4-FFF2-40B4-BE49-F238E27FC236}">
                  <a16:creationId xmlns:a16="http://schemas.microsoft.com/office/drawing/2014/main" id="{9A2C85F6-DA36-484F-93E3-97B17C8FBE4E}"/>
                </a:ext>
              </a:extLst>
            </p:cNvPr>
            <p:cNvSpPr/>
            <p:nvPr/>
          </p:nvSpPr>
          <p:spPr>
            <a:xfrm>
              <a:off x="3251998" y="2228492"/>
              <a:ext cx="456960" cy="4913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p>
          </p:txBody>
        </p:sp>
      </p:grpSp>
      <p:sp>
        <p:nvSpPr>
          <p:cNvPr id="51" name="正方形/長方形 50">
            <a:extLst>
              <a:ext uri="{FF2B5EF4-FFF2-40B4-BE49-F238E27FC236}">
                <a16:creationId xmlns:a16="http://schemas.microsoft.com/office/drawing/2014/main" id="{B3520037-23E7-436A-B806-6D94F3C498F7}"/>
              </a:ext>
            </a:extLst>
          </p:cNvPr>
          <p:cNvSpPr/>
          <p:nvPr/>
        </p:nvSpPr>
        <p:spPr>
          <a:xfrm>
            <a:off x="4611921" y="5031992"/>
            <a:ext cx="4520298" cy="1109022"/>
          </a:xfrm>
          <a:prstGeom prst="rect">
            <a:avLst/>
          </a:prstGeom>
          <a:noFill/>
        </p:spPr>
        <p:txBody>
          <a:bodyPr wrap="square">
            <a:spAutoFit/>
          </a:bodyPr>
          <a:lstStyle/>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タイアップのオプションです。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各プラットフォーム毎に審査がございます。審査を通過した案件のみ掲載します。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運用商品のため、パフォーマンス状況に応じてクリエイティブを差し替えます。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掲載開始日は日本経済新聞社が決定します。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掲載開始は掲載審査の都合で遅れる可能性がございます。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ターゲティングのご要望は各案件毎にご相談ください。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著名人やモデルが出演するタイアップの場合は出演交渉時に事前の条件提示が必要です。</a:t>
            </a:r>
            <a:b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詳細は営業担当にお尋ねください。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en-US" altLang="ja-JP" sz="646">
                <a:latin typeface="Meiryo UI" panose="020B0604030504040204" pitchFamily="50" charset="-128"/>
                <a:ea typeface="Meiryo UI" panose="020B0604030504040204" pitchFamily="50" charset="-128"/>
                <a:cs typeface="Meiryo UI" panose="020B0604030504040204" pitchFamily="50" charset="-128"/>
              </a:rPr>
              <a:t>SNS</a:t>
            </a:r>
            <a:r>
              <a:rPr lang="ja-JP" altLang="en-US" sz="646">
                <a:latin typeface="Meiryo UI" panose="020B0604030504040204" pitchFamily="50" charset="-128"/>
                <a:ea typeface="Meiryo UI" panose="020B0604030504040204" pitchFamily="50" charset="-128"/>
                <a:cs typeface="Meiryo UI" panose="020B0604030504040204" pitchFamily="50" charset="-128"/>
              </a:rPr>
              <a:t>は、</a:t>
            </a:r>
            <a:r>
              <a:rPr lang="en-US" altLang="ja-JP" sz="646">
                <a:latin typeface="Meiryo UI" panose="020B0604030504040204" pitchFamily="50" charset="-128"/>
                <a:ea typeface="Meiryo UI" panose="020B0604030504040204" pitchFamily="50" charset="-128"/>
                <a:cs typeface="Meiryo UI" panose="020B0604030504040204" pitchFamily="50" charset="-128"/>
              </a:rPr>
              <a:t>N-Brand Studio </a:t>
            </a:r>
            <a:r>
              <a:rPr lang="ja-JP" altLang="en-US" sz="646">
                <a:latin typeface="Meiryo UI" panose="020B0604030504040204" pitchFamily="50" charset="-128"/>
                <a:ea typeface="Meiryo UI" panose="020B0604030504040204" pitchFamily="50" charset="-128"/>
                <a:cs typeface="Meiryo UI" panose="020B0604030504040204" pitchFamily="50" charset="-128"/>
              </a:rPr>
              <a:t>のアカウントで運用します。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en-US" altLang="ja-JP" sz="646" kern="9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NativeOcean</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の配信先は、日本経済新聞社指定のホワイトリストに準じます。</a:t>
            </a:r>
            <a: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Outbrain</a:t>
            </a:r>
            <a:r>
              <a:rPr lang="ja-JP" altLang="en-US" sz="646" kern="9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配信が含まれます。</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矢印コネクタ 51">
            <a:extLst>
              <a:ext uri="{FF2B5EF4-FFF2-40B4-BE49-F238E27FC236}">
                <a16:creationId xmlns:a16="http://schemas.microsoft.com/office/drawing/2014/main" id="{0E467BAA-8853-4D4F-8F03-AE5827E7046C}"/>
              </a:ext>
            </a:extLst>
          </p:cNvPr>
          <p:cNvCxnSpPr>
            <a:cxnSpLocks/>
          </p:cNvCxnSpPr>
          <p:nvPr/>
        </p:nvCxnSpPr>
        <p:spPr>
          <a:xfrm>
            <a:off x="2245588" y="3781733"/>
            <a:ext cx="0" cy="5939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3" name="正方形/長方形 52">
            <a:extLst>
              <a:ext uri="{FF2B5EF4-FFF2-40B4-BE49-F238E27FC236}">
                <a16:creationId xmlns:a16="http://schemas.microsoft.com/office/drawing/2014/main" id="{CF3CF27E-60DC-4447-8F54-29EC5C15CEB5}"/>
              </a:ext>
            </a:extLst>
          </p:cNvPr>
          <p:cNvSpPr/>
          <p:nvPr/>
        </p:nvSpPr>
        <p:spPr>
          <a:xfrm>
            <a:off x="4635243" y="2573308"/>
            <a:ext cx="4046301" cy="288284"/>
          </a:xfrm>
          <a:prstGeom prst="rect">
            <a:avLst/>
          </a:prstGeom>
        </p:spPr>
        <p:txBody>
          <a:bodyPr wrap="none">
            <a:spAutoFit/>
          </a:bodyPr>
          <a:lstStyle/>
          <a:p>
            <a:pPr>
              <a:lnSpc>
                <a:spcPts val="831"/>
              </a:lnSpc>
            </a:pPr>
            <a: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　想定クリックは業種や商材によって異なりますので、都度見積もりとなります。詳細は担当者にお問い合わせください。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31"/>
              </a:lnSpc>
            </a:pPr>
            <a:r>
              <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想定値数は保証するものではございませんので、予めご了承ください。</a:t>
            </a:r>
            <a:endParaRPr lang="en-US" altLang="ja-JP" sz="646" kern="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図 53">
            <a:extLst>
              <a:ext uri="{FF2B5EF4-FFF2-40B4-BE49-F238E27FC236}">
                <a16:creationId xmlns:a16="http://schemas.microsoft.com/office/drawing/2014/main" id="{974959FD-6EB5-4045-93CD-F5E4CB569F1A}"/>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1094897" y="3244587"/>
            <a:ext cx="872998" cy="446241"/>
          </a:xfrm>
          <a:prstGeom prst="rect">
            <a:avLst/>
          </a:prstGeom>
        </p:spPr>
      </p:pic>
      <p:graphicFrame>
        <p:nvGraphicFramePr>
          <p:cNvPr id="55" name="表 54">
            <a:extLst>
              <a:ext uri="{FF2B5EF4-FFF2-40B4-BE49-F238E27FC236}">
                <a16:creationId xmlns:a16="http://schemas.microsoft.com/office/drawing/2014/main" id="{940F2D6B-B890-4F13-8A15-89B9AFB6FAED}"/>
              </a:ext>
            </a:extLst>
          </p:cNvPr>
          <p:cNvGraphicFramePr>
            <a:graphicFrameLocks noGrp="1"/>
          </p:cNvGraphicFramePr>
          <p:nvPr/>
        </p:nvGraphicFramePr>
        <p:xfrm>
          <a:off x="4611922" y="1122018"/>
          <a:ext cx="4354184" cy="1416960"/>
        </p:xfrm>
        <a:graphic>
          <a:graphicData uri="http://schemas.openxmlformats.org/drawingml/2006/table">
            <a:tbl>
              <a:tblPr firstRow="1" bandRow="1">
                <a:tableStyleId>{5C22544A-7EE6-4342-B048-85BDC9FD1C3A}</a:tableStyleId>
              </a:tblPr>
              <a:tblGrid>
                <a:gridCol w="1193422">
                  <a:extLst>
                    <a:ext uri="{9D8B030D-6E8A-4147-A177-3AD203B41FA5}">
                      <a16:colId xmlns:a16="http://schemas.microsoft.com/office/drawing/2014/main" val="20000"/>
                    </a:ext>
                  </a:extLst>
                </a:gridCol>
                <a:gridCol w="1132260">
                  <a:extLst>
                    <a:ext uri="{9D8B030D-6E8A-4147-A177-3AD203B41FA5}">
                      <a16:colId xmlns:a16="http://schemas.microsoft.com/office/drawing/2014/main" val="20002"/>
                    </a:ext>
                  </a:extLst>
                </a:gridCol>
                <a:gridCol w="1142906">
                  <a:extLst>
                    <a:ext uri="{9D8B030D-6E8A-4147-A177-3AD203B41FA5}">
                      <a16:colId xmlns:a16="http://schemas.microsoft.com/office/drawing/2014/main" val="20001"/>
                    </a:ext>
                  </a:extLst>
                </a:gridCol>
                <a:gridCol w="885596">
                  <a:extLst>
                    <a:ext uri="{9D8B030D-6E8A-4147-A177-3AD203B41FA5}">
                      <a16:colId xmlns:a16="http://schemas.microsoft.com/office/drawing/2014/main" val="20003"/>
                    </a:ext>
                  </a:extLst>
                </a:gridCol>
              </a:tblGrid>
              <a:tr h="179003">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86656" marR="86656" marT="33231" marB="33231"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想定クリック数 </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ターゲティング</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Facebook</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2,000~4,000clicks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5">
                  <a:txBody>
                    <a:bodyPr/>
                    <a:lstStyle/>
                    <a:p>
                      <a:pPr algn="ct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ご相談ください</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Instagram</a:t>
                      </a:r>
                      <a:endPar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2,500~4,400clicks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Instagram</a:t>
                      </a:r>
                      <a:endPar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1,500clicks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25083">
                <a:tc>
                  <a:txBody>
                    <a:bodyPr/>
                    <a:lstStyle/>
                    <a:p>
                      <a:pPr algn="ct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Twitter</a:t>
                      </a:r>
                      <a:endPar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4,000clicks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37625">
                <a:tc>
                  <a:txBody>
                    <a:bodyPr/>
                    <a:lstStyle/>
                    <a:p>
                      <a:pPr algn="ctr"/>
                      <a:r>
                        <a:rPr kumimoji="1" lang="en-US" altLang="ja-JP" sz="700" b="1" err="1">
                          <a:solidFill>
                            <a:srgbClr val="003963"/>
                          </a:solidFill>
                          <a:latin typeface="Meiryo UI" panose="020B0604030504040204" pitchFamily="50" charset="-128"/>
                          <a:ea typeface="Meiryo UI" panose="020B0604030504040204" pitchFamily="50" charset="-128"/>
                          <a:cs typeface="Meiryo UI" panose="020B0604030504040204" pitchFamily="50" charset="-128"/>
                        </a:rPr>
                        <a:t>NativeOcean</a:t>
                      </a:r>
                      <a:r>
                        <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Outbrain</a:t>
                      </a:r>
                      <a:r>
                        <a:rPr kumimoji="1" lang="ja-JP" altLang="en-US" sz="7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含む日経選定ホワイトリスト配信）</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graphicFrame>
        <p:nvGraphicFramePr>
          <p:cNvPr id="56" name="表 55">
            <a:extLst>
              <a:ext uri="{FF2B5EF4-FFF2-40B4-BE49-F238E27FC236}">
                <a16:creationId xmlns:a16="http://schemas.microsoft.com/office/drawing/2014/main" id="{E421ADAC-0829-4DDC-8C26-FB2955942FAC}"/>
              </a:ext>
            </a:extLst>
          </p:cNvPr>
          <p:cNvGraphicFramePr>
            <a:graphicFrameLocks noGrp="1"/>
          </p:cNvGraphicFramePr>
          <p:nvPr/>
        </p:nvGraphicFramePr>
        <p:xfrm>
          <a:off x="4682504" y="2866260"/>
          <a:ext cx="3921667" cy="453323"/>
        </p:xfrm>
        <a:graphic>
          <a:graphicData uri="http://schemas.openxmlformats.org/drawingml/2006/table">
            <a:tbl>
              <a:tblPr firstRow="1" bandRow="1">
                <a:tableStyleId>{5C22544A-7EE6-4342-B048-85BDC9FD1C3A}</a:tableStyleId>
              </a:tblPr>
              <a:tblGrid>
                <a:gridCol w="981611">
                  <a:extLst>
                    <a:ext uri="{9D8B030D-6E8A-4147-A177-3AD203B41FA5}">
                      <a16:colId xmlns:a16="http://schemas.microsoft.com/office/drawing/2014/main" val="3316426555"/>
                    </a:ext>
                  </a:extLst>
                </a:gridCol>
                <a:gridCol w="1113052">
                  <a:extLst>
                    <a:ext uri="{9D8B030D-6E8A-4147-A177-3AD203B41FA5}">
                      <a16:colId xmlns:a16="http://schemas.microsoft.com/office/drawing/2014/main" val="1034485770"/>
                    </a:ext>
                  </a:extLst>
                </a:gridCol>
                <a:gridCol w="1029377">
                  <a:extLst>
                    <a:ext uri="{9D8B030D-6E8A-4147-A177-3AD203B41FA5}">
                      <a16:colId xmlns:a16="http://schemas.microsoft.com/office/drawing/2014/main" val="3323577200"/>
                    </a:ext>
                  </a:extLst>
                </a:gridCol>
                <a:gridCol w="797627">
                  <a:extLst>
                    <a:ext uri="{9D8B030D-6E8A-4147-A177-3AD203B41FA5}">
                      <a16:colId xmlns:a16="http://schemas.microsoft.com/office/drawing/2014/main" val="1141055438"/>
                    </a:ext>
                  </a:extLst>
                </a:gridCol>
              </a:tblGrid>
              <a:tr h="179003">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86656" marR="86656" marT="33231" marB="33231"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クリック数（保証） </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ターゲティング</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2249602270"/>
                  </a:ext>
                </a:extLst>
              </a:tr>
              <a:tr h="253218">
                <a:tc>
                  <a:txBody>
                    <a:bodyPr/>
                    <a:lstStyle/>
                    <a:p>
                      <a:pPr algn="ctr"/>
                      <a:r>
                        <a:rPr kumimoji="1" lang="en-US" altLang="ja-JP" sz="700" b="1" err="1">
                          <a:solidFill>
                            <a:srgbClr val="003963"/>
                          </a:solidFill>
                          <a:latin typeface="Meiryo UI" panose="020B0604030504040204" pitchFamily="50" charset="-128"/>
                          <a:ea typeface="Meiryo UI" panose="020B0604030504040204" pitchFamily="50" charset="-128"/>
                          <a:cs typeface="Meiryo UI" panose="020B0604030504040204" pitchFamily="50" charset="-128"/>
                        </a:rPr>
                        <a:t>dmenu</a:t>
                      </a:r>
                      <a:endParaRPr kumimoji="1" lang="en-US" altLang="ja-JP" sz="7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基本セグメント</a:t>
                      </a:r>
                      <a:br>
                        <a:rPr kumimoji="1" lang="en-US" altLang="ja-JP"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（性別、年齢、居住地、</a:t>
                      </a:r>
                      <a:r>
                        <a:rPr kumimoji="1" lang="en-US" altLang="ja-JP"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OS)</a:t>
                      </a:r>
                      <a:endParaRPr kumimoji="1" lang="ja-JP" altLang="en-US" sz="6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4900875"/>
                  </a:ext>
                </a:extLst>
              </a:tr>
            </a:tbl>
          </a:graphicData>
        </a:graphic>
      </p:graphicFrame>
      <p:sp>
        <p:nvSpPr>
          <p:cNvPr id="57" name="正方形/長方形 56">
            <a:extLst>
              <a:ext uri="{FF2B5EF4-FFF2-40B4-BE49-F238E27FC236}">
                <a16:creationId xmlns:a16="http://schemas.microsoft.com/office/drawing/2014/main" id="{26DF6D64-615C-464F-9FEE-09C6BEF08E96}"/>
              </a:ext>
            </a:extLst>
          </p:cNvPr>
          <p:cNvSpPr/>
          <p:nvPr/>
        </p:nvSpPr>
        <p:spPr>
          <a:xfrm>
            <a:off x="5573707" y="3356876"/>
            <a:ext cx="3124039" cy="14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46">
                <a:solidFill>
                  <a:srgbClr val="FF0000"/>
                </a:solidFill>
              </a:rPr>
              <a:t>※</a:t>
            </a:r>
            <a:r>
              <a:rPr lang="ja-JP" altLang="en-US" sz="646">
                <a:solidFill>
                  <a:srgbClr val="FF0000"/>
                </a:solidFill>
              </a:rPr>
              <a:t>ドコモユーザーのサービス登録データ等、基本セグメント以外のターゲティングを希望する場合は保証</a:t>
            </a:r>
            <a:r>
              <a:rPr lang="en-US" altLang="ja-JP" sz="646">
                <a:solidFill>
                  <a:srgbClr val="FF0000"/>
                </a:solidFill>
              </a:rPr>
              <a:t>click</a:t>
            </a:r>
            <a:r>
              <a:rPr lang="ja-JP" altLang="en-US" sz="646">
                <a:solidFill>
                  <a:srgbClr val="FF0000"/>
                </a:solidFill>
              </a:rPr>
              <a:t>数が変わります。詳細はお問い合わせください</a:t>
            </a:r>
            <a:endParaRPr lang="en-US" altLang="ja-JP" sz="646">
              <a:solidFill>
                <a:srgbClr val="FF0000"/>
              </a:solidFill>
            </a:endParaRPr>
          </a:p>
        </p:txBody>
      </p:sp>
      <p:pic>
        <p:nvPicPr>
          <p:cNvPr id="58" name="図 57">
            <a:extLst>
              <a:ext uri="{FF2B5EF4-FFF2-40B4-BE49-F238E27FC236}">
                <a16:creationId xmlns:a16="http://schemas.microsoft.com/office/drawing/2014/main" id="{4EAC2B6E-1289-4CB2-A4DD-2B0E3B3A5B8E}"/>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021374" y="3632054"/>
            <a:ext cx="1134504" cy="210837"/>
          </a:xfrm>
          <a:prstGeom prst="rect">
            <a:avLst/>
          </a:prstGeom>
        </p:spPr>
      </p:pic>
      <p:pic>
        <p:nvPicPr>
          <p:cNvPr id="59" name="図 58">
            <a:extLst>
              <a:ext uri="{FF2B5EF4-FFF2-40B4-BE49-F238E27FC236}">
                <a16:creationId xmlns:a16="http://schemas.microsoft.com/office/drawing/2014/main" id="{692E939F-2FB4-4096-B93E-2AC22D75F906}"/>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2380836" y="3178233"/>
            <a:ext cx="1514752" cy="384667"/>
          </a:xfrm>
          <a:prstGeom prst="rect">
            <a:avLst/>
          </a:prstGeom>
        </p:spPr>
      </p:pic>
      <p:sp>
        <p:nvSpPr>
          <p:cNvPr id="60" name="正方形/長方形 59">
            <a:extLst>
              <a:ext uri="{FF2B5EF4-FFF2-40B4-BE49-F238E27FC236}">
                <a16:creationId xmlns:a16="http://schemas.microsoft.com/office/drawing/2014/main" id="{EB92E1F0-123E-43E5-9FC5-3BB2CD6D7CE1}"/>
              </a:ext>
            </a:extLst>
          </p:cNvPr>
          <p:cNvSpPr/>
          <p:nvPr/>
        </p:nvSpPr>
        <p:spPr>
          <a:xfrm>
            <a:off x="2424059" y="6036304"/>
            <a:ext cx="3542847" cy="197683"/>
          </a:xfrm>
          <a:prstGeom prst="rect">
            <a:avLst/>
          </a:prstGeom>
        </p:spPr>
        <p:txBody>
          <a:bodyPr wrap="square">
            <a:spAutoFit/>
          </a:bodyPr>
          <a:lstStyle/>
          <a:p>
            <a:pPr>
              <a:lnSpc>
                <a:spcPts val="923"/>
              </a:lnSpc>
            </a:pPr>
            <a:r>
              <a:rPr lang="ja-JP" altLang="en-US" sz="738">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61" name="Text Box 16">
            <a:extLst>
              <a:ext uri="{FF2B5EF4-FFF2-40B4-BE49-F238E27FC236}">
                <a16:creationId xmlns:a16="http://schemas.microsoft.com/office/drawing/2014/main" id="{61B03EA3-9973-4884-B31C-DF1D9CB30E3B}"/>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77135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2E2924B-FD5D-48E9-BDF9-82A1C4E7271A}"/>
              </a:ext>
            </a:extLst>
          </p:cNvPr>
          <p:cNvSpPr txBox="1">
            <a:spLocks/>
          </p:cNvSpPr>
          <p:nvPr/>
        </p:nvSpPr>
        <p:spPr>
          <a:xfrm>
            <a:off x="370542" y="316106"/>
            <a:ext cx="5690982"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参考：</a:t>
            </a:r>
            <a:r>
              <a:rPr lang="en-US" altLang="ja-JP" b="1" kern="0">
                <a:latin typeface="Meiryo UI" panose="020B0604030504040204" pitchFamily="50" charset="-128"/>
                <a:ea typeface="Meiryo UI" panose="020B0604030504040204" pitchFamily="50" charset="-128"/>
                <a:cs typeface="Meiryo UI" panose="020B0604030504040204" pitchFamily="50" charset="-128"/>
              </a:rPr>
              <a:t> 【</a:t>
            </a:r>
            <a:r>
              <a:rPr lang="ja-JP" altLang="en-US" b="1" kern="0">
                <a:latin typeface="Meiryo UI" panose="020B0604030504040204" pitchFamily="50" charset="-128"/>
                <a:ea typeface="Meiryo UI" panose="020B0604030504040204" pitchFamily="50" charset="-128"/>
                <a:cs typeface="Meiryo UI" panose="020B0604030504040204" pitchFamily="50" charset="-128"/>
              </a:rPr>
              <a:t>タイアップオプション</a:t>
            </a:r>
            <a:r>
              <a:rPr lang="en-US" altLang="ja-JP" b="1" kern="0">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タイアップ広告の二次利用</a:t>
            </a:r>
            <a:endParaRPr kumimoji="1" lang="ja-JP" altLang="en-US"/>
          </a:p>
        </p:txBody>
      </p:sp>
      <p:sp>
        <p:nvSpPr>
          <p:cNvPr id="4" name="テキスト ボックス 3">
            <a:extLst>
              <a:ext uri="{FF2B5EF4-FFF2-40B4-BE49-F238E27FC236}">
                <a16:creationId xmlns:a16="http://schemas.microsoft.com/office/drawing/2014/main" id="{0F097FEF-D969-4C82-A31F-4DE8EA9415ED}"/>
              </a:ext>
            </a:extLst>
          </p:cNvPr>
          <p:cNvSpPr txBox="1"/>
          <p:nvPr/>
        </p:nvSpPr>
        <p:spPr>
          <a:xfrm>
            <a:off x="5292080" y="1942737"/>
            <a:ext cx="3047154" cy="894284"/>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en-US" altLang="ja-JP" sz="900">
                <a:latin typeface="Meiryo UI" panose="020B0604030504040204" pitchFamily="50" charset="-128"/>
                <a:ea typeface="Meiryo UI" panose="020B0604030504040204" pitchFamily="50" charset="-128"/>
                <a:cs typeface="Meiryo UI" panose="020B0604030504040204" pitchFamily="50" charset="-128"/>
              </a:rPr>
              <a:t>N Brand Studio</a:t>
            </a:r>
            <a:r>
              <a:rPr lang="ja-JP" altLang="en-US" sz="900" err="1">
                <a:latin typeface="Meiryo UI" panose="020B0604030504040204" pitchFamily="50" charset="-128"/>
                <a:ea typeface="Meiryo UI" panose="020B0604030504040204" pitchFamily="50" charset="-128"/>
                <a:cs typeface="Meiryo UI" panose="020B0604030504040204" pitchFamily="50" charset="-128"/>
              </a:rPr>
              <a:t>にて</a:t>
            </a:r>
            <a:r>
              <a:rPr lang="ja-JP" altLang="en-US" sz="900">
                <a:latin typeface="Meiryo UI" panose="020B0604030504040204" pitchFamily="50" charset="-128"/>
                <a:ea typeface="Meiryo UI" panose="020B0604030504040204" pitchFamily="50" charset="-128"/>
                <a:cs typeface="Meiryo UI" panose="020B0604030504040204" pitchFamily="50" charset="-128"/>
              </a:rPr>
              <a:t>制作したタイアップ記事を自社</a:t>
            </a:r>
            <a:r>
              <a:rPr lang="en-US" altLang="ja-JP" sz="900">
                <a:latin typeface="Meiryo UI" panose="020B0604030504040204" pitchFamily="50" charset="-128"/>
                <a:ea typeface="Meiryo UI" panose="020B0604030504040204" pitchFamily="50" charset="-128"/>
                <a:cs typeface="Meiryo UI" panose="020B0604030504040204" pitchFamily="50" charset="-128"/>
              </a:rPr>
              <a:t>HP</a:t>
            </a:r>
            <a:r>
              <a:rPr lang="ja-JP" altLang="en-US" sz="900">
                <a:latin typeface="Meiryo UI" panose="020B0604030504040204" pitchFamily="50" charset="-128"/>
                <a:ea typeface="Meiryo UI" panose="020B0604030504040204" pitchFamily="50" charset="-128"/>
                <a:cs typeface="Meiryo UI" panose="020B0604030504040204" pitchFamily="50" charset="-128"/>
              </a:rPr>
              <a:t>で二次利用可能になります。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900">
                <a:latin typeface="Meiryo UI" panose="020B0604030504040204" pitchFamily="50" charset="-128"/>
                <a:ea typeface="Meiryo UI" panose="020B0604030504040204" pitchFamily="50" charset="-128"/>
                <a:cs typeface="Meiryo UI" panose="020B0604030504040204" pitchFamily="50" charset="-128"/>
              </a:rPr>
              <a:t>HP</a:t>
            </a:r>
            <a:r>
              <a:rPr lang="ja-JP" altLang="en-US" sz="900">
                <a:latin typeface="Meiryo UI" panose="020B0604030504040204" pitchFamily="50" charset="-128"/>
                <a:ea typeface="Meiryo UI" panose="020B0604030504040204" pitchFamily="50" charset="-128"/>
                <a:cs typeface="Meiryo UI" panose="020B0604030504040204" pitchFamily="50" charset="-128"/>
              </a:rPr>
              <a:t>以外でもオフライン用の小冊子やパンフレットに利用することも可能です。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id="{8D9E45A3-27F6-4D64-8A28-742C53DFEB87}"/>
              </a:ext>
            </a:extLst>
          </p:cNvPr>
          <p:cNvGraphicFramePr>
            <a:graphicFrameLocks noGrp="1"/>
          </p:cNvGraphicFramePr>
          <p:nvPr/>
        </p:nvGraphicFramePr>
        <p:xfrm>
          <a:off x="467544" y="3607592"/>
          <a:ext cx="8028892" cy="1380986"/>
        </p:xfrm>
        <a:graphic>
          <a:graphicData uri="http://schemas.openxmlformats.org/drawingml/2006/table">
            <a:tbl>
              <a:tblPr>
                <a:tableStyleId>{5C22544A-7EE6-4342-B048-85BDC9FD1C3A}</a:tableStyleId>
              </a:tblPr>
              <a:tblGrid>
                <a:gridCol w="2564783">
                  <a:extLst>
                    <a:ext uri="{9D8B030D-6E8A-4147-A177-3AD203B41FA5}">
                      <a16:colId xmlns:a16="http://schemas.microsoft.com/office/drawing/2014/main" val="2226882369"/>
                    </a:ext>
                  </a:extLst>
                </a:gridCol>
                <a:gridCol w="3472618">
                  <a:extLst>
                    <a:ext uri="{9D8B030D-6E8A-4147-A177-3AD203B41FA5}">
                      <a16:colId xmlns:a16="http://schemas.microsoft.com/office/drawing/2014/main" val="3501060390"/>
                    </a:ext>
                  </a:extLst>
                </a:gridCol>
                <a:gridCol w="1991491">
                  <a:extLst>
                    <a:ext uri="{9D8B030D-6E8A-4147-A177-3AD203B41FA5}">
                      <a16:colId xmlns:a16="http://schemas.microsoft.com/office/drawing/2014/main" val="43695823"/>
                    </a:ext>
                  </a:extLst>
                </a:gridCol>
              </a:tblGrid>
              <a:tr h="427448">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広告主様が運営・発行</a:t>
                      </a:r>
                      <a:br>
                        <a:rPr lang="ja-JP" altLang="en-US"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している媒体</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期間</a:t>
                      </a:r>
                      <a:endParaRPr lang="en-US" altLang="ja-JP" sz="1200" u="none" strike="noStrike">
                        <a:effectLst/>
                        <a:latin typeface="Meiryo UI" panose="020B0604030504040204" pitchFamily="50" charset="-128"/>
                        <a:ea typeface="Meiryo UI" panose="020B0604030504040204" pitchFamily="50" charset="-128"/>
                      </a:endParaRPr>
                    </a:p>
                    <a:p>
                      <a:pPr algn="ctr" fontAlgn="ctr"/>
                      <a:r>
                        <a:rPr lang="en-US" altLang="ja-JP" sz="1000" b="0" i="0" u="none" strike="noStrike">
                          <a:solidFill>
                            <a:schemeClr val="tx1"/>
                          </a:solidFill>
                          <a:effectLst/>
                          <a:latin typeface="Meiryo UI" panose="020B0604030504040204" pitchFamily="50" charset="-128"/>
                          <a:ea typeface="Meiryo UI" panose="020B0604030504040204" pitchFamily="50" charset="-128"/>
                        </a:rPr>
                        <a:t>※</a:t>
                      </a:r>
                      <a:r>
                        <a:rPr lang="ja-JP" altLang="en-US" sz="1000" b="0" i="0" u="none" strike="noStrike">
                          <a:solidFill>
                            <a:schemeClr val="tx1"/>
                          </a:solidFill>
                          <a:effectLst/>
                          <a:latin typeface="Meiryo UI" panose="020B0604030504040204" pitchFamily="50" charset="-128"/>
                          <a:ea typeface="Meiryo UI" panose="020B0604030504040204" pitchFamily="50" charset="-128"/>
                        </a:rPr>
                        <a:t>半年間を超える掲載につきましては、別途ご相談ください。</a:t>
                      </a:r>
                      <a:endParaRPr lang="zh-TW"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料金（ネット）</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extLst>
                  <a:ext uri="{0D108BD9-81ED-4DB2-BD59-A6C34878D82A}">
                    <a16:rowId xmlns:a16="http://schemas.microsoft.com/office/drawing/2014/main" val="885148871"/>
                  </a:ext>
                </a:extLst>
              </a:tr>
              <a:tr h="476769">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オウンドサイト</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掲載終了後、原則として半年間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300,000</a:t>
                      </a:r>
                      <a:r>
                        <a:rPr lang="ja-JP" altLang="en-US" sz="1200" u="none" strike="noStrike">
                          <a:effectLst/>
                          <a:latin typeface="Meiryo UI" panose="020B0604030504040204" pitchFamily="50" charset="-128"/>
                          <a:ea typeface="Meiryo UI" panose="020B0604030504040204" pitchFamily="50" charset="-128"/>
                        </a:rPr>
                        <a:t>円～</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2398635952"/>
                  </a:ext>
                </a:extLst>
              </a:tr>
              <a:tr h="476769">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オフライン</a:t>
                      </a:r>
                      <a:br>
                        <a:rPr lang="ja-JP" altLang="en-US"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（小冊子、パンフレットなど）</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掲載終了後、原則として半年間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420,000</a:t>
                      </a:r>
                      <a:r>
                        <a:rPr lang="ja-JP" altLang="en-US" sz="1200" u="none" strike="noStrike">
                          <a:effectLst/>
                          <a:latin typeface="Meiryo UI" panose="020B0604030504040204" pitchFamily="50" charset="-128"/>
                          <a:ea typeface="Meiryo UI" panose="020B0604030504040204" pitchFamily="50" charset="-128"/>
                        </a:rPr>
                        <a:t>円～</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144528247"/>
                  </a:ext>
                </a:extLst>
              </a:tr>
            </a:tbl>
          </a:graphicData>
        </a:graphic>
      </p:graphicFrame>
      <p:sp>
        <p:nvSpPr>
          <p:cNvPr id="6" name="二等辺三角形 5">
            <a:extLst>
              <a:ext uri="{FF2B5EF4-FFF2-40B4-BE49-F238E27FC236}">
                <a16:creationId xmlns:a16="http://schemas.microsoft.com/office/drawing/2014/main" id="{02F5F75E-1351-40C7-BA24-340596F115BF}"/>
              </a:ext>
            </a:extLst>
          </p:cNvPr>
          <p:cNvSpPr/>
          <p:nvPr/>
        </p:nvSpPr>
        <p:spPr>
          <a:xfrm rot="5400000">
            <a:off x="3490306" y="2675186"/>
            <a:ext cx="648309"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2AB0781-6F32-427A-BB83-4B77ED58A3F5}"/>
              </a:ext>
            </a:extLst>
          </p:cNvPr>
          <p:cNvSpPr/>
          <p:nvPr/>
        </p:nvSpPr>
        <p:spPr>
          <a:xfrm>
            <a:off x="3977992" y="2065389"/>
            <a:ext cx="1188015" cy="1363611"/>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貴社</a:t>
            </a:r>
            <a:r>
              <a:rPr kumimoji="1" lang="en-US" altLang="ja-JP"/>
              <a:t>HP</a:t>
            </a:r>
          </a:p>
          <a:p>
            <a:pPr algn="ctr"/>
            <a:r>
              <a:rPr lang="ja-JP" altLang="en-US"/>
              <a:t>へ格納</a:t>
            </a:r>
            <a:endParaRPr kumimoji="1" lang="ja-JP" altLang="en-US"/>
          </a:p>
        </p:txBody>
      </p:sp>
      <p:sp>
        <p:nvSpPr>
          <p:cNvPr id="8" name="正方形/長方形 7">
            <a:extLst>
              <a:ext uri="{FF2B5EF4-FFF2-40B4-BE49-F238E27FC236}">
                <a16:creationId xmlns:a16="http://schemas.microsoft.com/office/drawing/2014/main" id="{DAF15897-CCE4-4471-83FE-C569A31097DE}"/>
              </a:ext>
            </a:extLst>
          </p:cNvPr>
          <p:cNvSpPr/>
          <p:nvPr/>
        </p:nvSpPr>
        <p:spPr>
          <a:xfrm>
            <a:off x="215632" y="908720"/>
            <a:ext cx="8820864" cy="646331"/>
          </a:xfrm>
          <a:prstGeom prst="rect">
            <a:avLst/>
          </a:prstGeom>
        </p:spPr>
        <p:txBody>
          <a:bodyPr wrap="square">
            <a:spAutoFit/>
          </a:bodyPr>
          <a:lstStyle/>
          <a:p>
            <a:r>
              <a:rPr lang="ja-JP" altLang="en-US">
                <a:latin typeface="Meiryo UI" panose="020B0604030504040204" pitchFamily="50" charset="-128"/>
                <a:ea typeface="Meiryo UI" panose="020B0604030504040204" pitchFamily="50" charset="-128"/>
              </a:rPr>
              <a:t>各媒体で掲載したタイアップ広告を二次利用いただけます。企業様のオウンドサイトなどの</a:t>
            </a:r>
            <a:endParaRPr lang="en-US" altLang="ja-JP">
              <a:latin typeface="Meiryo UI" panose="020B0604030504040204" pitchFamily="50" charset="-128"/>
              <a:ea typeface="Meiryo UI" panose="020B0604030504040204" pitchFamily="50" charset="-128"/>
            </a:endParaRPr>
          </a:p>
          <a:p>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媒体のほか、チラシやパンフレットなどのオフラインコンテンツとしてもご活用いただけます。</a:t>
            </a:r>
            <a:endParaRPr lang="en-US" altLang="ja-JP">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AA49E76-1C90-4141-9FA8-8E11B3EE9F07}"/>
              </a:ext>
            </a:extLst>
          </p:cNvPr>
          <p:cNvSpPr txBox="1"/>
          <p:nvPr/>
        </p:nvSpPr>
        <p:spPr>
          <a:xfrm>
            <a:off x="215630" y="5030253"/>
            <a:ext cx="8820865" cy="1445076"/>
          </a:xfrm>
          <a:prstGeom prst="rect">
            <a:avLst/>
          </a:prstGeom>
          <a:noFill/>
        </p:spPr>
        <p:txBody>
          <a:bodyPr wrap="square" rtlCol="0">
            <a:spAutoFit/>
          </a:bodyPr>
          <a:lstStyle/>
          <a:p>
            <a:pPr>
              <a:lnSpc>
                <a:spcPct val="150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料金について</a:t>
            </a:r>
            <a:r>
              <a:rPr lang="en-US" altLang="ja-JP" sz="1000">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・二次利用料は電子版タイアップの制作費および利用目的に連動しています。個別案件ごとに営業担当がお見積りをさせていただきます。</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・タイアップ制作の権利関係者（出演者、カメラマンなど）の意向により別途、二次利用の追加費用が発生する場合がございます。	　</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・広告主様からのご要望などにより、納品時に追加作業が発生した場合、その追加費用をご請求させていただきます。		</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・二次利用をご希望される場合はタイアップ実施をご決定いただいた段階でお早めにご相談いただきますよう、お願い致します。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・タイアップ広告内に使用した「テキスト、写真、動画、イラスト、図表」を、ヘッダーフッターを外した状態で納品いたします。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6">
            <a:extLst>
              <a:ext uri="{FF2B5EF4-FFF2-40B4-BE49-F238E27FC236}">
                <a16:creationId xmlns:a16="http://schemas.microsoft.com/office/drawing/2014/main" id="{A6B2E13D-DE57-4C68-B089-C280741AC2B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72236" y="2024143"/>
            <a:ext cx="1382790" cy="1814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nk19683\Downloads\pc.png">
            <a:extLst>
              <a:ext uri="{FF2B5EF4-FFF2-40B4-BE49-F238E27FC236}">
                <a16:creationId xmlns:a16="http://schemas.microsoft.com/office/drawing/2014/main" id="{242C5130-D3EC-4D69-A916-AAB5D816033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827" y="1614089"/>
            <a:ext cx="1448067" cy="1814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nk19683\Downloads\SP.png">
            <a:extLst>
              <a:ext uri="{FF2B5EF4-FFF2-40B4-BE49-F238E27FC236}">
                <a16:creationId xmlns:a16="http://schemas.microsoft.com/office/drawing/2014/main" id="{82BAFE3D-D2EE-4F7C-97FE-10803777D6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35678" y="2105595"/>
            <a:ext cx="695492" cy="1462852"/>
          </a:xfrm>
          <a:prstGeom prst="rect">
            <a:avLst/>
          </a:prstGeom>
          <a:noFill/>
          <a:extLst>
            <a:ext uri="{909E8E84-426E-40DD-AFC4-6F175D3DCCD1}">
              <a14:hiddenFill xmlns:a14="http://schemas.microsoft.com/office/drawing/2010/main">
                <a:solidFill>
                  <a:srgbClr val="FFFFFF"/>
                </a:solidFill>
              </a14:hiddenFill>
            </a:ext>
          </a:extLst>
        </p:spPr>
      </p:pic>
      <p:sp>
        <p:nvSpPr>
          <p:cNvPr id="13" name="下矢印 3">
            <a:extLst>
              <a:ext uri="{FF2B5EF4-FFF2-40B4-BE49-F238E27FC236}">
                <a16:creationId xmlns:a16="http://schemas.microsoft.com/office/drawing/2014/main" id="{BF2C5642-332E-4FC4-A072-43A08867D61F}"/>
              </a:ext>
            </a:extLst>
          </p:cNvPr>
          <p:cNvSpPr/>
          <p:nvPr/>
        </p:nvSpPr>
        <p:spPr>
          <a:xfrm rot="16200000">
            <a:off x="1340649" y="2643722"/>
            <a:ext cx="1326889" cy="19249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49EA618-2408-4C71-9E83-9906E5E38A4A}"/>
              </a:ext>
            </a:extLst>
          </p:cNvPr>
          <p:cNvSpPr txBox="1"/>
          <p:nvPr/>
        </p:nvSpPr>
        <p:spPr>
          <a:xfrm>
            <a:off x="2272236" y="1733643"/>
            <a:ext cx="1382790" cy="300852"/>
          </a:xfrm>
          <a:prstGeom prst="rect">
            <a:avLst/>
          </a:prstGeom>
          <a:noFill/>
        </p:spPr>
        <p:txBody>
          <a:bodyPr wrap="square" rtlCol="0">
            <a:spAutoFit/>
          </a:bodyPr>
          <a:lstStyle/>
          <a:p>
            <a:pPr algn="ctr">
              <a:lnSpc>
                <a:spcPct val="150000"/>
              </a:lnSpc>
            </a:pPr>
            <a:r>
              <a:rPr lang="ja-JP" altLang="en-US" sz="1050">
                <a:latin typeface="Meiryo UI" panose="020B0604030504040204" pitchFamily="50" charset="-128"/>
                <a:ea typeface="Meiryo UI" panose="020B0604030504040204" pitchFamily="50" charset="-128"/>
                <a:cs typeface="Meiryo UI" panose="020B0604030504040204" pitchFamily="50" charset="-128"/>
              </a:rPr>
              <a:t>タイアップサイト</a:t>
            </a:r>
            <a:endParaRPr lang="en-US" altLang="ja-JP"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88546BB6-1C61-420F-8DC7-79084AB465CF}"/>
              </a:ext>
            </a:extLst>
          </p:cNvPr>
          <p:cNvSpPr>
            <a:spLocks noGrp="1"/>
          </p:cNvSpPr>
          <p:nvPr>
            <p:ph type="sldNum" sz="quarter" idx="4"/>
          </p:nvPr>
        </p:nvSpPr>
        <p:spPr>
          <a:xfrm>
            <a:off x="8726703" y="6591702"/>
            <a:ext cx="348949" cy="190802"/>
          </a:xfrm>
        </p:spPr>
        <p:txBody>
          <a:bodyPr/>
          <a:lstStyle/>
          <a:p>
            <a:fld id="{F4DDE5B3-8C43-439F-8EF3-65A6048A9570}" type="slidenum">
              <a:rPr lang="ja-JP" altLang="en-US" smtClean="0"/>
              <a:pPr/>
              <a:t>15</a:t>
            </a:fld>
            <a:endParaRPr lang="ja-JP" altLang="en-US"/>
          </a:p>
        </p:txBody>
      </p:sp>
      <p:sp>
        <p:nvSpPr>
          <p:cNvPr id="16" name="正方形/長方形 15">
            <a:extLst>
              <a:ext uri="{FF2B5EF4-FFF2-40B4-BE49-F238E27FC236}">
                <a16:creationId xmlns:a16="http://schemas.microsoft.com/office/drawing/2014/main" id="{A46343BC-1642-466C-9C01-19FEE2229D0C}"/>
              </a:ext>
            </a:extLst>
          </p:cNvPr>
          <p:cNvSpPr/>
          <p:nvPr/>
        </p:nvSpPr>
        <p:spPr>
          <a:xfrm>
            <a:off x="7129753" y="6319321"/>
            <a:ext cx="3542847" cy="197683"/>
          </a:xfrm>
          <a:prstGeom prst="rect">
            <a:avLst/>
          </a:prstGeom>
        </p:spPr>
        <p:txBody>
          <a:bodyPr wrap="square">
            <a:spAutoFit/>
          </a:bodyPr>
          <a:lstStyle/>
          <a:p>
            <a:pPr>
              <a:lnSpc>
                <a:spcPts val="923"/>
              </a:lnSpc>
            </a:pPr>
            <a:r>
              <a:rPr lang="ja-JP" altLang="en-US" sz="738">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17" name="Text Box 16">
            <a:extLst>
              <a:ext uri="{FF2B5EF4-FFF2-40B4-BE49-F238E27FC236}">
                <a16:creationId xmlns:a16="http://schemas.microsoft.com/office/drawing/2014/main" id="{42503E3D-C54E-40A4-85B9-01CD85284C46}"/>
              </a:ext>
            </a:extLst>
          </p:cNvPr>
          <p:cNvSpPr txBox="1">
            <a:spLocks noChangeArrowheads="1"/>
          </p:cNvSpPr>
          <p:nvPr/>
        </p:nvSpPr>
        <p:spPr bwMode="auto">
          <a:xfrm>
            <a:off x="8272798" y="6136901"/>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416739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descr="ãæ¥çµé»å­çãã­ã´ãã®ç»åæ¤ç´¢çµæ">
            <a:extLst>
              <a:ext uri="{FF2B5EF4-FFF2-40B4-BE49-F238E27FC236}">
                <a16:creationId xmlns:a16="http://schemas.microsoft.com/office/drawing/2014/main" id="{DF8FFF23-2D4B-4F47-A9B3-7B7211A6DFA3}"/>
              </a:ext>
            </a:extLst>
          </p:cNvPr>
          <p:cNvSpPr>
            <a:spLocks noChangeAspect="1" noChangeArrowheads="1"/>
          </p:cNvSpPr>
          <p:nvPr/>
        </p:nvSpPr>
        <p:spPr bwMode="auto">
          <a:xfrm>
            <a:off x="4419600" y="26285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9" name="図 38">
            <a:extLst>
              <a:ext uri="{FF2B5EF4-FFF2-40B4-BE49-F238E27FC236}">
                <a16:creationId xmlns:a16="http://schemas.microsoft.com/office/drawing/2014/main" id="{A1F639AE-FA8A-42E1-B47E-2F1A10ABA4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663" y="1407124"/>
            <a:ext cx="2162685" cy="369332"/>
          </a:xfrm>
          <a:prstGeom prst="rect">
            <a:avLst/>
          </a:prstGeom>
        </p:spPr>
      </p:pic>
      <p:sp>
        <p:nvSpPr>
          <p:cNvPr id="8" name="タイトル 1">
            <a:extLst>
              <a:ext uri="{FF2B5EF4-FFF2-40B4-BE49-F238E27FC236}">
                <a16:creationId xmlns:a16="http://schemas.microsoft.com/office/drawing/2014/main" id="{0687FBB1-B816-4693-B41B-729F406C2676}"/>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kumimoji="1" lang="ja-JP" altLang="en-US" b="1">
                <a:latin typeface="Meiryo UI" panose="020B0604030504040204" pitchFamily="50" charset="-128"/>
                <a:ea typeface="Meiryo UI" panose="020B0604030504040204" pitchFamily="50" charset="-128"/>
              </a:rPr>
              <a:t>日経電子版</a:t>
            </a:r>
            <a:r>
              <a:rPr kumimoji="1" lang="en-US" altLang="ja-JP" b="1">
                <a:latin typeface="Meiryo UI" panose="020B0604030504040204" pitchFamily="50" charset="-128"/>
                <a:ea typeface="Meiryo UI" panose="020B0604030504040204" pitchFamily="50" charset="-128"/>
              </a:rPr>
              <a:t>/NIKKEI STYLE</a:t>
            </a:r>
            <a:r>
              <a:rPr kumimoji="1" lang="ja-JP" altLang="en-US" b="1">
                <a:latin typeface="Meiryo UI" panose="020B0604030504040204" pitchFamily="50" charset="-128"/>
                <a:ea typeface="Meiryo UI" panose="020B0604030504040204" pitchFamily="50" charset="-128"/>
              </a:rPr>
              <a:t>　タイアップメニュー</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7337907-DEDA-4844-BF4A-97FF6FA2EE09}"/>
              </a:ext>
            </a:extLst>
          </p:cNvPr>
          <p:cNvSpPr txBox="1"/>
          <p:nvPr/>
        </p:nvSpPr>
        <p:spPr>
          <a:xfrm>
            <a:off x="519802" y="1758470"/>
            <a:ext cx="8536311" cy="4801314"/>
          </a:xfrm>
          <a:prstGeom prst="rect">
            <a:avLst/>
          </a:prstGeom>
          <a:noFill/>
        </p:spPr>
        <p:txBody>
          <a:bodyPr wrap="none" rtlCol="0">
            <a:spAutoFit/>
          </a:bodyPr>
          <a:lstStyle/>
          <a:p>
            <a:r>
              <a:rPr kumimoji="1" lang="ja-JP" altLang="en-US" b="1" u="sng">
                <a:latin typeface="Meiryo UI" panose="020B0604030504040204" pitchFamily="50" charset="-128"/>
                <a:ea typeface="Meiryo UI" panose="020B0604030504040204" pitchFamily="50" charset="-128"/>
              </a:rPr>
              <a:t>タイアップ</a:t>
            </a:r>
            <a:r>
              <a:rPr kumimoji="1" lang="en-US" altLang="ja-JP" b="1" u="sng">
                <a:latin typeface="Meiryo UI" panose="020B0604030504040204" pitchFamily="50" charset="-128"/>
                <a:ea typeface="Meiryo UI" panose="020B0604030504040204" pitchFamily="50" charset="-128"/>
              </a:rPr>
              <a:t>/</a:t>
            </a:r>
            <a:r>
              <a:rPr kumimoji="1" lang="ja-JP" altLang="en-US" b="1" u="sng">
                <a:latin typeface="Meiryo UI" panose="020B0604030504040204" pitchFamily="50" charset="-128"/>
                <a:ea typeface="Meiryo UI" panose="020B0604030504040204" pitchFamily="50" charset="-128"/>
              </a:rPr>
              <a:t>ネイティブタイアッププレミアム</a:t>
            </a:r>
            <a:endParaRPr kumimoji="1" lang="en-US" altLang="ja-JP" b="1" u="sng">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ブランディング、商品訴求、課題訴求、採用対策など、</a:t>
            </a:r>
            <a:r>
              <a:rPr lang="ja-JP" altLang="en-US">
                <a:latin typeface="Meiryo UI" panose="020B0604030504040204" pitchFamily="50" charset="-128"/>
                <a:ea typeface="Meiryo UI" panose="020B0604030504040204" pitchFamily="50" charset="-128"/>
              </a:rPr>
              <a:t>目的に合わせて</a:t>
            </a:r>
            <a:endParaRPr lang="en-US" altLang="ja-JP">
              <a:latin typeface="Meiryo UI" panose="020B0604030504040204" pitchFamily="50" charset="-128"/>
              <a:ea typeface="Meiryo UI" panose="020B0604030504040204" pitchFamily="50" charset="-128"/>
            </a:endParaRPr>
          </a:p>
          <a:p>
            <a:r>
              <a:rPr lang="en-US" altLang="ja-JP">
                <a:latin typeface="Meiryo UI" panose="020B0604030504040204" pitchFamily="50" charset="-128"/>
                <a:ea typeface="Meiryo UI" panose="020B0604030504040204" pitchFamily="50" charset="-128"/>
              </a:rPr>
              <a:t>N-BRAND STUDIO</a:t>
            </a:r>
            <a:r>
              <a:rPr lang="ja-JP" altLang="en-US">
                <a:latin typeface="Meiryo UI" panose="020B0604030504040204" pitchFamily="50" charset="-128"/>
                <a:ea typeface="Meiryo UI" panose="020B0604030504040204" pitchFamily="50" charset="-128"/>
              </a:rPr>
              <a:t>のスタッフがコンテンツを編集・企画します。</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ターゲットユーザーに合わせた誘導プランや、ブランドリフト調査、タイアップのシリーズ展開など</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オリジナリティの高いタイアップ展開ができます。</a:t>
            </a:r>
            <a:endParaRPr lang="en-US" altLang="ja-JP">
              <a:latin typeface="Meiryo UI" panose="020B0604030504040204" pitchFamily="50" charset="-128"/>
              <a:ea typeface="Meiryo UI" panose="020B0604030504040204" pitchFamily="50" charset="-128"/>
            </a:endParaRPr>
          </a:p>
          <a:p>
            <a:endParaRPr lang="en-US" altLang="ja-JP">
              <a:latin typeface="Meiryo UI" panose="020B0604030504040204" pitchFamily="50" charset="-128"/>
              <a:ea typeface="Meiryo UI" panose="020B0604030504040204" pitchFamily="50" charset="-128"/>
            </a:endParaRPr>
          </a:p>
          <a:p>
            <a:r>
              <a:rPr lang="ja-JP" altLang="en-US" b="1" u="sng">
                <a:latin typeface="Meiryo UI" panose="020B0604030504040204" pitchFamily="50" charset="-128"/>
                <a:ea typeface="Meiryo UI" panose="020B0604030504040204" pitchFamily="50" charset="-128"/>
              </a:rPr>
              <a:t>ライト</a:t>
            </a:r>
            <a:r>
              <a:rPr lang="en-US" altLang="ja-JP" sz="1050" b="1" u="sng">
                <a:latin typeface="Meiryo UI" panose="020B0604030504040204" pitchFamily="50" charset="-128"/>
                <a:ea typeface="Meiryo UI" panose="020B0604030504040204" pitchFamily="50" charset="-128"/>
              </a:rPr>
              <a:t>*1</a:t>
            </a:r>
            <a:endParaRPr lang="en-US" altLang="ja-JP" b="1" u="sng">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ワンプライスのタイアップです。抑えた予算でビジネスパーソンへのアプローチが可能です。</a:t>
            </a:r>
            <a:endParaRPr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r>
              <a:rPr kumimoji="1" lang="ja-JP" altLang="en-US" b="1" u="sng">
                <a:latin typeface="Meiryo UI" panose="020B0604030504040204" pitchFamily="50" charset="-128"/>
                <a:ea typeface="Meiryo UI" panose="020B0604030504040204" pitchFamily="50" charset="-128"/>
              </a:rPr>
              <a:t>エクスプレス</a:t>
            </a:r>
            <a:r>
              <a:rPr kumimoji="1" lang="en-US" altLang="ja-JP" sz="1050" b="1" u="sng">
                <a:latin typeface="Meiryo UI" panose="020B0604030504040204" pitchFamily="50" charset="-128"/>
                <a:ea typeface="Meiryo UI" panose="020B0604030504040204" pitchFamily="50" charset="-128"/>
              </a:rPr>
              <a:t>*2</a:t>
            </a:r>
          </a:p>
          <a:p>
            <a:r>
              <a:rPr lang="ja-JP" altLang="en-US">
                <a:latin typeface="Meiryo UI" panose="020B0604030504040204" pitchFamily="50" charset="-128"/>
                <a:ea typeface="Meiryo UI" panose="020B0604030504040204" pitchFamily="50" charset="-128"/>
              </a:rPr>
              <a:t>制作～</a:t>
            </a:r>
            <a:r>
              <a:rPr kumimoji="1" lang="ja-JP" altLang="en-US">
                <a:latin typeface="Meiryo UI" panose="020B0604030504040204" pitchFamily="50" charset="-128"/>
                <a:ea typeface="Meiryo UI" panose="020B0604030504040204" pitchFamily="50" charset="-128"/>
              </a:rPr>
              <a:t>掲載までの期間を格段に</a:t>
            </a:r>
            <a:r>
              <a:rPr lang="ja-JP" altLang="en-US">
                <a:latin typeface="Meiryo UI" panose="020B0604030504040204" pitchFamily="50" charset="-128"/>
                <a:ea typeface="Meiryo UI" panose="020B0604030504040204" pitchFamily="50" charset="-128"/>
              </a:rPr>
              <a:t>スピードアップ</a:t>
            </a:r>
            <a:r>
              <a:rPr kumimoji="1" lang="ja-JP" altLang="en-US">
                <a:latin typeface="Meiryo UI" panose="020B0604030504040204" pitchFamily="50" charset="-128"/>
                <a:ea typeface="Meiryo UI" panose="020B0604030504040204" pitchFamily="50" charset="-128"/>
              </a:rPr>
              <a:t>し</a:t>
            </a:r>
            <a:r>
              <a:rPr kumimoji="1" lang="en-US" altLang="ja-JP" sz="1050">
                <a:latin typeface="Meiryo UI" panose="020B0604030504040204" pitchFamily="50" charset="-128"/>
                <a:ea typeface="Meiryo UI" panose="020B0604030504040204" pitchFamily="50" charset="-128"/>
              </a:rPr>
              <a:t>*2</a:t>
            </a:r>
            <a:r>
              <a:rPr kumimoji="1" lang="ja-JP" altLang="en-US">
                <a:latin typeface="Meiryo UI" panose="020B0604030504040204" pitchFamily="50" charset="-128"/>
                <a:ea typeface="Meiryo UI" panose="020B0604030504040204" pitchFamily="50" charset="-128"/>
              </a:rPr>
              <a:t>希望のタイミングでの掲載が可能です。</a:t>
            </a:r>
            <a:endParaRPr kumimoji="1" lang="en-US" altLang="ja-JP">
              <a:latin typeface="Meiryo UI" panose="020B0604030504040204" pitchFamily="50" charset="-128"/>
              <a:ea typeface="Meiryo UI" panose="020B0604030504040204" pitchFamily="50" charset="-128"/>
            </a:endParaRPr>
          </a:p>
          <a:p>
            <a:endParaRPr lang="en-US" altLang="ja-JP">
              <a:latin typeface="Meiryo UI" panose="020B0604030504040204" pitchFamily="50" charset="-128"/>
              <a:ea typeface="Meiryo UI" panose="020B0604030504040204" pitchFamily="50" charset="-128"/>
            </a:endParaRPr>
          </a:p>
          <a:p>
            <a:r>
              <a:rPr lang="ja-JP" altLang="en-US" b="1" u="sng">
                <a:latin typeface="Meiryo UI" panose="020B0604030504040204" pitchFamily="50" charset="-128"/>
                <a:ea typeface="Meiryo UI" panose="020B0604030504040204" pitchFamily="50" charset="-128"/>
              </a:rPr>
              <a:t>モバイルネイティブ</a:t>
            </a:r>
            <a:endParaRPr lang="en-US" altLang="ja-JP" sz="1050" b="1" u="sng">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日経電子版の編集記事と同様のスタイルで記事体広告を制作し、</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読者により自然な形で説得力のあるメッセージを訴求することができます。</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*1 </a:t>
            </a:r>
            <a:r>
              <a:rPr lang="ja-JP" altLang="en-US" sz="1100">
                <a:latin typeface="Meiryo UI" panose="020B0604030504040204" pitchFamily="50" charset="-128"/>
                <a:ea typeface="Meiryo UI" panose="020B0604030504040204" pitchFamily="50" charset="-128"/>
              </a:rPr>
              <a:t>日経電子版はいずれも簡易</a:t>
            </a:r>
            <a:r>
              <a:rPr lang="en-US" altLang="ja-JP" sz="1100">
                <a:latin typeface="Meiryo UI" panose="020B0604030504040204" pitchFamily="50" charset="-128"/>
                <a:ea typeface="Meiryo UI" panose="020B0604030504040204" pitchFamily="50" charset="-128"/>
              </a:rPr>
              <a:t>HTML</a:t>
            </a:r>
            <a:r>
              <a:rPr lang="ja-JP" altLang="en-US" sz="1100">
                <a:latin typeface="Meiryo UI" panose="020B0604030504040204" pitchFamily="50" charset="-128"/>
                <a:ea typeface="Meiryo UI" panose="020B0604030504040204" pitchFamily="50" charset="-128"/>
              </a:rPr>
              <a:t>によるタイアップ、</a:t>
            </a:r>
            <a:r>
              <a:rPr kumimoji="1" lang="en-US" altLang="ja-JP" sz="1100">
                <a:latin typeface="Meiryo UI" panose="020B0604030504040204" pitchFamily="50" charset="-128"/>
                <a:ea typeface="Meiryo UI" panose="020B0604030504040204" pitchFamily="50" charset="-128"/>
              </a:rPr>
              <a:t>NIKKEI STYLE</a:t>
            </a:r>
            <a:r>
              <a:rPr kumimoji="1" lang="ja-JP" altLang="en-US" sz="1100">
                <a:latin typeface="Meiryo UI" panose="020B0604030504040204" pitchFamily="50" charset="-128"/>
                <a:ea typeface="Meiryo UI" panose="020B0604030504040204" pitchFamily="50" charset="-128"/>
              </a:rPr>
              <a:t>はいずれ</a:t>
            </a:r>
            <a:r>
              <a:rPr lang="ja-JP" altLang="en-US" sz="1100">
                <a:latin typeface="Meiryo UI" panose="020B0604030504040204" pitchFamily="50" charset="-128"/>
                <a:ea typeface="Meiryo UI" panose="020B0604030504040204" pitchFamily="50" charset="-128"/>
              </a:rPr>
              <a:t>もネイティブ（</a:t>
            </a:r>
            <a:r>
              <a:rPr lang="en-US" altLang="ja-JP" sz="1100">
                <a:latin typeface="Meiryo UI" panose="020B0604030504040204" pitchFamily="50" charset="-128"/>
                <a:ea typeface="Meiryo UI" panose="020B0604030504040204" pitchFamily="50" charset="-128"/>
              </a:rPr>
              <a:t>CMS</a:t>
            </a:r>
            <a:r>
              <a:rPr lang="ja-JP" altLang="en-US" sz="110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タイアップ</a:t>
            </a:r>
            <a:r>
              <a:rPr lang="ja-JP" altLang="en-US" sz="1100">
                <a:latin typeface="Meiryo UI" panose="020B0604030504040204" pitchFamily="50" charset="-128"/>
                <a:ea typeface="Meiryo UI" panose="020B0604030504040204" pitchFamily="50" charset="-128"/>
              </a:rPr>
              <a:t>です。</a:t>
            </a: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*2 </a:t>
            </a:r>
            <a:r>
              <a:rPr lang="ja-JP" altLang="en-US" sz="1100">
                <a:latin typeface="Meiryo UI" panose="020B0604030504040204" pitchFamily="50" charset="-128"/>
                <a:ea typeface="Meiryo UI" panose="020B0604030504040204" pitchFamily="50" charset="-128"/>
              </a:rPr>
              <a:t>事前にスケジュール等の調整が必要です。場合によって、お受けできないことがあります。</a:t>
            </a:r>
          </a:p>
        </p:txBody>
      </p:sp>
      <p:sp>
        <p:nvSpPr>
          <p:cNvPr id="6" name="テキスト ボックス 5">
            <a:extLst>
              <a:ext uri="{FF2B5EF4-FFF2-40B4-BE49-F238E27FC236}">
                <a16:creationId xmlns:a16="http://schemas.microsoft.com/office/drawing/2014/main" id="{753C71E2-930C-48A3-B696-DA733B564AC7}"/>
              </a:ext>
            </a:extLst>
          </p:cNvPr>
          <p:cNvSpPr txBox="1"/>
          <p:nvPr/>
        </p:nvSpPr>
        <p:spPr>
          <a:xfrm>
            <a:off x="143091" y="1052736"/>
            <a:ext cx="8893405"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目的やターゲット、予算、実施希望時期に応じたタイアップメニューを用意しています</a:t>
            </a:r>
          </a:p>
        </p:txBody>
      </p:sp>
      <p:pic>
        <p:nvPicPr>
          <p:cNvPr id="5" name="図 4" descr="物体 が含まれている画像&#10;&#10;高い精度で生成された説明">
            <a:extLst>
              <a:ext uri="{FF2B5EF4-FFF2-40B4-BE49-F238E27FC236}">
                <a16:creationId xmlns:a16="http://schemas.microsoft.com/office/drawing/2014/main" id="{157B0271-C88F-4542-BD25-60970B94A3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9832" y="1474266"/>
            <a:ext cx="1131728" cy="232005"/>
          </a:xfrm>
          <a:prstGeom prst="rect">
            <a:avLst/>
          </a:prstGeom>
        </p:spPr>
      </p:pic>
      <p:sp>
        <p:nvSpPr>
          <p:cNvPr id="11" name="スライド番号プレースホルダー 2">
            <a:extLst>
              <a:ext uri="{FF2B5EF4-FFF2-40B4-BE49-F238E27FC236}">
                <a16:creationId xmlns:a16="http://schemas.microsoft.com/office/drawing/2014/main" id="{96E03175-FB28-485C-88DF-CE334A22E143}"/>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2</a:t>
            </a:fld>
            <a:endParaRPr lang="ja-JP" altLang="en-US" dirty="0"/>
          </a:p>
        </p:txBody>
      </p:sp>
    </p:spTree>
    <p:extLst>
      <p:ext uri="{BB962C8B-B14F-4D97-AF65-F5344CB8AC3E}">
        <p14:creationId xmlns:p14="http://schemas.microsoft.com/office/powerpoint/2010/main" val="183538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0687FBB1-B816-4693-B41B-729F406C2676}"/>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kumimoji="1" lang="ja-JP" altLang="en-US" b="1">
                <a:latin typeface="Meiryo UI" panose="020B0604030504040204" pitchFamily="50" charset="-128"/>
                <a:ea typeface="Meiryo UI" panose="020B0604030504040204" pitchFamily="50" charset="-128"/>
              </a:rPr>
              <a:t>日経電子版</a:t>
            </a:r>
            <a:r>
              <a:rPr kumimoji="1" lang="en-US" altLang="ja-JP" b="1">
                <a:latin typeface="Meiryo UI" panose="020B0604030504040204" pitchFamily="50" charset="-128"/>
                <a:ea typeface="Meiryo UI" panose="020B0604030504040204" pitchFamily="50" charset="-128"/>
              </a:rPr>
              <a:t>/NIKKEI STYLE</a:t>
            </a:r>
            <a:r>
              <a:rPr kumimoji="1" lang="ja-JP" altLang="en-US" b="1">
                <a:latin typeface="Meiryo UI" panose="020B0604030504040204" pitchFamily="50" charset="-128"/>
                <a:ea typeface="Meiryo UI" panose="020B0604030504040204" pitchFamily="50" charset="-128"/>
              </a:rPr>
              <a:t>　タイアップメニュー一覧</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a:extLst>
              <a:ext uri="{FF2B5EF4-FFF2-40B4-BE49-F238E27FC236}">
                <a16:creationId xmlns:a16="http://schemas.microsoft.com/office/drawing/2014/main" id="{F2416482-4071-41EE-A494-35493C874725}"/>
              </a:ext>
            </a:extLst>
          </p:cNvPr>
          <p:cNvGraphicFramePr>
            <a:graphicFrameLocks noGrp="1"/>
          </p:cNvGraphicFramePr>
          <p:nvPr>
            <p:extLst>
              <p:ext uri="{D42A27DB-BD31-4B8C-83A1-F6EECF244321}">
                <p14:modId xmlns:p14="http://schemas.microsoft.com/office/powerpoint/2010/main" val="1749858423"/>
              </p:ext>
            </p:extLst>
          </p:nvPr>
        </p:nvGraphicFramePr>
        <p:xfrm>
          <a:off x="143091" y="954829"/>
          <a:ext cx="8757818" cy="4948341"/>
        </p:xfrm>
        <a:graphic>
          <a:graphicData uri="http://schemas.openxmlformats.org/drawingml/2006/table">
            <a:tbl>
              <a:tblPr>
                <a:tableStyleId>{5C22544A-7EE6-4342-B048-85BDC9FD1C3A}</a:tableStyleId>
              </a:tblPr>
              <a:tblGrid>
                <a:gridCol w="1014218">
                  <a:extLst>
                    <a:ext uri="{9D8B030D-6E8A-4147-A177-3AD203B41FA5}">
                      <a16:colId xmlns:a16="http://schemas.microsoft.com/office/drawing/2014/main" val="3914136198"/>
                    </a:ext>
                  </a:extLst>
                </a:gridCol>
                <a:gridCol w="673335">
                  <a:extLst>
                    <a:ext uri="{9D8B030D-6E8A-4147-A177-3AD203B41FA5}">
                      <a16:colId xmlns:a16="http://schemas.microsoft.com/office/drawing/2014/main" val="890106599"/>
                    </a:ext>
                  </a:extLst>
                </a:gridCol>
                <a:gridCol w="785585">
                  <a:extLst>
                    <a:ext uri="{9D8B030D-6E8A-4147-A177-3AD203B41FA5}">
                      <a16:colId xmlns:a16="http://schemas.microsoft.com/office/drawing/2014/main" val="581940426"/>
                    </a:ext>
                  </a:extLst>
                </a:gridCol>
                <a:gridCol w="785585">
                  <a:extLst>
                    <a:ext uri="{9D8B030D-6E8A-4147-A177-3AD203B41FA5}">
                      <a16:colId xmlns:a16="http://schemas.microsoft.com/office/drawing/2014/main" val="755182990"/>
                    </a:ext>
                  </a:extLst>
                </a:gridCol>
                <a:gridCol w="785585">
                  <a:extLst>
                    <a:ext uri="{9D8B030D-6E8A-4147-A177-3AD203B41FA5}">
                      <a16:colId xmlns:a16="http://schemas.microsoft.com/office/drawing/2014/main" val="763289603"/>
                    </a:ext>
                  </a:extLst>
                </a:gridCol>
                <a:gridCol w="785585">
                  <a:extLst>
                    <a:ext uri="{9D8B030D-6E8A-4147-A177-3AD203B41FA5}">
                      <a16:colId xmlns:a16="http://schemas.microsoft.com/office/drawing/2014/main" val="3921836768"/>
                    </a:ext>
                  </a:extLst>
                </a:gridCol>
                <a:gridCol w="785585">
                  <a:extLst>
                    <a:ext uri="{9D8B030D-6E8A-4147-A177-3AD203B41FA5}">
                      <a16:colId xmlns:a16="http://schemas.microsoft.com/office/drawing/2014/main" val="882128915"/>
                    </a:ext>
                  </a:extLst>
                </a:gridCol>
                <a:gridCol w="785585">
                  <a:extLst>
                    <a:ext uri="{9D8B030D-6E8A-4147-A177-3AD203B41FA5}">
                      <a16:colId xmlns:a16="http://schemas.microsoft.com/office/drawing/2014/main" val="3605353368"/>
                    </a:ext>
                  </a:extLst>
                </a:gridCol>
                <a:gridCol w="785585">
                  <a:extLst>
                    <a:ext uri="{9D8B030D-6E8A-4147-A177-3AD203B41FA5}">
                      <a16:colId xmlns:a16="http://schemas.microsoft.com/office/drawing/2014/main" val="1469742398"/>
                    </a:ext>
                  </a:extLst>
                </a:gridCol>
                <a:gridCol w="785585">
                  <a:extLst>
                    <a:ext uri="{9D8B030D-6E8A-4147-A177-3AD203B41FA5}">
                      <a16:colId xmlns:a16="http://schemas.microsoft.com/office/drawing/2014/main" val="2101474054"/>
                    </a:ext>
                  </a:extLst>
                </a:gridCol>
                <a:gridCol w="785585">
                  <a:extLst>
                    <a:ext uri="{9D8B030D-6E8A-4147-A177-3AD203B41FA5}">
                      <a16:colId xmlns:a16="http://schemas.microsoft.com/office/drawing/2014/main" val="4271973106"/>
                    </a:ext>
                  </a:extLst>
                </a:gridCol>
              </a:tblGrid>
              <a:tr h="74878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6">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B w="19050" cap="flat" cmpd="sng" algn="ctr">
                      <a:solidFill>
                        <a:schemeClr val="bg1">
                          <a:lumMod val="50000"/>
                        </a:schemeClr>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algn="ctr" fontAlgn="ctr"/>
                      <a:endParaRPr 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7938235"/>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メニュー</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タイアップ</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ライト</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タイアップ</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ライト</a:t>
                      </a:r>
                      <a:endParaRPr lang="en-US" altLang="ja-JP" sz="1000" b="1" u="none" strike="noStrike" dirty="0">
                        <a:effectLst/>
                        <a:latin typeface="Meiryo UI"/>
                        <a:ea typeface="Meiryo UI"/>
                      </a:endParaRPr>
                    </a:p>
                    <a:p>
                      <a:pPr algn="ctr" fontAlgn="ctr"/>
                      <a:r>
                        <a:rPr lang="ja-JP" altLang="en-US" sz="1000" b="1" u="none" strike="noStrike" dirty="0">
                          <a:effectLst/>
                          <a:latin typeface="Meiryo UI"/>
                          <a:ea typeface="Meiryo UI"/>
                        </a:rPr>
                        <a:t>エクスプレス</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モバイル</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ネイティブ</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リッチビジュアルタイアップ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リード獲得タイアップ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プレミアム</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ライト</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ライト </a:t>
                      </a:r>
                      <a:endParaRPr lang="en-US" altLang="ja-JP" sz="1000" b="1" u="none" strike="noStrike" dirty="0">
                        <a:effectLst/>
                        <a:latin typeface="Meiryo UI"/>
                        <a:ea typeface="Meiryo UI"/>
                      </a:endParaRPr>
                    </a:p>
                    <a:p>
                      <a:pPr algn="ctr" fontAlgn="ctr"/>
                      <a:r>
                        <a:rPr lang="ja-JP" altLang="en-US" sz="1000" b="1" u="none" strike="noStrike" dirty="0">
                          <a:effectLst/>
                          <a:latin typeface="Meiryo UI"/>
                          <a:ea typeface="Meiryo UI"/>
                        </a:rPr>
                        <a:t>エクスプレス</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a:ea typeface="Meiryo UI"/>
                        </a:rPr>
                        <a:t>タイアップ（</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618636"/>
                  </a:ext>
                </a:extLst>
              </a:tr>
              <a:tr h="597636">
                <a:tc>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デザイン</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ja-JP" altLang="en-US" sz="1100" b="1" u="none" strike="noStrike" dirty="0">
                          <a:effectLst/>
                          <a:latin typeface="Meiryo UI" panose="020B0604030504040204" pitchFamily="50" charset="-128"/>
                          <a:ea typeface="Meiryo UI" panose="020B0604030504040204" pitchFamily="50" charset="-128"/>
                        </a:rPr>
                        <a:t>カスタマイズ</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830289"/>
                  </a:ext>
                </a:extLst>
              </a:tr>
              <a:tr h="597636">
                <a:tc>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ターゲティング</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112550"/>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リポート</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（通常）</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ja-JP" sz="1200" b="0" i="0" u="none" strike="noStrike" noProof="0" dirty="0">
                          <a:solidFill>
                            <a:srgbClr val="000000"/>
                          </a:solidFill>
                          <a:effectLst/>
                          <a:latin typeface="Meiryo UI"/>
                          <a:ea typeface="Meiryo UI"/>
                        </a:rPr>
                        <a:t>○</a:t>
                      </a:r>
                      <a:endParaRPr lang="en-US" altLang="ja-JP" sz="1200" b="0" i="0" u="none" strike="noStrike" noProof="0" dirty="0">
                        <a:effectLs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ctr" rtl="0" fontAlgn="ctr"/>
                      <a:r>
                        <a:rPr lang="en-US" altLang="ja-JP" sz="1100" b="0" i="0" u="none" strike="noStrike" dirty="0">
                          <a:solidFill>
                            <a:srgbClr val="000000"/>
                          </a:solidFill>
                          <a:effectLst/>
                          <a:latin typeface="Meiryo UI"/>
                          <a:ea typeface="Meiryo UI"/>
                        </a:rPr>
                        <a:t>(</a:t>
                      </a:r>
                      <a:r>
                        <a:rPr lang="ja-JP" altLang="en-US" sz="1100" b="0" i="0" u="none" strike="noStrike" dirty="0">
                          <a:solidFill>
                            <a:srgbClr val="000000"/>
                          </a:solidFill>
                          <a:effectLst/>
                          <a:latin typeface="Meiryo UI"/>
                          <a:ea typeface="Meiryo UI"/>
                        </a:rPr>
                        <a:t>簡易</a:t>
                      </a:r>
                      <a:r>
                        <a:rPr lang="en-US" altLang="ja-JP" sz="11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p>
                      <a:pPr algn="ctr" rtl="0" fontAlgn="ctr"/>
                      <a:r>
                        <a:rPr lang="en-US" altLang="ja-JP" sz="1100" b="0" i="0" u="none" strike="noStrike" dirty="0">
                          <a:solidFill>
                            <a:srgbClr val="000000"/>
                          </a:solidFill>
                          <a:effectLst/>
                          <a:latin typeface="Meiryo UI"/>
                          <a:ea typeface="Meiryo UI"/>
                        </a:rPr>
                        <a:t>(</a:t>
                      </a:r>
                      <a:r>
                        <a:rPr lang="ja-JP" altLang="en-US" sz="1100" b="0" i="0" u="none" strike="noStrike" dirty="0">
                          <a:solidFill>
                            <a:srgbClr val="000000"/>
                          </a:solidFill>
                          <a:effectLst/>
                          <a:latin typeface="Meiryo UI"/>
                          <a:ea typeface="Meiryo UI"/>
                        </a:rPr>
                        <a:t>簡易</a:t>
                      </a:r>
                      <a:r>
                        <a:rPr lang="en-US" altLang="ja-JP" sz="11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8548777"/>
                  </a:ext>
                </a:extLst>
              </a:tr>
              <a:tr h="597636">
                <a:tc>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リポート</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ja-JP" altLang="en-US" sz="1100" b="1" u="none" strike="noStrike" dirty="0">
                          <a:effectLst/>
                          <a:latin typeface="Meiryo UI"/>
                          <a:ea typeface="Meiryo UI"/>
                        </a:rPr>
                        <a:t>（日経</a:t>
                      </a:r>
                      <a:r>
                        <a:rPr lang="en-US" altLang="ja-JP" sz="1100" b="1" u="none" strike="noStrike" dirty="0">
                          <a:effectLst/>
                          <a:latin typeface="Meiryo UI"/>
                          <a:ea typeface="Meiryo UI"/>
                        </a:rPr>
                        <a:t>ID</a:t>
                      </a:r>
                      <a:r>
                        <a:rPr lang="ja-JP" altLang="en-US" sz="1100" b="1" u="none" strike="noStrike" dirty="0">
                          <a:effectLst/>
                          <a:latin typeface="Meiryo UI"/>
                          <a:ea typeface="Meiryo UI"/>
                        </a:rPr>
                        <a:t>属性）</a:t>
                      </a:r>
                      <a:endParaRPr lang="ja-JP" altLang="en-US" sz="1100" b="1" i="0" u="none" strike="noStrike" dirty="0">
                        <a:solidFill>
                          <a:srgbClr val="000000"/>
                        </a:solidFill>
                        <a:effectLst/>
                        <a:latin typeface="Meiryo UI"/>
                        <a:ea typeface="Meiryo UI"/>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リード情報の提供にて代替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605489"/>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制作期間</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1" lang="en-US" altLang="ja-JP" sz="1200" b="0" i="0" u="none" strike="noStrike" kern="1200" cap="none" spc="0" normalizeH="0" baseline="30000" noProof="0" dirty="0">
                          <a:ln>
                            <a:noFill/>
                          </a:ln>
                          <a:solidFill>
                            <a:srgbClr val="000000"/>
                          </a:solidFill>
                          <a:effectLst/>
                          <a:uLnTx/>
                          <a:uFillTx/>
                          <a:latin typeface="Meiryo UI"/>
                          <a:ea typeface="Meiryo UI"/>
                          <a:cs typeface="+mn-cs"/>
                        </a:rPr>
                        <a:t>*</a:t>
                      </a:r>
                      <a:r>
                        <a:rPr lang="en-US" altLang="ja-JP" sz="1200" b="0" i="0" u="none" strike="noStrike" dirty="0">
                          <a:solidFill>
                            <a:srgbClr val="000000"/>
                          </a:solidFill>
                          <a:effectLst/>
                          <a:latin typeface="Meiryo UI"/>
                          <a:ea typeface="Meiryo UI"/>
                        </a:rPr>
                        <a:t>2</a:t>
                      </a:r>
                      <a:r>
                        <a:rPr lang="ja-JP" altLang="en-US" sz="1200" b="0" i="0" u="none" strike="noStrike">
                          <a:solidFill>
                            <a:srgbClr val="000000"/>
                          </a:solidFill>
                          <a:effectLst/>
                          <a:latin typeface="Meiryo UI"/>
                          <a:ea typeface="Meiryo UI"/>
                        </a:rPr>
                        <a:t>日～</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カ月～</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1" lang="en-US" altLang="ja-JP" sz="1200" b="0" i="0" u="none" strike="noStrike" kern="1200" cap="none" spc="0" normalizeH="0" baseline="30000" noProof="0" dirty="0">
                          <a:ln>
                            <a:noFill/>
                          </a:ln>
                          <a:solidFill>
                            <a:srgbClr val="000000"/>
                          </a:solidFill>
                          <a:effectLst/>
                          <a:uLnTx/>
                          <a:uFillTx/>
                          <a:latin typeface="Meiryo UI"/>
                          <a:ea typeface="Meiryo UI"/>
                          <a:cs typeface="+mn-cs"/>
                        </a:rPr>
                        <a:t>*</a:t>
                      </a: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日～</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569359"/>
                  </a:ext>
                </a:extLst>
              </a:tr>
              <a:tr h="597636">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料金</a:t>
                      </a:r>
                    </a:p>
                  </a:txBody>
                  <a:tcPr marL="6350" marR="6350" marT="635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350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800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500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2020897"/>
                  </a:ext>
                </a:extLst>
              </a:tr>
            </a:tbl>
          </a:graphicData>
        </a:graphic>
      </p:graphicFrame>
      <p:sp>
        <p:nvSpPr>
          <p:cNvPr id="12" name="AutoShape 2" descr="ãæ¥çµé»å­çãã­ã´ãã®ç»åæ¤ç´¢çµæ">
            <a:extLst>
              <a:ext uri="{FF2B5EF4-FFF2-40B4-BE49-F238E27FC236}">
                <a16:creationId xmlns:a16="http://schemas.microsoft.com/office/drawing/2014/main" id="{9C0CD0E3-DADF-4D3F-A76F-AD10094CBBE9}"/>
              </a:ext>
            </a:extLst>
          </p:cNvPr>
          <p:cNvSpPr>
            <a:spLocks noChangeAspect="1" noChangeArrowheads="1"/>
          </p:cNvSpPr>
          <p:nvPr/>
        </p:nvSpPr>
        <p:spPr bwMode="auto">
          <a:xfrm>
            <a:off x="4369600" y="260432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a:extLst>
              <a:ext uri="{FF2B5EF4-FFF2-40B4-BE49-F238E27FC236}">
                <a16:creationId xmlns:a16="http://schemas.microsoft.com/office/drawing/2014/main" id="{24530C7B-01FC-43F5-8039-54D3C90F5E6F}"/>
              </a:ext>
            </a:extLst>
          </p:cNvPr>
          <p:cNvSpPr/>
          <p:nvPr/>
        </p:nvSpPr>
        <p:spPr>
          <a:xfrm>
            <a:off x="1705328" y="5872816"/>
            <a:ext cx="6255318" cy="307777"/>
          </a:xfrm>
          <a:prstGeom prst="rect">
            <a:avLst/>
          </a:prstGeom>
          <a:noFill/>
        </p:spPr>
        <p:txBody>
          <a:bodyPr wrap="square">
            <a:spAutoFit/>
          </a:bodyPr>
          <a:lstStyle/>
          <a:p>
            <a:pPr fontAlgn="base">
              <a:spcAft>
                <a:spcPts val="400"/>
              </a:spcAft>
            </a:pP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各タイアップメニューの仕様・詳細については別紙タイアップメニューをご参照ください。</a:t>
            </a: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3470FC00-0676-42C7-85E9-483D7C8B06A2}"/>
              </a:ext>
            </a:extLst>
          </p:cNvPr>
          <p:cNvSpPr/>
          <p:nvPr/>
        </p:nvSpPr>
        <p:spPr>
          <a:xfrm>
            <a:off x="1728771" y="6065345"/>
            <a:ext cx="6548283" cy="646331"/>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*エクスプレスは事前にスケジュール等の調整が必要です。場合によって、お受けできないことがあります。</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リッチビジュアルタイアップの詳細は弊社営業にお問合せください。</a:t>
            </a:r>
          </a:p>
          <a:p>
            <a:endParaRPr lang="ja-JP" altLang="en-US" sz="1200" b="1" dirty="0">
              <a:latin typeface="Meiryo UI" panose="020B0604030504040204" pitchFamily="50" charset="-128"/>
              <a:ea typeface="Meiryo UI" panose="020B0604030504040204" pitchFamily="50" charset="-128"/>
            </a:endParaRPr>
          </a:p>
        </p:txBody>
      </p:sp>
      <p:sp>
        <p:nvSpPr>
          <p:cNvPr id="10" name="Text Box 16">
            <a:extLst>
              <a:ext uri="{FF2B5EF4-FFF2-40B4-BE49-F238E27FC236}">
                <a16:creationId xmlns:a16="http://schemas.microsoft.com/office/drawing/2014/main" id="{459E9F05-05EE-4B47-AA99-3061AC3E9845}"/>
              </a:ext>
            </a:extLst>
          </p:cNvPr>
          <p:cNvSpPr txBox="1">
            <a:spLocks noChangeArrowheads="1"/>
          </p:cNvSpPr>
          <p:nvPr/>
        </p:nvSpPr>
        <p:spPr bwMode="auto">
          <a:xfrm>
            <a:off x="8267901" y="6237004"/>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
        <p:nvSpPr>
          <p:cNvPr id="17" name="スライド番号プレースホルダー 2">
            <a:extLst>
              <a:ext uri="{FF2B5EF4-FFF2-40B4-BE49-F238E27FC236}">
                <a16:creationId xmlns:a16="http://schemas.microsoft.com/office/drawing/2014/main" id="{B681DC6D-3869-4C1C-8B42-F240036000E8}"/>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3</a:t>
            </a:fld>
            <a:endParaRPr lang="ja-JP" altLang="en-US" dirty="0"/>
          </a:p>
        </p:txBody>
      </p:sp>
      <p:sp>
        <p:nvSpPr>
          <p:cNvPr id="18" name="スライド番号プレースホルダー 2">
            <a:extLst>
              <a:ext uri="{FF2B5EF4-FFF2-40B4-BE49-F238E27FC236}">
                <a16:creationId xmlns:a16="http://schemas.microsoft.com/office/drawing/2014/main" id="{76E74547-CAD2-4270-94DB-D4DE67B57857}"/>
              </a:ext>
            </a:extLst>
          </p:cNvPr>
          <p:cNvSpPr txBox="1">
            <a:spLocks/>
          </p:cNvSpPr>
          <p:nvPr/>
        </p:nvSpPr>
        <p:spPr>
          <a:xfrm>
            <a:off x="8910070" y="6747952"/>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75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F4DDE5B3-8C43-439F-8EF3-65A6048A9570}" type="slidenum">
              <a:rPr lang="ja-JP" altLang="en-US" smtClean="0"/>
              <a:pPr algn="ctr"/>
              <a:t>3</a:t>
            </a:fld>
            <a:endParaRPr lang="ja-JP" altLang="en-US" dirty="0"/>
          </a:p>
        </p:txBody>
      </p:sp>
      <p:pic>
        <p:nvPicPr>
          <p:cNvPr id="19" name="図 18">
            <a:extLst>
              <a:ext uri="{FF2B5EF4-FFF2-40B4-BE49-F238E27FC236}">
                <a16:creationId xmlns:a16="http://schemas.microsoft.com/office/drawing/2014/main" id="{F4D49C75-A5DE-4EAE-8561-5C2520C7FC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1649" y="1023861"/>
            <a:ext cx="3630131" cy="619934"/>
          </a:xfrm>
          <a:prstGeom prst="rect">
            <a:avLst/>
          </a:prstGeom>
        </p:spPr>
      </p:pic>
      <p:pic>
        <p:nvPicPr>
          <p:cNvPr id="20" name="Picture 4" descr="ãNIKKEI STYLE ã­ã´ãã®ç»åæ¤ç´¢çµæ">
            <a:extLst>
              <a:ext uri="{FF2B5EF4-FFF2-40B4-BE49-F238E27FC236}">
                <a16:creationId xmlns:a16="http://schemas.microsoft.com/office/drawing/2014/main" id="{D6847CE7-238E-4543-A97E-DD1F0BAF588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0338" y="1060798"/>
            <a:ext cx="936104" cy="54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9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ホームベース 58">
            <a:extLst>
              <a:ext uri="{FF2B5EF4-FFF2-40B4-BE49-F238E27FC236}">
                <a16:creationId xmlns:a16="http://schemas.microsoft.com/office/drawing/2014/main" id="{C3A736F3-EC36-4EE4-8433-96A42CA9E448}"/>
              </a:ext>
            </a:extLst>
          </p:cNvPr>
          <p:cNvSpPr/>
          <p:nvPr/>
        </p:nvSpPr>
        <p:spPr bwMode="auto">
          <a:xfrm>
            <a:off x="6220627" y="386104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72" name="タイトル 1"/>
          <p:cNvSpPr>
            <a:spLocks noGrp="1"/>
          </p:cNvSpPr>
          <p:nvPr>
            <p:ph type="title"/>
          </p:nvPr>
        </p:nvSpPr>
        <p:spPr>
          <a:xfrm>
            <a:off x="143091" y="251663"/>
            <a:ext cx="5550067" cy="369332"/>
          </a:xfrm>
          <a:prstGeom prst="rect">
            <a:avLst/>
          </a:prstGeom>
        </p:spPr>
        <p:txBody>
          <a:bodyPr>
            <a:normAutofit/>
          </a:body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①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1" name="表 70"/>
          <p:cNvGraphicFramePr>
            <a:graphicFrameLocks noGrp="1"/>
          </p:cNvGraphicFramePr>
          <p:nvPr>
            <p:extLst>
              <p:ext uri="{D42A27DB-BD31-4B8C-83A1-F6EECF244321}">
                <p14:modId xmlns:p14="http://schemas.microsoft.com/office/powerpoint/2010/main" val="1971598524"/>
              </p:ext>
            </p:extLst>
          </p:nvPr>
        </p:nvGraphicFramePr>
        <p:xfrm>
          <a:off x="205133" y="1844824"/>
          <a:ext cx="4073730" cy="1006293"/>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3" name="角丸四角形 72"/>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74" name="表 73"/>
          <p:cNvGraphicFramePr>
            <a:graphicFrameLocks noGrp="1"/>
          </p:cNvGraphicFramePr>
          <p:nvPr>
            <p:extLst>
              <p:ext uri="{D42A27DB-BD31-4B8C-83A1-F6EECF244321}">
                <p14:modId xmlns:p14="http://schemas.microsoft.com/office/powerpoint/2010/main" val="123700893"/>
              </p:ext>
            </p:extLst>
          </p:nvPr>
        </p:nvGraphicFramePr>
        <p:xfrm>
          <a:off x="205133" y="3332022"/>
          <a:ext cx="3927362" cy="1694677"/>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75" name="角丸四角形 74"/>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278" name="Text Box 8"/>
          <p:cNvSpPr txBox="1">
            <a:spLocks noChangeArrowheads="1"/>
          </p:cNvSpPr>
          <p:nvPr/>
        </p:nvSpPr>
        <p:spPr bwMode="auto">
          <a:xfrm>
            <a:off x="6375512" y="284617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254" name="Text Box 31"/>
          <p:cNvSpPr txBox="1">
            <a:spLocks noChangeArrowheads="1"/>
          </p:cNvSpPr>
          <p:nvPr/>
        </p:nvSpPr>
        <p:spPr bwMode="auto">
          <a:xfrm>
            <a:off x="6658397" y="306896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256" name="Text Box 31"/>
          <p:cNvSpPr txBox="1">
            <a:spLocks noChangeArrowheads="1"/>
          </p:cNvSpPr>
          <p:nvPr/>
        </p:nvSpPr>
        <p:spPr bwMode="auto">
          <a:xfrm>
            <a:off x="6228184" y="293772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257" name="AutoShape 32"/>
          <p:cNvSpPr>
            <a:spLocks noChangeArrowheads="1"/>
          </p:cNvSpPr>
          <p:nvPr/>
        </p:nvSpPr>
        <p:spPr bwMode="auto">
          <a:xfrm flipV="1">
            <a:off x="6367373" y="374945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Text Box 31"/>
          <p:cNvSpPr txBox="1">
            <a:spLocks noChangeArrowheads="1"/>
          </p:cNvSpPr>
          <p:nvPr/>
        </p:nvSpPr>
        <p:spPr bwMode="auto">
          <a:xfrm>
            <a:off x="7452320" y="304970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259" name="AutoShape 32"/>
          <p:cNvSpPr>
            <a:spLocks noChangeArrowheads="1"/>
          </p:cNvSpPr>
          <p:nvPr/>
        </p:nvSpPr>
        <p:spPr bwMode="auto">
          <a:xfrm flipV="1">
            <a:off x="7569267" y="374428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0" name="グループ化 90"/>
          <p:cNvGrpSpPr>
            <a:grpSpLocks/>
          </p:cNvGrpSpPr>
          <p:nvPr/>
        </p:nvGrpSpPr>
        <p:grpSpPr bwMode="auto">
          <a:xfrm>
            <a:off x="7105397" y="3049708"/>
            <a:ext cx="202907" cy="808705"/>
            <a:chOff x="1653668" y="4689356"/>
            <a:chExt cx="323165" cy="910778"/>
          </a:xfrm>
        </p:grpSpPr>
        <p:sp>
          <p:nvSpPr>
            <p:cNvPr id="276" name="Text Box 31"/>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277" name="AutoShape 32"/>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1" name="グループ化 91"/>
          <p:cNvGrpSpPr>
            <a:grpSpLocks/>
          </p:cNvGrpSpPr>
          <p:nvPr/>
        </p:nvGrpSpPr>
        <p:grpSpPr bwMode="auto">
          <a:xfrm>
            <a:off x="7812360" y="3049708"/>
            <a:ext cx="202907" cy="808705"/>
            <a:chOff x="2609981" y="4689356"/>
            <a:chExt cx="323165" cy="910778"/>
          </a:xfrm>
        </p:grpSpPr>
        <p:sp>
          <p:nvSpPr>
            <p:cNvPr id="274"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275"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2" name="グループ化 94"/>
          <p:cNvGrpSpPr>
            <a:grpSpLocks/>
          </p:cNvGrpSpPr>
          <p:nvPr/>
        </p:nvGrpSpPr>
        <p:grpSpPr bwMode="auto">
          <a:xfrm>
            <a:off x="8172400" y="3049708"/>
            <a:ext cx="203906" cy="808705"/>
            <a:chOff x="2609981" y="4689356"/>
            <a:chExt cx="323165" cy="910778"/>
          </a:xfrm>
        </p:grpSpPr>
        <p:sp>
          <p:nvSpPr>
            <p:cNvPr id="272"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273"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4" name="グループ化 100"/>
          <p:cNvGrpSpPr>
            <a:grpSpLocks/>
          </p:cNvGrpSpPr>
          <p:nvPr/>
        </p:nvGrpSpPr>
        <p:grpSpPr bwMode="auto">
          <a:xfrm>
            <a:off x="8631403" y="3049708"/>
            <a:ext cx="202906" cy="808705"/>
            <a:chOff x="2609981" y="4689356"/>
            <a:chExt cx="323165" cy="910778"/>
          </a:xfrm>
        </p:grpSpPr>
        <p:sp>
          <p:nvSpPr>
            <p:cNvPr id="268"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269"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65" name="AutoShape 39"/>
          <p:cNvSpPr>
            <a:spLocks/>
          </p:cNvSpPr>
          <p:nvPr/>
        </p:nvSpPr>
        <p:spPr bwMode="auto">
          <a:xfrm rot="5400000">
            <a:off x="8108242" y="335710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Text Box 41"/>
          <p:cNvSpPr txBox="1">
            <a:spLocks noChangeArrowheads="1"/>
          </p:cNvSpPr>
          <p:nvPr/>
        </p:nvSpPr>
        <p:spPr bwMode="auto">
          <a:xfrm>
            <a:off x="7360267" y="4071912"/>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AutoShape 32"/>
          <p:cNvSpPr>
            <a:spLocks noChangeArrowheads="1"/>
          </p:cNvSpPr>
          <p:nvPr/>
        </p:nvSpPr>
        <p:spPr bwMode="auto">
          <a:xfrm flipV="1">
            <a:off x="6802282" y="374692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0" name="Picture 6" descr="C:\Users\nk19683\Downloads\PR.png">
            <a:extLst>
              <a:ext uri="{FF2B5EF4-FFF2-40B4-BE49-F238E27FC236}">
                <a16:creationId xmlns:a16="http://schemas.microsoft.com/office/drawing/2014/main" id="{7AD4EFA3-A8B8-4315-BBF5-14323AD0FA5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36513" y="2797662"/>
            <a:ext cx="1775968" cy="2330958"/>
          </a:xfrm>
          <a:prstGeom prst="rect">
            <a:avLst/>
          </a:prstGeom>
          <a:noFill/>
          <a:extLst>
            <a:ext uri="{909E8E84-426E-40DD-AFC4-6F175D3DCCD1}">
              <a14:hiddenFill xmlns:a14="http://schemas.microsoft.com/office/drawing/2010/main">
                <a:solidFill>
                  <a:srgbClr val="FFFFFF"/>
                </a:solidFill>
              </a14:hiddenFill>
            </a:ext>
          </a:extLst>
        </p:spPr>
      </p:pic>
      <p:sp>
        <p:nvSpPr>
          <p:cNvPr id="76" name="下矢印 3">
            <a:extLst>
              <a:ext uri="{FF2B5EF4-FFF2-40B4-BE49-F238E27FC236}">
                <a16:creationId xmlns:a16="http://schemas.microsoft.com/office/drawing/2014/main" id="{89B6BC7F-76E7-42C1-BAC2-C8804E7D91AE}"/>
              </a:ext>
            </a:extLst>
          </p:cNvPr>
          <p:cNvSpPr/>
          <p:nvPr/>
        </p:nvSpPr>
        <p:spPr>
          <a:xfrm>
            <a:off x="4708203" y="2576346"/>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9" name="表 78">
            <a:extLst>
              <a:ext uri="{FF2B5EF4-FFF2-40B4-BE49-F238E27FC236}">
                <a16:creationId xmlns:a16="http://schemas.microsoft.com/office/drawing/2014/main" id="{08E7EE9B-4BD2-44D0-8571-440C85B691F7}"/>
              </a:ext>
            </a:extLst>
          </p:cNvPr>
          <p:cNvGraphicFramePr>
            <a:graphicFrameLocks noGrp="1"/>
          </p:cNvGraphicFramePr>
          <p:nvPr>
            <p:extLst>
              <p:ext uri="{D42A27DB-BD31-4B8C-83A1-F6EECF244321}">
                <p14:modId xmlns:p14="http://schemas.microsoft.com/office/powerpoint/2010/main" val="4242563019"/>
              </p:ext>
            </p:extLst>
          </p:nvPr>
        </p:nvGraphicFramePr>
        <p:xfrm>
          <a:off x="4441117" y="5818257"/>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0" name="Picture 2" descr="C:\Users\nk18806\Desktop\図1.png">
            <a:extLst>
              <a:ext uri="{FF2B5EF4-FFF2-40B4-BE49-F238E27FC236}">
                <a16:creationId xmlns:a16="http://schemas.microsoft.com/office/drawing/2014/main" id="{470E2FBB-9FC9-491D-8E77-86A1A43A123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7686"/>
          <a:stretch/>
        </p:blipFill>
        <p:spPr bwMode="auto">
          <a:xfrm>
            <a:off x="4352458" y="5045633"/>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3" name="Text Box 8">
            <a:extLst>
              <a:ext uri="{FF2B5EF4-FFF2-40B4-BE49-F238E27FC236}">
                <a16:creationId xmlns:a16="http://schemas.microsoft.com/office/drawing/2014/main" id="{B0DAC6E0-9753-4B1B-8046-A94BBF2F189F}"/>
              </a:ext>
            </a:extLst>
          </p:cNvPr>
          <p:cNvSpPr txBox="1">
            <a:spLocks noChangeArrowheads="1"/>
          </p:cNvSpPr>
          <p:nvPr/>
        </p:nvSpPr>
        <p:spPr bwMode="auto">
          <a:xfrm>
            <a:off x="4614739" y="4837704"/>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Freeform 290">
            <a:extLst>
              <a:ext uri="{FF2B5EF4-FFF2-40B4-BE49-F238E27FC236}">
                <a16:creationId xmlns:a16="http://schemas.microsoft.com/office/drawing/2014/main" id="{9E86AC9F-1D8F-4794-8FED-553F27AACF8D}"/>
              </a:ext>
            </a:extLst>
          </p:cNvPr>
          <p:cNvSpPr>
            <a:spLocks noEditPoints="1"/>
          </p:cNvSpPr>
          <p:nvPr/>
        </p:nvSpPr>
        <p:spPr bwMode="auto">
          <a:xfrm>
            <a:off x="6220627" y="285681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6" name="テキスト ボックス 85">
            <a:extLst>
              <a:ext uri="{FF2B5EF4-FFF2-40B4-BE49-F238E27FC236}">
                <a16:creationId xmlns:a16="http://schemas.microsoft.com/office/drawing/2014/main" id="{0B81DA27-E306-4344-BC1E-A3B25E70F1BB}"/>
              </a:ext>
            </a:extLst>
          </p:cNvPr>
          <p:cNvSpPr txBox="1"/>
          <p:nvPr/>
        </p:nvSpPr>
        <p:spPr>
          <a:xfrm>
            <a:off x="118510" y="972321"/>
            <a:ext cx="5921275"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訴求内容に合わせたターゲティング誘導により、的確にターゲットに訴求が可能です。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N-BRAND STUDIO</a:t>
            </a:r>
            <a:r>
              <a:rPr lang="ja-JP" altLang="en-US" sz="800">
                <a:latin typeface="Meiryo UI" panose="020B0604030504040204" pitchFamily="50" charset="-128"/>
                <a:ea typeface="Meiryo UI" panose="020B0604030504040204" pitchFamily="50" charset="-128"/>
                <a:cs typeface="Meiryo UI" panose="020B0604030504040204" pitchFamily="50" charset="-128"/>
              </a:rPr>
              <a:t>のスタッフがコンテンツを企画・編集するブランディングに適したタイアップです。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　　キャスティングもご相談ください。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a:extLst>
              <a:ext uri="{FF2B5EF4-FFF2-40B4-BE49-F238E27FC236}">
                <a16:creationId xmlns:a16="http://schemas.microsoft.com/office/drawing/2014/main" id="{1ADE62C7-D587-40F9-BE41-018EC1D296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15296" y="5183769"/>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角丸四角形 72">
            <a:extLst>
              <a:ext uri="{FF2B5EF4-FFF2-40B4-BE49-F238E27FC236}">
                <a16:creationId xmlns:a16="http://schemas.microsoft.com/office/drawing/2014/main" id="{76E1B7C0-8EB9-4A4B-9688-0C08F4AD30FA}"/>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57B2FB8E-B374-4902-829B-1EBEC745F38F}"/>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58" name="正方形/長方形 12">
            <a:extLst>
              <a:ext uri="{FF2B5EF4-FFF2-40B4-BE49-F238E27FC236}">
                <a16:creationId xmlns:a16="http://schemas.microsoft.com/office/drawing/2014/main" id="{9D679739-9650-4AB6-BA69-463EFC98EF37}"/>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44" name="スライド番号プレースホルダー 2">
            <a:extLst>
              <a:ext uri="{FF2B5EF4-FFF2-40B4-BE49-F238E27FC236}">
                <a16:creationId xmlns:a16="http://schemas.microsoft.com/office/drawing/2014/main" id="{872DDB3E-A0F6-421D-8661-5C902F77E9F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4</a:t>
            </a:fld>
            <a:endParaRPr lang="ja-JP" altLang="en-US"/>
          </a:p>
        </p:txBody>
      </p:sp>
      <p:pic>
        <p:nvPicPr>
          <p:cNvPr id="45" name="グラフィックス 44">
            <a:extLst>
              <a:ext uri="{FF2B5EF4-FFF2-40B4-BE49-F238E27FC236}">
                <a16:creationId xmlns:a16="http://schemas.microsoft.com/office/drawing/2014/main" id="{40A5A2F2-4BDA-4514-911F-FAD3B1629FD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13373" y="1217448"/>
            <a:ext cx="1143357" cy="1261429"/>
          </a:xfrm>
          <a:prstGeom prst="rect">
            <a:avLst/>
          </a:prstGeom>
        </p:spPr>
      </p:pic>
      <p:pic>
        <p:nvPicPr>
          <p:cNvPr id="46"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C42929E9-FCEF-403F-96ED-1604D0DC2DC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69449" y="904383"/>
            <a:ext cx="647528" cy="1601836"/>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6">
            <a:extLst>
              <a:ext uri="{FF2B5EF4-FFF2-40B4-BE49-F238E27FC236}">
                <a16:creationId xmlns:a16="http://schemas.microsoft.com/office/drawing/2014/main" id="{320AC453-9322-4201-A9FC-070787AB272E}"/>
              </a:ext>
            </a:extLst>
          </p:cNvPr>
          <p:cNvSpPr txBox="1">
            <a:spLocks noChangeArrowheads="1"/>
          </p:cNvSpPr>
          <p:nvPr/>
        </p:nvSpPr>
        <p:spPr bwMode="auto">
          <a:xfrm>
            <a:off x="8092030" y="6313265"/>
            <a:ext cx="925970" cy="223477"/>
          </a:xfrm>
          <a:prstGeom prst="rect">
            <a:avLst/>
          </a:prstGeom>
          <a:solidFill>
            <a:schemeClr val="bg1"/>
          </a:solid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2021.3.15</a:t>
            </a:r>
            <a:r>
              <a:rPr kumimoji="0" lang="ja-JP" altLang="en-US" sz="800" dirty="0">
                <a:solidFill>
                  <a:srgbClr val="C00000"/>
                </a:solidFill>
                <a:latin typeface="Century Gothic"/>
                <a:ea typeface="HGPｺﾞｼｯｸM"/>
              </a:rPr>
              <a:t>更新</a:t>
            </a:r>
          </a:p>
        </p:txBody>
      </p:sp>
      <p:sp>
        <p:nvSpPr>
          <p:cNvPr id="47" name="Freeform 290">
            <a:extLst>
              <a:ext uri="{FF2B5EF4-FFF2-40B4-BE49-F238E27FC236}">
                <a16:creationId xmlns:a16="http://schemas.microsoft.com/office/drawing/2014/main" id="{61112108-301B-4CD3-881F-F2264D02B807}"/>
              </a:ext>
            </a:extLst>
          </p:cNvPr>
          <p:cNvSpPr>
            <a:spLocks noEditPoints="1"/>
          </p:cNvSpPr>
          <p:nvPr/>
        </p:nvSpPr>
        <p:spPr bwMode="auto">
          <a:xfrm>
            <a:off x="4436513" y="4837704"/>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48" name="図 47">
            <a:extLst>
              <a:ext uri="{FF2B5EF4-FFF2-40B4-BE49-F238E27FC236}">
                <a16:creationId xmlns:a16="http://schemas.microsoft.com/office/drawing/2014/main" id="{BA6FFF7E-15BC-4DA0-BF6A-34B16C7820F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315296" y="5464011"/>
            <a:ext cx="781026" cy="250518"/>
          </a:xfrm>
          <a:prstGeom prst="rect">
            <a:avLst/>
          </a:prstGeom>
        </p:spPr>
      </p:pic>
      <p:pic>
        <p:nvPicPr>
          <p:cNvPr id="5" name="図 4">
            <a:extLst>
              <a:ext uri="{FF2B5EF4-FFF2-40B4-BE49-F238E27FC236}">
                <a16:creationId xmlns:a16="http://schemas.microsoft.com/office/drawing/2014/main" id="{85A8A4B0-6B3A-4E32-B9A6-5D315ED05C0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414617" y="5542574"/>
            <a:ext cx="589431" cy="250518"/>
          </a:xfrm>
          <a:prstGeom prst="rect">
            <a:avLst/>
          </a:prstGeom>
        </p:spPr>
      </p:pic>
      <p:pic>
        <p:nvPicPr>
          <p:cNvPr id="7" name="図 6">
            <a:extLst>
              <a:ext uri="{FF2B5EF4-FFF2-40B4-BE49-F238E27FC236}">
                <a16:creationId xmlns:a16="http://schemas.microsoft.com/office/drawing/2014/main" id="{E686A33B-6874-45E8-930B-9FF978E2825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388890" y="5577985"/>
            <a:ext cx="589431" cy="215107"/>
          </a:xfrm>
          <a:prstGeom prst="rect">
            <a:avLst/>
          </a:prstGeom>
        </p:spPr>
      </p:pic>
      <p:pic>
        <p:nvPicPr>
          <p:cNvPr id="3" name="図 2">
            <a:extLst>
              <a:ext uri="{FF2B5EF4-FFF2-40B4-BE49-F238E27FC236}">
                <a16:creationId xmlns:a16="http://schemas.microsoft.com/office/drawing/2014/main" id="{196ABF19-CCF3-47B4-A5AA-EDA009A623D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96079" y="5436228"/>
            <a:ext cx="221731" cy="250518"/>
          </a:xfrm>
          <a:prstGeom prst="rect">
            <a:avLst/>
          </a:prstGeom>
        </p:spPr>
      </p:pic>
      <p:pic>
        <p:nvPicPr>
          <p:cNvPr id="1026" name="Picture 2" descr="f_logo_RGB-Hex-Blue_512">
            <a:extLst>
              <a:ext uri="{FF2B5EF4-FFF2-40B4-BE49-F238E27FC236}">
                <a16:creationId xmlns:a16="http://schemas.microsoft.com/office/drawing/2014/main" id="{0874D2D4-531C-48ED-84BA-C5F508DF43E8}"/>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387029" y="5481301"/>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2" name="図 3">
            <a:extLst>
              <a:ext uri="{FF2B5EF4-FFF2-40B4-BE49-F238E27FC236}">
                <a16:creationId xmlns:a16="http://schemas.microsoft.com/office/drawing/2014/main" id="{7D43206B-1F5A-49CD-A3A4-EF9EA508A42E}"/>
              </a:ext>
            </a:extLst>
          </p:cNvPr>
          <p:cNvPicPr>
            <a:picLocks noChangeAspect="1"/>
          </p:cNvPicPr>
          <p:nvPr/>
        </p:nvPicPr>
        <p:blipFill>
          <a:blip r:embed="rId13"/>
          <a:stretch>
            <a:fillRect/>
          </a:stretch>
        </p:blipFill>
        <p:spPr>
          <a:xfrm>
            <a:off x="7365265" y="5029318"/>
            <a:ext cx="685800" cy="200025"/>
          </a:xfrm>
          <a:prstGeom prst="rect">
            <a:avLst/>
          </a:prstGeom>
        </p:spPr>
      </p:pic>
    </p:spTree>
    <p:extLst>
      <p:ext uri="{BB962C8B-B14F-4D97-AF65-F5344CB8AC3E}">
        <p14:creationId xmlns:p14="http://schemas.microsoft.com/office/powerpoint/2010/main" val="31251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表 83"/>
          <p:cNvGraphicFramePr>
            <a:graphicFrameLocks noGrp="1"/>
          </p:cNvGraphicFramePr>
          <p:nvPr>
            <p:extLst>
              <p:ext uri="{D42A27DB-BD31-4B8C-83A1-F6EECF244321}">
                <p14:modId xmlns:p14="http://schemas.microsoft.com/office/powerpoint/2010/main" val="305700002"/>
              </p:ext>
            </p:extLst>
          </p:nvPr>
        </p:nvGraphicFramePr>
        <p:xfrm>
          <a:off x="262523" y="1537630"/>
          <a:ext cx="3844448" cy="1051326"/>
        </p:xfrm>
        <a:graphic>
          <a:graphicData uri="http://schemas.openxmlformats.org/drawingml/2006/table">
            <a:tbl>
              <a:tblPr firstRow="1" bandRow="1">
                <a:tableStyleId>{5C22544A-7EE6-4342-B048-85BDC9FD1C3A}</a:tableStyleId>
              </a:tblPr>
              <a:tblGrid>
                <a:gridCol w="892683">
                  <a:extLst>
                    <a:ext uri="{9D8B030D-6E8A-4147-A177-3AD203B41FA5}">
                      <a16:colId xmlns:a16="http://schemas.microsoft.com/office/drawing/2014/main" val="20000"/>
                    </a:ext>
                  </a:extLst>
                </a:gridCol>
                <a:gridCol w="2951765">
                  <a:extLst>
                    <a:ext uri="{9D8B030D-6E8A-4147-A177-3AD203B41FA5}">
                      <a16:colId xmlns:a16="http://schemas.microsoft.com/office/drawing/2014/main" val="20001"/>
                    </a:ext>
                  </a:extLst>
                </a:gridCol>
              </a:tblGrid>
              <a:tr h="2815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8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85" name="角丸四角形 84"/>
          <p:cNvSpPr/>
          <p:nvPr/>
        </p:nvSpPr>
        <p:spPr>
          <a:xfrm>
            <a:off x="250841" y="1326138"/>
            <a:ext cx="838878" cy="169200"/>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48" name="表 47">
            <a:extLst>
              <a:ext uri="{FF2B5EF4-FFF2-40B4-BE49-F238E27FC236}">
                <a16:creationId xmlns:a16="http://schemas.microsoft.com/office/drawing/2014/main" id="{875A0E3B-D4E2-4CCC-8737-7F63CB82040E}"/>
              </a:ext>
            </a:extLst>
          </p:cNvPr>
          <p:cNvGraphicFramePr>
            <a:graphicFrameLocks noGrp="1"/>
          </p:cNvGraphicFramePr>
          <p:nvPr>
            <p:extLst>
              <p:ext uri="{D42A27DB-BD31-4B8C-83A1-F6EECF244321}">
                <p14:modId xmlns:p14="http://schemas.microsoft.com/office/powerpoint/2010/main" val="107746928"/>
              </p:ext>
            </p:extLst>
          </p:nvPr>
        </p:nvGraphicFramePr>
        <p:xfrm>
          <a:off x="250841" y="2856932"/>
          <a:ext cx="3773044" cy="1980018"/>
        </p:xfrm>
        <a:graphic>
          <a:graphicData uri="http://schemas.openxmlformats.org/drawingml/2006/table">
            <a:tbl>
              <a:tblPr firstRow="1" bandRow="1">
                <a:tableStyleId>{5C22544A-7EE6-4342-B048-85BDC9FD1C3A}</a:tableStyleId>
              </a:tblPr>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0934754"/>
                  </a:ext>
                </a:extLst>
              </a:tr>
            </a:tbl>
          </a:graphicData>
        </a:graphic>
      </p:graphicFrame>
      <p:sp>
        <p:nvSpPr>
          <p:cNvPr id="49" name="角丸四角形 72">
            <a:extLst>
              <a:ext uri="{FF2B5EF4-FFF2-40B4-BE49-F238E27FC236}">
                <a16:creationId xmlns:a16="http://schemas.microsoft.com/office/drawing/2014/main" id="{DB244822-F71D-4C6A-8626-E939D4C18DE9}"/>
              </a:ext>
            </a:extLst>
          </p:cNvPr>
          <p:cNvSpPr/>
          <p:nvPr/>
        </p:nvSpPr>
        <p:spPr>
          <a:xfrm>
            <a:off x="250841" y="2642316"/>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208C5520-71BD-49C6-B27A-6E18E9834F57}"/>
              </a:ext>
            </a:extLst>
          </p:cNvPr>
          <p:cNvSpPr txBox="1"/>
          <p:nvPr/>
        </p:nvSpPr>
        <p:spPr>
          <a:xfrm>
            <a:off x="154224" y="871867"/>
            <a:ext cx="4123432" cy="435825"/>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Text Box 8">
            <a:extLst>
              <a:ext uri="{FF2B5EF4-FFF2-40B4-BE49-F238E27FC236}">
                <a16:creationId xmlns:a16="http://schemas.microsoft.com/office/drawing/2014/main" id="{2A117684-EA6B-452C-9172-519A29D7CC17}"/>
              </a:ext>
            </a:extLst>
          </p:cNvPr>
          <p:cNvSpPr txBox="1">
            <a:spLocks noChangeArrowheads="1"/>
          </p:cNvSpPr>
          <p:nvPr/>
        </p:nvSpPr>
        <p:spPr bwMode="auto">
          <a:xfrm>
            <a:off x="5987468" y="1691078"/>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87" name="Freeform 290">
            <a:extLst>
              <a:ext uri="{FF2B5EF4-FFF2-40B4-BE49-F238E27FC236}">
                <a16:creationId xmlns:a16="http://schemas.microsoft.com/office/drawing/2014/main" id="{94D5AE03-D5D6-4439-A2BC-610922FB5AE4}"/>
              </a:ext>
            </a:extLst>
          </p:cNvPr>
          <p:cNvSpPr>
            <a:spLocks noEditPoints="1"/>
          </p:cNvSpPr>
          <p:nvPr/>
        </p:nvSpPr>
        <p:spPr bwMode="auto">
          <a:xfrm>
            <a:off x="5796136" y="1699349"/>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grpSp>
        <p:nvGrpSpPr>
          <p:cNvPr id="108" name="グループ化 107">
            <a:extLst>
              <a:ext uri="{FF2B5EF4-FFF2-40B4-BE49-F238E27FC236}">
                <a16:creationId xmlns:a16="http://schemas.microsoft.com/office/drawing/2014/main" id="{AE92B524-D2EB-4899-A5C2-FB8E97AE0F43}"/>
              </a:ext>
            </a:extLst>
          </p:cNvPr>
          <p:cNvGrpSpPr/>
          <p:nvPr/>
        </p:nvGrpSpPr>
        <p:grpSpPr>
          <a:xfrm>
            <a:off x="4171255" y="1660866"/>
            <a:ext cx="1531049" cy="3096344"/>
            <a:chOff x="556260" y="1573244"/>
            <a:chExt cx="2346960" cy="4746418"/>
          </a:xfrm>
        </p:grpSpPr>
        <p:grpSp>
          <p:nvGrpSpPr>
            <p:cNvPr id="109" name="グループ化 108">
              <a:extLst>
                <a:ext uri="{FF2B5EF4-FFF2-40B4-BE49-F238E27FC236}">
                  <a16:creationId xmlns:a16="http://schemas.microsoft.com/office/drawing/2014/main" id="{23C4A191-2855-41E6-B03B-F8356CA0EC34}"/>
                </a:ext>
              </a:extLst>
            </p:cNvPr>
            <p:cNvGrpSpPr/>
            <p:nvPr/>
          </p:nvGrpSpPr>
          <p:grpSpPr>
            <a:xfrm>
              <a:off x="556260" y="1573244"/>
              <a:ext cx="2346960" cy="4746418"/>
              <a:chOff x="556260" y="1668780"/>
              <a:chExt cx="2346960" cy="4746418"/>
            </a:xfrm>
          </p:grpSpPr>
          <p:sp>
            <p:nvSpPr>
              <p:cNvPr id="115" name="正方形/長方形 114">
                <a:extLst>
                  <a:ext uri="{FF2B5EF4-FFF2-40B4-BE49-F238E27FC236}">
                    <a16:creationId xmlns:a16="http://schemas.microsoft.com/office/drawing/2014/main" id="{CF0C27E1-4DC8-44EB-88A5-1D95616CF743}"/>
                  </a:ext>
                </a:extLst>
              </p:cNvPr>
              <p:cNvSpPr/>
              <p:nvPr/>
            </p:nvSpPr>
            <p:spPr>
              <a:xfrm>
                <a:off x="556260" y="1668780"/>
                <a:ext cx="2346960" cy="4744212"/>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16" name="グループ化 115">
                <a:extLst>
                  <a:ext uri="{FF2B5EF4-FFF2-40B4-BE49-F238E27FC236}">
                    <a16:creationId xmlns:a16="http://schemas.microsoft.com/office/drawing/2014/main" id="{3DED99BE-6607-4AD0-A1AF-566739D459AD}"/>
                  </a:ext>
                </a:extLst>
              </p:cNvPr>
              <p:cNvGrpSpPr/>
              <p:nvPr/>
            </p:nvGrpSpPr>
            <p:grpSpPr>
              <a:xfrm>
                <a:off x="556260" y="1668780"/>
                <a:ext cx="2346960" cy="86902"/>
                <a:chOff x="556260" y="1668780"/>
                <a:chExt cx="2346960" cy="86902"/>
              </a:xfrm>
            </p:grpSpPr>
            <p:pic>
              <p:nvPicPr>
                <p:cNvPr id="118" name="図 117">
                  <a:extLst>
                    <a:ext uri="{FF2B5EF4-FFF2-40B4-BE49-F238E27FC236}">
                      <a16:creationId xmlns:a16="http://schemas.microsoft.com/office/drawing/2014/main" id="{090E3F25-F20F-4BFF-A456-FC33C9A45A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260" y="1668780"/>
                  <a:ext cx="1472565" cy="86902"/>
                </a:xfrm>
                <a:prstGeom prst="rect">
                  <a:avLst/>
                </a:prstGeom>
              </p:spPr>
            </p:pic>
            <p:pic>
              <p:nvPicPr>
                <p:cNvPr id="119" name="図 118">
                  <a:extLst>
                    <a:ext uri="{FF2B5EF4-FFF2-40B4-BE49-F238E27FC236}">
                      <a16:creationId xmlns:a16="http://schemas.microsoft.com/office/drawing/2014/main" id="{E9452949-35E2-4065-9C25-452BCA9386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39"/>
                <a:stretch/>
              </p:blipFill>
              <p:spPr>
                <a:xfrm>
                  <a:off x="2007870" y="1668780"/>
                  <a:ext cx="895350" cy="86902"/>
                </a:xfrm>
                <a:prstGeom prst="rect">
                  <a:avLst/>
                </a:prstGeom>
              </p:spPr>
            </p:pic>
          </p:grpSp>
          <p:pic>
            <p:nvPicPr>
              <p:cNvPr id="117" name="図 116">
                <a:extLst>
                  <a:ext uri="{FF2B5EF4-FFF2-40B4-BE49-F238E27FC236}">
                    <a16:creationId xmlns:a16="http://schemas.microsoft.com/office/drawing/2014/main" id="{B3F4CAC9-C90C-433B-94F0-B2B2534F55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6260" y="6179839"/>
                <a:ext cx="2346960" cy="235359"/>
              </a:xfrm>
              <a:prstGeom prst="rect">
                <a:avLst/>
              </a:prstGeom>
            </p:spPr>
          </p:pic>
        </p:grpSp>
        <p:pic>
          <p:nvPicPr>
            <p:cNvPr id="110" name="図 109">
              <a:extLst>
                <a:ext uri="{FF2B5EF4-FFF2-40B4-BE49-F238E27FC236}">
                  <a16:creationId xmlns:a16="http://schemas.microsoft.com/office/drawing/2014/main" id="{AA6AA80D-7759-4B26-95A7-FA5E1D2DAA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96290" y="3033125"/>
              <a:ext cx="1866900" cy="966788"/>
            </a:xfrm>
            <a:prstGeom prst="rect">
              <a:avLst/>
            </a:prstGeom>
          </p:spPr>
        </p:pic>
        <p:pic>
          <p:nvPicPr>
            <p:cNvPr id="111" name="図 110">
              <a:extLst>
                <a:ext uri="{FF2B5EF4-FFF2-40B4-BE49-F238E27FC236}">
                  <a16:creationId xmlns:a16="http://schemas.microsoft.com/office/drawing/2014/main" id="{917428DA-F540-48A6-8192-BB4B37899800}"/>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flipH="1">
              <a:off x="960419" y="4069763"/>
              <a:ext cx="1472564" cy="958313"/>
            </a:xfrm>
            <a:prstGeom prst="rect">
              <a:avLst/>
            </a:prstGeom>
          </p:spPr>
        </p:pic>
        <p:pic>
          <p:nvPicPr>
            <p:cNvPr id="112" name="図 111">
              <a:extLst>
                <a:ext uri="{FF2B5EF4-FFF2-40B4-BE49-F238E27FC236}">
                  <a16:creationId xmlns:a16="http://schemas.microsoft.com/office/drawing/2014/main" id="{F2EE9B97-D1D8-4C4D-B242-E49E0094E83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763251" y="5128406"/>
              <a:ext cx="1866900" cy="541989"/>
            </a:xfrm>
            <a:prstGeom prst="rect">
              <a:avLst/>
            </a:prstGeom>
          </p:spPr>
        </p:pic>
        <p:pic>
          <p:nvPicPr>
            <p:cNvPr id="113" name="図 112">
              <a:extLst>
                <a:ext uri="{FF2B5EF4-FFF2-40B4-BE49-F238E27FC236}">
                  <a16:creationId xmlns:a16="http://schemas.microsoft.com/office/drawing/2014/main" id="{F346BFF3-A7AB-4114-9F36-4A10B30BFC22}"/>
                </a:ext>
              </a:extLst>
            </p:cNvPr>
            <p:cNvPicPr>
              <a:picLocks noChangeAspect="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a:ext>
              </a:extLst>
            </a:blip>
            <a:stretch>
              <a:fillRect/>
            </a:stretch>
          </p:blipFill>
          <p:spPr>
            <a:xfrm>
              <a:off x="1013758" y="2062409"/>
              <a:ext cx="1377016" cy="890071"/>
            </a:xfrm>
            <a:prstGeom prst="rect">
              <a:avLst/>
            </a:prstGeom>
          </p:spPr>
        </p:pic>
        <p:pic>
          <p:nvPicPr>
            <p:cNvPr id="114" name="図 113">
              <a:extLst>
                <a:ext uri="{FF2B5EF4-FFF2-40B4-BE49-F238E27FC236}">
                  <a16:creationId xmlns:a16="http://schemas.microsoft.com/office/drawing/2014/main" id="{86D1D3AE-A89E-4321-B17F-84A474F7106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8661" y="1735748"/>
              <a:ext cx="2022158" cy="210419"/>
            </a:xfrm>
            <a:prstGeom prst="rect">
              <a:avLst/>
            </a:prstGeom>
          </p:spPr>
        </p:pic>
      </p:grpSp>
      <p:graphicFrame>
        <p:nvGraphicFramePr>
          <p:cNvPr id="124" name="表 123">
            <a:extLst>
              <a:ext uri="{FF2B5EF4-FFF2-40B4-BE49-F238E27FC236}">
                <a16:creationId xmlns:a16="http://schemas.microsoft.com/office/drawing/2014/main" id="{7D0D710F-CA94-4249-BA02-089095AC9A06}"/>
              </a:ext>
            </a:extLst>
          </p:cNvPr>
          <p:cNvGraphicFramePr>
            <a:graphicFrameLocks noGrp="1"/>
          </p:cNvGraphicFramePr>
          <p:nvPr>
            <p:extLst>
              <p:ext uri="{D42A27DB-BD31-4B8C-83A1-F6EECF244321}">
                <p14:modId xmlns:p14="http://schemas.microsoft.com/office/powerpoint/2010/main" val="2311841098"/>
              </p:ext>
            </p:extLst>
          </p:nvPr>
        </p:nvGraphicFramePr>
        <p:xfrm>
          <a:off x="5781529" y="4759844"/>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36" name="テキスト ボックス 135">
            <a:extLst>
              <a:ext uri="{FF2B5EF4-FFF2-40B4-BE49-F238E27FC236}">
                <a16:creationId xmlns:a16="http://schemas.microsoft.com/office/drawing/2014/main" id="{99C403E0-A279-449A-BBC9-05888749F458}"/>
              </a:ext>
            </a:extLst>
          </p:cNvPr>
          <p:cNvSpPr txBox="1"/>
          <p:nvPr/>
        </p:nvSpPr>
        <p:spPr>
          <a:xfrm>
            <a:off x="4000181" y="4872665"/>
            <a:ext cx="1712710" cy="507831"/>
          </a:xfrm>
          <a:prstGeom prst="rect">
            <a:avLst/>
          </a:prstGeom>
          <a:noFill/>
        </p:spPr>
        <p:txBody>
          <a:bodyPr wrap="square" rtlCol="0">
            <a:spAutoFit/>
          </a:bodyPr>
          <a:lstStyle/>
          <a:p>
            <a:r>
              <a:rPr lang="en-US" altLang="ja-JP" sz="90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定型フォーマットでのデザインに</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なるため、個別のカスタマイズは</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お受けできません。</a:t>
            </a:r>
            <a:endParaRPr lang="en-US" altLang="ja-JP" sz="90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32D70B58-E880-470C-9AFA-E793087F7EE5}"/>
              </a:ext>
            </a:extLst>
          </p:cNvPr>
          <p:cNvGrpSpPr/>
          <p:nvPr/>
        </p:nvGrpSpPr>
        <p:grpSpPr>
          <a:xfrm>
            <a:off x="5781530" y="1747896"/>
            <a:ext cx="3532272" cy="1641161"/>
            <a:chOff x="5781530" y="1499806"/>
            <a:chExt cx="3532272" cy="1641161"/>
          </a:xfrm>
        </p:grpSpPr>
        <p:sp>
          <p:nvSpPr>
            <p:cNvPr id="90" name="ホームベース 58">
              <a:extLst>
                <a:ext uri="{FF2B5EF4-FFF2-40B4-BE49-F238E27FC236}">
                  <a16:creationId xmlns:a16="http://schemas.microsoft.com/office/drawing/2014/main" id="{1134FDDB-7B1C-4887-824C-930AC962939A}"/>
                </a:ext>
              </a:extLst>
            </p:cNvPr>
            <p:cNvSpPr/>
            <p:nvPr/>
          </p:nvSpPr>
          <p:spPr bwMode="auto">
            <a:xfrm>
              <a:off x="5781530" y="2390423"/>
              <a:ext cx="3254966" cy="259616"/>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92" name="Text Box 31">
              <a:extLst>
                <a:ext uri="{FF2B5EF4-FFF2-40B4-BE49-F238E27FC236}">
                  <a16:creationId xmlns:a16="http://schemas.microsoft.com/office/drawing/2014/main" id="{E2E36644-36EF-4E14-94CD-16BEF507DE35}"/>
                </a:ext>
              </a:extLst>
            </p:cNvPr>
            <p:cNvSpPr txBox="1">
              <a:spLocks noChangeArrowheads="1"/>
            </p:cNvSpPr>
            <p:nvPr/>
          </p:nvSpPr>
          <p:spPr bwMode="auto">
            <a:xfrm>
              <a:off x="5796136" y="1499806"/>
              <a:ext cx="376446" cy="769962"/>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b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94" name="AutoShape 32">
              <a:extLst>
                <a:ext uri="{FF2B5EF4-FFF2-40B4-BE49-F238E27FC236}">
                  <a16:creationId xmlns:a16="http://schemas.microsoft.com/office/drawing/2014/main" id="{EEEA2A34-8578-4553-8927-A84ADB148643}"/>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5" name="Text Box 31">
              <a:extLst>
                <a:ext uri="{FF2B5EF4-FFF2-40B4-BE49-F238E27FC236}">
                  <a16:creationId xmlns:a16="http://schemas.microsoft.com/office/drawing/2014/main" id="{AA158351-F9E5-404E-B12E-52187CBA2EA8}"/>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資料</a:t>
              </a:r>
              <a: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96" name="AutoShape 32">
              <a:extLst>
                <a:ext uri="{FF2B5EF4-FFF2-40B4-BE49-F238E27FC236}">
                  <a16:creationId xmlns:a16="http://schemas.microsoft.com/office/drawing/2014/main" id="{1AB1F37A-F905-4ECE-B6AF-8FBBB816CC74}"/>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7" name="Text Box 31">
              <a:extLst>
                <a:ext uri="{FF2B5EF4-FFF2-40B4-BE49-F238E27FC236}">
                  <a16:creationId xmlns:a16="http://schemas.microsoft.com/office/drawing/2014/main" id="{21465FD2-E24F-4667-9062-A6A406701011}"/>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98" name="AutoShape 32">
              <a:extLst>
                <a:ext uri="{FF2B5EF4-FFF2-40B4-BE49-F238E27FC236}">
                  <a16:creationId xmlns:a16="http://schemas.microsoft.com/office/drawing/2014/main" id="{09193FB5-F78C-4FDD-8270-17459A395BCD}"/>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9" name="Text Box 31">
              <a:extLst>
                <a:ext uri="{FF2B5EF4-FFF2-40B4-BE49-F238E27FC236}">
                  <a16:creationId xmlns:a16="http://schemas.microsoft.com/office/drawing/2014/main" id="{12B56A63-1DA7-4989-BBCD-00372B11CF17}"/>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100" name="AutoShape 32">
              <a:extLst>
                <a:ext uri="{FF2B5EF4-FFF2-40B4-BE49-F238E27FC236}">
                  <a16:creationId xmlns:a16="http://schemas.microsoft.com/office/drawing/2014/main" id="{FD2039AD-EB88-4B63-BD51-3E711E287E21}"/>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1" name="Text Box 31">
              <a:extLst>
                <a:ext uri="{FF2B5EF4-FFF2-40B4-BE49-F238E27FC236}">
                  <a16:creationId xmlns:a16="http://schemas.microsoft.com/office/drawing/2014/main" id="{15ACCA33-5881-4B07-A0FD-6BFD2E2B7D59}"/>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algn="dist">
                <a:defRPr/>
              </a:pPr>
              <a:r>
                <a:rPr lang="ja-JP" altLang="en-US" sz="646">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102" name="AutoShape 32">
              <a:extLst>
                <a:ext uri="{FF2B5EF4-FFF2-40B4-BE49-F238E27FC236}">
                  <a16:creationId xmlns:a16="http://schemas.microsoft.com/office/drawing/2014/main" id="{9C2DBC53-4E6F-491C-9A86-BCFC146051C7}"/>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3" name="Text Box 31">
              <a:extLst>
                <a:ext uri="{FF2B5EF4-FFF2-40B4-BE49-F238E27FC236}">
                  <a16:creationId xmlns:a16="http://schemas.microsoft.com/office/drawing/2014/main" id="{16819040-F2E8-4D35-B946-0350B476A5D6}"/>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104" name="AutoShape 32">
              <a:extLst>
                <a:ext uri="{FF2B5EF4-FFF2-40B4-BE49-F238E27FC236}">
                  <a16:creationId xmlns:a16="http://schemas.microsoft.com/office/drawing/2014/main" id="{FFE8FF31-3C02-41DB-A123-420E936F226C}"/>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5" name="テキスト ボックス 104">
              <a:extLst>
                <a:ext uri="{FF2B5EF4-FFF2-40B4-BE49-F238E27FC236}">
                  <a16:creationId xmlns:a16="http://schemas.microsoft.com/office/drawing/2014/main" id="{7471D548-4801-4A05-9BBE-B8F04B202BDF}"/>
                </a:ext>
              </a:extLst>
            </p:cNvPr>
            <p:cNvSpPr txBox="1"/>
            <p:nvPr/>
          </p:nvSpPr>
          <p:spPr>
            <a:xfrm>
              <a:off x="6444208" y="2630782"/>
              <a:ext cx="1260000" cy="200055"/>
            </a:xfrm>
            <a:prstGeom prst="rect">
              <a:avLst/>
            </a:prstGeom>
            <a:noFill/>
          </p:spPr>
          <p:txBody>
            <a:bodyPr wrap="square" rtlCol="0">
              <a:spAutoFit/>
            </a:bodyPr>
            <a:lstStyle/>
            <a:p>
              <a:pPr algn="r"/>
              <a:r>
                <a:rPr kumimoji="1" lang="ja-JP" altLang="en-US" sz="700"/>
                <a:t>テキスト校正：</a:t>
              </a:r>
              <a:r>
                <a:rPr lang="en-US" altLang="ja-JP" sz="700"/>
                <a:t>3</a:t>
              </a:r>
              <a:r>
                <a:rPr kumimoji="1" lang="ja-JP" altLang="en-US" sz="700"/>
                <a:t>回まで</a:t>
              </a:r>
              <a:endParaRPr kumimoji="1" lang="en-US" altLang="ja-JP" sz="700"/>
            </a:p>
          </p:txBody>
        </p:sp>
        <p:sp>
          <p:nvSpPr>
            <p:cNvPr id="106" name="テキスト ボックス 105">
              <a:extLst>
                <a:ext uri="{FF2B5EF4-FFF2-40B4-BE49-F238E27FC236}">
                  <a16:creationId xmlns:a16="http://schemas.microsoft.com/office/drawing/2014/main" id="{865F8B03-A6F0-4575-9E93-9531EFD272A2}"/>
                </a:ext>
              </a:extLst>
            </p:cNvPr>
            <p:cNvSpPr txBox="1"/>
            <p:nvPr/>
          </p:nvSpPr>
          <p:spPr>
            <a:xfrm>
              <a:off x="6444208" y="2790370"/>
              <a:ext cx="1260000" cy="200055"/>
            </a:xfrm>
            <a:prstGeom prst="rect">
              <a:avLst/>
            </a:prstGeom>
            <a:noFill/>
          </p:spPr>
          <p:txBody>
            <a:bodyPr wrap="square" rtlCol="0">
              <a:spAutoFit/>
            </a:bodyPr>
            <a:lstStyle/>
            <a:p>
              <a:pPr algn="r"/>
              <a:r>
                <a:rPr kumimoji="1" lang="en-US" altLang="ja-JP" sz="700"/>
                <a:t>Web</a:t>
              </a:r>
              <a:r>
                <a:rPr kumimoji="1" lang="ja-JP" altLang="en-US" sz="700"/>
                <a:t>校正：リンク先確認のみ</a:t>
              </a:r>
              <a:endParaRPr kumimoji="1" lang="en-US" altLang="ja-JP" sz="700"/>
            </a:p>
          </p:txBody>
        </p:sp>
        <p:sp>
          <p:nvSpPr>
            <p:cNvPr id="107" name="テキスト ボックス 46">
              <a:extLst>
                <a:ext uri="{FF2B5EF4-FFF2-40B4-BE49-F238E27FC236}">
                  <a16:creationId xmlns:a16="http://schemas.microsoft.com/office/drawing/2014/main" id="{EEF58306-255D-4C43-B3D7-047B787B0A67}"/>
                </a:ext>
              </a:extLst>
            </p:cNvPr>
            <p:cNvSpPr txBox="1"/>
            <p:nvPr/>
          </p:nvSpPr>
          <p:spPr>
            <a:xfrm>
              <a:off x="5799779" y="2940912"/>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700">
                  <a:solidFill>
                    <a:srgbClr val="FF0000"/>
                  </a:solidFill>
                  <a:latin typeface="Yu Gothic Medium" panose="020B0500000000000000" pitchFamily="34" charset="-128"/>
                  <a:ea typeface="Yu Gothic Medium" panose="020B0500000000000000" pitchFamily="34" charset="-128"/>
                </a:rPr>
                <a:t>※</a:t>
              </a:r>
              <a:r>
                <a:rPr kumimoji="1" lang="ja-JP" altLang="en-US" sz="700">
                  <a:solidFill>
                    <a:srgbClr val="FF0000"/>
                  </a:solidFill>
                  <a:latin typeface="Yu Gothic Medium" panose="020B0500000000000000" pitchFamily="34" charset="-128"/>
                  <a:ea typeface="Yu Gothic Medium" panose="020B0500000000000000" pitchFamily="34" charset="-128"/>
                </a:rPr>
                <a:t>校正の回数が規定を超える場合は</a:t>
              </a:r>
              <a:r>
                <a:rPr lang="en-US" altLang="ja-JP" sz="700">
                  <a:solidFill>
                    <a:srgbClr val="FF0000"/>
                  </a:solidFill>
                  <a:latin typeface="Yu Gothic Medium" panose="020B0500000000000000" pitchFamily="34" charset="-128"/>
                  <a:ea typeface="Yu Gothic Medium" panose="020B0500000000000000" pitchFamily="34" charset="-128"/>
                </a:rPr>
                <a:t>20</a:t>
              </a:r>
              <a:r>
                <a:rPr lang="ja-JP" altLang="en-US" sz="700">
                  <a:solidFill>
                    <a:srgbClr val="FF0000"/>
                  </a:solidFill>
                  <a:latin typeface="Yu Gothic Medium" panose="020B0500000000000000" pitchFamily="34" charset="-128"/>
                  <a:ea typeface="Yu Gothic Medium" panose="020B0500000000000000" pitchFamily="34" charset="-128"/>
                </a:rPr>
                <a:t>万円</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ネット</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回の</a:t>
              </a:r>
              <a:r>
                <a:rPr kumimoji="1" lang="ja-JP" altLang="en-US" sz="700">
                  <a:solidFill>
                    <a:srgbClr val="FF0000"/>
                  </a:solidFill>
                  <a:latin typeface="Yu Gothic Medium" panose="020B0500000000000000" pitchFamily="34" charset="-128"/>
                  <a:ea typeface="Yu Gothic Medium" panose="020B0500000000000000" pitchFamily="34" charset="-128"/>
                </a:rPr>
                <a:t>費用が発生します。</a:t>
              </a:r>
            </a:p>
          </p:txBody>
        </p:sp>
        <p:cxnSp>
          <p:nvCxnSpPr>
            <p:cNvPr id="132" name="コネクタ: カギ線 131">
              <a:extLst>
                <a:ext uri="{FF2B5EF4-FFF2-40B4-BE49-F238E27FC236}">
                  <a16:creationId xmlns:a16="http://schemas.microsoft.com/office/drawing/2014/main" id="{D952C0EF-5FD1-4524-9A90-09CA3EE96FAB}"/>
                </a:ext>
              </a:extLst>
            </p:cNvPr>
            <p:cNvCxnSpPr>
              <a:cxnSpLocks/>
              <a:stCxn id="101" idx="3"/>
              <a:endCxn id="105" idx="3"/>
            </p:cNvCxnSpPr>
            <p:nvPr/>
          </p:nvCxnSpPr>
          <p:spPr>
            <a:xfrm flipH="1">
              <a:off x="7704208" y="1949892"/>
              <a:ext cx="444970" cy="780918"/>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3" name="コネクタ: カギ線 132">
              <a:extLst>
                <a:ext uri="{FF2B5EF4-FFF2-40B4-BE49-F238E27FC236}">
                  <a16:creationId xmlns:a16="http://schemas.microsoft.com/office/drawing/2014/main" id="{6D2C516E-B964-4047-B8E1-354E50E9D211}"/>
                </a:ext>
              </a:extLst>
            </p:cNvPr>
            <p:cNvCxnSpPr>
              <a:cxnSpLocks/>
              <a:stCxn id="101" idx="3"/>
              <a:endCxn id="106" idx="3"/>
            </p:cNvCxnSpPr>
            <p:nvPr/>
          </p:nvCxnSpPr>
          <p:spPr>
            <a:xfrm flipH="1">
              <a:off x="7704208" y="1949892"/>
              <a:ext cx="444970" cy="940506"/>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 Box 41">
              <a:extLst>
                <a:ext uri="{FF2B5EF4-FFF2-40B4-BE49-F238E27FC236}">
                  <a16:creationId xmlns:a16="http://schemas.microsoft.com/office/drawing/2014/main" id="{24D7A76C-4426-47CF-A362-44FAC9E59220}"/>
                </a:ext>
              </a:extLst>
            </p:cNvPr>
            <p:cNvSpPr txBox="1">
              <a:spLocks noChangeArrowheads="1"/>
            </p:cNvSpPr>
            <p:nvPr/>
          </p:nvSpPr>
          <p:spPr bwMode="auto">
            <a:xfrm>
              <a:off x="8454444" y="2657960"/>
              <a:ext cx="643125" cy="29110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endParaRPr lang="en-US" altLang="ja-JP"/>
            </a:p>
            <a:p>
              <a:r>
                <a:rPr lang="en-US" altLang="ja-JP"/>
                <a:t>2</a:t>
              </a:r>
              <a:r>
                <a:rPr lang="ja-JP" altLang="en-US"/>
                <a:t>～</a:t>
              </a:r>
              <a:r>
                <a:rPr lang="en-US" altLang="ja-JP"/>
                <a:t>3</a:t>
              </a:r>
              <a:r>
                <a:rPr lang="ja-JP" altLang="en-US"/>
                <a:t>週間</a:t>
              </a:r>
              <a:endParaRPr lang="en-US" altLang="ja-JP"/>
            </a:p>
          </p:txBody>
        </p:sp>
        <p:sp>
          <p:nvSpPr>
            <p:cNvPr id="129" name="AutoShape 39">
              <a:extLst>
                <a:ext uri="{FF2B5EF4-FFF2-40B4-BE49-F238E27FC236}">
                  <a16:creationId xmlns:a16="http://schemas.microsoft.com/office/drawing/2014/main" id="{262FFFB2-E594-41CB-8FB4-7467C9EB3B35}"/>
                </a:ext>
              </a:extLst>
            </p:cNvPr>
            <p:cNvSpPr>
              <a:spLocks/>
            </p:cNvSpPr>
            <p:nvPr/>
          </p:nvSpPr>
          <p:spPr bwMode="auto">
            <a:xfrm rot="5400000">
              <a:off x="7651702" y="1578832"/>
              <a:ext cx="191610" cy="1903610"/>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Text Box 31">
              <a:extLst>
                <a:ext uri="{FF2B5EF4-FFF2-40B4-BE49-F238E27FC236}">
                  <a16:creationId xmlns:a16="http://schemas.microsoft.com/office/drawing/2014/main" id="{F48428AE-6627-46A3-8296-5978AD680D42}"/>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簡易取材</a:t>
              </a:r>
              <a:endPar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（電話等）</a:t>
              </a:r>
            </a:p>
          </p:txBody>
        </p:sp>
        <p:sp>
          <p:nvSpPr>
            <p:cNvPr id="139" name="AutoShape 32">
              <a:extLst>
                <a:ext uri="{FF2B5EF4-FFF2-40B4-BE49-F238E27FC236}">
                  <a16:creationId xmlns:a16="http://schemas.microsoft.com/office/drawing/2014/main" id="{BF3AFD11-F771-45F5-9C38-EC61C7FD0250}"/>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grpSp>
      <p:sp>
        <p:nvSpPr>
          <p:cNvPr id="140" name="角丸四角形 72">
            <a:extLst>
              <a:ext uri="{FF2B5EF4-FFF2-40B4-BE49-F238E27FC236}">
                <a16:creationId xmlns:a16="http://schemas.microsoft.com/office/drawing/2014/main" id="{F1DA70ED-338B-450A-B011-B29E3A6F8BA8}"/>
              </a:ext>
            </a:extLst>
          </p:cNvPr>
          <p:cNvSpPr/>
          <p:nvPr/>
        </p:nvSpPr>
        <p:spPr>
          <a:xfrm>
            <a:off x="224410" y="5794952"/>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1" name="表 140">
            <a:extLst>
              <a:ext uri="{FF2B5EF4-FFF2-40B4-BE49-F238E27FC236}">
                <a16:creationId xmlns:a16="http://schemas.microsoft.com/office/drawing/2014/main" id="{533204F6-171C-46B5-A474-7534FAAD59A5}"/>
              </a:ext>
            </a:extLst>
          </p:cNvPr>
          <p:cNvGraphicFramePr>
            <a:graphicFrameLocks noGrp="1"/>
          </p:cNvGraphicFramePr>
          <p:nvPr>
            <p:extLst>
              <p:ext uri="{D42A27DB-BD31-4B8C-83A1-F6EECF244321}">
                <p14:modId xmlns:p14="http://schemas.microsoft.com/office/powerpoint/2010/main" val="3899171513"/>
              </p:ext>
            </p:extLst>
          </p:nvPr>
        </p:nvGraphicFramePr>
        <p:xfrm>
          <a:off x="205133" y="5983035"/>
          <a:ext cx="3478213" cy="46673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6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marL="0" algn="ctr" rtl="0" eaLnBrk="1" fontAlgn="ctr" latinLnBrk="0" hangingPunct="1">
                        <a:spcBef>
                          <a:spcPts val="0"/>
                        </a:spcBef>
                        <a:spcAft>
                          <a:spcPts val="0"/>
                        </a:spcAft>
                      </a:pPr>
                      <a:r>
                        <a:rPr lang="en-US" altLang="ja-JP" sz="600">
                          <a:effectLst/>
                          <a:latin typeface="Meiryo UI" panose="020B0604030504040204" pitchFamily="50" charset="-128"/>
                          <a:ea typeface="Meiryo UI" panose="020B0604030504040204" pitchFamily="50" charset="-128"/>
                        </a:rPr>
                        <a:t>Run of NIKKEI </a:t>
                      </a:r>
                      <a:r>
                        <a:rPr lang="ja-JP" altLang="en-US" sz="600">
                          <a:effectLst/>
                          <a:latin typeface="Meiryo UI" panose="020B0604030504040204" pitchFamily="50" charset="-128"/>
                          <a:ea typeface="Meiryo UI" panose="020B0604030504040204" pitchFamily="50" charset="-128"/>
                        </a:rPr>
                        <a:t>インフィード</a:t>
                      </a:r>
                    </a:p>
                    <a:p>
                      <a:pPr marL="0" algn="ctr" rtl="0" eaLnBrk="1" fontAlgn="ctr" latinLnBrk="0" hangingPunct="1">
                        <a:spcBef>
                          <a:spcPts val="0"/>
                        </a:spcBef>
                        <a:spcAft>
                          <a:spcPts val="0"/>
                        </a:spcAft>
                      </a:pPr>
                      <a:r>
                        <a:rPr lang="ja-JP" altLang="en-US" sz="600">
                          <a:effectLst/>
                          <a:latin typeface="Meiryo UI" panose="020B0604030504040204" pitchFamily="50" charset="-128"/>
                          <a:ea typeface="Meiryo UI" panose="020B0604030504040204" pitchFamily="50" charset="-128"/>
                        </a:rPr>
                        <a:t>日経電子版指定 </a:t>
                      </a:r>
                      <a:r>
                        <a:rPr lang="en-US" altLang="ja-JP" sz="600">
                          <a:effectLst/>
                          <a:latin typeface="Meiryo UI" panose="020B0604030504040204" pitchFamily="50" charset="-128"/>
                          <a:ea typeface="Meiryo UI" panose="020B0604030504040204" pitchFamily="50" charset="-128"/>
                        </a:rPr>
                        <a:t>× </a:t>
                      </a:r>
                      <a:r>
                        <a:rPr lang="ja-JP" altLang="en-US" sz="600">
                          <a:effectLst/>
                          <a:latin typeface="Meiryo UI" panose="020B0604030504040204" pitchFamily="50" charset="-128"/>
                          <a:ea typeface="Meiryo UI" panose="020B0604030504040204" pitchFamily="50" charset="-128"/>
                        </a:rPr>
                        <a:t>モバイル指定</a:t>
                      </a: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850,000</a:t>
                      </a:r>
                      <a:endPar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dirty="0">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142" name="正方形/長方形 141">
            <a:extLst>
              <a:ext uri="{FF2B5EF4-FFF2-40B4-BE49-F238E27FC236}">
                <a16:creationId xmlns:a16="http://schemas.microsoft.com/office/drawing/2014/main" id="{75FB056A-E806-4E30-925D-3038CE45C2D9}"/>
              </a:ext>
            </a:extLst>
          </p:cNvPr>
          <p:cNvSpPr/>
          <p:nvPr/>
        </p:nvSpPr>
        <p:spPr>
          <a:xfrm>
            <a:off x="1172384" y="5774546"/>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PV4,000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6,000】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タイトル 1">
            <a:extLst>
              <a:ext uri="{FF2B5EF4-FFF2-40B4-BE49-F238E27FC236}">
                <a16:creationId xmlns:a16="http://schemas.microsoft.com/office/drawing/2014/main" id="{B0EBE47E-8116-4620-A334-61A969214952}"/>
              </a:ext>
            </a:extLst>
          </p:cNvPr>
          <p:cNvSpPr txBox="1">
            <a:spLocks/>
          </p:cNvSpPr>
          <p:nvPr/>
        </p:nvSpPr>
        <p:spPr>
          <a:xfrm>
            <a:off x="179512"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②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タイアップライト（</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12">
            <a:extLst>
              <a:ext uri="{FF2B5EF4-FFF2-40B4-BE49-F238E27FC236}">
                <a16:creationId xmlns:a16="http://schemas.microsoft.com/office/drawing/2014/main" id="{47610C46-62C1-4E41-97B8-B5C93A727566}"/>
              </a:ext>
            </a:extLst>
          </p:cNvPr>
          <p:cNvSpPr>
            <a:spLocks noChangeArrowheads="1"/>
          </p:cNvSpPr>
          <p:nvPr/>
        </p:nvSpPr>
        <p:spPr bwMode="auto">
          <a:xfrm>
            <a:off x="246641" y="4873145"/>
            <a:ext cx="348204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提供素材（画像</a:t>
            </a:r>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テキスト）によってはお受けすることができない場合があります。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55" name="スライド番号プレースホルダー 2">
            <a:extLst>
              <a:ext uri="{FF2B5EF4-FFF2-40B4-BE49-F238E27FC236}">
                <a16:creationId xmlns:a16="http://schemas.microsoft.com/office/drawing/2014/main" id="{C6E3BCEE-AF12-4488-9DD4-0966661D09FF}"/>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5</a:t>
            </a:fld>
            <a:endParaRPr lang="ja-JP" altLang="en-US"/>
          </a:p>
        </p:txBody>
      </p:sp>
      <p:sp>
        <p:nvSpPr>
          <p:cNvPr id="56" name="テキスト ボックス 55">
            <a:extLst>
              <a:ext uri="{FF2B5EF4-FFF2-40B4-BE49-F238E27FC236}">
                <a16:creationId xmlns:a16="http://schemas.microsoft.com/office/drawing/2014/main" id="{7391679C-9C5C-4DB0-909F-E3E26A38F063}"/>
              </a:ext>
            </a:extLst>
          </p:cNvPr>
          <p:cNvSpPr txBox="1"/>
          <p:nvPr/>
        </p:nvSpPr>
        <p:spPr>
          <a:xfrm>
            <a:off x="1962832" y="2345168"/>
            <a:ext cx="2221563" cy="215444"/>
          </a:xfrm>
          <a:prstGeom prst="rect">
            <a:avLst/>
          </a:prstGeom>
          <a:noFill/>
        </p:spPr>
        <p:txBody>
          <a:bodyPr wrap="square" rtlCol="0">
            <a:spAutoFit/>
          </a:bodyPr>
          <a:lstStyle/>
          <a:p>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万円（ネット）</a:t>
            </a:r>
            <a:endParaRPr kumimoji="1" lang="ja-JP" altLang="en-US" sz="1400"/>
          </a:p>
        </p:txBody>
      </p:sp>
      <p:grpSp>
        <p:nvGrpSpPr>
          <p:cNvPr id="2" name="グループ化 1">
            <a:extLst>
              <a:ext uri="{FF2B5EF4-FFF2-40B4-BE49-F238E27FC236}">
                <a16:creationId xmlns:a16="http://schemas.microsoft.com/office/drawing/2014/main" id="{1553F884-DDBB-4AC6-B013-3F55D7D87B17}"/>
              </a:ext>
            </a:extLst>
          </p:cNvPr>
          <p:cNvGrpSpPr/>
          <p:nvPr/>
        </p:nvGrpSpPr>
        <p:grpSpPr>
          <a:xfrm>
            <a:off x="5772884" y="3779954"/>
            <a:ext cx="3272255" cy="964526"/>
            <a:chOff x="4612113" y="5541033"/>
            <a:chExt cx="3835428" cy="959266"/>
          </a:xfrm>
        </p:grpSpPr>
        <p:pic>
          <p:nvPicPr>
            <p:cNvPr id="58" name="Picture 2" descr="C:\Users\nk18806\Desktop\図1.png">
              <a:extLst>
                <a:ext uri="{FF2B5EF4-FFF2-40B4-BE49-F238E27FC236}">
                  <a16:creationId xmlns:a16="http://schemas.microsoft.com/office/drawing/2014/main" id="{62526C32-C4FF-4B28-AD7A-6A58E7D053E5}"/>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b="17686"/>
            <a:stretch/>
          </p:blipFill>
          <p:spPr bwMode="auto">
            <a:xfrm>
              <a:off x="4612113" y="5748962"/>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8">
              <a:extLst>
                <a:ext uri="{FF2B5EF4-FFF2-40B4-BE49-F238E27FC236}">
                  <a16:creationId xmlns:a16="http://schemas.microsoft.com/office/drawing/2014/main" id="{5E12DC40-CD5B-483D-8F25-9D3678141AA2}"/>
                </a:ext>
              </a:extLst>
            </p:cNvPr>
            <p:cNvSpPr txBox="1">
              <a:spLocks noChangeArrowheads="1"/>
            </p:cNvSpPr>
            <p:nvPr/>
          </p:nvSpPr>
          <p:spPr bwMode="auto">
            <a:xfrm>
              <a:off x="4874394" y="5541033"/>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2">
              <a:extLst>
                <a:ext uri="{FF2B5EF4-FFF2-40B4-BE49-F238E27FC236}">
                  <a16:creationId xmlns:a16="http://schemas.microsoft.com/office/drawing/2014/main" id="{8BB42172-8773-405F-AE4E-CA3640DF9DF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574951" y="5887098"/>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Freeform 290">
              <a:extLst>
                <a:ext uri="{FF2B5EF4-FFF2-40B4-BE49-F238E27FC236}">
                  <a16:creationId xmlns:a16="http://schemas.microsoft.com/office/drawing/2014/main" id="{A3F9A15F-D0BA-4620-9F55-A8242EADF1FD}"/>
                </a:ext>
              </a:extLst>
            </p:cNvPr>
            <p:cNvSpPr>
              <a:spLocks noEditPoints="1"/>
            </p:cNvSpPr>
            <p:nvPr/>
          </p:nvSpPr>
          <p:spPr bwMode="auto">
            <a:xfrm>
              <a:off x="4696168" y="5541033"/>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4" name="図 63">
              <a:extLst>
                <a:ext uri="{FF2B5EF4-FFF2-40B4-BE49-F238E27FC236}">
                  <a16:creationId xmlns:a16="http://schemas.microsoft.com/office/drawing/2014/main" id="{E05C6C88-1AB4-451F-A48E-400033A7F230}"/>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574951" y="6167340"/>
              <a:ext cx="781026" cy="250518"/>
            </a:xfrm>
            <a:prstGeom prst="rect">
              <a:avLst/>
            </a:prstGeom>
          </p:spPr>
        </p:pic>
        <p:pic>
          <p:nvPicPr>
            <p:cNvPr id="65" name="図 64">
              <a:extLst>
                <a:ext uri="{FF2B5EF4-FFF2-40B4-BE49-F238E27FC236}">
                  <a16:creationId xmlns:a16="http://schemas.microsoft.com/office/drawing/2014/main" id="{C999B5A2-AB65-44FD-8B19-AB932EA142B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674272" y="6245903"/>
              <a:ext cx="589431" cy="250518"/>
            </a:xfrm>
            <a:prstGeom prst="rect">
              <a:avLst/>
            </a:prstGeom>
          </p:spPr>
        </p:pic>
        <p:pic>
          <p:nvPicPr>
            <p:cNvPr id="66" name="図 65">
              <a:extLst>
                <a:ext uri="{FF2B5EF4-FFF2-40B4-BE49-F238E27FC236}">
                  <a16:creationId xmlns:a16="http://schemas.microsoft.com/office/drawing/2014/main" id="{CF0D87F9-B61C-4748-AD0E-B99EBFAA7F0B}"/>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648545" y="6281314"/>
              <a:ext cx="589431" cy="215107"/>
            </a:xfrm>
            <a:prstGeom prst="rect">
              <a:avLst/>
            </a:prstGeom>
          </p:spPr>
        </p:pic>
        <p:pic>
          <p:nvPicPr>
            <p:cNvPr id="67" name="図 66">
              <a:extLst>
                <a:ext uri="{FF2B5EF4-FFF2-40B4-BE49-F238E27FC236}">
                  <a16:creationId xmlns:a16="http://schemas.microsoft.com/office/drawing/2014/main" id="{BBE29939-283F-4944-A5E5-45134FCDCAA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455734" y="6139557"/>
              <a:ext cx="221731" cy="250518"/>
            </a:xfrm>
            <a:prstGeom prst="rect">
              <a:avLst/>
            </a:prstGeom>
          </p:spPr>
        </p:pic>
        <p:pic>
          <p:nvPicPr>
            <p:cNvPr id="68" name="Picture 2" descr="f_logo_RGB-Hex-Blue_512">
              <a:extLst>
                <a:ext uri="{FF2B5EF4-FFF2-40B4-BE49-F238E27FC236}">
                  <a16:creationId xmlns:a16="http://schemas.microsoft.com/office/drawing/2014/main" id="{43695BC3-34F4-480D-A126-4E43590D9FA5}"/>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646684" y="6184630"/>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図 3">
            <a:extLst>
              <a:ext uri="{FF2B5EF4-FFF2-40B4-BE49-F238E27FC236}">
                <a16:creationId xmlns:a16="http://schemas.microsoft.com/office/drawing/2014/main" id="{A9E54F6B-DF71-4C40-90B8-995A315766FA}"/>
              </a:ext>
            </a:extLst>
          </p:cNvPr>
          <p:cNvPicPr>
            <a:picLocks noChangeAspect="1"/>
          </p:cNvPicPr>
          <p:nvPr/>
        </p:nvPicPr>
        <p:blipFill>
          <a:blip r:embed="rId18"/>
          <a:stretch>
            <a:fillRect/>
          </a:stretch>
        </p:blipFill>
        <p:spPr>
          <a:xfrm>
            <a:off x="8330007" y="4002563"/>
            <a:ext cx="685800" cy="200025"/>
          </a:xfrm>
          <a:prstGeom prst="rect">
            <a:avLst/>
          </a:prstGeom>
        </p:spPr>
      </p:pic>
      <p:sp>
        <p:nvSpPr>
          <p:cNvPr id="70" name="Text Box 16">
            <a:extLst>
              <a:ext uri="{FF2B5EF4-FFF2-40B4-BE49-F238E27FC236}">
                <a16:creationId xmlns:a16="http://schemas.microsoft.com/office/drawing/2014/main" id="{4D46F85A-5024-4A26-B484-9C53CB32F04F}"/>
              </a:ext>
            </a:extLst>
          </p:cNvPr>
          <p:cNvSpPr txBox="1">
            <a:spLocks noChangeArrowheads="1"/>
          </p:cNvSpPr>
          <p:nvPr/>
        </p:nvSpPr>
        <p:spPr bwMode="auto">
          <a:xfrm>
            <a:off x="8267901" y="6237004"/>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79516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5759910"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③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タイアップライト　エクスプレス（</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a:p>
        </p:txBody>
      </p:sp>
      <p:graphicFrame>
        <p:nvGraphicFramePr>
          <p:cNvPr id="164" name="表 163">
            <a:extLst>
              <a:ext uri="{FF2B5EF4-FFF2-40B4-BE49-F238E27FC236}">
                <a16:creationId xmlns:a16="http://schemas.microsoft.com/office/drawing/2014/main" id="{44043CBC-49BA-4909-B9C6-EFC09CF3843D}"/>
              </a:ext>
            </a:extLst>
          </p:cNvPr>
          <p:cNvGraphicFramePr>
            <a:graphicFrameLocks noGrp="1"/>
          </p:cNvGraphicFramePr>
          <p:nvPr>
            <p:extLst>
              <p:ext uri="{D42A27DB-BD31-4B8C-83A1-F6EECF244321}">
                <p14:modId xmlns:p14="http://schemas.microsoft.com/office/powerpoint/2010/main" val="1607519513"/>
              </p:ext>
            </p:extLst>
          </p:nvPr>
        </p:nvGraphicFramePr>
        <p:xfrm>
          <a:off x="262524" y="1671747"/>
          <a:ext cx="3682095" cy="1051326"/>
        </p:xfrm>
        <a:graphic>
          <a:graphicData uri="http://schemas.openxmlformats.org/drawingml/2006/table">
            <a:tbl>
              <a:tblPr firstRow="1" bandRow="1">
                <a:tableStyleId>{5C22544A-7EE6-4342-B048-85BDC9FD1C3A}</a:tableStyleId>
              </a:tblPr>
              <a:tblGrid>
                <a:gridCol w="854985">
                  <a:extLst>
                    <a:ext uri="{9D8B030D-6E8A-4147-A177-3AD203B41FA5}">
                      <a16:colId xmlns:a16="http://schemas.microsoft.com/office/drawing/2014/main" val="20000"/>
                    </a:ext>
                  </a:extLst>
                </a:gridCol>
                <a:gridCol w="2827110">
                  <a:extLst>
                    <a:ext uri="{9D8B030D-6E8A-4147-A177-3AD203B41FA5}">
                      <a16:colId xmlns:a16="http://schemas.microsoft.com/office/drawing/2014/main" val="20001"/>
                    </a:ext>
                  </a:extLst>
                </a:gridCol>
              </a:tblGrid>
              <a:tr h="2815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8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endParaRPr kumimoji="0" lang="zh-CN" altLang="en-US" sz="6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5" name="角丸四角形 84">
            <a:extLst>
              <a:ext uri="{FF2B5EF4-FFF2-40B4-BE49-F238E27FC236}">
                <a16:creationId xmlns:a16="http://schemas.microsoft.com/office/drawing/2014/main" id="{8979E292-0DE3-43A2-BD9E-895700C82BB1}"/>
              </a:ext>
            </a:extLst>
          </p:cNvPr>
          <p:cNvSpPr/>
          <p:nvPr/>
        </p:nvSpPr>
        <p:spPr>
          <a:xfrm>
            <a:off x="250841" y="1487963"/>
            <a:ext cx="838878" cy="169200"/>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67" name="表 166">
            <a:extLst>
              <a:ext uri="{FF2B5EF4-FFF2-40B4-BE49-F238E27FC236}">
                <a16:creationId xmlns:a16="http://schemas.microsoft.com/office/drawing/2014/main" id="{53EBDD4F-6EFF-483B-9DBF-35E2AF48263E}"/>
              </a:ext>
            </a:extLst>
          </p:cNvPr>
          <p:cNvGraphicFramePr>
            <a:graphicFrameLocks noGrp="1"/>
          </p:cNvGraphicFramePr>
          <p:nvPr>
            <p:extLst>
              <p:ext uri="{D42A27DB-BD31-4B8C-83A1-F6EECF244321}">
                <p14:modId xmlns:p14="http://schemas.microsoft.com/office/powerpoint/2010/main" val="2063625385"/>
              </p:ext>
            </p:extLst>
          </p:nvPr>
        </p:nvGraphicFramePr>
        <p:xfrm>
          <a:off x="250841" y="2970148"/>
          <a:ext cx="3773044" cy="1980018"/>
        </p:xfrm>
        <a:graphic>
          <a:graphicData uri="http://schemas.openxmlformats.org/drawingml/2006/table">
            <a:tbl>
              <a:tblPr firstRow="1" bandRow="1">
                <a:tableStyleId>{5C22544A-7EE6-4342-B048-85BDC9FD1C3A}</a:tableStyleId>
              </a:tblPr>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870668"/>
                  </a:ext>
                </a:extLst>
              </a:tr>
            </a:tbl>
          </a:graphicData>
        </a:graphic>
      </p:graphicFrame>
      <p:sp>
        <p:nvSpPr>
          <p:cNvPr id="168" name="角丸四角形 72">
            <a:extLst>
              <a:ext uri="{FF2B5EF4-FFF2-40B4-BE49-F238E27FC236}">
                <a16:creationId xmlns:a16="http://schemas.microsoft.com/office/drawing/2014/main" id="{84BA6BF0-964D-4AC4-9A89-6DD18EFF8C6D}"/>
              </a:ext>
            </a:extLst>
          </p:cNvPr>
          <p:cNvSpPr/>
          <p:nvPr/>
        </p:nvSpPr>
        <p:spPr>
          <a:xfrm>
            <a:off x="250841" y="2774004"/>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endPar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角丸四角形 72">
            <a:extLst>
              <a:ext uri="{FF2B5EF4-FFF2-40B4-BE49-F238E27FC236}">
                <a16:creationId xmlns:a16="http://schemas.microsoft.com/office/drawing/2014/main" id="{AF9FF12D-8A43-4A01-9119-29916778FFE4}"/>
              </a:ext>
            </a:extLst>
          </p:cNvPr>
          <p:cNvSpPr/>
          <p:nvPr/>
        </p:nvSpPr>
        <p:spPr>
          <a:xfrm>
            <a:off x="224410" y="5814124"/>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テキスト ボックス 169">
            <a:extLst>
              <a:ext uri="{FF2B5EF4-FFF2-40B4-BE49-F238E27FC236}">
                <a16:creationId xmlns:a16="http://schemas.microsoft.com/office/drawing/2014/main" id="{4F006467-E07C-4341-A592-57B04E9FCBD4}"/>
              </a:ext>
            </a:extLst>
          </p:cNvPr>
          <p:cNvSpPr txBox="1"/>
          <p:nvPr/>
        </p:nvSpPr>
        <p:spPr>
          <a:xfrm>
            <a:off x="154223" y="871867"/>
            <a:ext cx="4927481" cy="792909"/>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p>
          <a:p>
            <a:pPr marL="158265" indent="-158265">
              <a:lnSpc>
                <a:spcPct val="150000"/>
              </a:lnSpc>
              <a:buFont typeface="Wingdings" panose="05000000000000000000" pitchFamily="2" charset="2"/>
              <a:buChar char="ü"/>
            </a:pPr>
            <a:r>
              <a:rPr lang="ja-JP" altLang="ja-JP" sz="800">
                <a:latin typeface="Meiryo UI" panose="020B0604030504040204" pitchFamily="50" charset="-128"/>
                <a:ea typeface="Meiryo UI" panose="020B0604030504040204" pitchFamily="50" charset="-128"/>
              </a:rPr>
              <a:t>エクスプレスは事前にスケジュール等の調整が必要です。場合によって、お受けできないことがあります。</a:t>
            </a:r>
          </a:p>
          <a:p>
            <a:pPr marL="158265" indent="-158265">
              <a:lnSpc>
                <a:spcPct val="150000"/>
              </a:lnSpc>
              <a:buFont typeface="Wingdings" panose="05000000000000000000" pitchFamily="2" charset="2"/>
              <a:buChar char="ü"/>
            </a:pPr>
            <a:endParaRPr lang="ja-JP" altLang="en-US" sz="738">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Text Box 8">
            <a:extLst>
              <a:ext uri="{FF2B5EF4-FFF2-40B4-BE49-F238E27FC236}">
                <a16:creationId xmlns:a16="http://schemas.microsoft.com/office/drawing/2014/main" id="{38D1D547-1B57-4F60-AAED-6195075D2002}"/>
              </a:ext>
            </a:extLst>
          </p:cNvPr>
          <p:cNvSpPr txBox="1">
            <a:spLocks noChangeArrowheads="1"/>
          </p:cNvSpPr>
          <p:nvPr/>
        </p:nvSpPr>
        <p:spPr bwMode="auto">
          <a:xfrm>
            <a:off x="5987468" y="1875037"/>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174" name="Freeform 290">
            <a:extLst>
              <a:ext uri="{FF2B5EF4-FFF2-40B4-BE49-F238E27FC236}">
                <a16:creationId xmlns:a16="http://schemas.microsoft.com/office/drawing/2014/main" id="{3B6848B3-DD2B-47AC-AFD2-ADED7F753078}"/>
              </a:ext>
            </a:extLst>
          </p:cNvPr>
          <p:cNvSpPr>
            <a:spLocks noEditPoints="1"/>
          </p:cNvSpPr>
          <p:nvPr/>
        </p:nvSpPr>
        <p:spPr bwMode="auto">
          <a:xfrm>
            <a:off x="5796136" y="1883308"/>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190" name="テキスト ボックス 46">
            <a:extLst>
              <a:ext uri="{FF2B5EF4-FFF2-40B4-BE49-F238E27FC236}">
                <a16:creationId xmlns:a16="http://schemas.microsoft.com/office/drawing/2014/main" id="{4A0CC607-08E4-4445-B4E9-86DB1BB2D438}"/>
              </a:ext>
            </a:extLst>
          </p:cNvPr>
          <p:cNvSpPr txBox="1"/>
          <p:nvPr/>
        </p:nvSpPr>
        <p:spPr>
          <a:xfrm>
            <a:off x="5799779" y="3356992"/>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700">
                <a:solidFill>
                  <a:srgbClr val="FF0000"/>
                </a:solidFill>
                <a:latin typeface="Yu Gothic Medium" panose="020B0500000000000000" pitchFamily="34" charset="-128"/>
                <a:ea typeface="Yu Gothic Medium" panose="020B0500000000000000" pitchFamily="34" charset="-128"/>
              </a:rPr>
              <a:t>※</a:t>
            </a:r>
            <a:r>
              <a:rPr kumimoji="1" lang="ja-JP" altLang="en-US" sz="700">
                <a:solidFill>
                  <a:srgbClr val="FF0000"/>
                </a:solidFill>
                <a:latin typeface="Yu Gothic Medium" panose="020B0500000000000000" pitchFamily="34" charset="-128"/>
                <a:ea typeface="Yu Gothic Medium" panose="020B0500000000000000" pitchFamily="34" charset="-128"/>
              </a:rPr>
              <a:t>校正の回数が規定を超える場合は</a:t>
            </a:r>
            <a:r>
              <a:rPr lang="en-US" altLang="ja-JP" sz="700">
                <a:solidFill>
                  <a:srgbClr val="FF0000"/>
                </a:solidFill>
                <a:latin typeface="Yu Gothic Medium" panose="020B0500000000000000" pitchFamily="34" charset="-128"/>
                <a:ea typeface="Yu Gothic Medium" panose="020B0500000000000000" pitchFamily="34" charset="-128"/>
              </a:rPr>
              <a:t>20</a:t>
            </a:r>
            <a:r>
              <a:rPr lang="ja-JP" altLang="en-US" sz="700">
                <a:solidFill>
                  <a:srgbClr val="FF0000"/>
                </a:solidFill>
                <a:latin typeface="Yu Gothic Medium" panose="020B0500000000000000" pitchFamily="34" charset="-128"/>
                <a:ea typeface="Yu Gothic Medium" panose="020B0500000000000000" pitchFamily="34" charset="-128"/>
              </a:rPr>
              <a:t>万円</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ネット</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回の</a:t>
            </a:r>
            <a:r>
              <a:rPr kumimoji="1" lang="ja-JP" altLang="en-US" sz="700">
                <a:solidFill>
                  <a:srgbClr val="FF0000"/>
                </a:solidFill>
                <a:latin typeface="Yu Gothic Medium" panose="020B0500000000000000" pitchFamily="34" charset="-128"/>
                <a:ea typeface="Yu Gothic Medium" panose="020B0500000000000000" pitchFamily="34" charset="-128"/>
              </a:rPr>
              <a:t>費用が発生します。</a:t>
            </a:r>
          </a:p>
        </p:txBody>
      </p:sp>
      <p:grpSp>
        <p:nvGrpSpPr>
          <p:cNvPr id="191" name="グループ化 190">
            <a:extLst>
              <a:ext uri="{FF2B5EF4-FFF2-40B4-BE49-F238E27FC236}">
                <a16:creationId xmlns:a16="http://schemas.microsoft.com/office/drawing/2014/main" id="{0345B379-7579-4AFF-B21D-515EF7EFF9BB}"/>
              </a:ext>
            </a:extLst>
          </p:cNvPr>
          <p:cNvGrpSpPr/>
          <p:nvPr/>
        </p:nvGrpSpPr>
        <p:grpSpPr>
          <a:xfrm>
            <a:off x="4121071" y="1844825"/>
            <a:ext cx="1531049" cy="3096344"/>
            <a:chOff x="556260" y="1573244"/>
            <a:chExt cx="2346960" cy="4746418"/>
          </a:xfrm>
        </p:grpSpPr>
        <p:grpSp>
          <p:nvGrpSpPr>
            <p:cNvPr id="192" name="グループ化 191">
              <a:extLst>
                <a:ext uri="{FF2B5EF4-FFF2-40B4-BE49-F238E27FC236}">
                  <a16:creationId xmlns:a16="http://schemas.microsoft.com/office/drawing/2014/main" id="{E94E9BF6-D8DF-4070-94E1-057C3C6F077E}"/>
                </a:ext>
              </a:extLst>
            </p:cNvPr>
            <p:cNvGrpSpPr/>
            <p:nvPr/>
          </p:nvGrpSpPr>
          <p:grpSpPr>
            <a:xfrm>
              <a:off x="556260" y="1573244"/>
              <a:ext cx="2346960" cy="4746418"/>
              <a:chOff x="556260" y="1668780"/>
              <a:chExt cx="2346960" cy="4746418"/>
            </a:xfrm>
          </p:grpSpPr>
          <p:sp>
            <p:nvSpPr>
              <p:cNvPr id="198" name="正方形/長方形 197">
                <a:extLst>
                  <a:ext uri="{FF2B5EF4-FFF2-40B4-BE49-F238E27FC236}">
                    <a16:creationId xmlns:a16="http://schemas.microsoft.com/office/drawing/2014/main" id="{34D5D441-7477-4CBB-8EAD-D138E514A009}"/>
                  </a:ext>
                </a:extLst>
              </p:cNvPr>
              <p:cNvSpPr/>
              <p:nvPr/>
            </p:nvSpPr>
            <p:spPr>
              <a:xfrm>
                <a:off x="556260" y="1668780"/>
                <a:ext cx="2346960" cy="4744212"/>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99" name="グループ化 198">
                <a:extLst>
                  <a:ext uri="{FF2B5EF4-FFF2-40B4-BE49-F238E27FC236}">
                    <a16:creationId xmlns:a16="http://schemas.microsoft.com/office/drawing/2014/main" id="{922CF079-D80A-4364-83BE-0197410E749D}"/>
                  </a:ext>
                </a:extLst>
              </p:cNvPr>
              <p:cNvGrpSpPr/>
              <p:nvPr/>
            </p:nvGrpSpPr>
            <p:grpSpPr>
              <a:xfrm>
                <a:off x="556260" y="1668780"/>
                <a:ext cx="2346960" cy="86902"/>
                <a:chOff x="556260" y="1668780"/>
                <a:chExt cx="2346960" cy="86902"/>
              </a:xfrm>
            </p:grpSpPr>
            <p:pic>
              <p:nvPicPr>
                <p:cNvPr id="201" name="図 200">
                  <a:extLst>
                    <a:ext uri="{FF2B5EF4-FFF2-40B4-BE49-F238E27FC236}">
                      <a16:creationId xmlns:a16="http://schemas.microsoft.com/office/drawing/2014/main" id="{5A83E1E2-B938-4707-80F1-B477DD76498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260" y="1668780"/>
                  <a:ext cx="1472565" cy="86902"/>
                </a:xfrm>
                <a:prstGeom prst="rect">
                  <a:avLst/>
                </a:prstGeom>
              </p:spPr>
            </p:pic>
            <p:pic>
              <p:nvPicPr>
                <p:cNvPr id="202" name="図 201">
                  <a:extLst>
                    <a:ext uri="{FF2B5EF4-FFF2-40B4-BE49-F238E27FC236}">
                      <a16:creationId xmlns:a16="http://schemas.microsoft.com/office/drawing/2014/main" id="{A53E25CA-F2B6-4E29-B7B2-A357BA6F8B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39"/>
                <a:stretch/>
              </p:blipFill>
              <p:spPr>
                <a:xfrm>
                  <a:off x="2007870" y="1668780"/>
                  <a:ext cx="895350" cy="86902"/>
                </a:xfrm>
                <a:prstGeom prst="rect">
                  <a:avLst/>
                </a:prstGeom>
              </p:spPr>
            </p:pic>
          </p:grpSp>
          <p:pic>
            <p:nvPicPr>
              <p:cNvPr id="200" name="図 199">
                <a:extLst>
                  <a:ext uri="{FF2B5EF4-FFF2-40B4-BE49-F238E27FC236}">
                    <a16:creationId xmlns:a16="http://schemas.microsoft.com/office/drawing/2014/main" id="{8B676EE8-35C3-4941-85D6-C3539F82BE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6260" y="6179839"/>
                <a:ext cx="2346960" cy="235359"/>
              </a:xfrm>
              <a:prstGeom prst="rect">
                <a:avLst/>
              </a:prstGeom>
            </p:spPr>
          </p:pic>
        </p:grpSp>
        <p:pic>
          <p:nvPicPr>
            <p:cNvPr id="193" name="図 192">
              <a:extLst>
                <a:ext uri="{FF2B5EF4-FFF2-40B4-BE49-F238E27FC236}">
                  <a16:creationId xmlns:a16="http://schemas.microsoft.com/office/drawing/2014/main" id="{3C1196B9-5B58-4DB4-B3EF-F7C09706F2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96290" y="3033125"/>
              <a:ext cx="1866900" cy="966788"/>
            </a:xfrm>
            <a:prstGeom prst="rect">
              <a:avLst/>
            </a:prstGeom>
          </p:spPr>
        </p:pic>
        <p:pic>
          <p:nvPicPr>
            <p:cNvPr id="194" name="図 193">
              <a:extLst>
                <a:ext uri="{FF2B5EF4-FFF2-40B4-BE49-F238E27FC236}">
                  <a16:creationId xmlns:a16="http://schemas.microsoft.com/office/drawing/2014/main" id="{A800D649-B853-460F-B43A-085DF34EDB20}"/>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flipH="1">
              <a:off x="960419" y="4069763"/>
              <a:ext cx="1472564" cy="958313"/>
            </a:xfrm>
            <a:prstGeom prst="rect">
              <a:avLst/>
            </a:prstGeom>
          </p:spPr>
        </p:pic>
        <p:pic>
          <p:nvPicPr>
            <p:cNvPr id="195" name="図 194">
              <a:extLst>
                <a:ext uri="{FF2B5EF4-FFF2-40B4-BE49-F238E27FC236}">
                  <a16:creationId xmlns:a16="http://schemas.microsoft.com/office/drawing/2014/main" id="{33FA1845-C46C-4E0F-A014-899670E7B67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763251" y="5128406"/>
              <a:ext cx="1866900" cy="541989"/>
            </a:xfrm>
            <a:prstGeom prst="rect">
              <a:avLst/>
            </a:prstGeom>
          </p:spPr>
        </p:pic>
        <p:pic>
          <p:nvPicPr>
            <p:cNvPr id="196" name="図 195">
              <a:extLst>
                <a:ext uri="{FF2B5EF4-FFF2-40B4-BE49-F238E27FC236}">
                  <a16:creationId xmlns:a16="http://schemas.microsoft.com/office/drawing/2014/main" id="{CECDF05A-BB9A-42A2-8FCC-259760B3D932}"/>
                </a:ext>
              </a:extLst>
            </p:cNvPr>
            <p:cNvPicPr>
              <a:picLocks noChangeAspect="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a:ext>
              </a:extLst>
            </a:blip>
            <a:stretch>
              <a:fillRect/>
            </a:stretch>
          </p:blipFill>
          <p:spPr>
            <a:xfrm>
              <a:off x="1013758" y="2062409"/>
              <a:ext cx="1377016" cy="890071"/>
            </a:xfrm>
            <a:prstGeom prst="rect">
              <a:avLst/>
            </a:prstGeom>
          </p:spPr>
        </p:pic>
        <p:pic>
          <p:nvPicPr>
            <p:cNvPr id="197" name="図 196">
              <a:extLst>
                <a:ext uri="{FF2B5EF4-FFF2-40B4-BE49-F238E27FC236}">
                  <a16:creationId xmlns:a16="http://schemas.microsoft.com/office/drawing/2014/main" id="{894A09A1-D0B8-404A-9395-9A416C5609B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8661" y="1735748"/>
              <a:ext cx="2022158" cy="210419"/>
            </a:xfrm>
            <a:prstGeom prst="rect">
              <a:avLst/>
            </a:prstGeom>
          </p:spPr>
        </p:pic>
      </p:grpSp>
      <p:graphicFrame>
        <p:nvGraphicFramePr>
          <p:cNvPr id="203" name="表 202">
            <a:extLst>
              <a:ext uri="{FF2B5EF4-FFF2-40B4-BE49-F238E27FC236}">
                <a16:creationId xmlns:a16="http://schemas.microsoft.com/office/drawing/2014/main" id="{B8F6A939-E9CE-4208-B25C-990AD243AD0B}"/>
              </a:ext>
            </a:extLst>
          </p:cNvPr>
          <p:cNvGraphicFramePr>
            <a:graphicFrameLocks noGrp="1"/>
          </p:cNvGraphicFramePr>
          <p:nvPr>
            <p:extLst>
              <p:ext uri="{D42A27DB-BD31-4B8C-83A1-F6EECF244321}">
                <p14:modId xmlns:p14="http://schemas.microsoft.com/office/powerpoint/2010/main" val="2703706465"/>
              </p:ext>
            </p:extLst>
          </p:nvPr>
        </p:nvGraphicFramePr>
        <p:xfrm>
          <a:off x="5781529" y="4869232"/>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11" name="テキスト ボックス 46">
            <a:extLst>
              <a:ext uri="{FF2B5EF4-FFF2-40B4-BE49-F238E27FC236}">
                <a16:creationId xmlns:a16="http://schemas.microsoft.com/office/drawing/2014/main" id="{8320424F-28E9-4BC1-8060-8E3E2194C062}"/>
              </a:ext>
            </a:extLst>
          </p:cNvPr>
          <p:cNvSpPr txBox="1"/>
          <p:nvPr/>
        </p:nvSpPr>
        <p:spPr>
          <a:xfrm>
            <a:off x="5799779" y="3523957"/>
            <a:ext cx="351402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校正の確認時間などによってはご希望のタイミングで</a:t>
            </a:r>
          </a:p>
          <a:p>
            <a:r>
              <a:rPr lang="ja-JP" altLang="en-US" sz="700">
                <a:solidFill>
                  <a:srgbClr val="FF0000"/>
                </a:solidFill>
                <a:latin typeface="Yu Gothic Medium" panose="020B0500000000000000" pitchFamily="34" charset="-128"/>
                <a:ea typeface="Yu Gothic Medium" panose="020B0500000000000000" pitchFamily="34" charset="-128"/>
              </a:rPr>
              <a:t>　掲載開始ができない場合があります。</a:t>
            </a:r>
          </a:p>
        </p:txBody>
      </p:sp>
      <p:grpSp>
        <p:nvGrpSpPr>
          <p:cNvPr id="84" name="グループ化 83">
            <a:extLst>
              <a:ext uri="{FF2B5EF4-FFF2-40B4-BE49-F238E27FC236}">
                <a16:creationId xmlns:a16="http://schemas.microsoft.com/office/drawing/2014/main" id="{0C970ED4-B1F8-420C-938D-18694A613785}"/>
              </a:ext>
            </a:extLst>
          </p:cNvPr>
          <p:cNvGrpSpPr/>
          <p:nvPr/>
        </p:nvGrpSpPr>
        <p:grpSpPr>
          <a:xfrm>
            <a:off x="5749309" y="1923012"/>
            <a:ext cx="3319003" cy="1484110"/>
            <a:chOff x="5781530" y="1498608"/>
            <a:chExt cx="3336238" cy="1491817"/>
          </a:xfrm>
        </p:grpSpPr>
        <p:sp>
          <p:nvSpPr>
            <p:cNvPr id="85" name="ホームベース 58">
              <a:extLst>
                <a:ext uri="{FF2B5EF4-FFF2-40B4-BE49-F238E27FC236}">
                  <a16:creationId xmlns:a16="http://schemas.microsoft.com/office/drawing/2014/main" id="{8D6FBD7E-6F32-4988-9B14-C66255194BCF}"/>
                </a:ext>
              </a:extLst>
            </p:cNvPr>
            <p:cNvSpPr/>
            <p:nvPr/>
          </p:nvSpPr>
          <p:spPr bwMode="auto">
            <a:xfrm>
              <a:off x="5781530" y="2390423"/>
              <a:ext cx="3254966" cy="259616"/>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86" name="Text Box 31">
              <a:extLst>
                <a:ext uri="{FF2B5EF4-FFF2-40B4-BE49-F238E27FC236}">
                  <a16:creationId xmlns:a16="http://schemas.microsoft.com/office/drawing/2014/main" id="{054CABC6-0FC7-4DEF-A858-BD77A8C5CDC4}"/>
                </a:ext>
              </a:extLst>
            </p:cNvPr>
            <p:cNvSpPr txBox="1">
              <a:spLocks noChangeArrowheads="1"/>
            </p:cNvSpPr>
            <p:nvPr/>
          </p:nvSpPr>
          <p:spPr bwMode="auto">
            <a:xfrm>
              <a:off x="5813919" y="1498608"/>
              <a:ext cx="376446" cy="769962"/>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b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87" name="AutoShape 32">
              <a:extLst>
                <a:ext uri="{FF2B5EF4-FFF2-40B4-BE49-F238E27FC236}">
                  <a16:creationId xmlns:a16="http://schemas.microsoft.com/office/drawing/2014/main" id="{5154EAB1-DA07-40F4-A133-E1B179E95651}"/>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88" name="Text Box 31">
              <a:extLst>
                <a:ext uri="{FF2B5EF4-FFF2-40B4-BE49-F238E27FC236}">
                  <a16:creationId xmlns:a16="http://schemas.microsoft.com/office/drawing/2014/main" id="{43B1CC03-51E7-433B-B989-160FA5001948}"/>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事前資料</a:t>
              </a:r>
              <a: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a:t>
              </a:r>
            </a:p>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89" name="AutoShape 32">
              <a:extLst>
                <a:ext uri="{FF2B5EF4-FFF2-40B4-BE49-F238E27FC236}">
                  <a16:creationId xmlns:a16="http://schemas.microsoft.com/office/drawing/2014/main" id="{794E0966-634A-45F2-AA41-7A6F6680F9B9}"/>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0" name="Text Box 31">
              <a:extLst>
                <a:ext uri="{FF2B5EF4-FFF2-40B4-BE49-F238E27FC236}">
                  <a16:creationId xmlns:a16="http://schemas.microsoft.com/office/drawing/2014/main" id="{FC328955-288E-4F58-AC9F-A1303FEC404E}"/>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91" name="AutoShape 32">
              <a:extLst>
                <a:ext uri="{FF2B5EF4-FFF2-40B4-BE49-F238E27FC236}">
                  <a16:creationId xmlns:a16="http://schemas.microsoft.com/office/drawing/2014/main" id="{BA82E88F-F5A6-4328-92F1-2567A2E75FF3}"/>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2" name="Text Box 31">
              <a:extLst>
                <a:ext uri="{FF2B5EF4-FFF2-40B4-BE49-F238E27FC236}">
                  <a16:creationId xmlns:a16="http://schemas.microsoft.com/office/drawing/2014/main" id="{8F2F1946-4583-4D1C-B887-64C69ABF947D}"/>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93" name="AutoShape 32">
              <a:extLst>
                <a:ext uri="{FF2B5EF4-FFF2-40B4-BE49-F238E27FC236}">
                  <a16:creationId xmlns:a16="http://schemas.microsoft.com/office/drawing/2014/main" id="{BE4FFBBA-C972-4198-8F9D-A2FAD0E8F636}"/>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4" name="Text Box 31">
              <a:extLst>
                <a:ext uri="{FF2B5EF4-FFF2-40B4-BE49-F238E27FC236}">
                  <a16:creationId xmlns:a16="http://schemas.microsoft.com/office/drawing/2014/main" id="{9D156FF4-C821-435D-AAE2-428BEA667A3F}"/>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algn="dist">
                <a:defRPr/>
              </a:pPr>
              <a:r>
                <a:rPr lang="ja-JP" altLang="en-US" sz="646">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95" name="AutoShape 32">
              <a:extLst>
                <a:ext uri="{FF2B5EF4-FFF2-40B4-BE49-F238E27FC236}">
                  <a16:creationId xmlns:a16="http://schemas.microsoft.com/office/drawing/2014/main" id="{188D6E3E-9AA1-480E-A35C-4EB11C5887AD}"/>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6" name="Text Box 31">
              <a:extLst>
                <a:ext uri="{FF2B5EF4-FFF2-40B4-BE49-F238E27FC236}">
                  <a16:creationId xmlns:a16="http://schemas.microsoft.com/office/drawing/2014/main" id="{987572FE-454C-4C0E-91F8-0AEA76ED5E31}"/>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97" name="AutoShape 32">
              <a:extLst>
                <a:ext uri="{FF2B5EF4-FFF2-40B4-BE49-F238E27FC236}">
                  <a16:creationId xmlns:a16="http://schemas.microsoft.com/office/drawing/2014/main" id="{77953B89-5E6F-43E4-B555-A8D819AD14F7}"/>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8" name="テキスト ボックス 97">
              <a:extLst>
                <a:ext uri="{FF2B5EF4-FFF2-40B4-BE49-F238E27FC236}">
                  <a16:creationId xmlns:a16="http://schemas.microsoft.com/office/drawing/2014/main" id="{8A1BCBB6-5AF4-433D-B6A7-AE9AE779B0C6}"/>
                </a:ext>
              </a:extLst>
            </p:cNvPr>
            <p:cNvSpPr txBox="1"/>
            <p:nvPr/>
          </p:nvSpPr>
          <p:spPr>
            <a:xfrm>
              <a:off x="6444208" y="2630782"/>
              <a:ext cx="1260000" cy="200055"/>
            </a:xfrm>
            <a:prstGeom prst="rect">
              <a:avLst/>
            </a:prstGeom>
            <a:noFill/>
          </p:spPr>
          <p:txBody>
            <a:bodyPr wrap="square" rtlCol="0">
              <a:spAutoFit/>
            </a:bodyPr>
            <a:lstStyle/>
            <a:p>
              <a:pPr algn="r"/>
              <a:r>
                <a:rPr kumimoji="1" lang="ja-JP" altLang="en-US" sz="700" b="1"/>
                <a:t>テキスト校正：</a:t>
              </a:r>
              <a:r>
                <a:rPr kumimoji="1" lang="en-US" altLang="ja-JP" sz="700" b="1"/>
                <a:t>1</a:t>
              </a:r>
              <a:r>
                <a:rPr kumimoji="1" lang="ja-JP" altLang="en-US" sz="700" b="1"/>
                <a:t>回まで</a:t>
              </a:r>
              <a:endParaRPr kumimoji="1" lang="en-US" altLang="ja-JP" sz="700" b="1"/>
            </a:p>
          </p:txBody>
        </p:sp>
        <p:sp>
          <p:nvSpPr>
            <p:cNvPr id="99" name="テキスト ボックス 98">
              <a:extLst>
                <a:ext uri="{FF2B5EF4-FFF2-40B4-BE49-F238E27FC236}">
                  <a16:creationId xmlns:a16="http://schemas.microsoft.com/office/drawing/2014/main" id="{8C40DEE8-1074-4B0F-9E9A-C82DF78C7836}"/>
                </a:ext>
              </a:extLst>
            </p:cNvPr>
            <p:cNvSpPr txBox="1"/>
            <p:nvPr/>
          </p:nvSpPr>
          <p:spPr>
            <a:xfrm>
              <a:off x="6444208" y="2790370"/>
              <a:ext cx="1260000" cy="200055"/>
            </a:xfrm>
            <a:prstGeom prst="rect">
              <a:avLst/>
            </a:prstGeom>
            <a:noFill/>
          </p:spPr>
          <p:txBody>
            <a:bodyPr wrap="square" rtlCol="0">
              <a:spAutoFit/>
            </a:bodyPr>
            <a:lstStyle/>
            <a:p>
              <a:pPr algn="r"/>
              <a:r>
                <a:rPr kumimoji="1" lang="en-US" altLang="ja-JP" sz="700"/>
                <a:t>Web</a:t>
              </a:r>
              <a:r>
                <a:rPr kumimoji="1" lang="ja-JP" altLang="en-US" sz="700"/>
                <a:t>校正：リンク先確認のみ</a:t>
              </a:r>
              <a:endParaRPr kumimoji="1" lang="en-US" altLang="ja-JP" sz="700"/>
            </a:p>
          </p:txBody>
        </p:sp>
        <p:cxnSp>
          <p:nvCxnSpPr>
            <p:cNvPr id="101" name="コネクタ: カギ線 100">
              <a:extLst>
                <a:ext uri="{FF2B5EF4-FFF2-40B4-BE49-F238E27FC236}">
                  <a16:creationId xmlns:a16="http://schemas.microsoft.com/office/drawing/2014/main" id="{5B223DAE-428B-4F88-B1B9-5AD7B6B7EC8F}"/>
                </a:ext>
              </a:extLst>
            </p:cNvPr>
            <p:cNvCxnSpPr>
              <a:cxnSpLocks/>
              <a:stCxn id="94" idx="3"/>
              <a:endCxn id="98" idx="3"/>
            </p:cNvCxnSpPr>
            <p:nvPr/>
          </p:nvCxnSpPr>
          <p:spPr>
            <a:xfrm flipH="1">
              <a:off x="7704208" y="1949892"/>
              <a:ext cx="444970" cy="780918"/>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コネクタ: カギ線 101">
              <a:extLst>
                <a:ext uri="{FF2B5EF4-FFF2-40B4-BE49-F238E27FC236}">
                  <a16:creationId xmlns:a16="http://schemas.microsoft.com/office/drawing/2014/main" id="{A96791A4-95B9-4447-9063-0D00EFD0C254}"/>
                </a:ext>
              </a:extLst>
            </p:cNvPr>
            <p:cNvCxnSpPr>
              <a:cxnSpLocks/>
              <a:stCxn id="94" idx="3"/>
              <a:endCxn id="99" idx="3"/>
            </p:cNvCxnSpPr>
            <p:nvPr/>
          </p:nvCxnSpPr>
          <p:spPr>
            <a:xfrm flipH="1">
              <a:off x="7704208" y="1949892"/>
              <a:ext cx="444970" cy="940506"/>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3" name="Text Box 41">
              <a:extLst>
                <a:ext uri="{FF2B5EF4-FFF2-40B4-BE49-F238E27FC236}">
                  <a16:creationId xmlns:a16="http://schemas.microsoft.com/office/drawing/2014/main" id="{1544D30A-A56F-4F93-9631-3412D4A10A50}"/>
                </a:ext>
              </a:extLst>
            </p:cNvPr>
            <p:cNvSpPr txBox="1">
              <a:spLocks noChangeArrowheads="1"/>
            </p:cNvSpPr>
            <p:nvPr/>
          </p:nvSpPr>
          <p:spPr bwMode="auto">
            <a:xfrm>
              <a:off x="8452773" y="2657205"/>
              <a:ext cx="646465" cy="292617"/>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endParaRPr lang="en-US" altLang="ja-JP"/>
            </a:p>
            <a:p>
              <a:r>
                <a:rPr lang="en-US" altLang="ja-JP"/>
                <a:t>2</a:t>
              </a:r>
              <a:r>
                <a:rPr lang="ja-JP" altLang="en-US"/>
                <a:t>～</a:t>
              </a:r>
              <a:r>
                <a:rPr lang="en-US" altLang="ja-JP"/>
                <a:t>5</a:t>
              </a:r>
              <a:r>
                <a:rPr lang="ja-JP" altLang="en-US"/>
                <a:t>営業日</a:t>
              </a:r>
              <a:endParaRPr lang="en-US" altLang="ja-JP"/>
            </a:p>
          </p:txBody>
        </p:sp>
        <p:sp>
          <p:nvSpPr>
            <p:cNvPr id="104" name="AutoShape 39">
              <a:extLst>
                <a:ext uri="{FF2B5EF4-FFF2-40B4-BE49-F238E27FC236}">
                  <a16:creationId xmlns:a16="http://schemas.microsoft.com/office/drawing/2014/main" id="{CB64BDED-289D-4BD0-A444-099B12E55E27}"/>
                </a:ext>
              </a:extLst>
            </p:cNvPr>
            <p:cNvSpPr>
              <a:spLocks/>
            </p:cNvSpPr>
            <p:nvPr/>
          </p:nvSpPr>
          <p:spPr bwMode="auto">
            <a:xfrm rot="5400000">
              <a:off x="7795718" y="1722848"/>
              <a:ext cx="191610" cy="1615577"/>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Text Box 31">
              <a:extLst>
                <a:ext uri="{FF2B5EF4-FFF2-40B4-BE49-F238E27FC236}">
                  <a16:creationId xmlns:a16="http://schemas.microsoft.com/office/drawing/2014/main" id="{23FC3ACD-2FE7-416A-8D45-57D0AC50B6B7}"/>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（取材）</a:t>
              </a:r>
              <a:endPar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AutoShape 32">
              <a:extLst>
                <a:ext uri="{FF2B5EF4-FFF2-40B4-BE49-F238E27FC236}">
                  <a16:creationId xmlns:a16="http://schemas.microsoft.com/office/drawing/2014/main" id="{28CE68A4-447C-4720-859B-DCDD9434743E}"/>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grpSp>
      <p:graphicFrame>
        <p:nvGraphicFramePr>
          <p:cNvPr id="107" name="表 106">
            <a:extLst>
              <a:ext uri="{FF2B5EF4-FFF2-40B4-BE49-F238E27FC236}">
                <a16:creationId xmlns:a16="http://schemas.microsoft.com/office/drawing/2014/main" id="{B9F0DE6E-6DFD-4950-A1E9-4F5BF25B87E1}"/>
              </a:ext>
            </a:extLst>
          </p:cNvPr>
          <p:cNvGraphicFramePr>
            <a:graphicFrameLocks noGrp="1"/>
          </p:cNvGraphicFramePr>
          <p:nvPr>
            <p:extLst>
              <p:ext uri="{D42A27DB-BD31-4B8C-83A1-F6EECF244321}">
                <p14:modId xmlns:p14="http://schemas.microsoft.com/office/powerpoint/2010/main" val="1715123721"/>
              </p:ext>
            </p:extLst>
          </p:nvPr>
        </p:nvGraphicFramePr>
        <p:xfrm>
          <a:off x="205133" y="6002207"/>
          <a:ext cx="3478213" cy="49721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7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850,000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108" name="正方形/長方形 107">
            <a:extLst>
              <a:ext uri="{FF2B5EF4-FFF2-40B4-BE49-F238E27FC236}">
                <a16:creationId xmlns:a16="http://schemas.microsoft.com/office/drawing/2014/main" id="{C056F4AD-3E84-4868-A932-DAF286815010}"/>
              </a:ext>
            </a:extLst>
          </p:cNvPr>
          <p:cNvSpPr/>
          <p:nvPr/>
        </p:nvSpPr>
        <p:spPr>
          <a:xfrm>
            <a:off x="1172384" y="5793718"/>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PV4,000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6,000】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474C1730-DE1C-479B-9825-E82CDCD592F1}"/>
              </a:ext>
            </a:extLst>
          </p:cNvPr>
          <p:cNvSpPr txBox="1"/>
          <p:nvPr/>
        </p:nvSpPr>
        <p:spPr>
          <a:xfrm>
            <a:off x="1879641" y="2401469"/>
            <a:ext cx="2221563" cy="307777"/>
          </a:xfrm>
          <a:prstGeom prst="rect">
            <a:avLst/>
          </a:prstGeom>
          <a:noFill/>
        </p:spPr>
        <p:txBody>
          <a:bodyPr wrap="square" rtlCol="0">
            <a:spAutoFit/>
          </a:bodyPr>
          <a:lstStyle/>
          <a:p>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万円（グロス）＋特急料金</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a:t>
            </a:r>
            <a:endParaRPr kumimoji="0" lang="en-US" altLang="ja-JP" sz="600">
              <a:latin typeface="Meiryo UI" panose="020B0604030504040204" pitchFamily="50" charset="-128"/>
              <a:ea typeface="Meiryo UI" panose="020B0604030504040204" pitchFamily="50" charset="-128"/>
              <a:cs typeface="Meiryo UI" panose="020B0604030504040204" pitchFamily="50" charset="-128"/>
            </a:endParaRPr>
          </a:p>
          <a:p>
            <a:pPr marL="88900"/>
            <a:r>
              <a:rPr kumimoji="0" lang="ja-JP" altLang="en-US" sz="600">
                <a:latin typeface="Meiryo UI" panose="020B0604030504040204" pitchFamily="50" charset="-128"/>
                <a:ea typeface="Meiryo UI" panose="020B0604030504040204" pitchFamily="50" charset="-128"/>
                <a:cs typeface="Meiryo UI" panose="020B0604030504040204" pitchFamily="50" charset="-128"/>
              </a:rPr>
              <a:t>＋制作費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万円（ネット）</a:t>
            </a:r>
            <a:endParaRPr kumimoji="1" lang="ja-JP" altLang="en-US" sz="1400"/>
          </a:p>
        </p:txBody>
      </p:sp>
      <p:sp>
        <p:nvSpPr>
          <p:cNvPr id="64" name="正方形/長方形 12">
            <a:extLst>
              <a:ext uri="{FF2B5EF4-FFF2-40B4-BE49-F238E27FC236}">
                <a16:creationId xmlns:a16="http://schemas.microsoft.com/office/drawing/2014/main" id="{7DD3BB1A-2167-476C-A08C-AF53703E52E6}"/>
              </a:ext>
            </a:extLst>
          </p:cNvPr>
          <p:cNvSpPr>
            <a:spLocks noChangeArrowheads="1"/>
          </p:cNvSpPr>
          <p:nvPr/>
        </p:nvSpPr>
        <p:spPr bwMode="auto">
          <a:xfrm>
            <a:off x="251520" y="4958952"/>
            <a:ext cx="348204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提供素材（画像</a:t>
            </a:r>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テキスト）によってはお受けすることができない場合があります。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58" name="スライド番号プレースホルダー 2">
            <a:extLst>
              <a:ext uri="{FF2B5EF4-FFF2-40B4-BE49-F238E27FC236}">
                <a16:creationId xmlns:a16="http://schemas.microsoft.com/office/drawing/2014/main" id="{39DA2E42-D502-417D-8462-D95278D004FE}"/>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6</a:t>
            </a:fld>
            <a:endParaRPr lang="ja-JP" altLang="en-US"/>
          </a:p>
        </p:txBody>
      </p:sp>
      <p:sp>
        <p:nvSpPr>
          <p:cNvPr id="59" name="テキスト ボックス 58">
            <a:extLst>
              <a:ext uri="{FF2B5EF4-FFF2-40B4-BE49-F238E27FC236}">
                <a16:creationId xmlns:a16="http://schemas.microsoft.com/office/drawing/2014/main" id="{C169698B-2393-4FED-8995-E40D6E66BE2E}"/>
              </a:ext>
            </a:extLst>
          </p:cNvPr>
          <p:cNvSpPr txBox="1"/>
          <p:nvPr/>
        </p:nvSpPr>
        <p:spPr>
          <a:xfrm>
            <a:off x="4000181" y="4941489"/>
            <a:ext cx="1712710" cy="507831"/>
          </a:xfrm>
          <a:prstGeom prst="rect">
            <a:avLst/>
          </a:prstGeom>
          <a:noFill/>
        </p:spPr>
        <p:txBody>
          <a:bodyPr wrap="square" rtlCol="0">
            <a:spAutoFit/>
          </a:bodyPr>
          <a:lstStyle/>
          <a:p>
            <a:r>
              <a:rPr lang="en-US" altLang="ja-JP" sz="90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定型フォーマットでのデザインに</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なるため、個別のカスタマイズは</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　お受けできません。</a:t>
            </a:r>
            <a:endParaRPr lang="en-US" altLang="ja-JP" sz="90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A544D263-5E32-45DF-950A-47B9D8ABF659}"/>
              </a:ext>
            </a:extLst>
          </p:cNvPr>
          <p:cNvGrpSpPr/>
          <p:nvPr/>
        </p:nvGrpSpPr>
        <p:grpSpPr>
          <a:xfrm>
            <a:off x="5707096" y="3963526"/>
            <a:ext cx="3405750" cy="900874"/>
            <a:chOff x="5414044" y="3851156"/>
            <a:chExt cx="3835428" cy="959266"/>
          </a:xfrm>
        </p:grpSpPr>
        <p:pic>
          <p:nvPicPr>
            <p:cNvPr id="61" name="Picture 2" descr="C:\Users\nk18806\Desktop\図1.png">
              <a:extLst>
                <a:ext uri="{FF2B5EF4-FFF2-40B4-BE49-F238E27FC236}">
                  <a16:creationId xmlns:a16="http://schemas.microsoft.com/office/drawing/2014/main" id="{73A92DA0-2E4A-4030-94BF-7A31C6EAF04B}"/>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8">
              <a:extLst>
                <a:ext uri="{FF2B5EF4-FFF2-40B4-BE49-F238E27FC236}">
                  <a16:creationId xmlns:a16="http://schemas.microsoft.com/office/drawing/2014/main" id="{031AB378-44F2-44CC-BB1C-7B82D1F9D526}"/>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Picture 2">
              <a:extLst>
                <a:ext uri="{FF2B5EF4-FFF2-40B4-BE49-F238E27FC236}">
                  <a16:creationId xmlns:a16="http://schemas.microsoft.com/office/drawing/2014/main" id="{1E274E59-877B-4CF8-999B-DD988687EA4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Freeform 290">
              <a:extLst>
                <a:ext uri="{FF2B5EF4-FFF2-40B4-BE49-F238E27FC236}">
                  <a16:creationId xmlns:a16="http://schemas.microsoft.com/office/drawing/2014/main" id="{231ACE27-2007-469B-AE6A-29DDFEDAB109}"/>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7" name="図 66">
              <a:extLst>
                <a:ext uri="{FF2B5EF4-FFF2-40B4-BE49-F238E27FC236}">
                  <a16:creationId xmlns:a16="http://schemas.microsoft.com/office/drawing/2014/main" id="{6066531F-758C-44EB-B73C-D9189E0FBB85}"/>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68" name="図 67">
              <a:extLst>
                <a:ext uri="{FF2B5EF4-FFF2-40B4-BE49-F238E27FC236}">
                  <a16:creationId xmlns:a16="http://schemas.microsoft.com/office/drawing/2014/main" id="{CBDC8AF0-00E6-445D-A422-155B8D625D3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69" name="図 68">
              <a:extLst>
                <a:ext uri="{FF2B5EF4-FFF2-40B4-BE49-F238E27FC236}">
                  <a16:creationId xmlns:a16="http://schemas.microsoft.com/office/drawing/2014/main" id="{17FF21BA-FEFF-4CE5-93A3-C0FCE73ACEEC}"/>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70" name="図 69">
              <a:extLst>
                <a:ext uri="{FF2B5EF4-FFF2-40B4-BE49-F238E27FC236}">
                  <a16:creationId xmlns:a16="http://schemas.microsoft.com/office/drawing/2014/main" id="{E26D4EB5-37D1-426F-B4BF-C32CE8596AD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71" name="Picture 2" descr="f_logo_RGB-Hex-Blue_512">
              <a:extLst>
                <a:ext uri="{FF2B5EF4-FFF2-40B4-BE49-F238E27FC236}">
                  <a16:creationId xmlns:a16="http://schemas.microsoft.com/office/drawing/2014/main" id="{21E728C0-DD6F-4003-9EDB-127E1200561F}"/>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図 3">
            <a:extLst>
              <a:ext uri="{FF2B5EF4-FFF2-40B4-BE49-F238E27FC236}">
                <a16:creationId xmlns:a16="http://schemas.microsoft.com/office/drawing/2014/main" id="{6A73AFDA-C844-49CA-BCCF-3B4132CEAC2B}"/>
              </a:ext>
            </a:extLst>
          </p:cNvPr>
          <p:cNvPicPr>
            <a:picLocks noChangeAspect="1"/>
          </p:cNvPicPr>
          <p:nvPr/>
        </p:nvPicPr>
        <p:blipFill>
          <a:blip r:embed="rId18"/>
          <a:stretch>
            <a:fillRect/>
          </a:stretch>
        </p:blipFill>
        <p:spPr>
          <a:xfrm>
            <a:off x="8364077" y="4171178"/>
            <a:ext cx="685800" cy="200025"/>
          </a:xfrm>
          <a:prstGeom prst="rect">
            <a:avLst/>
          </a:prstGeom>
        </p:spPr>
      </p:pic>
      <p:sp>
        <p:nvSpPr>
          <p:cNvPr id="74" name="Text Box 16">
            <a:extLst>
              <a:ext uri="{FF2B5EF4-FFF2-40B4-BE49-F238E27FC236}">
                <a16:creationId xmlns:a16="http://schemas.microsoft.com/office/drawing/2014/main" id="{E743A6FA-7A17-496A-9B8D-B5ABB74ADCE3}"/>
              </a:ext>
            </a:extLst>
          </p:cNvPr>
          <p:cNvSpPr txBox="1">
            <a:spLocks noChangeArrowheads="1"/>
          </p:cNvSpPr>
          <p:nvPr/>
        </p:nvSpPr>
        <p:spPr bwMode="auto">
          <a:xfrm>
            <a:off x="8267901" y="6237004"/>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20583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4483920"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④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モバイルネイティブタイアップ</a:t>
            </a:r>
            <a:endParaRPr kumimoji="1" lang="ja-JP" altLang="en-US"/>
          </a:p>
        </p:txBody>
      </p:sp>
      <p:sp>
        <p:nvSpPr>
          <p:cNvPr id="64" name="テキスト ボックス 63">
            <a:extLst>
              <a:ext uri="{FF2B5EF4-FFF2-40B4-BE49-F238E27FC236}">
                <a16:creationId xmlns:a16="http://schemas.microsoft.com/office/drawing/2014/main" id="{797F6F42-0B1D-4987-A6E6-94E4D555E925}"/>
              </a:ext>
            </a:extLst>
          </p:cNvPr>
          <p:cNvSpPr txBox="1"/>
          <p:nvPr/>
        </p:nvSpPr>
        <p:spPr>
          <a:xfrm>
            <a:off x="194469" y="836712"/>
            <a:ext cx="4651445" cy="686535"/>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日経電子版</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の編集記事と同様のスタイルで記事体広告を</a:t>
            </a:r>
            <a:r>
              <a:rPr lang="ja-JP" altLang="en-US" sz="900">
                <a:latin typeface="Meiryo UI" panose="020B0604030504040204" pitchFamily="50" charset="-128"/>
                <a:ea typeface="Meiryo UI" panose="020B0604030504040204" pitchFamily="50" charset="-128"/>
                <a:cs typeface="Meiryo UI" panose="020B0604030504040204" pitchFamily="50" charset="-128"/>
              </a:rPr>
              <a:t>制作します。</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読者により自然な形で説得力のあるメッセージを訴求することができます。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アプリ内で記事と同様に自然な遷移でタイアップページをご覧いただけます。　　</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457AE441-8B48-44E3-A8CF-8734936A563F}"/>
              </a:ext>
            </a:extLst>
          </p:cNvPr>
          <p:cNvGrpSpPr/>
          <p:nvPr/>
        </p:nvGrpSpPr>
        <p:grpSpPr>
          <a:xfrm>
            <a:off x="4499992" y="1821617"/>
            <a:ext cx="2167840" cy="2795777"/>
            <a:chOff x="4499992" y="1821617"/>
            <a:chExt cx="2167840" cy="2795777"/>
          </a:xfrm>
        </p:grpSpPr>
        <p:sp>
          <p:nvSpPr>
            <p:cNvPr id="68" name="正方形/長方形 67">
              <a:extLst>
                <a:ext uri="{FF2B5EF4-FFF2-40B4-BE49-F238E27FC236}">
                  <a16:creationId xmlns:a16="http://schemas.microsoft.com/office/drawing/2014/main" id="{0D202ED6-41F2-4B6B-902B-B563F2D75A40}"/>
                </a:ext>
              </a:extLst>
            </p:cNvPr>
            <p:cNvSpPr/>
            <p:nvPr/>
          </p:nvSpPr>
          <p:spPr>
            <a:xfrm>
              <a:off x="4734627" y="1865121"/>
              <a:ext cx="749836" cy="114775"/>
            </a:xfrm>
            <a:prstGeom prst="rect">
              <a:avLst/>
            </a:prstGeom>
            <a:noFill/>
          </p:spPr>
          <p:txBody>
            <a:bodyPr wrap="square" lIns="0" tIns="0" rIns="0" bIns="0" rtlCol="0">
              <a:spAutoFit/>
            </a:bodyPr>
            <a:lstStyle/>
            <a:p>
              <a:pPr algn="ctr">
                <a:lnSpc>
                  <a:spcPct val="120000"/>
                </a:lnSpc>
                <a:spcBef>
                  <a:spcPts val="300"/>
                </a:spcBef>
              </a:pPr>
              <a:r>
                <a:rPr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日経電子版モバイル</a:t>
              </a:r>
            </a:p>
          </p:txBody>
        </p:sp>
        <p:sp>
          <p:nvSpPr>
            <p:cNvPr id="69" name="正方形/長方形 68">
              <a:extLst>
                <a:ext uri="{FF2B5EF4-FFF2-40B4-BE49-F238E27FC236}">
                  <a16:creationId xmlns:a16="http://schemas.microsoft.com/office/drawing/2014/main" id="{7B0576C3-F17A-4683-BF2C-8A611AB94047}"/>
                </a:ext>
              </a:extLst>
            </p:cNvPr>
            <p:cNvSpPr/>
            <p:nvPr/>
          </p:nvSpPr>
          <p:spPr>
            <a:xfrm>
              <a:off x="5925702" y="1865121"/>
              <a:ext cx="678352" cy="114775"/>
            </a:xfrm>
            <a:prstGeom prst="rect">
              <a:avLst/>
            </a:prstGeom>
            <a:noFill/>
          </p:spPr>
          <p:txBody>
            <a:bodyPr wrap="square" lIns="0" tIns="0" rIns="0" bIns="0" rtlCol="0">
              <a:spAutoFit/>
            </a:bodyPr>
            <a:lstStyle/>
            <a:p>
              <a:pPr>
                <a:lnSpc>
                  <a:spcPct val="120000"/>
                </a:lnSpc>
                <a:spcBef>
                  <a:spcPts val="300"/>
                </a:spcBef>
              </a:pPr>
              <a:r>
                <a:rPr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日経電子版アプリ</a:t>
              </a:r>
            </a:p>
          </p:txBody>
        </p:sp>
        <p:pic>
          <p:nvPicPr>
            <p:cNvPr id="70" name="Picture 3" descr="C:\Users\Maruyama-Yoshihiko-7\Desktop\角丸512px_360.png">
              <a:extLst>
                <a:ext uri="{FF2B5EF4-FFF2-40B4-BE49-F238E27FC236}">
                  <a16:creationId xmlns:a16="http://schemas.microsoft.com/office/drawing/2014/main" id="{96C62037-4A67-44B0-BF67-0973562C8C1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79977" y="1821617"/>
              <a:ext cx="220362" cy="220362"/>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グループ化 70">
              <a:extLst>
                <a:ext uri="{FF2B5EF4-FFF2-40B4-BE49-F238E27FC236}">
                  <a16:creationId xmlns:a16="http://schemas.microsoft.com/office/drawing/2014/main" id="{B7C7199D-927B-48E5-AC8C-00DB22CD2B25}"/>
                </a:ext>
              </a:extLst>
            </p:cNvPr>
            <p:cNvGrpSpPr/>
            <p:nvPr/>
          </p:nvGrpSpPr>
          <p:grpSpPr>
            <a:xfrm>
              <a:off x="4499992" y="2056643"/>
              <a:ext cx="1016276" cy="2560751"/>
              <a:chOff x="5725759" y="1441109"/>
              <a:chExt cx="1963543" cy="4947614"/>
            </a:xfrm>
          </p:grpSpPr>
          <p:pic>
            <p:nvPicPr>
              <p:cNvPr id="72" name="Picture 2" descr="C:\Users\nk19683\Downloads\モバイルネイティブタイアップ用.png">
                <a:extLst>
                  <a:ext uri="{FF2B5EF4-FFF2-40B4-BE49-F238E27FC236}">
                    <a16:creationId xmlns:a16="http://schemas.microsoft.com/office/drawing/2014/main" id="{C28F098F-68B2-4558-904F-3ACB5A2D72A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5"/>
              <a:stretch/>
            </p:blipFill>
            <p:spPr bwMode="auto">
              <a:xfrm>
                <a:off x="5725759" y="1441109"/>
                <a:ext cx="1963543" cy="49476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nk19683\Downloads\モバイルネイティブタイアップ用.png">
                <a:extLst>
                  <a:ext uri="{FF2B5EF4-FFF2-40B4-BE49-F238E27FC236}">
                    <a16:creationId xmlns:a16="http://schemas.microsoft.com/office/drawing/2014/main" id="{BCF865D5-C7A5-4674-937E-6F08B4AE801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25759" y="5517232"/>
                <a:ext cx="1963543" cy="87149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444D6AD7-FA50-48A0-9C72-0F7EBA8E8E40}"/>
                  </a:ext>
                </a:extLst>
              </p:cNvPr>
              <p:cNvSpPr txBox="1"/>
              <p:nvPr/>
            </p:nvSpPr>
            <p:spPr>
              <a:xfrm>
                <a:off x="5728781" y="2132857"/>
                <a:ext cx="1960521" cy="386525"/>
              </a:xfrm>
              <a:prstGeom prst="rect">
                <a:avLst/>
              </a:prstGeom>
              <a:solidFill>
                <a:schemeClr val="bg1"/>
              </a:solidFill>
            </p:spPr>
            <p:txBody>
              <a:bodyPr wrap="square" rtlCol="0">
                <a:spAutoFit/>
              </a:bodyPr>
              <a:lstStyle/>
              <a:p>
                <a:r>
                  <a:rPr kumimoji="1" lang="en-US" altLang="ja-JP" sz="700" b="1">
                    <a:latin typeface="Meiryo UI" panose="020B0604030504040204" pitchFamily="50" charset="-128"/>
                    <a:ea typeface="Meiryo UI" panose="020B0604030504040204" pitchFamily="50" charset="-128"/>
                    <a:cs typeface="Meiryo UI" panose="020B0604030504040204" pitchFamily="50" charset="-128"/>
                  </a:rPr>
                  <a:t>Title[PR]</a:t>
                </a:r>
              </a:p>
            </p:txBody>
          </p:sp>
          <p:sp>
            <p:nvSpPr>
              <p:cNvPr id="75" name="正方形/長方形 74">
                <a:extLst>
                  <a:ext uri="{FF2B5EF4-FFF2-40B4-BE49-F238E27FC236}">
                    <a16:creationId xmlns:a16="http://schemas.microsoft.com/office/drawing/2014/main" id="{A0D6EC5D-A058-4CFD-BBCE-633FED6F073C}"/>
                  </a:ext>
                </a:extLst>
              </p:cNvPr>
              <p:cNvSpPr/>
              <p:nvPr/>
            </p:nvSpPr>
            <p:spPr>
              <a:xfrm>
                <a:off x="5728779" y="2409855"/>
                <a:ext cx="1960523" cy="325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正方形/長方形 75">
              <a:extLst>
                <a:ext uri="{FF2B5EF4-FFF2-40B4-BE49-F238E27FC236}">
                  <a16:creationId xmlns:a16="http://schemas.microsoft.com/office/drawing/2014/main" id="{09C2C1BE-473E-4AD7-B87F-C84DB95871B3}"/>
                </a:ext>
              </a:extLst>
            </p:cNvPr>
            <p:cNvSpPr/>
            <p:nvPr/>
          </p:nvSpPr>
          <p:spPr>
            <a:xfrm>
              <a:off x="4535376" y="312506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9FCEB80D-F738-42DC-82E2-4EE8B9D4743A}"/>
                </a:ext>
              </a:extLst>
            </p:cNvPr>
            <p:cNvSpPr/>
            <p:nvPr/>
          </p:nvSpPr>
          <p:spPr>
            <a:xfrm>
              <a:off x="4535376" y="3250050"/>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035417F9-0057-4121-A611-323DFC2D1396}"/>
                </a:ext>
              </a:extLst>
            </p:cNvPr>
            <p:cNvSpPr/>
            <p:nvPr/>
          </p:nvSpPr>
          <p:spPr>
            <a:xfrm>
              <a:off x="4535376" y="3375038"/>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ABEFDDCD-3012-4161-88BF-8DD97F6EC2EE}"/>
                </a:ext>
              </a:extLst>
            </p:cNvPr>
            <p:cNvSpPr/>
            <p:nvPr/>
          </p:nvSpPr>
          <p:spPr>
            <a:xfrm>
              <a:off x="4535376" y="350002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C1E94F18-D468-4922-8B43-BC80422EC767}"/>
                </a:ext>
              </a:extLst>
            </p:cNvPr>
            <p:cNvSpPr/>
            <p:nvPr/>
          </p:nvSpPr>
          <p:spPr>
            <a:xfrm>
              <a:off x="4535376" y="362501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7DDD424C-64C8-4CEF-AF1F-6677A09DCE86}"/>
                </a:ext>
              </a:extLst>
            </p:cNvPr>
            <p:cNvSpPr/>
            <p:nvPr/>
          </p:nvSpPr>
          <p:spPr>
            <a:xfrm>
              <a:off x="4535376" y="375000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59D7A6A0-6D2D-4F6C-8BBE-A6CA7D92F484}"/>
                </a:ext>
              </a:extLst>
            </p:cNvPr>
            <p:cNvSpPr/>
            <p:nvPr/>
          </p:nvSpPr>
          <p:spPr>
            <a:xfrm>
              <a:off x="4535376" y="387499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1C206C8A-0959-4224-866E-A5DD39B71818}"/>
                </a:ext>
              </a:extLst>
            </p:cNvPr>
            <p:cNvSpPr/>
            <p:nvPr/>
          </p:nvSpPr>
          <p:spPr>
            <a:xfrm>
              <a:off x="4535376" y="3999979"/>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A4BFF644-0EAC-4C9F-9113-FC5E9CB00040}"/>
                </a:ext>
              </a:extLst>
            </p:cNvPr>
            <p:cNvSpPr/>
            <p:nvPr/>
          </p:nvSpPr>
          <p:spPr>
            <a:xfrm>
              <a:off x="4535376" y="4124965"/>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58A6B048-807E-436F-B519-8C76C927F89C}"/>
                </a:ext>
              </a:extLst>
            </p:cNvPr>
            <p:cNvSpPr txBox="1"/>
            <p:nvPr/>
          </p:nvSpPr>
          <p:spPr>
            <a:xfrm>
              <a:off x="4501555" y="2317292"/>
              <a:ext cx="1014713" cy="103543"/>
            </a:xfrm>
            <a:prstGeom prst="rect">
              <a:avLst/>
            </a:prstGeom>
            <a:solidFill>
              <a:schemeClr val="bg1"/>
            </a:solidFill>
          </p:spPr>
          <p:txBody>
            <a:bodyPr wrap="square" rtlCol="0">
              <a:spAutoFit/>
            </a:bodyPr>
            <a:lstStyle/>
            <a:p>
              <a:r>
                <a:rPr lang="ja-JP" altLang="en-US"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日経電子版特集</a:t>
              </a:r>
              <a:endParaRPr kumimoji="1" lang="en-US" altLang="ja-JP"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0" name="グループ化 109">
              <a:extLst>
                <a:ext uri="{FF2B5EF4-FFF2-40B4-BE49-F238E27FC236}">
                  <a16:creationId xmlns:a16="http://schemas.microsoft.com/office/drawing/2014/main" id="{D372895A-74D2-4BC0-8AB6-5DE916E89D1F}"/>
                </a:ext>
              </a:extLst>
            </p:cNvPr>
            <p:cNvGrpSpPr/>
            <p:nvPr/>
          </p:nvGrpSpPr>
          <p:grpSpPr>
            <a:xfrm>
              <a:off x="5652354" y="2088209"/>
              <a:ext cx="1015478" cy="2525357"/>
              <a:chOff x="7900341" y="1502098"/>
              <a:chExt cx="1962000" cy="4879230"/>
            </a:xfrm>
          </p:grpSpPr>
          <p:pic>
            <p:nvPicPr>
              <p:cNvPr id="111" name="Picture 4" descr="C:\Users\nk19683\Downloads\IMG_0023.JPG">
                <a:extLst>
                  <a:ext uri="{FF2B5EF4-FFF2-40B4-BE49-F238E27FC236}">
                    <a16:creationId xmlns:a16="http://schemas.microsoft.com/office/drawing/2014/main" id="{F27D2C5D-D823-405C-A0F4-7296968EFF1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00341" y="2891584"/>
                <a:ext cx="1962000" cy="34897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C:\Users\nk19683\Downloads\IMG_0018.JPG">
                <a:extLst>
                  <a:ext uri="{FF2B5EF4-FFF2-40B4-BE49-F238E27FC236}">
                    <a16:creationId xmlns:a16="http://schemas.microsoft.com/office/drawing/2014/main" id="{8A97F2B1-64FB-41C5-94FA-D2820F31DBA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900341" y="1502098"/>
                <a:ext cx="1962000" cy="3219636"/>
              </a:xfrm>
              <a:prstGeom prst="rect">
                <a:avLst/>
              </a:prstGeom>
              <a:noFill/>
              <a:extLst>
                <a:ext uri="{909E8E84-426E-40DD-AFC4-6F175D3DCCD1}">
                  <a14:hiddenFill xmlns:a14="http://schemas.microsoft.com/office/drawing/2010/main">
                    <a:solidFill>
                      <a:srgbClr val="FFFFFF"/>
                    </a:solidFill>
                  </a14:hiddenFill>
                </a:ext>
              </a:extLst>
            </p:spPr>
          </p:pic>
          <p:sp>
            <p:nvSpPr>
              <p:cNvPr id="113" name="正方形/長方形 112">
                <a:extLst>
                  <a:ext uri="{FF2B5EF4-FFF2-40B4-BE49-F238E27FC236}">
                    <a16:creationId xmlns:a16="http://schemas.microsoft.com/office/drawing/2014/main" id="{6297C531-CA5F-438B-B4AC-07594D16D2DC}"/>
                  </a:ext>
                </a:extLst>
              </p:cNvPr>
              <p:cNvSpPr/>
              <p:nvPr/>
            </p:nvSpPr>
            <p:spPr>
              <a:xfrm>
                <a:off x="7953710" y="1700808"/>
                <a:ext cx="1837297"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テキスト ボックス 113">
              <a:extLst>
                <a:ext uri="{FF2B5EF4-FFF2-40B4-BE49-F238E27FC236}">
                  <a16:creationId xmlns:a16="http://schemas.microsoft.com/office/drawing/2014/main" id="{0D5D5556-6ED6-4B8A-9336-96B6DAD492E6}"/>
                </a:ext>
              </a:extLst>
            </p:cNvPr>
            <p:cNvSpPr txBox="1"/>
            <p:nvPr/>
          </p:nvSpPr>
          <p:spPr>
            <a:xfrm>
              <a:off x="5652737" y="2308575"/>
              <a:ext cx="1014713" cy="200055"/>
            </a:xfrm>
            <a:prstGeom prst="rect">
              <a:avLst/>
            </a:prstGeom>
            <a:solidFill>
              <a:schemeClr val="bg1"/>
            </a:solidFill>
          </p:spPr>
          <p:txBody>
            <a:bodyPr wrap="square" rtlCol="0">
              <a:spAutoFit/>
            </a:bodyPr>
            <a:lstStyle/>
            <a:p>
              <a:r>
                <a:rPr kumimoji="1" lang="en-US" altLang="ja-JP" sz="700" b="1">
                  <a:latin typeface="Meiryo UI" panose="020B0604030504040204" pitchFamily="50" charset="-128"/>
                  <a:ea typeface="Meiryo UI" panose="020B0604030504040204" pitchFamily="50" charset="-128"/>
                  <a:cs typeface="Meiryo UI" panose="020B0604030504040204" pitchFamily="50" charset="-128"/>
                </a:rPr>
                <a:t>Title[PR]</a:t>
              </a:r>
            </a:p>
          </p:txBody>
        </p:sp>
        <p:sp>
          <p:nvSpPr>
            <p:cNvPr id="115" name="テキスト ボックス 114">
              <a:extLst>
                <a:ext uri="{FF2B5EF4-FFF2-40B4-BE49-F238E27FC236}">
                  <a16:creationId xmlns:a16="http://schemas.microsoft.com/office/drawing/2014/main" id="{99FB1A1B-D00D-4C10-9A8C-0368E41EF63E}"/>
                </a:ext>
              </a:extLst>
            </p:cNvPr>
            <p:cNvSpPr txBox="1"/>
            <p:nvPr/>
          </p:nvSpPr>
          <p:spPr>
            <a:xfrm>
              <a:off x="5652737" y="2212743"/>
              <a:ext cx="1014713" cy="103543"/>
            </a:xfrm>
            <a:prstGeom prst="rect">
              <a:avLst/>
            </a:prstGeom>
            <a:solidFill>
              <a:schemeClr val="bg1"/>
            </a:solidFill>
          </p:spPr>
          <p:txBody>
            <a:bodyPr wrap="square" rtlCol="0">
              <a:spAutoFit/>
            </a:bodyPr>
            <a:lstStyle/>
            <a:p>
              <a:r>
                <a:rPr lang="ja-JP" altLang="en-US"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日経電子版特集</a:t>
              </a:r>
              <a:endParaRPr kumimoji="1" lang="en-US" altLang="ja-JP"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a:extLst>
                <a:ext uri="{FF2B5EF4-FFF2-40B4-BE49-F238E27FC236}">
                  <a16:creationId xmlns:a16="http://schemas.microsoft.com/office/drawing/2014/main" id="{EA4AB63E-1F62-49D1-B125-65F601ADF55B}"/>
                </a:ext>
              </a:extLst>
            </p:cNvPr>
            <p:cNvSpPr/>
            <p:nvPr/>
          </p:nvSpPr>
          <p:spPr>
            <a:xfrm>
              <a:off x="5665347" y="3070993"/>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87DF47E7-200C-459E-BF25-90EFEE0AF294}"/>
                </a:ext>
              </a:extLst>
            </p:cNvPr>
            <p:cNvSpPr/>
            <p:nvPr/>
          </p:nvSpPr>
          <p:spPr>
            <a:xfrm>
              <a:off x="5665347" y="319598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8A299782-F2DA-4C22-9569-D1E4D2EF226C}"/>
                </a:ext>
              </a:extLst>
            </p:cNvPr>
            <p:cNvSpPr/>
            <p:nvPr/>
          </p:nvSpPr>
          <p:spPr>
            <a:xfrm>
              <a:off x="5665347" y="3320969"/>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A304E7E1-CB4A-482D-B7F8-94B2BB4C598F}"/>
                </a:ext>
              </a:extLst>
            </p:cNvPr>
            <p:cNvSpPr/>
            <p:nvPr/>
          </p:nvSpPr>
          <p:spPr>
            <a:xfrm>
              <a:off x="5665347" y="3445957"/>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D304FB60-323F-4E60-9951-924511EED0B4}"/>
                </a:ext>
              </a:extLst>
            </p:cNvPr>
            <p:cNvSpPr/>
            <p:nvPr/>
          </p:nvSpPr>
          <p:spPr>
            <a:xfrm>
              <a:off x="5665347" y="357094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D37C7B10-3534-4708-AD4D-3E8312ED5247}"/>
                </a:ext>
              </a:extLst>
            </p:cNvPr>
            <p:cNvSpPr/>
            <p:nvPr/>
          </p:nvSpPr>
          <p:spPr>
            <a:xfrm>
              <a:off x="5665347" y="369593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9E5860FD-8C2B-4478-A7CE-5A31528AD47E}"/>
                </a:ext>
              </a:extLst>
            </p:cNvPr>
            <p:cNvSpPr/>
            <p:nvPr/>
          </p:nvSpPr>
          <p:spPr>
            <a:xfrm>
              <a:off x="5665347" y="382092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D2B5CDD3-2AC0-47AB-930D-777B8620DF76}"/>
                </a:ext>
              </a:extLst>
            </p:cNvPr>
            <p:cNvSpPr/>
            <p:nvPr/>
          </p:nvSpPr>
          <p:spPr>
            <a:xfrm>
              <a:off x="5665347" y="3945910"/>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0922A6F7-9D8A-4427-B384-1BE07A190C6D}"/>
                </a:ext>
              </a:extLst>
            </p:cNvPr>
            <p:cNvSpPr/>
            <p:nvPr/>
          </p:nvSpPr>
          <p:spPr>
            <a:xfrm>
              <a:off x="5665347" y="4070898"/>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3DB33E69-67D0-4E79-A677-9EEAFDCD1F59}"/>
                </a:ext>
              </a:extLst>
            </p:cNvPr>
            <p:cNvSpPr/>
            <p:nvPr/>
          </p:nvSpPr>
          <p:spPr>
            <a:xfrm>
              <a:off x="5665347" y="419588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F2F56681-E1D3-4215-B65C-6FB176D1C6E4}"/>
                </a:ext>
              </a:extLst>
            </p:cNvPr>
            <p:cNvSpPr/>
            <p:nvPr/>
          </p:nvSpPr>
          <p:spPr>
            <a:xfrm>
              <a:off x="5665347" y="432087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80E2C1C3-561A-4577-A2B9-A2A78F1552D3}"/>
                </a:ext>
              </a:extLst>
            </p:cNvPr>
            <p:cNvSpPr/>
            <p:nvPr/>
          </p:nvSpPr>
          <p:spPr>
            <a:xfrm>
              <a:off x="5665347" y="444586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C9639931-B76E-462D-9CD3-55D702914D4C}"/>
                </a:ext>
              </a:extLst>
            </p:cNvPr>
            <p:cNvSpPr/>
            <p:nvPr/>
          </p:nvSpPr>
          <p:spPr>
            <a:xfrm>
              <a:off x="4535376" y="2558040"/>
              <a:ext cx="931631" cy="512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image</a:t>
              </a:r>
              <a:endParaRPr kumimoji="1" lang="ja-JP" altLang="en-US"/>
            </a:p>
          </p:txBody>
        </p:sp>
        <p:sp>
          <p:nvSpPr>
            <p:cNvPr id="129" name="正方形/長方形 128">
              <a:extLst>
                <a:ext uri="{FF2B5EF4-FFF2-40B4-BE49-F238E27FC236}">
                  <a16:creationId xmlns:a16="http://schemas.microsoft.com/office/drawing/2014/main" id="{14D7276A-9F35-43A0-85FA-B18080A71E1B}"/>
                </a:ext>
              </a:extLst>
            </p:cNvPr>
            <p:cNvSpPr/>
            <p:nvPr/>
          </p:nvSpPr>
          <p:spPr>
            <a:xfrm>
              <a:off x="5665347" y="2504873"/>
              <a:ext cx="931631" cy="512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image</a:t>
              </a:r>
              <a:endParaRPr kumimoji="1" lang="ja-JP" altLang="en-US"/>
            </a:p>
          </p:txBody>
        </p:sp>
      </p:grpSp>
      <p:graphicFrame>
        <p:nvGraphicFramePr>
          <p:cNvPr id="130" name="表 129">
            <a:extLst>
              <a:ext uri="{FF2B5EF4-FFF2-40B4-BE49-F238E27FC236}">
                <a16:creationId xmlns:a16="http://schemas.microsoft.com/office/drawing/2014/main" id="{8D1AEF2B-F52C-4B71-9F38-FC3710B41CF0}"/>
              </a:ext>
            </a:extLst>
          </p:cNvPr>
          <p:cNvGraphicFramePr>
            <a:graphicFrameLocks noGrp="1"/>
          </p:cNvGraphicFramePr>
          <p:nvPr>
            <p:extLst>
              <p:ext uri="{D42A27DB-BD31-4B8C-83A1-F6EECF244321}">
                <p14:modId xmlns:p14="http://schemas.microsoft.com/office/powerpoint/2010/main" val="3657184825"/>
              </p:ext>
            </p:extLst>
          </p:nvPr>
        </p:nvGraphicFramePr>
        <p:xfrm>
          <a:off x="256157" y="1780619"/>
          <a:ext cx="4070331" cy="1091996"/>
        </p:xfrm>
        <a:graphic>
          <a:graphicData uri="http://schemas.openxmlformats.org/drawingml/2006/table">
            <a:tbl>
              <a:tblPr firstRow="1" bandRow="1"/>
              <a:tblGrid>
                <a:gridCol w="700373">
                  <a:extLst>
                    <a:ext uri="{9D8B030D-6E8A-4147-A177-3AD203B41FA5}">
                      <a16:colId xmlns:a16="http://schemas.microsoft.com/office/drawing/2014/main" val="20000"/>
                    </a:ext>
                  </a:extLst>
                </a:gridCol>
                <a:gridCol w="3369958">
                  <a:extLst>
                    <a:ext uri="{9D8B030D-6E8A-4147-A177-3AD203B41FA5}">
                      <a16:colId xmlns:a16="http://schemas.microsoft.com/office/drawing/2014/main" val="20001"/>
                    </a:ext>
                  </a:extLst>
                </a:gridCol>
              </a:tblGrid>
              <a:tr h="189752">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モバイル（ブラウザ</a:t>
                      </a: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アプリ）</a:t>
                      </a:r>
                    </a:p>
                  </a:txBody>
                  <a:tcPr marL="31625" marR="31625" marT="31625" marB="31625"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strike="noStrike">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350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同時掲載社数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92075"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09551934"/>
                  </a:ext>
                </a:extLst>
              </a:tr>
            </a:tbl>
          </a:graphicData>
        </a:graphic>
      </p:graphicFrame>
      <p:sp>
        <p:nvSpPr>
          <p:cNvPr id="131" name="角丸四角形 72">
            <a:extLst>
              <a:ext uri="{FF2B5EF4-FFF2-40B4-BE49-F238E27FC236}">
                <a16:creationId xmlns:a16="http://schemas.microsoft.com/office/drawing/2014/main" id="{724F3D3D-DB64-441A-9055-5FFC6DA6B25B}"/>
              </a:ext>
            </a:extLst>
          </p:cNvPr>
          <p:cNvSpPr/>
          <p:nvPr/>
        </p:nvSpPr>
        <p:spPr>
          <a:xfrm>
            <a:off x="256158" y="1556792"/>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32" name="表 131">
            <a:extLst>
              <a:ext uri="{FF2B5EF4-FFF2-40B4-BE49-F238E27FC236}">
                <a16:creationId xmlns:a16="http://schemas.microsoft.com/office/drawing/2014/main" id="{9E84312F-7172-40CC-A5E8-FD4A7E0B2D56}"/>
              </a:ext>
            </a:extLst>
          </p:cNvPr>
          <p:cNvGraphicFramePr>
            <a:graphicFrameLocks noGrp="1"/>
          </p:cNvGraphicFramePr>
          <p:nvPr>
            <p:extLst>
              <p:ext uri="{D42A27DB-BD31-4B8C-83A1-F6EECF244321}">
                <p14:modId xmlns:p14="http://schemas.microsoft.com/office/powerpoint/2010/main" val="3427391401"/>
              </p:ext>
            </p:extLst>
          </p:nvPr>
        </p:nvGraphicFramePr>
        <p:xfrm>
          <a:off x="258609" y="3122826"/>
          <a:ext cx="3960000" cy="1861991"/>
        </p:xfrm>
        <a:graphic>
          <a:graphicData uri="http://schemas.openxmlformats.org/drawingml/2006/table">
            <a:tbl>
              <a:tblPr firstRow="1" bandRow="1">
                <a:tableStyleId>{5C22544A-7EE6-4342-B048-85BDC9FD1C3A}</a:tableStyleId>
              </a:tblPr>
              <a:tblGrid>
                <a:gridCol w="975446">
                  <a:extLst>
                    <a:ext uri="{9D8B030D-6E8A-4147-A177-3AD203B41FA5}">
                      <a16:colId xmlns:a16="http://schemas.microsoft.com/office/drawing/2014/main" val="20000"/>
                    </a:ext>
                  </a:extLst>
                </a:gridCol>
                <a:gridCol w="2984554">
                  <a:extLst>
                    <a:ext uri="{9D8B030D-6E8A-4147-A177-3AD203B41FA5}">
                      <a16:colId xmlns:a16="http://schemas.microsoft.com/office/drawing/2014/main" val="20001"/>
                    </a:ext>
                  </a:extLst>
                </a:gridCol>
              </a:tblGrid>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枚程度</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１箇所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48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リポート項目</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④滞在時間⑤誘導枠別クリック数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日経電子版モバイルのみ。アプリ面はリポート対象外</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48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7820856"/>
                  </a:ext>
                </a:extLst>
              </a:tr>
            </a:tbl>
          </a:graphicData>
        </a:graphic>
      </p:graphicFrame>
      <p:sp>
        <p:nvSpPr>
          <p:cNvPr id="133" name="角丸四角形 72">
            <a:extLst>
              <a:ext uri="{FF2B5EF4-FFF2-40B4-BE49-F238E27FC236}">
                <a16:creationId xmlns:a16="http://schemas.microsoft.com/office/drawing/2014/main" id="{1F255B4C-5759-45C3-8391-C5DC168596CC}"/>
              </a:ext>
            </a:extLst>
          </p:cNvPr>
          <p:cNvSpPr/>
          <p:nvPr/>
        </p:nvSpPr>
        <p:spPr>
          <a:xfrm>
            <a:off x="251520" y="2921407"/>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仕様</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角丸四角形 72">
            <a:extLst>
              <a:ext uri="{FF2B5EF4-FFF2-40B4-BE49-F238E27FC236}">
                <a16:creationId xmlns:a16="http://schemas.microsoft.com/office/drawing/2014/main" id="{E0FAB891-92A9-4084-A32C-3E014D264D2E}"/>
              </a:ext>
            </a:extLst>
          </p:cNvPr>
          <p:cNvSpPr/>
          <p:nvPr/>
        </p:nvSpPr>
        <p:spPr>
          <a:xfrm>
            <a:off x="251520" y="5652428"/>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BB9F7478-EDC5-4AF2-B665-CC5DE953E4EE}"/>
              </a:ext>
            </a:extLst>
          </p:cNvPr>
          <p:cNvGrpSpPr/>
          <p:nvPr/>
        </p:nvGrpSpPr>
        <p:grpSpPr>
          <a:xfrm>
            <a:off x="6687489" y="1878363"/>
            <a:ext cx="2280774" cy="1003937"/>
            <a:chOff x="6687489" y="1532155"/>
            <a:chExt cx="2815869" cy="1239472"/>
          </a:xfrm>
        </p:grpSpPr>
        <p:sp>
          <p:nvSpPr>
            <p:cNvPr id="225" name="ホームベース 58">
              <a:extLst>
                <a:ext uri="{FF2B5EF4-FFF2-40B4-BE49-F238E27FC236}">
                  <a16:creationId xmlns:a16="http://schemas.microsoft.com/office/drawing/2014/main" id="{93E0A1EE-F7A4-4AFE-B738-84154C977FA9}"/>
                </a:ext>
              </a:extLst>
            </p:cNvPr>
            <p:cNvSpPr/>
            <p:nvPr/>
          </p:nvSpPr>
          <p:spPr bwMode="auto">
            <a:xfrm>
              <a:off x="6687489" y="2547033"/>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226" name="Text Box 8">
              <a:extLst>
                <a:ext uri="{FF2B5EF4-FFF2-40B4-BE49-F238E27FC236}">
                  <a16:creationId xmlns:a16="http://schemas.microsoft.com/office/drawing/2014/main" id="{B8E23E05-E896-4865-A040-D7113FF2E8D2}"/>
                </a:ext>
              </a:extLst>
            </p:cNvPr>
            <p:cNvSpPr txBox="1">
              <a:spLocks noChangeArrowheads="1"/>
            </p:cNvSpPr>
            <p:nvPr/>
          </p:nvSpPr>
          <p:spPr bwMode="auto">
            <a:xfrm>
              <a:off x="6842373" y="1532155"/>
              <a:ext cx="1935546" cy="18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227" name="Text Box 31">
              <a:extLst>
                <a:ext uri="{FF2B5EF4-FFF2-40B4-BE49-F238E27FC236}">
                  <a16:creationId xmlns:a16="http://schemas.microsoft.com/office/drawing/2014/main" id="{DB08AF05-2A54-4320-830A-675D9E31AFE4}"/>
                </a:ext>
              </a:extLst>
            </p:cNvPr>
            <p:cNvSpPr txBox="1">
              <a:spLocks noChangeArrowheads="1"/>
            </p:cNvSpPr>
            <p:nvPr/>
          </p:nvSpPr>
          <p:spPr bwMode="auto">
            <a:xfrm>
              <a:off x="7125259" y="1754945"/>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228" name="Text Box 31">
              <a:extLst>
                <a:ext uri="{FF2B5EF4-FFF2-40B4-BE49-F238E27FC236}">
                  <a16:creationId xmlns:a16="http://schemas.microsoft.com/office/drawing/2014/main" id="{55C19C21-92BA-48A2-B215-99F52FA68242}"/>
                </a:ext>
              </a:extLst>
            </p:cNvPr>
            <p:cNvSpPr txBox="1">
              <a:spLocks noChangeArrowheads="1"/>
            </p:cNvSpPr>
            <p:nvPr/>
          </p:nvSpPr>
          <p:spPr bwMode="auto">
            <a:xfrm>
              <a:off x="6695046" y="1623712"/>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229" name="AutoShape 32">
              <a:extLst>
                <a:ext uri="{FF2B5EF4-FFF2-40B4-BE49-F238E27FC236}">
                  <a16:creationId xmlns:a16="http://schemas.microsoft.com/office/drawing/2014/main" id="{84626E2F-E8B8-4778-8A33-E45B130E2F53}"/>
                </a:ext>
              </a:extLst>
            </p:cNvPr>
            <p:cNvSpPr>
              <a:spLocks noChangeArrowheads="1"/>
            </p:cNvSpPr>
            <p:nvPr/>
          </p:nvSpPr>
          <p:spPr bwMode="auto">
            <a:xfrm flipV="1">
              <a:off x="6811991" y="2430271"/>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Text Box 31">
              <a:extLst>
                <a:ext uri="{FF2B5EF4-FFF2-40B4-BE49-F238E27FC236}">
                  <a16:creationId xmlns:a16="http://schemas.microsoft.com/office/drawing/2014/main" id="{F9606356-8491-40A9-B964-794929CBCD1B}"/>
                </a:ext>
              </a:extLst>
            </p:cNvPr>
            <p:cNvSpPr txBox="1">
              <a:spLocks noChangeArrowheads="1"/>
            </p:cNvSpPr>
            <p:nvPr/>
          </p:nvSpPr>
          <p:spPr bwMode="auto">
            <a:xfrm>
              <a:off x="7987365" y="1735686"/>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231" name="AutoShape 32">
              <a:extLst>
                <a:ext uri="{FF2B5EF4-FFF2-40B4-BE49-F238E27FC236}">
                  <a16:creationId xmlns:a16="http://schemas.microsoft.com/office/drawing/2014/main" id="{E1D76341-3C0F-4FC1-B714-6FDF2474C047}"/>
                </a:ext>
              </a:extLst>
            </p:cNvPr>
            <p:cNvSpPr>
              <a:spLocks noChangeArrowheads="1"/>
            </p:cNvSpPr>
            <p:nvPr/>
          </p:nvSpPr>
          <p:spPr bwMode="auto">
            <a:xfrm flipV="1">
              <a:off x="8104313" y="2430271"/>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2" name="グループ化 90">
              <a:extLst>
                <a:ext uri="{FF2B5EF4-FFF2-40B4-BE49-F238E27FC236}">
                  <a16:creationId xmlns:a16="http://schemas.microsoft.com/office/drawing/2014/main" id="{83F46FED-E2E3-4B54-8841-AE4C439A8832}"/>
                </a:ext>
              </a:extLst>
            </p:cNvPr>
            <p:cNvGrpSpPr>
              <a:grpSpLocks/>
            </p:cNvGrpSpPr>
            <p:nvPr/>
          </p:nvGrpSpPr>
          <p:grpSpPr bwMode="auto">
            <a:xfrm>
              <a:off x="7572259" y="1735693"/>
              <a:ext cx="202907" cy="808705"/>
              <a:chOff x="1653668" y="4689356"/>
              <a:chExt cx="323165" cy="910778"/>
            </a:xfrm>
          </p:grpSpPr>
          <p:sp>
            <p:nvSpPr>
              <p:cNvPr id="233" name="Text Box 31">
                <a:extLst>
                  <a:ext uri="{FF2B5EF4-FFF2-40B4-BE49-F238E27FC236}">
                    <a16:creationId xmlns:a16="http://schemas.microsoft.com/office/drawing/2014/main" id="{0C18316A-4802-42DC-9D67-1F6B5BEE324D}"/>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234" name="AutoShape 32">
                <a:extLst>
                  <a:ext uri="{FF2B5EF4-FFF2-40B4-BE49-F238E27FC236}">
                    <a16:creationId xmlns:a16="http://schemas.microsoft.com/office/drawing/2014/main" id="{D8445AAE-7B76-41F8-9228-5D7F47762434}"/>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5" name="グループ化 91">
              <a:extLst>
                <a:ext uri="{FF2B5EF4-FFF2-40B4-BE49-F238E27FC236}">
                  <a16:creationId xmlns:a16="http://schemas.microsoft.com/office/drawing/2014/main" id="{7153AF6B-3724-4213-96CD-8224FDA6AC51}"/>
                </a:ext>
              </a:extLst>
            </p:cNvPr>
            <p:cNvGrpSpPr>
              <a:grpSpLocks/>
            </p:cNvGrpSpPr>
            <p:nvPr/>
          </p:nvGrpSpPr>
          <p:grpSpPr bwMode="auto">
            <a:xfrm>
              <a:off x="8406771" y="1735693"/>
              <a:ext cx="202907" cy="808705"/>
              <a:chOff x="2813125" y="4689356"/>
              <a:chExt cx="323165" cy="910778"/>
            </a:xfrm>
          </p:grpSpPr>
          <p:sp>
            <p:nvSpPr>
              <p:cNvPr id="236" name="Text Box 31">
                <a:extLst>
                  <a:ext uri="{FF2B5EF4-FFF2-40B4-BE49-F238E27FC236}">
                    <a16:creationId xmlns:a16="http://schemas.microsoft.com/office/drawing/2014/main" id="{FC20CC51-B591-4405-BF44-2E32CCECD4BB}"/>
                  </a:ext>
                </a:extLst>
              </p:cNvPr>
              <p:cNvSpPr txBox="1">
                <a:spLocks noChangeArrowheads="1"/>
              </p:cNvSpPr>
              <p:nvPr/>
            </p:nvSpPr>
            <p:spPr bwMode="auto">
              <a:xfrm>
                <a:off x="2813125"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237" name="AutoShape 32">
                <a:extLst>
                  <a:ext uri="{FF2B5EF4-FFF2-40B4-BE49-F238E27FC236}">
                    <a16:creationId xmlns:a16="http://schemas.microsoft.com/office/drawing/2014/main" id="{D6D833D9-2C40-413E-B842-A5C9088298FE}"/>
                  </a:ext>
                </a:extLst>
              </p:cNvPr>
              <p:cNvSpPr>
                <a:spLocks noChangeArrowheads="1"/>
              </p:cNvSpPr>
              <p:nvPr/>
            </p:nvSpPr>
            <p:spPr bwMode="auto">
              <a:xfrm flipV="1">
                <a:off x="2929469" y="5471547"/>
                <a:ext cx="90489"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8" name="グループ化 94">
              <a:extLst>
                <a:ext uri="{FF2B5EF4-FFF2-40B4-BE49-F238E27FC236}">
                  <a16:creationId xmlns:a16="http://schemas.microsoft.com/office/drawing/2014/main" id="{B7DEC112-4500-438F-BBBF-E3A8CE94A428}"/>
                </a:ext>
              </a:extLst>
            </p:cNvPr>
            <p:cNvGrpSpPr>
              <a:grpSpLocks/>
            </p:cNvGrpSpPr>
            <p:nvPr/>
          </p:nvGrpSpPr>
          <p:grpSpPr bwMode="auto">
            <a:xfrm>
              <a:off x="8761379" y="1735693"/>
              <a:ext cx="203906" cy="808705"/>
              <a:chOff x="2917645" y="4689356"/>
              <a:chExt cx="323165" cy="910778"/>
            </a:xfrm>
          </p:grpSpPr>
          <p:sp>
            <p:nvSpPr>
              <p:cNvPr id="239" name="Text Box 31">
                <a:extLst>
                  <a:ext uri="{FF2B5EF4-FFF2-40B4-BE49-F238E27FC236}">
                    <a16:creationId xmlns:a16="http://schemas.microsoft.com/office/drawing/2014/main" id="{F7C2B7B2-4803-427B-97F1-2E574C061EB1}"/>
                  </a:ext>
                </a:extLst>
              </p:cNvPr>
              <p:cNvSpPr txBox="1">
                <a:spLocks noChangeArrowheads="1"/>
              </p:cNvSpPr>
              <p:nvPr/>
            </p:nvSpPr>
            <p:spPr bwMode="auto">
              <a:xfrm>
                <a:off x="2917645"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240" name="AutoShape 32">
                <a:extLst>
                  <a:ext uri="{FF2B5EF4-FFF2-40B4-BE49-F238E27FC236}">
                    <a16:creationId xmlns:a16="http://schemas.microsoft.com/office/drawing/2014/main" id="{E8A51EF0-22ED-44C9-8C07-ABED9E03D025}"/>
                  </a:ext>
                </a:extLst>
              </p:cNvPr>
              <p:cNvSpPr>
                <a:spLocks noChangeArrowheads="1"/>
              </p:cNvSpPr>
              <p:nvPr/>
            </p:nvSpPr>
            <p:spPr bwMode="auto">
              <a:xfrm flipV="1">
                <a:off x="3033983"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4" name="グループ化 100">
              <a:extLst>
                <a:ext uri="{FF2B5EF4-FFF2-40B4-BE49-F238E27FC236}">
                  <a16:creationId xmlns:a16="http://schemas.microsoft.com/office/drawing/2014/main" id="{8A9BD1F7-7791-459A-B03B-A313FA0D15C9}"/>
                </a:ext>
              </a:extLst>
            </p:cNvPr>
            <p:cNvGrpSpPr>
              <a:grpSpLocks/>
            </p:cNvGrpSpPr>
            <p:nvPr/>
          </p:nvGrpSpPr>
          <p:grpSpPr bwMode="auto">
            <a:xfrm>
              <a:off x="9098265" y="1735693"/>
              <a:ext cx="202906" cy="808705"/>
              <a:chOff x="2609981" y="4689356"/>
              <a:chExt cx="323165" cy="910778"/>
            </a:xfrm>
          </p:grpSpPr>
          <p:sp>
            <p:nvSpPr>
              <p:cNvPr id="245" name="Text Box 31">
                <a:extLst>
                  <a:ext uri="{FF2B5EF4-FFF2-40B4-BE49-F238E27FC236}">
                    <a16:creationId xmlns:a16="http://schemas.microsoft.com/office/drawing/2014/main" id="{A48BFE8C-BCD8-41F6-A349-270E54995A73}"/>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246" name="AutoShape 32">
                <a:extLst>
                  <a:ext uri="{FF2B5EF4-FFF2-40B4-BE49-F238E27FC236}">
                    <a16:creationId xmlns:a16="http://schemas.microsoft.com/office/drawing/2014/main" id="{72F1E9D6-5A0B-4E3F-9B95-88A88EFFD6D2}"/>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7" name="AutoShape 39">
              <a:extLst>
                <a:ext uri="{FF2B5EF4-FFF2-40B4-BE49-F238E27FC236}">
                  <a16:creationId xmlns:a16="http://schemas.microsoft.com/office/drawing/2014/main" id="{94B07258-4555-438C-97F9-D0F061E1C3C8}"/>
                </a:ext>
              </a:extLst>
            </p:cNvPr>
            <p:cNvSpPr>
              <a:spLocks/>
            </p:cNvSpPr>
            <p:nvPr/>
          </p:nvSpPr>
          <p:spPr bwMode="auto">
            <a:xfrm rot="5400000">
              <a:off x="8575104" y="2043094"/>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AutoShape 32">
              <a:extLst>
                <a:ext uri="{FF2B5EF4-FFF2-40B4-BE49-F238E27FC236}">
                  <a16:creationId xmlns:a16="http://schemas.microsoft.com/office/drawing/2014/main" id="{8C2869AB-4E5A-4020-9AAD-D8269969349C}"/>
                </a:ext>
              </a:extLst>
            </p:cNvPr>
            <p:cNvSpPr>
              <a:spLocks noChangeArrowheads="1"/>
            </p:cNvSpPr>
            <p:nvPr/>
          </p:nvSpPr>
          <p:spPr bwMode="auto">
            <a:xfrm flipV="1">
              <a:off x="7236065" y="245083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Freeform 290">
              <a:extLst>
                <a:ext uri="{FF2B5EF4-FFF2-40B4-BE49-F238E27FC236}">
                  <a16:creationId xmlns:a16="http://schemas.microsoft.com/office/drawing/2014/main" id="{4C459AF2-D712-4BAB-91C6-D0A8B76D8931}"/>
                </a:ext>
              </a:extLst>
            </p:cNvPr>
            <p:cNvSpPr>
              <a:spLocks noEditPoints="1"/>
            </p:cNvSpPr>
            <p:nvPr/>
          </p:nvSpPr>
          <p:spPr bwMode="auto">
            <a:xfrm>
              <a:off x="6687489" y="1542800"/>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grpSp>
      <p:graphicFrame>
        <p:nvGraphicFramePr>
          <p:cNvPr id="258" name="表 257">
            <a:extLst>
              <a:ext uri="{FF2B5EF4-FFF2-40B4-BE49-F238E27FC236}">
                <a16:creationId xmlns:a16="http://schemas.microsoft.com/office/drawing/2014/main" id="{03313535-469E-483C-994E-5C94655DFDCE}"/>
              </a:ext>
            </a:extLst>
          </p:cNvPr>
          <p:cNvGraphicFramePr>
            <a:graphicFrameLocks noGrp="1"/>
          </p:cNvGraphicFramePr>
          <p:nvPr>
            <p:extLst>
              <p:ext uri="{D42A27DB-BD31-4B8C-83A1-F6EECF244321}">
                <p14:modId xmlns:p14="http://schemas.microsoft.com/office/powerpoint/2010/main" val="2149391440"/>
              </p:ext>
            </p:extLst>
          </p:nvPr>
        </p:nvGraphicFramePr>
        <p:xfrm>
          <a:off x="4877243" y="5605419"/>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84" name="Text Box 41">
            <a:extLst>
              <a:ext uri="{FF2B5EF4-FFF2-40B4-BE49-F238E27FC236}">
                <a16:creationId xmlns:a16="http://schemas.microsoft.com/office/drawing/2014/main" id="{89A4ED3F-0BF3-41CD-BC0F-7A5562A48B44}"/>
              </a:ext>
            </a:extLst>
          </p:cNvPr>
          <p:cNvSpPr txBox="1">
            <a:spLocks noChangeArrowheads="1"/>
          </p:cNvSpPr>
          <p:nvPr/>
        </p:nvSpPr>
        <p:spPr bwMode="auto">
          <a:xfrm>
            <a:off x="7360267" y="2889202"/>
            <a:ext cx="1676229" cy="20005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r>
              <a:rPr lang="en-US" altLang="ja-JP"/>
              <a:t>4</a:t>
            </a:r>
            <a:r>
              <a:rPr lang="ja-JP" altLang="en-US"/>
              <a:t>週間～</a:t>
            </a:r>
            <a:r>
              <a:rPr lang="en-US" altLang="ja-JP"/>
              <a:t>5</a:t>
            </a:r>
            <a:r>
              <a:rPr lang="ja-JP" altLang="en-US"/>
              <a:t>週間</a:t>
            </a:r>
            <a:endParaRPr lang="en-US" altLang="ja-JP"/>
          </a:p>
        </p:txBody>
      </p:sp>
      <p:sp>
        <p:nvSpPr>
          <p:cNvPr id="86" name="正方形/長方形 12">
            <a:extLst>
              <a:ext uri="{FF2B5EF4-FFF2-40B4-BE49-F238E27FC236}">
                <a16:creationId xmlns:a16="http://schemas.microsoft.com/office/drawing/2014/main" id="{BAAA68AD-E87B-4ED7-A838-7A5C27D82948}"/>
              </a:ext>
            </a:extLst>
          </p:cNvPr>
          <p:cNvSpPr>
            <a:spLocks noChangeArrowheads="1"/>
          </p:cNvSpPr>
          <p:nvPr/>
        </p:nvSpPr>
        <p:spPr bwMode="auto">
          <a:xfrm>
            <a:off x="194469" y="4961372"/>
            <a:ext cx="3482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graphicFrame>
        <p:nvGraphicFramePr>
          <p:cNvPr id="92" name="表 91">
            <a:extLst>
              <a:ext uri="{FF2B5EF4-FFF2-40B4-BE49-F238E27FC236}">
                <a16:creationId xmlns:a16="http://schemas.microsoft.com/office/drawing/2014/main" id="{085A6F78-0806-44B4-B6AF-20A3D560C586}"/>
              </a:ext>
            </a:extLst>
          </p:cNvPr>
          <p:cNvGraphicFramePr>
            <a:graphicFrameLocks noGrp="1"/>
          </p:cNvGraphicFramePr>
          <p:nvPr>
            <p:extLst>
              <p:ext uri="{D42A27DB-BD31-4B8C-83A1-F6EECF244321}">
                <p14:modId xmlns:p14="http://schemas.microsoft.com/office/powerpoint/2010/main" val="3279415662"/>
              </p:ext>
            </p:extLst>
          </p:nvPr>
        </p:nvGraphicFramePr>
        <p:xfrm>
          <a:off x="251520" y="5913538"/>
          <a:ext cx="3478213" cy="49721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7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1,500,000</a:t>
                      </a: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93" name="正方形/長方形 92">
            <a:extLst>
              <a:ext uri="{FF2B5EF4-FFF2-40B4-BE49-F238E27FC236}">
                <a16:creationId xmlns:a16="http://schemas.microsoft.com/office/drawing/2014/main" id="{53CD0B31-660C-4454-A258-E1F5298FCA49}"/>
              </a:ext>
            </a:extLst>
          </p:cNvPr>
          <p:cNvSpPr/>
          <p:nvPr/>
        </p:nvSpPr>
        <p:spPr>
          <a:xfrm>
            <a:off x="1172384" y="5650453"/>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PV5,000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7,000】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2">
            <a:extLst>
              <a:ext uri="{FF2B5EF4-FFF2-40B4-BE49-F238E27FC236}">
                <a16:creationId xmlns:a16="http://schemas.microsoft.com/office/drawing/2014/main" id="{B4B577A5-69C0-4902-A0B8-60D49DE3FE7C}"/>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7</a:t>
            </a:fld>
            <a:endParaRPr lang="ja-JP" altLang="en-US"/>
          </a:p>
        </p:txBody>
      </p:sp>
      <p:pic>
        <p:nvPicPr>
          <p:cNvPr id="87" name="図 86">
            <a:extLst>
              <a:ext uri="{FF2B5EF4-FFF2-40B4-BE49-F238E27FC236}">
                <a16:creationId xmlns:a16="http://schemas.microsoft.com/office/drawing/2014/main" id="{8E88B04E-0B0B-4F7E-AAF3-5687119DCA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14030" y="1816282"/>
            <a:ext cx="206269" cy="207974"/>
          </a:xfrm>
          <a:prstGeom prst="rect">
            <a:avLst/>
          </a:prstGeom>
        </p:spPr>
      </p:pic>
      <p:grpSp>
        <p:nvGrpSpPr>
          <p:cNvPr id="89" name="グループ化 88">
            <a:extLst>
              <a:ext uri="{FF2B5EF4-FFF2-40B4-BE49-F238E27FC236}">
                <a16:creationId xmlns:a16="http://schemas.microsoft.com/office/drawing/2014/main" id="{C7A5E800-AAE5-4BE6-BF3A-CC720E152B5D}"/>
              </a:ext>
            </a:extLst>
          </p:cNvPr>
          <p:cNvGrpSpPr/>
          <p:nvPr/>
        </p:nvGrpSpPr>
        <p:grpSpPr>
          <a:xfrm>
            <a:off x="4738338" y="4695238"/>
            <a:ext cx="3405750" cy="900874"/>
            <a:chOff x="5414044" y="3851156"/>
            <a:chExt cx="3835428" cy="959266"/>
          </a:xfrm>
        </p:grpSpPr>
        <p:pic>
          <p:nvPicPr>
            <p:cNvPr id="90" name="Picture 2" descr="C:\Users\nk18806\Desktop\図1.png">
              <a:extLst>
                <a:ext uri="{FF2B5EF4-FFF2-40B4-BE49-F238E27FC236}">
                  <a16:creationId xmlns:a16="http://schemas.microsoft.com/office/drawing/2014/main" id="{B764E730-EB5A-4C0B-94A9-9929FED9000E}"/>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91" name="Text Box 8">
              <a:extLst>
                <a:ext uri="{FF2B5EF4-FFF2-40B4-BE49-F238E27FC236}">
                  <a16:creationId xmlns:a16="http://schemas.microsoft.com/office/drawing/2014/main" id="{3FDB1380-8B1E-4D5E-91DB-3A637C23BD64}"/>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4" name="Picture 2">
              <a:extLst>
                <a:ext uri="{FF2B5EF4-FFF2-40B4-BE49-F238E27FC236}">
                  <a16:creationId xmlns:a16="http://schemas.microsoft.com/office/drawing/2014/main" id="{CCF1950C-CADF-4A21-9799-5307D28A1FD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Freeform 290">
              <a:extLst>
                <a:ext uri="{FF2B5EF4-FFF2-40B4-BE49-F238E27FC236}">
                  <a16:creationId xmlns:a16="http://schemas.microsoft.com/office/drawing/2014/main" id="{00C19CDC-BAFD-4365-ADC2-3C8DE4CE4C20}"/>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6" name="図 95">
              <a:extLst>
                <a:ext uri="{FF2B5EF4-FFF2-40B4-BE49-F238E27FC236}">
                  <a16:creationId xmlns:a16="http://schemas.microsoft.com/office/drawing/2014/main" id="{39A80C42-9495-4301-B2D4-F3F7C7E575A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97" name="図 96">
              <a:extLst>
                <a:ext uri="{FF2B5EF4-FFF2-40B4-BE49-F238E27FC236}">
                  <a16:creationId xmlns:a16="http://schemas.microsoft.com/office/drawing/2014/main" id="{3070F27C-B035-40AF-8A3E-B01CEDEE145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98" name="図 97">
              <a:extLst>
                <a:ext uri="{FF2B5EF4-FFF2-40B4-BE49-F238E27FC236}">
                  <a16:creationId xmlns:a16="http://schemas.microsoft.com/office/drawing/2014/main" id="{302CC28D-62AD-4194-8264-AC6A8EDF325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99" name="図 98">
              <a:extLst>
                <a:ext uri="{FF2B5EF4-FFF2-40B4-BE49-F238E27FC236}">
                  <a16:creationId xmlns:a16="http://schemas.microsoft.com/office/drawing/2014/main" id="{4658B18C-E327-462C-8617-28C581DF26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101" name="Picture 2" descr="f_logo_RGB-Hex-Blue_512">
              <a:extLst>
                <a:ext uri="{FF2B5EF4-FFF2-40B4-BE49-F238E27FC236}">
                  <a16:creationId xmlns:a16="http://schemas.microsoft.com/office/drawing/2014/main" id="{5C2E4737-8EB1-4E98-A473-9E90D95F155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図 3">
            <a:extLst>
              <a:ext uri="{FF2B5EF4-FFF2-40B4-BE49-F238E27FC236}">
                <a16:creationId xmlns:a16="http://schemas.microsoft.com/office/drawing/2014/main" id="{3CFCCDBD-143D-4B76-9BAC-B6B7110B4033}"/>
              </a:ext>
            </a:extLst>
          </p:cNvPr>
          <p:cNvPicPr>
            <a:picLocks noChangeAspect="1"/>
          </p:cNvPicPr>
          <p:nvPr/>
        </p:nvPicPr>
        <p:blipFill>
          <a:blip r:embed="rId14"/>
          <a:stretch>
            <a:fillRect/>
          </a:stretch>
        </p:blipFill>
        <p:spPr>
          <a:xfrm>
            <a:off x="7413770" y="4860378"/>
            <a:ext cx="685800" cy="200025"/>
          </a:xfrm>
          <a:prstGeom prst="rect">
            <a:avLst/>
          </a:prstGeom>
        </p:spPr>
      </p:pic>
      <p:sp>
        <p:nvSpPr>
          <p:cNvPr id="103" name="Text Box 16">
            <a:extLst>
              <a:ext uri="{FF2B5EF4-FFF2-40B4-BE49-F238E27FC236}">
                <a16:creationId xmlns:a16="http://schemas.microsoft.com/office/drawing/2014/main" id="{6E7FEAA4-1DD5-4D34-A784-5954592C037D}"/>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111165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タイトル 1"/>
          <p:cNvSpPr>
            <a:spLocks noGrp="1"/>
          </p:cNvSpPr>
          <p:nvPr>
            <p:ph type="title"/>
          </p:nvPr>
        </p:nvSpPr>
        <p:spPr>
          <a:xfrm>
            <a:off x="143091" y="251663"/>
            <a:ext cx="6962306" cy="369332"/>
          </a:xfrm>
          <a:prstGeom prst="rect">
            <a:avLst/>
          </a:prstGeom>
        </p:spPr>
        <p:txBody>
          <a:bodyPr>
            <a:normAutofit/>
          </a:body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⑤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ネイティブタイアップ　プレミアム</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スライド番号プレースホルダー 2">
            <a:extLst>
              <a:ext uri="{FF2B5EF4-FFF2-40B4-BE49-F238E27FC236}">
                <a16:creationId xmlns:a16="http://schemas.microsoft.com/office/drawing/2014/main" id="{866AAFCC-A311-4E0F-A8C5-F8AA2595EDF6}"/>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8</a:t>
            </a:fld>
            <a:endParaRPr lang="ja-JP" altLang="en-US"/>
          </a:p>
        </p:txBody>
      </p:sp>
      <p:sp>
        <p:nvSpPr>
          <p:cNvPr id="57" name="テキスト ボックス 56">
            <a:extLst>
              <a:ext uri="{FF2B5EF4-FFF2-40B4-BE49-F238E27FC236}">
                <a16:creationId xmlns:a16="http://schemas.microsoft.com/office/drawing/2014/main" id="{1BCCBBE1-D02B-4BB3-8031-A8900505BBFF}"/>
              </a:ext>
            </a:extLst>
          </p:cNvPr>
          <p:cNvSpPr txBox="1"/>
          <p:nvPr/>
        </p:nvSpPr>
        <p:spPr>
          <a:xfrm>
            <a:off x="119876" y="835454"/>
            <a:ext cx="4177927" cy="769441"/>
          </a:xfrm>
          <a:prstGeom prst="rect">
            <a:avLst/>
          </a:prstGeom>
          <a:noFill/>
        </p:spPr>
        <p:txBody>
          <a:bodyPr wrap="square" rtlCol="0">
            <a:spAutoFit/>
          </a:bodyPr>
          <a:lstStyle/>
          <a:p>
            <a:pPr marL="158265" indent="-158265">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N-BRAND STUDIO</a:t>
            </a:r>
            <a:r>
              <a:rPr lang="ja-JP" altLang="en-US" sz="800">
                <a:latin typeface="Meiryo UI" panose="020B0604030504040204" pitchFamily="50" charset="-128"/>
                <a:ea typeface="Meiryo UI" panose="020B0604030504040204" pitchFamily="50" charset="-128"/>
                <a:cs typeface="Meiryo UI" panose="020B0604030504040204" pitchFamily="50" charset="-128"/>
              </a:rPr>
              <a:t>のスタッフがコンテンツを企画・編集するブランディングに適したタイアップです。キャスティングもご相談ください。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NIKKEI</a:t>
            </a:r>
            <a:r>
              <a:rPr lang="ja-JP" altLang="en-US" sz="800">
                <a:latin typeface="Meiryo UI" panose="020B0604030504040204" pitchFamily="50" charset="-128"/>
                <a:ea typeface="Meiryo UI" panose="020B0604030504040204" pitchFamily="50" charset="-128"/>
                <a:cs typeface="Meiryo UI" panose="020B0604030504040204" pitchFamily="50" charset="-128"/>
              </a:rPr>
              <a:t> </a:t>
            </a:r>
            <a:r>
              <a:rPr lang="en-US" altLang="ja-JP" sz="800">
                <a:latin typeface="Meiryo UI" panose="020B0604030504040204" pitchFamily="50" charset="-128"/>
                <a:ea typeface="Meiryo UI" panose="020B0604030504040204" pitchFamily="50" charset="-128"/>
                <a:cs typeface="Meiryo UI" panose="020B0604030504040204" pitchFamily="50" charset="-128"/>
              </a:rPr>
              <a:t>STYLE</a:t>
            </a:r>
            <a:r>
              <a:rPr lang="ja-JP" altLang="en-US" sz="800">
                <a:latin typeface="Meiryo UI" panose="020B0604030504040204" pitchFamily="50" charset="-128"/>
                <a:ea typeface="Meiryo UI" panose="020B0604030504040204" pitchFamily="50" charset="-128"/>
                <a:cs typeface="Meiryo UI" panose="020B0604030504040204" pitchFamily="50" charset="-128"/>
              </a:rPr>
              <a:t>トップページのカルーセルを誘導に１週間利用できます。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タイアップページの第１～第３レクタングルおよびモバイルレクタングルに純広告を常時配信することが可能です。</a:t>
            </a:r>
          </a:p>
        </p:txBody>
      </p:sp>
      <p:sp>
        <p:nvSpPr>
          <p:cNvPr id="67" name="Text Box 8">
            <a:extLst>
              <a:ext uri="{FF2B5EF4-FFF2-40B4-BE49-F238E27FC236}">
                <a16:creationId xmlns:a16="http://schemas.microsoft.com/office/drawing/2014/main" id="{EED3CEDC-1036-4981-A6BC-D16D4684F0D1}"/>
              </a:ext>
            </a:extLst>
          </p:cNvPr>
          <p:cNvSpPr txBox="1">
            <a:spLocks noChangeArrowheads="1"/>
          </p:cNvSpPr>
          <p:nvPr/>
        </p:nvSpPr>
        <p:spPr bwMode="auto">
          <a:xfrm>
            <a:off x="6317892" y="992444"/>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80" name="Text Box 16">
            <a:extLst>
              <a:ext uri="{FF2B5EF4-FFF2-40B4-BE49-F238E27FC236}">
                <a16:creationId xmlns:a16="http://schemas.microsoft.com/office/drawing/2014/main" id="{4A792752-A820-4126-A6C2-44042DB7BE12}"/>
              </a:ext>
            </a:extLst>
          </p:cNvPr>
          <p:cNvSpPr txBox="1">
            <a:spLocks noChangeArrowheads="1"/>
          </p:cNvSpPr>
          <p:nvPr/>
        </p:nvSpPr>
        <p:spPr bwMode="auto">
          <a:xfrm>
            <a:off x="6645505" y="3234413"/>
            <a:ext cx="2438154" cy="5539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トップページのカルーセルで</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latin typeface="Meiryo UI" panose="020B0604030504040204" pitchFamily="50" charset="-128"/>
                <a:ea typeface="Meiryo UI" panose="020B0604030504040204" pitchFamily="50" charset="-128"/>
                <a:cs typeface="Meiryo UI" panose="020B0604030504040204" pitchFamily="50" charset="-128"/>
              </a:rPr>
              <a:t>１週間タイアップ記事を紹介する特別枠です。</a:t>
            </a:r>
            <a:endParaRPr kumimoji="0"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編集判断での掲載になりますのでクリエイティブ、</a:t>
            </a:r>
            <a:endParaRPr lang="en-US" altLang="ja-JP" sz="7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a:latin typeface="メイリオ" panose="020B0604030504040204" pitchFamily="50" charset="-128"/>
                <a:ea typeface="メイリオ" panose="020B0604030504040204" pitchFamily="50" charset="-128"/>
                <a:cs typeface="メイリオ" panose="020B0604030504040204" pitchFamily="50" charset="-128"/>
              </a:rPr>
              <a:t>　テキスト、掲載時期、配信量は弊社一任となります。</a:t>
            </a:r>
            <a:endParaRPr kumimoji="0" lang="ja-JP" altLang="en-US"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a:extLst>
              <a:ext uri="{FF2B5EF4-FFF2-40B4-BE49-F238E27FC236}">
                <a16:creationId xmlns:a16="http://schemas.microsoft.com/office/drawing/2014/main" id="{BECA65FC-EC08-4494-9D45-3312BCACBA31}"/>
              </a:ext>
            </a:extLst>
          </p:cNvPr>
          <p:cNvSpPr/>
          <p:nvPr/>
        </p:nvSpPr>
        <p:spPr>
          <a:xfrm>
            <a:off x="1172243" y="5250637"/>
            <a:ext cx="4953000" cy="208840"/>
          </a:xfrm>
          <a:prstGeom prst="rect">
            <a:avLst/>
          </a:prstGeom>
        </p:spPr>
        <p:txBody>
          <a:bodyPr wrap="square">
            <a:spAutoFit/>
          </a:bodyPr>
          <a:lstStyle/>
          <a:p>
            <a:pPr>
              <a:lnSpc>
                <a:spcPts val="1000"/>
              </a:lnSpc>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a:extLst>
              <a:ext uri="{FF2B5EF4-FFF2-40B4-BE49-F238E27FC236}">
                <a16:creationId xmlns:a16="http://schemas.microsoft.com/office/drawing/2014/main" id="{C22C1BFD-7E71-4477-9172-2BF1317DF7EA}"/>
              </a:ext>
            </a:extLst>
          </p:cNvPr>
          <p:cNvSpPr/>
          <p:nvPr/>
        </p:nvSpPr>
        <p:spPr>
          <a:xfrm>
            <a:off x="4470027" y="3522608"/>
            <a:ext cx="2106919" cy="12526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テキスト ボックス 82">
            <a:extLst>
              <a:ext uri="{FF2B5EF4-FFF2-40B4-BE49-F238E27FC236}">
                <a16:creationId xmlns:a16="http://schemas.microsoft.com/office/drawing/2014/main" id="{4340E531-C8C8-4271-9D0F-42B31B206AC3}"/>
              </a:ext>
            </a:extLst>
          </p:cNvPr>
          <p:cNvSpPr txBox="1"/>
          <p:nvPr/>
        </p:nvSpPr>
        <p:spPr>
          <a:xfrm>
            <a:off x="6183120" y="2463125"/>
            <a:ext cx="2815869" cy="584775"/>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rPr>
              <a:t>・タイトル、記事下部に</a:t>
            </a:r>
            <a:r>
              <a:rPr lang="en-US" altLang="ja-JP" sz="800">
                <a:latin typeface="Meiryo UI" panose="020B0604030504040204" pitchFamily="50" charset="-128"/>
                <a:ea typeface="Meiryo UI" panose="020B0604030504040204" pitchFamily="50" charset="-128"/>
              </a:rPr>
              <a:t>[PR]</a:t>
            </a:r>
            <a:r>
              <a:rPr lang="ja-JP" altLang="en-US" sz="800">
                <a:latin typeface="Meiryo UI" panose="020B0604030504040204" pitchFamily="50" charset="-128"/>
                <a:ea typeface="Meiryo UI" panose="020B0604030504040204" pitchFamily="50" charset="-128"/>
              </a:rPr>
              <a:t>が入ります。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・記事内への外部リンク埋め込みが可能です。</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・タイアップページ内第</a:t>
            </a:r>
            <a:r>
              <a:rPr lang="en-US" altLang="ja-JP" sz="800">
                <a:latin typeface="Meiryo UI" panose="020B0604030504040204" pitchFamily="50" charset="-128"/>
                <a:ea typeface="Meiryo UI" panose="020B0604030504040204" pitchFamily="50" charset="-128"/>
              </a:rPr>
              <a:t>1,2,3</a:t>
            </a:r>
            <a:r>
              <a:rPr lang="ja-JP" altLang="en-US" sz="800">
                <a:latin typeface="Meiryo UI" panose="020B0604030504040204" pitchFamily="50" charset="-128"/>
                <a:ea typeface="Meiryo UI" panose="020B0604030504040204" pitchFamily="50" charset="-128"/>
              </a:rPr>
              <a:t>レクタングル枠に貴社提供素材を</a:t>
            </a:r>
            <a:endParaRPr lang="en-US" altLang="ja-JP" sz="800">
              <a:latin typeface="Meiryo UI" panose="020B0604030504040204" pitchFamily="50" charset="-128"/>
              <a:ea typeface="Meiryo UI" panose="020B0604030504040204" pitchFamily="50" charset="-128"/>
            </a:endParaRPr>
          </a:p>
          <a:p>
            <a:r>
              <a:rPr lang="ja-JP" altLang="en-US" sz="800">
                <a:latin typeface="Meiryo UI" panose="020B0604030504040204" pitchFamily="50" charset="-128"/>
                <a:ea typeface="Meiryo UI" panose="020B0604030504040204" pitchFamily="50" charset="-128"/>
              </a:rPr>
              <a:t>　配信することも可能です。</a:t>
            </a:r>
          </a:p>
        </p:txBody>
      </p:sp>
      <p:grpSp>
        <p:nvGrpSpPr>
          <p:cNvPr id="84" name="グループ化 83">
            <a:extLst>
              <a:ext uri="{FF2B5EF4-FFF2-40B4-BE49-F238E27FC236}">
                <a16:creationId xmlns:a16="http://schemas.microsoft.com/office/drawing/2014/main" id="{D080C34B-93E9-4562-AC7D-34447B90E2C2}"/>
              </a:ext>
            </a:extLst>
          </p:cNvPr>
          <p:cNvGrpSpPr/>
          <p:nvPr/>
        </p:nvGrpSpPr>
        <p:grpSpPr>
          <a:xfrm>
            <a:off x="4207344" y="3306421"/>
            <a:ext cx="1279771" cy="153888"/>
            <a:chOff x="5782154" y="3788764"/>
            <a:chExt cx="1279771" cy="153888"/>
          </a:xfrm>
        </p:grpSpPr>
        <p:sp>
          <p:nvSpPr>
            <p:cNvPr id="85" name="Text Box 8">
              <a:extLst>
                <a:ext uri="{FF2B5EF4-FFF2-40B4-BE49-F238E27FC236}">
                  <a16:creationId xmlns:a16="http://schemas.microsoft.com/office/drawing/2014/main" id="{1E37E15D-AF7E-4AFF-AC89-B937B3148D57}"/>
                </a:ext>
              </a:extLst>
            </p:cNvPr>
            <p:cNvSpPr txBox="1">
              <a:spLocks noChangeArrowheads="1"/>
            </p:cNvSpPr>
            <p:nvPr/>
          </p:nvSpPr>
          <p:spPr bwMode="auto">
            <a:xfrm>
              <a:off x="5973486" y="3788764"/>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Freeform 290">
              <a:extLst>
                <a:ext uri="{FF2B5EF4-FFF2-40B4-BE49-F238E27FC236}">
                  <a16:creationId xmlns:a16="http://schemas.microsoft.com/office/drawing/2014/main" id="{CC7A560A-4955-418E-BD6E-29793B4609FF}"/>
                </a:ext>
              </a:extLst>
            </p:cNvPr>
            <p:cNvSpPr>
              <a:spLocks noEditPoints="1"/>
            </p:cNvSpPr>
            <p:nvPr/>
          </p:nvSpPr>
          <p:spPr bwMode="auto">
            <a:xfrm>
              <a:off x="5782154" y="37970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endParaRPr>
            </a:p>
          </p:txBody>
        </p:sp>
      </p:grpSp>
      <p:graphicFrame>
        <p:nvGraphicFramePr>
          <p:cNvPr id="87" name="表 86">
            <a:extLst>
              <a:ext uri="{FF2B5EF4-FFF2-40B4-BE49-F238E27FC236}">
                <a16:creationId xmlns:a16="http://schemas.microsoft.com/office/drawing/2014/main" id="{7D261191-A070-47E0-86C8-8FB4D23279EE}"/>
              </a:ext>
            </a:extLst>
          </p:cNvPr>
          <p:cNvGraphicFramePr>
            <a:graphicFrameLocks noGrp="1"/>
          </p:cNvGraphicFramePr>
          <p:nvPr>
            <p:extLst>
              <p:ext uri="{D42A27DB-BD31-4B8C-83A1-F6EECF244321}">
                <p14:modId xmlns:p14="http://schemas.microsoft.com/office/powerpoint/2010/main" val="395384127"/>
              </p:ext>
            </p:extLst>
          </p:nvPr>
        </p:nvGraphicFramePr>
        <p:xfrm>
          <a:off x="4242558" y="5789233"/>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05" name="ホームベース 58">
            <a:extLst>
              <a:ext uri="{FF2B5EF4-FFF2-40B4-BE49-F238E27FC236}">
                <a16:creationId xmlns:a16="http://schemas.microsoft.com/office/drawing/2014/main" id="{906F9CA2-1423-4073-BB3E-32286E5B2E35}"/>
              </a:ext>
            </a:extLst>
          </p:cNvPr>
          <p:cNvSpPr/>
          <p:nvPr/>
        </p:nvSpPr>
        <p:spPr bwMode="auto">
          <a:xfrm>
            <a:off x="6255888" y="1997494"/>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107" name="Text Box 31">
            <a:extLst>
              <a:ext uri="{FF2B5EF4-FFF2-40B4-BE49-F238E27FC236}">
                <a16:creationId xmlns:a16="http://schemas.microsoft.com/office/drawing/2014/main" id="{E50957F8-1B7D-4135-967B-AECA10FA0812}"/>
              </a:ext>
            </a:extLst>
          </p:cNvPr>
          <p:cNvSpPr txBox="1">
            <a:spLocks noChangeArrowheads="1"/>
          </p:cNvSpPr>
          <p:nvPr/>
        </p:nvSpPr>
        <p:spPr bwMode="auto">
          <a:xfrm>
            <a:off x="6693658" y="1205406"/>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108" name="Text Box 31">
            <a:extLst>
              <a:ext uri="{FF2B5EF4-FFF2-40B4-BE49-F238E27FC236}">
                <a16:creationId xmlns:a16="http://schemas.microsoft.com/office/drawing/2014/main" id="{1580826A-9BEB-4F75-BB8B-124991BDA433}"/>
              </a:ext>
            </a:extLst>
          </p:cNvPr>
          <p:cNvSpPr txBox="1">
            <a:spLocks noChangeArrowheads="1"/>
          </p:cNvSpPr>
          <p:nvPr/>
        </p:nvSpPr>
        <p:spPr bwMode="auto">
          <a:xfrm>
            <a:off x="6263445" y="1074174"/>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109" name="AutoShape 32">
            <a:extLst>
              <a:ext uri="{FF2B5EF4-FFF2-40B4-BE49-F238E27FC236}">
                <a16:creationId xmlns:a16="http://schemas.microsoft.com/office/drawing/2014/main" id="{98039EEA-22B1-4EE5-B857-D9D255DE25A0}"/>
              </a:ext>
            </a:extLst>
          </p:cNvPr>
          <p:cNvSpPr>
            <a:spLocks noChangeArrowheads="1"/>
          </p:cNvSpPr>
          <p:nvPr/>
        </p:nvSpPr>
        <p:spPr bwMode="auto">
          <a:xfrm flipV="1">
            <a:off x="6380389" y="1880733"/>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Text Box 31">
            <a:extLst>
              <a:ext uri="{FF2B5EF4-FFF2-40B4-BE49-F238E27FC236}">
                <a16:creationId xmlns:a16="http://schemas.microsoft.com/office/drawing/2014/main" id="{EE34DAB3-012E-4B9E-9A01-7AED00FFFEE6}"/>
              </a:ext>
            </a:extLst>
          </p:cNvPr>
          <p:cNvSpPr txBox="1">
            <a:spLocks noChangeArrowheads="1"/>
          </p:cNvSpPr>
          <p:nvPr/>
        </p:nvSpPr>
        <p:spPr bwMode="auto">
          <a:xfrm>
            <a:off x="7557754" y="1186147"/>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126" name="AutoShape 32">
            <a:extLst>
              <a:ext uri="{FF2B5EF4-FFF2-40B4-BE49-F238E27FC236}">
                <a16:creationId xmlns:a16="http://schemas.microsoft.com/office/drawing/2014/main" id="{EBBBFB19-3A4B-44E8-BEE6-8CFB9D3E56C7}"/>
              </a:ext>
            </a:extLst>
          </p:cNvPr>
          <p:cNvSpPr>
            <a:spLocks noChangeArrowheads="1"/>
          </p:cNvSpPr>
          <p:nvPr/>
        </p:nvSpPr>
        <p:spPr bwMode="auto">
          <a:xfrm flipV="1">
            <a:off x="7674700" y="1880733"/>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7" name="グループ化 90">
            <a:extLst>
              <a:ext uri="{FF2B5EF4-FFF2-40B4-BE49-F238E27FC236}">
                <a16:creationId xmlns:a16="http://schemas.microsoft.com/office/drawing/2014/main" id="{DB9DC356-E8A0-440A-A655-355D02A687EA}"/>
              </a:ext>
            </a:extLst>
          </p:cNvPr>
          <p:cNvGrpSpPr>
            <a:grpSpLocks/>
          </p:cNvGrpSpPr>
          <p:nvPr/>
        </p:nvGrpSpPr>
        <p:grpSpPr bwMode="auto">
          <a:xfrm>
            <a:off x="7140658" y="1186155"/>
            <a:ext cx="202907" cy="808705"/>
            <a:chOff x="1653668" y="4689356"/>
            <a:chExt cx="323165" cy="910778"/>
          </a:xfrm>
        </p:grpSpPr>
        <p:sp>
          <p:nvSpPr>
            <p:cNvPr id="132" name="Text Box 31">
              <a:extLst>
                <a:ext uri="{FF2B5EF4-FFF2-40B4-BE49-F238E27FC236}">
                  <a16:creationId xmlns:a16="http://schemas.microsoft.com/office/drawing/2014/main" id="{B19FFB6C-D819-4FFE-8BD9-8B6E287746EF}"/>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134" name="AutoShape 32">
              <a:extLst>
                <a:ext uri="{FF2B5EF4-FFF2-40B4-BE49-F238E27FC236}">
                  <a16:creationId xmlns:a16="http://schemas.microsoft.com/office/drawing/2014/main" id="{5C286FB0-874E-4751-9652-4761B16F09B7}"/>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5" name="グループ化 91">
            <a:extLst>
              <a:ext uri="{FF2B5EF4-FFF2-40B4-BE49-F238E27FC236}">
                <a16:creationId xmlns:a16="http://schemas.microsoft.com/office/drawing/2014/main" id="{954DEF8D-A5CD-41E6-B4EC-B37B0FEFD62F}"/>
              </a:ext>
            </a:extLst>
          </p:cNvPr>
          <p:cNvGrpSpPr>
            <a:grpSpLocks/>
          </p:cNvGrpSpPr>
          <p:nvPr/>
        </p:nvGrpSpPr>
        <p:grpSpPr bwMode="auto">
          <a:xfrm>
            <a:off x="8004754" y="1186155"/>
            <a:ext cx="202907" cy="808705"/>
            <a:chOff x="2609981" y="4689356"/>
            <a:chExt cx="323165" cy="910778"/>
          </a:xfrm>
        </p:grpSpPr>
        <p:sp>
          <p:nvSpPr>
            <p:cNvPr id="136" name="Text Box 31">
              <a:extLst>
                <a:ext uri="{FF2B5EF4-FFF2-40B4-BE49-F238E27FC236}">
                  <a16:creationId xmlns:a16="http://schemas.microsoft.com/office/drawing/2014/main" id="{4DB6D248-3156-489C-A79E-9417200FB9B1}"/>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137" name="AutoShape 32">
              <a:extLst>
                <a:ext uri="{FF2B5EF4-FFF2-40B4-BE49-F238E27FC236}">
                  <a16:creationId xmlns:a16="http://schemas.microsoft.com/office/drawing/2014/main" id="{356AE9CF-8A3E-44AF-9962-04C1E059B9F6}"/>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8" name="グループ化 94">
            <a:extLst>
              <a:ext uri="{FF2B5EF4-FFF2-40B4-BE49-F238E27FC236}">
                <a16:creationId xmlns:a16="http://schemas.microsoft.com/office/drawing/2014/main" id="{3FAE39F2-3752-4D0F-B76C-247AAD214CF0}"/>
              </a:ext>
            </a:extLst>
          </p:cNvPr>
          <p:cNvGrpSpPr>
            <a:grpSpLocks/>
          </p:cNvGrpSpPr>
          <p:nvPr/>
        </p:nvGrpSpPr>
        <p:grpSpPr bwMode="auto">
          <a:xfrm>
            <a:off x="8351676" y="1186155"/>
            <a:ext cx="203906" cy="808705"/>
            <a:chOff x="2609981" y="4689356"/>
            <a:chExt cx="323165" cy="910778"/>
          </a:xfrm>
        </p:grpSpPr>
        <p:sp>
          <p:nvSpPr>
            <p:cNvPr id="139" name="Text Box 31">
              <a:extLst>
                <a:ext uri="{FF2B5EF4-FFF2-40B4-BE49-F238E27FC236}">
                  <a16:creationId xmlns:a16="http://schemas.microsoft.com/office/drawing/2014/main" id="{E665A8CE-21D5-4B62-AFE5-A6541D360904}"/>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140" name="AutoShape 32">
              <a:extLst>
                <a:ext uri="{FF2B5EF4-FFF2-40B4-BE49-F238E27FC236}">
                  <a16:creationId xmlns:a16="http://schemas.microsoft.com/office/drawing/2014/main" id="{79000E10-DA84-4FDD-917A-4F57912912D3}"/>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00">
            <a:extLst>
              <a:ext uri="{FF2B5EF4-FFF2-40B4-BE49-F238E27FC236}">
                <a16:creationId xmlns:a16="http://schemas.microsoft.com/office/drawing/2014/main" id="{6D833987-158E-47D8-9694-E37B88970FFC}"/>
              </a:ext>
            </a:extLst>
          </p:cNvPr>
          <p:cNvGrpSpPr>
            <a:grpSpLocks/>
          </p:cNvGrpSpPr>
          <p:nvPr/>
        </p:nvGrpSpPr>
        <p:grpSpPr bwMode="auto">
          <a:xfrm>
            <a:off x="8666663" y="1186155"/>
            <a:ext cx="202906" cy="808705"/>
            <a:chOff x="2609981" y="4689356"/>
            <a:chExt cx="323165" cy="910778"/>
          </a:xfrm>
        </p:grpSpPr>
        <p:sp>
          <p:nvSpPr>
            <p:cNvPr id="142" name="Text Box 31">
              <a:extLst>
                <a:ext uri="{FF2B5EF4-FFF2-40B4-BE49-F238E27FC236}">
                  <a16:creationId xmlns:a16="http://schemas.microsoft.com/office/drawing/2014/main" id="{5E7718D5-8201-427E-B402-3A13847BB05B}"/>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143" name="AutoShape 32">
              <a:extLst>
                <a:ext uri="{FF2B5EF4-FFF2-40B4-BE49-F238E27FC236}">
                  <a16:creationId xmlns:a16="http://schemas.microsoft.com/office/drawing/2014/main" id="{93FB11E9-CEF5-45A5-AED3-48786736875E}"/>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4" name="AutoShape 39">
            <a:extLst>
              <a:ext uri="{FF2B5EF4-FFF2-40B4-BE49-F238E27FC236}">
                <a16:creationId xmlns:a16="http://schemas.microsoft.com/office/drawing/2014/main" id="{42AC352A-D7AA-416B-B41C-FA646DBCBD11}"/>
              </a:ext>
            </a:extLst>
          </p:cNvPr>
          <p:cNvSpPr>
            <a:spLocks/>
          </p:cNvSpPr>
          <p:nvPr/>
        </p:nvSpPr>
        <p:spPr bwMode="auto">
          <a:xfrm rot="5400000">
            <a:off x="8143502" y="1493555"/>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AutoShape 32">
            <a:extLst>
              <a:ext uri="{FF2B5EF4-FFF2-40B4-BE49-F238E27FC236}">
                <a16:creationId xmlns:a16="http://schemas.microsoft.com/office/drawing/2014/main" id="{DE5F940D-F1BF-44D2-9C38-16B392CB2CD9}"/>
              </a:ext>
            </a:extLst>
          </p:cNvPr>
          <p:cNvSpPr>
            <a:spLocks noChangeArrowheads="1"/>
          </p:cNvSpPr>
          <p:nvPr/>
        </p:nvSpPr>
        <p:spPr bwMode="auto">
          <a:xfrm flipV="1">
            <a:off x="6804463" y="1901299"/>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Text Box 41">
            <a:extLst>
              <a:ext uri="{FF2B5EF4-FFF2-40B4-BE49-F238E27FC236}">
                <a16:creationId xmlns:a16="http://schemas.microsoft.com/office/drawing/2014/main" id="{3150C83A-6B11-4B5E-95C4-9D284C9C1CAB}"/>
              </a:ext>
            </a:extLst>
          </p:cNvPr>
          <p:cNvSpPr txBox="1">
            <a:spLocks noChangeArrowheads="1"/>
          </p:cNvSpPr>
          <p:nvPr/>
        </p:nvSpPr>
        <p:spPr bwMode="auto">
          <a:xfrm>
            <a:off x="7395528" y="2226302"/>
            <a:ext cx="1676229" cy="20005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r>
              <a:rPr lang="en-US" altLang="ja-JP"/>
              <a:t>4</a:t>
            </a:r>
            <a:r>
              <a:rPr lang="ja-JP" altLang="en-US"/>
              <a:t>週間～</a:t>
            </a:r>
            <a:r>
              <a:rPr lang="en-US" altLang="ja-JP"/>
              <a:t>5</a:t>
            </a:r>
            <a:r>
              <a:rPr lang="ja-JP" altLang="en-US"/>
              <a:t>週間</a:t>
            </a:r>
            <a:endParaRPr lang="en-US" altLang="ja-JP"/>
          </a:p>
        </p:txBody>
      </p:sp>
      <p:sp>
        <p:nvSpPr>
          <p:cNvPr id="150" name="Freeform 290">
            <a:extLst>
              <a:ext uri="{FF2B5EF4-FFF2-40B4-BE49-F238E27FC236}">
                <a16:creationId xmlns:a16="http://schemas.microsoft.com/office/drawing/2014/main" id="{844F8149-ADF5-4BE2-A90E-68BCBD86F828}"/>
              </a:ext>
            </a:extLst>
          </p:cNvPr>
          <p:cNvSpPr>
            <a:spLocks noEditPoints="1"/>
          </p:cNvSpPr>
          <p:nvPr/>
        </p:nvSpPr>
        <p:spPr bwMode="auto">
          <a:xfrm>
            <a:off x="6171005" y="1003088"/>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151" name="グラフィックス 150">
            <a:extLst>
              <a:ext uri="{FF2B5EF4-FFF2-40B4-BE49-F238E27FC236}">
                <a16:creationId xmlns:a16="http://schemas.microsoft.com/office/drawing/2014/main" id="{271E0656-453D-47F0-BF6D-7A37F5FC0F67}"/>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1" b="90359"/>
          <a:stretch/>
        </p:blipFill>
        <p:spPr>
          <a:xfrm>
            <a:off x="4498753" y="3539954"/>
            <a:ext cx="2055498" cy="1200118"/>
          </a:xfrm>
          <a:prstGeom prst="rect">
            <a:avLst/>
          </a:prstGeom>
        </p:spPr>
      </p:pic>
      <p:cxnSp>
        <p:nvCxnSpPr>
          <p:cNvPr id="154" name="直線コネクタ 153">
            <a:extLst>
              <a:ext uri="{FF2B5EF4-FFF2-40B4-BE49-F238E27FC236}">
                <a16:creationId xmlns:a16="http://schemas.microsoft.com/office/drawing/2014/main" id="{993D23B4-864E-4B97-BEDB-D6F4E16CB363}"/>
              </a:ext>
            </a:extLst>
          </p:cNvPr>
          <p:cNvCxnSpPr>
            <a:cxnSpLocks/>
          </p:cNvCxnSpPr>
          <p:nvPr/>
        </p:nvCxnSpPr>
        <p:spPr>
          <a:xfrm flipV="1">
            <a:off x="6343233" y="3495227"/>
            <a:ext cx="311375" cy="24555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55" name="図 154" descr="スクリーンショット が含まれている画像&#10;&#10;非常に高い精度で生成された説明">
            <a:extLst>
              <a:ext uri="{FF2B5EF4-FFF2-40B4-BE49-F238E27FC236}">
                <a16:creationId xmlns:a16="http://schemas.microsoft.com/office/drawing/2014/main" id="{C92F5DA9-D313-4DCA-B52A-BF28FC59A2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40074" y="989824"/>
            <a:ext cx="1743123" cy="2102174"/>
          </a:xfrm>
          <a:prstGeom prst="rect">
            <a:avLst/>
          </a:prstGeom>
          <a:ln>
            <a:noFill/>
          </a:ln>
        </p:spPr>
      </p:pic>
      <p:sp>
        <p:nvSpPr>
          <p:cNvPr id="156" name="正方形/長方形 155">
            <a:extLst>
              <a:ext uri="{FF2B5EF4-FFF2-40B4-BE49-F238E27FC236}">
                <a16:creationId xmlns:a16="http://schemas.microsoft.com/office/drawing/2014/main" id="{B7DB1E28-7F73-4329-A20B-BB8084F970BF}"/>
              </a:ext>
            </a:extLst>
          </p:cNvPr>
          <p:cNvSpPr/>
          <p:nvPr/>
        </p:nvSpPr>
        <p:spPr>
          <a:xfrm>
            <a:off x="4501266" y="1074174"/>
            <a:ext cx="1395223" cy="15008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00">
                <a:solidFill>
                  <a:schemeClr val="tx1"/>
                </a:solidFill>
              </a:rPr>
              <a:t>NIKKEI</a:t>
            </a:r>
            <a:r>
              <a:rPr lang="ja-JP" altLang="en-US" sz="800">
                <a:solidFill>
                  <a:schemeClr val="tx1"/>
                </a:solidFill>
              </a:rPr>
              <a:t> </a:t>
            </a:r>
            <a:r>
              <a:rPr lang="en-US" altLang="ja-JP" sz="800">
                <a:solidFill>
                  <a:schemeClr val="tx1"/>
                </a:solidFill>
              </a:rPr>
              <a:t>STYLE [PR]</a:t>
            </a:r>
            <a:endParaRPr lang="ja-JP" altLang="en-US" sz="800">
              <a:solidFill>
                <a:schemeClr val="tx1"/>
              </a:solidFill>
            </a:endParaRPr>
          </a:p>
        </p:txBody>
      </p:sp>
      <p:sp>
        <p:nvSpPr>
          <p:cNvPr id="157" name="正方形/長方形 156">
            <a:extLst>
              <a:ext uri="{FF2B5EF4-FFF2-40B4-BE49-F238E27FC236}">
                <a16:creationId xmlns:a16="http://schemas.microsoft.com/office/drawing/2014/main" id="{E0D7C889-CA00-41BE-9DC0-3A906BFFB97E}"/>
              </a:ext>
            </a:extLst>
          </p:cNvPr>
          <p:cNvSpPr/>
          <p:nvPr/>
        </p:nvSpPr>
        <p:spPr>
          <a:xfrm>
            <a:off x="4332940" y="988912"/>
            <a:ext cx="1726984" cy="215583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a:extLst>
              <a:ext uri="{FF2B5EF4-FFF2-40B4-BE49-F238E27FC236}">
                <a16:creationId xmlns:a16="http://schemas.microsoft.com/office/drawing/2014/main" id="{39882A3F-A8B2-4238-8E15-83078176BFCE}"/>
              </a:ext>
            </a:extLst>
          </p:cNvPr>
          <p:cNvSpPr/>
          <p:nvPr/>
        </p:nvSpPr>
        <p:spPr>
          <a:xfrm>
            <a:off x="5769010" y="4254397"/>
            <a:ext cx="473123" cy="4885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Text Box 16">
            <a:extLst>
              <a:ext uri="{FF2B5EF4-FFF2-40B4-BE49-F238E27FC236}">
                <a16:creationId xmlns:a16="http://schemas.microsoft.com/office/drawing/2014/main" id="{4F0C9277-E354-46AA-AAF4-CE6A42D449C8}"/>
              </a:ext>
            </a:extLst>
          </p:cNvPr>
          <p:cNvSpPr txBox="1">
            <a:spLocks noChangeArrowheads="1"/>
          </p:cNvSpPr>
          <p:nvPr/>
        </p:nvSpPr>
        <p:spPr bwMode="auto">
          <a:xfrm>
            <a:off x="6628126" y="3825863"/>
            <a:ext cx="2438154"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3" name="表 62">
            <a:extLst>
              <a:ext uri="{FF2B5EF4-FFF2-40B4-BE49-F238E27FC236}">
                <a16:creationId xmlns:a16="http://schemas.microsoft.com/office/drawing/2014/main" id="{03167B94-1404-417E-8D60-4A0398ACAAA2}"/>
              </a:ext>
            </a:extLst>
          </p:cNvPr>
          <p:cNvGraphicFramePr>
            <a:graphicFrameLocks noGrp="1"/>
          </p:cNvGraphicFramePr>
          <p:nvPr>
            <p:extLst>
              <p:ext uri="{D42A27DB-BD31-4B8C-83A1-F6EECF244321}">
                <p14:modId xmlns:p14="http://schemas.microsoft.com/office/powerpoint/2010/main" val="1376403668"/>
              </p:ext>
            </p:extLst>
          </p:nvPr>
        </p:nvGraphicFramePr>
        <p:xfrm>
          <a:off x="217955" y="1774738"/>
          <a:ext cx="4012241" cy="784021"/>
        </p:xfrm>
        <a:graphic>
          <a:graphicData uri="http://schemas.openxmlformats.org/drawingml/2006/table">
            <a:tbl>
              <a:tblPr firstRow="1" bandRow="1">
                <a:tableStyleId>{5C22544A-7EE6-4342-B048-85BDC9FD1C3A}</a:tableStyleId>
              </a:tblPr>
              <a:tblGrid>
                <a:gridCol w="741325">
                  <a:extLst>
                    <a:ext uri="{9D8B030D-6E8A-4147-A177-3AD203B41FA5}">
                      <a16:colId xmlns:a16="http://schemas.microsoft.com/office/drawing/2014/main" val="20000"/>
                    </a:ext>
                  </a:extLst>
                </a:gridCol>
                <a:gridCol w="3270916">
                  <a:extLst>
                    <a:ext uri="{9D8B030D-6E8A-4147-A177-3AD203B41FA5}">
                      <a16:colId xmlns:a16="http://schemas.microsoft.com/office/drawing/2014/main" val="20001"/>
                    </a:ext>
                  </a:extLst>
                </a:gridCol>
              </a:tblGrid>
              <a:tr h="180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0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8875">
                <a:tc>
                  <a:txBody>
                    <a:bodyPr/>
                    <a:lstStyle/>
                    <a:p>
                      <a:r>
                        <a:rPr kumimoji="1"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4" name="角丸四角形 72">
            <a:extLst>
              <a:ext uri="{FF2B5EF4-FFF2-40B4-BE49-F238E27FC236}">
                <a16:creationId xmlns:a16="http://schemas.microsoft.com/office/drawing/2014/main" id="{D8243109-0D10-40C5-9A06-8AAC670DE805}"/>
              </a:ext>
            </a:extLst>
          </p:cNvPr>
          <p:cNvSpPr/>
          <p:nvPr/>
        </p:nvSpPr>
        <p:spPr>
          <a:xfrm>
            <a:off x="217955" y="1549524"/>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65" name="表 64">
            <a:extLst>
              <a:ext uri="{FF2B5EF4-FFF2-40B4-BE49-F238E27FC236}">
                <a16:creationId xmlns:a16="http://schemas.microsoft.com/office/drawing/2014/main" id="{718D7004-5BDB-4037-BE32-0C0262D375DE}"/>
              </a:ext>
            </a:extLst>
          </p:cNvPr>
          <p:cNvGraphicFramePr>
            <a:graphicFrameLocks noGrp="1"/>
          </p:cNvGraphicFramePr>
          <p:nvPr>
            <p:extLst>
              <p:ext uri="{D42A27DB-BD31-4B8C-83A1-F6EECF244321}">
                <p14:modId xmlns:p14="http://schemas.microsoft.com/office/powerpoint/2010/main" val="1208617117"/>
              </p:ext>
            </p:extLst>
          </p:nvPr>
        </p:nvGraphicFramePr>
        <p:xfrm>
          <a:off x="222690" y="2832651"/>
          <a:ext cx="3927362" cy="1625952"/>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44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点程度</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③企業サイト遷移数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316245"/>
                  </a:ext>
                </a:extLst>
              </a:tr>
            </a:tbl>
          </a:graphicData>
        </a:graphic>
      </p:graphicFrame>
      <p:sp>
        <p:nvSpPr>
          <p:cNvPr id="66" name="角丸四角形 74">
            <a:extLst>
              <a:ext uri="{FF2B5EF4-FFF2-40B4-BE49-F238E27FC236}">
                <a16:creationId xmlns:a16="http://schemas.microsoft.com/office/drawing/2014/main" id="{FC5846F6-96CE-4551-AFA8-C3367F8DD0C5}"/>
              </a:ext>
            </a:extLst>
          </p:cNvPr>
          <p:cNvSpPr/>
          <p:nvPr/>
        </p:nvSpPr>
        <p:spPr>
          <a:xfrm>
            <a:off x="217955" y="260282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graphicFrame>
        <p:nvGraphicFramePr>
          <p:cNvPr id="68" name="表 67">
            <a:extLst>
              <a:ext uri="{FF2B5EF4-FFF2-40B4-BE49-F238E27FC236}">
                <a16:creationId xmlns:a16="http://schemas.microsoft.com/office/drawing/2014/main" id="{62FC0244-5D45-4E7B-893C-05F4481840D0}"/>
              </a:ext>
            </a:extLst>
          </p:cNvPr>
          <p:cNvGraphicFramePr>
            <a:graphicFrameLocks noGrp="1"/>
          </p:cNvGraphicFramePr>
          <p:nvPr>
            <p:extLst>
              <p:ext uri="{D42A27DB-BD31-4B8C-83A1-F6EECF244321}">
                <p14:modId xmlns:p14="http://schemas.microsoft.com/office/powerpoint/2010/main" val="1511222612"/>
              </p:ext>
            </p:extLst>
          </p:nvPr>
        </p:nvGraphicFramePr>
        <p:xfrm>
          <a:off x="290623" y="5433578"/>
          <a:ext cx="3478213" cy="752768"/>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700" u="none" strike="noStrike">
                          <a:effectLst/>
                          <a:latin typeface="Meiryo UI" panose="020B0604030504040204" pitchFamily="50" charset="-128"/>
                          <a:ea typeface="Meiryo UI" panose="020B0604030504040204" pitchFamily="50" charset="-128"/>
                          <a:cs typeface="Meiryo UI" panose="020B0604030504040204" pitchFamily="50" charset="-128"/>
                        </a:rPr>
                        <a:t>imp)</a:t>
                      </a:r>
                      <a:endParaRPr 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5996">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of</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500,000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1"/>
                  </a:ext>
                </a:extLst>
              </a:tr>
              <a:tr h="139561">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500,000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2"/>
                  </a:ext>
                </a:extLst>
              </a:tr>
              <a:tr h="117385">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875,000</a:t>
                      </a:r>
                      <a:endPar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70" name="角丸四角形 72">
            <a:extLst>
              <a:ext uri="{FF2B5EF4-FFF2-40B4-BE49-F238E27FC236}">
                <a16:creationId xmlns:a16="http://schemas.microsoft.com/office/drawing/2014/main" id="{088EBC05-6529-4306-9EC2-11F8ED93F4E0}"/>
              </a:ext>
            </a:extLst>
          </p:cNvPr>
          <p:cNvSpPr/>
          <p:nvPr/>
        </p:nvSpPr>
        <p:spPr>
          <a:xfrm>
            <a:off x="290623" y="5247044"/>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3CDDD5F5-AC4C-4A21-AD07-3B9104104D64}"/>
              </a:ext>
            </a:extLst>
          </p:cNvPr>
          <p:cNvSpPr/>
          <p:nvPr/>
        </p:nvSpPr>
        <p:spPr>
          <a:xfrm>
            <a:off x="217955" y="6158299"/>
            <a:ext cx="3838084" cy="334579"/>
          </a:xfrm>
          <a:prstGeom prst="rect">
            <a:avLst/>
          </a:prstGeom>
        </p:spPr>
        <p:txBody>
          <a:bodyPr wrap="square">
            <a:spAutoFit/>
          </a:bodyPr>
          <a:lstStyle/>
          <a:p>
            <a:pPr>
              <a:lnSpc>
                <a:spcPts val="1000"/>
              </a:lnSpc>
            </a:pPr>
            <a:r>
              <a:rPr lang="en-US" altLang="ja-JP"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モデルプラン以外の構成も可能です。ご希望に応じた誘導メニューを作成します。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88900">
              <a:lnSpc>
                <a:spcPts val="10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73" name="正方形/長方形 12">
            <a:extLst>
              <a:ext uri="{FF2B5EF4-FFF2-40B4-BE49-F238E27FC236}">
                <a16:creationId xmlns:a16="http://schemas.microsoft.com/office/drawing/2014/main" id="{2966466B-6330-41EB-A1D6-5F9B086C9CA0}"/>
              </a:ext>
            </a:extLst>
          </p:cNvPr>
          <p:cNvSpPr>
            <a:spLocks noChangeArrowheads="1"/>
          </p:cNvSpPr>
          <p:nvPr/>
        </p:nvSpPr>
        <p:spPr bwMode="auto">
          <a:xfrm>
            <a:off x="184403" y="4458603"/>
            <a:ext cx="3482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74" name="正方形/長方形 73">
            <a:extLst>
              <a:ext uri="{FF2B5EF4-FFF2-40B4-BE49-F238E27FC236}">
                <a16:creationId xmlns:a16="http://schemas.microsoft.com/office/drawing/2014/main" id="{B788652D-63FD-4A0D-ACC3-4D3B13366BFB}"/>
              </a:ext>
            </a:extLst>
          </p:cNvPr>
          <p:cNvSpPr/>
          <p:nvPr/>
        </p:nvSpPr>
        <p:spPr>
          <a:xfrm>
            <a:off x="1298624" y="5233721"/>
            <a:ext cx="2363147"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モデルプラン例</a:t>
            </a: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PV7,000-8,000】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a:extLst>
              <a:ext uri="{FF2B5EF4-FFF2-40B4-BE49-F238E27FC236}">
                <a16:creationId xmlns:a16="http://schemas.microsoft.com/office/drawing/2014/main" id="{2F622873-ACD1-4267-BD80-02428224ED43}"/>
              </a:ext>
            </a:extLst>
          </p:cNvPr>
          <p:cNvGrpSpPr/>
          <p:nvPr/>
        </p:nvGrpSpPr>
        <p:grpSpPr>
          <a:xfrm>
            <a:off x="4139952" y="4853198"/>
            <a:ext cx="3405750" cy="900874"/>
            <a:chOff x="5414044" y="3851156"/>
            <a:chExt cx="3835428" cy="959266"/>
          </a:xfrm>
        </p:grpSpPr>
        <p:pic>
          <p:nvPicPr>
            <p:cNvPr id="59" name="Picture 2" descr="C:\Users\nk18806\Desktop\図1.png">
              <a:extLst>
                <a:ext uri="{FF2B5EF4-FFF2-40B4-BE49-F238E27FC236}">
                  <a16:creationId xmlns:a16="http://schemas.microsoft.com/office/drawing/2014/main" id="{CBC52927-C183-44FA-96B6-78B588839E07}"/>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0" name="Text Box 8">
              <a:extLst>
                <a:ext uri="{FF2B5EF4-FFF2-40B4-BE49-F238E27FC236}">
                  <a16:creationId xmlns:a16="http://schemas.microsoft.com/office/drawing/2014/main" id="{F2E4ECA1-66DF-45F4-9747-726C7E8DC078}"/>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2">
              <a:extLst>
                <a:ext uri="{FF2B5EF4-FFF2-40B4-BE49-F238E27FC236}">
                  <a16:creationId xmlns:a16="http://schemas.microsoft.com/office/drawing/2014/main" id="{B82BE497-C012-4E76-BA53-6DC39C33E17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Freeform 290">
              <a:extLst>
                <a:ext uri="{FF2B5EF4-FFF2-40B4-BE49-F238E27FC236}">
                  <a16:creationId xmlns:a16="http://schemas.microsoft.com/office/drawing/2014/main" id="{0BA20CFA-B592-4C99-929A-40DB4CA57169}"/>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76" name="図 75">
              <a:extLst>
                <a:ext uri="{FF2B5EF4-FFF2-40B4-BE49-F238E27FC236}">
                  <a16:creationId xmlns:a16="http://schemas.microsoft.com/office/drawing/2014/main" id="{26CD1A03-2A95-4A1C-95E5-10AFD0155F0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77" name="図 76">
              <a:extLst>
                <a:ext uri="{FF2B5EF4-FFF2-40B4-BE49-F238E27FC236}">
                  <a16:creationId xmlns:a16="http://schemas.microsoft.com/office/drawing/2014/main" id="{E43A0B8D-6AB3-4DB6-B8F5-4A226EAB750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78" name="図 77">
              <a:extLst>
                <a:ext uri="{FF2B5EF4-FFF2-40B4-BE49-F238E27FC236}">
                  <a16:creationId xmlns:a16="http://schemas.microsoft.com/office/drawing/2014/main" id="{51F2D0B3-1C84-4719-BBFE-5A304726E26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79" name="図 78">
              <a:extLst>
                <a:ext uri="{FF2B5EF4-FFF2-40B4-BE49-F238E27FC236}">
                  <a16:creationId xmlns:a16="http://schemas.microsoft.com/office/drawing/2014/main" id="{A34BE3E8-A064-43A3-9EF8-703B1B32504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90" name="Picture 2" descr="f_logo_RGB-Hex-Blue_512">
              <a:extLst>
                <a:ext uri="{FF2B5EF4-FFF2-40B4-BE49-F238E27FC236}">
                  <a16:creationId xmlns:a16="http://schemas.microsoft.com/office/drawing/2014/main" id="{AF53D6E3-2C64-42DA-A161-F7DE756BD35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88" name="図 3">
            <a:extLst>
              <a:ext uri="{FF2B5EF4-FFF2-40B4-BE49-F238E27FC236}">
                <a16:creationId xmlns:a16="http://schemas.microsoft.com/office/drawing/2014/main" id="{19733DFD-D968-4EE7-ABD3-850F906C11A8}"/>
              </a:ext>
            </a:extLst>
          </p:cNvPr>
          <p:cNvPicPr>
            <a:picLocks noChangeAspect="1"/>
          </p:cNvPicPr>
          <p:nvPr/>
        </p:nvPicPr>
        <p:blipFill>
          <a:blip r:embed="rId12"/>
          <a:stretch>
            <a:fillRect/>
          </a:stretch>
        </p:blipFill>
        <p:spPr>
          <a:xfrm>
            <a:off x="6811725" y="5038852"/>
            <a:ext cx="685800" cy="200025"/>
          </a:xfrm>
          <a:prstGeom prst="rect">
            <a:avLst/>
          </a:prstGeom>
        </p:spPr>
      </p:pic>
      <p:sp>
        <p:nvSpPr>
          <p:cNvPr id="89" name="Text Box 16">
            <a:extLst>
              <a:ext uri="{FF2B5EF4-FFF2-40B4-BE49-F238E27FC236}">
                <a16:creationId xmlns:a16="http://schemas.microsoft.com/office/drawing/2014/main" id="{809B643C-AC5D-4AC4-BAB7-9ED8F0D12CFA}"/>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63701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4AE63CBC-1458-46A5-B97E-9B4F4AFA31B9}"/>
              </a:ext>
            </a:extLst>
          </p:cNvPr>
          <p:cNvSpPr/>
          <p:nvPr/>
        </p:nvSpPr>
        <p:spPr>
          <a:xfrm>
            <a:off x="143089" y="4998157"/>
            <a:ext cx="4215119" cy="200055"/>
          </a:xfrm>
          <a:prstGeom prst="rect">
            <a:avLst/>
          </a:prstGeom>
        </p:spPr>
        <p:txBody>
          <a:bodyPr wrap="square">
            <a:spAutoFit/>
          </a:bodyPr>
          <a:lstStyle/>
          <a:p>
            <a:pPr marL="246191" indent="-246191"/>
            <a:endPar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5" name="表 64">
            <a:extLst>
              <a:ext uri="{FF2B5EF4-FFF2-40B4-BE49-F238E27FC236}">
                <a16:creationId xmlns:a16="http://schemas.microsoft.com/office/drawing/2014/main" id="{8CBC9A61-95BB-400D-BA50-EE163B259F84}"/>
              </a:ext>
            </a:extLst>
          </p:cNvPr>
          <p:cNvGraphicFramePr>
            <a:graphicFrameLocks noGrp="1"/>
          </p:cNvGraphicFramePr>
          <p:nvPr>
            <p:extLst>
              <p:ext uri="{D42A27DB-BD31-4B8C-83A1-F6EECF244321}">
                <p14:modId xmlns:p14="http://schemas.microsoft.com/office/powerpoint/2010/main" val="424095227"/>
              </p:ext>
            </p:extLst>
          </p:nvPr>
        </p:nvGraphicFramePr>
        <p:xfrm>
          <a:off x="215805" y="1701186"/>
          <a:ext cx="3682095" cy="1051326"/>
        </p:xfrm>
        <a:graphic>
          <a:graphicData uri="http://schemas.openxmlformats.org/drawingml/2006/table">
            <a:tbl>
              <a:tblPr firstRow="1" bandRow="1"/>
              <a:tblGrid>
                <a:gridCol w="854985">
                  <a:extLst>
                    <a:ext uri="{9D8B030D-6E8A-4147-A177-3AD203B41FA5}">
                      <a16:colId xmlns:a16="http://schemas.microsoft.com/office/drawing/2014/main" val="20000"/>
                    </a:ext>
                  </a:extLst>
                </a:gridCol>
                <a:gridCol w="2827110">
                  <a:extLst>
                    <a:ext uri="{9D8B030D-6E8A-4147-A177-3AD203B41FA5}">
                      <a16:colId xmlns:a16="http://schemas.microsoft.com/office/drawing/2014/main" val="20001"/>
                    </a:ext>
                  </a:extLst>
                </a:gridCol>
              </a:tblGrid>
              <a:tr h="281545">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23440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3440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288851">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1000" b="1" i="0" u="none" strike="noStrike" cap="none" normalizeH="0" baseline="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6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66" name="角丸四角形 84">
            <a:extLst>
              <a:ext uri="{FF2B5EF4-FFF2-40B4-BE49-F238E27FC236}">
                <a16:creationId xmlns:a16="http://schemas.microsoft.com/office/drawing/2014/main" id="{86BE6F6B-7183-4597-AF67-E92E4F75B5B4}"/>
              </a:ext>
            </a:extLst>
          </p:cNvPr>
          <p:cNvSpPr/>
          <p:nvPr/>
        </p:nvSpPr>
        <p:spPr>
          <a:xfrm>
            <a:off x="204121" y="1489694"/>
            <a:ext cx="838878" cy="169200"/>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67" name="表 66">
            <a:extLst>
              <a:ext uri="{FF2B5EF4-FFF2-40B4-BE49-F238E27FC236}">
                <a16:creationId xmlns:a16="http://schemas.microsoft.com/office/drawing/2014/main" id="{9C651403-51D6-4652-9866-5E6BAB1A06A1}"/>
              </a:ext>
            </a:extLst>
          </p:cNvPr>
          <p:cNvGraphicFramePr>
            <a:graphicFrameLocks noGrp="1"/>
          </p:cNvGraphicFramePr>
          <p:nvPr>
            <p:extLst>
              <p:ext uri="{D42A27DB-BD31-4B8C-83A1-F6EECF244321}">
                <p14:modId xmlns:p14="http://schemas.microsoft.com/office/powerpoint/2010/main" val="3049183280"/>
              </p:ext>
            </p:extLst>
          </p:nvPr>
        </p:nvGraphicFramePr>
        <p:xfrm>
          <a:off x="204121" y="3051570"/>
          <a:ext cx="3773044" cy="1662336"/>
        </p:xfrm>
        <a:graphic>
          <a:graphicData uri="http://schemas.openxmlformats.org/drawingml/2006/table">
            <a:tbl>
              <a:tblPr firstRow="1" bandRow="1"/>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点（サイズ：</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640×480pixel</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3131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28628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簡易リポート項目</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bl>
          </a:graphicData>
        </a:graphic>
      </p:graphicFrame>
      <p:sp>
        <p:nvSpPr>
          <p:cNvPr id="68" name="角丸四角形 72">
            <a:extLst>
              <a:ext uri="{FF2B5EF4-FFF2-40B4-BE49-F238E27FC236}">
                <a16:creationId xmlns:a16="http://schemas.microsoft.com/office/drawing/2014/main" id="{9882BE0B-2B86-455D-9555-B567F3469F32}"/>
              </a:ext>
            </a:extLst>
          </p:cNvPr>
          <p:cNvSpPr/>
          <p:nvPr/>
        </p:nvSpPr>
        <p:spPr>
          <a:xfrm>
            <a:off x="204121" y="2836955"/>
            <a:ext cx="713284"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69" name="テキスト ボックス 68">
            <a:extLst>
              <a:ext uri="{FF2B5EF4-FFF2-40B4-BE49-F238E27FC236}">
                <a16:creationId xmlns:a16="http://schemas.microsoft.com/office/drawing/2014/main" id="{3706674C-3A50-419D-89A8-5F541D72CC7D}"/>
              </a:ext>
            </a:extLst>
          </p:cNvPr>
          <p:cNvSpPr txBox="1"/>
          <p:nvPr/>
        </p:nvSpPr>
        <p:spPr>
          <a:xfrm>
            <a:off x="107504" y="908720"/>
            <a:ext cx="3788556" cy="584775"/>
          </a:xfrm>
          <a:prstGeom prst="rect">
            <a:avLst/>
          </a:prstGeom>
          <a:noFill/>
        </p:spPr>
        <p:txBody>
          <a:bodyPr wrap="square" rtlCol="0">
            <a:spAutoFit/>
          </a:bodyPr>
          <a:lstStyle/>
          <a:p>
            <a:pPr marL="158265" indent="-158265">
              <a:buFont typeface="Wingdings" panose="05000000000000000000" pitchFamily="2" charset="2"/>
              <a:buChar char="ü"/>
            </a:pP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ご提供いただく素材（画像データ、テキスト資料）を定型フォーマットで編集するスピーディーな簡易型タイアップです。　新商品やサービスのプロモーションにご活用ください。</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Wingdings" panose="05000000000000000000" pitchFamily="2" charset="2"/>
              <a:buChar char="ü"/>
            </a:pP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タイアップページの第１～第３レクタングルおよびモバイルレクタングルに純広告を常時配信することが可</a:t>
            </a:r>
            <a:r>
              <a:rPr lang="ja-JP" altLang="en-US" sz="738">
                <a:solidFill>
                  <a:prstClr val="black"/>
                </a:solidFill>
                <a:latin typeface="Meiryo UI" panose="020B0604030504040204" pitchFamily="50" charset="-128"/>
                <a:ea typeface="Meiryo UI" panose="020B0604030504040204" pitchFamily="50" charset="-128"/>
                <a:cs typeface="Meiryo UI" panose="020B0604030504040204" pitchFamily="50" charset="-128"/>
              </a:rPr>
              <a:t>能です。</a:t>
            </a:r>
          </a:p>
        </p:txBody>
      </p:sp>
      <p:sp>
        <p:nvSpPr>
          <p:cNvPr id="70" name="テキスト ボックス 69">
            <a:extLst>
              <a:ext uri="{FF2B5EF4-FFF2-40B4-BE49-F238E27FC236}">
                <a16:creationId xmlns:a16="http://schemas.microsoft.com/office/drawing/2014/main" id="{0D770361-3DFA-4A3F-BE9C-A46B2E460AC0}"/>
              </a:ext>
            </a:extLst>
          </p:cNvPr>
          <p:cNvSpPr txBox="1"/>
          <p:nvPr/>
        </p:nvSpPr>
        <p:spPr>
          <a:xfrm>
            <a:off x="5912995" y="2826342"/>
            <a:ext cx="3514024" cy="584775"/>
          </a:xfrm>
          <a:prstGeom prst="rect">
            <a:avLst/>
          </a:prstGeom>
          <a:noFill/>
        </p:spPr>
        <p:txBody>
          <a:bodyPr wrap="square" rtlCol="0">
            <a:spAutoFit/>
          </a:bodyPr>
          <a:lstStyle/>
          <a:p>
            <a:r>
              <a:rPr lang="ja-JP" altLang="en-US" sz="800">
                <a:solidFill>
                  <a:prstClr val="black"/>
                </a:solidFill>
                <a:latin typeface="Meiryo UI" panose="020B0604030504040204" pitchFamily="50" charset="-128"/>
                <a:ea typeface="Meiryo UI" panose="020B0604030504040204" pitchFamily="50" charset="-128"/>
              </a:rPr>
              <a:t>・タイトル、記事下部に</a:t>
            </a:r>
            <a:r>
              <a:rPr lang="en-US" altLang="ja-JP" sz="800">
                <a:solidFill>
                  <a:prstClr val="black"/>
                </a:solidFill>
                <a:latin typeface="Meiryo UI" panose="020B0604030504040204" pitchFamily="50" charset="-128"/>
                <a:ea typeface="Meiryo UI" panose="020B0604030504040204" pitchFamily="50" charset="-128"/>
              </a:rPr>
              <a:t>[PR]</a:t>
            </a:r>
            <a:r>
              <a:rPr lang="ja-JP" altLang="en-US" sz="800">
                <a:solidFill>
                  <a:prstClr val="black"/>
                </a:solidFill>
                <a:latin typeface="Meiryo UI" panose="020B0604030504040204" pitchFamily="50" charset="-128"/>
                <a:ea typeface="Meiryo UI" panose="020B0604030504040204" pitchFamily="50" charset="-128"/>
              </a:rPr>
              <a:t>が入ります。</a:t>
            </a:r>
            <a:endParaRPr lang="en-US" altLang="ja-JP" sz="800">
              <a:solidFill>
                <a:prstClr val="black"/>
              </a:solidFill>
              <a:latin typeface="Meiryo UI" panose="020B0604030504040204" pitchFamily="50" charset="-128"/>
              <a:ea typeface="Meiryo UI" panose="020B0604030504040204" pitchFamily="50" charset="-128"/>
            </a:endParaRPr>
          </a:p>
          <a:p>
            <a:r>
              <a:rPr lang="ja-JP" altLang="en-US" sz="800">
                <a:solidFill>
                  <a:prstClr val="black"/>
                </a:solidFill>
                <a:latin typeface="Meiryo UI" panose="020B0604030504040204" pitchFamily="50" charset="-128"/>
                <a:ea typeface="Meiryo UI" panose="020B0604030504040204" pitchFamily="50" charset="-128"/>
              </a:rPr>
              <a:t>・記事内への外部リンク埋め込みが可能です。</a:t>
            </a:r>
            <a:endParaRPr lang="en-US" altLang="ja-JP" sz="800">
              <a:solidFill>
                <a:prstClr val="black"/>
              </a:solidFill>
              <a:latin typeface="Meiryo UI" panose="020B0604030504040204" pitchFamily="50" charset="-128"/>
              <a:ea typeface="Meiryo UI" panose="020B0604030504040204" pitchFamily="50" charset="-128"/>
            </a:endParaRPr>
          </a:p>
          <a:p>
            <a:r>
              <a:rPr lang="ja-JP" altLang="en-US" sz="800">
                <a:solidFill>
                  <a:prstClr val="black"/>
                </a:solidFill>
                <a:latin typeface="Meiryo UI" panose="020B0604030504040204" pitchFamily="50" charset="-128"/>
                <a:ea typeface="Meiryo UI" panose="020B0604030504040204" pitchFamily="50" charset="-128"/>
              </a:rPr>
              <a:t>・タイアップページ内第</a:t>
            </a:r>
            <a:r>
              <a:rPr lang="en-US" altLang="ja-JP" sz="800">
                <a:solidFill>
                  <a:prstClr val="black"/>
                </a:solidFill>
                <a:latin typeface="Meiryo UI" panose="020B0604030504040204" pitchFamily="50" charset="-128"/>
                <a:ea typeface="Meiryo UI" panose="020B0604030504040204" pitchFamily="50" charset="-128"/>
              </a:rPr>
              <a:t>1,2,3</a:t>
            </a:r>
            <a:r>
              <a:rPr lang="ja-JP" altLang="en-US" sz="800">
                <a:solidFill>
                  <a:prstClr val="black"/>
                </a:solidFill>
                <a:latin typeface="Meiryo UI" panose="020B0604030504040204" pitchFamily="50" charset="-128"/>
                <a:ea typeface="Meiryo UI" panose="020B0604030504040204" pitchFamily="50" charset="-128"/>
              </a:rPr>
              <a:t>レクタングル枠に貴社提供素材を</a:t>
            </a:r>
            <a:endParaRPr lang="en-US" altLang="ja-JP" sz="800">
              <a:solidFill>
                <a:prstClr val="black"/>
              </a:solidFill>
              <a:latin typeface="Meiryo UI" panose="020B0604030504040204" pitchFamily="50" charset="-128"/>
              <a:ea typeface="Meiryo UI" panose="020B0604030504040204" pitchFamily="50" charset="-128"/>
            </a:endParaRPr>
          </a:p>
          <a:p>
            <a:r>
              <a:rPr lang="ja-JP" altLang="en-US" sz="800">
                <a:solidFill>
                  <a:prstClr val="black"/>
                </a:solidFill>
                <a:latin typeface="Meiryo UI" panose="020B0604030504040204" pitchFamily="50" charset="-128"/>
                <a:ea typeface="Meiryo UI" panose="020B0604030504040204" pitchFamily="50" charset="-128"/>
              </a:rPr>
              <a:t>　配信することも可能です。</a:t>
            </a:r>
          </a:p>
        </p:txBody>
      </p:sp>
      <p:sp>
        <p:nvSpPr>
          <p:cNvPr id="71" name="正方形/長方形 70">
            <a:extLst>
              <a:ext uri="{FF2B5EF4-FFF2-40B4-BE49-F238E27FC236}">
                <a16:creationId xmlns:a16="http://schemas.microsoft.com/office/drawing/2014/main" id="{069F43A7-40F5-4AC2-AFC1-EF1C66890424}"/>
              </a:ext>
            </a:extLst>
          </p:cNvPr>
          <p:cNvSpPr/>
          <p:nvPr/>
        </p:nvSpPr>
        <p:spPr>
          <a:xfrm>
            <a:off x="107504" y="4830428"/>
            <a:ext cx="4215119" cy="630942"/>
          </a:xfrm>
          <a:prstGeom prst="rect">
            <a:avLst/>
          </a:prstGeom>
        </p:spPr>
        <p:txBody>
          <a:bodyPr wrap="squar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文字数、記事中掲載画像、記事からのリンク数等の追加は別途費用がかかります。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二次利用については別途費用がかかります。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提供素材（画像</a:t>
            </a:r>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テキスト）によってはお受けすることができない場合があります。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事前に掲載可否の確認が必要です。媒体判断により掲載をお断りする場合があります。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Text Box 16">
            <a:extLst>
              <a:ext uri="{FF2B5EF4-FFF2-40B4-BE49-F238E27FC236}">
                <a16:creationId xmlns:a16="http://schemas.microsoft.com/office/drawing/2014/main" id="{E072A47B-BC86-4A7F-8D03-C64167AF3FAF}"/>
              </a:ext>
            </a:extLst>
          </p:cNvPr>
          <p:cNvSpPr txBox="1">
            <a:spLocks noChangeArrowheads="1"/>
          </p:cNvSpPr>
          <p:nvPr/>
        </p:nvSpPr>
        <p:spPr bwMode="auto">
          <a:xfrm>
            <a:off x="6253472" y="4123852"/>
            <a:ext cx="2770625"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その他特別誘導</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・広告特集一覧ページ（</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https://ps.nikkei.co.jp/trend/</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のトレンドウオッチ枠に期間中ローテーションで掲載</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N-BRAND STUDIO</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アカウントで投稿</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総合メールマガジン（約</a:t>
            </a: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万通）内に掲載</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Text Box 16">
            <a:extLst>
              <a:ext uri="{FF2B5EF4-FFF2-40B4-BE49-F238E27FC236}">
                <a16:creationId xmlns:a16="http://schemas.microsoft.com/office/drawing/2014/main" id="{6B62C6FB-5478-46F1-8ED0-4FFBC6389377}"/>
              </a:ext>
            </a:extLst>
          </p:cNvPr>
          <p:cNvSpPr txBox="1">
            <a:spLocks noChangeArrowheads="1"/>
          </p:cNvSpPr>
          <p:nvPr/>
        </p:nvSpPr>
        <p:spPr bwMode="auto">
          <a:xfrm>
            <a:off x="6651200" y="3565999"/>
            <a:ext cx="237289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 STYLE</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のトレンドウオッチ（</a:t>
            </a:r>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）枠に</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期間中ローテーションで掲載</a:t>
            </a:r>
          </a:p>
        </p:txBody>
      </p:sp>
      <p:grpSp>
        <p:nvGrpSpPr>
          <p:cNvPr id="74" name="グループ化 73">
            <a:extLst>
              <a:ext uri="{FF2B5EF4-FFF2-40B4-BE49-F238E27FC236}">
                <a16:creationId xmlns:a16="http://schemas.microsoft.com/office/drawing/2014/main" id="{64A4E2E2-079C-4603-A6D5-51797404524C}"/>
              </a:ext>
            </a:extLst>
          </p:cNvPr>
          <p:cNvGrpSpPr/>
          <p:nvPr/>
        </p:nvGrpSpPr>
        <p:grpSpPr>
          <a:xfrm>
            <a:off x="4057668" y="3380789"/>
            <a:ext cx="1279771" cy="153888"/>
            <a:chOff x="5782154" y="3788764"/>
            <a:chExt cx="1279771" cy="153888"/>
          </a:xfrm>
        </p:grpSpPr>
        <p:sp>
          <p:nvSpPr>
            <p:cNvPr id="75" name="Text Box 8">
              <a:extLst>
                <a:ext uri="{FF2B5EF4-FFF2-40B4-BE49-F238E27FC236}">
                  <a16:creationId xmlns:a16="http://schemas.microsoft.com/office/drawing/2014/main" id="{637FFB7D-81CF-4450-8590-28B8BAA1BE01}"/>
                </a:ext>
              </a:extLst>
            </p:cNvPr>
            <p:cNvSpPr txBox="1">
              <a:spLocks noChangeArrowheads="1"/>
            </p:cNvSpPr>
            <p:nvPr/>
          </p:nvSpPr>
          <p:spPr bwMode="auto">
            <a:xfrm>
              <a:off x="5973486" y="3788764"/>
              <a:ext cx="10884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Freeform 290">
              <a:extLst>
                <a:ext uri="{FF2B5EF4-FFF2-40B4-BE49-F238E27FC236}">
                  <a16:creationId xmlns:a16="http://schemas.microsoft.com/office/drawing/2014/main" id="{FCC5B43F-E6A6-4A24-B6EB-E957F106049D}"/>
                </a:ext>
              </a:extLst>
            </p:cNvPr>
            <p:cNvSpPr>
              <a:spLocks noEditPoints="1"/>
            </p:cNvSpPr>
            <p:nvPr/>
          </p:nvSpPr>
          <p:spPr bwMode="auto">
            <a:xfrm>
              <a:off x="5782154" y="37970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srgbClr val="1F497D"/>
                </a:solidFill>
                <a:latin typeface="Meiryo UI"/>
                <a:ea typeface="Meiryo UI"/>
              </a:endParaRPr>
            </a:p>
          </p:txBody>
        </p:sp>
      </p:grpSp>
      <p:graphicFrame>
        <p:nvGraphicFramePr>
          <p:cNvPr id="77" name="表 76">
            <a:extLst>
              <a:ext uri="{FF2B5EF4-FFF2-40B4-BE49-F238E27FC236}">
                <a16:creationId xmlns:a16="http://schemas.microsoft.com/office/drawing/2014/main" id="{6E14D3E0-931B-42B3-B20D-30519ED7370D}"/>
              </a:ext>
            </a:extLst>
          </p:cNvPr>
          <p:cNvGraphicFramePr>
            <a:graphicFrameLocks noGrp="1"/>
          </p:cNvGraphicFramePr>
          <p:nvPr>
            <p:extLst>
              <p:ext uri="{D42A27DB-BD31-4B8C-83A1-F6EECF244321}">
                <p14:modId xmlns:p14="http://schemas.microsoft.com/office/powerpoint/2010/main" val="260077712"/>
              </p:ext>
            </p:extLst>
          </p:nvPr>
        </p:nvGraphicFramePr>
        <p:xfrm>
          <a:off x="4057668" y="5842788"/>
          <a:ext cx="3254967" cy="648000"/>
        </p:xfrm>
        <a:graphic>
          <a:graphicData uri="http://schemas.openxmlformats.org/drawingml/2006/table">
            <a:tbl>
              <a:tblPr firstRow="1" bandRow="1"/>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21600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1600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grpSp>
        <p:nvGrpSpPr>
          <p:cNvPr id="84" name="グループ化 83">
            <a:extLst>
              <a:ext uri="{FF2B5EF4-FFF2-40B4-BE49-F238E27FC236}">
                <a16:creationId xmlns:a16="http://schemas.microsoft.com/office/drawing/2014/main" id="{D4C82A1D-A41A-454F-A0F6-A34E9C2152CF}"/>
              </a:ext>
            </a:extLst>
          </p:cNvPr>
          <p:cNvGrpSpPr/>
          <p:nvPr/>
        </p:nvGrpSpPr>
        <p:grpSpPr>
          <a:xfrm>
            <a:off x="5734810" y="1233605"/>
            <a:ext cx="3532272" cy="1641161"/>
            <a:chOff x="5781530" y="1499806"/>
            <a:chExt cx="3532272" cy="1641161"/>
          </a:xfrm>
        </p:grpSpPr>
        <p:sp>
          <p:nvSpPr>
            <p:cNvPr id="85" name="ホームベース 58">
              <a:extLst>
                <a:ext uri="{FF2B5EF4-FFF2-40B4-BE49-F238E27FC236}">
                  <a16:creationId xmlns:a16="http://schemas.microsoft.com/office/drawing/2014/main" id="{EB2A3406-2674-4A58-991A-170879350CAC}"/>
                </a:ext>
              </a:extLst>
            </p:cNvPr>
            <p:cNvSpPr/>
            <p:nvPr/>
          </p:nvSpPr>
          <p:spPr bwMode="auto">
            <a:xfrm>
              <a:off x="5781530" y="2390423"/>
              <a:ext cx="3254966" cy="259616"/>
            </a:xfrm>
            <a:prstGeom prst="homePlate">
              <a:avLst/>
            </a:prstGeom>
            <a:solidFill>
              <a:srgbClr val="C0504D">
                <a:lumMod val="20000"/>
                <a:lumOff val="80000"/>
              </a:srgbClr>
            </a:solidFill>
            <a:ln w="28575" cap="flat" cmpd="sng" algn="ctr">
              <a:solidFill>
                <a:sysClr val="window" lastClr="FFFFFF"/>
              </a:solidFill>
              <a:prstDash val="solid"/>
              <a:round/>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86" name="Text Box 31">
              <a:extLst>
                <a:ext uri="{FF2B5EF4-FFF2-40B4-BE49-F238E27FC236}">
                  <a16:creationId xmlns:a16="http://schemas.microsoft.com/office/drawing/2014/main" id="{438783E3-C8B3-4DF6-8F98-E687F123C120}"/>
                </a:ext>
              </a:extLst>
            </p:cNvPr>
            <p:cNvSpPr txBox="1">
              <a:spLocks noChangeArrowheads="1"/>
            </p:cNvSpPr>
            <p:nvPr/>
          </p:nvSpPr>
          <p:spPr bwMode="auto">
            <a:xfrm>
              <a:off x="5796136" y="1499806"/>
              <a:ext cx="376446" cy="769962"/>
            </a:xfrm>
            <a:prstGeom prst="rect">
              <a:avLst/>
            </a:prstGeom>
            <a:noFill/>
            <a:ln w="9525">
              <a:noFill/>
              <a:miter lim="800000"/>
              <a:headEnd/>
              <a:tailEnd/>
            </a:ln>
          </p:spPr>
          <p:txBody>
            <a:bodyPr vert="eaVert"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企画内容の</a:t>
              </a:r>
              <a:br>
                <a:rPr kumimoji="0" lang="en-US" altLang="ja-JP"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87" name="AutoShape 32">
              <a:extLst>
                <a:ext uri="{FF2B5EF4-FFF2-40B4-BE49-F238E27FC236}">
                  <a16:creationId xmlns:a16="http://schemas.microsoft.com/office/drawing/2014/main" id="{C26F287F-B813-42A7-A932-DA410124D060}"/>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88" name="Text Box 31">
              <a:extLst>
                <a:ext uri="{FF2B5EF4-FFF2-40B4-BE49-F238E27FC236}">
                  <a16:creationId xmlns:a16="http://schemas.microsoft.com/office/drawing/2014/main" id="{F5826626-4FB6-471F-938E-DC976087E290}"/>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資料</a:t>
              </a:r>
              <a:r>
                <a:rPr kumimoji="0" lang="en-US" altLang="ja-JP"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89" name="AutoShape 32">
              <a:extLst>
                <a:ext uri="{FF2B5EF4-FFF2-40B4-BE49-F238E27FC236}">
                  <a16:creationId xmlns:a16="http://schemas.microsoft.com/office/drawing/2014/main" id="{F279995D-E600-44AD-8002-9A7E6518378C}"/>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0" name="Text Box 31">
              <a:extLst>
                <a:ext uri="{FF2B5EF4-FFF2-40B4-BE49-F238E27FC236}">
                  <a16:creationId xmlns:a16="http://schemas.microsoft.com/office/drawing/2014/main" id="{04B383AD-1773-4155-A2C6-A4CDD2AFE32C}"/>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91" name="AutoShape 32">
              <a:extLst>
                <a:ext uri="{FF2B5EF4-FFF2-40B4-BE49-F238E27FC236}">
                  <a16:creationId xmlns:a16="http://schemas.microsoft.com/office/drawing/2014/main" id="{565D1F4D-6CE3-411B-BACC-C915453FCC01}"/>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2" name="Text Box 31">
              <a:extLst>
                <a:ext uri="{FF2B5EF4-FFF2-40B4-BE49-F238E27FC236}">
                  <a16:creationId xmlns:a16="http://schemas.microsoft.com/office/drawing/2014/main" id="{66C5AC97-EA77-4310-9C92-56FE4D6BF1B8}"/>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93" name="AutoShape 32">
              <a:extLst>
                <a:ext uri="{FF2B5EF4-FFF2-40B4-BE49-F238E27FC236}">
                  <a16:creationId xmlns:a16="http://schemas.microsoft.com/office/drawing/2014/main" id="{15F18E70-888A-43FE-A827-28098DD53A71}"/>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4" name="Text Box 31">
              <a:extLst>
                <a:ext uri="{FF2B5EF4-FFF2-40B4-BE49-F238E27FC236}">
                  <a16:creationId xmlns:a16="http://schemas.microsoft.com/office/drawing/2014/main" id="{8DBB6AD2-3ECA-4CB6-BEDC-894F96550DAE}"/>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95" name="AutoShape 32">
              <a:extLst>
                <a:ext uri="{FF2B5EF4-FFF2-40B4-BE49-F238E27FC236}">
                  <a16:creationId xmlns:a16="http://schemas.microsoft.com/office/drawing/2014/main" id="{6276D238-3C1B-4574-AF66-2862BECA966E}"/>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6" name="Text Box 31">
              <a:extLst>
                <a:ext uri="{FF2B5EF4-FFF2-40B4-BE49-F238E27FC236}">
                  <a16:creationId xmlns:a16="http://schemas.microsoft.com/office/drawing/2014/main" id="{14FFECB6-16AB-4EA0-BD24-CE754C3913BB}"/>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97" name="AutoShape 32">
              <a:extLst>
                <a:ext uri="{FF2B5EF4-FFF2-40B4-BE49-F238E27FC236}">
                  <a16:creationId xmlns:a16="http://schemas.microsoft.com/office/drawing/2014/main" id="{F6184A80-C221-4CD1-98D0-1A3CD62FDBC1}"/>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sp>
          <p:nvSpPr>
            <p:cNvPr id="98" name="テキスト ボックス 97">
              <a:extLst>
                <a:ext uri="{FF2B5EF4-FFF2-40B4-BE49-F238E27FC236}">
                  <a16:creationId xmlns:a16="http://schemas.microsoft.com/office/drawing/2014/main" id="{2CA86DEC-BAC1-43DF-9CD2-A14A9F03AB30}"/>
                </a:ext>
              </a:extLst>
            </p:cNvPr>
            <p:cNvSpPr txBox="1"/>
            <p:nvPr/>
          </p:nvSpPr>
          <p:spPr>
            <a:xfrm>
              <a:off x="6444208" y="2630782"/>
              <a:ext cx="126000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a:ln>
                    <a:noFill/>
                  </a:ln>
                  <a:solidFill>
                    <a:prstClr val="black"/>
                  </a:solidFill>
                  <a:effectLst/>
                  <a:uLnTx/>
                  <a:uFillTx/>
                  <a:latin typeface="Meiryo UI"/>
                  <a:ea typeface="Meiryo UI"/>
                </a:rPr>
                <a:t>テキスト校正：</a:t>
              </a:r>
              <a:r>
                <a:rPr kumimoji="0" lang="en-US" altLang="ja-JP" sz="700" b="0" i="0" u="none" strike="noStrike" kern="0" cap="none" spc="0" normalizeH="0" baseline="0" noProof="0">
                  <a:ln>
                    <a:noFill/>
                  </a:ln>
                  <a:solidFill>
                    <a:prstClr val="black"/>
                  </a:solidFill>
                  <a:effectLst/>
                  <a:uLnTx/>
                  <a:uFillTx/>
                  <a:latin typeface="Meiryo UI"/>
                  <a:ea typeface="Meiryo UI"/>
                </a:rPr>
                <a:t>3</a:t>
              </a:r>
              <a:r>
                <a:rPr kumimoji="0" lang="ja-JP" altLang="en-US" sz="700" b="0" i="0" u="none" strike="noStrike" kern="0" cap="none" spc="0" normalizeH="0" baseline="0" noProof="0">
                  <a:ln>
                    <a:noFill/>
                  </a:ln>
                  <a:solidFill>
                    <a:prstClr val="black"/>
                  </a:solidFill>
                  <a:effectLst/>
                  <a:uLnTx/>
                  <a:uFillTx/>
                  <a:latin typeface="Meiryo UI"/>
                  <a:ea typeface="Meiryo UI"/>
                </a:rPr>
                <a:t>回まで</a:t>
              </a:r>
              <a:endParaRPr kumimoji="0" lang="en-US" altLang="ja-JP" sz="700" b="0" i="0" u="none" strike="noStrike" kern="0" cap="none" spc="0" normalizeH="0" baseline="0" noProof="0">
                <a:ln>
                  <a:noFill/>
                </a:ln>
                <a:solidFill>
                  <a:prstClr val="black"/>
                </a:solidFill>
                <a:effectLst/>
                <a:uLnTx/>
                <a:uFillTx/>
                <a:latin typeface="Meiryo UI"/>
                <a:ea typeface="Meiryo UI"/>
              </a:endParaRPr>
            </a:p>
          </p:txBody>
        </p:sp>
        <p:sp>
          <p:nvSpPr>
            <p:cNvPr id="99" name="テキスト ボックス 98">
              <a:extLst>
                <a:ext uri="{FF2B5EF4-FFF2-40B4-BE49-F238E27FC236}">
                  <a16:creationId xmlns:a16="http://schemas.microsoft.com/office/drawing/2014/main" id="{65150AEA-CF18-41F2-A4BF-EBB7BC3E43CB}"/>
                </a:ext>
              </a:extLst>
            </p:cNvPr>
            <p:cNvSpPr txBox="1"/>
            <p:nvPr/>
          </p:nvSpPr>
          <p:spPr>
            <a:xfrm>
              <a:off x="6444208" y="2790370"/>
              <a:ext cx="126000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latin typeface="Meiryo UI"/>
                  <a:ea typeface="Meiryo UI"/>
                </a:rPr>
                <a:t>Web</a:t>
              </a:r>
              <a:r>
                <a:rPr kumimoji="0" lang="ja-JP" altLang="en-US" sz="700" b="0" i="0" u="none" strike="noStrike" kern="0" cap="none" spc="0" normalizeH="0" baseline="0" noProof="0">
                  <a:ln>
                    <a:noFill/>
                  </a:ln>
                  <a:solidFill>
                    <a:prstClr val="black"/>
                  </a:solidFill>
                  <a:effectLst/>
                  <a:uLnTx/>
                  <a:uFillTx/>
                  <a:latin typeface="Meiryo UI"/>
                  <a:ea typeface="Meiryo UI"/>
                </a:rPr>
                <a:t>校正：リンク先確認のみ</a:t>
              </a:r>
              <a:endParaRPr kumimoji="0" lang="en-US" altLang="ja-JP" sz="700" b="0" i="0" u="none" strike="noStrike" kern="0" cap="none" spc="0" normalizeH="0" baseline="0" noProof="0">
                <a:ln>
                  <a:noFill/>
                </a:ln>
                <a:solidFill>
                  <a:prstClr val="black"/>
                </a:solidFill>
                <a:effectLst/>
                <a:uLnTx/>
                <a:uFillTx/>
                <a:latin typeface="Meiryo UI"/>
                <a:ea typeface="Meiryo UI"/>
              </a:endParaRPr>
            </a:p>
          </p:txBody>
        </p:sp>
        <p:sp>
          <p:nvSpPr>
            <p:cNvPr id="100" name="テキスト ボックス 46">
              <a:extLst>
                <a:ext uri="{FF2B5EF4-FFF2-40B4-BE49-F238E27FC236}">
                  <a16:creationId xmlns:a16="http://schemas.microsoft.com/office/drawing/2014/main" id="{F6B46C68-A19F-4B97-84CA-29DB24C75DF3}"/>
                </a:ext>
              </a:extLst>
            </p:cNvPr>
            <p:cNvSpPr txBox="1"/>
            <p:nvPr/>
          </p:nvSpPr>
          <p:spPr>
            <a:xfrm>
              <a:off x="5799779" y="2940912"/>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校正の回数が規定を超える場合は</a:t>
              </a: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20</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万円</a:t>
              </a: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ネット</a:t>
              </a:r>
              <a:r>
                <a:rPr kumimoji="1" lang="en-US" altLang="ja-JP"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a:t>
              </a:r>
              <a:r>
                <a:rPr kumimoji="1" lang="ja-JP" altLang="en-US" sz="700" b="0" i="0" u="none" strike="noStrike" kern="1200" cap="none" spc="0" normalizeH="0" baseline="0" noProof="0">
                  <a:ln>
                    <a:noFill/>
                  </a:ln>
                  <a:solidFill>
                    <a:srgbClr val="FF0000"/>
                  </a:solidFill>
                  <a:effectLst/>
                  <a:uLnTx/>
                  <a:uFillTx/>
                  <a:latin typeface="Yu Gothic Medium" panose="020B0500000000000000" pitchFamily="34" charset="-128"/>
                  <a:ea typeface="Yu Gothic Medium" panose="020B0500000000000000" pitchFamily="34" charset="-128"/>
                  <a:cs typeface="+mn-cs"/>
                </a:rPr>
                <a:t>回 の費用が発生します。</a:t>
              </a:r>
            </a:p>
          </p:txBody>
        </p:sp>
        <p:cxnSp>
          <p:nvCxnSpPr>
            <p:cNvPr id="101" name="コネクタ: カギ線 100">
              <a:extLst>
                <a:ext uri="{FF2B5EF4-FFF2-40B4-BE49-F238E27FC236}">
                  <a16:creationId xmlns:a16="http://schemas.microsoft.com/office/drawing/2014/main" id="{E8AFF1F5-D15D-4E3B-9C25-F5AB3187ECE2}"/>
                </a:ext>
              </a:extLst>
            </p:cNvPr>
            <p:cNvCxnSpPr>
              <a:cxnSpLocks/>
              <a:stCxn id="94" idx="3"/>
              <a:endCxn id="98" idx="3"/>
            </p:cNvCxnSpPr>
            <p:nvPr/>
          </p:nvCxnSpPr>
          <p:spPr>
            <a:xfrm flipH="1">
              <a:off x="7704208" y="1949892"/>
              <a:ext cx="444970" cy="780918"/>
            </a:xfrm>
            <a:prstGeom prst="bentConnector3">
              <a:avLst>
                <a:gd name="adj1" fmla="val -51374"/>
              </a:avLst>
            </a:prstGeom>
            <a:noFill/>
            <a:ln w="9525" cap="flat" cmpd="sng" algn="ctr">
              <a:solidFill>
                <a:srgbClr val="002060"/>
              </a:solidFill>
              <a:prstDash val="solid"/>
            </a:ln>
            <a:effectLst/>
          </p:spPr>
        </p:cxnSp>
        <p:cxnSp>
          <p:nvCxnSpPr>
            <p:cNvPr id="102" name="コネクタ: カギ線 101">
              <a:extLst>
                <a:ext uri="{FF2B5EF4-FFF2-40B4-BE49-F238E27FC236}">
                  <a16:creationId xmlns:a16="http://schemas.microsoft.com/office/drawing/2014/main" id="{36A2D7DC-9C92-4594-91B3-633A6F05F8C4}"/>
                </a:ext>
              </a:extLst>
            </p:cNvPr>
            <p:cNvCxnSpPr>
              <a:cxnSpLocks/>
              <a:stCxn id="94" idx="3"/>
              <a:endCxn id="99" idx="3"/>
            </p:cNvCxnSpPr>
            <p:nvPr/>
          </p:nvCxnSpPr>
          <p:spPr>
            <a:xfrm flipH="1">
              <a:off x="7704208" y="1949892"/>
              <a:ext cx="444970" cy="940506"/>
            </a:xfrm>
            <a:prstGeom prst="bentConnector3">
              <a:avLst>
                <a:gd name="adj1" fmla="val -51374"/>
              </a:avLst>
            </a:prstGeom>
            <a:noFill/>
            <a:ln w="9525" cap="flat" cmpd="sng" algn="ctr">
              <a:solidFill>
                <a:srgbClr val="002060"/>
              </a:solidFill>
              <a:prstDash val="solid"/>
            </a:ln>
            <a:effectLst/>
          </p:spPr>
        </p:cxnSp>
        <p:sp>
          <p:nvSpPr>
            <p:cNvPr id="103" name="AutoShape 39">
              <a:extLst>
                <a:ext uri="{FF2B5EF4-FFF2-40B4-BE49-F238E27FC236}">
                  <a16:creationId xmlns:a16="http://schemas.microsoft.com/office/drawing/2014/main" id="{0F9F3380-9E24-414A-B10B-9021D97E436A}"/>
                </a:ext>
              </a:extLst>
            </p:cNvPr>
            <p:cNvSpPr>
              <a:spLocks/>
            </p:cNvSpPr>
            <p:nvPr/>
          </p:nvSpPr>
          <p:spPr bwMode="auto">
            <a:xfrm rot="5400000">
              <a:off x="7651702" y="1578832"/>
              <a:ext cx="191610" cy="1903610"/>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Text Box 31">
              <a:extLst>
                <a:ext uri="{FF2B5EF4-FFF2-40B4-BE49-F238E27FC236}">
                  <a16:creationId xmlns:a16="http://schemas.microsoft.com/office/drawing/2014/main" id="{FC37D75D-46F2-487F-A1B6-D9B08484572C}"/>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簡易取材</a:t>
              </a:r>
              <a:endParaRPr kumimoji="0" lang="en-US" altLang="ja-JP"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46" b="0" i="0" u="none" strike="noStrike" kern="0" cap="none" spc="0" normalizeH="0" baseline="0" noProof="0">
                  <a:ln>
                    <a:noFill/>
                  </a:ln>
                  <a:solidFill>
                    <a:srgbClr val="006AB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（電話等）</a:t>
              </a:r>
            </a:p>
          </p:txBody>
        </p:sp>
        <p:sp>
          <p:nvSpPr>
            <p:cNvPr id="105" name="AutoShape 32">
              <a:extLst>
                <a:ext uri="{FF2B5EF4-FFF2-40B4-BE49-F238E27FC236}">
                  <a16:creationId xmlns:a16="http://schemas.microsoft.com/office/drawing/2014/main" id="{4F38806D-7389-4A34-B7BD-3DB225D19F32}"/>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646" b="0" i="0" u="none" strike="noStrike" kern="0" cap="none" spc="0" normalizeH="0" baseline="0" noProof="0">
                <a:ln>
                  <a:noFill/>
                </a:ln>
                <a:solidFill>
                  <a:prstClr val="black"/>
                </a:solidFill>
                <a:effectLst/>
                <a:uLnTx/>
                <a:uFillTx/>
                <a:latin typeface="Meiryo UI"/>
                <a:ea typeface="HGP創英角ｺﾞｼｯｸUB" pitchFamily="50" charset="-128"/>
              </a:endParaRPr>
            </a:p>
          </p:txBody>
        </p:sp>
      </p:grpSp>
      <p:sp>
        <p:nvSpPr>
          <p:cNvPr id="106" name="Text Box 8">
            <a:extLst>
              <a:ext uri="{FF2B5EF4-FFF2-40B4-BE49-F238E27FC236}">
                <a16:creationId xmlns:a16="http://schemas.microsoft.com/office/drawing/2014/main" id="{5DE25255-161E-4BE0-9511-922FC4C641DE}"/>
              </a:ext>
            </a:extLst>
          </p:cNvPr>
          <p:cNvSpPr txBox="1">
            <a:spLocks noChangeArrowheads="1"/>
          </p:cNvSpPr>
          <p:nvPr/>
        </p:nvSpPr>
        <p:spPr bwMode="auto">
          <a:xfrm>
            <a:off x="5940749" y="1163882"/>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107" name="Freeform 290">
            <a:extLst>
              <a:ext uri="{FF2B5EF4-FFF2-40B4-BE49-F238E27FC236}">
                <a16:creationId xmlns:a16="http://schemas.microsoft.com/office/drawing/2014/main" id="{4E97DA01-9C24-410D-899D-3F76471CB3D2}"/>
              </a:ext>
            </a:extLst>
          </p:cNvPr>
          <p:cNvSpPr>
            <a:spLocks noEditPoints="1"/>
          </p:cNvSpPr>
          <p:nvPr/>
        </p:nvSpPr>
        <p:spPr bwMode="auto">
          <a:xfrm>
            <a:off x="5749417" y="1172153"/>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latin typeface="Meiryo UI"/>
              <a:ea typeface="Meiryo UI"/>
            </a:endParaRPr>
          </a:p>
        </p:txBody>
      </p:sp>
      <p:sp>
        <p:nvSpPr>
          <p:cNvPr id="108" name="角丸四角形 72">
            <a:extLst>
              <a:ext uri="{FF2B5EF4-FFF2-40B4-BE49-F238E27FC236}">
                <a16:creationId xmlns:a16="http://schemas.microsoft.com/office/drawing/2014/main" id="{3BEAD4D4-2DFB-41F7-B18B-407858263DDA}"/>
              </a:ext>
            </a:extLst>
          </p:cNvPr>
          <p:cNvSpPr/>
          <p:nvPr/>
        </p:nvSpPr>
        <p:spPr>
          <a:xfrm>
            <a:off x="177690" y="5589077"/>
            <a:ext cx="1008000" cy="169637"/>
          </a:xfrm>
          <a:prstGeom prst="roundRect">
            <a:avLst/>
          </a:prstGeom>
          <a:solidFill>
            <a:srgbClr val="1E5780"/>
          </a:solidFill>
          <a:ln w="25400" cap="flat" cmpd="sng" algn="ctr">
            <a:noFill/>
            <a:prstDash val="solid"/>
          </a:ln>
          <a:effectLst/>
        </p:spPr>
        <p:txBody>
          <a:bodyPr rtlCol="0" anchor="ctr"/>
          <a:lstStyle/>
          <a:p>
            <a:pPr algn="ctr">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a:extLst>
              <a:ext uri="{FF2B5EF4-FFF2-40B4-BE49-F238E27FC236}">
                <a16:creationId xmlns:a16="http://schemas.microsoft.com/office/drawing/2014/main" id="{40FD476E-E820-4982-8AE9-21A9431E3817}"/>
              </a:ext>
            </a:extLst>
          </p:cNvPr>
          <p:cNvSpPr/>
          <p:nvPr/>
        </p:nvSpPr>
        <p:spPr>
          <a:xfrm>
            <a:off x="1125664" y="5568671"/>
            <a:ext cx="1593706" cy="220573"/>
          </a:xfrm>
          <a:prstGeom prst="rect">
            <a:avLst/>
          </a:prstGeom>
        </p:spPr>
        <p:txBody>
          <a:bodyPr wrap="none">
            <a:spAutoFit/>
          </a:bodyPr>
          <a:lstStyle/>
          <a:p>
            <a:pPr>
              <a:lnSpc>
                <a:spcPts val="1000"/>
              </a:lnSpc>
            </a:pP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PV6,000</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7,000】</a:t>
            </a:r>
            <a:endPar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Text Box 41">
            <a:extLst>
              <a:ext uri="{FF2B5EF4-FFF2-40B4-BE49-F238E27FC236}">
                <a16:creationId xmlns:a16="http://schemas.microsoft.com/office/drawing/2014/main" id="{EE74681B-75E7-4643-AD5C-39DACA40DF8C}"/>
              </a:ext>
            </a:extLst>
          </p:cNvPr>
          <p:cNvSpPr txBox="1">
            <a:spLocks noChangeArrowheads="1"/>
          </p:cNvSpPr>
          <p:nvPr/>
        </p:nvSpPr>
        <p:spPr bwMode="auto">
          <a:xfrm>
            <a:off x="8269696" y="2365988"/>
            <a:ext cx="679994" cy="307777"/>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制作期間は、</a:t>
            </a:r>
            <a:endPar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2</a:t>
            </a:r>
            <a:r>
              <a:rPr kumimoji="0"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a:t>
            </a:r>
            <a:r>
              <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3</a:t>
            </a:r>
            <a:r>
              <a:rPr kumimoji="0"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週間</a:t>
            </a:r>
            <a:endParaRPr kumimoji="0" lang="en-US" altLang="ja-JP"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p:txBody>
      </p:sp>
      <p:pic>
        <p:nvPicPr>
          <p:cNvPr id="113" name="グラフィックス 112">
            <a:extLst>
              <a:ext uri="{FF2B5EF4-FFF2-40B4-BE49-F238E27FC236}">
                <a16:creationId xmlns:a16="http://schemas.microsoft.com/office/drawing/2014/main" id="{F26F1983-33B0-4BE2-A5D0-3F3E931F83CA}"/>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67908" b="21977"/>
          <a:stretch/>
        </p:blipFill>
        <p:spPr>
          <a:xfrm>
            <a:off x="4168754" y="3689354"/>
            <a:ext cx="1769693" cy="1037910"/>
          </a:xfrm>
          <a:prstGeom prst="rect">
            <a:avLst/>
          </a:prstGeom>
        </p:spPr>
      </p:pic>
      <p:sp>
        <p:nvSpPr>
          <p:cNvPr id="114" name="正方形/長方形 113">
            <a:extLst>
              <a:ext uri="{FF2B5EF4-FFF2-40B4-BE49-F238E27FC236}">
                <a16:creationId xmlns:a16="http://schemas.microsoft.com/office/drawing/2014/main" id="{A682177F-BD56-45F4-AAAE-C1E40548AFC8}"/>
              </a:ext>
            </a:extLst>
          </p:cNvPr>
          <p:cNvSpPr/>
          <p:nvPr/>
        </p:nvSpPr>
        <p:spPr>
          <a:xfrm>
            <a:off x="4340013" y="4358421"/>
            <a:ext cx="1499791" cy="312732"/>
          </a:xfrm>
          <a:prstGeom prst="rect">
            <a:avLst/>
          </a:prstGeom>
          <a:noFill/>
          <a:ln w="22225"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Meiryo UI"/>
              <a:ea typeface="Meiryo UI"/>
              <a:cs typeface="+mn-cs"/>
            </a:endParaRPr>
          </a:p>
        </p:txBody>
      </p:sp>
      <p:sp>
        <p:nvSpPr>
          <p:cNvPr id="115" name="正方形/長方形 114">
            <a:extLst>
              <a:ext uri="{FF2B5EF4-FFF2-40B4-BE49-F238E27FC236}">
                <a16:creationId xmlns:a16="http://schemas.microsoft.com/office/drawing/2014/main" id="{1B3D4924-88C4-44F0-8B90-88D7FE609CC6}"/>
              </a:ext>
            </a:extLst>
          </p:cNvPr>
          <p:cNvSpPr/>
          <p:nvPr/>
        </p:nvSpPr>
        <p:spPr>
          <a:xfrm>
            <a:off x="4222361" y="3626953"/>
            <a:ext cx="1735097" cy="1252625"/>
          </a:xfrm>
          <a:prstGeom prst="rect">
            <a:avLst/>
          </a:prstGeom>
          <a:no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cxnSp>
        <p:nvCxnSpPr>
          <p:cNvPr id="116" name="直線コネクタ 115">
            <a:extLst>
              <a:ext uri="{FF2B5EF4-FFF2-40B4-BE49-F238E27FC236}">
                <a16:creationId xmlns:a16="http://schemas.microsoft.com/office/drawing/2014/main" id="{8E15AA6C-B5DE-4A2B-B566-5DF28B70DF74}"/>
              </a:ext>
            </a:extLst>
          </p:cNvPr>
          <p:cNvCxnSpPr>
            <a:cxnSpLocks/>
          </p:cNvCxnSpPr>
          <p:nvPr/>
        </p:nvCxnSpPr>
        <p:spPr>
          <a:xfrm flipV="1">
            <a:off x="5839804" y="3807754"/>
            <a:ext cx="790853" cy="626297"/>
          </a:xfrm>
          <a:prstGeom prst="line">
            <a:avLst/>
          </a:prstGeom>
          <a:noFill/>
          <a:ln w="12700" cap="flat" cmpd="sng" algn="ctr">
            <a:solidFill>
              <a:srgbClr val="FF0000"/>
            </a:solidFill>
            <a:prstDash val="sysDash"/>
          </a:ln>
          <a:effectLst/>
        </p:spPr>
      </p:cxnSp>
      <p:pic>
        <p:nvPicPr>
          <p:cNvPr id="117" name="グラフィックス 116">
            <a:extLst>
              <a:ext uri="{FF2B5EF4-FFF2-40B4-BE49-F238E27FC236}">
                <a16:creationId xmlns:a16="http://schemas.microsoft.com/office/drawing/2014/main" id="{E144051C-ED61-40EB-9E6F-EAA56AA3A672}"/>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374" t="857" r="66850" b="96791"/>
          <a:stretch/>
        </p:blipFill>
        <p:spPr>
          <a:xfrm>
            <a:off x="4861682" y="3821253"/>
            <a:ext cx="386711" cy="256438"/>
          </a:xfrm>
          <a:prstGeom prst="rect">
            <a:avLst/>
          </a:prstGeom>
        </p:spPr>
      </p:pic>
      <p:pic>
        <p:nvPicPr>
          <p:cNvPr id="118" name="図 117" descr="スクリーンショット が含まれている画像&#10;&#10;非常に高い精度で生成された説明">
            <a:extLst>
              <a:ext uri="{FF2B5EF4-FFF2-40B4-BE49-F238E27FC236}">
                <a16:creationId xmlns:a16="http://schemas.microsoft.com/office/drawing/2014/main" id="{FA5DE2D6-2357-4B9E-A842-6C11653B6B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49964" y="1072274"/>
            <a:ext cx="1743123" cy="2102174"/>
          </a:xfrm>
          <a:prstGeom prst="rect">
            <a:avLst/>
          </a:prstGeom>
          <a:ln>
            <a:noFill/>
          </a:ln>
        </p:spPr>
      </p:pic>
      <p:sp>
        <p:nvSpPr>
          <p:cNvPr id="119" name="正方形/長方形 118">
            <a:extLst>
              <a:ext uri="{FF2B5EF4-FFF2-40B4-BE49-F238E27FC236}">
                <a16:creationId xmlns:a16="http://schemas.microsoft.com/office/drawing/2014/main" id="{FED79DC5-A9E8-430E-9BB4-E2047FEC24DE}"/>
              </a:ext>
            </a:extLst>
          </p:cNvPr>
          <p:cNvSpPr/>
          <p:nvPr/>
        </p:nvSpPr>
        <p:spPr>
          <a:xfrm>
            <a:off x="4111156" y="1156624"/>
            <a:ext cx="1395223" cy="150086"/>
          </a:xfrm>
          <a:prstGeom prst="rect">
            <a:avLst/>
          </a:prstGeom>
          <a:solidFill>
            <a:sysClr val="window" lastClr="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black"/>
                </a:solidFill>
                <a:effectLst/>
                <a:uLnTx/>
                <a:uFillTx/>
                <a:latin typeface="Meiryo UI"/>
                <a:ea typeface="Meiryo UI"/>
                <a:cs typeface="+mn-cs"/>
              </a:rPr>
              <a:t>NIKKEI</a:t>
            </a:r>
            <a:r>
              <a:rPr kumimoji="0" lang="ja-JP" altLang="en-US" sz="800" b="0" i="0" u="none" strike="noStrike" kern="0" cap="none" spc="0" normalizeH="0" baseline="0" noProof="0">
                <a:ln>
                  <a:noFill/>
                </a:ln>
                <a:solidFill>
                  <a:prstClr val="black"/>
                </a:solidFill>
                <a:effectLst/>
                <a:uLnTx/>
                <a:uFillTx/>
                <a:latin typeface="Meiryo UI"/>
                <a:ea typeface="Meiryo UI"/>
                <a:cs typeface="+mn-cs"/>
              </a:rPr>
              <a:t> </a:t>
            </a:r>
            <a:r>
              <a:rPr kumimoji="0" lang="en-US" altLang="ja-JP" sz="800" b="0" i="0" u="none" strike="noStrike" kern="0" cap="none" spc="0" normalizeH="0" baseline="0" noProof="0">
                <a:ln>
                  <a:noFill/>
                </a:ln>
                <a:solidFill>
                  <a:prstClr val="black"/>
                </a:solidFill>
                <a:effectLst/>
                <a:uLnTx/>
                <a:uFillTx/>
                <a:latin typeface="Meiryo UI"/>
                <a:ea typeface="Meiryo UI"/>
                <a:cs typeface="+mn-cs"/>
              </a:rPr>
              <a:t>STYLE [PR]</a:t>
            </a:r>
            <a:endParaRPr kumimoji="0" lang="ja-JP" altLang="en-US" sz="800" b="0" i="0" u="none" strike="noStrike" kern="0" cap="none" spc="0" normalizeH="0" baseline="0" noProof="0">
              <a:ln>
                <a:noFill/>
              </a:ln>
              <a:solidFill>
                <a:prstClr val="black"/>
              </a:solidFill>
              <a:effectLst/>
              <a:uLnTx/>
              <a:uFillTx/>
              <a:latin typeface="Meiryo UI"/>
              <a:ea typeface="Meiryo UI"/>
              <a:cs typeface="+mn-cs"/>
            </a:endParaRPr>
          </a:p>
        </p:txBody>
      </p:sp>
      <p:sp>
        <p:nvSpPr>
          <p:cNvPr id="120" name="正方形/長方形 119">
            <a:extLst>
              <a:ext uri="{FF2B5EF4-FFF2-40B4-BE49-F238E27FC236}">
                <a16:creationId xmlns:a16="http://schemas.microsoft.com/office/drawing/2014/main" id="{C8748FC7-6306-4891-9E0A-C0770565A3C7}"/>
              </a:ext>
            </a:extLst>
          </p:cNvPr>
          <p:cNvSpPr/>
          <p:nvPr/>
        </p:nvSpPr>
        <p:spPr>
          <a:xfrm>
            <a:off x="3972008" y="1062637"/>
            <a:ext cx="1726984" cy="2155838"/>
          </a:xfrm>
          <a:prstGeom prst="rect">
            <a:avLst/>
          </a:prstGeom>
          <a:no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123" name="タイトル 1">
            <a:extLst>
              <a:ext uri="{FF2B5EF4-FFF2-40B4-BE49-F238E27FC236}">
                <a16:creationId xmlns:a16="http://schemas.microsoft.com/office/drawing/2014/main" id="{C05B1C0D-25CD-4700-AC9F-CC1BEF53D9EB}"/>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⑥ </a:t>
            </a:r>
            <a:r>
              <a:rPr lang="en-US" altLang="ja-JP" b="1">
                <a:latin typeface="Meiryo UI" panose="020B0604030504040204" pitchFamily="50" charset="-128"/>
                <a:ea typeface="Meiryo UI" panose="020B0604030504040204" pitchFamily="50" charset="-128"/>
                <a:cs typeface="Meiryo UI" panose="020B0604030504040204" pitchFamily="50" charset="-128"/>
              </a:rPr>
              <a:t>【NIKKEI</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a:latin typeface="Meiryo UI" panose="020B0604030504040204" pitchFamily="50" charset="-128"/>
                <a:ea typeface="Meiryo UI" panose="020B0604030504040204" pitchFamily="50" charset="-128"/>
                <a:cs typeface="Meiryo UI" panose="020B0604030504040204" pitchFamily="50" charset="-128"/>
              </a:rPr>
              <a:t>STYLE】 </a:t>
            </a:r>
            <a:r>
              <a:rPr lang="ja-JP" altLang="en-US" b="1">
                <a:latin typeface="Meiryo UI" panose="020B0604030504040204" pitchFamily="50" charset="-128"/>
                <a:ea typeface="Meiryo UI" panose="020B0604030504040204" pitchFamily="50" charset="-128"/>
                <a:cs typeface="Meiryo UI" panose="020B0604030504040204" pitchFamily="50" charset="-128"/>
              </a:rPr>
              <a:t>ネイティブタイアップライト</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スライド番号プレースホルダー 2">
            <a:extLst>
              <a:ext uri="{FF2B5EF4-FFF2-40B4-BE49-F238E27FC236}">
                <a16:creationId xmlns:a16="http://schemas.microsoft.com/office/drawing/2014/main" id="{7B6045A2-AFD1-44EB-98D6-BA890735F5E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9</a:t>
            </a:fld>
            <a:endParaRPr lang="ja-JP" altLang="en-US"/>
          </a:p>
        </p:txBody>
      </p:sp>
      <p:graphicFrame>
        <p:nvGraphicFramePr>
          <p:cNvPr id="122" name="表 121">
            <a:extLst>
              <a:ext uri="{FF2B5EF4-FFF2-40B4-BE49-F238E27FC236}">
                <a16:creationId xmlns:a16="http://schemas.microsoft.com/office/drawing/2014/main" id="{0144E871-36F6-49D7-AE1C-6E4F708DE02B}"/>
              </a:ext>
            </a:extLst>
          </p:cNvPr>
          <p:cNvGraphicFramePr>
            <a:graphicFrameLocks noGrp="1"/>
          </p:cNvGraphicFramePr>
          <p:nvPr>
            <p:extLst>
              <p:ext uri="{D42A27DB-BD31-4B8C-83A1-F6EECF244321}">
                <p14:modId xmlns:p14="http://schemas.microsoft.com/office/powerpoint/2010/main" val="3199583571"/>
              </p:ext>
            </p:extLst>
          </p:nvPr>
        </p:nvGraphicFramePr>
        <p:xfrm>
          <a:off x="262675" y="5809859"/>
          <a:ext cx="3478213" cy="584116"/>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600" u="none" strike="noStrike">
                          <a:effectLst/>
                          <a:latin typeface="Meiryo UI" panose="020B0604030504040204" pitchFamily="50" charset="-128"/>
                          <a:ea typeface="Meiryo UI" panose="020B0604030504040204" pitchFamily="50" charset="-128"/>
                          <a:cs typeface="Meiryo UI" panose="020B0604030504040204" pitchFamily="50" charset="-128"/>
                        </a:rPr>
                        <a:t>imp)</a:t>
                      </a:r>
                      <a:endParaRPr 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500,000</a:t>
                      </a:r>
                    </a:p>
                  </a:txBody>
                  <a:tcPr marL="9525" marR="9525" marT="8792" marB="0" anchor="ctr"/>
                </a:tc>
                <a:extLst>
                  <a:ext uri="{0D108BD9-81ED-4DB2-BD59-A6C34878D82A}">
                    <a16:rowId xmlns:a16="http://schemas.microsoft.com/office/drawing/2014/main" val="1484772537"/>
                  </a:ext>
                </a:extLst>
              </a:tr>
              <a:tr h="117385">
                <a:tc>
                  <a:txBody>
                    <a:bodyPr/>
                    <a:lstStyle/>
                    <a:p>
                      <a:pPr marL="0" algn="ctr" rtl="0" eaLnBrk="1" fontAlgn="ctr" latinLnBrk="0" hangingPunct="1">
                        <a:spcBef>
                          <a:spcPts val="0"/>
                        </a:spcBef>
                        <a:spcAft>
                          <a:spcPts val="0"/>
                        </a:spcAft>
                      </a:pPr>
                      <a:r>
                        <a:rPr lang="af-ZA" altLang="ja-JP" sz="600">
                          <a:effectLst/>
                          <a:latin typeface="Meiryo UI" panose="020B0604030504040204" pitchFamily="50" charset="-128"/>
                          <a:ea typeface="Meiryo UI" panose="020B0604030504040204" pitchFamily="50" charset="-128"/>
                        </a:rPr>
                        <a:t>Run of NIKKEI </a:t>
                      </a:r>
                      <a:r>
                        <a:rPr lang="ja-JP" altLang="en-US" sz="600">
                          <a:effectLst/>
                          <a:latin typeface="Meiryo UI" panose="020B0604030504040204" pitchFamily="50" charset="-128"/>
                          <a:ea typeface="Meiryo UI" panose="020B0604030504040204" pitchFamily="50" charset="-128"/>
                        </a:rPr>
                        <a:t>インフィード</a:t>
                      </a:r>
                      <a:endParaRPr lang="ja-JP" altLang="en-US" sz="800">
                        <a:effectLst/>
                        <a:latin typeface="Meiryo UI" panose="020B0604030504040204" pitchFamily="50" charset="-128"/>
                        <a:ea typeface="Meiryo UI" panose="020B0604030504040204" pitchFamily="50" charset="-128"/>
                      </a:endParaRPr>
                    </a:p>
                    <a:p>
                      <a:pPr marL="0" algn="ctr" rtl="0" eaLnBrk="1" fontAlgn="ctr" latinLnBrk="0" hangingPunct="1">
                        <a:spcBef>
                          <a:spcPts val="0"/>
                        </a:spcBef>
                        <a:spcAft>
                          <a:spcPts val="0"/>
                        </a:spcAft>
                      </a:pPr>
                      <a:r>
                        <a:rPr lang="ja-JP" altLang="en-US" sz="600">
                          <a:effectLst/>
                          <a:latin typeface="Meiryo UI" panose="020B0604030504040204" pitchFamily="50" charset="-128"/>
                          <a:ea typeface="Meiryo UI" panose="020B0604030504040204" pitchFamily="50" charset="-128"/>
                        </a:rPr>
                        <a:t>日経電子版指定 </a:t>
                      </a:r>
                      <a:r>
                        <a:rPr lang="en-US" altLang="ja-JP" sz="600">
                          <a:effectLst/>
                          <a:latin typeface="Meiryo UI" panose="020B0604030504040204" pitchFamily="50" charset="-128"/>
                          <a:ea typeface="Meiryo UI" panose="020B0604030504040204" pitchFamily="50" charset="-128"/>
                        </a:rPr>
                        <a:t>× </a:t>
                      </a:r>
                      <a:r>
                        <a:rPr lang="ja-JP" altLang="en-US" sz="600">
                          <a:effectLst/>
                          <a:latin typeface="Meiryo UI" panose="020B0604030504040204" pitchFamily="50" charset="-128"/>
                          <a:ea typeface="Meiryo UI" panose="020B0604030504040204" pitchFamily="50" charset="-128"/>
                        </a:rPr>
                        <a:t>モバイル指定</a:t>
                      </a:r>
                      <a:endParaRPr lang="ja-JP" altLang="en-US" sz="800">
                        <a:effectLst/>
                        <a:latin typeface="Meiryo UI" panose="020B0604030504040204" pitchFamily="50" charset="-128"/>
                        <a:ea typeface="Meiryo UI" panose="020B0604030504040204" pitchFamily="50" charset="-128"/>
                      </a:endParaRP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475,000</a:t>
                      </a: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grpSp>
        <p:nvGrpSpPr>
          <p:cNvPr id="60" name="グループ化 59">
            <a:extLst>
              <a:ext uri="{FF2B5EF4-FFF2-40B4-BE49-F238E27FC236}">
                <a16:creationId xmlns:a16="http://schemas.microsoft.com/office/drawing/2014/main" id="{EBF863EF-6AD4-4A4E-843C-15ACFD5EA803}"/>
              </a:ext>
            </a:extLst>
          </p:cNvPr>
          <p:cNvGrpSpPr/>
          <p:nvPr/>
        </p:nvGrpSpPr>
        <p:grpSpPr>
          <a:xfrm>
            <a:off x="3982276" y="4878592"/>
            <a:ext cx="3405750" cy="900874"/>
            <a:chOff x="5414044" y="3851156"/>
            <a:chExt cx="3835428" cy="959266"/>
          </a:xfrm>
        </p:grpSpPr>
        <p:pic>
          <p:nvPicPr>
            <p:cNvPr id="61" name="Picture 2" descr="C:\Users\nk18806\Desktop\図1.png">
              <a:extLst>
                <a:ext uri="{FF2B5EF4-FFF2-40B4-BE49-F238E27FC236}">
                  <a16:creationId xmlns:a16="http://schemas.microsoft.com/office/drawing/2014/main" id="{C4CFF4B1-0A4D-498A-B459-B62C73D013C6}"/>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62" name="Text Box 8">
              <a:extLst>
                <a:ext uri="{FF2B5EF4-FFF2-40B4-BE49-F238E27FC236}">
                  <a16:creationId xmlns:a16="http://schemas.microsoft.com/office/drawing/2014/main" id="{0BA97D6C-125F-45CD-9341-AA105BF77E57}"/>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Picture 2">
              <a:extLst>
                <a:ext uri="{FF2B5EF4-FFF2-40B4-BE49-F238E27FC236}">
                  <a16:creationId xmlns:a16="http://schemas.microsoft.com/office/drawing/2014/main" id="{127A2835-36BD-4269-9998-65D7D3E5D9A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Freeform 290">
              <a:extLst>
                <a:ext uri="{FF2B5EF4-FFF2-40B4-BE49-F238E27FC236}">
                  <a16:creationId xmlns:a16="http://schemas.microsoft.com/office/drawing/2014/main" id="{859EFC10-7760-4290-B1BC-D88149F943C2}"/>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109" name="図 108">
              <a:extLst>
                <a:ext uri="{FF2B5EF4-FFF2-40B4-BE49-F238E27FC236}">
                  <a16:creationId xmlns:a16="http://schemas.microsoft.com/office/drawing/2014/main" id="{B08EF6F9-F9AC-4A54-9E6E-AD29DBA1E39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111" name="図 110">
              <a:extLst>
                <a:ext uri="{FF2B5EF4-FFF2-40B4-BE49-F238E27FC236}">
                  <a16:creationId xmlns:a16="http://schemas.microsoft.com/office/drawing/2014/main" id="{0EF73079-F0DD-49DA-B787-BB2030A72C0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125" name="図 124">
              <a:extLst>
                <a:ext uri="{FF2B5EF4-FFF2-40B4-BE49-F238E27FC236}">
                  <a16:creationId xmlns:a16="http://schemas.microsoft.com/office/drawing/2014/main" id="{844A4BD1-F822-4707-A0F7-83680EAFADE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126" name="図 125">
              <a:extLst>
                <a:ext uri="{FF2B5EF4-FFF2-40B4-BE49-F238E27FC236}">
                  <a16:creationId xmlns:a16="http://schemas.microsoft.com/office/drawing/2014/main" id="{BFDAD80E-BC5E-464D-850B-1B407A9AE3C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127" name="Picture 2" descr="f_logo_RGB-Hex-Blue_512">
              <a:extLst>
                <a:ext uri="{FF2B5EF4-FFF2-40B4-BE49-F238E27FC236}">
                  <a16:creationId xmlns:a16="http://schemas.microsoft.com/office/drawing/2014/main" id="{E7F12BB1-A98F-45F7-8687-F54577DB759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78" name="図 3">
            <a:extLst>
              <a:ext uri="{FF2B5EF4-FFF2-40B4-BE49-F238E27FC236}">
                <a16:creationId xmlns:a16="http://schemas.microsoft.com/office/drawing/2014/main" id="{BE411737-F832-49E2-82B0-F5BA442CCB56}"/>
              </a:ext>
            </a:extLst>
          </p:cNvPr>
          <p:cNvPicPr>
            <a:picLocks noChangeAspect="1"/>
          </p:cNvPicPr>
          <p:nvPr/>
        </p:nvPicPr>
        <p:blipFill>
          <a:blip r:embed="rId13"/>
          <a:stretch>
            <a:fillRect/>
          </a:stretch>
        </p:blipFill>
        <p:spPr>
          <a:xfrm>
            <a:off x="6630657" y="5065725"/>
            <a:ext cx="685800" cy="200025"/>
          </a:xfrm>
          <a:prstGeom prst="rect">
            <a:avLst/>
          </a:prstGeom>
        </p:spPr>
      </p:pic>
      <p:sp>
        <p:nvSpPr>
          <p:cNvPr id="79" name="Text Box 16">
            <a:extLst>
              <a:ext uri="{FF2B5EF4-FFF2-40B4-BE49-F238E27FC236}">
                <a16:creationId xmlns:a16="http://schemas.microsoft.com/office/drawing/2014/main" id="{60CA5A60-E924-4D27-A83C-C8D3FFEF54D8}"/>
              </a:ext>
            </a:extLst>
          </p:cNvPr>
          <p:cNvSpPr txBox="1">
            <a:spLocks noChangeArrowheads="1"/>
          </p:cNvSpPr>
          <p:nvPr/>
        </p:nvSpPr>
        <p:spPr bwMode="auto">
          <a:xfrm>
            <a:off x="8200576" y="6237004"/>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660403390"/>
      </p:ext>
    </p:extLst>
  </p:cSld>
  <p:clrMapOvr>
    <a:masterClrMapping/>
  </p:clrMapOvr>
</p:sld>
</file>

<file path=ppt/theme/theme1.xml><?xml version="1.0" encoding="utf-8"?>
<a:theme xmlns:a="http://schemas.openxmlformats.org/drawingml/2006/main" name="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4824</Words>
  <Application>Microsoft Office PowerPoint</Application>
  <PresentationFormat>画面に合わせる (4:3)</PresentationFormat>
  <Paragraphs>935</Paragraphs>
  <Slides>15</Slides>
  <Notes>4</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15</vt:i4>
      </vt:variant>
    </vt:vector>
  </HeadingPairs>
  <TitlesOfParts>
    <vt:vector size="34" baseType="lpstr">
      <vt:lpstr>HGPｺﾞｼｯｸM</vt:lpstr>
      <vt:lpstr>HGP創英角ｺﾞｼｯｸUB</vt:lpstr>
      <vt:lpstr>Meiryo UI</vt:lpstr>
      <vt:lpstr>ＭＳ Ｐゴシック</vt:lpstr>
      <vt:lpstr>ＭＳ Ｐゴシック 本文</vt:lpstr>
      <vt:lpstr>Yu Gothic Medium</vt:lpstr>
      <vt:lpstr>メイリオ</vt:lpstr>
      <vt:lpstr>源ノ角ゴシック JP Medium</vt:lpstr>
      <vt:lpstr>游ゴシック</vt:lpstr>
      <vt:lpstr>游明朝</vt:lpstr>
      <vt:lpstr>Arial</vt:lpstr>
      <vt:lpstr>Calibri</vt:lpstr>
      <vt:lpstr>Century Gothic</vt:lpstr>
      <vt:lpstr>Segoe UI</vt:lpstr>
      <vt:lpstr>Segoe UI Emoji</vt:lpstr>
      <vt:lpstr>Segoe UI Light</vt:lpstr>
      <vt:lpstr>Wingdings</vt:lpstr>
      <vt:lpstr>P2.3共通</vt:lpstr>
      <vt:lpstr>表紙</vt:lpstr>
      <vt:lpstr>PowerPoint プレゼンテーション</vt:lpstr>
      <vt:lpstr>PowerPoint プレゼンテーション</vt:lpstr>
      <vt:lpstr>PowerPoint プレゼンテーション</vt:lpstr>
      <vt:lpstr>① 【日経電子版】タイアップ（HTML）</vt:lpstr>
      <vt:lpstr>PowerPoint プレゼンテーション</vt:lpstr>
      <vt:lpstr>PowerPoint プレゼンテーション</vt:lpstr>
      <vt:lpstr>PowerPoint プレゼンテーション</vt:lpstr>
      <vt:lpstr>⑤ 【NIKKEI STYLE】  ネイティブタイアップ　プレミアム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麻衣 中西</cp:lastModifiedBy>
  <cp:revision>35</cp:revision>
  <cp:lastPrinted>2019-04-26T06:10:33Z</cp:lastPrinted>
  <dcterms:created xsi:type="dcterms:W3CDTF">2016-08-09T04:41:40Z</dcterms:created>
  <dcterms:modified xsi:type="dcterms:W3CDTF">2021-06-09T01:03:24Z</dcterms:modified>
</cp:coreProperties>
</file>