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Lst>
  <p:notesMasterIdLst>
    <p:notesMasterId r:id="rId14"/>
  </p:notesMasterIdLst>
  <p:sldIdLst>
    <p:sldId id="407" r:id="rId3"/>
    <p:sldId id="388" r:id="rId4"/>
    <p:sldId id="390" r:id="rId5"/>
    <p:sldId id="386" r:id="rId6"/>
    <p:sldId id="384" r:id="rId7"/>
    <p:sldId id="389" r:id="rId8"/>
    <p:sldId id="460" r:id="rId9"/>
    <p:sldId id="461" r:id="rId10"/>
    <p:sldId id="669" r:id="rId11"/>
    <p:sldId id="459" r:id="rId12"/>
    <p:sldId id="338"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YU DAIGO, Nikkei Inc." initials="MI" lastIdx="3" clrIdx="6">
    <p:extLst>
      <p:ext uri="{19B8F6BF-5375-455C-9EA6-DF929625EA0E}">
        <p15:presenceInfo xmlns:p15="http://schemas.microsoft.com/office/powerpoint/2012/main" userId="S::nk15205@nexnikkei.onmicrosoft.com::299b0811-cae2-45f7-a6bf-15041c12dbbf" providerId="AD"/>
      </p:ext>
    </p:extLst>
  </p:cmAuthor>
  <p:cmAuthor id="1" name="春佳 津田" initials="春佳" lastIdx="46" clrIdx="0">
    <p:extLst>
      <p:ext uri="{19B8F6BF-5375-455C-9EA6-DF929625EA0E}">
        <p15:presenceInfo xmlns:p15="http://schemas.microsoft.com/office/powerpoint/2012/main" userId="春佳 津田" providerId="None"/>
      </p:ext>
    </p:extLst>
  </p:cmAuthor>
  <p:cmAuthor id="8" name="酒井 優行" initials="酒優" lastIdx="1" clrIdx="7">
    <p:extLst>
      <p:ext uri="{19B8F6BF-5375-455C-9EA6-DF929625EA0E}">
        <p15:presenceInfo xmlns:p15="http://schemas.microsoft.com/office/powerpoint/2012/main" userId="S::nk19726@nexnikkei.onmicrosoft.com::a4fe60a4-95c4-477c-812f-417853b04aaa" providerId="AD"/>
      </p:ext>
    </p:extLst>
  </p:cmAuthor>
  <p:cmAuthor id="2" name="小林 秀次" initials="小秀" lastIdx="3" clrIdx="1">
    <p:extLst>
      <p:ext uri="{19B8F6BF-5375-455C-9EA6-DF929625EA0E}">
        <p15:presenceInfo xmlns:p15="http://schemas.microsoft.com/office/powerpoint/2012/main" userId="S::nk19795@nexnikkei.onmicrosoft.com::d52cd091-650e-49dd-acc5-b856ab9a78d9" providerId="AD"/>
      </p:ext>
    </p:extLst>
  </p:cmAuthor>
  <p:cmAuthor id="3" name="遠山 廣倫" initials="遠廣" lastIdx="2" clrIdx="2">
    <p:extLst>
      <p:ext uri="{19B8F6BF-5375-455C-9EA6-DF929625EA0E}">
        <p15:presenceInfo xmlns:p15="http://schemas.microsoft.com/office/powerpoint/2012/main" userId="S::nk19723@nexnikkei.onmicrosoft.com::38b54f03-97c3-4c97-8962-af4e951bd039" providerId="AD"/>
      </p:ext>
    </p:extLst>
  </p:cmAuthor>
  <p:cmAuthor id="4" name="松岡 史乃" initials="松史" lastIdx="3" clrIdx="3">
    <p:extLst>
      <p:ext uri="{19B8F6BF-5375-455C-9EA6-DF929625EA0E}">
        <p15:presenceInfo xmlns:p15="http://schemas.microsoft.com/office/powerpoint/2012/main" userId="S::nk18806@nexnikkei.onmicrosoft.com::bbe982ca-2717-4bc8-aad1-cd11f7771e6c" providerId="AD"/>
      </p:ext>
    </p:extLst>
  </p:cmAuthor>
  <p:cmAuthor id="5" name="今村 大介" initials="今大" lastIdx="5" clrIdx="4">
    <p:extLst>
      <p:ext uri="{19B8F6BF-5375-455C-9EA6-DF929625EA0E}">
        <p15:presenceInfo xmlns:p15="http://schemas.microsoft.com/office/powerpoint/2012/main" userId="S::nk14674@nexnikkei.onmicrosoft.com::5e3cd794-7031-42f0-9c49-633f815cc17e" providerId="AD"/>
      </p:ext>
    </p:extLst>
  </p:cmAuthor>
  <p:cmAuthor id="6" name="優行 酒井" initials="優行" lastIdx="2" clrIdx="5">
    <p:extLst>
      <p:ext uri="{19B8F6BF-5375-455C-9EA6-DF929625EA0E}">
        <p15:presenceInfo xmlns:p15="http://schemas.microsoft.com/office/powerpoint/2012/main" userId="優行 酒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6E6E6"/>
    <a:srgbClr val="FFFFFF"/>
    <a:srgbClr val="FFFF99"/>
    <a:srgbClr val="003399"/>
    <a:srgbClr val="E1E6EF"/>
    <a:srgbClr val="000000"/>
    <a:srgbClr val="E8F0FC"/>
    <a:srgbClr val="FCD5B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95262" autoAdjust="0"/>
  </p:normalViewPr>
  <p:slideViewPr>
    <p:cSldViewPr snapToGrid="0">
      <p:cViewPr varScale="1">
        <p:scale>
          <a:sx n="80" d="100"/>
          <a:sy n="80" d="100"/>
        </p:scale>
        <p:origin x="52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C96D244-F4AA-4766-ADE4-D61EE06A2216}" type="datetimeFigureOut">
              <a:rPr kumimoji="1" lang="ja-JP" altLang="en-US" smtClean="0"/>
              <a:t>2022/6/27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6E7B101-0065-4AE0-9A0B-DC49BBD0CAF4}" type="slidenum">
              <a:rPr kumimoji="1" lang="ja-JP" altLang="en-US" smtClean="0"/>
              <a:t>‹#›</a:t>
            </a:fld>
            <a:endParaRPr kumimoji="1" lang="ja-JP" altLang="en-US"/>
          </a:p>
        </p:txBody>
      </p:sp>
    </p:spTree>
    <p:extLst>
      <p:ext uri="{BB962C8B-B14F-4D97-AF65-F5344CB8AC3E}">
        <p14:creationId xmlns:p14="http://schemas.microsoft.com/office/powerpoint/2010/main" val="3062306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小林　〇</a:t>
            </a:r>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59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4</a:t>
            </a:fld>
            <a:endParaRPr lang="en-US" altLang="ja-JP"/>
          </a:p>
        </p:txBody>
      </p:sp>
    </p:spTree>
    <p:extLst>
      <p:ext uri="{BB962C8B-B14F-4D97-AF65-F5344CB8AC3E}">
        <p14:creationId xmlns:p14="http://schemas.microsoft.com/office/powerpoint/2010/main" val="72943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45025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コンテンツなし">
    <p:spTree>
      <p:nvGrpSpPr>
        <p:cNvPr id="1" name=""/>
        <p:cNvGrpSpPr/>
        <p:nvPr/>
      </p:nvGrpSpPr>
      <p:grpSpPr>
        <a:xfrm>
          <a:off x="0" y="0"/>
          <a:ext cx="0" cy="0"/>
          <a:chOff x="0" y="0"/>
          <a:chExt cx="0" cy="0"/>
        </a:xfrm>
      </p:grpSpPr>
      <p:sp>
        <p:nvSpPr>
          <p:cNvPr id="54" name="角丸四角形 53"/>
          <p:cNvSpPr>
            <a:spLocks/>
          </p:cNvSpPr>
          <p:nvPr userDrawn="1"/>
        </p:nvSpPr>
        <p:spPr>
          <a:xfrm>
            <a:off x="31262" y="3430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56" name="タイトル 1"/>
          <p:cNvSpPr>
            <a:spLocks noGrp="1"/>
          </p:cNvSpPr>
          <p:nvPr>
            <p:ph type="title"/>
          </p:nvPr>
        </p:nvSpPr>
        <p:spPr>
          <a:xfrm>
            <a:off x="457200" y="237095"/>
            <a:ext cx="7067128" cy="369332"/>
          </a:xfrm>
          <a:prstGeom prst="rect">
            <a:avLst/>
          </a:prstGeom>
        </p:spPr>
        <p:txBody>
          <a:bodyPr wrap="square">
            <a:spAutoFit/>
          </a:bodyPr>
          <a:lstStyle>
            <a:lvl1pPr algn="l">
              <a:defRPr kumimoji="0" sz="1800">
                <a:solidFill>
                  <a:schemeClr val="bg1"/>
                </a:solidFill>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59" name="正方形/長方形 58"/>
          <p:cNvSpPr/>
          <p:nvPr userDrawn="1"/>
        </p:nvSpPr>
        <p:spPr bwMode="white">
          <a:xfrm>
            <a:off x="84673" y="6557712"/>
            <a:ext cx="2599430"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63" name="直線コネクタ 62"/>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a:extLst>
              <a:ext uri="{FF2B5EF4-FFF2-40B4-BE49-F238E27FC236}">
                <a16:creationId xmlns:a16="http://schemas.microsoft.com/office/drawing/2014/main" id="{6BC9CFF1-50B9-45D0-9C96-DDCEB21E4353}"/>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18615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8803945" y="6572386"/>
            <a:ext cx="297237" cy="170318"/>
          </a:xfrm>
          <a:prstGeom prst="rect">
            <a:avLst/>
          </a:prstGeom>
        </p:spPr>
        <p:txBody>
          <a:bodyPr/>
          <a:lstStyle>
            <a:lvl1pPr>
              <a:defRPr sz="785">
                <a:solidFill>
                  <a:schemeClr val="bg1"/>
                </a:solidFill>
              </a:defRPr>
            </a:lvl1pPr>
          </a:lstStyle>
          <a:p>
            <a:fld id="{F4DDE5B3-8C43-439F-8EF3-65A6048A9570}" type="slidenum">
              <a:rPr lang="ja-JP" altLang="en-US" smtClean="0">
                <a:solidFill>
                  <a:prstClr val="white"/>
                </a:solidFill>
                <a:latin typeface="Calibri"/>
                <a:ea typeface="ＭＳ Ｐゴシック"/>
              </a:rPr>
              <a:pPr/>
              <a:t>‹#›</a:t>
            </a:fld>
            <a:endParaRPr lang="ja-JP" altLang="en-US" dirty="0">
              <a:solidFill>
                <a:prstClr val="white"/>
              </a:solidFill>
              <a:latin typeface="Calibri"/>
              <a:ea typeface="ＭＳ Ｐゴシック"/>
            </a:endParaRPr>
          </a:p>
        </p:txBody>
      </p:sp>
    </p:spTree>
    <p:extLst>
      <p:ext uri="{BB962C8B-B14F-4D97-AF65-F5344CB8AC3E}">
        <p14:creationId xmlns:p14="http://schemas.microsoft.com/office/powerpoint/2010/main" val="203808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57200" y="6356351"/>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378533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0823" y="203201"/>
            <a:ext cx="8229600" cy="621850"/>
          </a:xfrm>
          <a:prstGeom prst="rect">
            <a:avLst/>
          </a:prstGeom>
        </p:spPr>
        <p:txBody>
          <a:bodyPr>
            <a:normAutofit/>
          </a:bodyPr>
          <a:lstStyle>
            <a:lvl1pPr algn="l">
              <a:defRPr sz="1846" b="1">
                <a:solidFill>
                  <a:srgbClr val="003964"/>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8" name="正方形/長方形 7"/>
          <p:cNvSpPr/>
          <p:nvPr userDrawn="1"/>
        </p:nvSpPr>
        <p:spPr>
          <a:xfrm>
            <a:off x="501163" y="711452"/>
            <a:ext cx="8141676" cy="61200"/>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13" name="角丸四角形 12"/>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2" name="直線コネクタ 11"/>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234" y="357074"/>
            <a:ext cx="1066912" cy="356885"/>
          </a:xfrm>
          <a:prstGeom prst="rect">
            <a:avLst/>
          </a:prstGeom>
        </p:spPr>
      </p:pic>
      <p:sp>
        <p:nvSpPr>
          <p:cNvPr id="15" name="正方形/長方形 14">
            <a:extLst>
              <a:ext uri="{FF2B5EF4-FFF2-40B4-BE49-F238E27FC236}">
                <a16:creationId xmlns:a16="http://schemas.microsoft.com/office/drawing/2014/main" id="{70C5773A-DC23-4C21-8CA6-694FFA845ED8}"/>
              </a:ext>
            </a:extLst>
          </p:cNvPr>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a:solidFill>
                  <a:prstClr val="white"/>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版</a:t>
            </a:r>
          </a:p>
        </p:txBody>
      </p:sp>
      <p:sp>
        <p:nvSpPr>
          <p:cNvPr id="16" name="スライド番号プレースホルダー 5">
            <a:extLst>
              <a:ext uri="{FF2B5EF4-FFF2-40B4-BE49-F238E27FC236}">
                <a16:creationId xmlns:a16="http://schemas.microsoft.com/office/drawing/2014/main" id="{9FA929F7-A417-456F-A2E2-1E6AD3614838}"/>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11081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66768" y="233818"/>
            <a:ext cx="7297615" cy="460148"/>
          </a:xfrm>
          <a:prstGeom prst="rect">
            <a:avLst/>
          </a:prstGeom>
        </p:spPr>
        <p:txBody>
          <a:bodyPr/>
          <a:lstStyle>
            <a:lvl1pPr algn="l">
              <a:defRPr sz="1754"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3" name="スライド番号プレースホルダー 5"/>
          <p:cNvSpPr>
            <a:spLocks noGrp="1"/>
          </p:cNvSpPr>
          <p:nvPr>
            <p:ph type="sldNum" sz="quarter" idx="4"/>
          </p:nvPr>
        </p:nvSpPr>
        <p:spPr bwMode="white">
          <a:xfrm>
            <a:off x="8803945" y="6572386"/>
            <a:ext cx="297237" cy="170318"/>
          </a:xfrm>
          <a:prstGeom prst="rect">
            <a:avLst/>
          </a:prstGeom>
        </p:spPr>
        <p:txBody>
          <a:bodyPr/>
          <a:lstStyle>
            <a:lvl1pPr>
              <a:defRPr sz="785">
                <a:solidFill>
                  <a:schemeClr val="bg1"/>
                </a:solidFill>
              </a:defRPr>
            </a:lvl1pPr>
          </a:lstStyle>
          <a:p>
            <a:fld id="{F4DDE5B3-8C43-439F-8EF3-65A6048A9570}" type="slidenum">
              <a:rPr lang="ja-JP" altLang="en-US" smtClean="0"/>
              <a:pPr/>
              <a:t>‹#›</a:t>
            </a:fld>
            <a:endParaRPr lang="ja-JP" altLang="en-US"/>
          </a:p>
        </p:txBody>
      </p:sp>
      <p:sp>
        <p:nvSpPr>
          <p:cNvPr id="4" name="正方形/長方形 3"/>
          <p:cNvSpPr/>
          <p:nvPr userDrawn="1"/>
        </p:nvSpPr>
        <p:spPr bwMode="white">
          <a:xfrm>
            <a:off x="84674" y="6557712"/>
            <a:ext cx="2411301" cy="220188"/>
          </a:xfrm>
          <a:prstGeom prst="rect">
            <a:avLst/>
          </a:prstGeom>
        </p:spPr>
        <p:txBody>
          <a:bodyPr wrap="none">
            <a:spAutoFit/>
          </a:bodyPr>
          <a:lstStyle/>
          <a:p>
            <a:r>
              <a:rPr lang="en-US" altLang="ja-JP" sz="831" spc="28">
                <a:solidFill>
                  <a:schemeClr val="bg1"/>
                </a:solidFill>
                <a:latin typeface="+mn-ea"/>
                <a:cs typeface="メイリオ" panose="020B0604030504040204" pitchFamily="50" charset="-128"/>
              </a:rPr>
              <a:t>Nikkei Inc. No reproduction without permission</a:t>
            </a:r>
            <a:endParaRPr lang="ja-JP" altLang="en-US" sz="831" spc="28">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13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1262" y="29551"/>
            <a:ext cx="9085385"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userDrawn="1"/>
        </p:nvSpPr>
        <p:spPr>
          <a:xfrm>
            <a:off x="31262" y="6538818"/>
            <a:ext cx="9085385"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59459" y="218184"/>
            <a:ext cx="948613" cy="419179"/>
          </a:xfrm>
          <a:prstGeom prst="rect">
            <a:avLst/>
          </a:prstGeom>
        </p:spPr>
      </p:pic>
      <p:sp>
        <p:nvSpPr>
          <p:cNvPr id="9" name="正方形/長方形 8"/>
          <p:cNvSpPr/>
          <p:nvPr userDrawn="1"/>
        </p:nvSpPr>
        <p:spPr bwMode="white">
          <a:xfrm>
            <a:off x="84673" y="6557712"/>
            <a:ext cx="2599430" cy="230832"/>
          </a:xfrm>
          <a:prstGeom prst="rect">
            <a:avLst/>
          </a:prstGeom>
        </p:spPr>
        <p:txBody>
          <a:bodyPr wrap="none">
            <a:spAutoFit/>
          </a:bodyPr>
          <a:lstStyle/>
          <a:p>
            <a:r>
              <a:rPr lang="en-US" altLang="ja-JP" sz="900" spc="30">
                <a:solidFill>
                  <a:prstClr val="white"/>
                </a:solidFill>
                <a:latin typeface="ＭＳ Ｐゴシック"/>
                <a:cs typeface="メイリオ" panose="020B0604030504040204" pitchFamily="50" charset="-128"/>
              </a:rPr>
              <a:t>Nikkei Inc. No reproduction without permission</a:t>
            </a:r>
            <a:endParaRPr lang="ja-JP" altLang="en-US" sz="900" spc="30">
              <a:solidFill>
                <a:prstClr val="white"/>
              </a:solidFill>
              <a:latin typeface="ＭＳ Ｐゴシック"/>
              <a:cs typeface="メイリオ" panose="020B0604030504040204" pitchFamily="50" charset="-128"/>
            </a:endParaRPr>
          </a:p>
        </p:txBody>
      </p:sp>
      <p:sp>
        <p:nvSpPr>
          <p:cNvPr id="10" name="正方形/長方形 9"/>
          <p:cNvSpPr/>
          <p:nvPr userDrawn="1"/>
        </p:nvSpPr>
        <p:spPr bwMode="white">
          <a:xfrm>
            <a:off x="6339668" y="6567060"/>
            <a:ext cx="2358014" cy="215444"/>
          </a:xfrm>
          <a:prstGeom prst="rect">
            <a:avLst/>
          </a:prstGeom>
        </p:spPr>
        <p:txBody>
          <a:bodyPr wrap="square">
            <a:spAutoFit/>
          </a:bodyPr>
          <a:lstStyle/>
          <a:p>
            <a:pPr algn="r"/>
            <a:r>
              <a:rPr lang="ja-JP" altLang="en-US" sz="750">
                <a:solidFill>
                  <a:prstClr val="white"/>
                </a:solidFill>
                <a:latin typeface="Meiryo UI" panose="020B0604030504040204" pitchFamily="50" charset="-128"/>
                <a:ea typeface="Meiryo UI" panose="020B0604030504040204" pitchFamily="50" charset="-128"/>
                <a:cs typeface="Meiryo UI" panose="020B0604030504040204" pitchFamily="50" charset="-128"/>
              </a:rPr>
              <a:t>タイアップ広告ガイド </a:t>
            </a:r>
            <a:r>
              <a:rPr lang="en-US" altLang="ja-JP" sz="7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a:solidFill>
                  <a:prstClr val="white"/>
                </a:solidFill>
                <a:latin typeface="Meiryo UI" panose="020B0604030504040204" pitchFamily="50" charset="-128"/>
                <a:ea typeface="Meiryo UI" panose="020B0604030504040204" pitchFamily="50" charset="-128"/>
                <a:cs typeface="Meiryo UI" panose="020B0604030504040204" pitchFamily="50" charset="-128"/>
              </a:rPr>
              <a:t>年版</a:t>
            </a:r>
          </a:p>
        </p:txBody>
      </p:sp>
      <p:cxnSp>
        <p:nvCxnSpPr>
          <p:cNvPr id="11" name="直線コネクタ 10"/>
          <p:cNvCxnSpPr/>
          <p:nvPr userDrawn="1"/>
        </p:nvCxnSpPr>
        <p:spPr bwMode="white">
          <a:xfrm>
            <a:off x="8726703"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2FE7492-8203-4874-85ED-0A8757E459ED}"/>
              </a:ext>
            </a:extLst>
          </p:cNvPr>
          <p:cNvSpPr>
            <a:spLocks noGrp="1"/>
          </p:cNvSpPr>
          <p:nvPr>
            <p:ph type="sldNum" sz="quarter" idx="4"/>
          </p:nvPr>
        </p:nvSpPr>
        <p:spPr>
          <a:xfrm>
            <a:off x="8726703" y="6591702"/>
            <a:ext cx="348949" cy="190802"/>
          </a:xfrm>
          <a:prstGeom prst="rect">
            <a:avLst/>
          </a:prstGeom>
        </p:spPr>
        <p:txBody>
          <a:bodyPr vert="horz" lIns="91440" tIns="45720" rIns="91440" bIns="45720" rtlCol="0" anchor="ctr"/>
          <a:lstStyle>
            <a:lvl1pPr algn="r">
              <a:defRPr sz="750">
                <a:solidFill>
                  <a:schemeClr val="bg1"/>
                </a:solidFill>
                <a:latin typeface="Meiryo UI" panose="020B0604030504040204" pitchFamily="50" charset="-128"/>
                <a:ea typeface="Meiryo UI" panose="020B0604030504040204" pitchFamily="50" charset="-128"/>
              </a:defRPr>
            </a:lvl1pPr>
          </a:lstStyle>
          <a:p>
            <a:fld id="{FD07B83E-FDDB-4C61-9933-21919AE06FB6}" type="slidenum">
              <a:rPr lang="ja-JP" altLang="en-US" smtClean="0"/>
              <a:pPr/>
              <a:t>‹#›</a:t>
            </a:fld>
            <a:endParaRPr lang="ja-JP" altLang="en-US"/>
          </a:p>
        </p:txBody>
      </p:sp>
    </p:spTree>
    <p:extLst>
      <p:ext uri="{BB962C8B-B14F-4D97-AF65-F5344CB8AC3E}">
        <p14:creationId xmlns:p14="http://schemas.microsoft.com/office/powerpoint/2010/main" val="3613680984"/>
      </p:ext>
    </p:extLst>
  </p:cSld>
  <p:clrMap bg1="lt1" tx1="dk1" bg2="lt2" tx2="dk2" accent1="accent1" accent2="accent2" accent3="accent3" accent4="accent4" accent5="accent5" accent6="accent6" hlink="hlink" folHlink="folHlink"/>
  <p:sldLayoutIdLst>
    <p:sldLayoutId id="2147483677" r:id="rId1"/>
    <p:sldLayoutId id="2147483682" r:id="rId2"/>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01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image" Target="../media/image17.png"/><Relationship Id="rId7" Type="http://schemas.microsoft.com/office/2007/relationships/hdphoto" Target="../media/hdphoto1.wdp"/><Relationship Id="rId12" Type="http://schemas.openxmlformats.org/officeDocument/2006/relationships/image" Target="../media/image6.png"/><Relationship Id="rId17" Type="http://schemas.openxmlformats.org/officeDocument/2006/relationships/image" Target="../media/image14.png"/><Relationship Id="rId2" Type="http://schemas.openxmlformats.org/officeDocument/2006/relationships/image" Target="../media/image16.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jpeg"/><Relationship Id="rId1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12.png"/><Relationship Id="rId5" Type="http://schemas.openxmlformats.org/officeDocument/2006/relationships/image" Target="../media/image28.jpe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7.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34.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5.png"/><Relationship Id="rId21" Type="http://schemas.openxmlformats.org/officeDocument/2006/relationships/image" Target="../media/image51.png"/><Relationship Id="rId7" Type="http://schemas.openxmlformats.org/officeDocument/2006/relationships/image" Target="../media/image38.png"/><Relationship Id="rId12" Type="http://schemas.openxmlformats.org/officeDocument/2006/relationships/image" Target="../media/image42.jpe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3.xml"/><Relationship Id="rId16" Type="http://schemas.openxmlformats.org/officeDocument/2006/relationships/image" Target="../media/image46.jpe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24" Type="http://schemas.openxmlformats.org/officeDocument/2006/relationships/image" Target="../media/image54.png"/><Relationship Id="rId5" Type="http://schemas.microsoft.com/office/2007/relationships/hdphoto" Target="../media/hdphoto3.wdp"/><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74360" y="5757428"/>
            <a:ext cx="1589089" cy="291170"/>
          </a:xfrm>
          <a:prstGeom prst="rect">
            <a:avLst/>
          </a:prstGeom>
          <a:noFill/>
        </p:spPr>
        <p:txBody>
          <a:bodyPr wrap="none" rtlCol="0">
            <a:spAutoFit/>
          </a:bodyPr>
          <a:lstStyle/>
          <a:p>
            <a:pPr defTabSz="844083"/>
            <a:r>
              <a:rPr lang="ja-JP" altLang="en-US" sz="1292" b="1" kern="1100" spc="277" dirty="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日本経済新聞社</a:t>
            </a:r>
          </a:p>
        </p:txBody>
      </p:sp>
      <p:sp>
        <p:nvSpPr>
          <p:cNvPr id="12" name="正方形/長方形 11"/>
          <p:cNvSpPr/>
          <p:nvPr/>
        </p:nvSpPr>
        <p:spPr>
          <a:xfrm>
            <a:off x="-1" y="10854"/>
            <a:ext cx="9144001" cy="3637296"/>
          </a:xfrm>
          <a:prstGeom prst="rect">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3063" y="5444917"/>
            <a:ext cx="2874890" cy="291170"/>
          </a:xfrm>
          <a:prstGeom prst="rect">
            <a:avLst/>
          </a:prstGeom>
          <a:noFill/>
        </p:spPr>
        <p:txBody>
          <a:bodyPr wrap="square" rtlCol="0">
            <a:spAutoFit/>
          </a:bodyPr>
          <a:lstStyle/>
          <a:p>
            <a:pPr defTabSz="844083"/>
            <a:r>
              <a:rPr lang="en-US" altLang="ja-JP" sz="1292" spc="277"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2022</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年</a:t>
            </a:r>
            <a:r>
              <a:rPr lang="en-US" altLang="ja-JP" sz="1292" spc="277"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7-9</a:t>
            </a:r>
            <a:r>
              <a:rPr lang="ja-JP" altLang="en-US" sz="1292" spc="277">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rPr>
              <a:t>月</a:t>
            </a:r>
          </a:p>
        </p:txBody>
      </p:sp>
      <p:sp>
        <p:nvSpPr>
          <p:cNvPr id="13" name="Text Box 16"/>
          <p:cNvSpPr txBox="1">
            <a:spLocks noChangeArrowheads="1"/>
          </p:cNvSpPr>
          <p:nvPr/>
        </p:nvSpPr>
        <p:spPr bwMode="auto">
          <a:xfrm>
            <a:off x="7884368" y="6237909"/>
            <a:ext cx="747274" cy="20589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hangingPunct="1"/>
            <a:endParaRPr kumimoji="0" lang="ja-JP" altLang="en-US" sz="738">
              <a:solidFill>
                <a:srgbClr val="C00000"/>
              </a:solidFill>
              <a:latin typeface="Calibri"/>
            </a:endParaRPr>
          </a:p>
        </p:txBody>
      </p:sp>
      <p:sp>
        <p:nvSpPr>
          <p:cNvPr id="2" name="テキスト ボックス 1">
            <a:extLst>
              <a:ext uri="{FF2B5EF4-FFF2-40B4-BE49-F238E27FC236}">
                <a16:creationId xmlns:a16="http://schemas.microsoft.com/office/drawing/2014/main" id="{E87B56DC-5B78-47BD-8AB2-D05AEF6108C3}"/>
              </a:ext>
            </a:extLst>
          </p:cNvPr>
          <p:cNvSpPr txBox="1"/>
          <p:nvPr/>
        </p:nvSpPr>
        <p:spPr>
          <a:xfrm>
            <a:off x="574361" y="4369615"/>
            <a:ext cx="2765187" cy="376385"/>
          </a:xfrm>
          <a:prstGeom prst="rect">
            <a:avLst/>
          </a:prstGeom>
          <a:noFill/>
        </p:spPr>
        <p:txBody>
          <a:bodyPr wrap="square" rtlCol="0">
            <a:spAutoFit/>
          </a:bodyPr>
          <a:lstStyle/>
          <a:p>
            <a:pPr defTabSz="844083"/>
            <a:r>
              <a:rPr lang="ja-JP" altLang="en-US" sz="1846" b="1" spc="277">
                <a:solidFill>
                  <a:prstClr val="black"/>
                </a:solidFill>
                <a:latin typeface="Segoe UI" panose="020B0502040204020203" pitchFamily="34" charset="0"/>
                <a:ea typeface="源ノ角ゴシック JP Medium" panose="020B0600000000000000" pitchFamily="34" charset="-128"/>
                <a:cs typeface="Segoe UI" panose="020B0502040204020203" pitchFamily="34" charset="0"/>
              </a:rPr>
              <a:t>日本経済新聞 電子版</a:t>
            </a:r>
          </a:p>
        </p:txBody>
      </p:sp>
      <p:sp>
        <p:nvSpPr>
          <p:cNvPr id="10" name="テキスト ボックス 9">
            <a:extLst>
              <a:ext uri="{FF2B5EF4-FFF2-40B4-BE49-F238E27FC236}">
                <a16:creationId xmlns:a16="http://schemas.microsoft.com/office/drawing/2014/main" id="{E4249362-C0C4-477C-B5D2-62DDF7B75B19}"/>
              </a:ext>
            </a:extLst>
          </p:cNvPr>
          <p:cNvSpPr txBox="1"/>
          <p:nvPr/>
        </p:nvSpPr>
        <p:spPr>
          <a:xfrm>
            <a:off x="574361" y="4748873"/>
            <a:ext cx="3971379" cy="490134"/>
          </a:xfrm>
          <a:prstGeom prst="rect">
            <a:avLst/>
          </a:prstGeom>
          <a:noFill/>
        </p:spPr>
        <p:txBody>
          <a:bodyPr wrap="square" rtlCol="0">
            <a:spAutoFit/>
          </a:bodyPr>
          <a:lstStyle/>
          <a:p>
            <a:pPr defTabSz="844083"/>
            <a:r>
              <a:rPr lang="ja-JP" altLang="en-US" sz="2585" b="1" spc="277">
                <a:solidFill>
                  <a:srgbClr val="1F497D">
                    <a:lumMod val="75000"/>
                  </a:srgbClr>
                </a:solidFill>
                <a:latin typeface="源ノ角ゴシック JP Medium" panose="020B0600000000000000" pitchFamily="34" charset="-128"/>
                <a:ea typeface="源ノ角ゴシック JP Medium" panose="020B0600000000000000" pitchFamily="34" charset="-128"/>
              </a:rPr>
              <a:t>タイアップ広告ガイド</a:t>
            </a:r>
          </a:p>
        </p:txBody>
      </p:sp>
      <p:sp>
        <p:nvSpPr>
          <p:cNvPr id="14" name="Text Box 16">
            <a:extLst>
              <a:ext uri="{FF2B5EF4-FFF2-40B4-BE49-F238E27FC236}">
                <a16:creationId xmlns:a16="http://schemas.microsoft.com/office/drawing/2014/main" id="{28E8D8A8-B4DD-4757-AE77-804228EFD5ED}"/>
              </a:ext>
            </a:extLst>
          </p:cNvPr>
          <p:cNvSpPr txBox="1">
            <a:spLocks noChangeArrowheads="1"/>
          </p:cNvSpPr>
          <p:nvPr/>
        </p:nvSpPr>
        <p:spPr bwMode="auto">
          <a:xfrm>
            <a:off x="7838105" y="6238002"/>
            <a:ext cx="837089" cy="205890"/>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base" hangingPunct="1">
              <a:spcBef>
                <a:spcPct val="0"/>
              </a:spcBef>
              <a:spcAft>
                <a:spcPct val="0"/>
              </a:spcAft>
            </a:pPr>
            <a:r>
              <a:rPr kumimoji="0" lang="en-US" altLang="ja-JP" sz="738" dirty="0">
                <a:solidFill>
                  <a:srgbClr val="C00000"/>
                </a:solidFill>
                <a:latin typeface="Century Gothic"/>
                <a:ea typeface="HGPｺﾞｼｯｸM"/>
              </a:rPr>
              <a:t>2022.6.7</a:t>
            </a:r>
            <a:r>
              <a:rPr kumimoji="0" lang="ja-JP" altLang="en-US" sz="738" dirty="0">
                <a:solidFill>
                  <a:srgbClr val="C00000"/>
                </a:solidFill>
                <a:latin typeface="Century Gothic"/>
                <a:ea typeface="HGPｺﾞｼｯｸM"/>
              </a:rPr>
              <a:t>更新版</a:t>
            </a:r>
          </a:p>
        </p:txBody>
      </p:sp>
      <p:sp>
        <p:nvSpPr>
          <p:cNvPr id="3" name="テキスト ボックス 2">
            <a:extLst>
              <a:ext uri="{FF2B5EF4-FFF2-40B4-BE49-F238E27FC236}">
                <a16:creationId xmlns:a16="http://schemas.microsoft.com/office/drawing/2014/main" id="{A7CEC10E-0406-4CC3-B910-50E49ADDA819}"/>
              </a:ext>
            </a:extLst>
          </p:cNvPr>
          <p:cNvSpPr txBox="1"/>
          <p:nvPr/>
        </p:nvSpPr>
        <p:spPr>
          <a:xfrm>
            <a:off x="574361" y="495461"/>
            <a:ext cx="8110451" cy="2862835"/>
          </a:xfrm>
          <a:prstGeom prst="rect">
            <a:avLst/>
          </a:prstGeom>
          <a:noFill/>
        </p:spPr>
        <p:txBody>
          <a:bodyPr wrap="square" rtlCol="0">
            <a:spAutoFit/>
          </a:bodyPr>
          <a:lstStyle/>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Media</a:t>
            </a:r>
          </a:p>
          <a:p>
            <a:pPr defTabSz="844083">
              <a:lnSpc>
                <a:spcPts val="7385"/>
              </a:lnSpc>
            </a:pPr>
            <a:r>
              <a:rPr lang="en-US" altLang="ja-JP" sz="5539" spc="415">
                <a:solidFill>
                  <a:prstClr val="white"/>
                </a:solidFill>
                <a:latin typeface="Segoe UI Light" panose="020B0502040204020203" pitchFamily="34" charset="0"/>
                <a:ea typeface="Segoe UI Emoji" panose="020B0502040204020203" pitchFamily="34" charset="0"/>
                <a:cs typeface="Segoe UI Light" panose="020B0502040204020203" pitchFamily="34" charset="0"/>
              </a:rPr>
              <a:t>For</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endPar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endParaRPr>
          </a:p>
          <a:p>
            <a:pPr defTabSz="844083">
              <a:lnSpc>
                <a:spcPts val="7385"/>
              </a:lnSpc>
            </a:pP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rPr>
              <a:t> </a:t>
            </a:r>
            <a:r>
              <a:rPr lang="en-US" altLang="ja-JP" sz="5539" spc="415">
                <a:solidFill>
                  <a:prstClr val="white"/>
                </a:solidFill>
                <a:latin typeface="Segoe UI" panose="020B0502040204020203" pitchFamily="34" charset="0"/>
                <a:ea typeface="Segoe UI Emoji" panose="020B0502040204020203" pitchFamily="34" charset="0"/>
                <a:cs typeface="Segoe UI" panose="020B0502040204020203" pitchFamily="34" charset="0"/>
              </a:rPr>
              <a:t>Brands</a:t>
            </a:r>
            <a:endParaRPr lang="ja-JP" altLang="en-US" sz="5539" spc="415">
              <a:solidFill>
                <a:prstClr val="white"/>
              </a:solidFill>
              <a:latin typeface="Segoe UI" panose="020B0502040204020203" pitchFamily="34" charset="0"/>
              <a:ea typeface="游明朝" panose="02020400000000000000" pitchFamily="18" charset="-128"/>
              <a:cs typeface="Segoe UI" panose="020B0502040204020203" pitchFamily="34" charset="0"/>
            </a:endParaRPr>
          </a:p>
        </p:txBody>
      </p:sp>
    </p:spTree>
    <p:extLst>
      <p:ext uri="{BB962C8B-B14F-4D97-AF65-F5344CB8AC3E}">
        <p14:creationId xmlns:p14="http://schemas.microsoft.com/office/powerpoint/2010/main" val="296550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2E2924B-FD5D-48E9-BDF9-82A1C4E7271A}"/>
              </a:ext>
            </a:extLst>
          </p:cNvPr>
          <p:cNvSpPr txBox="1">
            <a:spLocks/>
          </p:cNvSpPr>
          <p:nvPr/>
        </p:nvSpPr>
        <p:spPr>
          <a:xfrm>
            <a:off x="101827" y="258768"/>
            <a:ext cx="5690982"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kern="0" dirty="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タイアップ広告の二次利用</a:t>
            </a:r>
            <a:endParaRPr kumimoji="1" lang="ja-JP" altLang="en-US" dirty="0"/>
          </a:p>
        </p:txBody>
      </p:sp>
      <p:sp>
        <p:nvSpPr>
          <p:cNvPr id="4" name="テキスト ボックス 3">
            <a:extLst>
              <a:ext uri="{FF2B5EF4-FFF2-40B4-BE49-F238E27FC236}">
                <a16:creationId xmlns:a16="http://schemas.microsoft.com/office/drawing/2014/main" id="{0F097FEF-D969-4C82-A31F-4DE8EA9415ED}"/>
              </a:ext>
            </a:extLst>
          </p:cNvPr>
          <p:cNvSpPr txBox="1"/>
          <p:nvPr/>
        </p:nvSpPr>
        <p:spPr>
          <a:xfrm>
            <a:off x="5292080" y="1942737"/>
            <a:ext cx="3047154" cy="894284"/>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N Brand Studio</a:t>
            </a:r>
            <a:r>
              <a:rPr lang="ja-JP" altLang="en-US" sz="900" err="1">
                <a:latin typeface="Meiryo UI" panose="020B0604030504040204" pitchFamily="50" charset="-128"/>
                <a:ea typeface="Meiryo UI" panose="020B0604030504040204" pitchFamily="50" charset="-128"/>
                <a:cs typeface="Meiryo UI" panose="020B0604030504040204" pitchFamily="50" charset="-128"/>
              </a:rPr>
              <a:t>にて</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制作したタイアップ記事を自社</a:t>
            </a: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で二次利用可能になります。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900">
                <a:latin typeface="Meiryo UI" panose="020B0604030504040204" pitchFamily="50" charset="-128"/>
                <a:ea typeface="Meiryo UI" panose="020B0604030504040204" pitchFamily="50" charset="-128"/>
                <a:cs typeface="Meiryo UI" panose="020B0604030504040204" pitchFamily="50" charset="-128"/>
              </a:rPr>
              <a:t>HP</a:t>
            </a:r>
            <a:r>
              <a:rPr lang="ja-JP" altLang="en-US" sz="900">
                <a:latin typeface="Meiryo UI" panose="020B0604030504040204" pitchFamily="50" charset="-128"/>
                <a:ea typeface="Meiryo UI" panose="020B0604030504040204" pitchFamily="50" charset="-128"/>
                <a:cs typeface="Meiryo UI" panose="020B0604030504040204" pitchFamily="50" charset="-128"/>
              </a:rPr>
              <a:t>以外でもオフライン用の小冊子やパンフレットに利用することも可能です。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8D9E45A3-27F6-4D64-8A28-742C53DFEB87}"/>
              </a:ext>
            </a:extLst>
          </p:cNvPr>
          <p:cNvGraphicFramePr>
            <a:graphicFrameLocks noGrp="1"/>
          </p:cNvGraphicFramePr>
          <p:nvPr/>
        </p:nvGraphicFramePr>
        <p:xfrm>
          <a:off x="467544" y="3607592"/>
          <a:ext cx="8028892" cy="1380986"/>
        </p:xfrm>
        <a:graphic>
          <a:graphicData uri="http://schemas.openxmlformats.org/drawingml/2006/table">
            <a:tbl>
              <a:tblPr>
                <a:tableStyleId>{5C22544A-7EE6-4342-B048-85BDC9FD1C3A}</a:tableStyleId>
              </a:tblPr>
              <a:tblGrid>
                <a:gridCol w="2564783">
                  <a:extLst>
                    <a:ext uri="{9D8B030D-6E8A-4147-A177-3AD203B41FA5}">
                      <a16:colId xmlns:a16="http://schemas.microsoft.com/office/drawing/2014/main" val="2226882369"/>
                    </a:ext>
                  </a:extLst>
                </a:gridCol>
                <a:gridCol w="3472618">
                  <a:extLst>
                    <a:ext uri="{9D8B030D-6E8A-4147-A177-3AD203B41FA5}">
                      <a16:colId xmlns:a16="http://schemas.microsoft.com/office/drawing/2014/main" val="3501060390"/>
                    </a:ext>
                  </a:extLst>
                </a:gridCol>
                <a:gridCol w="1991491">
                  <a:extLst>
                    <a:ext uri="{9D8B030D-6E8A-4147-A177-3AD203B41FA5}">
                      <a16:colId xmlns:a16="http://schemas.microsoft.com/office/drawing/2014/main" val="43695823"/>
                    </a:ext>
                  </a:extLst>
                </a:gridCol>
              </a:tblGrid>
              <a:tr h="427448">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広告主様が運営・発行</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している媒体</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期間</a:t>
                      </a:r>
                      <a:endParaRPr lang="en-US" altLang="ja-JP" sz="1200" u="none" strike="noStrike">
                        <a:effectLst/>
                        <a:latin typeface="Meiryo UI" panose="020B0604030504040204" pitchFamily="50" charset="-128"/>
                        <a:ea typeface="Meiryo UI" panose="020B0604030504040204" pitchFamily="50" charset="-128"/>
                      </a:endParaRPr>
                    </a:p>
                    <a:p>
                      <a:pPr algn="ctr" fontAlgn="ctr"/>
                      <a:r>
                        <a:rPr lang="en-US" altLang="ja-JP" sz="1000" b="0" i="0" u="none" strike="noStrike">
                          <a:solidFill>
                            <a:schemeClr val="tx1"/>
                          </a:solidFill>
                          <a:effectLst/>
                          <a:latin typeface="Meiryo UI" panose="020B0604030504040204" pitchFamily="50" charset="-128"/>
                          <a:ea typeface="Meiryo UI" panose="020B0604030504040204" pitchFamily="50" charset="-128"/>
                        </a:rPr>
                        <a:t>※</a:t>
                      </a:r>
                      <a:r>
                        <a:rPr lang="ja-JP" altLang="en-US" sz="1000" b="0" i="0" u="none" strike="noStrike">
                          <a:solidFill>
                            <a:schemeClr val="tx1"/>
                          </a:solidFill>
                          <a:effectLst/>
                          <a:latin typeface="Meiryo UI" panose="020B0604030504040204" pitchFamily="50" charset="-128"/>
                          <a:ea typeface="Meiryo UI" panose="020B0604030504040204" pitchFamily="50" charset="-128"/>
                        </a:rPr>
                        <a:t>半年間を超える掲載につきましては、別途ご相談ください。</a:t>
                      </a:r>
                      <a:endParaRPr lang="zh-TW"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料金（ネット）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solidFill>
                      <a:schemeClr val="tx2">
                        <a:lumMod val="40000"/>
                        <a:lumOff val="60000"/>
                      </a:schemeClr>
                    </a:solidFill>
                  </a:tcPr>
                </a:tc>
                <a:extLst>
                  <a:ext uri="{0D108BD9-81ED-4DB2-BD59-A6C34878D82A}">
                    <a16:rowId xmlns:a16="http://schemas.microsoft.com/office/drawing/2014/main" val="885148871"/>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オウンドサイト</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300,000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398635952"/>
                  </a:ext>
                </a:extLst>
              </a:tr>
              <a:tr h="476769">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オフライン</a:t>
                      </a:r>
                      <a:br>
                        <a:rPr lang="ja-JP" altLang="en-US"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（小冊子、パンフレットなど）</a:t>
                      </a:r>
                      <a:endParaRPr lang="ja-JP" altLang="en-US" sz="1200" b="0" i="0" u="none" strike="noStrike">
                        <a:solidFill>
                          <a:srgbClr val="FFFFFF"/>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掲載終了後、原則として半年間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420,000</a:t>
                      </a:r>
                      <a:r>
                        <a:rPr lang="ja-JP" altLang="en-US" sz="1200" u="none" strike="noStrike">
                          <a:effectLst/>
                          <a:latin typeface="Meiryo UI" panose="020B0604030504040204" pitchFamily="50" charset="-128"/>
                          <a:ea typeface="Meiryo UI" panose="020B0604030504040204" pitchFamily="50" charset="-128"/>
                        </a:rPr>
                        <a:t>円～</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144528247"/>
                  </a:ext>
                </a:extLst>
              </a:tr>
            </a:tbl>
          </a:graphicData>
        </a:graphic>
      </p:graphicFrame>
      <p:sp>
        <p:nvSpPr>
          <p:cNvPr id="6" name="二等辺三角形 5">
            <a:extLst>
              <a:ext uri="{FF2B5EF4-FFF2-40B4-BE49-F238E27FC236}">
                <a16:creationId xmlns:a16="http://schemas.microsoft.com/office/drawing/2014/main" id="{02F5F75E-1351-40C7-BA24-340596F115BF}"/>
              </a:ext>
            </a:extLst>
          </p:cNvPr>
          <p:cNvSpPr/>
          <p:nvPr/>
        </p:nvSpPr>
        <p:spPr>
          <a:xfrm rot="5400000">
            <a:off x="3490306" y="2675186"/>
            <a:ext cx="648309"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2AB0781-6F32-427A-BB83-4B77ED58A3F5}"/>
              </a:ext>
            </a:extLst>
          </p:cNvPr>
          <p:cNvSpPr/>
          <p:nvPr/>
        </p:nvSpPr>
        <p:spPr>
          <a:xfrm>
            <a:off x="3977992" y="2065389"/>
            <a:ext cx="1188015" cy="136361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貴社</a:t>
            </a:r>
            <a:r>
              <a:rPr kumimoji="1" lang="en-US" altLang="ja-JP"/>
              <a:t>HP</a:t>
            </a:r>
          </a:p>
          <a:p>
            <a:pPr algn="ctr"/>
            <a:r>
              <a:rPr lang="ja-JP" altLang="en-US"/>
              <a:t>へ格納</a:t>
            </a:r>
            <a:endParaRPr kumimoji="1" lang="ja-JP" altLang="en-US"/>
          </a:p>
        </p:txBody>
      </p:sp>
      <p:sp>
        <p:nvSpPr>
          <p:cNvPr id="8" name="正方形/長方形 7">
            <a:extLst>
              <a:ext uri="{FF2B5EF4-FFF2-40B4-BE49-F238E27FC236}">
                <a16:creationId xmlns:a16="http://schemas.microsoft.com/office/drawing/2014/main" id="{DAF15897-CCE4-4471-83FE-C569A31097DE}"/>
              </a:ext>
            </a:extLst>
          </p:cNvPr>
          <p:cNvSpPr/>
          <p:nvPr/>
        </p:nvSpPr>
        <p:spPr>
          <a:xfrm>
            <a:off x="215632" y="908720"/>
            <a:ext cx="8820864" cy="646331"/>
          </a:xfrm>
          <a:prstGeom prst="rect">
            <a:avLst/>
          </a:prstGeom>
        </p:spPr>
        <p:txBody>
          <a:bodyPr wrap="square">
            <a:spAutoFit/>
          </a:bodyPr>
          <a:lstStyle/>
          <a:p>
            <a:r>
              <a:rPr lang="ja-JP" altLang="en-US">
                <a:latin typeface="Meiryo UI" panose="020B0604030504040204" pitchFamily="50" charset="-128"/>
                <a:ea typeface="Meiryo UI" panose="020B0604030504040204" pitchFamily="50" charset="-128"/>
              </a:rPr>
              <a:t>各媒体で掲載したタイアップ広告を二次利用いただけます。企業様のオウンドサイトなどの</a:t>
            </a:r>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媒体のほか、チラシやパンフレットなどのオフラインコンテンツとしてもご活用いただけます。</a:t>
            </a:r>
            <a:endParaRPr lang="en-US" altLang="ja-JP">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AA49E76-1C90-4141-9FA8-8E11B3EE9F07}"/>
              </a:ext>
            </a:extLst>
          </p:cNvPr>
          <p:cNvSpPr txBox="1"/>
          <p:nvPr/>
        </p:nvSpPr>
        <p:spPr>
          <a:xfrm>
            <a:off x="215630" y="5030253"/>
            <a:ext cx="8820865" cy="1445076"/>
          </a:xfrm>
          <a:prstGeom prst="rect">
            <a:avLst/>
          </a:prstGeom>
          <a:noFill/>
        </p:spPr>
        <p:txBody>
          <a:bodyPr wrap="square" rtlCol="0">
            <a:spAutoFit/>
          </a:bodyPr>
          <a:lstStyle/>
          <a:p>
            <a:pPr>
              <a:lnSpc>
                <a:spcPct val="150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料金について</a:t>
            </a:r>
            <a:r>
              <a:rPr lang="en-US" altLang="ja-JP" sz="1000">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・二次利用料は電子版タイアップの制作費および利用目的に連動しています。個別案件ごとに営業担当がお見積りをさせていただきます。</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・タイアップ制作の権利関係者（出演者、カメラマンなど）の意向により別途、二次利用の追加費用が発生する場合がございます。	　</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・広告主様からのご要望などにより、納品時に追加作業が発生した場合、その追加費用をご請求させていただきます。		</a:t>
            </a: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・二次利用をご希望される場合はタイアップ実施をご決定いただいた段階でお早めにご相談いただきますよう、お願い致します。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・タイアップ広告内に使用した「テキスト、写真、動画、イラスト、図表」を、ヘッダーフッターを外した状態で納品いたします。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6">
            <a:extLst>
              <a:ext uri="{FF2B5EF4-FFF2-40B4-BE49-F238E27FC236}">
                <a16:creationId xmlns:a16="http://schemas.microsoft.com/office/drawing/2014/main" id="{A6B2E13D-DE57-4C68-B089-C280741AC2B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72236" y="2024143"/>
            <a:ext cx="1382790" cy="1814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nk19683\Downloads\pc.png">
            <a:extLst>
              <a:ext uri="{FF2B5EF4-FFF2-40B4-BE49-F238E27FC236}">
                <a16:creationId xmlns:a16="http://schemas.microsoft.com/office/drawing/2014/main" id="{242C5130-D3EC-4D69-A916-AAB5D81603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827" y="1614089"/>
            <a:ext cx="1448067" cy="1814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k19683\Downloads\SP.png">
            <a:extLst>
              <a:ext uri="{FF2B5EF4-FFF2-40B4-BE49-F238E27FC236}">
                <a16:creationId xmlns:a16="http://schemas.microsoft.com/office/drawing/2014/main" id="{82BAFE3D-D2EE-4F7C-97FE-10803777D6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5678" y="2105595"/>
            <a:ext cx="695492" cy="1462852"/>
          </a:xfrm>
          <a:prstGeom prst="rect">
            <a:avLst/>
          </a:prstGeom>
          <a:noFill/>
          <a:extLst>
            <a:ext uri="{909E8E84-426E-40DD-AFC4-6F175D3DCCD1}">
              <a14:hiddenFill xmlns:a14="http://schemas.microsoft.com/office/drawing/2010/main">
                <a:solidFill>
                  <a:srgbClr val="FFFFFF"/>
                </a:solidFill>
              </a14:hiddenFill>
            </a:ext>
          </a:extLst>
        </p:spPr>
      </p:pic>
      <p:sp>
        <p:nvSpPr>
          <p:cNvPr id="13" name="下矢印 3">
            <a:extLst>
              <a:ext uri="{FF2B5EF4-FFF2-40B4-BE49-F238E27FC236}">
                <a16:creationId xmlns:a16="http://schemas.microsoft.com/office/drawing/2014/main" id="{BF2C5642-332E-4FC4-A072-43A08867D61F}"/>
              </a:ext>
            </a:extLst>
          </p:cNvPr>
          <p:cNvSpPr/>
          <p:nvPr/>
        </p:nvSpPr>
        <p:spPr>
          <a:xfrm rot="16200000">
            <a:off x="1340649" y="2643722"/>
            <a:ext cx="1326889" cy="19249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49EA618-2408-4C71-9E83-9906E5E38A4A}"/>
              </a:ext>
            </a:extLst>
          </p:cNvPr>
          <p:cNvSpPr txBox="1"/>
          <p:nvPr/>
        </p:nvSpPr>
        <p:spPr>
          <a:xfrm>
            <a:off x="2272236" y="1733643"/>
            <a:ext cx="1382790" cy="300852"/>
          </a:xfrm>
          <a:prstGeom prst="rect">
            <a:avLst/>
          </a:prstGeom>
          <a:noFill/>
        </p:spPr>
        <p:txBody>
          <a:bodyPr wrap="square" rtlCol="0">
            <a:spAutoFit/>
          </a:bodyPr>
          <a:lstStyle/>
          <a:p>
            <a:pPr algn="ctr">
              <a:lnSpc>
                <a:spcPct val="150000"/>
              </a:lnSpc>
            </a:pPr>
            <a:r>
              <a:rPr lang="ja-JP" altLang="en-US" sz="1050">
                <a:latin typeface="Meiryo UI" panose="020B0604030504040204" pitchFamily="50" charset="-128"/>
                <a:ea typeface="Meiryo UI" panose="020B0604030504040204" pitchFamily="50" charset="-128"/>
                <a:cs typeface="Meiryo UI" panose="020B0604030504040204" pitchFamily="50" charset="-128"/>
              </a:rPr>
              <a:t>タイアップサイト</a:t>
            </a:r>
            <a:endParaRPr lang="en-US" altLang="ja-JP"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88546BB6-1C61-420F-8DC7-79084AB465CF}"/>
              </a:ext>
            </a:extLst>
          </p:cNvPr>
          <p:cNvSpPr>
            <a:spLocks noGrp="1"/>
          </p:cNvSpPr>
          <p:nvPr>
            <p:ph type="sldNum" sz="quarter" idx="4"/>
          </p:nvPr>
        </p:nvSpPr>
        <p:spPr>
          <a:xfrm>
            <a:off x="8726703" y="6591702"/>
            <a:ext cx="348949" cy="190802"/>
          </a:xfrm>
        </p:spPr>
        <p:txBody>
          <a:bodyPr/>
          <a:lstStyle/>
          <a:p>
            <a:fld id="{F4DDE5B3-8C43-439F-8EF3-65A6048A9570}" type="slidenum">
              <a:rPr lang="ja-JP" altLang="en-US" smtClean="0"/>
              <a:pPr/>
              <a:t>10</a:t>
            </a:fld>
            <a:endParaRPr lang="ja-JP" altLang="en-US"/>
          </a:p>
        </p:txBody>
      </p:sp>
      <p:sp>
        <p:nvSpPr>
          <p:cNvPr id="16" name="正方形/長方形 15">
            <a:extLst>
              <a:ext uri="{FF2B5EF4-FFF2-40B4-BE49-F238E27FC236}">
                <a16:creationId xmlns:a16="http://schemas.microsoft.com/office/drawing/2014/main" id="{A46343BC-1642-466C-9C01-19FEE2229D0C}"/>
              </a:ext>
            </a:extLst>
          </p:cNvPr>
          <p:cNvSpPr/>
          <p:nvPr/>
        </p:nvSpPr>
        <p:spPr>
          <a:xfrm>
            <a:off x="7129753" y="6319321"/>
            <a:ext cx="3542847" cy="197683"/>
          </a:xfrm>
          <a:prstGeom prst="rect">
            <a:avLst/>
          </a:prstGeom>
        </p:spPr>
        <p:txBody>
          <a:bodyPr wrap="square">
            <a:spAutoFit/>
          </a:bodyPr>
          <a:lstStyle/>
          <a:p>
            <a:pPr>
              <a:lnSpc>
                <a:spcPts val="923"/>
              </a:lnSpc>
            </a:pPr>
            <a:r>
              <a:rPr lang="ja-JP" altLang="en-US" sz="738">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17" name="Text Box 16">
            <a:extLst>
              <a:ext uri="{FF2B5EF4-FFF2-40B4-BE49-F238E27FC236}">
                <a16:creationId xmlns:a16="http://schemas.microsoft.com/office/drawing/2014/main" id="{42503E3D-C54E-40A4-85B9-01CD85284C46}"/>
              </a:ext>
            </a:extLst>
          </p:cNvPr>
          <p:cNvSpPr txBox="1">
            <a:spLocks noChangeArrowheads="1"/>
          </p:cNvSpPr>
          <p:nvPr/>
        </p:nvSpPr>
        <p:spPr bwMode="auto">
          <a:xfrm>
            <a:off x="8272798" y="6136901"/>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2021.3.19</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416739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5306261"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参考：タイアップ広告の二次利用について：注意事項</a:t>
            </a:r>
            <a:endParaRPr kumimoji="1" lang="ja-JP" altLang="en-US" dirty="0"/>
          </a:p>
        </p:txBody>
      </p:sp>
      <p:sp>
        <p:nvSpPr>
          <p:cNvPr id="4" name="正方形/長方形 3">
            <a:extLst>
              <a:ext uri="{FF2B5EF4-FFF2-40B4-BE49-F238E27FC236}">
                <a16:creationId xmlns:a16="http://schemas.microsoft.com/office/drawing/2014/main" id="{CE252493-5B2D-4F48-9A7E-D0E1905BE69F}"/>
              </a:ext>
            </a:extLst>
          </p:cNvPr>
          <p:cNvSpPr/>
          <p:nvPr/>
        </p:nvSpPr>
        <p:spPr>
          <a:xfrm>
            <a:off x="212659" y="1374591"/>
            <a:ext cx="8718682" cy="4108817"/>
          </a:xfrm>
          <a:prstGeom prst="rect">
            <a:avLst/>
          </a:prstGeom>
          <a:ln w="31750" cmpd="thickThin">
            <a:solidFill>
              <a:schemeClr val="tx1"/>
            </a:solidFill>
          </a:ln>
        </p:spPr>
        <p:txBody>
          <a:bodyPr wrap="square" bIns="0">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注意事項</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次利用では「日経電子版タイアップのコンテンツを原則として改変・編集せず、そのまま利用する」ことを前提としています。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・二次利用の対象は、タイアップ記事広告で使用した「記事、画像、動画、イラスト、図表およびレイアウト」になり、原則として改変・編集は不可となります。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やむを得ずレイアウトの変更などが必要な場合は、あらかじめ営業担当者にご相談ください。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・タイアップ広告にて使用しなかった、取材時の撮影画像の利用にあたっては、別途ご相談ください。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・出演者など権利関係者の意向等により</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次利用のご希望に添えない場合がございます。</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タイアップ広告ご発注前に二次利用希望の旨をお伝えください。</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次利用の使用期間は原則として６カ月とさせていただきますが、内容やテーマによって延長は可能です。営業担当にご希望をお伝えください。</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出演者など権利関係者の意向等により</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６カ月より短期間での利用をお願いする場合もございます。あらかじめご了承ください。</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・オウンドサイトでの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次利用に関してはヘッダー、フッター、計測タグなどの電子版掲載関連部品をはずし</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た状態で</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納品</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いたします</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・小冊子やパンフレットなどオフライン利用の場合はスペースに応じてレイアウトや構成を変えることは可能です。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（内容の改変・編集は原則としてできません</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。一部素材のみのご利用の際は、別途ご相談ください。）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・小冊子やパンフレットなどオフラインでの二次利用の場合は、ご要望に応じて印刷用の高解像度の写真データも納品いたします。</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次利用ページ</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や</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リンク元、小冊子やパンフレット内には</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次利用のクレジット記載</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として以下をご記載ください</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yyyy</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年</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mm</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dd</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yyyy</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年</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mm</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dd</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広告掲載期間を記載</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に日経電子版広告特集にて掲載。掲載の記事・写真・イラストなど、</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すべてのコンテンツの無断複写・転載・公衆送信等を禁じます。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・オウンドサイトの公開前、小冊子やパンフレットの印刷前に</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は、必ず</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事前確認をさせて</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いただきます</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クレジット表記などが弊社規定と異なる、あるいは、上記で定義する</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次利用の範囲を超える利用の場合は修正をお願いすることがございます。</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・小冊子、パンフレット等の編集・制作・印刷は</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原則として広告主様</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側にて</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お願い致します。</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・他社媒体（オンライン／オフライン）</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でのご利用は原則禁止です。オウンドサイトに格納した二次利用コンテンツに</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SNS</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等から誘導を行うことは可能です。</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パネルやＰＯＰ等イベントでの利用など上記以外のケースについては個別にご相談ください。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・タイアップ広告ページ自体にリンクを貼っていただくことは構いませんが、掲載終了後、サーバより削除することがございます。掲載延長をご希望の場合は、</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誘導枠をご購入ください。</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2480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descr="ãæ¥çµé»å­çãã­ã´ãã®ç»åæ¤ç´¢çµæ">
            <a:extLst>
              <a:ext uri="{FF2B5EF4-FFF2-40B4-BE49-F238E27FC236}">
                <a16:creationId xmlns:a16="http://schemas.microsoft.com/office/drawing/2014/main" id="{DF8FFF23-2D4B-4F47-A9B3-7B7211A6DFA3}"/>
              </a:ext>
            </a:extLst>
          </p:cNvPr>
          <p:cNvSpPr>
            <a:spLocks noChangeAspect="1" noChangeArrowheads="1"/>
          </p:cNvSpPr>
          <p:nvPr/>
        </p:nvSpPr>
        <p:spPr bwMode="auto">
          <a:xfrm>
            <a:off x="4419600" y="26285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9" name="図 38">
            <a:extLst>
              <a:ext uri="{FF2B5EF4-FFF2-40B4-BE49-F238E27FC236}">
                <a16:creationId xmlns:a16="http://schemas.microsoft.com/office/drawing/2014/main" id="{A1F639AE-FA8A-42E1-B47E-2F1A10ABA4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663" y="1625782"/>
            <a:ext cx="2162685" cy="369332"/>
          </a:xfrm>
          <a:prstGeom prst="rect">
            <a:avLst/>
          </a:prstGeom>
        </p:spPr>
      </p:pic>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　タイアップメニュー</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7337907-DEDA-4844-BF4A-97FF6FA2EE09}"/>
              </a:ext>
            </a:extLst>
          </p:cNvPr>
          <p:cNvSpPr txBox="1"/>
          <p:nvPr/>
        </p:nvSpPr>
        <p:spPr>
          <a:xfrm>
            <a:off x="519802" y="1997010"/>
            <a:ext cx="8326318" cy="3801041"/>
          </a:xfrm>
          <a:prstGeom prst="rect">
            <a:avLst/>
          </a:prstGeom>
          <a:noFill/>
        </p:spPr>
        <p:txBody>
          <a:bodyPr wrap="none" rtlCol="0">
            <a:spAutoFit/>
          </a:bodyPr>
          <a:lstStyle/>
          <a:p>
            <a:r>
              <a:rPr kumimoji="1" lang="ja-JP" altLang="en-US" b="1" u="sng" dirty="0">
                <a:latin typeface="Meiryo UI" panose="020B0604030504040204" pitchFamily="50" charset="-128"/>
                <a:ea typeface="Meiryo UI" panose="020B0604030504040204" pitchFamily="50" charset="-128"/>
              </a:rPr>
              <a:t>タイアップ</a:t>
            </a:r>
            <a:endParaRPr kumimoji="1" lang="en-US" altLang="ja-JP" b="1" u="sng"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ブランディング、商品訴求、課題訴求、採用対策など、</a:t>
            </a:r>
            <a:r>
              <a:rPr lang="ja-JP" altLang="en-US" dirty="0">
                <a:latin typeface="Meiryo UI" panose="020B0604030504040204" pitchFamily="50" charset="-128"/>
                <a:ea typeface="Meiryo UI" panose="020B0604030504040204" pitchFamily="50" charset="-128"/>
              </a:rPr>
              <a:t>目的に合わせて</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N-BRAND STUDIO</a:t>
            </a:r>
            <a:r>
              <a:rPr lang="ja-JP" altLang="en-US" dirty="0">
                <a:latin typeface="Meiryo UI" panose="020B0604030504040204" pitchFamily="50" charset="-128"/>
                <a:ea typeface="Meiryo UI" panose="020B0604030504040204" pitchFamily="50" charset="-128"/>
              </a:rPr>
              <a:t>のスタッフがコンテンツを編集・企画します。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ターゲットユーザーに合わせた誘導プランや、ブランドリフト調査、タイアップのシリーズ展開など</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オリジナリティの高いタイアップ展開ができます。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ライト</a:t>
            </a:r>
            <a:r>
              <a:rPr lang="en-US" altLang="ja-JP" sz="1050" b="1" u="sng" dirty="0">
                <a:latin typeface="Meiryo UI" panose="020B0604030504040204" pitchFamily="50" charset="-128"/>
                <a:ea typeface="Meiryo UI" panose="020B0604030504040204" pitchFamily="50" charset="-128"/>
              </a:rPr>
              <a:t>*1</a:t>
            </a:r>
            <a:endParaRPr lang="en-US" altLang="ja-JP" b="1"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ワンプライスのタイアップです。抑えた予算でビジネスパーソンへのアプローチが可能です。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モバイルネイティブ</a:t>
            </a:r>
            <a:endParaRPr lang="en-US" altLang="ja-JP" sz="1050" b="1"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日経電子版の編集記事と同様のスタイルで記事体広告を制作し、</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*1 </a:t>
            </a:r>
            <a:r>
              <a:rPr lang="ja-JP" altLang="en-US" sz="1100" dirty="0">
                <a:latin typeface="Meiryo UI" panose="020B0604030504040204" pitchFamily="50" charset="-128"/>
                <a:ea typeface="Meiryo UI" panose="020B0604030504040204" pitchFamily="50" charset="-128"/>
              </a:rPr>
              <a:t>簡易</a:t>
            </a:r>
            <a:r>
              <a:rPr lang="en-US" altLang="ja-JP" sz="1100" dirty="0">
                <a:latin typeface="Meiryo UI" panose="020B0604030504040204" pitchFamily="50" charset="-128"/>
                <a:ea typeface="Meiryo UI" panose="020B0604030504040204" pitchFamily="50" charset="-128"/>
              </a:rPr>
              <a:t>HTML</a:t>
            </a:r>
            <a:r>
              <a:rPr lang="ja-JP" altLang="en-US" sz="1100" dirty="0">
                <a:latin typeface="Meiryo UI" panose="020B0604030504040204" pitchFamily="50" charset="-128"/>
                <a:ea typeface="Meiryo UI" panose="020B0604030504040204" pitchFamily="50" charset="-128"/>
              </a:rPr>
              <a:t>によるタイアップです。</a:t>
            </a:r>
            <a:endParaRPr lang="en-US" altLang="ja-JP" sz="11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53C71E2-930C-48A3-B696-DA733B564AC7}"/>
              </a:ext>
            </a:extLst>
          </p:cNvPr>
          <p:cNvSpPr txBox="1"/>
          <p:nvPr/>
        </p:nvSpPr>
        <p:spPr>
          <a:xfrm>
            <a:off x="143091" y="1052736"/>
            <a:ext cx="889340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目的やターゲット、予算、実施希望時期に応じたタイアップメニューを用意しています</a:t>
            </a:r>
          </a:p>
        </p:txBody>
      </p:sp>
      <p:sp>
        <p:nvSpPr>
          <p:cNvPr id="11" name="スライド番号プレースホルダー 2">
            <a:extLst>
              <a:ext uri="{FF2B5EF4-FFF2-40B4-BE49-F238E27FC236}">
                <a16:creationId xmlns:a16="http://schemas.microsoft.com/office/drawing/2014/main" id="{96E03175-FB28-485C-88DF-CE334A22E143}"/>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2</a:t>
            </a:fld>
            <a:endParaRPr lang="ja-JP" altLang="en-US" dirty="0"/>
          </a:p>
        </p:txBody>
      </p:sp>
    </p:spTree>
    <p:extLst>
      <p:ext uri="{BB962C8B-B14F-4D97-AF65-F5344CB8AC3E}">
        <p14:creationId xmlns:p14="http://schemas.microsoft.com/office/powerpoint/2010/main" val="1835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0687FBB1-B816-4693-B41B-729F406C2676}"/>
              </a:ext>
            </a:extLst>
          </p:cNvPr>
          <p:cNvSpPr txBox="1">
            <a:spLocks/>
          </p:cNvSpPr>
          <p:nvPr/>
        </p:nvSpPr>
        <p:spPr>
          <a:xfrm>
            <a:off x="143091"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kumimoji="1" lang="ja-JP" altLang="en-US" b="1">
                <a:latin typeface="Meiryo UI" panose="020B0604030504040204" pitchFamily="50" charset="-128"/>
                <a:ea typeface="Meiryo UI" panose="020B0604030504040204" pitchFamily="50" charset="-128"/>
              </a:rPr>
              <a:t>日経電子版　タイアップメニュー一覧</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2" descr="ãæ¥çµé»å­çãã­ã´ãã®ç»åæ¤ç´¢çµæ">
            <a:extLst>
              <a:ext uri="{FF2B5EF4-FFF2-40B4-BE49-F238E27FC236}">
                <a16:creationId xmlns:a16="http://schemas.microsoft.com/office/drawing/2014/main" id="{9C0CD0E3-DADF-4D3F-A76F-AD10094CBBE9}"/>
              </a:ext>
            </a:extLst>
          </p:cNvPr>
          <p:cNvSpPr>
            <a:spLocks noChangeAspect="1" noChangeArrowheads="1"/>
          </p:cNvSpPr>
          <p:nvPr/>
        </p:nvSpPr>
        <p:spPr bwMode="auto">
          <a:xfrm>
            <a:off x="4369600" y="27662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16">
            <a:extLst>
              <a:ext uri="{FF2B5EF4-FFF2-40B4-BE49-F238E27FC236}">
                <a16:creationId xmlns:a16="http://schemas.microsoft.com/office/drawing/2014/main" id="{459E9F05-05EE-4B47-AA99-3061AC3E9845}"/>
              </a:ext>
            </a:extLst>
          </p:cNvPr>
          <p:cNvSpPr txBox="1">
            <a:spLocks noChangeArrowheads="1"/>
          </p:cNvSpPr>
          <p:nvPr/>
        </p:nvSpPr>
        <p:spPr bwMode="auto">
          <a:xfrm>
            <a:off x="8267902" y="6237004"/>
            <a:ext cx="78418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2022.6.7</a:t>
            </a:r>
            <a:r>
              <a:rPr kumimoji="0" lang="ja-JP" altLang="en-US" sz="800" dirty="0">
                <a:solidFill>
                  <a:srgbClr val="C00000"/>
                </a:solidFill>
                <a:latin typeface="Century Gothic"/>
                <a:ea typeface="HGPｺﾞｼｯｸM"/>
              </a:rPr>
              <a:t>更新</a:t>
            </a:r>
          </a:p>
        </p:txBody>
      </p:sp>
      <p:sp>
        <p:nvSpPr>
          <p:cNvPr id="17" name="スライド番号プレースホルダー 2">
            <a:extLst>
              <a:ext uri="{FF2B5EF4-FFF2-40B4-BE49-F238E27FC236}">
                <a16:creationId xmlns:a16="http://schemas.microsoft.com/office/drawing/2014/main" id="{B681DC6D-3869-4C1C-8B42-F240036000E8}"/>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3</a:t>
            </a:fld>
            <a:endParaRPr lang="ja-JP" altLang="en-US" dirty="0"/>
          </a:p>
        </p:txBody>
      </p:sp>
      <p:graphicFrame>
        <p:nvGraphicFramePr>
          <p:cNvPr id="25" name="表 24">
            <a:extLst>
              <a:ext uri="{FF2B5EF4-FFF2-40B4-BE49-F238E27FC236}">
                <a16:creationId xmlns:a16="http://schemas.microsoft.com/office/drawing/2014/main" id="{54F81612-C750-9B01-1173-EC8E711B6721}"/>
              </a:ext>
            </a:extLst>
          </p:cNvPr>
          <p:cNvGraphicFramePr>
            <a:graphicFrameLocks noGrp="1"/>
          </p:cNvGraphicFramePr>
          <p:nvPr>
            <p:extLst>
              <p:ext uri="{D42A27DB-BD31-4B8C-83A1-F6EECF244321}">
                <p14:modId xmlns:p14="http://schemas.microsoft.com/office/powerpoint/2010/main" val="1825612047"/>
              </p:ext>
            </p:extLst>
          </p:nvPr>
        </p:nvGraphicFramePr>
        <p:xfrm>
          <a:off x="347149" y="975350"/>
          <a:ext cx="8449701" cy="4932233"/>
        </p:xfrm>
        <a:graphic>
          <a:graphicData uri="http://schemas.openxmlformats.org/drawingml/2006/table">
            <a:tbl>
              <a:tblPr>
                <a:tableStyleId>{5C22544A-7EE6-4342-B048-85BDC9FD1C3A}</a:tableStyleId>
              </a:tblPr>
              <a:tblGrid>
                <a:gridCol w="1388502">
                  <a:extLst>
                    <a:ext uri="{9D8B030D-6E8A-4147-A177-3AD203B41FA5}">
                      <a16:colId xmlns:a16="http://schemas.microsoft.com/office/drawing/2014/main" val="3914136198"/>
                    </a:ext>
                  </a:extLst>
                </a:gridCol>
                <a:gridCol w="1473200">
                  <a:extLst>
                    <a:ext uri="{9D8B030D-6E8A-4147-A177-3AD203B41FA5}">
                      <a16:colId xmlns:a16="http://schemas.microsoft.com/office/drawing/2014/main" val="890106599"/>
                    </a:ext>
                  </a:extLst>
                </a:gridCol>
                <a:gridCol w="1464952">
                  <a:extLst>
                    <a:ext uri="{9D8B030D-6E8A-4147-A177-3AD203B41FA5}">
                      <a16:colId xmlns:a16="http://schemas.microsoft.com/office/drawing/2014/main" val="581940426"/>
                    </a:ext>
                  </a:extLst>
                </a:gridCol>
                <a:gridCol w="1374349">
                  <a:extLst>
                    <a:ext uri="{9D8B030D-6E8A-4147-A177-3AD203B41FA5}">
                      <a16:colId xmlns:a16="http://schemas.microsoft.com/office/drawing/2014/main" val="763289603"/>
                    </a:ext>
                  </a:extLst>
                </a:gridCol>
                <a:gridCol w="1326299">
                  <a:extLst>
                    <a:ext uri="{9D8B030D-6E8A-4147-A177-3AD203B41FA5}">
                      <a16:colId xmlns:a16="http://schemas.microsoft.com/office/drawing/2014/main" val="3921836768"/>
                    </a:ext>
                  </a:extLst>
                </a:gridCol>
                <a:gridCol w="1422399">
                  <a:extLst>
                    <a:ext uri="{9D8B030D-6E8A-4147-A177-3AD203B41FA5}">
                      <a16:colId xmlns:a16="http://schemas.microsoft.com/office/drawing/2014/main" val="882128915"/>
                    </a:ext>
                  </a:extLst>
                </a:gridCol>
              </a:tblGrid>
              <a:tr h="74878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5">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07938235"/>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メニュー</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モバイルネイティブ</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リッチビジュアル</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タイアップ</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リード獲得タイアップ</a:t>
                      </a:r>
                    </a:p>
                  </a:txBody>
                  <a:tcPr marL="4144" marR="4144" marT="4144"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618636"/>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デザイン</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カスタマイズ</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830289"/>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ターゲティング</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112550"/>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リポート</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（通常）</a:t>
                      </a: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ja-JP" sz="1200" b="0" i="0" u="none" strike="noStrike" noProof="0" dirty="0">
                          <a:solidFill>
                            <a:srgbClr val="000000"/>
                          </a:solidFill>
                          <a:effectLst/>
                          <a:latin typeface="Meiryo UI"/>
                          <a:ea typeface="Meiryo UI"/>
                        </a:rPr>
                        <a:t>○</a:t>
                      </a:r>
                      <a:endParaRPr lang="en-US" altLang="ja-JP" sz="1200" b="0" i="0" u="none" strike="noStrike" noProof="0" dirty="0">
                        <a:effectLs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548777"/>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リポート</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a:ea typeface="Meiryo UI"/>
                        </a:rPr>
                        <a:t>（日経</a:t>
                      </a:r>
                      <a:r>
                        <a:rPr lang="en-US" altLang="ja-JP" sz="1100" b="1" u="none" strike="noStrike" dirty="0">
                          <a:effectLst/>
                          <a:latin typeface="Meiryo UI"/>
                          <a:ea typeface="Meiryo UI"/>
                        </a:rPr>
                        <a:t>ID</a:t>
                      </a:r>
                      <a:r>
                        <a:rPr lang="ja-JP" altLang="en-US" sz="1100" b="1" u="none" strike="noStrike" dirty="0">
                          <a:effectLst/>
                          <a:latin typeface="Meiryo UI"/>
                          <a:ea typeface="Meiryo UI"/>
                        </a:rPr>
                        <a:t>属性）</a:t>
                      </a:r>
                      <a:endParaRPr lang="ja-JP" altLang="en-US" sz="1100" b="1" i="0" u="none" strike="noStrike" dirty="0">
                        <a:solidFill>
                          <a:srgbClr val="000000"/>
                        </a:solidFill>
                        <a:effectLst/>
                        <a:latin typeface="Meiryo UI"/>
                        <a:ea typeface="Meiryo UI"/>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リード情報の提供にて代替</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605489"/>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制作</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期間</a:t>
                      </a: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カ月～</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569359"/>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料金</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500</a:t>
                      </a:r>
                      <a:r>
                        <a:rPr lang="ja-JP" altLang="en-US" sz="1200" b="0" i="0" u="none" strike="noStrike">
                          <a:solidFill>
                            <a:srgbClr val="000000"/>
                          </a:solidFill>
                          <a:effectLst/>
                          <a:latin typeface="Meiryo UI"/>
                          <a:ea typeface="Meiryo UI"/>
                        </a:rPr>
                        <a:t>万円～</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350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800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500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2020897"/>
                  </a:ext>
                </a:extLst>
              </a:tr>
            </a:tbl>
          </a:graphicData>
        </a:graphic>
      </p:graphicFrame>
      <p:pic>
        <p:nvPicPr>
          <p:cNvPr id="26" name="図 25">
            <a:extLst>
              <a:ext uri="{FF2B5EF4-FFF2-40B4-BE49-F238E27FC236}">
                <a16:creationId xmlns:a16="http://schemas.microsoft.com/office/drawing/2014/main" id="{3B0F6CA0-49CD-13C1-FF28-65C6D897C0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9334" y="1035923"/>
            <a:ext cx="3630131" cy="619934"/>
          </a:xfrm>
          <a:prstGeom prst="rect">
            <a:avLst/>
          </a:prstGeom>
        </p:spPr>
      </p:pic>
      <p:sp>
        <p:nvSpPr>
          <p:cNvPr id="27" name="正方形/長方形 26">
            <a:extLst>
              <a:ext uri="{FF2B5EF4-FFF2-40B4-BE49-F238E27FC236}">
                <a16:creationId xmlns:a16="http://schemas.microsoft.com/office/drawing/2014/main" id="{1DC151F0-8F9A-6CEF-2FA9-B3D00030EE93}"/>
              </a:ext>
            </a:extLst>
          </p:cNvPr>
          <p:cNvSpPr/>
          <p:nvPr/>
        </p:nvSpPr>
        <p:spPr>
          <a:xfrm>
            <a:off x="2047764" y="5938089"/>
            <a:ext cx="6255318" cy="307777"/>
          </a:xfrm>
          <a:prstGeom prst="rect">
            <a:avLst/>
          </a:prstGeom>
          <a:noFill/>
        </p:spPr>
        <p:txBody>
          <a:bodyPr wrap="square">
            <a:spAutoFit/>
          </a:bodyPr>
          <a:lstStyle/>
          <a:p>
            <a:pPr algn="ctr" fontAlgn="base">
              <a:spcAft>
                <a:spcPts val="400"/>
              </a:spcAft>
            </a:pP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各タイアップメニューの仕様・詳細については別紙タイアップメニューをご参照ください。</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661C30E8-5918-CCF3-4659-13623B93E8DE}"/>
              </a:ext>
            </a:extLst>
          </p:cNvPr>
          <p:cNvSpPr/>
          <p:nvPr/>
        </p:nvSpPr>
        <p:spPr>
          <a:xfrm>
            <a:off x="1754799" y="6162517"/>
            <a:ext cx="6548283" cy="461665"/>
          </a:xfrm>
          <a:prstGeom prst="rect">
            <a:avLst/>
          </a:prstGeom>
        </p:spPr>
        <p:txBody>
          <a:bodyPr wrap="square">
            <a:spAutoFit/>
          </a:bodyPr>
          <a:lstStyle/>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リッチビジュアルタイアップの詳細は弊社営業にお問合せください。</a:t>
            </a:r>
          </a:p>
          <a:p>
            <a:pPr algn="ct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109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ホームベース 58">
            <a:extLst>
              <a:ext uri="{FF2B5EF4-FFF2-40B4-BE49-F238E27FC236}">
                <a16:creationId xmlns:a16="http://schemas.microsoft.com/office/drawing/2014/main" id="{C3A736F3-EC36-4EE4-8433-96A42CA9E448}"/>
              </a:ext>
            </a:extLst>
          </p:cNvPr>
          <p:cNvSpPr/>
          <p:nvPr/>
        </p:nvSpPr>
        <p:spPr bwMode="auto">
          <a:xfrm>
            <a:off x="6220627" y="386104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72" name="タイトル 1"/>
          <p:cNvSpPr>
            <a:spLocks noGrp="1"/>
          </p:cNvSpPr>
          <p:nvPr>
            <p:ph type="title"/>
          </p:nvPr>
        </p:nvSpPr>
        <p:spPr>
          <a:xfrm>
            <a:off x="143091" y="251663"/>
            <a:ext cx="5550067" cy="369332"/>
          </a:xfrm>
          <a:prstGeom prst="rect">
            <a:avLst/>
          </a:prstGeom>
        </p:spPr>
        <p:txBody>
          <a:bodyPr>
            <a:norm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①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958258099"/>
              </p:ext>
            </p:extLst>
          </p:nvPr>
        </p:nvGraphicFramePr>
        <p:xfrm>
          <a:off x="205133" y="1844824"/>
          <a:ext cx="4073730" cy="1125238"/>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7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370</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二次利用費</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3" name="角丸四角形 72"/>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74" name="表 73"/>
          <p:cNvGraphicFramePr>
            <a:graphicFrameLocks noGrp="1"/>
          </p:cNvGraphicFramePr>
          <p:nvPr>
            <p:extLst>
              <p:ext uri="{D42A27DB-BD31-4B8C-83A1-F6EECF244321}">
                <p14:modId xmlns:p14="http://schemas.microsoft.com/office/powerpoint/2010/main" val="123700893"/>
              </p:ext>
            </p:extLst>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75" name="角丸四角形 74"/>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278" name="Text Box 8"/>
          <p:cNvSpPr txBox="1">
            <a:spLocks noChangeArrowheads="1"/>
          </p:cNvSpPr>
          <p:nvPr/>
        </p:nvSpPr>
        <p:spPr bwMode="auto">
          <a:xfrm>
            <a:off x="6375512" y="284617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54" name="Text Box 31"/>
          <p:cNvSpPr txBox="1">
            <a:spLocks noChangeArrowheads="1"/>
          </p:cNvSpPr>
          <p:nvPr/>
        </p:nvSpPr>
        <p:spPr bwMode="auto">
          <a:xfrm>
            <a:off x="6658397" y="306896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56" name="Text Box 31"/>
          <p:cNvSpPr txBox="1">
            <a:spLocks noChangeArrowheads="1"/>
          </p:cNvSpPr>
          <p:nvPr/>
        </p:nvSpPr>
        <p:spPr bwMode="auto">
          <a:xfrm>
            <a:off x="6228184" y="293772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57" name="AutoShape 32"/>
          <p:cNvSpPr>
            <a:spLocks noChangeArrowheads="1"/>
          </p:cNvSpPr>
          <p:nvPr/>
        </p:nvSpPr>
        <p:spPr bwMode="auto">
          <a:xfrm flipV="1">
            <a:off x="6367373" y="374945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Text Box 31"/>
          <p:cNvSpPr txBox="1">
            <a:spLocks noChangeArrowheads="1"/>
          </p:cNvSpPr>
          <p:nvPr/>
        </p:nvSpPr>
        <p:spPr bwMode="auto">
          <a:xfrm>
            <a:off x="7452320" y="304970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59" name="AutoShape 32"/>
          <p:cNvSpPr>
            <a:spLocks noChangeArrowheads="1"/>
          </p:cNvSpPr>
          <p:nvPr/>
        </p:nvSpPr>
        <p:spPr bwMode="auto">
          <a:xfrm flipV="1">
            <a:off x="7569267" y="374428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0" name="グループ化 90"/>
          <p:cNvGrpSpPr>
            <a:grpSpLocks/>
          </p:cNvGrpSpPr>
          <p:nvPr/>
        </p:nvGrpSpPr>
        <p:grpSpPr bwMode="auto">
          <a:xfrm>
            <a:off x="7105397" y="3049708"/>
            <a:ext cx="202907" cy="808705"/>
            <a:chOff x="1653668" y="4689356"/>
            <a:chExt cx="323165" cy="910778"/>
          </a:xfrm>
        </p:grpSpPr>
        <p:sp>
          <p:nvSpPr>
            <p:cNvPr id="276" name="Text Box 31"/>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77" name="AutoShape 32"/>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1" name="グループ化 91"/>
          <p:cNvGrpSpPr>
            <a:grpSpLocks/>
          </p:cNvGrpSpPr>
          <p:nvPr/>
        </p:nvGrpSpPr>
        <p:grpSpPr bwMode="auto">
          <a:xfrm>
            <a:off x="7812360" y="3049708"/>
            <a:ext cx="202907" cy="808705"/>
            <a:chOff x="2609981" y="4689356"/>
            <a:chExt cx="323165" cy="910778"/>
          </a:xfrm>
        </p:grpSpPr>
        <p:sp>
          <p:nvSpPr>
            <p:cNvPr id="274"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75"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2" name="グループ化 94"/>
          <p:cNvGrpSpPr>
            <a:grpSpLocks/>
          </p:cNvGrpSpPr>
          <p:nvPr/>
        </p:nvGrpSpPr>
        <p:grpSpPr bwMode="auto">
          <a:xfrm>
            <a:off x="8172400" y="3049708"/>
            <a:ext cx="203906" cy="808705"/>
            <a:chOff x="2609981" y="4689356"/>
            <a:chExt cx="323165" cy="910778"/>
          </a:xfrm>
        </p:grpSpPr>
        <p:sp>
          <p:nvSpPr>
            <p:cNvPr id="272"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73"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4" name="グループ化 100"/>
          <p:cNvGrpSpPr>
            <a:grpSpLocks/>
          </p:cNvGrpSpPr>
          <p:nvPr/>
        </p:nvGrpSpPr>
        <p:grpSpPr bwMode="auto">
          <a:xfrm>
            <a:off x="8631403" y="3049708"/>
            <a:ext cx="202906" cy="808705"/>
            <a:chOff x="2609981" y="4689356"/>
            <a:chExt cx="323165" cy="910778"/>
          </a:xfrm>
        </p:grpSpPr>
        <p:sp>
          <p:nvSpPr>
            <p:cNvPr id="268" name="Text Box 31"/>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69" name="AutoShape 32"/>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5" name="AutoShape 39"/>
          <p:cNvSpPr>
            <a:spLocks/>
          </p:cNvSpPr>
          <p:nvPr/>
        </p:nvSpPr>
        <p:spPr bwMode="auto">
          <a:xfrm rot="5400000">
            <a:off x="8108242" y="335710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Text Box 41"/>
          <p:cNvSpPr txBox="1">
            <a:spLocks noChangeArrowheads="1"/>
          </p:cNvSpPr>
          <p:nvPr/>
        </p:nvSpPr>
        <p:spPr bwMode="auto">
          <a:xfrm>
            <a:off x="7360267" y="407191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AutoShape 32"/>
          <p:cNvSpPr>
            <a:spLocks noChangeArrowheads="1"/>
          </p:cNvSpPr>
          <p:nvPr/>
        </p:nvSpPr>
        <p:spPr bwMode="auto">
          <a:xfrm flipV="1">
            <a:off x="6802282" y="374692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0" name="Picture 6" descr="C:\Users\nk19683\Downloads\PR.png">
            <a:extLst>
              <a:ext uri="{FF2B5EF4-FFF2-40B4-BE49-F238E27FC236}">
                <a16:creationId xmlns:a16="http://schemas.microsoft.com/office/drawing/2014/main" id="{7AD4EFA3-A8B8-4315-BBF5-14323AD0FA5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36513" y="2797662"/>
            <a:ext cx="1775968" cy="2330958"/>
          </a:xfrm>
          <a:prstGeom prst="rect">
            <a:avLst/>
          </a:prstGeom>
          <a:noFill/>
          <a:extLst>
            <a:ext uri="{909E8E84-426E-40DD-AFC4-6F175D3DCCD1}">
              <a14:hiddenFill xmlns:a14="http://schemas.microsoft.com/office/drawing/2010/main">
                <a:solidFill>
                  <a:srgbClr val="FFFFFF"/>
                </a:solidFill>
              </a14:hiddenFill>
            </a:ext>
          </a:extLst>
        </p:spPr>
      </p:pic>
      <p:sp>
        <p:nvSpPr>
          <p:cNvPr id="76" name="下矢印 3">
            <a:extLst>
              <a:ext uri="{FF2B5EF4-FFF2-40B4-BE49-F238E27FC236}">
                <a16:creationId xmlns:a16="http://schemas.microsoft.com/office/drawing/2014/main" id="{89B6BC7F-76E7-42C1-BAC2-C8804E7D91AE}"/>
              </a:ext>
            </a:extLst>
          </p:cNvPr>
          <p:cNvSpPr/>
          <p:nvPr/>
        </p:nvSpPr>
        <p:spPr>
          <a:xfrm>
            <a:off x="4708203" y="2576346"/>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9" name="表 78">
            <a:extLst>
              <a:ext uri="{FF2B5EF4-FFF2-40B4-BE49-F238E27FC236}">
                <a16:creationId xmlns:a16="http://schemas.microsoft.com/office/drawing/2014/main" id="{08E7EE9B-4BD2-44D0-8571-440C85B691F7}"/>
              </a:ext>
            </a:extLst>
          </p:cNvPr>
          <p:cNvGraphicFramePr>
            <a:graphicFrameLocks noGrp="1"/>
          </p:cNvGraphicFramePr>
          <p:nvPr>
            <p:extLst>
              <p:ext uri="{D42A27DB-BD31-4B8C-83A1-F6EECF244321}">
                <p14:modId xmlns:p14="http://schemas.microsoft.com/office/powerpoint/2010/main" val="3985478865"/>
              </p:ext>
            </p:extLst>
          </p:nvPr>
        </p:nvGraphicFramePr>
        <p:xfrm>
          <a:off x="4441117" y="5665265"/>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0" name="Picture 2" descr="C:\Users\nk18806\Desktop\図1.png">
            <a:extLst>
              <a:ext uri="{FF2B5EF4-FFF2-40B4-BE49-F238E27FC236}">
                <a16:creationId xmlns:a16="http://schemas.microsoft.com/office/drawing/2014/main" id="{470E2FBB-9FC9-491D-8E77-86A1A43A123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4892641"/>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3" name="Text Box 8">
            <a:extLst>
              <a:ext uri="{FF2B5EF4-FFF2-40B4-BE49-F238E27FC236}">
                <a16:creationId xmlns:a16="http://schemas.microsoft.com/office/drawing/2014/main" id="{B0DAC6E0-9753-4B1B-8046-A94BBF2F189F}"/>
              </a:ext>
            </a:extLst>
          </p:cNvPr>
          <p:cNvSpPr txBox="1">
            <a:spLocks noChangeArrowheads="1"/>
          </p:cNvSpPr>
          <p:nvPr/>
        </p:nvSpPr>
        <p:spPr bwMode="auto">
          <a:xfrm>
            <a:off x="4614739" y="4684712"/>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9E86AC9F-1D8F-4794-8FED-553F27AACF8D}"/>
              </a:ext>
            </a:extLst>
          </p:cNvPr>
          <p:cNvSpPr>
            <a:spLocks noEditPoints="1"/>
          </p:cNvSpPr>
          <p:nvPr/>
        </p:nvSpPr>
        <p:spPr bwMode="auto">
          <a:xfrm>
            <a:off x="6220627" y="285681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0B81DA27-E306-4344-BC1E-A3B25E70F1BB}"/>
              </a:ext>
            </a:extLst>
          </p:cNvPr>
          <p:cNvSpPr txBox="1"/>
          <p:nvPr/>
        </p:nvSpPr>
        <p:spPr>
          <a:xfrm>
            <a:off x="118510" y="972321"/>
            <a:ext cx="5921275"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訴求内容に合わせたターゲティング誘導により、的確にターゲットに訴求が可能です。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en-US" altLang="ja-JP" sz="800">
                <a:latin typeface="Meiryo UI" panose="020B0604030504040204" pitchFamily="50" charset="-128"/>
                <a:ea typeface="Meiryo UI" panose="020B0604030504040204" pitchFamily="50" charset="-128"/>
                <a:cs typeface="Meiryo UI" panose="020B0604030504040204" pitchFamily="50" charset="-128"/>
              </a:rPr>
              <a:t>N-BRAND STUDIO</a:t>
            </a:r>
            <a:r>
              <a:rPr lang="ja-JP" altLang="en-US" sz="800">
                <a:latin typeface="Meiryo UI" panose="020B0604030504040204" pitchFamily="50" charset="-128"/>
                <a:ea typeface="Meiryo UI" panose="020B0604030504040204" pitchFamily="50" charset="-128"/>
                <a:cs typeface="Meiryo UI" panose="020B0604030504040204" pitchFamily="50" charset="-128"/>
              </a:rPr>
              <a:t>のスタッフがコンテンツを企画・編集するブランディングに適したタイアップです。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　　キャスティングもご相談ください。</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a:extLst>
              <a:ext uri="{FF2B5EF4-FFF2-40B4-BE49-F238E27FC236}">
                <a16:creationId xmlns:a16="http://schemas.microsoft.com/office/drawing/2014/main" id="{1ADE62C7-D587-40F9-BE41-018EC1D296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030777"/>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角丸四角形 72">
            <a:extLst>
              <a:ext uri="{FF2B5EF4-FFF2-40B4-BE49-F238E27FC236}">
                <a16:creationId xmlns:a16="http://schemas.microsoft.com/office/drawing/2014/main" id="{76E1B7C0-8EB9-4A4B-9688-0C08F4AD30FA}"/>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57B2FB8E-B374-4902-829B-1EBEC745F38F}"/>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58" name="正方形/長方形 12">
            <a:extLst>
              <a:ext uri="{FF2B5EF4-FFF2-40B4-BE49-F238E27FC236}">
                <a16:creationId xmlns:a16="http://schemas.microsoft.com/office/drawing/2014/main" id="{9D679739-9650-4AB6-BA69-463EFC98EF37}"/>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二次利用（小冊子、パンフレットなど）については別途費用が発生します。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44" name="スライド番号プレースホルダー 2">
            <a:extLst>
              <a:ext uri="{FF2B5EF4-FFF2-40B4-BE49-F238E27FC236}">
                <a16:creationId xmlns:a16="http://schemas.microsoft.com/office/drawing/2014/main" id="{872DDB3E-A0F6-421D-8661-5C902F77E9F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4</a:t>
            </a:fld>
            <a:endParaRPr lang="ja-JP" altLang="en-US"/>
          </a:p>
        </p:txBody>
      </p:sp>
      <p:pic>
        <p:nvPicPr>
          <p:cNvPr id="45" name="グラフィックス 44">
            <a:extLst>
              <a:ext uri="{FF2B5EF4-FFF2-40B4-BE49-F238E27FC236}">
                <a16:creationId xmlns:a16="http://schemas.microsoft.com/office/drawing/2014/main" id="{40A5A2F2-4BDA-4514-911F-FAD3B1629FD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C42929E9-FCEF-403F-96ED-1604D0DC2DC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6">
            <a:extLst>
              <a:ext uri="{FF2B5EF4-FFF2-40B4-BE49-F238E27FC236}">
                <a16:creationId xmlns:a16="http://schemas.microsoft.com/office/drawing/2014/main" id="{320AC453-9322-4201-A9FC-070787AB272E}"/>
              </a:ext>
            </a:extLst>
          </p:cNvPr>
          <p:cNvSpPr txBox="1">
            <a:spLocks noChangeArrowheads="1"/>
          </p:cNvSpPr>
          <p:nvPr/>
        </p:nvSpPr>
        <p:spPr bwMode="auto">
          <a:xfrm>
            <a:off x="8092030" y="6313265"/>
            <a:ext cx="925970" cy="223477"/>
          </a:xfrm>
          <a:prstGeom prst="rect">
            <a:avLst/>
          </a:prstGeom>
          <a:solidFill>
            <a:schemeClr val="bg1"/>
          </a:solid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2022.6.7</a:t>
            </a:r>
            <a:r>
              <a:rPr kumimoji="0" lang="ja-JP" altLang="en-US" sz="800" dirty="0">
                <a:solidFill>
                  <a:srgbClr val="C00000"/>
                </a:solidFill>
                <a:latin typeface="Century Gothic"/>
                <a:ea typeface="HGPｺﾞｼｯｸM"/>
              </a:rPr>
              <a:t>更新</a:t>
            </a:r>
          </a:p>
        </p:txBody>
      </p:sp>
      <p:sp>
        <p:nvSpPr>
          <p:cNvPr id="47" name="Freeform 290">
            <a:extLst>
              <a:ext uri="{FF2B5EF4-FFF2-40B4-BE49-F238E27FC236}">
                <a16:creationId xmlns:a16="http://schemas.microsoft.com/office/drawing/2014/main" id="{61112108-301B-4CD3-881F-F2264D02B807}"/>
              </a:ext>
            </a:extLst>
          </p:cNvPr>
          <p:cNvSpPr>
            <a:spLocks noEditPoints="1"/>
          </p:cNvSpPr>
          <p:nvPr/>
        </p:nvSpPr>
        <p:spPr bwMode="auto">
          <a:xfrm>
            <a:off x="4436513" y="4684712"/>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48" name="図 47">
            <a:extLst>
              <a:ext uri="{FF2B5EF4-FFF2-40B4-BE49-F238E27FC236}">
                <a16:creationId xmlns:a16="http://schemas.microsoft.com/office/drawing/2014/main" id="{BA6FFF7E-15BC-4DA0-BF6A-34B16C7820F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15296" y="5311019"/>
            <a:ext cx="781026" cy="250518"/>
          </a:xfrm>
          <a:prstGeom prst="rect">
            <a:avLst/>
          </a:prstGeom>
        </p:spPr>
      </p:pic>
      <p:pic>
        <p:nvPicPr>
          <p:cNvPr id="5" name="図 4">
            <a:extLst>
              <a:ext uri="{FF2B5EF4-FFF2-40B4-BE49-F238E27FC236}">
                <a16:creationId xmlns:a16="http://schemas.microsoft.com/office/drawing/2014/main" id="{85A8A4B0-6B3A-4E32-B9A6-5D315ED05C0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14617" y="5389582"/>
            <a:ext cx="589431" cy="250518"/>
          </a:xfrm>
          <a:prstGeom prst="rect">
            <a:avLst/>
          </a:prstGeom>
        </p:spPr>
      </p:pic>
      <p:pic>
        <p:nvPicPr>
          <p:cNvPr id="7" name="図 6">
            <a:extLst>
              <a:ext uri="{FF2B5EF4-FFF2-40B4-BE49-F238E27FC236}">
                <a16:creationId xmlns:a16="http://schemas.microsoft.com/office/drawing/2014/main" id="{E686A33B-6874-45E8-930B-9FF978E2825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388890" y="5424993"/>
            <a:ext cx="589431" cy="215107"/>
          </a:xfrm>
          <a:prstGeom prst="rect">
            <a:avLst/>
          </a:prstGeom>
        </p:spPr>
      </p:pic>
      <p:pic>
        <p:nvPicPr>
          <p:cNvPr id="3" name="図 2">
            <a:extLst>
              <a:ext uri="{FF2B5EF4-FFF2-40B4-BE49-F238E27FC236}">
                <a16:creationId xmlns:a16="http://schemas.microsoft.com/office/drawing/2014/main" id="{196ABF19-CCF3-47B4-A5AA-EDA009A623D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6079" y="5283236"/>
            <a:ext cx="221731" cy="250518"/>
          </a:xfrm>
          <a:prstGeom prst="rect">
            <a:avLst/>
          </a:prstGeom>
        </p:spPr>
      </p:pic>
      <p:pic>
        <p:nvPicPr>
          <p:cNvPr id="1026" name="Picture 2" descr="f_logo_RGB-Hex-Blue_512">
            <a:extLst>
              <a:ext uri="{FF2B5EF4-FFF2-40B4-BE49-F238E27FC236}">
                <a16:creationId xmlns:a16="http://schemas.microsoft.com/office/drawing/2014/main" id="{0874D2D4-531C-48ED-84BA-C5F508DF43E8}"/>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87029" y="5328309"/>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3">
            <a:extLst>
              <a:ext uri="{FF2B5EF4-FFF2-40B4-BE49-F238E27FC236}">
                <a16:creationId xmlns:a16="http://schemas.microsoft.com/office/drawing/2014/main" id="{7D43206B-1F5A-49CD-A3A4-EF9EA508A42E}"/>
              </a:ext>
            </a:extLst>
          </p:cNvPr>
          <p:cNvPicPr>
            <a:picLocks noChangeAspect="1"/>
          </p:cNvPicPr>
          <p:nvPr/>
        </p:nvPicPr>
        <p:blipFill>
          <a:blip r:embed="rId13"/>
          <a:stretch>
            <a:fillRect/>
          </a:stretch>
        </p:blipFill>
        <p:spPr>
          <a:xfrm>
            <a:off x="7365265" y="4876326"/>
            <a:ext cx="685800" cy="200025"/>
          </a:xfrm>
          <a:prstGeom prst="rect">
            <a:avLst/>
          </a:prstGeom>
        </p:spPr>
      </p:pic>
      <p:sp>
        <p:nvSpPr>
          <p:cNvPr id="54" name="正方形/長方形 53">
            <a:extLst>
              <a:ext uri="{FF2B5EF4-FFF2-40B4-BE49-F238E27FC236}">
                <a16:creationId xmlns:a16="http://schemas.microsoft.com/office/drawing/2014/main" id="{D3710F4B-E146-8F4F-A12A-164A0EDE7E9A}"/>
              </a:ext>
            </a:extLst>
          </p:cNvPr>
          <p:cNvSpPr/>
          <p:nvPr/>
        </p:nvSpPr>
        <p:spPr>
          <a:xfrm>
            <a:off x="4189243"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31251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表 83"/>
          <p:cNvGraphicFramePr>
            <a:graphicFrameLocks noGrp="1"/>
          </p:cNvGraphicFramePr>
          <p:nvPr>
            <p:extLst>
              <p:ext uri="{D42A27DB-BD31-4B8C-83A1-F6EECF244321}">
                <p14:modId xmlns:p14="http://schemas.microsoft.com/office/powerpoint/2010/main" val="305700002"/>
              </p:ext>
            </p:extLst>
          </p:nvPr>
        </p:nvGraphicFramePr>
        <p:xfrm>
          <a:off x="262523" y="1537630"/>
          <a:ext cx="3844448" cy="1051326"/>
        </p:xfrm>
        <a:graphic>
          <a:graphicData uri="http://schemas.openxmlformats.org/drawingml/2006/table">
            <a:tbl>
              <a:tblPr firstRow="1" bandRow="1">
                <a:tableStyleId>{5C22544A-7EE6-4342-B048-85BDC9FD1C3A}</a:tableStyleId>
              </a:tblPr>
              <a:tblGrid>
                <a:gridCol w="892683">
                  <a:extLst>
                    <a:ext uri="{9D8B030D-6E8A-4147-A177-3AD203B41FA5}">
                      <a16:colId xmlns:a16="http://schemas.microsoft.com/office/drawing/2014/main" val="20000"/>
                    </a:ext>
                  </a:extLst>
                </a:gridCol>
                <a:gridCol w="2951765">
                  <a:extLst>
                    <a:ext uri="{9D8B030D-6E8A-4147-A177-3AD203B41FA5}">
                      <a16:colId xmlns:a16="http://schemas.microsoft.com/office/drawing/2014/main" val="20001"/>
                    </a:ext>
                  </a:extLst>
                </a:gridCol>
              </a:tblGrid>
              <a:tr h="28154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平日（ただしＧＷ、年末年始や大型連休の合間は配信しない場合があります）</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モバイル</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440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カ月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8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5" name="角丸四角形 84"/>
          <p:cNvSpPr/>
          <p:nvPr/>
        </p:nvSpPr>
        <p:spPr>
          <a:xfrm>
            <a:off x="250841" y="1326138"/>
            <a:ext cx="838878" cy="169200"/>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48" name="表 47">
            <a:extLst>
              <a:ext uri="{FF2B5EF4-FFF2-40B4-BE49-F238E27FC236}">
                <a16:creationId xmlns:a16="http://schemas.microsoft.com/office/drawing/2014/main" id="{875A0E3B-D4E2-4CCC-8737-7F63CB82040E}"/>
              </a:ext>
            </a:extLst>
          </p:cNvPr>
          <p:cNvGraphicFramePr>
            <a:graphicFrameLocks noGrp="1"/>
          </p:cNvGraphicFramePr>
          <p:nvPr>
            <p:extLst>
              <p:ext uri="{D42A27DB-BD31-4B8C-83A1-F6EECF244321}">
                <p14:modId xmlns:p14="http://schemas.microsoft.com/office/powerpoint/2010/main" val="94582993"/>
              </p:ext>
            </p:extLst>
          </p:nvPr>
        </p:nvGraphicFramePr>
        <p:xfrm>
          <a:off x="250841" y="2856932"/>
          <a:ext cx="3773044" cy="1980018"/>
        </p:xfrm>
        <a:graphic>
          <a:graphicData uri="http://schemas.openxmlformats.org/drawingml/2006/table">
            <a:tbl>
              <a:tblPr firstRow="1" bandRow="1">
                <a:tableStyleId>{5C22544A-7EE6-4342-B048-85BDC9FD1C3A}</a:tableStyleId>
              </a:tblPr>
              <a:tblGrid>
                <a:gridCol w="882604">
                  <a:extLst>
                    <a:ext uri="{9D8B030D-6E8A-4147-A177-3AD203B41FA5}">
                      <a16:colId xmlns:a16="http://schemas.microsoft.com/office/drawing/2014/main" val="20000"/>
                    </a:ext>
                  </a:extLst>
                </a:gridCol>
                <a:gridCol w="2890440">
                  <a:extLst>
                    <a:ext uri="{9D8B030D-6E8A-4147-A177-3AD203B41FA5}">
                      <a16:colId xmlns:a16="http://schemas.microsoft.com/office/drawing/2014/main" val="20001"/>
                    </a:ext>
                  </a:extLst>
                </a:gridCol>
              </a:tblGrid>
              <a:tr h="21950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8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131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１カ所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62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934754"/>
                  </a:ext>
                </a:extLst>
              </a:tr>
            </a:tbl>
          </a:graphicData>
        </a:graphic>
      </p:graphicFrame>
      <p:sp>
        <p:nvSpPr>
          <p:cNvPr id="49" name="角丸四角形 72">
            <a:extLst>
              <a:ext uri="{FF2B5EF4-FFF2-40B4-BE49-F238E27FC236}">
                <a16:creationId xmlns:a16="http://schemas.microsoft.com/office/drawing/2014/main" id="{DB244822-F71D-4C6A-8626-E939D4C18DE9}"/>
              </a:ext>
            </a:extLst>
          </p:cNvPr>
          <p:cNvSpPr/>
          <p:nvPr/>
        </p:nvSpPr>
        <p:spPr>
          <a:xfrm>
            <a:off x="250841" y="2642316"/>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208C5520-71BD-49C6-B27A-6E18E9834F57}"/>
              </a:ext>
            </a:extLst>
          </p:cNvPr>
          <p:cNvSpPr txBox="1"/>
          <p:nvPr/>
        </p:nvSpPr>
        <p:spPr>
          <a:xfrm>
            <a:off x="154224" y="871867"/>
            <a:ext cx="4123432" cy="435825"/>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ご提供いただく素材（画像データ、テキスト資料）を定型フォーマットで編集するスピーディーな</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簡易型タイアップ</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です。　新商品やサービスのプロモーションにご活用ください。</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8">
            <a:extLst>
              <a:ext uri="{FF2B5EF4-FFF2-40B4-BE49-F238E27FC236}">
                <a16:creationId xmlns:a16="http://schemas.microsoft.com/office/drawing/2014/main" id="{2A117684-EA6B-452C-9172-519A29D7CC17}"/>
              </a:ext>
            </a:extLst>
          </p:cNvPr>
          <p:cNvSpPr txBox="1">
            <a:spLocks noChangeArrowheads="1"/>
          </p:cNvSpPr>
          <p:nvPr/>
        </p:nvSpPr>
        <p:spPr bwMode="auto">
          <a:xfrm>
            <a:off x="5987468" y="1691078"/>
            <a:ext cx="16190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87" name="Freeform 290">
            <a:extLst>
              <a:ext uri="{FF2B5EF4-FFF2-40B4-BE49-F238E27FC236}">
                <a16:creationId xmlns:a16="http://schemas.microsoft.com/office/drawing/2014/main" id="{94D5AE03-D5D6-4439-A2BC-610922FB5AE4}"/>
              </a:ext>
            </a:extLst>
          </p:cNvPr>
          <p:cNvSpPr>
            <a:spLocks noEditPoints="1"/>
          </p:cNvSpPr>
          <p:nvPr/>
        </p:nvSpPr>
        <p:spPr bwMode="auto">
          <a:xfrm>
            <a:off x="5796136" y="1699349"/>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nvGrpSpPr>
          <p:cNvPr id="108" name="グループ化 107">
            <a:extLst>
              <a:ext uri="{FF2B5EF4-FFF2-40B4-BE49-F238E27FC236}">
                <a16:creationId xmlns:a16="http://schemas.microsoft.com/office/drawing/2014/main" id="{AE92B524-D2EB-4899-A5C2-FB8E97AE0F43}"/>
              </a:ext>
            </a:extLst>
          </p:cNvPr>
          <p:cNvGrpSpPr/>
          <p:nvPr/>
        </p:nvGrpSpPr>
        <p:grpSpPr>
          <a:xfrm>
            <a:off x="4171255" y="1660866"/>
            <a:ext cx="1531049" cy="3096344"/>
            <a:chOff x="556260" y="1573244"/>
            <a:chExt cx="2346960" cy="4746418"/>
          </a:xfrm>
        </p:grpSpPr>
        <p:grpSp>
          <p:nvGrpSpPr>
            <p:cNvPr id="109" name="グループ化 108">
              <a:extLst>
                <a:ext uri="{FF2B5EF4-FFF2-40B4-BE49-F238E27FC236}">
                  <a16:creationId xmlns:a16="http://schemas.microsoft.com/office/drawing/2014/main" id="{23C4A191-2855-41E6-B03B-F8356CA0EC34}"/>
                </a:ext>
              </a:extLst>
            </p:cNvPr>
            <p:cNvGrpSpPr/>
            <p:nvPr/>
          </p:nvGrpSpPr>
          <p:grpSpPr>
            <a:xfrm>
              <a:off x="556260" y="1573244"/>
              <a:ext cx="2346960" cy="4746418"/>
              <a:chOff x="556260" y="1668780"/>
              <a:chExt cx="2346960" cy="4746418"/>
            </a:xfrm>
          </p:grpSpPr>
          <p:sp>
            <p:nvSpPr>
              <p:cNvPr id="115" name="正方形/長方形 114">
                <a:extLst>
                  <a:ext uri="{FF2B5EF4-FFF2-40B4-BE49-F238E27FC236}">
                    <a16:creationId xmlns:a16="http://schemas.microsoft.com/office/drawing/2014/main" id="{CF0C27E1-4DC8-44EB-88A5-1D95616CF743}"/>
                  </a:ext>
                </a:extLst>
              </p:cNvPr>
              <p:cNvSpPr/>
              <p:nvPr/>
            </p:nvSpPr>
            <p:spPr>
              <a:xfrm>
                <a:off x="556260" y="1668780"/>
                <a:ext cx="2346960" cy="474421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16" name="グループ化 115">
                <a:extLst>
                  <a:ext uri="{FF2B5EF4-FFF2-40B4-BE49-F238E27FC236}">
                    <a16:creationId xmlns:a16="http://schemas.microsoft.com/office/drawing/2014/main" id="{3DED99BE-6607-4AD0-A1AF-566739D459AD}"/>
                  </a:ext>
                </a:extLst>
              </p:cNvPr>
              <p:cNvGrpSpPr/>
              <p:nvPr/>
            </p:nvGrpSpPr>
            <p:grpSpPr>
              <a:xfrm>
                <a:off x="556260" y="1668780"/>
                <a:ext cx="2346960" cy="86902"/>
                <a:chOff x="556260" y="1668780"/>
                <a:chExt cx="2346960" cy="86902"/>
              </a:xfrm>
            </p:grpSpPr>
            <p:pic>
              <p:nvPicPr>
                <p:cNvPr id="118" name="図 117">
                  <a:extLst>
                    <a:ext uri="{FF2B5EF4-FFF2-40B4-BE49-F238E27FC236}">
                      <a16:creationId xmlns:a16="http://schemas.microsoft.com/office/drawing/2014/main" id="{090E3F25-F20F-4BFF-A456-FC33C9A45A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260" y="1668780"/>
                  <a:ext cx="1472565" cy="86902"/>
                </a:xfrm>
                <a:prstGeom prst="rect">
                  <a:avLst/>
                </a:prstGeom>
              </p:spPr>
            </p:pic>
            <p:pic>
              <p:nvPicPr>
                <p:cNvPr id="119" name="図 118">
                  <a:extLst>
                    <a:ext uri="{FF2B5EF4-FFF2-40B4-BE49-F238E27FC236}">
                      <a16:creationId xmlns:a16="http://schemas.microsoft.com/office/drawing/2014/main" id="{E9452949-35E2-4065-9C25-452BCA9386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39"/>
                <a:stretch/>
              </p:blipFill>
              <p:spPr>
                <a:xfrm>
                  <a:off x="2007870" y="1668780"/>
                  <a:ext cx="895350" cy="86902"/>
                </a:xfrm>
                <a:prstGeom prst="rect">
                  <a:avLst/>
                </a:prstGeom>
              </p:spPr>
            </p:pic>
          </p:grpSp>
          <p:pic>
            <p:nvPicPr>
              <p:cNvPr id="117" name="図 116">
                <a:extLst>
                  <a:ext uri="{FF2B5EF4-FFF2-40B4-BE49-F238E27FC236}">
                    <a16:creationId xmlns:a16="http://schemas.microsoft.com/office/drawing/2014/main" id="{B3F4CAC9-C90C-433B-94F0-B2B2534F55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260" y="6179839"/>
                <a:ext cx="2346960" cy="235359"/>
              </a:xfrm>
              <a:prstGeom prst="rect">
                <a:avLst/>
              </a:prstGeom>
            </p:spPr>
          </p:pic>
        </p:grpSp>
        <p:pic>
          <p:nvPicPr>
            <p:cNvPr id="110" name="図 109">
              <a:extLst>
                <a:ext uri="{FF2B5EF4-FFF2-40B4-BE49-F238E27FC236}">
                  <a16:creationId xmlns:a16="http://schemas.microsoft.com/office/drawing/2014/main" id="{AA6AA80D-7759-4B26-95A7-FA5E1D2DAA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290" y="3033125"/>
              <a:ext cx="1866900" cy="966788"/>
            </a:xfrm>
            <a:prstGeom prst="rect">
              <a:avLst/>
            </a:prstGeom>
          </p:spPr>
        </p:pic>
        <p:pic>
          <p:nvPicPr>
            <p:cNvPr id="111" name="図 110">
              <a:extLst>
                <a:ext uri="{FF2B5EF4-FFF2-40B4-BE49-F238E27FC236}">
                  <a16:creationId xmlns:a16="http://schemas.microsoft.com/office/drawing/2014/main" id="{917428DA-F540-48A6-8192-BB4B3789980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flipH="1">
              <a:off x="960419" y="4069763"/>
              <a:ext cx="1472564" cy="958313"/>
            </a:xfrm>
            <a:prstGeom prst="rect">
              <a:avLst/>
            </a:prstGeom>
          </p:spPr>
        </p:pic>
        <p:pic>
          <p:nvPicPr>
            <p:cNvPr id="112" name="図 111">
              <a:extLst>
                <a:ext uri="{FF2B5EF4-FFF2-40B4-BE49-F238E27FC236}">
                  <a16:creationId xmlns:a16="http://schemas.microsoft.com/office/drawing/2014/main" id="{F2EE9B97-D1D8-4C4D-B242-E49E0094E83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763251" y="5128406"/>
              <a:ext cx="1866900" cy="541989"/>
            </a:xfrm>
            <a:prstGeom prst="rect">
              <a:avLst/>
            </a:prstGeom>
          </p:spPr>
        </p:pic>
        <p:pic>
          <p:nvPicPr>
            <p:cNvPr id="113" name="図 112">
              <a:extLst>
                <a:ext uri="{FF2B5EF4-FFF2-40B4-BE49-F238E27FC236}">
                  <a16:creationId xmlns:a16="http://schemas.microsoft.com/office/drawing/2014/main" id="{F346BFF3-A7AB-4114-9F36-4A10B30BFC22}"/>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a:ext>
              </a:extLst>
            </a:blip>
            <a:stretch>
              <a:fillRect/>
            </a:stretch>
          </p:blipFill>
          <p:spPr>
            <a:xfrm>
              <a:off x="1013758" y="2062409"/>
              <a:ext cx="1377016" cy="890071"/>
            </a:xfrm>
            <a:prstGeom prst="rect">
              <a:avLst/>
            </a:prstGeom>
          </p:spPr>
        </p:pic>
        <p:pic>
          <p:nvPicPr>
            <p:cNvPr id="114" name="図 113">
              <a:extLst>
                <a:ext uri="{FF2B5EF4-FFF2-40B4-BE49-F238E27FC236}">
                  <a16:creationId xmlns:a16="http://schemas.microsoft.com/office/drawing/2014/main" id="{86D1D3AE-A89E-4321-B17F-84A474F7106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8661" y="1735748"/>
              <a:ext cx="2022158" cy="210419"/>
            </a:xfrm>
            <a:prstGeom prst="rect">
              <a:avLst/>
            </a:prstGeom>
          </p:spPr>
        </p:pic>
      </p:grpSp>
      <p:graphicFrame>
        <p:nvGraphicFramePr>
          <p:cNvPr id="124" name="表 123">
            <a:extLst>
              <a:ext uri="{FF2B5EF4-FFF2-40B4-BE49-F238E27FC236}">
                <a16:creationId xmlns:a16="http://schemas.microsoft.com/office/drawing/2014/main" id="{7D0D710F-CA94-4249-BA02-089095AC9A06}"/>
              </a:ext>
            </a:extLst>
          </p:cNvPr>
          <p:cNvGraphicFramePr>
            <a:graphicFrameLocks noGrp="1"/>
          </p:cNvGraphicFramePr>
          <p:nvPr>
            <p:extLst>
              <p:ext uri="{D42A27DB-BD31-4B8C-83A1-F6EECF244321}">
                <p14:modId xmlns:p14="http://schemas.microsoft.com/office/powerpoint/2010/main" val="2311841098"/>
              </p:ext>
            </p:extLst>
          </p:nvPr>
        </p:nvGraphicFramePr>
        <p:xfrm>
          <a:off x="5781529" y="4759844"/>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36" name="テキスト ボックス 135">
            <a:extLst>
              <a:ext uri="{FF2B5EF4-FFF2-40B4-BE49-F238E27FC236}">
                <a16:creationId xmlns:a16="http://schemas.microsoft.com/office/drawing/2014/main" id="{99C403E0-A279-449A-BBC9-05888749F458}"/>
              </a:ext>
            </a:extLst>
          </p:cNvPr>
          <p:cNvSpPr txBox="1"/>
          <p:nvPr/>
        </p:nvSpPr>
        <p:spPr>
          <a:xfrm>
            <a:off x="4000181" y="4872665"/>
            <a:ext cx="1712710" cy="507831"/>
          </a:xfrm>
          <a:prstGeom prst="rect">
            <a:avLst/>
          </a:prstGeom>
          <a:noFill/>
        </p:spPr>
        <p:txBody>
          <a:bodyPr wrap="square" rtlCol="0">
            <a:spAutoFit/>
          </a:bodyPr>
          <a:lstStyle/>
          <a:p>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定型フォーマットでのデザインに</a:t>
            </a:r>
            <a:endParaRPr lang="en-US" altLang="ja-JP" sz="900" dirty="0">
              <a:solidFill>
                <a:srgbClr val="FF0000"/>
              </a:solidFill>
              <a:latin typeface="Meiryo UI" panose="020B0604030504040204" pitchFamily="50" charset="-128"/>
              <a:ea typeface="Meiryo UI" panose="020B0604030504040204" pitchFamily="50" charset="-128"/>
            </a:endParaRPr>
          </a:p>
          <a:p>
            <a:r>
              <a:rPr lang="ja-JP" altLang="en-US" sz="900" dirty="0">
                <a:solidFill>
                  <a:srgbClr val="FF0000"/>
                </a:solidFill>
                <a:latin typeface="Meiryo UI" panose="020B0604030504040204" pitchFamily="50" charset="-128"/>
                <a:ea typeface="Meiryo UI" panose="020B0604030504040204" pitchFamily="50" charset="-128"/>
              </a:rPr>
              <a:t>　なるため、個別のカスタマイズは</a:t>
            </a:r>
            <a:endParaRPr lang="en-US" altLang="ja-JP" sz="900" dirty="0">
              <a:solidFill>
                <a:srgbClr val="FF0000"/>
              </a:solidFill>
              <a:latin typeface="Meiryo UI" panose="020B0604030504040204" pitchFamily="50" charset="-128"/>
              <a:ea typeface="Meiryo UI" panose="020B0604030504040204" pitchFamily="50" charset="-128"/>
            </a:endParaRPr>
          </a:p>
          <a:p>
            <a:r>
              <a:rPr lang="ja-JP" altLang="en-US" sz="900" dirty="0">
                <a:solidFill>
                  <a:srgbClr val="FF0000"/>
                </a:solidFill>
                <a:latin typeface="Meiryo UI" panose="020B0604030504040204" pitchFamily="50" charset="-128"/>
                <a:ea typeface="Meiryo UI" panose="020B0604030504040204" pitchFamily="50" charset="-128"/>
              </a:rPr>
              <a:t>　お受けできません。</a:t>
            </a:r>
            <a:endParaRPr lang="en-US" altLang="ja-JP" sz="900" dirty="0">
              <a:solidFill>
                <a:srgbClr val="FF000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2D70B58-E880-470C-9AFA-E793087F7EE5}"/>
              </a:ext>
            </a:extLst>
          </p:cNvPr>
          <p:cNvGrpSpPr/>
          <p:nvPr/>
        </p:nvGrpSpPr>
        <p:grpSpPr>
          <a:xfrm>
            <a:off x="5781530" y="1747896"/>
            <a:ext cx="3532272" cy="1641161"/>
            <a:chOff x="5781530" y="1499806"/>
            <a:chExt cx="3532272" cy="1641161"/>
          </a:xfrm>
        </p:grpSpPr>
        <p:sp>
          <p:nvSpPr>
            <p:cNvPr id="90" name="ホームベース 58">
              <a:extLst>
                <a:ext uri="{FF2B5EF4-FFF2-40B4-BE49-F238E27FC236}">
                  <a16:creationId xmlns:a16="http://schemas.microsoft.com/office/drawing/2014/main" id="{1134FDDB-7B1C-4887-824C-930AC962939A}"/>
                </a:ext>
              </a:extLst>
            </p:cNvPr>
            <p:cNvSpPr/>
            <p:nvPr/>
          </p:nvSpPr>
          <p:spPr bwMode="auto">
            <a:xfrm>
              <a:off x="5781530" y="2390423"/>
              <a:ext cx="3254966" cy="259616"/>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92" name="Text Box 31">
              <a:extLst>
                <a:ext uri="{FF2B5EF4-FFF2-40B4-BE49-F238E27FC236}">
                  <a16:creationId xmlns:a16="http://schemas.microsoft.com/office/drawing/2014/main" id="{E2E36644-36EF-4E14-94CD-16BEF507DE35}"/>
                </a:ext>
              </a:extLst>
            </p:cNvPr>
            <p:cNvSpPr txBox="1">
              <a:spLocks noChangeArrowheads="1"/>
            </p:cNvSpPr>
            <p:nvPr/>
          </p:nvSpPr>
          <p:spPr bwMode="auto">
            <a:xfrm>
              <a:off x="5796136" y="1499806"/>
              <a:ext cx="376446" cy="769962"/>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b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94" name="AutoShape 32">
              <a:extLst>
                <a:ext uri="{FF2B5EF4-FFF2-40B4-BE49-F238E27FC236}">
                  <a16:creationId xmlns:a16="http://schemas.microsoft.com/office/drawing/2014/main" id="{EEEA2A34-8578-4553-8927-A84ADB148643}"/>
                </a:ext>
              </a:extLst>
            </p:cNvPr>
            <p:cNvSpPr>
              <a:spLocks noChangeArrowheads="1"/>
            </p:cNvSpPr>
            <p:nvPr/>
          </p:nvSpPr>
          <p:spPr bwMode="auto">
            <a:xfrm flipV="1">
              <a:off x="594801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5" name="Text Box 31">
              <a:extLst>
                <a:ext uri="{FF2B5EF4-FFF2-40B4-BE49-F238E27FC236}">
                  <a16:creationId xmlns:a16="http://schemas.microsoft.com/office/drawing/2014/main" id="{AA158351-F9E5-404E-B12E-52187CBA2EA8}"/>
                </a:ext>
              </a:extLst>
            </p:cNvPr>
            <p:cNvSpPr txBox="1">
              <a:spLocks noChangeArrowheads="1"/>
            </p:cNvSpPr>
            <p:nvPr/>
          </p:nvSpPr>
          <p:spPr bwMode="auto">
            <a:xfrm>
              <a:off x="6643826" y="1630001"/>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資料</a:t>
              </a:r>
              <a:r>
                <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素材提供</a:t>
              </a:r>
            </a:p>
          </p:txBody>
        </p:sp>
        <p:sp>
          <p:nvSpPr>
            <p:cNvPr id="96" name="AutoShape 32">
              <a:extLst>
                <a:ext uri="{FF2B5EF4-FFF2-40B4-BE49-F238E27FC236}">
                  <a16:creationId xmlns:a16="http://schemas.microsoft.com/office/drawing/2014/main" id="{1AB1F37A-F905-4ECE-B6AF-8FBBB816CC74}"/>
                </a:ext>
              </a:extLst>
            </p:cNvPr>
            <p:cNvSpPr>
              <a:spLocks noChangeArrowheads="1"/>
            </p:cNvSpPr>
            <p:nvPr/>
          </p:nvSpPr>
          <p:spPr bwMode="auto">
            <a:xfrm flipV="1">
              <a:off x="6795702" y="2283015"/>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7" name="Text Box 31">
              <a:extLst>
                <a:ext uri="{FF2B5EF4-FFF2-40B4-BE49-F238E27FC236}">
                  <a16:creationId xmlns:a16="http://schemas.microsoft.com/office/drawing/2014/main" id="{21465FD2-E24F-4667-9062-A6A406701011}"/>
                </a:ext>
              </a:extLst>
            </p:cNvPr>
            <p:cNvSpPr txBox="1">
              <a:spLocks noChangeArrowheads="1"/>
            </p:cNvSpPr>
            <p:nvPr/>
          </p:nvSpPr>
          <p:spPr bwMode="auto">
            <a:xfrm>
              <a:off x="6300192"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98" name="AutoShape 32">
              <a:extLst>
                <a:ext uri="{FF2B5EF4-FFF2-40B4-BE49-F238E27FC236}">
                  <a16:creationId xmlns:a16="http://schemas.microsoft.com/office/drawing/2014/main" id="{09193FB5-F78C-4FDD-8270-17459A395BCD}"/>
                </a:ext>
              </a:extLst>
            </p:cNvPr>
            <p:cNvSpPr>
              <a:spLocks noChangeArrowheads="1"/>
            </p:cNvSpPr>
            <p:nvPr/>
          </p:nvSpPr>
          <p:spPr bwMode="auto">
            <a:xfrm flipV="1">
              <a:off x="6395063"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99" name="Text Box 31">
              <a:extLst>
                <a:ext uri="{FF2B5EF4-FFF2-40B4-BE49-F238E27FC236}">
                  <a16:creationId xmlns:a16="http://schemas.microsoft.com/office/drawing/2014/main" id="{12B56A63-1DA7-4989-BBCD-00372B11CF17}"/>
                </a:ext>
              </a:extLst>
            </p:cNvPr>
            <p:cNvSpPr txBox="1">
              <a:spLocks noChangeArrowheads="1"/>
            </p:cNvSpPr>
            <p:nvPr/>
          </p:nvSpPr>
          <p:spPr bwMode="auto">
            <a:xfrm>
              <a:off x="7332823" y="1630007"/>
              <a:ext cx="263513"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100" name="AutoShape 32">
              <a:extLst>
                <a:ext uri="{FF2B5EF4-FFF2-40B4-BE49-F238E27FC236}">
                  <a16:creationId xmlns:a16="http://schemas.microsoft.com/office/drawing/2014/main" id="{FD2039AD-EB88-4B63-BD51-3E711E287E21}"/>
                </a:ext>
              </a:extLst>
            </p:cNvPr>
            <p:cNvSpPr>
              <a:spLocks noChangeArrowheads="1"/>
            </p:cNvSpPr>
            <p:nvPr/>
          </p:nvSpPr>
          <p:spPr bwMode="auto">
            <a:xfrm flipV="1">
              <a:off x="7427687"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1" name="Text Box 31">
              <a:extLst>
                <a:ext uri="{FF2B5EF4-FFF2-40B4-BE49-F238E27FC236}">
                  <a16:creationId xmlns:a16="http://schemas.microsoft.com/office/drawing/2014/main" id="{15ACCA33-5881-4B07-A0FD-6BFD2E2B7D59}"/>
                </a:ext>
              </a:extLst>
            </p:cNvPr>
            <p:cNvSpPr txBox="1">
              <a:spLocks noChangeArrowheads="1"/>
            </p:cNvSpPr>
            <p:nvPr/>
          </p:nvSpPr>
          <p:spPr bwMode="auto">
            <a:xfrm>
              <a:off x="7884368" y="1630007"/>
              <a:ext cx="264810" cy="639769"/>
            </a:xfrm>
            <a:prstGeom prst="rect">
              <a:avLst/>
            </a:prstGeom>
            <a:solidFill>
              <a:srgbClr val="002060"/>
            </a:solidFill>
            <a:ln w="9525">
              <a:noFill/>
              <a:miter lim="800000"/>
              <a:headEnd/>
              <a:tailEnd/>
            </a:ln>
          </p:spPr>
          <p:txBody>
            <a:bodyPr vert="eaVert" anchor="ctr" anchorCtr="1"/>
            <a:lstStyle/>
            <a:p>
              <a:pPr algn="dist">
                <a:defRPr/>
              </a:pPr>
              <a:r>
                <a:rPr lang="ja-JP" altLang="en-US" sz="646">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102" name="AutoShape 32">
              <a:extLst>
                <a:ext uri="{FF2B5EF4-FFF2-40B4-BE49-F238E27FC236}">
                  <a16:creationId xmlns:a16="http://schemas.microsoft.com/office/drawing/2014/main" id="{9C2DBC53-4E6F-491C-9A86-BCFC146051C7}"/>
                </a:ext>
              </a:extLst>
            </p:cNvPr>
            <p:cNvSpPr>
              <a:spLocks noChangeArrowheads="1"/>
            </p:cNvSpPr>
            <p:nvPr/>
          </p:nvSpPr>
          <p:spPr bwMode="auto">
            <a:xfrm flipV="1">
              <a:off x="7979699" y="2282969"/>
              <a:ext cx="74148"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3" name="Text Box 31">
              <a:extLst>
                <a:ext uri="{FF2B5EF4-FFF2-40B4-BE49-F238E27FC236}">
                  <a16:creationId xmlns:a16="http://schemas.microsoft.com/office/drawing/2014/main" id="{16819040-F2E8-4D35-B946-0350B476A5D6}"/>
                </a:ext>
              </a:extLst>
            </p:cNvPr>
            <p:cNvSpPr txBox="1">
              <a:spLocks noChangeArrowheads="1"/>
            </p:cNvSpPr>
            <p:nvPr/>
          </p:nvSpPr>
          <p:spPr bwMode="auto">
            <a:xfrm>
              <a:off x="8604448" y="1630007"/>
              <a:ext cx="263511"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104" name="AutoShape 32">
              <a:extLst>
                <a:ext uri="{FF2B5EF4-FFF2-40B4-BE49-F238E27FC236}">
                  <a16:creationId xmlns:a16="http://schemas.microsoft.com/office/drawing/2014/main" id="{FFE8FF31-3C02-41DB-A123-420E936F226C}"/>
                </a:ext>
              </a:extLst>
            </p:cNvPr>
            <p:cNvSpPr>
              <a:spLocks noChangeArrowheads="1"/>
            </p:cNvSpPr>
            <p:nvPr/>
          </p:nvSpPr>
          <p:spPr bwMode="auto">
            <a:xfrm flipV="1">
              <a:off x="8699312" y="2282969"/>
              <a:ext cx="73785" cy="107343"/>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sp>
          <p:nvSpPr>
            <p:cNvPr id="105" name="テキスト ボックス 104">
              <a:extLst>
                <a:ext uri="{FF2B5EF4-FFF2-40B4-BE49-F238E27FC236}">
                  <a16:creationId xmlns:a16="http://schemas.microsoft.com/office/drawing/2014/main" id="{7471D548-4801-4A05-9BBE-B8F04B202BDF}"/>
                </a:ext>
              </a:extLst>
            </p:cNvPr>
            <p:cNvSpPr txBox="1"/>
            <p:nvPr/>
          </p:nvSpPr>
          <p:spPr>
            <a:xfrm>
              <a:off x="6444208" y="2630782"/>
              <a:ext cx="1260000" cy="200055"/>
            </a:xfrm>
            <a:prstGeom prst="rect">
              <a:avLst/>
            </a:prstGeom>
            <a:noFill/>
          </p:spPr>
          <p:txBody>
            <a:bodyPr wrap="square" rtlCol="0">
              <a:spAutoFit/>
            </a:bodyPr>
            <a:lstStyle/>
            <a:p>
              <a:pPr algn="r"/>
              <a:r>
                <a:rPr kumimoji="1" lang="ja-JP" altLang="en-US" sz="700"/>
                <a:t>テキスト校正：</a:t>
              </a:r>
              <a:r>
                <a:rPr lang="en-US" altLang="ja-JP" sz="700"/>
                <a:t>3</a:t>
              </a:r>
              <a:r>
                <a:rPr kumimoji="1" lang="ja-JP" altLang="en-US" sz="700"/>
                <a:t>回まで</a:t>
              </a:r>
              <a:endParaRPr kumimoji="1" lang="en-US" altLang="ja-JP" sz="700"/>
            </a:p>
          </p:txBody>
        </p:sp>
        <p:sp>
          <p:nvSpPr>
            <p:cNvPr id="106" name="テキスト ボックス 105">
              <a:extLst>
                <a:ext uri="{FF2B5EF4-FFF2-40B4-BE49-F238E27FC236}">
                  <a16:creationId xmlns:a16="http://schemas.microsoft.com/office/drawing/2014/main" id="{865F8B03-A6F0-4575-9E93-9531EFD272A2}"/>
                </a:ext>
              </a:extLst>
            </p:cNvPr>
            <p:cNvSpPr txBox="1"/>
            <p:nvPr/>
          </p:nvSpPr>
          <p:spPr>
            <a:xfrm>
              <a:off x="6444208" y="2790370"/>
              <a:ext cx="1260000" cy="200055"/>
            </a:xfrm>
            <a:prstGeom prst="rect">
              <a:avLst/>
            </a:prstGeom>
            <a:noFill/>
          </p:spPr>
          <p:txBody>
            <a:bodyPr wrap="square" rtlCol="0">
              <a:spAutoFit/>
            </a:bodyPr>
            <a:lstStyle/>
            <a:p>
              <a:pPr algn="r"/>
              <a:r>
                <a:rPr kumimoji="1" lang="en-US" altLang="ja-JP" sz="700"/>
                <a:t>Web</a:t>
              </a:r>
              <a:r>
                <a:rPr kumimoji="1" lang="ja-JP" altLang="en-US" sz="700"/>
                <a:t>校正：リンク先確認のみ</a:t>
              </a:r>
              <a:endParaRPr kumimoji="1" lang="en-US" altLang="ja-JP" sz="700"/>
            </a:p>
          </p:txBody>
        </p:sp>
        <p:sp>
          <p:nvSpPr>
            <p:cNvPr id="107" name="テキスト ボックス 46">
              <a:extLst>
                <a:ext uri="{FF2B5EF4-FFF2-40B4-BE49-F238E27FC236}">
                  <a16:creationId xmlns:a16="http://schemas.microsoft.com/office/drawing/2014/main" id="{EEF58306-255D-4C43-B3D7-047B787B0A67}"/>
                </a:ext>
              </a:extLst>
            </p:cNvPr>
            <p:cNvSpPr txBox="1"/>
            <p:nvPr/>
          </p:nvSpPr>
          <p:spPr>
            <a:xfrm>
              <a:off x="5799779" y="2940912"/>
              <a:ext cx="351402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700">
                  <a:solidFill>
                    <a:srgbClr val="FF0000"/>
                  </a:solidFill>
                  <a:latin typeface="Yu Gothic Medium" panose="020B0500000000000000" pitchFamily="34" charset="-128"/>
                  <a:ea typeface="Yu Gothic Medium" panose="020B0500000000000000" pitchFamily="34" charset="-128"/>
                </a:rPr>
                <a:t>※</a:t>
              </a:r>
              <a:r>
                <a:rPr kumimoji="1" lang="ja-JP" altLang="en-US" sz="700">
                  <a:solidFill>
                    <a:srgbClr val="FF0000"/>
                  </a:solidFill>
                  <a:latin typeface="Yu Gothic Medium" panose="020B0500000000000000" pitchFamily="34" charset="-128"/>
                  <a:ea typeface="Yu Gothic Medium" panose="020B0500000000000000" pitchFamily="34" charset="-128"/>
                </a:rPr>
                <a:t>校正の回数が規定を超える場合は</a:t>
              </a:r>
              <a:r>
                <a:rPr lang="en-US" altLang="ja-JP" sz="700">
                  <a:solidFill>
                    <a:srgbClr val="FF0000"/>
                  </a:solidFill>
                  <a:latin typeface="Yu Gothic Medium" panose="020B0500000000000000" pitchFamily="34" charset="-128"/>
                  <a:ea typeface="Yu Gothic Medium" panose="020B0500000000000000" pitchFamily="34" charset="-128"/>
                </a:rPr>
                <a:t>20</a:t>
              </a:r>
              <a:r>
                <a:rPr lang="ja-JP" altLang="en-US" sz="700">
                  <a:solidFill>
                    <a:srgbClr val="FF0000"/>
                  </a:solidFill>
                  <a:latin typeface="Yu Gothic Medium" panose="020B0500000000000000" pitchFamily="34" charset="-128"/>
                  <a:ea typeface="Yu Gothic Medium" panose="020B0500000000000000" pitchFamily="34" charset="-128"/>
                </a:rPr>
                <a:t>万円</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ネット</a:t>
              </a:r>
              <a:r>
                <a:rPr lang="en-US" altLang="ja-JP" sz="700">
                  <a:solidFill>
                    <a:srgbClr val="FF0000"/>
                  </a:solidFill>
                  <a:latin typeface="Yu Gothic Medium" panose="020B0500000000000000" pitchFamily="34" charset="-128"/>
                  <a:ea typeface="Yu Gothic Medium" panose="020B0500000000000000" pitchFamily="34" charset="-128"/>
                </a:rPr>
                <a:t>)/</a:t>
              </a:r>
              <a:r>
                <a:rPr lang="ja-JP" altLang="en-US" sz="700">
                  <a:solidFill>
                    <a:srgbClr val="FF0000"/>
                  </a:solidFill>
                  <a:latin typeface="Yu Gothic Medium" panose="020B0500000000000000" pitchFamily="34" charset="-128"/>
                  <a:ea typeface="Yu Gothic Medium" panose="020B0500000000000000" pitchFamily="34" charset="-128"/>
                </a:rPr>
                <a:t>回の</a:t>
              </a:r>
              <a:r>
                <a:rPr kumimoji="1" lang="ja-JP" altLang="en-US" sz="700">
                  <a:solidFill>
                    <a:srgbClr val="FF0000"/>
                  </a:solidFill>
                  <a:latin typeface="Yu Gothic Medium" panose="020B0500000000000000" pitchFamily="34" charset="-128"/>
                  <a:ea typeface="Yu Gothic Medium" panose="020B0500000000000000" pitchFamily="34" charset="-128"/>
                </a:rPr>
                <a:t>費用が発生します。</a:t>
              </a:r>
            </a:p>
          </p:txBody>
        </p:sp>
        <p:cxnSp>
          <p:nvCxnSpPr>
            <p:cNvPr id="132" name="コネクタ: カギ線 131">
              <a:extLst>
                <a:ext uri="{FF2B5EF4-FFF2-40B4-BE49-F238E27FC236}">
                  <a16:creationId xmlns:a16="http://schemas.microsoft.com/office/drawing/2014/main" id="{D952C0EF-5FD1-4524-9A90-09CA3EE96FAB}"/>
                </a:ext>
              </a:extLst>
            </p:cNvPr>
            <p:cNvCxnSpPr>
              <a:cxnSpLocks/>
              <a:stCxn id="101" idx="3"/>
              <a:endCxn id="105" idx="3"/>
            </p:cNvCxnSpPr>
            <p:nvPr/>
          </p:nvCxnSpPr>
          <p:spPr>
            <a:xfrm flipH="1">
              <a:off x="7704208" y="1949892"/>
              <a:ext cx="444970" cy="780918"/>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6D2C516E-B964-4047-B8E1-354E50E9D211}"/>
                </a:ext>
              </a:extLst>
            </p:cNvPr>
            <p:cNvCxnSpPr>
              <a:cxnSpLocks/>
              <a:stCxn id="101" idx="3"/>
              <a:endCxn id="106" idx="3"/>
            </p:cNvCxnSpPr>
            <p:nvPr/>
          </p:nvCxnSpPr>
          <p:spPr>
            <a:xfrm flipH="1">
              <a:off x="7704208" y="1949892"/>
              <a:ext cx="444970" cy="940506"/>
            </a:xfrm>
            <a:prstGeom prst="bentConnector3">
              <a:avLst>
                <a:gd name="adj1" fmla="val -51374"/>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 Box 41">
              <a:extLst>
                <a:ext uri="{FF2B5EF4-FFF2-40B4-BE49-F238E27FC236}">
                  <a16:creationId xmlns:a16="http://schemas.microsoft.com/office/drawing/2014/main" id="{24D7A76C-4426-47CF-A362-44FAC9E59220}"/>
                </a:ext>
              </a:extLst>
            </p:cNvPr>
            <p:cNvSpPr txBox="1">
              <a:spLocks noChangeArrowheads="1"/>
            </p:cNvSpPr>
            <p:nvPr/>
          </p:nvSpPr>
          <p:spPr bwMode="auto">
            <a:xfrm>
              <a:off x="8454444" y="2657960"/>
              <a:ext cx="643125" cy="29110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endParaRPr lang="en-US" altLang="ja-JP"/>
            </a:p>
            <a:p>
              <a:r>
                <a:rPr lang="en-US" altLang="ja-JP"/>
                <a:t>2</a:t>
              </a:r>
              <a:r>
                <a:rPr lang="ja-JP" altLang="en-US"/>
                <a:t>～</a:t>
              </a:r>
              <a:r>
                <a:rPr lang="en-US" altLang="ja-JP"/>
                <a:t>3</a:t>
              </a:r>
              <a:r>
                <a:rPr lang="ja-JP" altLang="en-US"/>
                <a:t>週間</a:t>
              </a:r>
              <a:endParaRPr lang="en-US" altLang="ja-JP"/>
            </a:p>
          </p:txBody>
        </p:sp>
        <p:sp>
          <p:nvSpPr>
            <p:cNvPr id="129" name="AutoShape 39">
              <a:extLst>
                <a:ext uri="{FF2B5EF4-FFF2-40B4-BE49-F238E27FC236}">
                  <a16:creationId xmlns:a16="http://schemas.microsoft.com/office/drawing/2014/main" id="{262FFFB2-E594-41CB-8FB4-7467C9EB3B35}"/>
                </a:ext>
              </a:extLst>
            </p:cNvPr>
            <p:cNvSpPr>
              <a:spLocks/>
            </p:cNvSpPr>
            <p:nvPr/>
          </p:nvSpPr>
          <p:spPr bwMode="auto">
            <a:xfrm rot="5400000">
              <a:off x="7651702" y="1578832"/>
              <a:ext cx="191610" cy="1903610"/>
            </a:xfrm>
            <a:prstGeom prst="rightBrace">
              <a:avLst>
                <a:gd name="adj1" fmla="val 30098"/>
                <a:gd name="adj2" fmla="val 6366"/>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Text Box 31">
              <a:extLst>
                <a:ext uri="{FF2B5EF4-FFF2-40B4-BE49-F238E27FC236}">
                  <a16:creationId xmlns:a16="http://schemas.microsoft.com/office/drawing/2014/main" id="{F48428AE-6627-46A3-8296-5978AD680D42}"/>
                </a:ext>
              </a:extLst>
            </p:cNvPr>
            <p:cNvSpPr txBox="1">
              <a:spLocks noChangeArrowheads="1"/>
            </p:cNvSpPr>
            <p:nvPr/>
          </p:nvSpPr>
          <p:spPr bwMode="auto">
            <a:xfrm>
              <a:off x="6931858" y="1628800"/>
              <a:ext cx="376446" cy="639769"/>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簡易取材</a:t>
              </a:r>
              <a:endParaRPr lang="en-US" altLang="ja-JP"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a:p>
              <a:pPr algn="dist">
                <a:defRPr/>
              </a:pPr>
              <a:r>
                <a:rPr lang="ja-JP" altLang="en-US" sz="646">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（電話等）</a:t>
              </a:r>
            </a:p>
          </p:txBody>
        </p:sp>
        <p:sp>
          <p:nvSpPr>
            <p:cNvPr id="139" name="AutoShape 32">
              <a:extLst>
                <a:ext uri="{FF2B5EF4-FFF2-40B4-BE49-F238E27FC236}">
                  <a16:creationId xmlns:a16="http://schemas.microsoft.com/office/drawing/2014/main" id="{BF3AFD11-F771-45F5-9C38-EC61C7FD0250}"/>
                </a:ext>
              </a:extLst>
            </p:cNvPr>
            <p:cNvSpPr>
              <a:spLocks noChangeArrowheads="1"/>
            </p:cNvSpPr>
            <p:nvPr/>
          </p:nvSpPr>
          <p:spPr bwMode="auto">
            <a:xfrm flipV="1">
              <a:off x="7083734" y="2281814"/>
              <a:ext cx="72693" cy="10729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ea typeface="HGP創英角ｺﾞｼｯｸUB" pitchFamily="50" charset="-128"/>
              </a:endParaRPr>
            </a:p>
          </p:txBody>
        </p:sp>
      </p:grpSp>
      <p:sp>
        <p:nvSpPr>
          <p:cNvPr id="140" name="角丸四角形 72">
            <a:extLst>
              <a:ext uri="{FF2B5EF4-FFF2-40B4-BE49-F238E27FC236}">
                <a16:creationId xmlns:a16="http://schemas.microsoft.com/office/drawing/2014/main" id="{F1DA70ED-338B-450A-B011-B29E3A6F8BA8}"/>
              </a:ext>
            </a:extLst>
          </p:cNvPr>
          <p:cNvSpPr/>
          <p:nvPr/>
        </p:nvSpPr>
        <p:spPr>
          <a:xfrm>
            <a:off x="224410" y="5794952"/>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1" name="表 140">
            <a:extLst>
              <a:ext uri="{FF2B5EF4-FFF2-40B4-BE49-F238E27FC236}">
                <a16:creationId xmlns:a16="http://schemas.microsoft.com/office/drawing/2014/main" id="{533204F6-171C-46B5-A474-7534FAAD59A5}"/>
              </a:ext>
            </a:extLst>
          </p:cNvPr>
          <p:cNvGraphicFramePr>
            <a:graphicFrameLocks noGrp="1"/>
          </p:cNvGraphicFramePr>
          <p:nvPr>
            <p:extLst>
              <p:ext uri="{D42A27DB-BD31-4B8C-83A1-F6EECF244321}">
                <p14:modId xmlns:p14="http://schemas.microsoft.com/office/powerpoint/2010/main" val="3899171513"/>
              </p:ext>
            </p:extLst>
          </p:nvPr>
        </p:nvGraphicFramePr>
        <p:xfrm>
          <a:off x="205133" y="5983035"/>
          <a:ext cx="3478213" cy="46673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6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marL="0" algn="ctr" rtl="0" eaLnBrk="1" fontAlgn="ctr" latinLnBrk="0" hangingPunct="1">
                        <a:spcBef>
                          <a:spcPts val="0"/>
                        </a:spcBef>
                        <a:spcAft>
                          <a:spcPts val="0"/>
                        </a:spcAft>
                      </a:pPr>
                      <a:r>
                        <a:rPr lang="en-US" altLang="ja-JP" sz="600">
                          <a:effectLst/>
                          <a:latin typeface="Meiryo UI" panose="020B0604030504040204" pitchFamily="50" charset="-128"/>
                          <a:ea typeface="Meiryo UI" panose="020B0604030504040204" pitchFamily="50" charset="-128"/>
                        </a:rPr>
                        <a:t>Run of NIKKEI </a:t>
                      </a:r>
                      <a:r>
                        <a:rPr lang="ja-JP" altLang="en-US" sz="600">
                          <a:effectLst/>
                          <a:latin typeface="Meiryo UI" panose="020B0604030504040204" pitchFamily="50" charset="-128"/>
                          <a:ea typeface="Meiryo UI" panose="020B0604030504040204" pitchFamily="50" charset="-128"/>
                        </a:rPr>
                        <a:t>インフィード</a:t>
                      </a:r>
                    </a:p>
                    <a:p>
                      <a:pPr marL="0" algn="ctr" rtl="0" eaLnBrk="1" fontAlgn="ctr" latinLnBrk="0" hangingPunct="1">
                        <a:spcBef>
                          <a:spcPts val="0"/>
                        </a:spcBef>
                        <a:spcAft>
                          <a:spcPts val="0"/>
                        </a:spcAft>
                      </a:pPr>
                      <a:r>
                        <a:rPr lang="ja-JP" altLang="en-US" sz="600">
                          <a:effectLst/>
                          <a:latin typeface="Meiryo UI" panose="020B0604030504040204" pitchFamily="50" charset="-128"/>
                          <a:ea typeface="Meiryo UI" panose="020B0604030504040204" pitchFamily="50" charset="-128"/>
                        </a:rPr>
                        <a:t>日経電子版指定 </a:t>
                      </a:r>
                      <a:r>
                        <a:rPr lang="en-US" altLang="ja-JP" sz="600">
                          <a:effectLst/>
                          <a:latin typeface="Meiryo UI" panose="020B0604030504040204" pitchFamily="50" charset="-128"/>
                          <a:ea typeface="Meiryo UI" panose="020B0604030504040204" pitchFamily="50" charset="-128"/>
                        </a:rPr>
                        <a:t>× </a:t>
                      </a:r>
                      <a:r>
                        <a:rPr lang="ja-JP" altLang="en-US" sz="600">
                          <a:effectLst/>
                          <a:latin typeface="Meiryo UI" panose="020B0604030504040204" pitchFamily="50" charset="-128"/>
                          <a:ea typeface="Meiryo UI" panose="020B0604030504040204" pitchFamily="50" charset="-128"/>
                        </a:rPr>
                        <a:t>モバイル指定</a:t>
                      </a: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600" u="none" strike="noStrike">
                          <a:effectLst/>
                          <a:latin typeface="Meiryo UI" panose="020B0604030504040204" pitchFamily="50" charset="-128"/>
                          <a:ea typeface="Meiryo UI" panose="020B0604030504040204" pitchFamily="50" charset="-128"/>
                          <a:cs typeface="Meiryo UI" panose="020B0604030504040204" pitchFamily="50" charset="-128"/>
                        </a:rPr>
                        <a:t>850,000</a:t>
                      </a:r>
                      <a:endParaRPr lang="en-US" altLang="ja-JP"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600" u="none" strike="noStrike" dirty="0">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142" name="正方形/長方形 141">
            <a:extLst>
              <a:ext uri="{FF2B5EF4-FFF2-40B4-BE49-F238E27FC236}">
                <a16:creationId xmlns:a16="http://schemas.microsoft.com/office/drawing/2014/main" id="{75FB056A-E806-4E30-925D-3038CE45C2D9}"/>
              </a:ext>
            </a:extLst>
          </p:cNvPr>
          <p:cNvSpPr/>
          <p:nvPr/>
        </p:nvSpPr>
        <p:spPr>
          <a:xfrm>
            <a:off x="1172384" y="5774546"/>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PV4,000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6,000】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タイトル 1">
            <a:extLst>
              <a:ext uri="{FF2B5EF4-FFF2-40B4-BE49-F238E27FC236}">
                <a16:creationId xmlns:a16="http://schemas.microsoft.com/office/drawing/2014/main" id="{B0EBE47E-8116-4620-A334-61A969214952}"/>
              </a:ext>
            </a:extLst>
          </p:cNvPr>
          <p:cNvSpPr txBox="1">
            <a:spLocks/>
          </p:cNvSpPr>
          <p:nvPr/>
        </p:nvSpPr>
        <p:spPr>
          <a:xfrm>
            <a:off x="179512" y="251663"/>
            <a:ext cx="2749471" cy="369332"/>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② </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タイアップライト（</a:t>
            </a:r>
            <a:r>
              <a:rPr lang="en-US" altLang="ja-JP" b="1">
                <a:latin typeface="Meiryo UI" panose="020B0604030504040204" pitchFamily="50" charset="-128"/>
                <a:ea typeface="Meiryo UI" panose="020B0604030504040204" pitchFamily="50" charset="-128"/>
                <a:cs typeface="Meiryo UI" panose="020B0604030504040204" pitchFamily="50" charset="-128"/>
              </a:rPr>
              <a:t>HTML</a:t>
            </a:r>
            <a:r>
              <a:rPr lang="ja-JP" altLang="en-US" b="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12">
            <a:extLst>
              <a:ext uri="{FF2B5EF4-FFF2-40B4-BE49-F238E27FC236}">
                <a16:creationId xmlns:a16="http://schemas.microsoft.com/office/drawing/2014/main" id="{47610C46-62C1-4E41-97B8-B5C93A727566}"/>
              </a:ext>
            </a:extLst>
          </p:cNvPr>
          <p:cNvSpPr>
            <a:spLocks noChangeArrowheads="1"/>
          </p:cNvSpPr>
          <p:nvPr/>
        </p:nvSpPr>
        <p:spPr bwMode="auto">
          <a:xfrm>
            <a:off x="246641" y="4873145"/>
            <a:ext cx="33634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制作費には編集費、誘導枠制作費、簡易リポート作成を含みます。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提供素材（画像</a:t>
            </a:r>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テキスト）によってはお受けすることができない場合があります。</a:t>
            </a:r>
            <a:endParaRPr kumimoji="0" lang="en-US" altLang="ja-JP" sz="700" dirty="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dirty="0">
                <a:solidFill>
                  <a:srgbClr val="000000"/>
                </a:solidFill>
                <a:latin typeface="Meiryo UI" panose="020B0604030504040204" pitchFamily="50" charset="-128"/>
                <a:ea typeface="Meiryo UI" panose="020B0604030504040204" pitchFamily="50" charset="-128"/>
              </a:rPr>
              <a:t>※</a:t>
            </a:r>
            <a:r>
              <a:rPr kumimoji="0" lang="ja-JP" altLang="en-US" sz="700" dirty="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55" name="スライド番号プレースホルダー 2">
            <a:extLst>
              <a:ext uri="{FF2B5EF4-FFF2-40B4-BE49-F238E27FC236}">
                <a16:creationId xmlns:a16="http://schemas.microsoft.com/office/drawing/2014/main" id="{C6E3BCEE-AF12-4488-9DD4-0966661D09FF}"/>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5</a:t>
            </a:fld>
            <a:endParaRPr lang="ja-JP" altLang="en-US"/>
          </a:p>
        </p:txBody>
      </p:sp>
      <p:sp>
        <p:nvSpPr>
          <p:cNvPr id="56" name="テキスト ボックス 55">
            <a:extLst>
              <a:ext uri="{FF2B5EF4-FFF2-40B4-BE49-F238E27FC236}">
                <a16:creationId xmlns:a16="http://schemas.microsoft.com/office/drawing/2014/main" id="{7391679C-9C5C-4DB0-909F-E3E26A38F063}"/>
              </a:ext>
            </a:extLst>
          </p:cNvPr>
          <p:cNvSpPr txBox="1"/>
          <p:nvPr/>
        </p:nvSpPr>
        <p:spPr>
          <a:xfrm>
            <a:off x="1962832" y="2345168"/>
            <a:ext cx="2221563" cy="215444"/>
          </a:xfrm>
          <a:prstGeom prst="rect">
            <a:avLst/>
          </a:prstGeom>
          <a:noFill/>
        </p:spPr>
        <p:txBody>
          <a:bodyPr wrap="square" rtlCol="0">
            <a:spAutoFit/>
          </a:bodyPr>
          <a:lstStyle/>
          <a:p>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170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600">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600">
                <a:latin typeface="Meiryo UI" panose="020B0604030504040204" pitchFamily="50" charset="-128"/>
                <a:ea typeface="Meiryo UI" panose="020B0604030504040204" pitchFamily="50" charset="-128"/>
                <a:cs typeface="Meiryo UI" panose="020B0604030504040204" pitchFamily="50" charset="-128"/>
              </a:rPr>
              <a:t>万円（ネット）</a:t>
            </a:r>
            <a:endParaRPr kumimoji="1" lang="ja-JP" altLang="en-US" sz="1400"/>
          </a:p>
        </p:txBody>
      </p:sp>
      <p:grpSp>
        <p:nvGrpSpPr>
          <p:cNvPr id="2" name="グループ化 1">
            <a:extLst>
              <a:ext uri="{FF2B5EF4-FFF2-40B4-BE49-F238E27FC236}">
                <a16:creationId xmlns:a16="http://schemas.microsoft.com/office/drawing/2014/main" id="{1553F884-DDBB-4AC6-B013-3F55D7D87B17}"/>
              </a:ext>
            </a:extLst>
          </p:cNvPr>
          <p:cNvGrpSpPr/>
          <p:nvPr/>
        </p:nvGrpSpPr>
        <p:grpSpPr>
          <a:xfrm>
            <a:off x="5772884" y="3779954"/>
            <a:ext cx="3272255" cy="964526"/>
            <a:chOff x="4612113" y="5541033"/>
            <a:chExt cx="3835428" cy="959266"/>
          </a:xfrm>
        </p:grpSpPr>
        <p:pic>
          <p:nvPicPr>
            <p:cNvPr id="58" name="Picture 2" descr="C:\Users\nk18806\Desktop\図1.png">
              <a:extLst>
                <a:ext uri="{FF2B5EF4-FFF2-40B4-BE49-F238E27FC236}">
                  <a16:creationId xmlns:a16="http://schemas.microsoft.com/office/drawing/2014/main" id="{62526C32-C4FF-4B28-AD7A-6A58E7D053E5}"/>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b="17686"/>
            <a:stretch/>
          </p:blipFill>
          <p:spPr bwMode="auto">
            <a:xfrm>
              <a:off x="4612113" y="5748962"/>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8">
              <a:extLst>
                <a:ext uri="{FF2B5EF4-FFF2-40B4-BE49-F238E27FC236}">
                  <a16:creationId xmlns:a16="http://schemas.microsoft.com/office/drawing/2014/main" id="{5E12DC40-CD5B-483D-8F25-9D3678141AA2}"/>
                </a:ext>
              </a:extLst>
            </p:cNvPr>
            <p:cNvSpPr txBox="1">
              <a:spLocks noChangeArrowheads="1"/>
            </p:cNvSpPr>
            <p:nvPr/>
          </p:nvSpPr>
          <p:spPr bwMode="auto">
            <a:xfrm>
              <a:off x="4874394" y="5541033"/>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2">
              <a:extLst>
                <a:ext uri="{FF2B5EF4-FFF2-40B4-BE49-F238E27FC236}">
                  <a16:creationId xmlns:a16="http://schemas.microsoft.com/office/drawing/2014/main" id="{8BB42172-8773-405F-AE4E-CA3640DF9DF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574951" y="5887098"/>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Freeform 290">
              <a:extLst>
                <a:ext uri="{FF2B5EF4-FFF2-40B4-BE49-F238E27FC236}">
                  <a16:creationId xmlns:a16="http://schemas.microsoft.com/office/drawing/2014/main" id="{A3F9A15F-D0BA-4620-9F55-A8242EADF1FD}"/>
                </a:ext>
              </a:extLst>
            </p:cNvPr>
            <p:cNvSpPr>
              <a:spLocks noEditPoints="1"/>
            </p:cNvSpPr>
            <p:nvPr/>
          </p:nvSpPr>
          <p:spPr bwMode="auto">
            <a:xfrm>
              <a:off x="4696168" y="5541033"/>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64" name="図 63">
              <a:extLst>
                <a:ext uri="{FF2B5EF4-FFF2-40B4-BE49-F238E27FC236}">
                  <a16:creationId xmlns:a16="http://schemas.microsoft.com/office/drawing/2014/main" id="{E05C6C88-1AB4-451F-A48E-400033A7F230}"/>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574951" y="6167340"/>
              <a:ext cx="781026" cy="250518"/>
            </a:xfrm>
            <a:prstGeom prst="rect">
              <a:avLst/>
            </a:prstGeom>
          </p:spPr>
        </p:pic>
        <p:pic>
          <p:nvPicPr>
            <p:cNvPr id="65" name="図 64">
              <a:extLst>
                <a:ext uri="{FF2B5EF4-FFF2-40B4-BE49-F238E27FC236}">
                  <a16:creationId xmlns:a16="http://schemas.microsoft.com/office/drawing/2014/main" id="{C999B5A2-AB65-44FD-8B19-AB932EA142B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74272" y="6245903"/>
              <a:ext cx="589431" cy="250518"/>
            </a:xfrm>
            <a:prstGeom prst="rect">
              <a:avLst/>
            </a:prstGeom>
          </p:spPr>
        </p:pic>
        <p:pic>
          <p:nvPicPr>
            <p:cNvPr id="66" name="図 65">
              <a:extLst>
                <a:ext uri="{FF2B5EF4-FFF2-40B4-BE49-F238E27FC236}">
                  <a16:creationId xmlns:a16="http://schemas.microsoft.com/office/drawing/2014/main" id="{CF0D87F9-B61C-4748-AD0E-B99EBFAA7F0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648545" y="6281314"/>
              <a:ext cx="589431" cy="215107"/>
            </a:xfrm>
            <a:prstGeom prst="rect">
              <a:avLst/>
            </a:prstGeom>
          </p:spPr>
        </p:pic>
        <p:pic>
          <p:nvPicPr>
            <p:cNvPr id="67" name="図 66">
              <a:extLst>
                <a:ext uri="{FF2B5EF4-FFF2-40B4-BE49-F238E27FC236}">
                  <a16:creationId xmlns:a16="http://schemas.microsoft.com/office/drawing/2014/main" id="{BBE29939-283F-4944-A5E5-45134FCDCAA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455734" y="6139557"/>
              <a:ext cx="221731" cy="250518"/>
            </a:xfrm>
            <a:prstGeom prst="rect">
              <a:avLst/>
            </a:prstGeom>
          </p:spPr>
        </p:pic>
        <p:pic>
          <p:nvPicPr>
            <p:cNvPr id="68" name="Picture 2" descr="f_logo_RGB-Hex-Blue_512">
              <a:extLst>
                <a:ext uri="{FF2B5EF4-FFF2-40B4-BE49-F238E27FC236}">
                  <a16:creationId xmlns:a16="http://schemas.microsoft.com/office/drawing/2014/main" id="{43695BC3-34F4-480D-A126-4E43590D9FA5}"/>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646684" y="6184630"/>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図 3">
            <a:extLst>
              <a:ext uri="{FF2B5EF4-FFF2-40B4-BE49-F238E27FC236}">
                <a16:creationId xmlns:a16="http://schemas.microsoft.com/office/drawing/2014/main" id="{A9E54F6B-DF71-4C40-90B8-995A315766FA}"/>
              </a:ext>
            </a:extLst>
          </p:cNvPr>
          <p:cNvPicPr>
            <a:picLocks noChangeAspect="1"/>
          </p:cNvPicPr>
          <p:nvPr/>
        </p:nvPicPr>
        <p:blipFill>
          <a:blip r:embed="rId18"/>
          <a:stretch>
            <a:fillRect/>
          </a:stretch>
        </p:blipFill>
        <p:spPr>
          <a:xfrm>
            <a:off x="8330007" y="4002563"/>
            <a:ext cx="685800" cy="200025"/>
          </a:xfrm>
          <a:prstGeom prst="rect">
            <a:avLst/>
          </a:prstGeom>
        </p:spPr>
      </p:pic>
      <p:sp>
        <p:nvSpPr>
          <p:cNvPr id="70" name="Text Box 16">
            <a:extLst>
              <a:ext uri="{FF2B5EF4-FFF2-40B4-BE49-F238E27FC236}">
                <a16:creationId xmlns:a16="http://schemas.microsoft.com/office/drawing/2014/main" id="{4D46F85A-5024-4A26-B484-9C53CB32F04F}"/>
              </a:ext>
            </a:extLst>
          </p:cNvPr>
          <p:cNvSpPr txBox="1">
            <a:spLocks noChangeArrowheads="1"/>
          </p:cNvSpPr>
          <p:nvPr/>
        </p:nvSpPr>
        <p:spPr bwMode="auto">
          <a:xfrm>
            <a:off x="8267901" y="6237004"/>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
        <p:nvSpPr>
          <p:cNvPr id="73" name="正方形/長方形 72">
            <a:extLst>
              <a:ext uri="{FF2B5EF4-FFF2-40B4-BE49-F238E27FC236}">
                <a16:creationId xmlns:a16="http://schemas.microsoft.com/office/drawing/2014/main" id="{E8C9F924-A91D-ED48-BD6B-BE7C88E79E7E}"/>
              </a:ext>
            </a:extLst>
          </p:cNvPr>
          <p:cNvSpPr/>
          <p:nvPr/>
        </p:nvSpPr>
        <p:spPr>
          <a:xfrm>
            <a:off x="4169595" y="6138086"/>
            <a:ext cx="4399293" cy="313034"/>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追加料金</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万円で制作期間を短縮することが可能です</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79516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タイトル 1">
            <a:extLst>
              <a:ext uri="{FF2B5EF4-FFF2-40B4-BE49-F238E27FC236}">
                <a16:creationId xmlns:a16="http://schemas.microsoft.com/office/drawing/2014/main" id="{AF35018B-904C-4E39-825B-93096D379824}"/>
              </a:ext>
            </a:extLst>
          </p:cNvPr>
          <p:cNvSpPr txBox="1">
            <a:spLocks/>
          </p:cNvSpPr>
          <p:nvPr/>
        </p:nvSpPr>
        <p:spPr>
          <a:xfrm>
            <a:off x="88237" y="260662"/>
            <a:ext cx="4483920"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b="1">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日経電子版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a:latin typeface="Meiryo UI" panose="020B0604030504040204" pitchFamily="50" charset="-128"/>
                <a:ea typeface="Meiryo UI" panose="020B0604030504040204" pitchFamily="50" charset="-128"/>
                <a:cs typeface="Meiryo UI" panose="020B0604030504040204" pitchFamily="50" charset="-128"/>
              </a:rPr>
              <a:t>モバイルネイティブタイアップ</a:t>
            </a:r>
            <a:endParaRPr kumimoji="1" lang="ja-JP" altLang="en-US"/>
          </a:p>
        </p:txBody>
      </p:sp>
      <p:sp>
        <p:nvSpPr>
          <p:cNvPr id="64" name="テキスト ボックス 63">
            <a:extLst>
              <a:ext uri="{FF2B5EF4-FFF2-40B4-BE49-F238E27FC236}">
                <a16:creationId xmlns:a16="http://schemas.microsoft.com/office/drawing/2014/main" id="{797F6F42-0B1D-4987-A6E6-94E4D555E925}"/>
              </a:ext>
            </a:extLst>
          </p:cNvPr>
          <p:cNvSpPr txBox="1"/>
          <p:nvPr/>
        </p:nvSpPr>
        <p:spPr>
          <a:xfrm>
            <a:off x="194469" y="836712"/>
            <a:ext cx="4651445" cy="686535"/>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日経電子版</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の編集記事と同様のスタイルで記事体広告を</a:t>
            </a:r>
            <a:r>
              <a:rPr lang="ja-JP" altLang="en-US" sz="900">
                <a:latin typeface="Meiryo UI" panose="020B0604030504040204" pitchFamily="50" charset="-128"/>
                <a:ea typeface="Meiryo UI" panose="020B0604030504040204" pitchFamily="50" charset="-128"/>
                <a:cs typeface="Meiryo UI" panose="020B0604030504040204" pitchFamily="50" charset="-128"/>
              </a:rPr>
              <a:t>制作します。</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読者により自然な形で説得力のあるメッセージを訴求することができます。</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Wingdings" panose="05000000000000000000" pitchFamily="2" charset="2"/>
              <a:buChar char="ü"/>
            </a:pPr>
            <a:r>
              <a:rPr lang="ja-JP" altLang="en-US" sz="900">
                <a:latin typeface="Meiryo UI" panose="020B0604030504040204" pitchFamily="50" charset="-128"/>
                <a:ea typeface="Meiryo UI" panose="020B0604030504040204" pitchFamily="50" charset="-128"/>
                <a:cs typeface="Meiryo UI" panose="020B0604030504040204" pitchFamily="50" charset="-128"/>
              </a:rPr>
              <a:t>アプリ内で記事と同様に自然な遷移でタイアップページをご覧いただけます。　　</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457AE441-8B48-44E3-A8CF-8734936A563F}"/>
              </a:ext>
            </a:extLst>
          </p:cNvPr>
          <p:cNvGrpSpPr/>
          <p:nvPr/>
        </p:nvGrpSpPr>
        <p:grpSpPr>
          <a:xfrm>
            <a:off x="4499992" y="1821617"/>
            <a:ext cx="2167840" cy="2795777"/>
            <a:chOff x="4499992" y="1821617"/>
            <a:chExt cx="2167840" cy="2795777"/>
          </a:xfrm>
        </p:grpSpPr>
        <p:sp>
          <p:nvSpPr>
            <p:cNvPr id="68" name="正方形/長方形 67">
              <a:extLst>
                <a:ext uri="{FF2B5EF4-FFF2-40B4-BE49-F238E27FC236}">
                  <a16:creationId xmlns:a16="http://schemas.microsoft.com/office/drawing/2014/main" id="{0D202ED6-41F2-4B6B-902B-B563F2D75A40}"/>
                </a:ext>
              </a:extLst>
            </p:cNvPr>
            <p:cNvSpPr/>
            <p:nvPr/>
          </p:nvSpPr>
          <p:spPr>
            <a:xfrm>
              <a:off x="4734627" y="1865121"/>
              <a:ext cx="749836" cy="114775"/>
            </a:xfrm>
            <a:prstGeom prst="rect">
              <a:avLst/>
            </a:prstGeom>
            <a:noFill/>
          </p:spPr>
          <p:txBody>
            <a:bodyPr wrap="square" lIns="0" tIns="0" rIns="0" bIns="0" rtlCol="0">
              <a:spAutoFit/>
            </a:bodyPr>
            <a:lstStyle/>
            <a:p>
              <a:pPr algn="ct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日経電子版モバイル</a:t>
              </a:r>
            </a:p>
          </p:txBody>
        </p:sp>
        <p:sp>
          <p:nvSpPr>
            <p:cNvPr id="69" name="正方形/長方形 68">
              <a:extLst>
                <a:ext uri="{FF2B5EF4-FFF2-40B4-BE49-F238E27FC236}">
                  <a16:creationId xmlns:a16="http://schemas.microsoft.com/office/drawing/2014/main" id="{7B0576C3-F17A-4683-BF2C-8A611AB94047}"/>
                </a:ext>
              </a:extLst>
            </p:cNvPr>
            <p:cNvSpPr/>
            <p:nvPr/>
          </p:nvSpPr>
          <p:spPr>
            <a:xfrm>
              <a:off x="5925702" y="1865121"/>
              <a:ext cx="678352" cy="114775"/>
            </a:xfrm>
            <a:prstGeom prst="rect">
              <a:avLst/>
            </a:prstGeom>
            <a:noFill/>
          </p:spPr>
          <p:txBody>
            <a:bodyPr wrap="square" lIns="0" tIns="0" rIns="0" bIns="0" rtlCol="0">
              <a:spAutoFit/>
            </a:bodyPr>
            <a:lstStyle/>
            <a:p>
              <a:pPr>
                <a:lnSpc>
                  <a:spcPct val="120000"/>
                </a:lnSpc>
                <a:spcBef>
                  <a:spcPts val="300"/>
                </a:spcBef>
              </a:pPr>
              <a:r>
                <a:rPr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日経電子版アプリ</a:t>
              </a:r>
            </a:p>
          </p:txBody>
        </p:sp>
        <p:pic>
          <p:nvPicPr>
            <p:cNvPr id="70" name="Picture 3" descr="C:\Users\Maruyama-Yoshihiko-7\Desktop\角丸512px_360.png">
              <a:extLst>
                <a:ext uri="{FF2B5EF4-FFF2-40B4-BE49-F238E27FC236}">
                  <a16:creationId xmlns:a16="http://schemas.microsoft.com/office/drawing/2014/main" id="{96C62037-4A67-44B0-BF67-0973562C8C1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79977" y="1821617"/>
              <a:ext cx="220362" cy="220362"/>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グループ化 70">
              <a:extLst>
                <a:ext uri="{FF2B5EF4-FFF2-40B4-BE49-F238E27FC236}">
                  <a16:creationId xmlns:a16="http://schemas.microsoft.com/office/drawing/2014/main" id="{B7C7199D-927B-48E5-AC8C-00DB22CD2B25}"/>
                </a:ext>
              </a:extLst>
            </p:cNvPr>
            <p:cNvGrpSpPr/>
            <p:nvPr/>
          </p:nvGrpSpPr>
          <p:grpSpPr>
            <a:xfrm>
              <a:off x="4499992" y="2056643"/>
              <a:ext cx="1016276" cy="2560751"/>
              <a:chOff x="5725759" y="1441109"/>
              <a:chExt cx="1963543" cy="4947614"/>
            </a:xfrm>
          </p:grpSpPr>
          <p:pic>
            <p:nvPicPr>
              <p:cNvPr id="72" name="Picture 2" descr="C:\Users\nk19683\Downloads\モバイルネイティブタイアップ用.png">
                <a:extLst>
                  <a:ext uri="{FF2B5EF4-FFF2-40B4-BE49-F238E27FC236}">
                    <a16:creationId xmlns:a16="http://schemas.microsoft.com/office/drawing/2014/main" id="{C28F098F-68B2-4558-904F-3ACB5A2D72A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5"/>
              <a:stretch/>
            </p:blipFill>
            <p:spPr bwMode="auto">
              <a:xfrm>
                <a:off x="5725759" y="1441109"/>
                <a:ext cx="1963543" cy="49476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nk19683\Downloads\モバイルネイティブタイアップ用.png">
                <a:extLst>
                  <a:ext uri="{FF2B5EF4-FFF2-40B4-BE49-F238E27FC236}">
                    <a16:creationId xmlns:a16="http://schemas.microsoft.com/office/drawing/2014/main" id="{BCF865D5-C7A5-4674-937E-6F08B4AE801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25759" y="5517232"/>
                <a:ext cx="1963543" cy="87149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444D6AD7-FA50-48A0-9C72-0F7EBA8E8E40}"/>
                  </a:ext>
                </a:extLst>
              </p:cNvPr>
              <p:cNvSpPr txBox="1"/>
              <p:nvPr/>
            </p:nvSpPr>
            <p:spPr>
              <a:xfrm>
                <a:off x="5728781" y="2132857"/>
                <a:ext cx="1960521" cy="38652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75" name="正方形/長方形 74">
                <a:extLst>
                  <a:ext uri="{FF2B5EF4-FFF2-40B4-BE49-F238E27FC236}">
                    <a16:creationId xmlns:a16="http://schemas.microsoft.com/office/drawing/2014/main" id="{A0D6EC5D-A058-4CFD-BBCE-633FED6F073C}"/>
                  </a:ext>
                </a:extLst>
              </p:cNvPr>
              <p:cNvSpPr/>
              <p:nvPr/>
            </p:nvSpPr>
            <p:spPr>
              <a:xfrm>
                <a:off x="5728779" y="2409855"/>
                <a:ext cx="1960523" cy="3251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正方形/長方形 75">
              <a:extLst>
                <a:ext uri="{FF2B5EF4-FFF2-40B4-BE49-F238E27FC236}">
                  <a16:creationId xmlns:a16="http://schemas.microsoft.com/office/drawing/2014/main" id="{09C2C1BE-473E-4AD7-B87F-C84DB95871B3}"/>
                </a:ext>
              </a:extLst>
            </p:cNvPr>
            <p:cNvSpPr/>
            <p:nvPr/>
          </p:nvSpPr>
          <p:spPr>
            <a:xfrm>
              <a:off x="4535376" y="312506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FCEB80D-F738-42DC-82E2-4EE8B9D4743A}"/>
                </a:ext>
              </a:extLst>
            </p:cNvPr>
            <p:cNvSpPr/>
            <p:nvPr/>
          </p:nvSpPr>
          <p:spPr>
            <a:xfrm>
              <a:off x="4535376" y="325005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35417F9-0057-4121-A611-323DFC2D1396}"/>
                </a:ext>
              </a:extLst>
            </p:cNvPr>
            <p:cNvSpPr/>
            <p:nvPr/>
          </p:nvSpPr>
          <p:spPr>
            <a:xfrm>
              <a:off x="4535376" y="337503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BEFDDCD-3012-4161-88BF-8DD97F6EC2EE}"/>
                </a:ext>
              </a:extLst>
            </p:cNvPr>
            <p:cNvSpPr/>
            <p:nvPr/>
          </p:nvSpPr>
          <p:spPr>
            <a:xfrm>
              <a:off x="4535376" y="350002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1E94F18-D468-4922-8B43-BC80422EC767}"/>
                </a:ext>
              </a:extLst>
            </p:cNvPr>
            <p:cNvSpPr/>
            <p:nvPr/>
          </p:nvSpPr>
          <p:spPr>
            <a:xfrm>
              <a:off x="4535376" y="362501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7DDD424C-64C8-4CEF-AF1F-6677A09DCE86}"/>
                </a:ext>
              </a:extLst>
            </p:cNvPr>
            <p:cNvSpPr/>
            <p:nvPr/>
          </p:nvSpPr>
          <p:spPr>
            <a:xfrm>
              <a:off x="4535376" y="375000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9D7A6A0-6D2D-4F6C-8BBE-A6CA7D92F484}"/>
                </a:ext>
              </a:extLst>
            </p:cNvPr>
            <p:cNvSpPr/>
            <p:nvPr/>
          </p:nvSpPr>
          <p:spPr>
            <a:xfrm>
              <a:off x="4535376" y="387499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1C206C8A-0959-4224-866E-A5DD39B71818}"/>
                </a:ext>
              </a:extLst>
            </p:cNvPr>
            <p:cNvSpPr/>
            <p:nvPr/>
          </p:nvSpPr>
          <p:spPr>
            <a:xfrm>
              <a:off x="4535376" y="399997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A4BFF644-0EAC-4C9F-9113-FC5E9CB00040}"/>
                </a:ext>
              </a:extLst>
            </p:cNvPr>
            <p:cNvSpPr/>
            <p:nvPr/>
          </p:nvSpPr>
          <p:spPr>
            <a:xfrm>
              <a:off x="4535376" y="4124965"/>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58A6B048-807E-436F-B519-8C76C927F89C}"/>
                </a:ext>
              </a:extLst>
            </p:cNvPr>
            <p:cNvSpPr txBox="1"/>
            <p:nvPr/>
          </p:nvSpPr>
          <p:spPr>
            <a:xfrm>
              <a:off x="4501555" y="2317292"/>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0" name="グループ化 109">
              <a:extLst>
                <a:ext uri="{FF2B5EF4-FFF2-40B4-BE49-F238E27FC236}">
                  <a16:creationId xmlns:a16="http://schemas.microsoft.com/office/drawing/2014/main" id="{D372895A-74D2-4BC0-8AB6-5DE916E89D1F}"/>
                </a:ext>
              </a:extLst>
            </p:cNvPr>
            <p:cNvGrpSpPr/>
            <p:nvPr/>
          </p:nvGrpSpPr>
          <p:grpSpPr>
            <a:xfrm>
              <a:off x="5652354" y="2088209"/>
              <a:ext cx="1015478" cy="2525357"/>
              <a:chOff x="7900341" y="1502098"/>
              <a:chExt cx="1962000" cy="4879230"/>
            </a:xfrm>
          </p:grpSpPr>
          <p:pic>
            <p:nvPicPr>
              <p:cNvPr id="111" name="Picture 4" descr="C:\Users\nk19683\Downloads\IMG_0023.JPG">
                <a:extLst>
                  <a:ext uri="{FF2B5EF4-FFF2-40B4-BE49-F238E27FC236}">
                    <a16:creationId xmlns:a16="http://schemas.microsoft.com/office/drawing/2014/main" id="{F27D2C5D-D823-405C-A0F4-7296968EFF1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00341" y="2891584"/>
                <a:ext cx="1962000" cy="34897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nk19683\Downloads\IMG_0018.JPG">
                <a:extLst>
                  <a:ext uri="{FF2B5EF4-FFF2-40B4-BE49-F238E27FC236}">
                    <a16:creationId xmlns:a16="http://schemas.microsoft.com/office/drawing/2014/main" id="{8A97F2B1-64FB-41C5-94FA-D2820F31DBA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900341" y="1502098"/>
                <a:ext cx="1962000" cy="3219636"/>
              </a:xfrm>
              <a:prstGeom prst="rect">
                <a:avLst/>
              </a:prstGeom>
              <a:noFill/>
              <a:extLst>
                <a:ext uri="{909E8E84-426E-40DD-AFC4-6F175D3DCCD1}">
                  <a14:hiddenFill xmlns:a14="http://schemas.microsoft.com/office/drawing/2010/main">
                    <a:solidFill>
                      <a:srgbClr val="FFFFFF"/>
                    </a:solidFill>
                  </a14:hiddenFill>
                </a:ext>
              </a:extLst>
            </p:spPr>
          </p:pic>
          <p:sp>
            <p:nvSpPr>
              <p:cNvPr id="113" name="正方形/長方形 112">
                <a:extLst>
                  <a:ext uri="{FF2B5EF4-FFF2-40B4-BE49-F238E27FC236}">
                    <a16:creationId xmlns:a16="http://schemas.microsoft.com/office/drawing/2014/main" id="{6297C531-CA5F-438B-B4AC-07594D16D2DC}"/>
                  </a:ext>
                </a:extLst>
              </p:cNvPr>
              <p:cNvSpPr/>
              <p:nvPr/>
            </p:nvSpPr>
            <p:spPr>
              <a:xfrm>
                <a:off x="7953710" y="1700808"/>
                <a:ext cx="1837297"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テキスト ボックス 113">
              <a:extLst>
                <a:ext uri="{FF2B5EF4-FFF2-40B4-BE49-F238E27FC236}">
                  <a16:creationId xmlns:a16="http://schemas.microsoft.com/office/drawing/2014/main" id="{0D5D5556-6ED6-4B8A-9336-96B6DAD492E6}"/>
                </a:ext>
              </a:extLst>
            </p:cNvPr>
            <p:cNvSpPr txBox="1"/>
            <p:nvPr/>
          </p:nvSpPr>
          <p:spPr>
            <a:xfrm>
              <a:off x="5652737" y="2308575"/>
              <a:ext cx="1014713" cy="200055"/>
            </a:xfrm>
            <a:prstGeom prst="rect">
              <a:avLst/>
            </a:prstGeom>
            <a:solidFill>
              <a:schemeClr val="bg1"/>
            </a:solidFill>
          </p:spPr>
          <p:txBody>
            <a:bodyPr wrap="square" rtlCol="0">
              <a:spAutoFit/>
            </a:bodyPr>
            <a:lstStyle/>
            <a:p>
              <a:r>
                <a:rPr kumimoji="1" lang="en-US" altLang="ja-JP" sz="700" b="1">
                  <a:latin typeface="Meiryo UI" panose="020B0604030504040204" pitchFamily="50" charset="-128"/>
                  <a:ea typeface="Meiryo UI" panose="020B0604030504040204" pitchFamily="50" charset="-128"/>
                  <a:cs typeface="Meiryo UI" panose="020B0604030504040204" pitchFamily="50" charset="-128"/>
                </a:rPr>
                <a:t>Title[PR]</a:t>
              </a:r>
            </a:p>
          </p:txBody>
        </p:sp>
        <p:sp>
          <p:nvSpPr>
            <p:cNvPr id="115" name="テキスト ボックス 114">
              <a:extLst>
                <a:ext uri="{FF2B5EF4-FFF2-40B4-BE49-F238E27FC236}">
                  <a16:creationId xmlns:a16="http://schemas.microsoft.com/office/drawing/2014/main" id="{99FB1A1B-D00D-4C10-9A8C-0368E41EF63E}"/>
                </a:ext>
              </a:extLst>
            </p:cNvPr>
            <p:cNvSpPr txBox="1"/>
            <p:nvPr/>
          </p:nvSpPr>
          <p:spPr>
            <a:xfrm>
              <a:off x="5652737" y="2212743"/>
              <a:ext cx="1014713" cy="103543"/>
            </a:xfrm>
            <a:prstGeom prst="rect">
              <a:avLst/>
            </a:prstGeom>
            <a:solidFill>
              <a:schemeClr val="bg1"/>
            </a:solidFill>
          </p:spPr>
          <p:txBody>
            <a:bodyPr wrap="square" rtlCol="0">
              <a:spAutoFit/>
            </a:bodyPr>
            <a:lstStyle/>
            <a:p>
              <a:r>
                <a:rPr lang="ja-JP" altLang="en-US"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日経電子版特集</a:t>
              </a:r>
              <a:endParaRPr kumimoji="1" lang="en-US" altLang="ja-JP" sz="7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a:extLst>
                <a:ext uri="{FF2B5EF4-FFF2-40B4-BE49-F238E27FC236}">
                  <a16:creationId xmlns:a16="http://schemas.microsoft.com/office/drawing/2014/main" id="{EA4AB63E-1F62-49D1-B125-65F601ADF55B}"/>
                </a:ext>
              </a:extLst>
            </p:cNvPr>
            <p:cNvSpPr/>
            <p:nvPr/>
          </p:nvSpPr>
          <p:spPr>
            <a:xfrm>
              <a:off x="5665347" y="3070993"/>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7DF47E7-200C-459E-BF25-90EFEE0AF294}"/>
                </a:ext>
              </a:extLst>
            </p:cNvPr>
            <p:cNvSpPr/>
            <p:nvPr/>
          </p:nvSpPr>
          <p:spPr>
            <a:xfrm>
              <a:off x="5665347" y="319598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8A299782-F2DA-4C22-9569-D1E4D2EF226C}"/>
                </a:ext>
              </a:extLst>
            </p:cNvPr>
            <p:cNvSpPr/>
            <p:nvPr/>
          </p:nvSpPr>
          <p:spPr>
            <a:xfrm>
              <a:off x="5665347" y="3320969"/>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A304E7E1-CB4A-482D-B7F8-94B2BB4C598F}"/>
                </a:ext>
              </a:extLst>
            </p:cNvPr>
            <p:cNvSpPr/>
            <p:nvPr/>
          </p:nvSpPr>
          <p:spPr>
            <a:xfrm>
              <a:off x="5665347" y="3445957"/>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D304FB60-323F-4E60-9951-924511EED0B4}"/>
                </a:ext>
              </a:extLst>
            </p:cNvPr>
            <p:cNvSpPr/>
            <p:nvPr/>
          </p:nvSpPr>
          <p:spPr>
            <a:xfrm>
              <a:off x="5665347" y="357094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D37C7B10-3534-4708-AD4D-3E8312ED5247}"/>
                </a:ext>
              </a:extLst>
            </p:cNvPr>
            <p:cNvSpPr/>
            <p:nvPr/>
          </p:nvSpPr>
          <p:spPr>
            <a:xfrm>
              <a:off x="5665347" y="369593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E5860FD-8C2B-4478-A7CE-5A31528AD47E}"/>
                </a:ext>
              </a:extLst>
            </p:cNvPr>
            <p:cNvSpPr/>
            <p:nvPr/>
          </p:nvSpPr>
          <p:spPr>
            <a:xfrm>
              <a:off x="5665347" y="3820922"/>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D2B5CDD3-2AC0-47AB-930D-777B8620DF76}"/>
                </a:ext>
              </a:extLst>
            </p:cNvPr>
            <p:cNvSpPr/>
            <p:nvPr/>
          </p:nvSpPr>
          <p:spPr>
            <a:xfrm>
              <a:off x="5665347" y="3945910"/>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0922A6F7-9D8A-4427-B384-1BE07A190C6D}"/>
                </a:ext>
              </a:extLst>
            </p:cNvPr>
            <p:cNvSpPr/>
            <p:nvPr/>
          </p:nvSpPr>
          <p:spPr>
            <a:xfrm>
              <a:off x="5665347" y="4070898"/>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3DB33E69-67D0-4E79-A677-9EEAFDCD1F59}"/>
                </a:ext>
              </a:extLst>
            </p:cNvPr>
            <p:cNvSpPr/>
            <p:nvPr/>
          </p:nvSpPr>
          <p:spPr>
            <a:xfrm>
              <a:off x="5665347" y="4195886"/>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F2F56681-E1D3-4215-B65C-6FB176D1C6E4}"/>
                </a:ext>
              </a:extLst>
            </p:cNvPr>
            <p:cNvSpPr/>
            <p:nvPr/>
          </p:nvSpPr>
          <p:spPr>
            <a:xfrm>
              <a:off x="5665347" y="4320874"/>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80E2C1C3-561A-4577-A2B9-A2A78F1552D3}"/>
                </a:ext>
              </a:extLst>
            </p:cNvPr>
            <p:cNvSpPr/>
            <p:nvPr/>
          </p:nvSpPr>
          <p:spPr>
            <a:xfrm>
              <a:off x="5665347" y="4445861"/>
              <a:ext cx="931631" cy="55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C9639931-B76E-462D-9CD3-55D702914D4C}"/>
                </a:ext>
              </a:extLst>
            </p:cNvPr>
            <p:cNvSpPr/>
            <p:nvPr/>
          </p:nvSpPr>
          <p:spPr>
            <a:xfrm>
              <a:off x="4535376" y="2558040"/>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sp>
          <p:nvSpPr>
            <p:cNvPr id="129" name="正方形/長方形 128">
              <a:extLst>
                <a:ext uri="{FF2B5EF4-FFF2-40B4-BE49-F238E27FC236}">
                  <a16:creationId xmlns:a16="http://schemas.microsoft.com/office/drawing/2014/main" id="{14D7276A-9F35-43A0-85FA-B18080A71E1B}"/>
                </a:ext>
              </a:extLst>
            </p:cNvPr>
            <p:cNvSpPr/>
            <p:nvPr/>
          </p:nvSpPr>
          <p:spPr>
            <a:xfrm>
              <a:off x="5665347" y="2504873"/>
              <a:ext cx="931631" cy="512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image</a:t>
              </a:r>
              <a:endParaRPr kumimoji="1" lang="ja-JP" altLang="en-US"/>
            </a:p>
          </p:txBody>
        </p:sp>
      </p:grpSp>
      <p:graphicFrame>
        <p:nvGraphicFramePr>
          <p:cNvPr id="130" name="表 129">
            <a:extLst>
              <a:ext uri="{FF2B5EF4-FFF2-40B4-BE49-F238E27FC236}">
                <a16:creationId xmlns:a16="http://schemas.microsoft.com/office/drawing/2014/main" id="{8D1AEF2B-F52C-4B71-9F38-FC3710B41CF0}"/>
              </a:ext>
            </a:extLst>
          </p:cNvPr>
          <p:cNvGraphicFramePr>
            <a:graphicFrameLocks noGrp="1"/>
          </p:cNvGraphicFramePr>
          <p:nvPr>
            <p:extLst>
              <p:ext uri="{D42A27DB-BD31-4B8C-83A1-F6EECF244321}">
                <p14:modId xmlns:p14="http://schemas.microsoft.com/office/powerpoint/2010/main" val="3657184825"/>
              </p:ext>
            </p:extLst>
          </p:nvPr>
        </p:nvGraphicFramePr>
        <p:xfrm>
          <a:off x="256157" y="1780619"/>
          <a:ext cx="4070331" cy="1091996"/>
        </p:xfrm>
        <a:graphic>
          <a:graphicData uri="http://schemas.openxmlformats.org/drawingml/2006/table">
            <a:tbl>
              <a:tblPr firstRow="1" bandRow="1"/>
              <a:tblGrid>
                <a:gridCol w="700373">
                  <a:extLst>
                    <a:ext uri="{9D8B030D-6E8A-4147-A177-3AD203B41FA5}">
                      <a16:colId xmlns:a16="http://schemas.microsoft.com/office/drawing/2014/main" val="20000"/>
                    </a:ext>
                  </a:extLst>
                </a:gridCol>
                <a:gridCol w="3369958">
                  <a:extLst>
                    <a:ext uri="{9D8B030D-6E8A-4147-A177-3AD203B41FA5}">
                      <a16:colId xmlns:a16="http://schemas.microsoft.com/office/drawing/2014/main" val="20001"/>
                    </a:ext>
                  </a:extLst>
                </a:gridCol>
              </a:tblGrid>
              <a:tr h="189752">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モバイル（ブラウザ</a:t>
                      </a: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アプリ）</a:t>
                      </a:r>
                    </a:p>
                  </a:txBody>
                  <a:tcPr marL="31625" marR="31625" marT="31625" marB="31625"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8975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800" b="1" strike="noStrike">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93663"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350</a:t>
                      </a:r>
                      <a:r>
                        <a:rPr kumimoji="0" lang="ja-JP" altLang="en-US" sz="100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同時掲載社数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92075"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kumimoji="0" lang="zh-CN"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1625" marR="31625" marT="31625" marB="31625"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9551934"/>
                  </a:ext>
                </a:extLst>
              </a:tr>
            </a:tbl>
          </a:graphicData>
        </a:graphic>
      </p:graphicFrame>
      <p:sp>
        <p:nvSpPr>
          <p:cNvPr id="131" name="角丸四角形 72">
            <a:extLst>
              <a:ext uri="{FF2B5EF4-FFF2-40B4-BE49-F238E27FC236}">
                <a16:creationId xmlns:a16="http://schemas.microsoft.com/office/drawing/2014/main" id="{724F3D3D-DB64-441A-9055-5FFC6DA6B25B}"/>
              </a:ext>
            </a:extLst>
          </p:cNvPr>
          <p:cNvSpPr/>
          <p:nvPr/>
        </p:nvSpPr>
        <p:spPr>
          <a:xfrm>
            <a:off x="256158" y="1556792"/>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2" name="表 131">
            <a:extLst>
              <a:ext uri="{FF2B5EF4-FFF2-40B4-BE49-F238E27FC236}">
                <a16:creationId xmlns:a16="http://schemas.microsoft.com/office/drawing/2014/main" id="{9E84312F-7172-40CC-A5E8-FD4A7E0B2D56}"/>
              </a:ext>
            </a:extLst>
          </p:cNvPr>
          <p:cNvGraphicFramePr>
            <a:graphicFrameLocks noGrp="1"/>
          </p:cNvGraphicFramePr>
          <p:nvPr>
            <p:extLst>
              <p:ext uri="{D42A27DB-BD31-4B8C-83A1-F6EECF244321}">
                <p14:modId xmlns:p14="http://schemas.microsoft.com/office/powerpoint/2010/main" val="3427391401"/>
              </p:ext>
            </p:extLst>
          </p:nvPr>
        </p:nvGraphicFramePr>
        <p:xfrm>
          <a:off x="258609" y="3122826"/>
          <a:ext cx="3960000" cy="1861991"/>
        </p:xfrm>
        <a:graphic>
          <a:graphicData uri="http://schemas.openxmlformats.org/drawingml/2006/table">
            <a:tbl>
              <a:tblPr firstRow="1" bandRow="1">
                <a:tableStyleId>{5C22544A-7EE6-4342-B048-85BDC9FD1C3A}</a:tableStyleId>
              </a:tblPr>
              <a:tblGrid>
                <a:gridCol w="975446">
                  <a:extLst>
                    <a:ext uri="{9D8B030D-6E8A-4147-A177-3AD203B41FA5}">
                      <a16:colId xmlns:a16="http://schemas.microsoft.com/office/drawing/2014/main" val="20000"/>
                    </a:ext>
                  </a:extLst>
                </a:gridCol>
                <a:gridCol w="2984554">
                  <a:extLst>
                    <a:ext uri="{9D8B030D-6E8A-4147-A177-3AD203B41FA5}">
                      <a16:colId xmlns:a16="http://schemas.microsoft.com/office/drawing/2014/main" val="20001"/>
                    </a:ext>
                  </a:extLst>
                </a:gridCol>
              </a:tblGrid>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文字まで</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1625" marR="31625" marT="31625" marB="31625"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文字程度</a:t>
                      </a:r>
                    </a:p>
                  </a:txBody>
                  <a:tcPr marL="94876" marR="15813" marT="31611" marB="15806"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枚程度</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975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記事からのリンク</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１箇所　（配信日の２営業日前までにサイトアップしてください）</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リポート項目</a:t>
                      </a:r>
                    </a:p>
                  </a:txBody>
                  <a:tcPr marL="31625" marR="31625" marT="31625" marB="31625"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④滞在時間⑤誘導枠別クリック数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日経電子版モバイルのみ。アプリ面はリポート対象外</a:t>
                      </a:r>
                    </a:p>
                  </a:txBody>
                  <a:tcPr marL="94876" marR="15813" marT="31611" marB="15806"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48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7820856"/>
                  </a:ext>
                </a:extLst>
              </a:tr>
            </a:tbl>
          </a:graphicData>
        </a:graphic>
      </p:graphicFrame>
      <p:sp>
        <p:nvSpPr>
          <p:cNvPr id="133" name="角丸四角形 72">
            <a:extLst>
              <a:ext uri="{FF2B5EF4-FFF2-40B4-BE49-F238E27FC236}">
                <a16:creationId xmlns:a16="http://schemas.microsoft.com/office/drawing/2014/main" id="{1F255B4C-5759-45C3-8391-C5DC168596CC}"/>
              </a:ext>
            </a:extLst>
          </p:cNvPr>
          <p:cNvSpPr/>
          <p:nvPr/>
        </p:nvSpPr>
        <p:spPr>
          <a:xfrm>
            <a:off x="251520" y="2921407"/>
            <a:ext cx="713284"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仕様</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72">
            <a:extLst>
              <a:ext uri="{FF2B5EF4-FFF2-40B4-BE49-F238E27FC236}">
                <a16:creationId xmlns:a16="http://schemas.microsoft.com/office/drawing/2014/main" id="{E0FAB891-92A9-4084-A32C-3E014D264D2E}"/>
              </a:ext>
            </a:extLst>
          </p:cNvPr>
          <p:cNvSpPr/>
          <p:nvPr/>
        </p:nvSpPr>
        <p:spPr>
          <a:xfrm>
            <a:off x="251520" y="5652428"/>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BB9F7478-EDC5-4AF2-B665-CC5DE953E4EE}"/>
              </a:ext>
            </a:extLst>
          </p:cNvPr>
          <p:cNvGrpSpPr/>
          <p:nvPr/>
        </p:nvGrpSpPr>
        <p:grpSpPr>
          <a:xfrm>
            <a:off x="6687489" y="1878363"/>
            <a:ext cx="2280774" cy="1003937"/>
            <a:chOff x="6687489" y="1532155"/>
            <a:chExt cx="2815869" cy="1239472"/>
          </a:xfrm>
        </p:grpSpPr>
        <p:sp>
          <p:nvSpPr>
            <p:cNvPr id="225" name="ホームベース 58">
              <a:extLst>
                <a:ext uri="{FF2B5EF4-FFF2-40B4-BE49-F238E27FC236}">
                  <a16:creationId xmlns:a16="http://schemas.microsoft.com/office/drawing/2014/main" id="{93E0A1EE-F7A4-4AFE-B738-84154C977FA9}"/>
                </a:ext>
              </a:extLst>
            </p:cNvPr>
            <p:cNvSpPr/>
            <p:nvPr/>
          </p:nvSpPr>
          <p:spPr bwMode="auto">
            <a:xfrm>
              <a:off x="6687489" y="2547033"/>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sp>
          <p:nvSpPr>
            <p:cNvPr id="226" name="Text Box 8">
              <a:extLst>
                <a:ext uri="{FF2B5EF4-FFF2-40B4-BE49-F238E27FC236}">
                  <a16:creationId xmlns:a16="http://schemas.microsoft.com/office/drawing/2014/main" id="{B8E23E05-E896-4865-A040-D7113FF2E8D2}"/>
                </a:ext>
              </a:extLst>
            </p:cNvPr>
            <p:cNvSpPr txBox="1">
              <a:spLocks noChangeArrowheads="1"/>
            </p:cNvSpPr>
            <p:nvPr/>
          </p:nvSpPr>
          <p:spPr bwMode="auto">
            <a:xfrm>
              <a:off x="6842373" y="1532155"/>
              <a:ext cx="1935546" cy="18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227" name="Text Box 31">
              <a:extLst>
                <a:ext uri="{FF2B5EF4-FFF2-40B4-BE49-F238E27FC236}">
                  <a16:creationId xmlns:a16="http://schemas.microsoft.com/office/drawing/2014/main" id="{DB08AF05-2A54-4320-830A-675D9E31AFE4}"/>
                </a:ext>
              </a:extLst>
            </p:cNvPr>
            <p:cNvSpPr txBox="1">
              <a:spLocks noChangeArrowheads="1"/>
            </p:cNvSpPr>
            <p:nvPr/>
          </p:nvSpPr>
          <p:spPr bwMode="auto">
            <a:xfrm>
              <a:off x="7125259" y="1754945"/>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228" name="Text Box 31">
              <a:extLst>
                <a:ext uri="{FF2B5EF4-FFF2-40B4-BE49-F238E27FC236}">
                  <a16:creationId xmlns:a16="http://schemas.microsoft.com/office/drawing/2014/main" id="{55C19C21-92BA-48A2-B215-99F52FA68242}"/>
                </a:ext>
              </a:extLst>
            </p:cNvPr>
            <p:cNvSpPr txBox="1">
              <a:spLocks noChangeArrowheads="1"/>
            </p:cNvSpPr>
            <p:nvPr/>
          </p:nvSpPr>
          <p:spPr bwMode="auto">
            <a:xfrm>
              <a:off x="6695046" y="1623712"/>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229" name="AutoShape 32">
              <a:extLst>
                <a:ext uri="{FF2B5EF4-FFF2-40B4-BE49-F238E27FC236}">
                  <a16:creationId xmlns:a16="http://schemas.microsoft.com/office/drawing/2014/main" id="{84626E2F-E8B8-4778-8A33-E45B130E2F53}"/>
                </a:ext>
              </a:extLst>
            </p:cNvPr>
            <p:cNvSpPr>
              <a:spLocks noChangeArrowheads="1"/>
            </p:cNvSpPr>
            <p:nvPr/>
          </p:nvSpPr>
          <p:spPr bwMode="auto">
            <a:xfrm flipV="1">
              <a:off x="6811991"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Text Box 31">
              <a:extLst>
                <a:ext uri="{FF2B5EF4-FFF2-40B4-BE49-F238E27FC236}">
                  <a16:creationId xmlns:a16="http://schemas.microsoft.com/office/drawing/2014/main" id="{F9606356-8491-40A9-B964-794929CBCD1B}"/>
                </a:ext>
              </a:extLst>
            </p:cNvPr>
            <p:cNvSpPr txBox="1">
              <a:spLocks noChangeArrowheads="1"/>
            </p:cNvSpPr>
            <p:nvPr/>
          </p:nvSpPr>
          <p:spPr bwMode="auto">
            <a:xfrm>
              <a:off x="7987365" y="1735686"/>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231" name="AutoShape 32">
              <a:extLst>
                <a:ext uri="{FF2B5EF4-FFF2-40B4-BE49-F238E27FC236}">
                  <a16:creationId xmlns:a16="http://schemas.microsoft.com/office/drawing/2014/main" id="{E1D76341-3C0F-4FC1-B714-6FDF2474C047}"/>
                </a:ext>
              </a:extLst>
            </p:cNvPr>
            <p:cNvSpPr>
              <a:spLocks noChangeArrowheads="1"/>
            </p:cNvSpPr>
            <p:nvPr/>
          </p:nvSpPr>
          <p:spPr bwMode="auto">
            <a:xfrm flipV="1">
              <a:off x="8104313" y="2430271"/>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2" name="グループ化 90">
              <a:extLst>
                <a:ext uri="{FF2B5EF4-FFF2-40B4-BE49-F238E27FC236}">
                  <a16:creationId xmlns:a16="http://schemas.microsoft.com/office/drawing/2014/main" id="{83F46FED-E2E3-4B54-8841-AE4C439A8832}"/>
                </a:ext>
              </a:extLst>
            </p:cNvPr>
            <p:cNvGrpSpPr>
              <a:grpSpLocks/>
            </p:cNvGrpSpPr>
            <p:nvPr/>
          </p:nvGrpSpPr>
          <p:grpSpPr bwMode="auto">
            <a:xfrm>
              <a:off x="7572259" y="1735693"/>
              <a:ext cx="202907" cy="808705"/>
              <a:chOff x="1653668" y="4689356"/>
              <a:chExt cx="323165" cy="910778"/>
            </a:xfrm>
          </p:grpSpPr>
          <p:sp>
            <p:nvSpPr>
              <p:cNvPr id="233" name="Text Box 31">
                <a:extLst>
                  <a:ext uri="{FF2B5EF4-FFF2-40B4-BE49-F238E27FC236}">
                    <a16:creationId xmlns:a16="http://schemas.microsoft.com/office/drawing/2014/main" id="{0C18316A-4802-42DC-9D67-1F6B5BEE324D}"/>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234" name="AutoShape 32">
                <a:extLst>
                  <a:ext uri="{FF2B5EF4-FFF2-40B4-BE49-F238E27FC236}">
                    <a16:creationId xmlns:a16="http://schemas.microsoft.com/office/drawing/2014/main" id="{D8445AAE-7B76-41F8-9228-5D7F47762434}"/>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5" name="グループ化 91">
              <a:extLst>
                <a:ext uri="{FF2B5EF4-FFF2-40B4-BE49-F238E27FC236}">
                  <a16:creationId xmlns:a16="http://schemas.microsoft.com/office/drawing/2014/main" id="{7153AF6B-3724-4213-96CD-8224FDA6AC51}"/>
                </a:ext>
              </a:extLst>
            </p:cNvPr>
            <p:cNvGrpSpPr>
              <a:grpSpLocks/>
            </p:cNvGrpSpPr>
            <p:nvPr/>
          </p:nvGrpSpPr>
          <p:grpSpPr bwMode="auto">
            <a:xfrm>
              <a:off x="8406771" y="1735693"/>
              <a:ext cx="202907" cy="808705"/>
              <a:chOff x="2813125" y="4689356"/>
              <a:chExt cx="323165" cy="910778"/>
            </a:xfrm>
          </p:grpSpPr>
          <p:sp>
            <p:nvSpPr>
              <p:cNvPr id="236" name="Text Box 31">
                <a:extLst>
                  <a:ext uri="{FF2B5EF4-FFF2-40B4-BE49-F238E27FC236}">
                    <a16:creationId xmlns:a16="http://schemas.microsoft.com/office/drawing/2014/main" id="{FC20CC51-B591-4405-BF44-2E32CCECD4BB}"/>
                  </a:ext>
                </a:extLst>
              </p:cNvPr>
              <p:cNvSpPr txBox="1">
                <a:spLocks noChangeArrowheads="1"/>
              </p:cNvSpPr>
              <p:nvPr/>
            </p:nvSpPr>
            <p:spPr bwMode="auto">
              <a:xfrm>
                <a:off x="281312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237" name="AutoShape 32">
                <a:extLst>
                  <a:ext uri="{FF2B5EF4-FFF2-40B4-BE49-F238E27FC236}">
                    <a16:creationId xmlns:a16="http://schemas.microsoft.com/office/drawing/2014/main" id="{D6D833D9-2C40-413E-B842-A5C9088298FE}"/>
                  </a:ext>
                </a:extLst>
              </p:cNvPr>
              <p:cNvSpPr>
                <a:spLocks noChangeArrowheads="1"/>
              </p:cNvSpPr>
              <p:nvPr/>
            </p:nvSpPr>
            <p:spPr bwMode="auto">
              <a:xfrm flipV="1">
                <a:off x="2929469" y="5471547"/>
                <a:ext cx="90489"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8" name="グループ化 94">
              <a:extLst>
                <a:ext uri="{FF2B5EF4-FFF2-40B4-BE49-F238E27FC236}">
                  <a16:creationId xmlns:a16="http://schemas.microsoft.com/office/drawing/2014/main" id="{B7DEC112-4500-438F-BBBF-E3A8CE94A428}"/>
                </a:ext>
              </a:extLst>
            </p:cNvPr>
            <p:cNvGrpSpPr>
              <a:grpSpLocks/>
            </p:cNvGrpSpPr>
            <p:nvPr/>
          </p:nvGrpSpPr>
          <p:grpSpPr bwMode="auto">
            <a:xfrm>
              <a:off x="8761379" y="1735693"/>
              <a:ext cx="203906" cy="808705"/>
              <a:chOff x="2917645" y="4689356"/>
              <a:chExt cx="323165" cy="910778"/>
            </a:xfrm>
          </p:grpSpPr>
          <p:sp>
            <p:nvSpPr>
              <p:cNvPr id="239" name="Text Box 31">
                <a:extLst>
                  <a:ext uri="{FF2B5EF4-FFF2-40B4-BE49-F238E27FC236}">
                    <a16:creationId xmlns:a16="http://schemas.microsoft.com/office/drawing/2014/main" id="{F7C2B7B2-4803-427B-97F1-2E574C061EB1}"/>
                  </a:ext>
                </a:extLst>
              </p:cNvPr>
              <p:cNvSpPr txBox="1">
                <a:spLocks noChangeArrowheads="1"/>
              </p:cNvSpPr>
              <p:nvPr/>
            </p:nvSpPr>
            <p:spPr bwMode="auto">
              <a:xfrm>
                <a:off x="2917645"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240" name="AutoShape 32">
                <a:extLst>
                  <a:ext uri="{FF2B5EF4-FFF2-40B4-BE49-F238E27FC236}">
                    <a16:creationId xmlns:a16="http://schemas.microsoft.com/office/drawing/2014/main" id="{E8A51EF0-22ED-44C9-8C07-ABED9E03D025}"/>
                  </a:ext>
                </a:extLst>
              </p:cNvPr>
              <p:cNvSpPr>
                <a:spLocks noChangeArrowheads="1"/>
              </p:cNvSpPr>
              <p:nvPr/>
            </p:nvSpPr>
            <p:spPr bwMode="auto">
              <a:xfrm flipV="1">
                <a:off x="3033983"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4" name="グループ化 100">
              <a:extLst>
                <a:ext uri="{FF2B5EF4-FFF2-40B4-BE49-F238E27FC236}">
                  <a16:creationId xmlns:a16="http://schemas.microsoft.com/office/drawing/2014/main" id="{8A9BD1F7-7791-459A-B03B-A313FA0D15C9}"/>
                </a:ext>
              </a:extLst>
            </p:cNvPr>
            <p:cNvGrpSpPr>
              <a:grpSpLocks/>
            </p:cNvGrpSpPr>
            <p:nvPr/>
          </p:nvGrpSpPr>
          <p:grpSpPr bwMode="auto">
            <a:xfrm>
              <a:off x="9098265" y="1735693"/>
              <a:ext cx="202906" cy="808705"/>
              <a:chOff x="2609981" y="4689356"/>
              <a:chExt cx="323165" cy="910778"/>
            </a:xfrm>
          </p:grpSpPr>
          <p:sp>
            <p:nvSpPr>
              <p:cNvPr id="245" name="Text Box 31">
                <a:extLst>
                  <a:ext uri="{FF2B5EF4-FFF2-40B4-BE49-F238E27FC236}">
                    <a16:creationId xmlns:a16="http://schemas.microsoft.com/office/drawing/2014/main" id="{A48BFE8C-BCD8-41F6-A349-270E54995A73}"/>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246" name="AutoShape 32">
                <a:extLst>
                  <a:ext uri="{FF2B5EF4-FFF2-40B4-BE49-F238E27FC236}">
                    <a16:creationId xmlns:a16="http://schemas.microsoft.com/office/drawing/2014/main" id="{72F1E9D6-5A0B-4E3F-9B95-88A88EFFD6D2}"/>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7" name="AutoShape 39">
              <a:extLst>
                <a:ext uri="{FF2B5EF4-FFF2-40B4-BE49-F238E27FC236}">
                  <a16:creationId xmlns:a16="http://schemas.microsoft.com/office/drawing/2014/main" id="{94B07258-4555-438C-97F9-D0F061E1C3C8}"/>
                </a:ext>
              </a:extLst>
            </p:cNvPr>
            <p:cNvSpPr>
              <a:spLocks/>
            </p:cNvSpPr>
            <p:nvPr/>
          </p:nvSpPr>
          <p:spPr bwMode="auto">
            <a:xfrm rot="5400000">
              <a:off x="8575104" y="2043094"/>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AutoShape 32">
              <a:extLst>
                <a:ext uri="{FF2B5EF4-FFF2-40B4-BE49-F238E27FC236}">
                  <a16:creationId xmlns:a16="http://schemas.microsoft.com/office/drawing/2014/main" id="{8C2869AB-4E5A-4020-9AAD-D8269969349C}"/>
                </a:ext>
              </a:extLst>
            </p:cNvPr>
            <p:cNvSpPr>
              <a:spLocks noChangeArrowheads="1"/>
            </p:cNvSpPr>
            <p:nvPr/>
          </p:nvSpPr>
          <p:spPr bwMode="auto">
            <a:xfrm flipV="1">
              <a:off x="7236065" y="245083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Freeform 290">
              <a:extLst>
                <a:ext uri="{FF2B5EF4-FFF2-40B4-BE49-F238E27FC236}">
                  <a16:creationId xmlns:a16="http://schemas.microsoft.com/office/drawing/2014/main" id="{4C459AF2-D712-4BAB-91C6-D0A8B76D8931}"/>
                </a:ext>
              </a:extLst>
            </p:cNvPr>
            <p:cNvSpPr>
              <a:spLocks noEditPoints="1"/>
            </p:cNvSpPr>
            <p:nvPr/>
          </p:nvSpPr>
          <p:spPr bwMode="auto">
            <a:xfrm>
              <a:off x="6687489" y="1542800"/>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grpSp>
      <p:graphicFrame>
        <p:nvGraphicFramePr>
          <p:cNvPr id="258" name="表 257">
            <a:extLst>
              <a:ext uri="{FF2B5EF4-FFF2-40B4-BE49-F238E27FC236}">
                <a16:creationId xmlns:a16="http://schemas.microsoft.com/office/drawing/2014/main" id="{03313535-469E-483C-994E-5C94655DFDCE}"/>
              </a:ext>
            </a:extLst>
          </p:cNvPr>
          <p:cNvGraphicFramePr>
            <a:graphicFrameLocks noGrp="1"/>
          </p:cNvGraphicFramePr>
          <p:nvPr>
            <p:extLst>
              <p:ext uri="{D42A27DB-BD31-4B8C-83A1-F6EECF244321}">
                <p14:modId xmlns:p14="http://schemas.microsoft.com/office/powerpoint/2010/main" val="2149391440"/>
              </p:ext>
            </p:extLst>
          </p:nvPr>
        </p:nvGraphicFramePr>
        <p:xfrm>
          <a:off x="4877243" y="5605419"/>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84" name="Text Box 41">
            <a:extLst>
              <a:ext uri="{FF2B5EF4-FFF2-40B4-BE49-F238E27FC236}">
                <a16:creationId xmlns:a16="http://schemas.microsoft.com/office/drawing/2014/main" id="{89A4ED3F-0BF3-41CD-BC0F-7A5562A48B44}"/>
              </a:ext>
            </a:extLst>
          </p:cNvPr>
          <p:cNvSpPr txBox="1">
            <a:spLocks noChangeArrowheads="1"/>
          </p:cNvSpPr>
          <p:nvPr/>
        </p:nvSpPr>
        <p:spPr bwMode="auto">
          <a:xfrm>
            <a:off x="7360267" y="2889202"/>
            <a:ext cx="1676229" cy="200055"/>
          </a:xfrm>
          <a:prstGeom prst="rect">
            <a:avLst/>
          </a:prstGeom>
          <a:noFill/>
          <a:ln w="9525">
            <a:noFill/>
            <a:miter lim="800000"/>
            <a:headEnd/>
            <a:tailEnd/>
          </a:ln>
        </p:spPr>
        <p:txBody>
          <a:bodyPr wrap="square" anchor="ctr" anchorCtr="1">
            <a:spAutoFit/>
          </a:bodyPr>
          <a:lstStyle>
            <a:defPPr>
              <a:defRPr lang="ja-JP"/>
            </a:defPPr>
            <a:lvl1pPr algn="ctr">
              <a:defRPr sz="700">
                <a:solidFill>
                  <a:srgbClr val="FF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制作期間は、</a:t>
            </a:r>
            <a:r>
              <a:rPr lang="en-US" altLang="ja-JP"/>
              <a:t>4</a:t>
            </a:r>
            <a:r>
              <a:rPr lang="ja-JP" altLang="en-US"/>
              <a:t>週間～</a:t>
            </a:r>
            <a:r>
              <a:rPr lang="en-US" altLang="ja-JP"/>
              <a:t>5</a:t>
            </a:r>
            <a:r>
              <a:rPr lang="ja-JP" altLang="en-US"/>
              <a:t>週間</a:t>
            </a:r>
            <a:endParaRPr lang="en-US" altLang="ja-JP"/>
          </a:p>
        </p:txBody>
      </p:sp>
      <p:sp>
        <p:nvSpPr>
          <p:cNvPr id="86" name="正方形/長方形 12">
            <a:extLst>
              <a:ext uri="{FF2B5EF4-FFF2-40B4-BE49-F238E27FC236}">
                <a16:creationId xmlns:a16="http://schemas.microsoft.com/office/drawing/2014/main" id="{BAAA68AD-E87B-4ED7-A838-7A5C27D82948}"/>
              </a:ext>
            </a:extLst>
          </p:cNvPr>
          <p:cNvSpPr>
            <a:spLocks noChangeArrowheads="1"/>
          </p:cNvSpPr>
          <p:nvPr/>
        </p:nvSpPr>
        <p:spPr bwMode="auto">
          <a:xfrm>
            <a:off x="194469" y="4961372"/>
            <a:ext cx="3482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文字数、記事中掲載画像、記事からのリンク本数等の追加は別途費用がかかります。</a:t>
            </a:r>
          </a:p>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graphicFrame>
        <p:nvGraphicFramePr>
          <p:cNvPr id="92" name="表 91">
            <a:extLst>
              <a:ext uri="{FF2B5EF4-FFF2-40B4-BE49-F238E27FC236}">
                <a16:creationId xmlns:a16="http://schemas.microsoft.com/office/drawing/2014/main" id="{085A6F78-0806-44B4-B6AF-20A3D560C586}"/>
              </a:ext>
            </a:extLst>
          </p:cNvPr>
          <p:cNvGraphicFramePr>
            <a:graphicFrameLocks noGrp="1"/>
          </p:cNvGraphicFramePr>
          <p:nvPr>
            <p:extLst>
              <p:ext uri="{D42A27DB-BD31-4B8C-83A1-F6EECF244321}">
                <p14:modId xmlns:p14="http://schemas.microsoft.com/office/powerpoint/2010/main" val="3279415662"/>
              </p:ext>
            </p:extLst>
          </p:nvPr>
        </p:nvGraphicFramePr>
        <p:xfrm>
          <a:off x="251520" y="5913538"/>
          <a:ext cx="3478213" cy="497211"/>
        </p:xfrm>
        <a:graphic>
          <a:graphicData uri="http://schemas.openxmlformats.org/drawingml/2006/table">
            <a:tbl>
              <a:tblPr>
                <a:tableStyleId>{5C22544A-7EE6-4342-B048-85BDC9FD1C3A}</a:tableStyleId>
              </a:tblPr>
              <a:tblGrid>
                <a:gridCol w="1822029">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37255">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広告商品</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掲載期間</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掲載量</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en-US" sz="700" u="none" strike="noStrike">
                          <a:effectLst/>
                          <a:latin typeface="Meiryo UI" panose="020B0604030504040204" pitchFamily="50" charset="-128"/>
                          <a:ea typeface="Meiryo UI" panose="020B0604030504040204" pitchFamily="50" charset="-128"/>
                          <a:cs typeface="Meiryo UI" panose="020B0604030504040204" pitchFamily="50" charset="-128"/>
                        </a:rPr>
                        <a:t>imps)</a:t>
                      </a:r>
                      <a:endParaRPr 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0"/>
                  </a:ext>
                </a:extLst>
              </a:tr>
              <a:tr h="117385">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インフィード</a:t>
                      </a:r>
                    </a:p>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モバイル指定</a:t>
                      </a:r>
                    </a:p>
                  </a:txBody>
                  <a:tcPr marL="9525" marR="9525" marT="8792" marB="0" anchor="ctr"/>
                </a:tc>
                <a:tc>
                  <a:txBody>
                    <a:bodyPr/>
                    <a:lstStyle/>
                    <a:p>
                      <a:pPr algn="ctr" rtl="0" fontAlgn="ctr"/>
                      <a:r>
                        <a:rPr lang="en-US" altLang="ja-JP" sz="700" u="none" strike="noStrike">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カ月</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1,500,000</a:t>
                      </a:r>
                    </a:p>
                  </a:txBody>
                  <a:tcPr marL="9525" marR="9525" marT="8792" marB="0" anchor="ctr"/>
                </a:tc>
                <a:extLst>
                  <a:ext uri="{0D108BD9-81ED-4DB2-BD59-A6C34878D82A}">
                    <a16:rowId xmlns:a16="http://schemas.microsoft.com/office/drawing/2014/main" val="10004"/>
                  </a:ext>
                </a:extLst>
              </a:tr>
              <a:tr h="137804">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タイアップ特別誘導枠</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tc>
                  <a:txBody>
                    <a:bodyPr/>
                    <a:lstStyle/>
                    <a:p>
                      <a:pPr algn="ctr" rtl="0" fontAlgn="ctr"/>
                      <a:r>
                        <a:rPr lang="ja-JP" altLang="en-US" sz="700" u="none" strike="noStrike">
                          <a:effectLst/>
                          <a:latin typeface="Meiryo UI" panose="020B0604030504040204" pitchFamily="50" charset="-128"/>
                          <a:ea typeface="Meiryo UI" panose="020B0604030504040204" pitchFamily="50" charset="-128"/>
                          <a:cs typeface="Meiryo UI" panose="020B0604030504040204" pitchFamily="50" charset="-128"/>
                        </a:rPr>
                        <a:t>媒体社任意</a:t>
                      </a:r>
                      <a:endParaRPr lang="ja-JP" altLang="en-US" sz="7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8792" marB="0" anchor="ctr"/>
                </a:tc>
                <a:extLst>
                  <a:ext uri="{0D108BD9-81ED-4DB2-BD59-A6C34878D82A}">
                    <a16:rowId xmlns:a16="http://schemas.microsoft.com/office/drawing/2014/main" val="10005"/>
                  </a:ext>
                </a:extLst>
              </a:tr>
            </a:tbl>
          </a:graphicData>
        </a:graphic>
      </p:graphicFrame>
      <p:sp>
        <p:nvSpPr>
          <p:cNvPr id="93" name="正方形/長方形 92">
            <a:extLst>
              <a:ext uri="{FF2B5EF4-FFF2-40B4-BE49-F238E27FC236}">
                <a16:creationId xmlns:a16="http://schemas.microsoft.com/office/drawing/2014/main" id="{53CD0B31-660C-4454-A258-E1F5298FCA49}"/>
              </a:ext>
            </a:extLst>
          </p:cNvPr>
          <p:cNvSpPr/>
          <p:nvPr/>
        </p:nvSpPr>
        <p:spPr>
          <a:xfrm>
            <a:off x="1172384" y="5650453"/>
            <a:ext cx="1593706" cy="220573"/>
          </a:xfrm>
          <a:prstGeom prst="rect">
            <a:avLst/>
          </a:prstGeom>
        </p:spPr>
        <p:txBody>
          <a:bodyPr wrap="none">
            <a:spAutoFit/>
          </a:bodyPr>
          <a:lstStyle/>
          <a:p>
            <a:pPr>
              <a:lnSpc>
                <a:spcPts val="1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想定</a:t>
            </a:r>
            <a:r>
              <a:rPr lang="en-US" altLang="ja-JP" sz="1000">
                <a:latin typeface="Meiryo UI" panose="020B0604030504040204" pitchFamily="50" charset="-128"/>
                <a:ea typeface="Meiryo UI" panose="020B0604030504040204" pitchFamily="50" charset="-128"/>
                <a:cs typeface="Meiryo UI" panose="020B0604030504040204" pitchFamily="50" charset="-128"/>
              </a:rPr>
              <a:t>PV5,000</a:t>
            </a:r>
            <a:r>
              <a:rPr lang="ja-JP" altLang="en-US" sz="1000">
                <a:latin typeface="Meiryo UI" panose="020B0604030504040204" pitchFamily="50" charset="-128"/>
                <a:ea typeface="Meiryo UI" panose="020B0604030504040204" pitchFamily="50" charset="-128"/>
                <a:cs typeface="Meiryo UI" panose="020B0604030504040204" pitchFamily="50" charset="-128"/>
              </a:rPr>
              <a:t>～</a:t>
            </a:r>
            <a:r>
              <a:rPr lang="en-US" altLang="ja-JP" sz="1000">
                <a:latin typeface="Meiryo UI" panose="020B0604030504040204" pitchFamily="50" charset="-128"/>
                <a:ea typeface="Meiryo UI" panose="020B0604030504040204" pitchFamily="50" charset="-128"/>
                <a:cs typeface="Meiryo UI" panose="020B0604030504040204" pitchFamily="50" charset="-128"/>
              </a:rPr>
              <a:t>7,000】</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2">
            <a:extLst>
              <a:ext uri="{FF2B5EF4-FFF2-40B4-BE49-F238E27FC236}">
                <a16:creationId xmlns:a16="http://schemas.microsoft.com/office/drawing/2014/main" id="{B4B577A5-69C0-4902-A0B8-60D49DE3FE7C}"/>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6</a:t>
            </a:fld>
            <a:endParaRPr lang="ja-JP" altLang="en-US"/>
          </a:p>
        </p:txBody>
      </p:sp>
      <p:pic>
        <p:nvPicPr>
          <p:cNvPr id="87" name="図 86">
            <a:extLst>
              <a:ext uri="{FF2B5EF4-FFF2-40B4-BE49-F238E27FC236}">
                <a16:creationId xmlns:a16="http://schemas.microsoft.com/office/drawing/2014/main" id="{8E88B04E-0B0B-4F7E-AAF3-5687119DCA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14030" y="1816282"/>
            <a:ext cx="206269" cy="207974"/>
          </a:xfrm>
          <a:prstGeom prst="rect">
            <a:avLst/>
          </a:prstGeom>
        </p:spPr>
      </p:pic>
      <p:grpSp>
        <p:nvGrpSpPr>
          <p:cNvPr id="89" name="グループ化 88">
            <a:extLst>
              <a:ext uri="{FF2B5EF4-FFF2-40B4-BE49-F238E27FC236}">
                <a16:creationId xmlns:a16="http://schemas.microsoft.com/office/drawing/2014/main" id="{C7A5E800-AAE5-4BE6-BF3A-CC720E152B5D}"/>
              </a:ext>
            </a:extLst>
          </p:cNvPr>
          <p:cNvGrpSpPr/>
          <p:nvPr/>
        </p:nvGrpSpPr>
        <p:grpSpPr>
          <a:xfrm>
            <a:off x="4738338" y="4695238"/>
            <a:ext cx="3405750" cy="900874"/>
            <a:chOff x="5414044" y="3851156"/>
            <a:chExt cx="3835428" cy="959266"/>
          </a:xfrm>
        </p:grpSpPr>
        <p:pic>
          <p:nvPicPr>
            <p:cNvPr id="90" name="Picture 2" descr="C:\Users\nk18806\Desktop\図1.png">
              <a:extLst>
                <a:ext uri="{FF2B5EF4-FFF2-40B4-BE49-F238E27FC236}">
                  <a16:creationId xmlns:a16="http://schemas.microsoft.com/office/drawing/2014/main" id="{B764E730-EB5A-4C0B-94A9-9929FED9000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17686"/>
            <a:stretch/>
          </p:blipFill>
          <p:spPr bwMode="auto">
            <a:xfrm>
              <a:off x="5414044" y="4059085"/>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91" name="Text Box 8">
              <a:extLst>
                <a:ext uri="{FF2B5EF4-FFF2-40B4-BE49-F238E27FC236}">
                  <a16:creationId xmlns:a16="http://schemas.microsoft.com/office/drawing/2014/main" id="{3FDB1380-8B1E-4D5E-91DB-3A637C23BD64}"/>
                </a:ext>
              </a:extLst>
            </p:cNvPr>
            <p:cNvSpPr txBox="1">
              <a:spLocks noChangeArrowheads="1"/>
            </p:cNvSpPr>
            <p:nvPr/>
          </p:nvSpPr>
          <p:spPr bwMode="auto">
            <a:xfrm>
              <a:off x="5676325" y="3851156"/>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2">
              <a:extLst>
                <a:ext uri="{FF2B5EF4-FFF2-40B4-BE49-F238E27FC236}">
                  <a16:creationId xmlns:a16="http://schemas.microsoft.com/office/drawing/2014/main" id="{CCF1950C-CADF-4A21-9799-5307D28A1FD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76882" y="4197221"/>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Freeform 290">
              <a:extLst>
                <a:ext uri="{FF2B5EF4-FFF2-40B4-BE49-F238E27FC236}">
                  <a16:creationId xmlns:a16="http://schemas.microsoft.com/office/drawing/2014/main" id="{00C19CDC-BAFD-4365-ADC2-3C8DE4CE4C20}"/>
                </a:ext>
              </a:extLst>
            </p:cNvPr>
            <p:cNvSpPr>
              <a:spLocks noEditPoints="1"/>
            </p:cNvSpPr>
            <p:nvPr/>
          </p:nvSpPr>
          <p:spPr bwMode="auto">
            <a:xfrm>
              <a:off x="5498099" y="3851156"/>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6" name="図 95">
              <a:extLst>
                <a:ext uri="{FF2B5EF4-FFF2-40B4-BE49-F238E27FC236}">
                  <a16:creationId xmlns:a16="http://schemas.microsoft.com/office/drawing/2014/main" id="{39A80C42-9495-4301-B2D4-F3F7C7E575A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376882" y="4477463"/>
              <a:ext cx="781026" cy="250518"/>
            </a:xfrm>
            <a:prstGeom prst="rect">
              <a:avLst/>
            </a:prstGeom>
          </p:spPr>
        </p:pic>
        <p:pic>
          <p:nvPicPr>
            <p:cNvPr id="97" name="図 96">
              <a:extLst>
                <a:ext uri="{FF2B5EF4-FFF2-40B4-BE49-F238E27FC236}">
                  <a16:creationId xmlns:a16="http://schemas.microsoft.com/office/drawing/2014/main" id="{3070F27C-B035-40AF-8A3E-B01CEDEE145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76203" y="4556026"/>
              <a:ext cx="589431" cy="250518"/>
            </a:xfrm>
            <a:prstGeom prst="rect">
              <a:avLst/>
            </a:prstGeom>
          </p:spPr>
        </p:pic>
        <p:pic>
          <p:nvPicPr>
            <p:cNvPr id="98" name="図 97">
              <a:extLst>
                <a:ext uri="{FF2B5EF4-FFF2-40B4-BE49-F238E27FC236}">
                  <a16:creationId xmlns:a16="http://schemas.microsoft.com/office/drawing/2014/main" id="{302CC28D-62AD-4194-8264-AC6A8EDF32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450476" y="4591437"/>
              <a:ext cx="589431" cy="215107"/>
            </a:xfrm>
            <a:prstGeom prst="rect">
              <a:avLst/>
            </a:prstGeom>
          </p:spPr>
        </p:pic>
        <p:pic>
          <p:nvPicPr>
            <p:cNvPr id="99" name="図 98">
              <a:extLst>
                <a:ext uri="{FF2B5EF4-FFF2-40B4-BE49-F238E27FC236}">
                  <a16:creationId xmlns:a16="http://schemas.microsoft.com/office/drawing/2014/main" id="{4658B18C-E327-462C-8617-28C581DF26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257665" y="4449680"/>
              <a:ext cx="221731" cy="250518"/>
            </a:xfrm>
            <a:prstGeom prst="rect">
              <a:avLst/>
            </a:prstGeom>
          </p:spPr>
        </p:pic>
        <p:pic>
          <p:nvPicPr>
            <p:cNvPr id="101" name="Picture 2" descr="f_logo_RGB-Hex-Blue_512">
              <a:extLst>
                <a:ext uri="{FF2B5EF4-FFF2-40B4-BE49-F238E27FC236}">
                  <a16:creationId xmlns:a16="http://schemas.microsoft.com/office/drawing/2014/main" id="{5C2E4737-8EB1-4E98-A473-9E90D95F155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448615" y="4494753"/>
              <a:ext cx="194462" cy="1933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図 3">
            <a:extLst>
              <a:ext uri="{FF2B5EF4-FFF2-40B4-BE49-F238E27FC236}">
                <a16:creationId xmlns:a16="http://schemas.microsoft.com/office/drawing/2014/main" id="{3CFCCDBD-143D-4B76-9BAC-B6B7110B4033}"/>
              </a:ext>
            </a:extLst>
          </p:cNvPr>
          <p:cNvPicPr>
            <a:picLocks noChangeAspect="1"/>
          </p:cNvPicPr>
          <p:nvPr/>
        </p:nvPicPr>
        <p:blipFill>
          <a:blip r:embed="rId14"/>
          <a:stretch>
            <a:fillRect/>
          </a:stretch>
        </p:blipFill>
        <p:spPr>
          <a:xfrm>
            <a:off x="7413770" y="4860378"/>
            <a:ext cx="685800" cy="200025"/>
          </a:xfrm>
          <a:prstGeom prst="rect">
            <a:avLst/>
          </a:prstGeom>
        </p:spPr>
      </p:pic>
      <p:sp>
        <p:nvSpPr>
          <p:cNvPr id="103" name="Text Box 16">
            <a:extLst>
              <a:ext uri="{FF2B5EF4-FFF2-40B4-BE49-F238E27FC236}">
                <a16:creationId xmlns:a16="http://schemas.microsoft.com/office/drawing/2014/main" id="{6E7FEAA4-1DD5-4D34-A784-5954592C037D}"/>
              </a:ext>
            </a:extLst>
          </p:cNvPr>
          <p:cNvSpPr txBox="1">
            <a:spLocks noChangeArrowheads="1"/>
          </p:cNvSpPr>
          <p:nvPr/>
        </p:nvSpPr>
        <p:spPr bwMode="auto">
          <a:xfrm>
            <a:off x="8211796" y="623700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
        <p:nvSpPr>
          <p:cNvPr id="104" name="正方形/長方形 103">
            <a:extLst>
              <a:ext uri="{FF2B5EF4-FFF2-40B4-BE49-F238E27FC236}">
                <a16:creationId xmlns:a16="http://schemas.microsoft.com/office/drawing/2014/main" id="{CD7603AC-007C-FF4E-BC08-CFFA07F146B5}"/>
              </a:ext>
            </a:extLst>
          </p:cNvPr>
          <p:cNvSpPr/>
          <p:nvPr/>
        </p:nvSpPr>
        <p:spPr>
          <a:xfrm>
            <a:off x="4535376" y="6326931"/>
            <a:ext cx="4399293" cy="197683"/>
          </a:xfrm>
          <a:prstGeom prst="rect">
            <a:avLst/>
          </a:prstGeom>
        </p:spPr>
        <p:txBody>
          <a:bodyPr wrap="square">
            <a:spAutoFit/>
          </a:bodyPr>
          <a:lstStyle/>
          <a:p>
            <a:pPr>
              <a:lnSpc>
                <a:spcPts val="923"/>
              </a:lnSpc>
            </a:pP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a:latin typeface="Meiryo UI" panose="020B0604030504040204" pitchFamily="50" charset="-128"/>
                <a:ea typeface="Meiryo UI" panose="020B0604030504040204" pitchFamily="50" charset="-128"/>
                <a:cs typeface="Meiryo UI" panose="020B0604030504040204" pitchFamily="50"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111165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F05560B-1B4B-4918-88CB-8669D1888E99}"/>
              </a:ext>
            </a:extLst>
          </p:cNvPr>
          <p:cNvSpPr txBox="1">
            <a:spLocks/>
          </p:cNvSpPr>
          <p:nvPr/>
        </p:nvSpPr>
        <p:spPr>
          <a:xfrm>
            <a:off x="88237" y="260662"/>
            <a:ext cx="2327881"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ja-JP" altLang="en-US" b="1">
                <a:latin typeface="Meiryo UI"/>
                <a:ea typeface="Meiryo UI"/>
                <a:cs typeface="Meiryo UI" panose="020B0604030504040204" pitchFamily="50" charset="-128"/>
              </a:rPr>
              <a:t>④リード獲得タイアップ</a:t>
            </a:r>
            <a:endParaRPr kumimoji="1" lang="ja-JP" altLang="en-US">
              <a:latin typeface="Meiryo UI"/>
              <a:ea typeface="Meiryo UI"/>
            </a:endParaRPr>
          </a:p>
        </p:txBody>
      </p:sp>
      <p:sp>
        <p:nvSpPr>
          <p:cNvPr id="41" name="スライド番号プレースホルダー 2">
            <a:extLst>
              <a:ext uri="{FF2B5EF4-FFF2-40B4-BE49-F238E27FC236}">
                <a16:creationId xmlns:a16="http://schemas.microsoft.com/office/drawing/2014/main" id="{A036F24F-82A5-4A20-A918-CF2148758227}"/>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7</a:t>
            </a:fld>
            <a:endParaRPr lang="ja-JP" altLang="en-US"/>
          </a:p>
        </p:txBody>
      </p:sp>
      <p:pic>
        <p:nvPicPr>
          <p:cNvPr id="52"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F75CC38E-6286-41BF-9CF0-E52F6D18647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85365" y="1046622"/>
            <a:ext cx="677612" cy="1676257"/>
          </a:xfrm>
          <a:prstGeom prst="rect">
            <a:avLst/>
          </a:prstGeom>
          <a:noFill/>
          <a:extLst>
            <a:ext uri="{909E8E84-426E-40DD-AFC4-6F175D3DCCD1}">
              <a14:hiddenFill xmlns:a14="http://schemas.microsoft.com/office/drawing/2010/main">
                <a:solidFill>
                  <a:srgbClr val="FFFFFF"/>
                </a:solidFill>
              </a14:hiddenFill>
            </a:ext>
          </a:extLst>
        </p:spPr>
      </p:pic>
      <p:sp>
        <p:nvSpPr>
          <p:cNvPr id="54" name="ホームベース 58">
            <a:extLst>
              <a:ext uri="{FF2B5EF4-FFF2-40B4-BE49-F238E27FC236}">
                <a16:creationId xmlns:a16="http://schemas.microsoft.com/office/drawing/2014/main" id="{23212826-3D04-4E8F-B94D-1F0422A2FC83}"/>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5" name="表 54">
            <a:extLst>
              <a:ext uri="{FF2B5EF4-FFF2-40B4-BE49-F238E27FC236}">
                <a16:creationId xmlns:a16="http://schemas.microsoft.com/office/drawing/2014/main" id="{ED78774C-2086-4155-B4D6-2B55071007E0}"/>
              </a:ext>
            </a:extLst>
          </p:cNvPr>
          <p:cNvGraphicFramePr>
            <a:graphicFrameLocks noGrp="1"/>
          </p:cNvGraphicFramePr>
          <p:nvPr>
            <p:extLst>
              <p:ext uri="{D42A27DB-BD31-4B8C-83A1-F6EECF244321}">
                <p14:modId xmlns:p14="http://schemas.microsoft.com/office/powerpoint/2010/main" val="3891848556"/>
              </p:ext>
            </p:extLst>
          </p:nvPr>
        </p:nvGraphicFramePr>
        <p:xfrm>
          <a:off x="205133" y="1844824"/>
          <a:ext cx="4073730" cy="1006293"/>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defRPr/>
                      </a:pP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10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＋制作費</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6" name="角丸四角形 72">
            <a:extLst>
              <a:ext uri="{FF2B5EF4-FFF2-40B4-BE49-F238E27FC236}">
                <a16:creationId xmlns:a16="http://schemas.microsoft.com/office/drawing/2014/main" id="{BCCC78A6-CEDE-434B-911D-8D507CEDC1E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7" name="表 56">
            <a:extLst>
              <a:ext uri="{FF2B5EF4-FFF2-40B4-BE49-F238E27FC236}">
                <a16:creationId xmlns:a16="http://schemas.microsoft.com/office/drawing/2014/main" id="{2BCA5E4F-E73A-4A81-A288-9A056C5DE487}"/>
              </a:ext>
            </a:extLst>
          </p:cNvPr>
          <p:cNvGraphicFramePr>
            <a:graphicFrameLocks noGrp="1"/>
          </p:cNvGraphicFramePr>
          <p:nvPr>
            <p:extLst>
              <p:ext uri="{D42A27DB-BD31-4B8C-83A1-F6EECF244321}">
                <p14:modId xmlns:p14="http://schemas.microsoft.com/office/powerpoint/2010/main" val="1241056698"/>
              </p:ext>
            </p:extLst>
          </p:nvPr>
        </p:nvGraphicFramePr>
        <p:xfrm>
          <a:off x="205133" y="3332022"/>
          <a:ext cx="3927362" cy="1184990"/>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8" name="角丸四角形 74">
            <a:extLst>
              <a:ext uri="{FF2B5EF4-FFF2-40B4-BE49-F238E27FC236}">
                <a16:creationId xmlns:a16="http://schemas.microsoft.com/office/drawing/2014/main" id="{54E8CC96-B68E-4189-80C9-B350CE271349}"/>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9" name="Text Box 8">
            <a:extLst>
              <a:ext uri="{FF2B5EF4-FFF2-40B4-BE49-F238E27FC236}">
                <a16:creationId xmlns:a16="http://schemas.microsoft.com/office/drawing/2014/main" id="{2FA8535D-AA5F-464A-9125-0309B237A942}"/>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60" name="Text Box 31">
            <a:extLst>
              <a:ext uri="{FF2B5EF4-FFF2-40B4-BE49-F238E27FC236}">
                <a16:creationId xmlns:a16="http://schemas.microsoft.com/office/drawing/2014/main" id="{9392B4EF-325D-4215-9709-FB36DAAF40F6}"/>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61" name="Text Box 31">
            <a:extLst>
              <a:ext uri="{FF2B5EF4-FFF2-40B4-BE49-F238E27FC236}">
                <a16:creationId xmlns:a16="http://schemas.microsoft.com/office/drawing/2014/main" id="{5715BA38-BC7A-459E-A723-A31ADCCC30FF}"/>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2" name="AutoShape 32">
            <a:extLst>
              <a:ext uri="{FF2B5EF4-FFF2-40B4-BE49-F238E27FC236}">
                <a16:creationId xmlns:a16="http://schemas.microsoft.com/office/drawing/2014/main" id="{E459EDC7-38C7-4CD2-A7A2-73211EEF014C}"/>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Text Box 31">
            <a:extLst>
              <a:ext uri="{FF2B5EF4-FFF2-40B4-BE49-F238E27FC236}">
                <a16:creationId xmlns:a16="http://schemas.microsoft.com/office/drawing/2014/main" id="{6A9ABEA3-8DAD-4F70-954F-C29D8996CFDF}"/>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4" name="AutoShape 32">
            <a:extLst>
              <a:ext uri="{FF2B5EF4-FFF2-40B4-BE49-F238E27FC236}">
                <a16:creationId xmlns:a16="http://schemas.microsoft.com/office/drawing/2014/main" id="{ABC5E671-5F2F-447B-B397-26334D4022EE}"/>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90">
            <a:extLst>
              <a:ext uri="{FF2B5EF4-FFF2-40B4-BE49-F238E27FC236}">
                <a16:creationId xmlns:a16="http://schemas.microsoft.com/office/drawing/2014/main" id="{9F110887-09F9-4915-AF19-90E8A7D3E180}"/>
              </a:ext>
            </a:extLst>
          </p:cNvPr>
          <p:cNvGrpSpPr>
            <a:grpSpLocks/>
          </p:cNvGrpSpPr>
          <p:nvPr/>
        </p:nvGrpSpPr>
        <p:grpSpPr bwMode="auto">
          <a:xfrm>
            <a:off x="5256277" y="3679628"/>
            <a:ext cx="202907" cy="808705"/>
            <a:chOff x="1653668" y="4689356"/>
            <a:chExt cx="323165" cy="910778"/>
          </a:xfrm>
        </p:grpSpPr>
        <p:sp>
          <p:nvSpPr>
            <p:cNvPr id="66" name="Text Box 31">
              <a:extLst>
                <a:ext uri="{FF2B5EF4-FFF2-40B4-BE49-F238E27FC236}">
                  <a16:creationId xmlns:a16="http://schemas.microsoft.com/office/drawing/2014/main" id="{6F7D4799-0045-4834-83CC-2AB5E4ECE1B4}"/>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7" name="AutoShape 32">
              <a:extLst>
                <a:ext uri="{FF2B5EF4-FFF2-40B4-BE49-F238E27FC236}">
                  <a16:creationId xmlns:a16="http://schemas.microsoft.com/office/drawing/2014/main" id="{FE42C952-DF90-47BB-8B8B-6C451917BE38}"/>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91">
            <a:extLst>
              <a:ext uri="{FF2B5EF4-FFF2-40B4-BE49-F238E27FC236}">
                <a16:creationId xmlns:a16="http://schemas.microsoft.com/office/drawing/2014/main" id="{28790176-C8F6-4B3F-979A-6121ABA3A1EB}"/>
              </a:ext>
            </a:extLst>
          </p:cNvPr>
          <p:cNvGrpSpPr>
            <a:grpSpLocks/>
          </p:cNvGrpSpPr>
          <p:nvPr/>
        </p:nvGrpSpPr>
        <p:grpSpPr bwMode="auto">
          <a:xfrm>
            <a:off x="5963240" y="3679628"/>
            <a:ext cx="202907" cy="808705"/>
            <a:chOff x="2609981" y="4689356"/>
            <a:chExt cx="323165" cy="910778"/>
          </a:xfrm>
        </p:grpSpPr>
        <p:sp>
          <p:nvSpPr>
            <p:cNvPr id="69" name="Text Box 31">
              <a:extLst>
                <a:ext uri="{FF2B5EF4-FFF2-40B4-BE49-F238E27FC236}">
                  <a16:creationId xmlns:a16="http://schemas.microsoft.com/office/drawing/2014/main" id="{015544A4-1490-4E84-AE37-C2B516FEFF2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70" name="AutoShape 32">
              <a:extLst>
                <a:ext uri="{FF2B5EF4-FFF2-40B4-BE49-F238E27FC236}">
                  <a16:creationId xmlns:a16="http://schemas.microsoft.com/office/drawing/2014/main" id="{D563204E-50E9-496B-93D9-5C861A7E191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1" name="グループ化 94">
            <a:extLst>
              <a:ext uri="{FF2B5EF4-FFF2-40B4-BE49-F238E27FC236}">
                <a16:creationId xmlns:a16="http://schemas.microsoft.com/office/drawing/2014/main" id="{F75E79BA-FAA0-4C6A-9A33-7967BD6439AF}"/>
              </a:ext>
            </a:extLst>
          </p:cNvPr>
          <p:cNvGrpSpPr>
            <a:grpSpLocks/>
          </p:cNvGrpSpPr>
          <p:nvPr/>
        </p:nvGrpSpPr>
        <p:grpSpPr bwMode="auto">
          <a:xfrm>
            <a:off x="6323280" y="3679628"/>
            <a:ext cx="203906" cy="808705"/>
            <a:chOff x="2609981" y="4689356"/>
            <a:chExt cx="323165" cy="910778"/>
          </a:xfrm>
        </p:grpSpPr>
        <p:sp>
          <p:nvSpPr>
            <p:cNvPr id="72" name="Text Box 31">
              <a:extLst>
                <a:ext uri="{FF2B5EF4-FFF2-40B4-BE49-F238E27FC236}">
                  <a16:creationId xmlns:a16="http://schemas.microsoft.com/office/drawing/2014/main" id="{5F3AFA5A-2DE8-48FE-B21B-0D27E9ACC95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3" name="AutoShape 32">
              <a:extLst>
                <a:ext uri="{FF2B5EF4-FFF2-40B4-BE49-F238E27FC236}">
                  <a16:creationId xmlns:a16="http://schemas.microsoft.com/office/drawing/2014/main" id="{D1B7F328-A465-45ED-AA6D-5CFEF087985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4" name="グループ化 100">
            <a:extLst>
              <a:ext uri="{FF2B5EF4-FFF2-40B4-BE49-F238E27FC236}">
                <a16:creationId xmlns:a16="http://schemas.microsoft.com/office/drawing/2014/main" id="{B0244FE3-A718-4DFA-94C9-FDF90B5A4876}"/>
              </a:ext>
            </a:extLst>
          </p:cNvPr>
          <p:cNvGrpSpPr>
            <a:grpSpLocks/>
          </p:cNvGrpSpPr>
          <p:nvPr/>
        </p:nvGrpSpPr>
        <p:grpSpPr bwMode="auto">
          <a:xfrm>
            <a:off x="6782283" y="3679628"/>
            <a:ext cx="202906" cy="808705"/>
            <a:chOff x="2609981" y="4689356"/>
            <a:chExt cx="323165" cy="910778"/>
          </a:xfrm>
        </p:grpSpPr>
        <p:sp>
          <p:nvSpPr>
            <p:cNvPr id="75" name="Text Box 31">
              <a:extLst>
                <a:ext uri="{FF2B5EF4-FFF2-40B4-BE49-F238E27FC236}">
                  <a16:creationId xmlns:a16="http://schemas.microsoft.com/office/drawing/2014/main" id="{DD88D04F-072E-4535-A82D-1FF3C9DA441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6" name="AutoShape 32">
              <a:extLst>
                <a:ext uri="{FF2B5EF4-FFF2-40B4-BE49-F238E27FC236}">
                  <a16:creationId xmlns:a16="http://schemas.microsoft.com/office/drawing/2014/main" id="{302762D1-F847-4F40-ABBD-A0642F516A2D}"/>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AutoShape 39">
            <a:extLst>
              <a:ext uri="{FF2B5EF4-FFF2-40B4-BE49-F238E27FC236}">
                <a16:creationId xmlns:a16="http://schemas.microsoft.com/office/drawing/2014/main" id="{71FDA7B6-EF6A-436A-872D-AF90BB8F0AE7}"/>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41">
            <a:extLst>
              <a:ext uri="{FF2B5EF4-FFF2-40B4-BE49-F238E27FC236}">
                <a16:creationId xmlns:a16="http://schemas.microsoft.com/office/drawing/2014/main" id="{B4D09B20-BE35-49B8-9170-7C80F895B1BF}"/>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anchor="ctr" anchorCtr="1">
            <a:spAutoFit/>
          </a:bodyPr>
          <a:lstStyle/>
          <a:p>
            <a:pPr algn="ctr">
              <a:defRPr/>
            </a:pP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制作期間は、</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r>
              <a:rPr lang="en-US" altLang="ja-JP"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FF0000"/>
                </a:solidFill>
                <a:latin typeface="Meiryo UI" panose="020B0604030504040204" pitchFamily="50" charset="-128"/>
                <a:ea typeface="Meiryo UI" panose="020B0604030504040204" pitchFamily="50" charset="-128"/>
                <a:cs typeface="Meiryo UI" panose="020B0604030504040204" pitchFamily="50" charset="-128"/>
              </a:rPr>
              <a:t>週間</a:t>
            </a:r>
            <a:endParaRPr lang="en-US" altLang="ja-JP" sz="700" baseline="300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AutoShape 32">
            <a:extLst>
              <a:ext uri="{FF2B5EF4-FFF2-40B4-BE49-F238E27FC236}">
                <a16:creationId xmlns:a16="http://schemas.microsoft.com/office/drawing/2014/main" id="{E66D16F0-D43E-4CB6-A404-108E4279FDC5}"/>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Picture 6" descr="C:\Users\nk19683\Downloads\PR.png">
            <a:extLst>
              <a:ext uri="{FF2B5EF4-FFF2-40B4-BE49-F238E27FC236}">
                <a16:creationId xmlns:a16="http://schemas.microsoft.com/office/drawing/2014/main" id="{274EAAEB-7BEA-4A37-80AA-E6F03999473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2953" y="1219200"/>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81" name="下矢印 3">
            <a:extLst>
              <a:ext uri="{FF2B5EF4-FFF2-40B4-BE49-F238E27FC236}">
                <a16:creationId xmlns:a16="http://schemas.microsoft.com/office/drawing/2014/main" id="{D0ADDAA1-F77D-4673-80ED-8119037A51CE}"/>
              </a:ext>
            </a:extLst>
          </p:cNvPr>
          <p:cNvSpPr/>
          <p:nvPr/>
        </p:nvSpPr>
        <p:spPr>
          <a:xfrm rot="16200000">
            <a:off x="5450727" y="181473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a:extLst>
              <a:ext uri="{FF2B5EF4-FFF2-40B4-BE49-F238E27FC236}">
                <a16:creationId xmlns:a16="http://schemas.microsoft.com/office/drawing/2014/main" id="{12A72E4D-7222-4DEB-9353-7F054DF7F4DD}"/>
              </a:ext>
            </a:extLst>
          </p:cNvPr>
          <p:cNvGraphicFramePr>
            <a:graphicFrameLocks noGrp="1"/>
          </p:cNvGraphicFramePr>
          <p:nvPr>
            <p:extLst>
              <p:ext uri="{D42A27DB-BD31-4B8C-83A1-F6EECF244321}">
                <p14:modId xmlns:p14="http://schemas.microsoft.com/office/powerpoint/2010/main" val="3792372915"/>
              </p:ext>
            </p:extLst>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3" name="Picture 2" descr="C:\Users\nk18806\Desktop\図1.png">
            <a:extLst>
              <a:ext uri="{FF2B5EF4-FFF2-40B4-BE49-F238E27FC236}">
                <a16:creationId xmlns:a16="http://schemas.microsoft.com/office/drawing/2014/main" id="{CABFCCD3-BBE3-4BD2-A059-879ADCB2455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4" name="Text Box 8">
            <a:extLst>
              <a:ext uri="{FF2B5EF4-FFF2-40B4-BE49-F238E27FC236}">
                <a16:creationId xmlns:a16="http://schemas.microsoft.com/office/drawing/2014/main" id="{CECE555C-BA8A-44F3-86E6-D4B4F68D05F0}"/>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Freeform 290">
            <a:extLst>
              <a:ext uri="{FF2B5EF4-FFF2-40B4-BE49-F238E27FC236}">
                <a16:creationId xmlns:a16="http://schemas.microsoft.com/office/drawing/2014/main" id="{E7915B1F-383F-4717-9993-8E2C25D87B1F}"/>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6" name="テキスト ボックス 85">
            <a:extLst>
              <a:ext uri="{FF2B5EF4-FFF2-40B4-BE49-F238E27FC236}">
                <a16:creationId xmlns:a16="http://schemas.microsoft.com/office/drawing/2014/main" id="{B72997D8-173B-4F87-9818-2C3B169A884A}"/>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コンテンツの制作だけでなく、リードのご提供が可能なタイアップです。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でログインしてもらい、個人情報を入力することでタイアップページを閲覧、資料ダウンロードが可能になります。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Picture 2">
            <a:extLst>
              <a:ext uri="{FF2B5EF4-FFF2-40B4-BE49-F238E27FC236}">
                <a16:creationId xmlns:a16="http://schemas.microsoft.com/office/drawing/2014/main" id="{3E4CD62B-EC6E-40E7-AD58-F58ED2DDA9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角丸四角形 72">
            <a:extLst>
              <a:ext uri="{FF2B5EF4-FFF2-40B4-BE49-F238E27FC236}">
                <a16:creationId xmlns:a16="http://schemas.microsoft.com/office/drawing/2014/main" id="{1E5CE8DB-7AA6-4DF8-8D14-019593D6B422}"/>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6BAA0E8A-9E14-4D64-80D3-08C47C257439}"/>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90" name="正方形/長方形 12">
            <a:extLst>
              <a:ext uri="{FF2B5EF4-FFF2-40B4-BE49-F238E27FC236}">
                <a16:creationId xmlns:a16="http://schemas.microsoft.com/office/drawing/2014/main" id="{15704488-9286-4D29-B514-29BD73C6A33B}"/>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91" name="スライド番号プレースホルダー 2">
            <a:extLst>
              <a:ext uri="{FF2B5EF4-FFF2-40B4-BE49-F238E27FC236}">
                <a16:creationId xmlns:a16="http://schemas.microsoft.com/office/drawing/2014/main" id="{BBE61676-9888-490B-801B-33923545738A}"/>
              </a:ext>
            </a:extLst>
          </p:cNvPr>
          <p:cNvSpPr txBox="1">
            <a:spLocks/>
          </p:cNvSpPr>
          <p:nvPr/>
        </p:nvSpPr>
        <p:spPr>
          <a:xfrm>
            <a:off x="8757670" y="6595552"/>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75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F4DDE5B3-8C43-439F-8EF3-65A6048A9570}" type="slidenum">
              <a:rPr lang="ja-JP" altLang="en-US" smtClean="0"/>
              <a:pPr algn="ctr"/>
              <a:t>7</a:t>
            </a:fld>
            <a:endParaRPr lang="ja-JP" altLang="en-US"/>
          </a:p>
        </p:txBody>
      </p:sp>
      <p:pic>
        <p:nvPicPr>
          <p:cNvPr id="92" name="グラフィックス 91">
            <a:extLst>
              <a:ext uri="{FF2B5EF4-FFF2-40B4-BE49-F238E27FC236}">
                <a16:creationId xmlns:a16="http://schemas.microsoft.com/office/drawing/2014/main" id="{03F74B9D-C68C-498B-94EB-10F725CE62B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3373" y="1217448"/>
            <a:ext cx="1143357" cy="1261429"/>
          </a:xfrm>
          <a:prstGeom prst="rect">
            <a:avLst/>
          </a:prstGeom>
        </p:spPr>
      </p:pic>
      <p:sp>
        <p:nvSpPr>
          <p:cNvPr id="94" name="Freeform 290">
            <a:extLst>
              <a:ext uri="{FF2B5EF4-FFF2-40B4-BE49-F238E27FC236}">
                <a16:creationId xmlns:a16="http://schemas.microsoft.com/office/drawing/2014/main" id="{67449A38-596A-48AA-A28A-8F246D9A7CE1}"/>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5" name="図 94">
            <a:extLst>
              <a:ext uri="{FF2B5EF4-FFF2-40B4-BE49-F238E27FC236}">
                <a16:creationId xmlns:a16="http://schemas.microsoft.com/office/drawing/2014/main" id="{43A442DB-2D66-43BF-B9A8-E5F2714BD9E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6" name="図 95">
            <a:extLst>
              <a:ext uri="{FF2B5EF4-FFF2-40B4-BE49-F238E27FC236}">
                <a16:creationId xmlns:a16="http://schemas.microsoft.com/office/drawing/2014/main" id="{EFB5E097-E2E7-45DB-A490-EE767190844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7" name="図 96">
            <a:extLst>
              <a:ext uri="{FF2B5EF4-FFF2-40B4-BE49-F238E27FC236}">
                <a16:creationId xmlns:a16="http://schemas.microsoft.com/office/drawing/2014/main" id="{1C9260F4-5936-4CA6-9BBB-3BA7644737C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8" name="図 97">
            <a:extLst>
              <a:ext uri="{FF2B5EF4-FFF2-40B4-BE49-F238E27FC236}">
                <a16:creationId xmlns:a16="http://schemas.microsoft.com/office/drawing/2014/main" id="{F127D024-EE01-4A56-88B8-286AAF2203C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9" name="Picture 2" descr="f_logo_RGB-Hex-Blue_512">
            <a:extLst>
              <a:ext uri="{FF2B5EF4-FFF2-40B4-BE49-F238E27FC236}">
                <a16:creationId xmlns:a16="http://schemas.microsoft.com/office/drawing/2014/main" id="{F11EE02C-914E-4391-B628-888710A82B5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100" name="図 3">
            <a:extLst>
              <a:ext uri="{FF2B5EF4-FFF2-40B4-BE49-F238E27FC236}">
                <a16:creationId xmlns:a16="http://schemas.microsoft.com/office/drawing/2014/main" id="{2C9374C8-40DF-4F71-BE03-F49DEE9A829A}"/>
              </a:ext>
            </a:extLst>
          </p:cNvPr>
          <p:cNvPicPr>
            <a:picLocks noChangeAspect="1"/>
          </p:cNvPicPr>
          <p:nvPr/>
        </p:nvPicPr>
        <p:blipFill>
          <a:blip r:embed="rId12"/>
          <a:stretch>
            <a:fillRect/>
          </a:stretch>
        </p:blipFill>
        <p:spPr>
          <a:xfrm>
            <a:off x="7365265" y="5029318"/>
            <a:ext cx="685800" cy="200025"/>
          </a:xfrm>
          <a:prstGeom prst="rect">
            <a:avLst/>
          </a:prstGeom>
        </p:spPr>
      </p:pic>
      <p:pic>
        <p:nvPicPr>
          <p:cNvPr id="101" name="Picture 4">
            <a:extLst>
              <a:ext uri="{FF2B5EF4-FFF2-40B4-BE49-F238E27FC236}">
                <a16:creationId xmlns:a16="http://schemas.microsoft.com/office/drawing/2014/main" id="{0494C8C4-BC18-468C-90E3-B10570E617E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41741" y="1270797"/>
            <a:ext cx="1190588" cy="71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5">
            <a:extLst>
              <a:ext uri="{FF2B5EF4-FFF2-40B4-BE49-F238E27FC236}">
                <a16:creationId xmlns:a16="http://schemas.microsoft.com/office/drawing/2014/main" id="{50DC0524-96B5-4F3B-8F53-4BB27CFFBB2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567274" y="1514577"/>
            <a:ext cx="458216" cy="120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下矢印 3">
            <a:extLst>
              <a:ext uri="{FF2B5EF4-FFF2-40B4-BE49-F238E27FC236}">
                <a16:creationId xmlns:a16="http://schemas.microsoft.com/office/drawing/2014/main" id="{C5D99A9C-4E5E-4541-9EC4-A01E817691FE}"/>
              </a:ext>
            </a:extLst>
          </p:cNvPr>
          <p:cNvSpPr/>
          <p:nvPr/>
        </p:nvSpPr>
        <p:spPr>
          <a:xfrm rot="16200000">
            <a:off x="6968538" y="1826977"/>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980EA94F-8D51-4AA6-AB54-F76C9CE25042}"/>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5" name="正方形/長方形 104">
            <a:extLst>
              <a:ext uri="{FF2B5EF4-FFF2-40B4-BE49-F238E27FC236}">
                <a16:creationId xmlns:a16="http://schemas.microsoft.com/office/drawing/2014/main" id="{B091505A-F5EE-4575-9B5A-A2058621BD93}"/>
              </a:ext>
            </a:extLst>
          </p:cNvPr>
          <p:cNvSpPr/>
          <p:nvPr/>
        </p:nvSpPr>
        <p:spPr>
          <a:xfrm>
            <a:off x="6217023" y="980276"/>
            <a:ext cx="838878"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a:t>
            </a:r>
            <a:r>
              <a:rPr lang="zh-TW" altLang="en-US" sz="800">
                <a:latin typeface="Meiryo UI" panose="020B0604030504040204" pitchFamily="50" charset="-128"/>
                <a:ea typeface="Meiryo UI" panose="020B0604030504040204" pitchFamily="50" charset="-128"/>
              </a:rPr>
              <a:t> </a:t>
            </a:r>
          </a:p>
        </p:txBody>
      </p:sp>
      <p:sp>
        <p:nvSpPr>
          <p:cNvPr id="106" name="正方形/長方形 105">
            <a:extLst>
              <a:ext uri="{FF2B5EF4-FFF2-40B4-BE49-F238E27FC236}">
                <a16:creationId xmlns:a16="http://schemas.microsoft.com/office/drawing/2014/main" id="{49E20DF4-D355-4849-8903-D7AE67303FD9}"/>
              </a:ext>
            </a:extLst>
          </p:cNvPr>
          <p:cNvSpPr/>
          <p:nvPr/>
        </p:nvSpPr>
        <p:spPr>
          <a:xfrm>
            <a:off x="7582036" y="971930"/>
            <a:ext cx="1643243" cy="259506"/>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個人情報入力（日経</a:t>
            </a:r>
            <a:r>
              <a:rPr lang="en-US" altLang="ja-JP" sz="800">
                <a:latin typeface="Meiryo UI" panose="020B0604030504040204" pitchFamily="50" charset="-128"/>
                <a:ea typeface="Meiryo UI" panose="020B0604030504040204" pitchFamily="50" charset="-128"/>
                <a:cs typeface="Meiryo UI" panose="020B0604030504040204" pitchFamily="50" charset="-128"/>
              </a:rPr>
              <a:t>ID</a:t>
            </a:r>
            <a:r>
              <a:rPr lang="ja-JP" altLang="en-US" sz="800">
                <a:latin typeface="Meiryo UI" panose="020B0604030504040204" pitchFamily="50" charset="-128"/>
                <a:ea typeface="Meiryo UI" panose="020B0604030504040204" pitchFamily="50" charset="-128"/>
                <a:cs typeface="Meiryo UI" panose="020B0604030504040204" pitchFamily="50" charset="-128"/>
              </a:rPr>
              <a:t>ログイン）</a:t>
            </a:r>
            <a:endParaRPr lang="zh-TW" altLang="en-US" sz="800">
              <a:latin typeface="Meiryo UI" panose="020B0604030504040204" pitchFamily="50" charset="-128"/>
              <a:ea typeface="Meiryo UI" panose="020B0604030504040204" pitchFamily="50" charset="-128"/>
            </a:endParaRPr>
          </a:p>
        </p:txBody>
      </p:sp>
      <p:sp>
        <p:nvSpPr>
          <p:cNvPr id="107" name="下矢印 3">
            <a:extLst>
              <a:ext uri="{FF2B5EF4-FFF2-40B4-BE49-F238E27FC236}">
                <a16:creationId xmlns:a16="http://schemas.microsoft.com/office/drawing/2014/main" id="{E86CF985-CD07-478F-BD1A-4BB9422F1F5E}"/>
              </a:ext>
            </a:extLst>
          </p:cNvPr>
          <p:cNvSpPr/>
          <p:nvPr/>
        </p:nvSpPr>
        <p:spPr>
          <a:xfrm>
            <a:off x="7722121" y="2760841"/>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6" descr="C:\Users\nk19683\Downloads\PR.png">
            <a:extLst>
              <a:ext uri="{FF2B5EF4-FFF2-40B4-BE49-F238E27FC236}">
                <a16:creationId xmlns:a16="http://schemas.microsoft.com/office/drawing/2014/main" id="{9C7C308F-CCC7-4435-978E-159FF509CD0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56548" y="3309901"/>
            <a:ext cx="1144580" cy="1503679"/>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740116AD-7DB3-4B09-987A-C884DE4D3441}"/>
              </a:ext>
            </a:extLst>
          </p:cNvPr>
          <p:cNvSpPr/>
          <p:nvPr/>
        </p:nvSpPr>
        <p:spPr>
          <a:xfrm>
            <a:off x="7700978" y="2927608"/>
            <a:ext cx="1643243" cy="435825"/>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タイアップサイト（続き）</a:t>
            </a:r>
            <a:endParaRPr lang="en-US" altLang="ja-JP" sz="800">
              <a:latin typeface="Meiryo UI" panose="020B0604030504040204" pitchFamily="50" charset="-128"/>
              <a:ea typeface="Meiryo UI" panose="020B0604030504040204" pitchFamily="50" charset="-128"/>
            </a:endParaRPr>
          </a:p>
          <a:p>
            <a:pPr>
              <a:lnSpc>
                <a:spcPct val="150000"/>
              </a:lnSpc>
            </a:pPr>
            <a:r>
              <a:rPr lang="ja-JP" altLang="en-US" sz="800">
                <a:latin typeface="Meiryo UI" panose="020B0604030504040204" pitchFamily="50" charset="-128"/>
                <a:ea typeface="Meiryo UI" panose="020B0604030504040204" pitchFamily="50" charset="-128"/>
              </a:rPr>
              <a:t>もしくは　　資料ダウンロード</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561B91FB-F126-4A8C-AE65-213A53989D9E}"/>
              </a:ext>
            </a:extLst>
          </p:cNvPr>
          <p:cNvPicPr>
            <a:picLocks noChangeAspect="1"/>
          </p:cNvPicPr>
          <p:nvPr/>
        </p:nvPicPr>
        <p:blipFill>
          <a:blip r:embed="rId15"/>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76875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B421C29-70B0-4499-AFAD-01F9629FC73C}"/>
              </a:ext>
            </a:extLst>
          </p:cNvPr>
          <p:cNvSpPr txBox="1">
            <a:spLocks/>
          </p:cNvSpPr>
          <p:nvPr/>
        </p:nvSpPr>
        <p:spPr>
          <a:xfrm>
            <a:off x="88237" y="260662"/>
            <a:ext cx="2739853"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0" sz="1800" kern="1200">
                <a:solidFill>
                  <a:schemeClr val="bg1"/>
                </a:solidFill>
                <a:latin typeface="+mn-ea"/>
                <a:ea typeface="+mn-ea"/>
                <a:cs typeface="+mj-cs"/>
              </a:defRPr>
            </a:lvl1pPr>
          </a:lstStyle>
          <a:p>
            <a:r>
              <a:rPr lang="en-US" altLang="ja-JP" b="1" dirty="0">
                <a:latin typeface="Meiryo UI"/>
                <a:ea typeface="Meiryo UI"/>
                <a:cs typeface="Meiryo UI" panose="020B0604030504040204" pitchFamily="50" charset="-128"/>
              </a:rPr>
              <a:t>⑤</a:t>
            </a:r>
            <a:r>
              <a:rPr lang="ja-JP" altLang="en-US" b="1">
                <a:latin typeface="Meiryo UI"/>
                <a:ea typeface="Meiryo UI"/>
                <a:cs typeface="Meiryo UI" panose="020B0604030504040204" pitchFamily="50" charset="-128"/>
              </a:rPr>
              <a:t>リッチビジュアルタイアップ</a:t>
            </a:r>
            <a:endParaRPr kumimoji="1" lang="ja-JP" altLang="en-US">
              <a:latin typeface="Meiryo UI"/>
              <a:ea typeface="Meiryo UI"/>
            </a:endParaRPr>
          </a:p>
        </p:txBody>
      </p:sp>
      <p:sp>
        <p:nvSpPr>
          <p:cNvPr id="52" name="ホームベース 58">
            <a:extLst>
              <a:ext uri="{FF2B5EF4-FFF2-40B4-BE49-F238E27FC236}">
                <a16:creationId xmlns:a16="http://schemas.microsoft.com/office/drawing/2014/main" id="{A373FC88-C43E-4C44-8478-B1CD85AD3FA4}"/>
              </a:ext>
            </a:extLst>
          </p:cNvPr>
          <p:cNvSpPr/>
          <p:nvPr/>
        </p:nvSpPr>
        <p:spPr bwMode="auto">
          <a:xfrm>
            <a:off x="4371507" y="4490968"/>
            <a:ext cx="2815869" cy="224594"/>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sz="646">
              <a:solidFill>
                <a:prstClr val="black"/>
              </a:solidFill>
              <a:ea typeface="HGP創英角ｺﾞｼｯｸUB" pitchFamily="50" charset="-128"/>
            </a:endParaRPr>
          </a:p>
        </p:txBody>
      </p:sp>
      <p:graphicFrame>
        <p:nvGraphicFramePr>
          <p:cNvPr id="53" name="表 52">
            <a:extLst>
              <a:ext uri="{FF2B5EF4-FFF2-40B4-BE49-F238E27FC236}">
                <a16:creationId xmlns:a16="http://schemas.microsoft.com/office/drawing/2014/main" id="{75C87DAD-76A0-425F-A12E-A23DBE25CB06}"/>
              </a:ext>
            </a:extLst>
          </p:cNvPr>
          <p:cNvGraphicFramePr>
            <a:graphicFrameLocks noGrp="1"/>
          </p:cNvGraphicFramePr>
          <p:nvPr>
            <p:extLst>
              <p:ext uri="{D42A27DB-BD31-4B8C-83A1-F6EECF244321}">
                <p14:modId xmlns:p14="http://schemas.microsoft.com/office/powerpoint/2010/main" val="903873335"/>
              </p:ext>
            </p:extLst>
          </p:nvPr>
        </p:nvGraphicFramePr>
        <p:xfrm>
          <a:off x="205133" y="1844824"/>
          <a:ext cx="4073730" cy="1115078"/>
        </p:xfrm>
        <a:graphic>
          <a:graphicData uri="http://schemas.openxmlformats.org/drawingml/2006/table">
            <a:tbl>
              <a:tblPr firstRow="1" bandRow="1">
                <a:tableStyleId>{5C22544A-7EE6-4342-B048-85BDC9FD1C3A}</a:tableStyleId>
              </a:tblPr>
              <a:tblGrid>
                <a:gridCol w="752686">
                  <a:extLst>
                    <a:ext uri="{9D8B030D-6E8A-4147-A177-3AD203B41FA5}">
                      <a16:colId xmlns:a16="http://schemas.microsoft.com/office/drawing/2014/main" val="20000"/>
                    </a:ext>
                  </a:extLst>
                </a:gridCol>
                <a:gridCol w="3321044">
                  <a:extLst>
                    <a:ext uri="{9D8B030D-6E8A-4147-A177-3AD203B41FA5}">
                      <a16:colId xmlns:a16="http://schemas.microsoft.com/office/drawing/2014/main" val="20001"/>
                    </a:ext>
                  </a:extLst>
                </a:gridCol>
              </a:tblGrid>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（ただしＧＷ、年末年始や大型連休の合間は配信しない場合があります）</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対応デバイス</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a:t>
                      </a:r>
                    </a:p>
                  </a:txBody>
                  <a:tcPr marL="33231" marR="33231" marT="33231" marB="33231"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7313" marR="0" indent="0" algn="l" defTabSz="914381"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カ月</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88900" marR="0" lvl="0" indent="0" algn="l" defTabSz="914400" rtl="0" eaLnBrk="1" fontAlgn="base" latinLnBrk="0" hangingPunct="1">
                        <a:lnSpc>
                          <a:spcPct val="100000"/>
                        </a:lnSpc>
                        <a:spcBef>
                          <a:spcPts val="200"/>
                        </a:spcBef>
                        <a:spcAft>
                          <a:spcPct val="0"/>
                        </a:spcAft>
                        <a:buClrTx/>
                        <a:buSzTx/>
                        <a:buFontTx/>
                        <a:buNone/>
                        <a:tabLst/>
                      </a:pP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0" lang="ja-JP" altLang="en-US" sz="100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0" lang="ja-JP" altLang="en-US" sz="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媒体費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万円（グロス）＋制作費</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万円（ネット）</a:t>
                      </a:r>
                      <a:endPar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4" name="角丸四角形 72">
            <a:extLst>
              <a:ext uri="{FF2B5EF4-FFF2-40B4-BE49-F238E27FC236}">
                <a16:creationId xmlns:a16="http://schemas.microsoft.com/office/drawing/2014/main" id="{81553808-3B4A-4CE4-80CE-60F65EFC8837}"/>
              </a:ext>
            </a:extLst>
          </p:cNvPr>
          <p:cNvSpPr/>
          <p:nvPr/>
        </p:nvSpPr>
        <p:spPr>
          <a:xfrm>
            <a:off x="205133" y="1600337"/>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55" name="表 54">
            <a:extLst>
              <a:ext uri="{FF2B5EF4-FFF2-40B4-BE49-F238E27FC236}">
                <a16:creationId xmlns:a16="http://schemas.microsoft.com/office/drawing/2014/main" id="{DA124E49-3B00-4800-AA6E-5BDC8EE9D946}"/>
              </a:ext>
            </a:extLst>
          </p:cNvPr>
          <p:cNvGraphicFramePr>
            <a:graphicFrameLocks noGrp="1"/>
          </p:cNvGraphicFramePr>
          <p:nvPr/>
        </p:nvGraphicFramePr>
        <p:xfrm>
          <a:off x="205133" y="3332022"/>
          <a:ext cx="3927362" cy="1694677"/>
        </p:xfrm>
        <a:graphic>
          <a:graphicData uri="http://schemas.openxmlformats.org/drawingml/2006/table">
            <a:tbl>
              <a:tblPr firstRow="1" bandRow="1">
                <a:tableStyleId>{5C22544A-7EE6-4342-B048-85BDC9FD1C3A}</a:tableStyleId>
              </a:tblPr>
              <a:tblGrid>
                <a:gridCol w="967404">
                  <a:extLst>
                    <a:ext uri="{9D8B030D-6E8A-4147-A177-3AD203B41FA5}">
                      <a16:colId xmlns:a16="http://schemas.microsoft.com/office/drawing/2014/main" val="20000"/>
                    </a:ext>
                  </a:extLst>
                </a:gridCol>
                <a:gridCol w="2959958">
                  <a:extLst>
                    <a:ext uri="{9D8B030D-6E8A-4147-A177-3AD203B41FA5}">
                      <a16:colId xmlns:a16="http://schemas.microsoft.com/office/drawing/2014/main" val="20001"/>
                    </a:ext>
                  </a:extLst>
                </a:gridCol>
              </a:tblGrid>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タイトル文字数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本文</a:t>
                      </a:r>
                    </a:p>
                  </a:txBody>
                  <a:tcPr marL="33231" marR="33231" marT="33231" marB="3323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p>
                  </a:txBody>
                  <a:tcPr marL="99692" marR="16615" marT="33216" marB="16609"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掲載写真枚数</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応相談</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テキスト規定</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93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ページネーション</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１ページ</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745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標準リポート項目</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PV</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　②訪問者数　③外部サイトへのリンククリック数　④滞在時間　⑤誘導枠別クリック数　</a:t>
                      </a: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0302">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日経</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属性</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リポート（任意）</a:t>
                      </a:r>
                    </a:p>
                  </a:txBody>
                  <a:tcPr marL="33231" marR="33231" marT="33231" marB="33231"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性別、年代、居住地域、職業、世帯年収、役職、従業員規模、業種、職種</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692" marR="16615" marT="33216" marB="16609"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22951"/>
                  </a:ext>
                </a:extLst>
              </a:tr>
            </a:tbl>
          </a:graphicData>
        </a:graphic>
      </p:graphicFrame>
      <p:sp>
        <p:nvSpPr>
          <p:cNvPr id="56" name="角丸四角形 74">
            <a:extLst>
              <a:ext uri="{FF2B5EF4-FFF2-40B4-BE49-F238E27FC236}">
                <a16:creationId xmlns:a16="http://schemas.microsoft.com/office/drawing/2014/main" id="{24CC72FD-AE70-460D-86D6-5A99B0AB22E3}"/>
              </a:ext>
            </a:extLst>
          </p:cNvPr>
          <p:cNvSpPr/>
          <p:nvPr/>
        </p:nvSpPr>
        <p:spPr>
          <a:xfrm>
            <a:off x="205133" y="3060415"/>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a:latin typeface="Meiryo UI" panose="020B0604030504040204" pitchFamily="50" charset="-128"/>
                <a:ea typeface="Meiryo UI" panose="020B0604030504040204" pitchFamily="50" charset="-128"/>
                <a:cs typeface="Meiryo UI" panose="020B0604030504040204" pitchFamily="50" charset="-128"/>
              </a:rPr>
              <a:t>原稿仕様</a:t>
            </a:r>
          </a:p>
        </p:txBody>
      </p:sp>
      <p:sp>
        <p:nvSpPr>
          <p:cNvPr id="57" name="Text Box 8">
            <a:extLst>
              <a:ext uri="{FF2B5EF4-FFF2-40B4-BE49-F238E27FC236}">
                <a16:creationId xmlns:a16="http://schemas.microsoft.com/office/drawing/2014/main" id="{8377E6CB-F09F-4040-B6F5-6735D6B1E399}"/>
              </a:ext>
            </a:extLst>
          </p:cNvPr>
          <p:cNvSpPr txBox="1">
            <a:spLocks noChangeArrowheads="1"/>
          </p:cNvSpPr>
          <p:nvPr/>
        </p:nvSpPr>
        <p:spPr bwMode="auto">
          <a:xfrm>
            <a:off x="4526392" y="3476090"/>
            <a:ext cx="1567737" cy="1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969">
                <a:solidFill>
                  <a:srgbClr val="1F497D"/>
                </a:solidFill>
                <a:latin typeface="Meiryo UI" panose="020B0604030504040204" pitchFamily="50" charset="-128"/>
                <a:ea typeface="Meiryo UI" panose="020B0604030504040204" pitchFamily="50" charset="-128"/>
                <a:cs typeface="Meiryo UI" panose="020B0604030504040204" pitchFamily="50" charset="-128"/>
              </a:rPr>
              <a:t>タイアップページ制作スケジュール</a:t>
            </a:r>
          </a:p>
        </p:txBody>
      </p:sp>
      <p:sp>
        <p:nvSpPr>
          <p:cNvPr id="58" name="Text Box 31">
            <a:extLst>
              <a:ext uri="{FF2B5EF4-FFF2-40B4-BE49-F238E27FC236}">
                <a16:creationId xmlns:a16="http://schemas.microsoft.com/office/drawing/2014/main" id="{080F4E56-EDDE-4D85-96D3-0D5A6F1C1D5C}"/>
              </a:ext>
            </a:extLst>
          </p:cNvPr>
          <p:cNvSpPr txBox="1">
            <a:spLocks noChangeArrowheads="1"/>
          </p:cNvSpPr>
          <p:nvPr/>
        </p:nvSpPr>
        <p:spPr bwMode="auto">
          <a:xfrm>
            <a:off x="4809277" y="3698880"/>
            <a:ext cx="289867" cy="680496"/>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オリエンテーション</a:t>
            </a:r>
          </a:p>
        </p:txBody>
      </p:sp>
      <p:sp>
        <p:nvSpPr>
          <p:cNvPr id="59" name="Text Box 31">
            <a:extLst>
              <a:ext uri="{FF2B5EF4-FFF2-40B4-BE49-F238E27FC236}">
                <a16:creationId xmlns:a16="http://schemas.microsoft.com/office/drawing/2014/main" id="{B831AB00-8FA8-48D7-B564-AFA5DD671FD9}"/>
              </a:ext>
            </a:extLst>
          </p:cNvPr>
          <p:cNvSpPr txBox="1">
            <a:spLocks noChangeArrowheads="1"/>
          </p:cNvSpPr>
          <p:nvPr/>
        </p:nvSpPr>
        <p:spPr bwMode="auto">
          <a:xfrm>
            <a:off x="4379064" y="3567647"/>
            <a:ext cx="289867" cy="818977"/>
          </a:xfrm>
          <a:prstGeom prst="rect">
            <a:avLst/>
          </a:prstGeom>
          <a:noFill/>
          <a:ln w="9525">
            <a:noFill/>
            <a:miter lim="800000"/>
            <a:headEnd/>
            <a:tailEnd/>
          </a:ln>
        </p:spPr>
        <p:txBody>
          <a:bodyPr vert="eaVert" anchor="ctr" anchorCtr="1"/>
          <a:lstStyle/>
          <a:p>
            <a:pPr>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企画内容の</a:t>
            </a:r>
            <a:br>
              <a:rPr lang="en-US" altLang="ja-JP" sz="646">
                <a:solidFill>
                  <a:srgbClr val="006AB6"/>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ご提案</a:t>
            </a:r>
          </a:p>
        </p:txBody>
      </p:sp>
      <p:sp>
        <p:nvSpPr>
          <p:cNvPr id="60" name="AutoShape 32">
            <a:extLst>
              <a:ext uri="{FF2B5EF4-FFF2-40B4-BE49-F238E27FC236}">
                <a16:creationId xmlns:a16="http://schemas.microsoft.com/office/drawing/2014/main" id="{1848477F-A44E-4553-BBCA-A18DD443260F}"/>
              </a:ext>
            </a:extLst>
          </p:cNvPr>
          <p:cNvSpPr>
            <a:spLocks noChangeArrowheads="1"/>
          </p:cNvSpPr>
          <p:nvPr/>
        </p:nvSpPr>
        <p:spPr bwMode="auto">
          <a:xfrm flipV="1">
            <a:off x="4518253" y="4379370"/>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Text Box 31">
            <a:extLst>
              <a:ext uri="{FF2B5EF4-FFF2-40B4-BE49-F238E27FC236}">
                <a16:creationId xmlns:a16="http://schemas.microsoft.com/office/drawing/2014/main" id="{D7C029EB-F7E6-4796-BD40-978892C3B93E}"/>
              </a:ext>
            </a:extLst>
          </p:cNvPr>
          <p:cNvSpPr txBox="1">
            <a:spLocks noChangeArrowheads="1"/>
          </p:cNvSpPr>
          <p:nvPr/>
        </p:nvSpPr>
        <p:spPr bwMode="auto">
          <a:xfrm>
            <a:off x="5603200" y="3679621"/>
            <a:ext cx="289867" cy="68049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取材、または資料の提供</a:t>
            </a:r>
          </a:p>
        </p:txBody>
      </p:sp>
      <p:sp>
        <p:nvSpPr>
          <p:cNvPr id="62" name="AutoShape 32">
            <a:extLst>
              <a:ext uri="{FF2B5EF4-FFF2-40B4-BE49-F238E27FC236}">
                <a16:creationId xmlns:a16="http://schemas.microsoft.com/office/drawing/2014/main" id="{2C1BC556-1C7F-42F7-8DAD-AE78CE8783C1}"/>
              </a:ext>
            </a:extLst>
          </p:cNvPr>
          <p:cNvSpPr>
            <a:spLocks noChangeArrowheads="1"/>
          </p:cNvSpPr>
          <p:nvPr/>
        </p:nvSpPr>
        <p:spPr bwMode="auto">
          <a:xfrm flipV="1">
            <a:off x="5720147" y="4374206"/>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90">
            <a:extLst>
              <a:ext uri="{FF2B5EF4-FFF2-40B4-BE49-F238E27FC236}">
                <a16:creationId xmlns:a16="http://schemas.microsoft.com/office/drawing/2014/main" id="{05124946-A856-4620-8FD1-E2FE39936C3F}"/>
              </a:ext>
            </a:extLst>
          </p:cNvPr>
          <p:cNvGrpSpPr>
            <a:grpSpLocks/>
          </p:cNvGrpSpPr>
          <p:nvPr/>
        </p:nvGrpSpPr>
        <p:grpSpPr bwMode="auto">
          <a:xfrm>
            <a:off x="5256277" y="3679628"/>
            <a:ext cx="202907" cy="808705"/>
            <a:chOff x="1653668" y="4689356"/>
            <a:chExt cx="323165" cy="910778"/>
          </a:xfrm>
        </p:grpSpPr>
        <p:sp>
          <p:nvSpPr>
            <p:cNvPr id="64" name="Text Box 31">
              <a:extLst>
                <a:ext uri="{FF2B5EF4-FFF2-40B4-BE49-F238E27FC236}">
                  <a16:creationId xmlns:a16="http://schemas.microsoft.com/office/drawing/2014/main" id="{07BA1473-AE0B-400A-BFEC-A92F98C15D17}"/>
                </a:ext>
              </a:extLst>
            </p:cNvPr>
            <p:cNvSpPr txBox="1">
              <a:spLocks noChangeArrowheads="1"/>
            </p:cNvSpPr>
            <p:nvPr/>
          </p:nvSpPr>
          <p:spPr bwMode="auto">
            <a:xfrm>
              <a:off x="1653668"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内容決定</a:t>
              </a:r>
            </a:p>
          </p:txBody>
        </p:sp>
        <p:sp>
          <p:nvSpPr>
            <p:cNvPr id="65" name="AutoShape 32">
              <a:extLst>
                <a:ext uri="{FF2B5EF4-FFF2-40B4-BE49-F238E27FC236}">
                  <a16:creationId xmlns:a16="http://schemas.microsoft.com/office/drawing/2014/main" id="{DE406B76-C034-4BC7-8EE5-5C17845D87DB}"/>
                </a:ext>
              </a:extLst>
            </p:cNvPr>
            <p:cNvSpPr>
              <a:spLocks noChangeArrowheads="1"/>
            </p:cNvSpPr>
            <p:nvPr/>
          </p:nvSpPr>
          <p:spPr bwMode="auto">
            <a:xfrm flipV="1">
              <a:off x="1769996"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6" name="グループ化 91">
            <a:extLst>
              <a:ext uri="{FF2B5EF4-FFF2-40B4-BE49-F238E27FC236}">
                <a16:creationId xmlns:a16="http://schemas.microsoft.com/office/drawing/2014/main" id="{30720F89-7EDF-4AE1-B250-947071878E85}"/>
              </a:ext>
            </a:extLst>
          </p:cNvPr>
          <p:cNvGrpSpPr>
            <a:grpSpLocks/>
          </p:cNvGrpSpPr>
          <p:nvPr/>
        </p:nvGrpSpPr>
        <p:grpSpPr bwMode="auto">
          <a:xfrm>
            <a:off x="5963240" y="3679628"/>
            <a:ext cx="202907" cy="808705"/>
            <a:chOff x="2609981" y="4689356"/>
            <a:chExt cx="323165" cy="910778"/>
          </a:xfrm>
        </p:grpSpPr>
        <p:sp>
          <p:nvSpPr>
            <p:cNvPr id="67" name="Text Box 31">
              <a:extLst>
                <a:ext uri="{FF2B5EF4-FFF2-40B4-BE49-F238E27FC236}">
                  <a16:creationId xmlns:a16="http://schemas.microsoft.com/office/drawing/2014/main" id="{02967121-718F-4C80-8826-2A5040DDC080}"/>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制作</a:t>
              </a:r>
            </a:p>
          </p:txBody>
        </p:sp>
        <p:sp>
          <p:nvSpPr>
            <p:cNvPr id="68" name="AutoShape 32">
              <a:extLst>
                <a:ext uri="{FF2B5EF4-FFF2-40B4-BE49-F238E27FC236}">
                  <a16:creationId xmlns:a16="http://schemas.microsoft.com/office/drawing/2014/main" id="{F3FF90A2-38A6-4601-85C0-E3E707C47E17}"/>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94">
            <a:extLst>
              <a:ext uri="{FF2B5EF4-FFF2-40B4-BE49-F238E27FC236}">
                <a16:creationId xmlns:a16="http://schemas.microsoft.com/office/drawing/2014/main" id="{AA70E00E-818A-43C6-B385-C9F17C6E0FB7}"/>
              </a:ext>
            </a:extLst>
          </p:cNvPr>
          <p:cNvGrpSpPr>
            <a:grpSpLocks/>
          </p:cNvGrpSpPr>
          <p:nvPr/>
        </p:nvGrpSpPr>
        <p:grpSpPr bwMode="auto">
          <a:xfrm>
            <a:off x="6323280" y="3679628"/>
            <a:ext cx="203906" cy="808705"/>
            <a:chOff x="2609981" y="4689356"/>
            <a:chExt cx="323165" cy="910778"/>
          </a:xfrm>
        </p:grpSpPr>
        <p:sp>
          <p:nvSpPr>
            <p:cNvPr id="70" name="Text Box 31">
              <a:extLst>
                <a:ext uri="{FF2B5EF4-FFF2-40B4-BE49-F238E27FC236}">
                  <a16:creationId xmlns:a16="http://schemas.microsoft.com/office/drawing/2014/main" id="{A57F7365-0A44-4512-B1C2-8F765A2E955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校正作業</a:t>
              </a:r>
            </a:p>
          </p:txBody>
        </p:sp>
        <p:sp>
          <p:nvSpPr>
            <p:cNvPr id="71" name="AutoShape 32">
              <a:extLst>
                <a:ext uri="{FF2B5EF4-FFF2-40B4-BE49-F238E27FC236}">
                  <a16:creationId xmlns:a16="http://schemas.microsoft.com/office/drawing/2014/main" id="{95BF5739-F5C0-470B-BD04-9DA33F06BEBF}"/>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2" name="グループ化 100">
            <a:extLst>
              <a:ext uri="{FF2B5EF4-FFF2-40B4-BE49-F238E27FC236}">
                <a16:creationId xmlns:a16="http://schemas.microsoft.com/office/drawing/2014/main" id="{28E414AD-8208-48A5-AAB2-A0F757A826B5}"/>
              </a:ext>
            </a:extLst>
          </p:cNvPr>
          <p:cNvGrpSpPr>
            <a:grpSpLocks/>
          </p:cNvGrpSpPr>
          <p:nvPr/>
        </p:nvGrpSpPr>
        <p:grpSpPr bwMode="auto">
          <a:xfrm>
            <a:off x="6782283" y="3679628"/>
            <a:ext cx="202906" cy="808705"/>
            <a:chOff x="2609981" y="4689356"/>
            <a:chExt cx="323165" cy="910778"/>
          </a:xfrm>
        </p:grpSpPr>
        <p:sp>
          <p:nvSpPr>
            <p:cNvPr id="73" name="Text Box 31">
              <a:extLst>
                <a:ext uri="{FF2B5EF4-FFF2-40B4-BE49-F238E27FC236}">
                  <a16:creationId xmlns:a16="http://schemas.microsoft.com/office/drawing/2014/main" id="{53B49350-1F32-4706-91F0-BF0B54EC923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lang="ja-JP" altLang="en-US" sz="646">
                  <a:solidFill>
                    <a:srgbClr val="006AB6"/>
                  </a:solidFill>
                  <a:latin typeface="Meiryo UI" panose="020B0604030504040204" pitchFamily="50" charset="-128"/>
                  <a:ea typeface="Meiryo UI" panose="020B0604030504040204" pitchFamily="50" charset="-128"/>
                  <a:cs typeface="Meiryo UI" panose="020B0604030504040204" pitchFamily="50" charset="-128"/>
                </a:rPr>
                <a:t>完成・公開</a:t>
              </a:r>
            </a:p>
          </p:txBody>
        </p:sp>
        <p:sp>
          <p:nvSpPr>
            <p:cNvPr id="74" name="AutoShape 32">
              <a:extLst>
                <a:ext uri="{FF2B5EF4-FFF2-40B4-BE49-F238E27FC236}">
                  <a16:creationId xmlns:a16="http://schemas.microsoft.com/office/drawing/2014/main" id="{01859F93-7806-4F10-BEA9-BBC6E462F0F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5" name="AutoShape 39">
            <a:extLst>
              <a:ext uri="{FF2B5EF4-FFF2-40B4-BE49-F238E27FC236}">
                <a16:creationId xmlns:a16="http://schemas.microsoft.com/office/drawing/2014/main" id="{212DBD44-71E2-4DD5-BB9D-A6953388E93C}"/>
              </a:ext>
            </a:extLst>
          </p:cNvPr>
          <p:cNvSpPr>
            <a:spLocks/>
          </p:cNvSpPr>
          <p:nvPr/>
        </p:nvSpPr>
        <p:spPr bwMode="auto">
          <a:xfrm rot="5400000">
            <a:off x="6259122" y="3987029"/>
            <a:ext cx="191610" cy="1242730"/>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Text Box 41">
            <a:extLst>
              <a:ext uri="{FF2B5EF4-FFF2-40B4-BE49-F238E27FC236}">
                <a16:creationId xmlns:a16="http://schemas.microsoft.com/office/drawing/2014/main" id="{7674FD06-E8FC-45FD-AF23-45C7D019ECA5}"/>
              </a:ext>
            </a:extLst>
          </p:cNvPr>
          <p:cNvSpPr txBox="1">
            <a:spLocks noChangeArrowheads="1"/>
          </p:cNvSpPr>
          <p:nvPr/>
        </p:nvSpPr>
        <p:spPr bwMode="auto">
          <a:xfrm>
            <a:off x="5511147" y="4701832"/>
            <a:ext cx="1676229" cy="200055"/>
          </a:xfrm>
          <a:prstGeom prst="rect">
            <a:avLst/>
          </a:prstGeom>
          <a:noFill/>
          <a:ln w="9525">
            <a:noFill/>
            <a:miter lim="800000"/>
            <a:headEnd/>
            <a:tailEnd/>
          </a:ln>
        </p:spPr>
        <p:txBody>
          <a:bodyPr wrap="square" lIns="91440" tIns="45720" rIns="91440" bIns="45720" anchor="ctr" anchorCtr="1">
            <a:spAutoFit/>
          </a:bodyPr>
          <a:lstStyle/>
          <a:p>
            <a:pPr algn="ctr">
              <a:defRPr/>
            </a:pPr>
            <a:r>
              <a:rPr lang="ja-JP" altLang="en-US" sz="700">
                <a:solidFill>
                  <a:srgbClr val="FF0000"/>
                </a:solidFill>
                <a:latin typeface="Meiryo UI"/>
                <a:ea typeface="Meiryo UI"/>
                <a:cs typeface="Meiryo UI" panose="020B0604030504040204" pitchFamily="50" charset="-128"/>
              </a:rPr>
              <a:t>制作期間は、約８週間</a:t>
            </a:r>
          </a:p>
        </p:txBody>
      </p:sp>
      <p:sp>
        <p:nvSpPr>
          <p:cNvPr id="77" name="AutoShape 32">
            <a:extLst>
              <a:ext uri="{FF2B5EF4-FFF2-40B4-BE49-F238E27FC236}">
                <a16:creationId xmlns:a16="http://schemas.microsoft.com/office/drawing/2014/main" id="{6863D374-AE5E-4400-AA6F-ECA42342A839}"/>
              </a:ext>
            </a:extLst>
          </p:cNvPr>
          <p:cNvSpPr>
            <a:spLocks noChangeArrowheads="1"/>
          </p:cNvSpPr>
          <p:nvPr/>
        </p:nvSpPr>
        <p:spPr bwMode="auto">
          <a:xfrm flipV="1">
            <a:off x="4953162" y="4376847"/>
            <a:ext cx="55974" cy="114121"/>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sz="646">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a:extLst>
              <a:ext uri="{FF2B5EF4-FFF2-40B4-BE49-F238E27FC236}">
                <a16:creationId xmlns:a16="http://schemas.microsoft.com/office/drawing/2014/main" id="{969CF394-07FE-4CB2-924E-0357E2E6C369}"/>
              </a:ext>
            </a:extLst>
          </p:cNvPr>
          <p:cNvGraphicFramePr>
            <a:graphicFrameLocks noGrp="1"/>
          </p:cNvGraphicFramePr>
          <p:nvPr/>
        </p:nvGraphicFramePr>
        <p:xfrm>
          <a:off x="4441117" y="5818257"/>
          <a:ext cx="3254967" cy="648000"/>
        </p:xfrm>
        <a:graphic>
          <a:graphicData uri="http://schemas.openxmlformats.org/drawingml/2006/table">
            <a:tbl>
              <a:tblPr firstRow="1" bandRow="1">
                <a:tableStyleId>{5C22544A-7EE6-4342-B048-85BDC9FD1C3A}</a:tableStyleId>
              </a:tblPr>
              <a:tblGrid>
                <a:gridCol w="801777">
                  <a:extLst>
                    <a:ext uri="{9D8B030D-6E8A-4147-A177-3AD203B41FA5}">
                      <a16:colId xmlns:a16="http://schemas.microsoft.com/office/drawing/2014/main" val="20000"/>
                    </a:ext>
                  </a:extLst>
                </a:gridCol>
                <a:gridCol w="2453190">
                  <a:extLst>
                    <a:ext uri="{9D8B030D-6E8A-4147-A177-3AD203B41FA5}">
                      <a16:colId xmlns:a16="http://schemas.microsoft.com/office/drawing/2014/main" val="20001"/>
                    </a:ext>
                  </a:extLst>
                </a:gridCol>
              </a:tblGrid>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endParaRPr kumimoji="1" lang="en-US" altLang="ja-JP" sz="6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タイアップ期間中に準じます（掲載終了日前日迄）</a:t>
                      </a: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36000" marR="36000" marT="36000" marB="3600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108000" marR="18000" marT="35984" marB="17993" anchor="ctr" horzOverflow="overflow">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6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原稿制作</a:t>
                      </a:r>
                    </a:p>
                  </a:txBody>
                  <a:tcPr marL="36000" marR="36000" marT="36000" marB="36000" anchor="ctr">
                    <a:lnL w="12700" cap="flat" cmpd="sng" algn="ctr">
                      <a:solidFill>
                        <a:srgbClr val="1F497D"/>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0" lang="en-US" altLang="ja-JP" sz="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5984" marB="17993" anchor="ctr" horzOverflow="overflow">
                    <a:lnL w="12700" cmpd="sng">
                      <a:noFill/>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79" name="Picture 2" descr="C:\Users\nk18806\Desktop\図1.png">
            <a:extLst>
              <a:ext uri="{FF2B5EF4-FFF2-40B4-BE49-F238E27FC236}">
                <a16:creationId xmlns:a16="http://schemas.microsoft.com/office/drawing/2014/main" id="{B24B2B65-FFB9-407F-AB33-F1572FAA3C4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7686"/>
          <a:stretch/>
        </p:blipFill>
        <p:spPr bwMode="auto">
          <a:xfrm>
            <a:off x="4352458" y="5045633"/>
            <a:ext cx="3343626" cy="751337"/>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8">
            <a:extLst>
              <a:ext uri="{FF2B5EF4-FFF2-40B4-BE49-F238E27FC236}">
                <a16:creationId xmlns:a16="http://schemas.microsoft.com/office/drawing/2014/main" id="{4D88F8F0-C9B2-4F6F-999B-A0F16FDACB4D}"/>
              </a:ext>
            </a:extLst>
          </p:cNvPr>
          <p:cNvSpPr txBox="1">
            <a:spLocks noChangeArrowheads="1"/>
          </p:cNvSpPr>
          <p:nvPr/>
        </p:nvSpPr>
        <p:spPr bwMode="auto">
          <a:xfrm>
            <a:off x="4614739" y="4837704"/>
            <a:ext cx="971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000">
                <a:solidFill>
                  <a:srgbClr val="1F497D"/>
                </a:solidFill>
                <a:latin typeface="Meiryo UI" panose="020B0604030504040204" pitchFamily="50" charset="-128"/>
                <a:ea typeface="Meiryo UI" panose="020B0604030504040204" pitchFamily="50" charset="-128"/>
                <a:cs typeface="Meiryo UI" panose="020B0604030504040204" pitchFamily="50" charset="-128"/>
              </a:rPr>
              <a:t>外部誘導オプション</a:t>
            </a:r>
            <a:endParaRPr lang="en-US" altLang="ja-JP" sz="100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Freeform 290">
            <a:extLst>
              <a:ext uri="{FF2B5EF4-FFF2-40B4-BE49-F238E27FC236}">
                <a16:creationId xmlns:a16="http://schemas.microsoft.com/office/drawing/2014/main" id="{0872F364-0AB0-4AAA-B15F-0134A24341E7}"/>
              </a:ext>
            </a:extLst>
          </p:cNvPr>
          <p:cNvSpPr>
            <a:spLocks noEditPoints="1"/>
          </p:cNvSpPr>
          <p:nvPr/>
        </p:nvSpPr>
        <p:spPr bwMode="auto">
          <a:xfrm>
            <a:off x="4371507" y="3486735"/>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sp>
        <p:nvSpPr>
          <p:cNvPr id="82" name="テキスト ボックス 81">
            <a:extLst>
              <a:ext uri="{FF2B5EF4-FFF2-40B4-BE49-F238E27FC236}">
                <a16:creationId xmlns:a16="http://schemas.microsoft.com/office/drawing/2014/main" id="{0208055F-CD25-4737-A088-F6A63EB37B83}"/>
              </a:ext>
            </a:extLst>
          </p:cNvPr>
          <p:cNvSpPr txBox="1"/>
          <p:nvPr/>
        </p:nvSpPr>
        <p:spPr>
          <a:xfrm>
            <a:off x="118510" y="972322"/>
            <a:ext cx="4073731" cy="62049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様々なデータを視覚的に訴える表現テクニック「ビジュアルデータ」を活用いただけます。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00">
                <a:latin typeface="Meiryo UI" panose="020B0604030504040204" pitchFamily="50" charset="-128"/>
                <a:ea typeface="Meiryo UI" panose="020B0604030504040204" pitchFamily="50" charset="-128"/>
                <a:cs typeface="Meiryo UI" panose="020B0604030504040204" pitchFamily="50" charset="-128"/>
              </a:rPr>
              <a:t>お手持ちのデータをビジュアルコンテンツで表現し、ご要望に応じた日経電子版タイアップを制作します。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pic>
        <p:nvPicPr>
          <p:cNvPr id="83" name="Picture 2">
            <a:extLst>
              <a:ext uri="{FF2B5EF4-FFF2-40B4-BE49-F238E27FC236}">
                <a16:creationId xmlns:a16="http://schemas.microsoft.com/office/drawing/2014/main" id="{D21E6327-2F69-47A1-A48E-04BAF8EC4B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96" y="5183769"/>
            <a:ext cx="872590" cy="3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角丸四角形 72">
            <a:extLst>
              <a:ext uri="{FF2B5EF4-FFF2-40B4-BE49-F238E27FC236}">
                <a16:creationId xmlns:a16="http://schemas.microsoft.com/office/drawing/2014/main" id="{A5114D52-2C1C-4BCA-8DB0-9E56D0998C6E}"/>
              </a:ext>
            </a:extLst>
          </p:cNvPr>
          <p:cNvSpPr/>
          <p:nvPr/>
        </p:nvSpPr>
        <p:spPr>
          <a:xfrm>
            <a:off x="224410" y="5868065"/>
            <a:ext cx="1008000" cy="169637"/>
          </a:xfrm>
          <a:prstGeom prst="roundRect">
            <a:avLst/>
          </a:prstGeom>
          <a:solidFill>
            <a:srgbClr val="1E5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誘導</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想定</a:t>
            </a:r>
            <a:r>
              <a:rPr kumimoji="0" lang="en-US" altLang="ja-JP"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PV</a:t>
            </a:r>
            <a:endParaRPr kumimoji="0" lang="ja-JP" altLang="en-US" sz="10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942FE162-D1E0-4B9B-9D7C-7E8C71E2ABB6}"/>
              </a:ext>
            </a:extLst>
          </p:cNvPr>
          <p:cNvSpPr/>
          <p:nvPr/>
        </p:nvSpPr>
        <p:spPr>
          <a:xfrm>
            <a:off x="176458" y="6044248"/>
            <a:ext cx="3838084" cy="337080"/>
          </a:xfrm>
          <a:prstGeom prst="rect">
            <a:avLst/>
          </a:prstGeom>
        </p:spPr>
        <p:txBody>
          <a:bodyPr wrap="square">
            <a:spAutoFit/>
          </a:bodyPr>
          <a:lstStyle/>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ご希望に応じた誘導メニューを作成します。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a:latin typeface="Meiryo UI" panose="020B0604030504040204" pitchFamily="50" charset="-128"/>
                <a:ea typeface="Meiryo UI" panose="020B0604030504040204" pitchFamily="50" charset="-128"/>
                <a:cs typeface="Meiryo UI" panose="020B0604030504040204" pitchFamily="50" charset="-128"/>
              </a:rPr>
              <a:t>詳しくは弊社担当営業までお問い合わせください。</a:t>
            </a:r>
          </a:p>
        </p:txBody>
      </p:sp>
      <p:sp>
        <p:nvSpPr>
          <p:cNvPr id="86" name="正方形/長方形 12">
            <a:extLst>
              <a:ext uri="{FF2B5EF4-FFF2-40B4-BE49-F238E27FC236}">
                <a16:creationId xmlns:a16="http://schemas.microsoft.com/office/drawing/2014/main" id="{5CA97D3C-71A2-4248-AD63-3FA7F498359C}"/>
              </a:ext>
            </a:extLst>
          </p:cNvPr>
          <p:cNvSpPr>
            <a:spLocks noChangeArrowheads="1"/>
          </p:cNvSpPr>
          <p:nvPr/>
        </p:nvSpPr>
        <p:spPr bwMode="auto">
          <a:xfrm>
            <a:off x="201962" y="5053733"/>
            <a:ext cx="34820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46191" indent="-246191"/>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制作費には編集費、誘導枠制作費、標準リポート作成を含みます。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タレント・著名人の出演料、遠方取材は別途費用がかかります。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cs typeface="Meiryo UI" panose="020B0604030504040204" pitchFamily="50" charset="-128"/>
              </a:rPr>
              <a:t>記事の内容は新聞表記に従って作成するため、表現の変更をお願いすることがあります。</a:t>
            </a:r>
            <a:endParaRPr kumimoji="0" lang="en-US" altLang="ja-JP" sz="7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二次利用については別途費用が発生します。</a:t>
            </a:r>
            <a:endParaRPr kumimoji="0" lang="en-US" altLang="ja-JP" sz="700">
              <a:solidFill>
                <a:srgbClr val="000000"/>
              </a:solidFill>
              <a:latin typeface="Meiryo UI" panose="020B0604030504040204" pitchFamily="50" charset="-128"/>
              <a:ea typeface="Meiryo UI" panose="020B0604030504040204" pitchFamily="50" charset="-128"/>
            </a:endParaRPr>
          </a:p>
          <a:p>
            <a:pPr marL="180975" indent="-180975"/>
            <a:r>
              <a:rPr kumimoji="0" lang="en-US" altLang="ja-JP" sz="700">
                <a:solidFill>
                  <a:srgbClr val="000000"/>
                </a:solidFill>
                <a:latin typeface="Meiryo UI" panose="020B0604030504040204" pitchFamily="50" charset="-128"/>
                <a:ea typeface="Meiryo UI" panose="020B0604030504040204" pitchFamily="50" charset="-128"/>
              </a:rPr>
              <a:t>※</a:t>
            </a:r>
            <a:r>
              <a:rPr kumimoji="0" lang="ja-JP" altLang="en-US" sz="700">
                <a:solidFill>
                  <a:srgbClr val="000000"/>
                </a:solidFill>
                <a:latin typeface="Meiryo UI" panose="020B0604030504040204" pitchFamily="50" charset="-128"/>
                <a:ea typeface="Meiryo UI" panose="020B0604030504040204" pitchFamily="50" charset="-128"/>
              </a:rPr>
              <a:t>事前に掲載可否の確認が必要です。媒体判断により掲載をお断りする場合があります。</a:t>
            </a:r>
          </a:p>
        </p:txBody>
      </p:sp>
      <p:sp>
        <p:nvSpPr>
          <p:cNvPr id="87" name="スライド番号プレースホルダー 2">
            <a:extLst>
              <a:ext uri="{FF2B5EF4-FFF2-40B4-BE49-F238E27FC236}">
                <a16:creationId xmlns:a16="http://schemas.microsoft.com/office/drawing/2014/main" id="{E651E6DD-A962-4B05-AED0-F3587F7EAF29}"/>
              </a:ext>
            </a:extLst>
          </p:cNvPr>
          <p:cNvSpPr>
            <a:spLocks noGrp="1"/>
          </p:cNvSpPr>
          <p:nvPr>
            <p:ph type="sldNum" sz="quarter" idx="4"/>
          </p:nvPr>
        </p:nvSpPr>
        <p:spPr>
          <a:xfrm>
            <a:off x="8757670" y="6595552"/>
            <a:ext cx="322007" cy="170318"/>
          </a:xfrm>
        </p:spPr>
        <p:txBody>
          <a:bodyPr/>
          <a:lstStyle/>
          <a:p>
            <a:pPr algn="ctr"/>
            <a:fld id="{F4DDE5B3-8C43-439F-8EF3-65A6048A9570}" type="slidenum">
              <a:rPr lang="ja-JP" altLang="en-US" smtClean="0"/>
              <a:pPr algn="ctr"/>
              <a:t>8</a:t>
            </a:fld>
            <a:endParaRPr lang="ja-JP" altLang="en-US"/>
          </a:p>
        </p:txBody>
      </p:sp>
      <p:sp>
        <p:nvSpPr>
          <p:cNvPr id="89" name="Freeform 290">
            <a:extLst>
              <a:ext uri="{FF2B5EF4-FFF2-40B4-BE49-F238E27FC236}">
                <a16:creationId xmlns:a16="http://schemas.microsoft.com/office/drawing/2014/main" id="{62DF0537-1255-4EAC-9697-912076DF9663}"/>
              </a:ext>
            </a:extLst>
          </p:cNvPr>
          <p:cNvSpPr>
            <a:spLocks noEditPoints="1"/>
          </p:cNvSpPr>
          <p:nvPr/>
        </p:nvSpPr>
        <p:spPr bwMode="auto">
          <a:xfrm>
            <a:off x="4436513" y="4837704"/>
            <a:ext cx="137195" cy="137346"/>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646">
              <a:solidFill>
                <a:prstClr val="black"/>
              </a:solidFill>
            </a:endParaRPr>
          </a:p>
        </p:txBody>
      </p:sp>
      <p:pic>
        <p:nvPicPr>
          <p:cNvPr id="90" name="図 89">
            <a:extLst>
              <a:ext uri="{FF2B5EF4-FFF2-40B4-BE49-F238E27FC236}">
                <a16:creationId xmlns:a16="http://schemas.microsoft.com/office/drawing/2014/main" id="{D4B1398C-7A68-4311-ACFA-EB8454D5B3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5296" y="5464011"/>
            <a:ext cx="781026" cy="250518"/>
          </a:xfrm>
          <a:prstGeom prst="rect">
            <a:avLst/>
          </a:prstGeom>
        </p:spPr>
      </p:pic>
      <p:pic>
        <p:nvPicPr>
          <p:cNvPr id="91" name="図 90">
            <a:extLst>
              <a:ext uri="{FF2B5EF4-FFF2-40B4-BE49-F238E27FC236}">
                <a16:creationId xmlns:a16="http://schemas.microsoft.com/office/drawing/2014/main" id="{14E3FFEC-44A2-44C9-8B49-587E82C712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4617" y="5542574"/>
            <a:ext cx="589431" cy="250518"/>
          </a:xfrm>
          <a:prstGeom prst="rect">
            <a:avLst/>
          </a:prstGeom>
        </p:spPr>
      </p:pic>
      <p:pic>
        <p:nvPicPr>
          <p:cNvPr id="92" name="図 91">
            <a:extLst>
              <a:ext uri="{FF2B5EF4-FFF2-40B4-BE49-F238E27FC236}">
                <a16:creationId xmlns:a16="http://schemas.microsoft.com/office/drawing/2014/main" id="{9AA969B4-EA5B-4181-92AA-84DD9867D5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8890" y="5577985"/>
            <a:ext cx="589431" cy="215107"/>
          </a:xfrm>
          <a:prstGeom prst="rect">
            <a:avLst/>
          </a:prstGeom>
        </p:spPr>
      </p:pic>
      <p:pic>
        <p:nvPicPr>
          <p:cNvPr id="93" name="図 92">
            <a:extLst>
              <a:ext uri="{FF2B5EF4-FFF2-40B4-BE49-F238E27FC236}">
                <a16:creationId xmlns:a16="http://schemas.microsoft.com/office/drawing/2014/main" id="{526A642C-E61C-463B-A5E1-152724944F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96079" y="5436228"/>
            <a:ext cx="221731" cy="250518"/>
          </a:xfrm>
          <a:prstGeom prst="rect">
            <a:avLst/>
          </a:prstGeom>
        </p:spPr>
      </p:pic>
      <p:pic>
        <p:nvPicPr>
          <p:cNvPr id="94" name="Picture 2" descr="f_logo_RGB-Hex-Blue_512">
            <a:extLst>
              <a:ext uri="{FF2B5EF4-FFF2-40B4-BE49-F238E27FC236}">
                <a16:creationId xmlns:a16="http://schemas.microsoft.com/office/drawing/2014/main" id="{EE710E60-12EB-4E02-9890-5ED9095073B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87029" y="5481301"/>
            <a:ext cx="194462" cy="193368"/>
          </a:xfrm>
          <a:prstGeom prst="rect">
            <a:avLst/>
          </a:prstGeom>
          <a:noFill/>
          <a:extLst>
            <a:ext uri="{909E8E84-426E-40DD-AFC4-6F175D3DCCD1}">
              <a14:hiddenFill xmlns:a14="http://schemas.microsoft.com/office/drawing/2010/main">
                <a:solidFill>
                  <a:srgbClr val="FFFFFF"/>
                </a:solidFill>
              </a14:hiddenFill>
            </a:ext>
          </a:extLst>
        </p:spPr>
      </p:pic>
      <p:pic>
        <p:nvPicPr>
          <p:cNvPr id="95" name="図 3">
            <a:extLst>
              <a:ext uri="{FF2B5EF4-FFF2-40B4-BE49-F238E27FC236}">
                <a16:creationId xmlns:a16="http://schemas.microsoft.com/office/drawing/2014/main" id="{D58AD043-AC4D-471C-BFEA-A983D4291ADF}"/>
              </a:ext>
            </a:extLst>
          </p:cNvPr>
          <p:cNvPicPr>
            <a:picLocks noChangeAspect="1"/>
          </p:cNvPicPr>
          <p:nvPr/>
        </p:nvPicPr>
        <p:blipFill>
          <a:blip r:embed="rId8"/>
          <a:stretch>
            <a:fillRect/>
          </a:stretch>
        </p:blipFill>
        <p:spPr>
          <a:xfrm>
            <a:off x="7365265" y="5029318"/>
            <a:ext cx="685800" cy="200025"/>
          </a:xfrm>
          <a:prstGeom prst="rect">
            <a:avLst/>
          </a:prstGeom>
        </p:spPr>
      </p:pic>
      <p:pic>
        <p:nvPicPr>
          <p:cNvPr id="96" name="Picture 6" descr="C:\Users\nk19683\Downloads\PR.png">
            <a:extLst>
              <a:ext uri="{FF2B5EF4-FFF2-40B4-BE49-F238E27FC236}">
                <a16:creationId xmlns:a16="http://schemas.microsoft.com/office/drawing/2014/main" id="{6148AE3A-085D-4C34-8B8D-6BDA97814A1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86782" y="1214603"/>
            <a:ext cx="1380126" cy="1813125"/>
          </a:xfrm>
          <a:prstGeom prst="rect">
            <a:avLst/>
          </a:prstGeom>
          <a:noFill/>
          <a:extLst>
            <a:ext uri="{909E8E84-426E-40DD-AFC4-6F175D3DCCD1}">
              <a14:hiddenFill xmlns:a14="http://schemas.microsoft.com/office/drawing/2010/main">
                <a:solidFill>
                  <a:srgbClr val="FFFFFF"/>
                </a:solidFill>
              </a14:hiddenFill>
            </a:ext>
          </a:extLst>
        </p:spPr>
      </p:pic>
      <p:sp>
        <p:nvSpPr>
          <p:cNvPr id="97" name="下矢印 3">
            <a:extLst>
              <a:ext uri="{FF2B5EF4-FFF2-40B4-BE49-F238E27FC236}">
                <a16:creationId xmlns:a16="http://schemas.microsoft.com/office/drawing/2014/main" id="{2B3FB0DB-613C-436B-8D7D-2F9B75DE6CBE}"/>
              </a:ext>
            </a:extLst>
          </p:cNvPr>
          <p:cNvSpPr/>
          <p:nvPr/>
        </p:nvSpPr>
        <p:spPr>
          <a:xfrm rot="16200000">
            <a:off x="6062563" y="1792675"/>
            <a:ext cx="1229828" cy="209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グラフィックス 97">
            <a:extLst>
              <a:ext uri="{FF2B5EF4-FFF2-40B4-BE49-F238E27FC236}">
                <a16:creationId xmlns:a16="http://schemas.microsoft.com/office/drawing/2014/main" id="{F39632CC-0969-42AC-AF4A-7893A12F27C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13373" y="1217448"/>
            <a:ext cx="1143357" cy="1261429"/>
          </a:xfrm>
          <a:prstGeom prst="rect">
            <a:avLst/>
          </a:prstGeom>
        </p:spPr>
      </p:pic>
      <p:pic>
        <p:nvPicPr>
          <p:cNvPr id="99"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A9039650-B9D0-4BD1-AA4A-947887A4AAE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469449" y="904383"/>
            <a:ext cx="647528" cy="1601836"/>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a:extLst>
              <a:ext uri="{FF2B5EF4-FFF2-40B4-BE49-F238E27FC236}">
                <a16:creationId xmlns:a16="http://schemas.microsoft.com/office/drawing/2014/main" id="{087CB87C-6B54-4BCC-A056-1BB971AD655C}"/>
              </a:ext>
            </a:extLst>
          </p:cNvPr>
          <p:cNvSpPr/>
          <p:nvPr/>
        </p:nvSpPr>
        <p:spPr>
          <a:xfrm>
            <a:off x="4312675" y="980276"/>
            <a:ext cx="838878" cy="251159"/>
          </a:xfrm>
          <a:prstGeom prst="rect">
            <a:avLst/>
          </a:prstGeom>
        </p:spPr>
        <p:txBody>
          <a:bodyPr wrap="square">
            <a:spAutoFit/>
          </a:bodyPr>
          <a:lstStyle/>
          <a:p>
            <a:pPr>
              <a:lnSpc>
                <a:spcPct val="150000"/>
              </a:lnSpc>
            </a:pPr>
            <a:r>
              <a:rPr lang="zh-TW" altLang="en-US" sz="800">
                <a:latin typeface="Meiryo UI" panose="020B0604030504040204" pitchFamily="50" charset="-128"/>
                <a:ea typeface="Meiryo UI" panose="020B0604030504040204" pitchFamily="50" charset="-128"/>
              </a:rPr>
              <a:t>各誘導枠 </a:t>
            </a:r>
          </a:p>
        </p:txBody>
      </p:sp>
      <p:sp>
        <p:nvSpPr>
          <p:cNvPr id="102" name="正方形/長方形 101">
            <a:extLst>
              <a:ext uri="{FF2B5EF4-FFF2-40B4-BE49-F238E27FC236}">
                <a16:creationId xmlns:a16="http://schemas.microsoft.com/office/drawing/2014/main" id="{6439C2C9-AA26-40DC-B96F-1150C27713DC}"/>
              </a:ext>
            </a:extLst>
          </p:cNvPr>
          <p:cNvSpPr/>
          <p:nvPr/>
        </p:nvSpPr>
        <p:spPr>
          <a:xfrm>
            <a:off x="7143842" y="909403"/>
            <a:ext cx="2727945" cy="251159"/>
          </a:xfrm>
          <a:prstGeom prst="rect">
            <a:avLst/>
          </a:prstGeom>
        </p:spPr>
        <p:txBody>
          <a:bodyPr wrap="square">
            <a:spAutoFit/>
          </a:bodyPr>
          <a:lstStyle/>
          <a:p>
            <a:pPr>
              <a:lnSpc>
                <a:spcPct val="150000"/>
              </a:lnSpc>
            </a:pPr>
            <a:r>
              <a:rPr lang="ja-JP" altLang="en-US" sz="800">
                <a:latin typeface="Meiryo UI" panose="020B0604030504040204" pitchFamily="50" charset="-128"/>
                <a:ea typeface="Meiryo UI" panose="020B0604030504040204" pitchFamily="50" charset="-128"/>
              </a:rPr>
              <a:t>タイアップサイト（ビジュアルデータ</a:t>
            </a:r>
            <a:r>
              <a:rPr lang="zh-TW" altLang="en-US" sz="800">
                <a:latin typeface="Meiryo UI" panose="020B0604030504040204" pitchFamily="50" charset="-128"/>
                <a:ea typeface="Meiryo UI" panose="020B0604030504040204" pitchFamily="50" charset="-128"/>
              </a:rPr>
              <a:t> </a:t>
            </a:r>
            <a:r>
              <a:rPr lang="ja-JP" altLang="en-US" sz="800">
                <a:latin typeface="Meiryo UI" panose="020B0604030504040204" pitchFamily="50" charset="-128"/>
                <a:ea typeface="Meiryo UI" panose="020B0604030504040204" pitchFamily="50" charset="-128"/>
              </a:rPr>
              <a:t>使用）</a:t>
            </a:r>
            <a:r>
              <a:rPr lang="zh-TW" altLang="en-US" sz="800">
                <a:latin typeface="Meiryo UI" panose="020B0604030504040204" pitchFamily="50" charset="-128"/>
                <a:ea typeface="Meiryo UI" panose="020B0604030504040204" pitchFamily="50" charset="-128"/>
              </a:rPr>
              <a:t> </a:t>
            </a:r>
          </a:p>
        </p:txBody>
      </p:sp>
      <p:pic>
        <p:nvPicPr>
          <p:cNvPr id="2" name="図 3">
            <a:extLst>
              <a:ext uri="{FF2B5EF4-FFF2-40B4-BE49-F238E27FC236}">
                <a16:creationId xmlns:a16="http://schemas.microsoft.com/office/drawing/2014/main" id="{930B5BB1-3CB4-4155-955C-2EA075B0029F}"/>
              </a:ext>
            </a:extLst>
          </p:cNvPr>
          <p:cNvPicPr>
            <a:picLocks noChangeAspect="1"/>
          </p:cNvPicPr>
          <p:nvPr/>
        </p:nvPicPr>
        <p:blipFill>
          <a:blip r:embed="rId13"/>
          <a:stretch>
            <a:fillRect/>
          </a:stretch>
        </p:blipFill>
        <p:spPr>
          <a:xfrm>
            <a:off x="8172928" y="6264767"/>
            <a:ext cx="923925" cy="238125"/>
          </a:xfrm>
          <a:prstGeom prst="rect">
            <a:avLst/>
          </a:prstGeom>
        </p:spPr>
      </p:pic>
    </p:spTree>
    <p:extLst>
      <p:ext uri="{BB962C8B-B14F-4D97-AF65-F5344CB8AC3E}">
        <p14:creationId xmlns:p14="http://schemas.microsoft.com/office/powerpoint/2010/main" val="62557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学生 アイコン」の画像検索結果"/>
          <p:cNvSpPr>
            <a:spLocks noChangeAspect="1" noChangeArrowheads="1"/>
          </p:cNvSpPr>
          <p:nvPr/>
        </p:nvSpPr>
        <p:spPr bwMode="auto">
          <a:xfrm>
            <a:off x="143608"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3" name="AutoShape 4" descr="「学生 アイコン」の画像検索結果"/>
          <p:cNvSpPr>
            <a:spLocks noChangeAspect="1" noChangeArrowheads="1"/>
          </p:cNvSpPr>
          <p:nvPr/>
        </p:nvSpPr>
        <p:spPr bwMode="auto">
          <a:xfrm>
            <a:off x="284285" y="271096"/>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4" name="AutoShape 6" descr="「学生 アイコン」の画像検索結果"/>
          <p:cNvSpPr>
            <a:spLocks noChangeAspect="1" noChangeArrowheads="1"/>
          </p:cNvSpPr>
          <p:nvPr/>
        </p:nvSpPr>
        <p:spPr bwMode="auto">
          <a:xfrm>
            <a:off x="424961" y="411773"/>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8" name="AutoShape 9" descr="「学生 アイコン」の画像検索結果"/>
          <p:cNvSpPr>
            <a:spLocks noChangeAspect="1" noChangeArrowheads="1"/>
          </p:cNvSpPr>
          <p:nvPr/>
        </p:nvSpPr>
        <p:spPr bwMode="auto">
          <a:xfrm>
            <a:off x="565638" y="552450"/>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9" name="AutoShape 12" descr="「学生 アイコン」の画像検索結果"/>
          <p:cNvSpPr>
            <a:spLocks noChangeAspect="1" noChangeArrowheads="1"/>
          </p:cNvSpPr>
          <p:nvPr/>
        </p:nvSpPr>
        <p:spPr bwMode="auto">
          <a:xfrm>
            <a:off x="706315" y="693127"/>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10" name="AutoShape 14" descr="「大学 アイコン」の画像検索結果"/>
          <p:cNvSpPr>
            <a:spLocks noChangeAspect="1" noChangeArrowheads="1"/>
          </p:cNvSpPr>
          <p:nvPr/>
        </p:nvSpPr>
        <p:spPr bwMode="auto">
          <a:xfrm>
            <a:off x="846992" y="833804"/>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ja-JP" altLang="en-US" sz="1662">
              <a:solidFill>
                <a:prstClr val="black"/>
              </a:solidFill>
              <a:latin typeface="Calibri"/>
              <a:ea typeface="ＭＳ Ｐゴシック"/>
            </a:endParaRPr>
          </a:p>
        </p:txBody>
      </p:sp>
      <p:sp>
        <p:nvSpPr>
          <p:cNvPr id="20" name="スライド番号プレースホルダー 2"/>
          <p:cNvSpPr>
            <a:spLocks noGrp="1"/>
          </p:cNvSpPr>
          <p:nvPr>
            <p:ph type="sldNum" sz="quarter" idx="4"/>
          </p:nvPr>
        </p:nvSpPr>
        <p:spPr>
          <a:xfrm>
            <a:off x="8803945" y="5838332"/>
            <a:ext cx="297237" cy="157217"/>
          </a:xfrm>
        </p:spPr>
        <p:txBody>
          <a:bodyPr/>
          <a:lstStyle/>
          <a:p>
            <a:fld id="{F4DDE5B3-8C43-439F-8EF3-65A6048A9570}" type="slidenum">
              <a:rPr lang="ja-JP" altLang="en-US" smtClean="0">
                <a:solidFill>
                  <a:prstClr val="white"/>
                </a:solidFill>
              </a:rPr>
              <a:pPr/>
              <a:t>9</a:t>
            </a:fld>
            <a:endParaRPr lang="ja-JP" altLang="en-US" dirty="0">
              <a:solidFill>
                <a:prstClr val="white"/>
              </a:solidFill>
            </a:endParaRPr>
          </a:p>
        </p:txBody>
      </p:sp>
      <p:sp>
        <p:nvSpPr>
          <p:cNvPr id="22" name="角丸四角形 21"/>
          <p:cNvSpPr/>
          <p:nvPr/>
        </p:nvSpPr>
        <p:spPr>
          <a:xfrm>
            <a:off x="4708770" y="3430492"/>
            <a:ext cx="838878" cy="199506"/>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3" name="表 22"/>
          <p:cNvGraphicFramePr>
            <a:graphicFrameLocks noGrp="1"/>
          </p:cNvGraphicFramePr>
          <p:nvPr/>
        </p:nvGraphicFramePr>
        <p:xfrm>
          <a:off x="4708771" y="3742635"/>
          <a:ext cx="3921666" cy="1242882"/>
        </p:xfrm>
        <a:graphic>
          <a:graphicData uri="http://schemas.openxmlformats.org/drawingml/2006/table">
            <a:tbl>
              <a:tblPr firstRow="1" bandRow="1">
                <a:tableStyleId>{5C22544A-7EE6-4342-B048-85BDC9FD1C3A}</a:tableStyleId>
              </a:tblPr>
              <a:tblGrid>
                <a:gridCol w="797627">
                  <a:extLst>
                    <a:ext uri="{9D8B030D-6E8A-4147-A177-3AD203B41FA5}">
                      <a16:colId xmlns:a16="http://schemas.microsoft.com/office/drawing/2014/main" val="20000"/>
                    </a:ext>
                  </a:extLst>
                </a:gridCol>
                <a:gridCol w="3124039">
                  <a:extLst>
                    <a:ext uri="{9D8B030D-6E8A-4147-A177-3AD203B41FA5}">
                      <a16:colId xmlns:a16="http://schemas.microsoft.com/office/drawing/2014/main" val="20001"/>
                    </a:ext>
                  </a:extLst>
                </a:gridCol>
              </a:tblGrid>
              <a:tr h="196948">
                <a:tc>
                  <a:txBody>
                    <a:bodyPr/>
                    <a:lstStyle/>
                    <a:p>
                      <a:pPr algn="ctr"/>
                      <a:r>
                        <a:rPr kumimoji="1"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a:t>
                      </a: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タイアップ期間中に準じます（</a:t>
                      </a:r>
                      <a:r>
                        <a:rPr kumimoji="1" lang="zh-TW"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掲載終了前日迄</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6948">
                <a:tc>
                  <a:txBody>
                    <a:bodyPr/>
                    <a:lstStyle/>
                    <a:p>
                      <a:pPr algn="ctr"/>
                      <a:r>
                        <a:rPr kumimoji="1"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料金（グロス）</a:t>
                      </a:r>
                      <a:endParaRPr kumimoji="1"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万円</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8986">
                <a:tc>
                  <a:txBody>
                    <a:bodyPr/>
                    <a:lstStyle/>
                    <a:p>
                      <a:pPr algn="ctr"/>
                      <a:r>
                        <a:rPr kumimoji="1" lang="ja-JP" altLang="en-US"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原稿制作</a:t>
                      </a:r>
                      <a:endParaRPr kumimoji="1"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日本経済新聞社が制作します</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＜原稿本数＞</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err="1">
                          <a:latin typeface="Meiryo UI" panose="020B0604030504040204" pitchFamily="50" charset="-128"/>
                          <a:ea typeface="Meiryo UI" panose="020B0604030504040204" pitchFamily="50" charset="-128"/>
                          <a:cs typeface="Meiryo UI" panose="020B0604030504040204" pitchFamily="50" charset="-128"/>
                        </a:rPr>
                        <a:t>Facebook,Instagram</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Outbrain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本以上</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err="1">
                          <a:latin typeface="Meiryo UI" panose="020B0604030504040204" pitchFamily="50" charset="-128"/>
                          <a:ea typeface="Meiryo UI" panose="020B0604030504040204" pitchFamily="50" charset="-128"/>
                          <a:cs typeface="Meiryo UI" panose="020B0604030504040204" pitchFamily="50" charset="-128"/>
                        </a:rPr>
                        <a:t>docomo</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 Ad Network</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本以上</a:t>
                      </a:r>
                    </a:p>
                  </a:txBody>
                  <a:tcPr marL="84406" marR="84406" marT="42203" marB="42203"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6" name="正方形/長方形 15">
            <a:extLst>
              <a:ext uri="{FF2B5EF4-FFF2-40B4-BE49-F238E27FC236}">
                <a16:creationId xmlns:a16="http://schemas.microsoft.com/office/drawing/2014/main" id="{09A666BC-611F-4176-B534-0839115A345C}"/>
              </a:ext>
            </a:extLst>
          </p:cNvPr>
          <p:cNvSpPr/>
          <p:nvPr/>
        </p:nvSpPr>
        <p:spPr bwMode="auto">
          <a:xfrm>
            <a:off x="284285" y="2033153"/>
            <a:ext cx="4088309" cy="4131721"/>
          </a:xfrm>
          <a:prstGeom prst="rect">
            <a:avLst/>
          </a:prstGeom>
          <a:solidFill>
            <a:schemeClr val="accent5">
              <a:lumMod val="20000"/>
              <a:lumOff val="80000"/>
            </a:schemeClr>
          </a:solidFill>
          <a:ln w="6350">
            <a:noFill/>
            <a:miter lim="800000"/>
            <a:headEnd/>
            <a:tailEnd/>
          </a:ln>
        </p:spPr>
        <p:txBody>
          <a:bodyPr anchor="ctr"/>
          <a:lstStyle/>
          <a:p>
            <a:pPr algn="ctr">
              <a:defRPr/>
            </a:pPr>
            <a:endParaRPr lang="ja-JP" altLang="en-US" sz="16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118582" y="1122018"/>
            <a:ext cx="4320480" cy="1024511"/>
          </a:xfrm>
          <a:prstGeom prst="rect">
            <a:avLst/>
          </a:prstGeom>
          <a:noFill/>
        </p:spPr>
        <p:txBody>
          <a:bodyPr wrap="square" rtlCol="0">
            <a:spAutoFit/>
          </a:bodyPr>
          <a:lstStyle/>
          <a:p>
            <a:pPr marL="158265" indent="-158265">
              <a:lnSpc>
                <a:spcPct val="150000"/>
              </a:lnSpc>
              <a:buFont typeface="Wingdings" panose="05000000000000000000" pitchFamily="2" charset="2"/>
              <a:buChar char="ü"/>
            </a:pPr>
            <a:r>
              <a:rPr lang="ja-JP" altLang="en-US" sz="831" dirty="0">
                <a:latin typeface="Meiryo UI" panose="020B0604030504040204" pitchFamily="50" charset="-128"/>
                <a:ea typeface="Meiryo UI" panose="020B0604030504040204" pitchFamily="50" charset="-128"/>
                <a:cs typeface="Meiryo UI" panose="020B0604030504040204" pitchFamily="50" charset="-128"/>
              </a:rPr>
              <a:t>外部メディアを購入し、タイアップページへ誘導を行います。より多くのリーチを取り、エンゲージメントを高めることが可能です。</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r>
              <a:rPr lang="ja-JP" altLang="en-US" sz="831" dirty="0">
                <a:latin typeface="Meiryo UI" panose="020B0604030504040204" pitchFamily="50" charset="-128"/>
                <a:ea typeface="Meiryo UI" panose="020B0604030504040204" pitchFamily="50" charset="-128"/>
                <a:cs typeface="Meiryo UI" panose="020B0604030504040204" pitchFamily="50" charset="-128"/>
              </a:rPr>
              <a:t>性別や興味関心によるターゲティング、</a:t>
            </a:r>
            <a:r>
              <a:rPr lang="en-US" altLang="ja-JP" sz="831"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や他メディアでの拡散など、用途によってプランをお選びいただくことができます。</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ct val="150000"/>
              </a:lnSpc>
              <a:buFont typeface="Wingdings" panose="05000000000000000000" pitchFamily="2" charset="2"/>
              <a:buChar char="ü"/>
            </a:pP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タイトル 1"/>
          <p:cNvSpPr txBox="1">
            <a:spLocks/>
          </p:cNvSpPr>
          <p:nvPr/>
        </p:nvSpPr>
        <p:spPr>
          <a:xfrm>
            <a:off x="143608" y="257476"/>
            <a:ext cx="7297615" cy="424752"/>
          </a:xfrm>
          <a:prstGeom prst="rect">
            <a:avLst/>
          </a:prstGeom>
        </p:spPr>
        <p:txBody>
          <a:bodyPr wrap="none">
            <a:normAutofit/>
          </a:bodyPr>
          <a:lstStyle>
            <a:lvl1pPr algn="l" rtl="0" eaLnBrk="0" fontAlgn="base" hangingPunct="0">
              <a:spcBef>
                <a:spcPct val="0"/>
              </a:spcBef>
              <a:spcAft>
                <a:spcPct val="0"/>
              </a:spcAft>
              <a:defRPr kumimoji="0" sz="1800">
                <a:solidFill>
                  <a:schemeClr val="bg1"/>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4400">
                <a:solidFill>
                  <a:schemeClr val="tx1"/>
                </a:solidFill>
                <a:latin typeface="HGP創英角ｺﾞｼｯｸUB" pitchFamily="50" charset="-128"/>
                <a:ea typeface="ＭＳ Ｐゴシック" pitchFamily="50" charset="-128"/>
              </a:defRPr>
            </a:lvl5pPr>
            <a:lvl6pPr marL="4572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6pPr>
            <a:lvl7pPr marL="9144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7pPr>
            <a:lvl8pPr marL="13716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8pPr>
            <a:lvl9pPr marL="1828800" algn="ctr" rtl="0" fontAlgn="base">
              <a:spcBef>
                <a:spcPct val="0"/>
              </a:spcBef>
              <a:spcAft>
                <a:spcPct val="0"/>
              </a:spcAft>
              <a:defRPr kumimoji="1" sz="4400">
                <a:solidFill>
                  <a:schemeClr val="tx1"/>
                </a:solidFill>
                <a:latin typeface="HGP創英角ｺﾞｼｯｸUB" pitchFamily="50" charset="-128"/>
                <a:ea typeface="ＭＳ Ｐゴシック" pitchFamily="50" charset="-128"/>
              </a:defRPr>
            </a:lvl9pPr>
          </a:lstStyle>
          <a:p>
            <a:r>
              <a:rPr lang="ja-JP" altLang="en-US" sz="1754" b="1" kern="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754"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dirty="0">
                <a:latin typeface="Meiryo UI" panose="020B0604030504040204" pitchFamily="50" charset="-128"/>
                <a:ea typeface="Meiryo UI" panose="020B0604030504040204" pitchFamily="50" charset="-128"/>
                <a:cs typeface="Meiryo UI" panose="020B0604030504040204" pitchFamily="50" charset="-128"/>
              </a:rPr>
              <a:t>タイアップオプション</a:t>
            </a:r>
            <a:r>
              <a:rPr lang="en-US" altLang="ja-JP" sz="1754"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54" b="1" kern="0" dirty="0">
                <a:latin typeface="Meiryo UI" panose="020B0604030504040204" pitchFamily="50" charset="-128"/>
                <a:ea typeface="Meiryo UI" panose="020B0604030504040204" pitchFamily="50" charset="-128"/>
                <a:cs typeface="Meiryo UI" panose="020B0604030504040204" pitchFamily="50" charset="-128"/>
              </a:rPr>
              <a:t>　タイアップブーストプラン（外部メディア誘導）</a:t>
            </a:r>
            <a:endParaRPr kumimoji="1" lang="ja-JP" altLang="en-US" sz="1754" b="1" kern="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754" b="1" kern="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498615" y="4677310"/>
            <a:ext cx="814365" cy="1406586"/>
            <a:chOff x="2720752" y="4273098"/>
            <a:chExt cx="882229" cy="1676182"/>
          </a:xfrm>
        </p:grpSpPr>
        <p:pic>
          <p:nvPicPr>
            <p:cNvPr id="103" name="Picture 3" descr="C:\Users\Maruyama-Yoshihiko-7\Desktop\nikkei_0224_PNG\モバイルメニュー_レクタングル_アプリ.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752" y="4273098"/>
              <a:ext cx="882229" cy="167618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b="54527"/>
            <a:stretch/>
          </p:blipFill>
          <p:spPr bwMode="auto">
            <a:xfrm>
              <a:off x="2797323" y="4503790"/>
              <a:ext cx="715517" cy="130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グループ化 13"/>
          <p:cNvGrpSpPr/>
          <p:nvPr/>
        </p:nvGrpSpPr>
        <p:grpSpPr>
          <a:xfrm>
            <a:off x="846938" y="4676942"/>
            <a:ext cx="1291269" cy="1399218"/>
            <a:chOff x="961837" y="4281879"/>
            <a:chExt cx="1398875" cy="1667401"/>
          </a:xfrm>
        </p:grpSpPr>
        <p:pic>
          <p:nvPicPr>
            <p:cNvPr id="101" name="Picture 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837" y="4281879"/>
              <a:ext cx="1398875" cy="166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10"/>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66000"/>
                      </a14:imgEffect>
                    </a14:imgLayer>
                  </a14:imgProps>
                </a:ext>
                <a:ext uri="{28A0092B-C50C-407E-A947-70E740481C1C}">
                  <a14:useLocalDpi xmlns:a14="http://schemas.microsoft.com/office/drawing/2010/main" val="0"/>
                </a:ext>
              </a:extLst>
            </a:blip>
            <a:srcRect t="53460" b="18570"/>
            <a:stretch/>
          </p:blipFill>
          <p:spPr bwMode="auto">
            <a:xfrm>
              <a:off x="1064568" y="4419946"/>
              <a:ext cx="1214065" cy="14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グループ化 10">
            <a:extLst>
              <a:ext uri="{FF2B5EF4-FFF2-40B4-BE49-F238E27FC236}">
                <a16:creationId xmlns:a16="http://schemas.microsoft.com/office/drawing/2014/main" id="{908F68FD-A77A-4111-A556-10856EF72C97}"/>
              </a:ext>
            </a:extLst>
          </p:cNvPr>
          <p:cNvGrpSpPr/>
          <p:nvPr/>
        </p:nvGrpSpPr>
        <p:grpSpPr>
          <a:xfrm>
            <a:off x="384092" y="2199120"/>
            <a:ext cx="3511496" cy="930300"/>
            <a:chOff x="416099" y="2096629"/>
            <a:chExt cx="3804121" cy="1007825"/>
          </a:xfrm>
        </p:grpSpPr>
        <p:grpSp>
          <p:nvGrpSpPr>
            <p:cNvPr id="62" name="グループ化 61"/>
            <p:cNvGrpSpPr/>
            <p:nvPr/>
          </p:nvGrpSpPr>
          <p:grpSpPr>
            <a:xfrm>
              <a:off x="416099" y="2096629"/>
              <a:ext cx="3804121" cy="1007825"/>
              <a:chOff x="5246739" y="5042020"/>
              <a:chExt cx="3700945" cy="971052"/>
            </a:xfrm>
          </p:grpSpPr>
          <p:pic>
            <p:nvPicPr>
              <p:cNvPr id="100" name="Picture 14" descr="「twitter logo png」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6743" y="5646914"/>
                <a:ext cx="817418" cy="36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グループ化 18"/>
              <p:cNvGrpSpPr>
                <a:grpSpLocks/>
              </p:cNvGrpSpPr>
              <p:nvPr/>
            </p:nvGrpSpPr>
            <p:grpSpPr bwMode="auto">
              <a:xfrm>
                <a:off x="7689304" y="5085184"/>
                <a:ext cx="1258380" cy="842721"/>
                <a:chOff x="3246541" y="5667298"/>
                <a:chExt cx="1392088" cy="893023"/>
              </a:xfrm>
            </p:grpSpPr>
            <p:pic>
              <p:nvPicPr>
                <p:cNvPr id="125" name="Picture 12" descr="「mac laptop png」の画像検索結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6541" y="5667298"/>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図 17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0299" y="5712985"/>
                  <a:ext cx="448330" cy="84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正方形/長方形 126">
                  <a:extLst>
                    <a:ext uri="{FF2B5EF4-FFF2-40B4-BE49-F238E27FC236}">
                      <a16:creationId xmlns:a16="http://schemas.microsoft.com/office/drawing/2014/main" id="{7085B30E-58B8-4907-AA9A-9FF9717F2C3A}"/>
                    </a:ext>
                  </a:extLst>
                </p:cNvPr>
                <p:cNvSpPr/>
                <p:nvPr/>
              </p:nvSpPr>
              <p:spPr bwMode="auto">
                <a:xfrm>
                  <a:off x="4071410" y="6233834"/>
                  <a:ext cx="351868" cy="48011"/>
                </a:xfrm>
                <a:prstGeom prst="rect">
                  <a:avLst/>
                </a:prstGeom>
                <a:solidFill>
                  <a:schemeClr val="bg1">
                    <a:lumMod val="85000"/>
                  </a:schemeClr>
                </a:solidFill>
                <a:ln w="6350">
                  <a:solidFill>
                    <a:schemeClr val="bg1">
                      <a:lumMod val="85000"/>
                    </a:schemeClr>
                  </a:solidFill>
                  <a:miter lim="800000"/>
                  <a:headEnd/>
                  <a:tailEnd/>
                </a:ln>
              </p:spPr>
              <p:txBody>
                <a:bodyPr anchor="ctr"/>
                <a:lstStyle/>
                <a:p>
                  <a:pPr algn="ctr">
                    <a:defRPr/>
                  </a:pPr>
                  <a:endParaRPr lang="ja-JP" altLang="en-US" sz="1662">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8" name="Picture 2" descr="C:\Users\akameyama\Pictures\VOGUE_FB用.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9315" y="5797973"/>
                  <a:ext cx="351945" cy="62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3" descr="\\IFS01\web\members\sales\Inner\AD設定関連\CLごと_クリエイティブ素材\【外部誘導】CL別\入稿説明資料\0ec04b23945e28c1e8831ace8387b07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7507" y="5797974"/>
                  <a:ext cx="375562" cy="6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IFS01\web\members\sales\Inner\AD設定関連\CLごと_クリエイティブ素材\【外部誘導】CL別\入稿説明資料\e3e8d6cad52c4d3400c18cde7107ebcf.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508" y="5912549"/>
                  <a:ext cx="376400" cy="31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 name="図 2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26252" y="5042020"/>
                <a:ext cx="467190" cy="9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グループ化 23"/>
              <p:cNvGrpSpPr>
                <a:grpSpLocks/>
              </p:cNvGrpSpPr>
              <p:nvPr/>
            </p:nvGrpSpPr>
            <p:grpSpPr bwMode="auto">
              <a:xfrm>
                <a:off x="5246739" y="5078210"/>
                <a:ext cx="1137590" cy="871069"/>
                <a:chOff x="382094" y="4008890"/>
                <a:chExt cx="1351118" cy="944763"/>
              </a:xfrm>
            </p:grpSpPr>
            <p:grpSp>
              <p:nvGrpSpPr>
                <p:cNvPr id="115" name="グループ化 17"/>
                <p:cNvGrpSpPr>
                  <a:grpSpLocks/>
                </p:cNvGrpSpPr>
                <p:nvPr/>
              </p:nvGrpSpPr>
              <p:grpSpPr bwMode="auto">
                <a:xfrm>
                  <a:off x="382094" y="4008890"/>
                  <a:ext cx="1351118" cy="944763"/>
                  <a:chOff x="1562538" y="5185950"/>
                  <a:chExt cx="1340336" cy="937224"/>
                </a:xfrm>
              </p:grpSpPr>
              <p:pic>
                <p:nvPicPr>
                  <p:cNvPr id="117" name="Picture 12" descr="「mac laptop png」の画像検索結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2538" y="5185950"/>
                    <a:ext cx="1227177" cy="73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3" descr="C:\Users\akameyama\Pictures\VOGUE_FB用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17883" y="5332100"/>
                    <a:ext cx="292309" cy="3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 descr="\\Ads01\web\MediaGuide\GQ\2016-10-12_GQ_MediaGuide\資料\GQ_Facebook.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34700" y="5257958"/>
                    <a:ext cx="854230" cy="54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正方形/長方形 97"/>
                  <p:cNvSpPr>
                    <a:spLocks noChangeArrowheads="1"/>
                  </p:cNvSpPr>
                  <p:nvPr/>
                </p:nvSpPr>
                <p:spPr bwMode="auto">
                  <a:xfrm>
                    <a:off x="1928868" y="5351084"/>
                    <a:ext cx="281323" cy="26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121" name="図 164"/>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43456" y="5254883"/>
                    <a:ext cx="459418" cy="86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descr="C:\Users\akameyama\Pictures\VOGUE_FB用.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71659" y="5344168"/>
                    <a:ext cx="371733" cy="6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正方形/長方形 97"/>
                  <p:cNvSpPr>
                    <a:spLocks noChangeArrowheads="1"/>
                  </p:cNvSpPr>
                  <p:nvPr/>
                </p:nvSpPr>
                <p:spPr bwMode="auto">
                  <a:xfrm>
                    <a:off x="2477667" y="5568201"/>
                    <a:ext cx="365725" cy="282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554">
                      <a:solidFill>
                        <a:schemeClr val="bg1"/>
                      </a:solidFill>
                      <a:latin typeface="メイリオ" pitchFamily="50" charset="-128"/>
                      <a:ea typeface="メイリオ" pitchFamily="50" charset="-128"/>
                      <a:cs typeface="メイリオ" pitchFamily="50" charset="-128"/>
                    </a:endParaRPr>
                  </a:p>
                </p:txBody>
              </p:sp>
              <p:pic>
                <p:nvPicPr>
                  <p:cNvPr id="124" name="図 13"/>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29731" y="5903502"/>
                    <a:ext cx="688173" cy="1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 name="二等辺三角形 314"/>
                <p:cNvSpPr>
                  <a:spLocks noChangeArrowheads="1"/>
                </p:cNvSpPr>
                <p:nvPr/>
              </p:nvSpPr>
              <p:spPr bwMode="auto">
                <a:xfrm rot="-1762121">
                  <a:off x="1427380" y="4480870"/>
                  <a:ext cx="75796" cy="65341"/>
                </a:xfrm>
                <a:prstGeom prst="triangle">
                  <a:avLst>
                    <a:gd name="adj" fmla="val 50000"/>
                  </a:avLst>
                </a:prstGeom>
                <a:solidFill>
                  <a:srgbClr val="C00000"/>
                </a:solidFill>
                <a:ln w="6350">
                  <a:solidFill>
                    <a:srgbClr val="C00000"/>
                  </a:solidFill>
                  <a:miter lim="800000"/>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662">
                    <a:latin typeface="メイリオ" pitchFamily="50" charset="-128"/>
                    <a:ea typeface="メイリオ" pitchFamily="50" charset="-128"/>
                    <a:cs typeface="メイリオ" pitchFamily="50" charset="-128"/>
                  </a:endParaRPr>
                </a:p>
              </p:txBody>
            </p:sp>
          </p:grpSp>
          <p:pic>
            <p:nvPicPr>
              <p:cNvPr id="108" name="Picture 2" descr="関連画像"/>
              <p:cNvPicPr>
                <a:picLocks noChangeAspect="1" noChangeArrowheads="1"/>
              </p:cNvPicPr>
              <p:nvPr/>
            </p:nvPicPr>
            <p:blipFill>
              <a:blip r:embed="rId20" cstate="print">
                <a:extLst>
                  <a:ext uri="{28A0092B-C50C-407E-A947-70E740481C1C}">
                    <a14:useLocalDpi xmlns:a14="http://schemas.microsoft.com/office/drawing/2010/main" val="0"/>
                  </a:ext>
                </a:extLst>
              </a:blip>
              <a:srcRect l="23453" r="23940"/>
              <a:stretch>
                <a:fillRect/>
              </a:stretch>
            </p:blipFill>
            <p:spPr bwMode="auto">
              <a:xfrm>
                <a:off x="6482908" y="5244351"/>
                <a:ext cx="505004"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正方形/長方形 108"/>
              <p:cNvSpPr/>
              <p:nvPr/>
            </p:nvSpPr>
            <p:spPr>
              <a:xfrm>
                <a:off x="5494838" y="5188145"/>
                <a:ext cx="477880" cy="3399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dirty="0"/>
              </a:p>
            </p:txBody>
          </p:sp>
          <p:sp>
            <p:nvSpPr>
              <p:cNvPr id="110" name="正方形/長方形 109"/>
              <p:cNvSpPr/>
              <p:nvPr/>
            </p:nvSpPr>
            <p:spPr>
              <a:xfrm>
                <a:off x="6021909" y="5459709"/>
                <a:ext cx="299243" cy="201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dirty="0"/>
              </a:p>
            </p:txBody>
          </p:sp>
          <p:pic>
            <p:nvPicPr>
              <p:cNvPr id="111"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53400" y="5203543"/>
                <a:ext cx="342426" cy="64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正方形/長方形 111"/>
              <p:cNvSpPr/>
              <p:nvPr/>
            </p:nvSpPr>
            <p:spPr>
              <a:xfrm>
                <a:off x="8567010" y="5314369"/>
                <a:ext cx="353858" cy="238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dirty="0"/>
              </a:p>
            </p:txBody>
          </p:sp>
          <p:pic>
            <p:nvPicPr>
              <p:cNvPr id="113"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41232" y="5157192"/>
                <a:ext cx="408867" cy="7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正方形/長方形 113"/>
              <p:cNvSpPr/>
              <p:nvPr/>
            </p:nvSpPr>
            <p:spPr>
              <a:xfrm>
                <a:off x="7041232" y="5225841"/>
                <a:ext cx="408866" cy="4887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dirty="0"/>
              </a:p>
            </p:txBody>
          </p:sp>
        </p:grpSp>
        <p:pic>
          <p:nvPicPr>
            <p:cNvPr id="97"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84811" y="2194481"/>
              <a:ext cx="697155" cy="53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正方形/長方形 98"/>
            <p:cNvSpPr/>
            <p:nvPr/>
          </p:nvSpPr>
          <p:spPr>
            <a:xfrm>
              <a:off x="3251998" y="2228492"/>
              <a:ext cx="456960" cy="4913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dirty="0"/>
            </a:p>
          </p:txBody>
        </p:sp>
      </p:grpSp>
      <p:sp>
        <p:nvSpPr>
          <p:cNvPr id="64" name="正方形/長方形 63"/>
          <p:cNvSpPr/>
          <p:nvPr/>
        </p:nvSpPr>
        <p:spPr>
          <a:xfrm>
            <a:off x="4611921" y="4957785"/>
            <a:ext cx="4520298" cy="1109022"/>
          </a:xfrm>
          <a:prstGeom prst="rect">
            <a:avLst/>
          </a:prstGeom>
          <a:noFill/>
        </p:spPr>
        <p:txBody>
          <a:bodyPr wrap="square">
            <a:spAutoFit/>
          </a:bodyPr>
          <a:lstStyle/>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タイアップのオプションです。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各プラットフォーム毎に審査がございます。審査を通過した案件のみ掲載します。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運用商品のため、パフォーマンス状況に応じてクリエイティブを差し替えます。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掲載開始日は日本経済新聞社が決定します。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掲載開始は掲載審査の都合で遅れる可能性がございます。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ターゲティングのご要望は各案件毎にご相談ください。</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著名人やモデルが出演するタイアップの場合は出演交渉時に事前の条件提示が必要です。</a:t>
            </a:r>
            <a:br>
              <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詳細は営業担当にお尋ねください。</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646"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646" dirty="0">
                <a:latin typeface="Meiryo UI" panose="020B0604030504040204" pitchFamily="50" charset="-128"/>
                <a:ea typeface="Meiryo UI" panose="020B0604030504040204" pitchFamily="50" charset="-128"/>
                <a:cs typeface="Meiryo UI" panose="020B0604030504040204" pitchFamily="50" charset="-128"/>
              </a:rPr>
              <a:t>N-Brand Studio </a:t>
            </a:r>
            <a:r>
              <a:rPr lang="ja-JP" altLang="en-US" sz="646" dirty="0">
                <a:latin typeface="Meiryo UI" panose="020B0604030504040204" pitchFamily="50" charset="-128"/>
                <a:ea typeface="Meiryo UI" panose="020B0604030504040204" pitchFamily="50" charset="-128"/>
                <a:cs typeface="Meiryo UI" panose="020B0604030504040204" pitchFamily="50" charset="-128"/>
              </a:rPr>
              <a:t>のアカウントで運用します。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831"/>
              </a:lnSpc>
              <a:buFont typeface="HGPｺﾞｼｯｸM" panose="020B0600000000000000" pitchFamily="50" charset="-128"/>
              <a:buChar char="※"/>
            </a:pPr>
            <a:r>
              <a:rPr lang="en-US" altLang="ja-JP" sz="646" kern="9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NativeOcean</a:t>
            </a: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の配信先は、日本経済新聞社指定のホワイトリストに準じます。</a:t>
            </a:r>
            <a:r>
              <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Outbrain</a:t>
            </a:r>
            <a:r>
              <a:rPr lang="ja-JP" altLang="en-US" sz="646" kern="9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配信が含まれます。</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a:cxnSpLocks/>
          </p:cNvCxnSpPr>
          <p:nvPr/>
        </p:nvCxnSpPr>
        <p:spPr>
          <a:xfrm>
            <a:off x="2245588" y="3781733"/>
            <a:ext cx="0" cy="5939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 name="正方形/長方形 4"/>
          <p:cNvSpPr/>
          <p:nvPr/>
        </p:nvSpPr>
        <p:spPr>
          <a:xfrm>
            <a:off x="4635243" y="2573308"/>
            <a:ext cx="4046301" cy="288284"/>
          </a:xfrm>
          <a:prstGeom prst="rect">
            <a:avLst/>
          </a:prstGeom>
        </p:spPr>
        <p:txBody>
          <a:bodyPr wrap="none">
            <a:spAutoFit/>
          </a:bodyPr>
          <a:lstStyle/>
          <a:p>
            <a:pPr>
              <a:lnSpc>
                <a:spcPts val="831"/>
              </a:lnSpc>
            </a:pPr>
            <a:r>
              <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想定クリックは業種や商材によって異なりますので、都度見積もりとなります。詳細は担当者にお問い合わせください。</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31"/>
              </a:lnSpc>
            </a:pPr>
            <a:r>
              <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想定値数は保証するものではございませんので、予めご了承ください。</a:t>
            </a:r>
            <a:endParaRPr lang="en-US" altLang="ja-JP" sz="646" kern="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図 62">
            <a:extLst>
              <a:ext uri="{FF2B5EF4-FFF2-40B4-BE49-F238E27FC236}">
                <a16:creationId xmlns:a16="http://schemas.microsoft.com/office/drawing/2014/main" id="{33A47496-C29C-443F-9FD3-583F8421772B}"/>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23172" b="25712"/>
          <a:stretch/>
        </p:blipFill>
        <p:spPr>
          <a:xfrm>
            <a:off x="470782" y="3301028"/>
            <a:ext cx="872998" cy="446241"/>
          </a:xfrm>
          <a:prstGeom prst="rect">
            <a:avLst/>
          </a:prstGeom>
        </p:spPr>
      </p:pic>
      <p:graphicFrame>
        <p:nvGraphicFramePr>
          <p:cNvPr id="65" name="表 64">
            <a:extLst>
              <a:ext uri="{FF2B5EF4-FFF2-40B4-BE49-F238E27FC236}">
                <a16:creationId xmlns:a16="http://schemas.microsoft.com/office/drawing/2014/main" id="{9B6A2826-4976-4105-BAB3-07403702FD12}"/>
              </a:ext>
            </a:extLst>
          </p:cNvPr>
          <p:cNvGraphicFramePr>
            <a:graphicFrameLocks noGrp="1"/>
          </p:cNvGraphicFramePr>
          <p:nvPr/>
        </p:nvGraphicFramePr>
        <p:xfrm>
          <a:off x="4611922" y="1122018"/>
          <a:ext cx="4354184" cy="1416960"/>
        </p:xfrm>
        <a:graphic>
          <a:graphicData uri="http://schemas.openxmlformats.org/drawingml/2006/table">
            <a:tbl>
              <a:tblPr firstRow="1" bandRow="1">
                <a:tableStyleId>{5C22544A-7EE6-4342-B048-85BDC9FD1C3A}</a:tableStyleId>
              </a:tblPr>
              <a:tblGrid>
                <a:gridCol w="1193422">
                  <a:extLst>
                    <a:ext uri="{9D8B030D-6E8A-4147-A177-3AD203B41FA5}">
                      <a16:colId xmlns:a16="http://schemas.microsoft.com/office/drawing/2014/main" val="20000"/>
                    </a:ext>
                  </a:extLst>
                </a:gridCol>
                <a:gridCol w="1132260">
                  <a:extLst>
                    <a:ext uri="{9D8B030D-6E8A-4147-A177-3AD203B41FA5}">
                      <a16:colId xmlns:a16="http://schemas.microsoft.com/office/drawing/2014/main" val="20002"/>
                    </a:ext>
                  </a:extLst>
                </a:gridCol>
                <a:gridCol w="1142906">
                  <a:extLst>
                    <a:ext uri="{9D8B030D-6E8A-4147-A177-3AD203B41FA5}">
                      <a16:colId xmlns:a16="http://schemas.microsoft.com/office/drawing/2014/main" val="20001"/>
                    </a:ext>
                  </a:extLst>
                </a:gridCol>
                <a:gridCol w="885596">
                  <a:extLst>
                    <a:ext uri="{9D8B030D-6E8A-4147-A177-3AD203B41FA5}">
                      <a16:colId xmlns:a16="http://schemas.microsoft.com/office/drawing/2014/main" val="20003"/>
                    </a:ext>
                  </a:extLst>
                </a:gridCol>
              </a:tblGrid>
              <a:tr h="179003">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想定クリック数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225083">
                <a:tc>
                  <a:txBody>
                    <a:bodyPr/>
                    <a:lstStyle/>
                    <a:p>
                      <a:pPr algn="ct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5">
                  <a:txBody>
                    <a:bodyPr/>
                    <a:lstStyle/>
                    <a:p>
                      <a:pPr algn="ct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ご相談ください</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83">
                <a:tc>
                  <a:txBody>
                    <a:bodyPr/>
                    <a:lstStyle/>
                    <a:p>
                      <a:pPr algn="ct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2,500~4,400clicks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5083">
                <a:tc>
                  <a:txBody>
                    <a:bodyPr/>
                    <a:lstStyle/>
                    <a:p>
                      <a:pPr algn="ct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Instagram</a:t>
                      </a:r>
                      <a:endPar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5083">
                <a:tc>
                  <a:txBody>
                    <a:bodyPr/>
                    <a:lstStyle/>
                    <a:p>
                      <a:pPr algn="ct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Twitter</a:t>
                      </a:r>
                      <a:endPar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7625">
                <a:tc>
                  <a:txBody>
                    <a:bodyPr/>
                    <a:lstStyle/>
                    <a:p>
                      <a:pPr algn="ctr"/>
                      <a:r>
                        <a:rPr kumimoji="1" lang="en-US" altLang="ja-JP" sz="700" b="1" dirty="0" err="1">
                          <a:solidFill>
                            <a:srgbClr val="003963"/>
                          </a:solidFill>
                          <a:latin typeface="Meiryo UI" panose="020B0604030504040204" pitchFamily="50" charset="-128"/>
                          <a:ea typeface="Meiryo UI" panose="020B0604030504040204" pitchFamily="50" charset="-128"/>
                          <a:cs typeface="Meiryo UI" panose="020B0604030504040204" pitchFamily="50" charset="-128"/>
                        </a:rPr>
                        <a:t>NativeOcean</a:t>
                      </a:r>
                      <a:r>
                        <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Outbrain</a:t>
                      </a:r>
                      <a:r>
                        <a:rPr kumimoji="1" lang="ja-JP" altLang="en-US"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含む日経選定ホワイトリスト配信）</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graphicFrame>
        <p:nvGraphicFramePr>
          <p:cNvPr id="12" name="表 11">
            <a:extLst>
              <a:ext uri="{FF2B5EF4-FFF2-40B4-BE49-F238E27FC236}">
                <a16:creationId xmlns:a16="http://schemas.microsoft.com/office/drawing/2014/main" id="{E845D610-873E-4FF6-937F-491289B2FBC4}"/>
              </a:ext>
            </a:extLst>
          </p:cNvPr>
          <p:cNvGraphicFramePr>
            <a:graphicFrameLocks noGrp="1"/>
          </p:cNvGraphicFramePr>
          <p:nvPr/>
        </p:nvGraphicFramePr>
        <p:xfrm>
          <a:off x="4682504" y="2866260"/>
          <a:ext cx="3921667" cy="404086"/>
        </p:xfrm>
        <a:graphic>
          <a:graphicData uri="http://schemas.openxmlformats.org/drawingml/2006/table">
            <a:tbl>
              <a:tblPr firstRow="1" bandRow="1">
                <a:tableStyleId>{5C22544A-7EE6-4342-B048-85BDC9FD1C3A}</a:tableStyleId>
              </a:tblPr>
              <a:tblGrid>
                <a:gridCol w="981611">
                  <a:extLst>
                    <a:ext uri="{9D8B030D-6E8A-4147-A177-3AD203B41FA5}">
                      <a16:colId xmlns:a16="http://schemas.microsoft.com/office/drawing/2014/main" val="3316426555"/>
                    </a:ext>
                  </a:extLst>
                </a:gridCol>
                <a:gridCol w="1113052">
                  <a:extLst>
                    <a:ext uri="{9D8B030D-6E8A-4147-A177-3AD203B41FA5}">
                      <a16:colId xmlns:a16="http://schemas.microsoft.com/office/drawing/2014/main" val="1034485770"/>
                    </a:ext>
                  </a:extLst>
                </a:gridCol>
                <a:gridCol w="1029377">
                  <a:extLst>
                    <a:ext uri="{9D8B030D-6E8A-4147-A177-3AD203B41FA5}">
                      <a16:colId xmlns:a16="http://schemas.microsoft.com/office/drawing/2014/main" val="3323577200"/>
                    </a:ext>
                  </a:extLst>
                </a:gridCol>
                <a:gridCol w="797627">
                  <a:extLst>
                    <a:ext uri="{9D8B030D-6E8A-4147-A177-3AD203B41FA5}">
                      <a16:colId xmlns:a16="http://schemas.microsoft.com/office/drawing/2014/main" val="1141055438"/>
                    </a:ext>
                  </a:extLst>
                </a:gridCol>
              </a:tblGrid>
              <a:tr h="179003">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86656" marR="86656" marT="33231" marB="33231"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想定クリック数 </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料金（グロス）</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ターゲティング</a:t>
                      </a:r>
                    </a:p>
                  </a:txBody>
                  <a:tcPr marL="86656" marR="86656" marT="33231" marB="33231"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2249602270"/>
                  </a:ext>
                </a:extLst>
              </a:tr>
              <a:tr h="225083">
                <a:tc>
                  <a:txBody>
                    <a:bodyPr/>
                    <a:lstStyle/>
                    <a:p>
                      <a:pPr algn="ctr"/>
                      <a:r>
                        <a:rPr kumimoji="1" lang="en-US" altLang="ja-JP" sz="700" b="1" dirty="0" err="1">
                          <a:solidFill>
                            <a:srgbClr val="003963"/>
                          </a:solidFill>
                          <a:latin typeface="Meiryo UI" panose="020B0604030504040204" pitchFamily="50" charset="-128"/>
                          <a:ea typeface="Meiryo UI" panose="020B0604030504040204" pitchFamily="50" charset="-128"/>
                          <a:cs typeface="Meiryo UI" panose="020B0604030504040204" pitchFamily="50" charset="-128"/>
                        </a:rPr>
                        <a:t>docomo</a:t>
                      </a:r>
                      <a:r>
                        <a:rPr kumimoji="1" lang="en-US" altLang="ja-JP" sz="7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Ad Network</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10,000clicks</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1,000,000</a:t>
                      </a: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7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ご相談ください</a:t>
                      </a:r>
                    </a:p>
                  </a:txBody>
                  <a:tcPr marL="86656" marR="86656"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4900875"/>
                  </a:ext>
                </a:extLst>
              </a:tr>
            </a:tbl>
          </a:graphicData>
        </a:graphic>
      </p:graphicFrame>
      <p:sp>
        <p:nvSpPr>
          <p:cNvPr id="6" name="正方形/長方形 5">
            <a:extLst>
              <a:ext uri="{FF2B5EF4-FFF2-40B4-BE49-F238E27FC236}">
                <a16:creationId xmlns:a16="http://schemas.microsoft.com/office/drawing/2014/main" id="{52A527E9-25FE-44E5-9202-7152742BE0B4}"/>
              </a:ext>
            </a:extLst>
          </p:cNvPr>
          <p:cNvSpPr/>
          <p:nvPr/>
        </p:nvSpPr>
        <p:spPr>
          <a:xfrm>
            <a:off x="5573707" y="3356876"/>
            <a:ext cx="3124039" cy="14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46" dirty="0">
                <a:solidFill>
                  <a:srgbClr val="FF0000"/>
                </a:solidFill>
              </a:rPr>
              <a:t>※</a:t>
            </a:r>
            <a:r>
              <a:rPr lang="ja-JP" altLang="en-US" sz="646" dirty="0">
                <a:solidFill>
                  <a:srgbClr val="FF0000"/>
                </a:solidFill>
              </a:rPr>
              <a:t>ドコモユーザーのサービス登録データ等、基本セグメント以外のターゲティングを希望する場合は想定</a:t>
            </a:r>
            <a:r>
              <a:rPr lang="en-US" altLang="ja-JP" sz="646" dirty="0">
                <a:solidFill>
                  <a:srgbClr val="FF0000"/>
                </a:solidFill>
              </a:rPr>
              <a:t>click</a:t>
            </a:r>
            <a:r>
              <a:rPr lang="ja-JP" altLang="en-US" sz="646" dirty="0">
                <a:solidFill>
                  <a:srgbClr val="FF0000"/>
                </a:solidFill>
              </a:rPr>
              <a:t>数が変わります。詳細はお問い合わせください</a:t>
            </a:r>
            <a:endParaRPr lang="en-US" altLang="ja-JP" sz="646" dirty="0">
              <a:solidFill>
                <a:srgbClr val="FF0000"/>
              </a:solidFill>
            </a:endParaRPr>
          </a:p>
        </p:txBody>
      </p:sp>
      <p:pic>
        <p:nvPicPr>
          <p:cNvPr id="60" name="図 59">
            <a:extLst>
              <a:ext uri="{FF2B5EF4-FFF2-40B4-BE49-F238E27FC236}">
                <a16:creationId xmlns:a16="http://schemas.microsoft.com/office/drawing/2014/main" id="{064E5283-1D80-42EA-B034-6494162D9669}"/>
              </a:ext>
            </a:extLst>
          </p:cNvPr>
          <p:cNvPicPr>
            <a:picLocks noChangeAspect="1"/>
          </p:cNvPicPr>
          <p:nvPr/>
        </p:nvPicPr>
        <p:blipFill>
          <a:blip r:embed="rId24"/>
          <a:stretch>
            <a:fillRect/>
          </a:stretch>
        </p:blipFill>
        <p:spPr>
          <a:xfrm>
            <a:off x="3154911" y="3418731"/>
            <a:ext cx="1134504" cy="210837"/>
          </a:xfrm>
          <a:prstGeom prst="rect">
            <a:avLst/>
          </a:prstGeom>
        </p:spPr>
      </p:pic>
      <p:pic>
        <p:nvPicPr>
          <p:cNvPr id="66" name="図 65">
            <a:extLst>
              <a:ext uri="{FF2B5EF4-FFF2-40B4-BE49-F238E27FC236}">
                <a16:creationId xmlns:a16="http://schemas.microsoft.com/office/drawing/2014/main" id="{73DE5BA7-B217-44F7-9593-5F614D298CD8}"/>
              </a:ext>
            </a:extLst>
          </p:cNvPr>
          <p:cNvPicPr>
            <a:picLocks noChangeAspect="1"/>
          </p:cNvPicPr>
          <p:nvPr/>
        </p:nvPicPr>
        <p:blipFill>
          <a:blip r:embed="rId25"/>
          <a:stretch>
            <a:fillRect/>
          </a:stretch>
        </p:blipFill>
        <p:spPr>
          <a:xfrm>
            <a:off x="1556982" y="3331816"/>
            <a:ext cx="1514752" cy="384667"/>
          </a:xfrm>
          <a:prstGeom prst="rect">
            <a:avLst/>
          </a:prstGeom>
        </p:spPr>
      </p:pic>
      <p:sp>
        <p:nvSpPr>
          <p:cNvPr id="15" name="テキスト ボックス 14">
            <a:extLst>
              <a:ext uri="{FF2B5EF4-FFF2-40B4-BE49-F238E27FC236}">
                <a16:creationId xmlns:a16="http://schemas.microsoft.com/office/drawing/2014/main" id="{169A0513-B6BD-4BAF-9E4E-49C9BEFF9BFF}"/>
              </a:ext>
            </a:extLst>
          </p:cNvPr>
          <p:cNvSpPr txBox="1"/>
          <p:nvPr/>
        </p:nvSpPr>
        <p:spPr>
          <a:xfrm>
            <a:off x="1115616" y="4307695"/>
            <a:ext cx="2259531" cy="348109"/>
          </a:xfrm>
          <a:prstGeom prst="rect">
            <a:avLst/>
          </a:prstGeom>
          <a:noFill/>
        </p:spPr>
        <p:txBody>
          <a:bodyPr wrap="square" rtlCol="0">
            <a:spAutoFit/>
          </a:bodyPr>
          <a:lstStyle/>
          <a:p>
            <a:pPr algn="ctr"/>
            <a:r>
              <a:rPr lang="ja-JP" altLang="en-US" sz="1662" dirty="0"/>
              <a:t>タイアップページ</a:t>
            </a:r>
          </a:p>
        </p:txBody>
      </p:sp>
      <p:sp>
        <p:nvSpPr>
          <p:cNvPr id="67" name="Text Box 16">
            <a:extLst>
              <a:ext uri="{FF2B5EF4-FFF2-40B4-BE49-F238E27FC236}">
                <a16:creationId xmlns:a16="http://schemas.microsoft.com/office/drawing/2014/main" id="{C4C5A01D-DF62-441E-A08C-9DFFFC4F8E4B}"/>
              </a:ext>
            </a:extLst>
          </p:cNvPr>
          <p:cNvSpPr txBox="1">
            <a:spLocks noChangeArrowheads="1"/>
          </p:cNvSpPr>
          <p:nvPr/>
        </p:nvSpPr>
        <p:spPr bwMode="auto">
          <a:xfrm>
            <a:off x="8211796" y="623700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2022.6.27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510780168"/>
      </p:ext>
    </p:extLst>
  </p:cSld>
  <p:clrMapOvr>
    <a:masterClrMapping/>
  </p:clrMapOvr>
</p:sld>
</file>

<file path=ppt/theme/theme1.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2468</Words>
  <Application>Microsoft Office PowerPoint</Application>
  <PresentationFormat>画面に合わせる (4:3)</PresentationFormat>
  <Paragraphs>513</Paragraphs>
  <Slides>11</Slides>
  <Notes>3</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11</vt:i4>
      </vt:variant>
    </vt:vector>
  </HeadingPairs>
  <TitlesOfParts>
    <vt:vector size="26" baseType="lpstr">
      <vt:lpstr>HGPｺﾞｼｯｸM</vt:lpstr>
      <vt:lpstr>Meiryo UI</vt:lpstr>
      <vt:lpstr>ＭＳ Ｐゴシック</vt:lpstr>
      <vt:lpstr>Yu Gothic Medium</vt:lpstr>
      <vt:lpstr>メイリオ</vt:lpstr>
      <vt:lpstr>源ノ角ゴシック JP Medium</vt:lpstr>
      <vt:lpstr>游ゴシック</vt:lpstr>
      <vt:lpstr>Arial</vt:lpstr>
      <vt:lpstr>Calibri</vt:lpstr>
      <vt:lpstr>Century Gothic</vt:lpstr>
      <vt:lpstr>Segoe UI</vt:lpstr>
      <vt:lpstr>Segoe UI Light</vt:lpstr>
      <vt:lpstr>Wingdings</vt:lpstr>
      <vt:lpstr>P2.3共通</vt:lpstr>
      <vt:lpstr>表紙</vt:lpstr>
      <vt:lpstr>PowerPoint プレゼンテーション</vt:lpstr>
      <vt:lpstr>PowerPoint プレゼンテーション</vt:lpstr>
      <vt:lpstr>PowerPoint プレゼンテーション</vt:lpstr>
      <vt:lpstr>① 【日経電子版】タイアップ（HTML）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野村　源太</dc:creator>
  <cp:lastModifiedBy>野村 源太</cp:lastModifiedBy>
  <cp:revision>62</cp:revision>
  <cp:lastPrinted>2019-04-26T06:10:33Z</cp:lastPrinted>
  <dcterms:created xsi:type="dcterms:W3CDTF">2016-08-09T04:41:40Z</dcterms:created>
  <dcterms:modified xsi:type="dcterms:W3CDTF">2022-06-27T07:18:20Z</dcterms:modified>
</cp:coreProperties>
</file>