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66" r:id="rId2"/>
    <p:sldMasterId id="2147483664" r:id="rId3"/>
    <p:sldMasterId id="2147483694" r:id="rId4"/>
    <p:sldMasterId id="2147483697" r:id="rId5"/>
  </p:sldMasterIdLst>
  <p:notesMasterIdLst>
    <p:notesMasterId r:id="rId31"/>
  </p:notesMasterIdLst>
  <p:handoutMasterIdLst>
    <p:handoutMasterId r:id="rId32"/>
  </p:handoutMasterIdLst>
  <p:sldIdLst>
    <p:sldId id="426" r:id="rId6"/>
    <p:sldId id="424" r:id="rId7"/>
    <p:sldId id="427" r:id="rId8"/>
    <p:sldId id="428" r:id="rId9"/>
    <p:sldId id="429" r:id="rId10"/>
    <p:sldId id="340" r:id="rId11"/>
    <p:sldId id="430" r:id="rId12"/>
    <p:sldId id="321" r:id="rId13"/>
    <p:sldId id="370" r:id="rId14"/>
    <p:sldId id="431" r:id="rId15"/>
    <p:sldId id="432" r:id="rId16"/>
    <p:sldId id="433" r:id="rId17"/>
    <p:sldId id="434" r:id="rId18"/>
    <p:sldId id="442" r:id="rId19"/>
    <p:sldId id="443" r:id="rId20"/>
    <p:sldId id="441" r:id="rId21"/>
    <p:sldId id="450" r:id="rId22"/>
    <p:sldId id="451" r:id="rId23"/>
    <p:sldId id="452" r:id="rId24"/>
    <p:sldId id="444" r:id="rId25"/>
    <p:sldId id="445" r:id="rId26"/>
    <p:sldId id="446" r:id="rId27"/>
    <p:sldId id="447" r:id="rId28"/>
    <p:sldId id="448" r:id="rId29"/>
    <p:sldId id="453" r:id="rId30"/>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4319">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499E8E"/>
    <a:srgbClr val="B1D3C9"/>
    <a:srgbClr val="E1E6EF"/>
    <a:srgbClr val="003963"/>
    <a:srgbClr val="7F7F7F"/>
    <a:srgbClr val="BFBFBF"/>
    <a:srgbClr val="FAFCA8"/>
    <a:srgbClr val="70B1A4"/>
    <a:srgbClr val="003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8992" autoAdjust="0"/>
  </p:normalViewPr>
  <p:slideViewPr>
    <p:cSldViewPr snapToGrid="0" showGuides="1">
      <p:cViewPr varScale="1">
        <p:scale>
          <a:sx n="84" d="100"/>
          <a:sy n="84" d="100"/>
        </p:scale>
        <p:origin x="1574" y="77"/>
      </p:cViewPr>
      <p:guideLst>
        <p:guide orient="horz"/>
        <p:guide/>
        <p:guide orient="horz" pos="431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3269" y="48"/>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5600"/>
          </a:xfrm>
          <a:prstGeom prst="rect">
            <a:avLst/>
          </a:prstGeom>
        </p:spPr>
        <p:txBody>
          <a:bodyPr vert="horz" lIns="91440" tIns="45720" rIns="91440" bIns="45720" rtlCol="0"/>
          <a:lstStyle>
            <a:lvl1pPr algn="r">
              <a:defRPr sz="1200"/>
            </a:lvl1pPr>
          </a:lstStyle>
          <a:p>
            <a:fld id="{3B7FE3DE-AD4F-40DA-A68B-A255E731F5F8}" type="datetimeFigureOut">
              <a:rPr kumimoji="1" lang="ja-JP" altLang="en-US" smtClean="0"/>
              <a:t>2021/11/26</a:t>
            </a:fld>
            <a:endParaRPr kumimoji="1" lang="ja-JP" altLang="en-US"/>
          </a:p>
        </p:txBody>
      </p:sp>
      <p:sp>
        <p:nvSpPr>
          <p:cNvPr id="4" name="フッター プレースホルダー 3"/>
          <p:cNvSpPr>
            <a:spLocks noGrp="1"/>
          </p:cNvSpPr>
          <p:nvPr>
            <p:ph type="ftr" sz="quarter" idx="2"/>
          </p:nvPr>
        </p:nvSpPr>
        <p:spPr>
          <a:xfrm>
            <a:off x="0" y="9370718"/>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8"/>
            <a:ext cx="2918830" cy="495599"/>
          </a:xfrm>
          <a:prstGeom prst="rect">
            <a:avLst/>
          </a:prstGeom>
        </p:spPr>
        <p:txBody>
          <a:bodyPr vert="horz" lIns="91440" tIns="45720" rIns="91440" bIns="45720" rtlCol="0" anchor="b"/>
          <a:lstStyle>
            <a:lvl1pPr algn="r">
              <a:defRPr sz="1200"/>
            </a:lvl1pPr>
          </a:lstStyle>
          <a:p>
            <a:fld id="{28A4C8EA-8104-4863-B3F8-8BAC7B53114B}" type="slidenum">
              <a:rPr kumimoji="1" lang="ja-JP" altLang="en-US" smtClean="0"/>
              <a:t>‹#›</a:t>
            </a:fld>
            <a:endParaRPr kumimoji="1" lang="ja-JP" altLang="en-US"/>
          </a:p>
        </p:txBody>
      </p:sp>
    </p:spTree>
    <p:extLst>
      <p:ext uri="{BB962C8B-B14F-4D97-AF65-F5344CB8AC3E}">
        <p14:creationId xmlns:p14="http://schemas.microsoft.com/office/powerpoint/2010/main" val="1423347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1B9A5E40-AB88-4489-A971-A476B1F3956A}" type="datetimeFigureOut">
              <a:rPr kumimoji="1" lang="ja-JP" altLang="en-US" smtClean="0"/>
              <a:t>2021/11/26</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0718"/>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18"/>
            <a:ext cx="2918830" cy="495599"/>
          </a:xfrm>
          <a:prstGeom prst="rect">
            <a:avLst/>
          </a:prstGeom>
        </p:spPr>
        <p:txBody>
          <a:bodyPr vert="horz" lIns="91440" tIns="45720" rIns="91440" bIns="45720" rtlCol="0" anchor="b"/>
          <a:lstStyle>
            <a:lvl1pPr algn="r">
              <a:defRPr sz="1200"/>
            </a:lvl1pPr>
          </a:lstStyle>
          <a:p>
            <a:fld id="{B9CCA5F7-6AF5-4ACE-90EB-7F51BECE14BA}" type="slidenum">
              <a:rPr kumimoji="1" lang="ja-JP" altLang="en-US" smtClean="0"/>
              <a:t>‹#›</a:t>
            </a:fld>
            <a:endParaRPr kumimoji="1" lang="ja-JP" altLang="en-US"/>
          </a:p>
        </p:txBody>
      </p:sp>
    </p:spTree>
    <p:extLst>
      <p:ext uri="{BB962C8B-B14F-4D97-AF65-F5344CB8AC3E}">
        <p14:creationId xmlns:p14="http://schemas.microsoft.com/office/powerpoint/2010/main" val="3484905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a:t>
            </a:fld>
            <a:endParaRPr kumimoji="1" lang="ja-JP" altLang="en-US"/>
          </a:p>
        </p:txBody>
      </p:sp>
    </p:spTree>
    <p:extLst>
      <p:ext uri="{BB962C8B-B14F-4D97-AF65-F5344CB8AC3E}">
        <p14:creationId xmlns:p14="http://schemas.microsoft.com/office/powerpoint/2010/main" val="410078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kumimoji="1" lang="en-US" altLang="ja-JP" dirty="0"/>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10</a:t>
            </a:fld>
            <a:endParaRPr kumimoji="1" lang="ja-JP" altLang="en-US"/>
          </a:p>
        </p:txBody>
      </p:sp>
    </p:spTree>
    <p:extLst>
      <p:ext uri="{BB962C8B-B14F-4D97-AF65-F5344CB8AC3E}">
        <p14:creationId xmlns:p14="http://schemas.microsoft.com/office/powerpoint/2010/main" val="357804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11</a:t>
            </a:fld>
            <a:endParaRPr kumimoji="1" lang="ja-JP" altLang="en-US"/>
          </a:p>
        </p:txBody>
      </p:sp>
    </p:spTree>
    <p:extLst>
      <p:ext uri="{BB962C8B-B14F-4D97-AF65-F5344CB8AC3E}">
        <p14:creationId xmlns:p14="http://schemas.microsoft.com/office/powerpoint/2010/main" val="131953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12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10716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13</a:t>
            </a:fld>
            <a:endParaRPr kumimoji="1" lang="ja-JP" altLang="en-US"/>
          </a:p>
        </p:txBody>
      </p:sp>
    </p:spTree>
    <p:extLst>
      <p:ext uri="{BB962C8B-B14F-4D97-AF65-F5344CB8AC3E}">
        <p14:creationId xmlns:p14="http://schemas.microsoft.com/office/powerpoint/2010/main" val="378650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842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lang="en-US" altLang="ja-JP"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15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64166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16</a:t>
            </a:fld>
            <a:endParaRPr kumimoji="1" lang="ja-JP" altLang="en-US"/>
          </a:p>
        </p:txBody>
      </p:sp>
    </p:spTree>
    <p:extLst>
      <p:ext uri="{BB962C8B-B14F-4D97-AF65-F5344CB8AC3E}">
        <p14:creationId xmlns:p14="http://schemas.microsoft.com/office/powerpoint/2010/main" val="204631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17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43956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18</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51412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19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45548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2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836829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20</a:t>
            </a:fld>
            <a:endParaRPr kumimoji="1" lang="ja-JP" altLang="en-US"/>
          </a:p>
        </p:txBody>
      </p:sp>
    </p:spTree>
    <p:extLst>
      <p:ext uri="{BB962C8B-B14F-4D97-AF65-F5344CB8AC3E}">
        <p14:creationId xmlns:p14="http://schemas.microsoft.com/office/powerpoint/2010/main" val="384587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21</a:t>
            </a:fld>
            <a:endParaRPr kumimoji="1" lang="ja-JP" altLang="en-US"/>
          </a:p>
        </p:txBody>
      </p:sp>
    </p:spTree>
    <p:extLst>
      <p:ext uri="{BB962C8B-B14F-4D97-AF65-F5344CB8AC3E}">
        <p14:creationId xmlns:p14="http://schemas.microsoft.com/office/powerpoint/2010/main" val="323711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22</a:t>
            </a:fld>
            <a:endParaRPr kumimoji="1" lang="ja-JP" altLang="en-US"/>
          </a:p>
        </p:txBody>
      </p:sp>
    </p:spTree>
    <p:extLst>
      <p:ext uri="{BB962C8B-B14F-4D97-AF65-F5344CB8AC3E}">
        <p14:creationId xmlns:p14="http://schemas.microsoft.com/office/powerpoint/2010/main" val="3620925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23</a:t>
            </a:fld>
            <a:endParaRPr kumimoji="1" lang="ja-JP" altLang="en-US"/>
          </a:p>
        </p:txBody>
      </p:sp>
    </p:spTree>
    <p:extLst>
      <p:ext uri="{BB962C8B-B14F-4D97-AF65-F5344CB8AC3E}">
        <p14:creationId xmlns:p14="http://schemas.microsoft.com/office/powerpoint/2010/main" val="566077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24</a:t>
            </a:fld>
            <a:endParaRPr kumimoji="1" lang="ja-JP" altLang="en-US"/>
          </a:p>
        </p:txBody>
      </p:sp>
    </p:spTree>
    <p:extLst>
      <p:ext uri="{BB962C8B-B14F-4D97-AF65-F5344CB8AC3E}">
        <p14:creationId xmlns:p14="http://schemas.microsoft.com/office/powerpoint/2010/main" val="140702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25</a:t>
            </a:fld>
            <a:endParaRPr kumimoji="1" lang="ja-JP" altLang="en-US"/>
          </a:p>
        </p:txBody>
      </p:sp>
    </p:spTree>
    <p:extLst>
      <p:ext uri="{BB962C8B-B14F-4D97-AF65-F5344CB8AC3E}">
        <p14:creationId xmlns:p14="http://schemas.microsoft.com/office/powerpoint/2010/main" val="141304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a:t>
            </a:fld>
            <a:endParaRPr kumimoji="1" lang="ja-JP" altLang="en-US"/>
          </a:p>
        </p:txBody>
      </p:sp>
    </p:spTree>
    <p:extLst>
      <p:ext uri="{BB962C8B-B14F-4D97-AF65-F5344CB8AC3E}">
        <p14:creationId xmlns:p14="http://schemas.microsoft.com/office/powerpoint/2010/main" val="243922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423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618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6</a:t>
            </a:fld>
            <a:endParaRPr kumimoji="1" lang="ja-JP" altLang="en-US"/>
          </a:p>
        </p:txBody>
      </p:sp>
    </p:spTree>
    <p:extLst>
      <p:ext uri="{BB962C8B-B14F-4D97-AF65-F5344CB8AC3E}">
        <p14:creationId xmlns:p14="http://schemas.microsoft.com/office/powerpoint/2010/main" val="70911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883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8</a:t>
            </a:fld>
            <a:endParaRPr kumimoji="1" lang="ja-JP" altLang="en-US"/>
          </a:p>
        </p:txBody>
      </p:sp>
    </p:spTree>
    <p:extLst>
      <p:ext uri="{BB962C8B-B14F-4D97-AF65-F5344CB8AC3E}">
        <p14:creationId xmlns:p14="http://schemas.microsoft.com/office/powerpoint/2010/main" val="139901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761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Tree>
    <p:extLst>
      <p:ext uri="{BB962C8B-B14F-4D97-AF65-F5344CB8AC3E}">
        <p14:creationId xmlns:p14="http://schemas.microsoft.com/office/powerpoint/2010/main" val="374373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6725" y="203201"/>
            <a:ext cx="8915400" cy="621850"/>
          </a:xfrm>
          <a:prstGeom prst="rect">
            <a:avLst/>
          </a:prstGeom>
        </p:spPr>
        <p:txBody>
          <a:bodyPr>
            <a:normAutofit/>
          </a:bodyPr>
          <a:lstStyle>
            <a:lvl1pPr algn="l">
              <a:defRPr sz="2000" b="1">
                <a:solidFill>
                  <a:srgbClr val="003964"/>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a:xfrm>
            <a:off x="542926" y="711452"/>
            <a:ext cx="8820149" cy="61200"/>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txBox="1">
            <a:spLocks/>
          </p:cNvSpPr>
          <p:nvPr userDrawn="1"/>
        </p:nvSpPr>
        <p:spPr bwMode="white">
          <a:xfrm>
            <a:off x="9471102" y="6597325"/>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dirty="0"/>
          </a:p>
        </p:txBody>
      </p:sp>
      <p:cxnSp>
        <p:nvCxnSpPr>
          <p:cNvPr id="12" name="直線コネクタ 11"/>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0920" y="357073"/>
            <a:ext cx="1155821" cy="356885"/>
          </a:xfrm>
          <a:prstGeom prst="rect">
            <a:avLst/>
          </a:prstGeom>
        </p:spPr>
      </p:pic>
    </p:spTree>
    <p:extLst>
      <p:ext uri="{BB962C8B-B14F-4D97-AF65-F5344CB8AC3E}">
        <p14:creationId xmlns:p14="http://schemas.microsoft.com/office/powerpoint/2010/main" val="198253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
        <p:nvSpPr>
          <p:cNvPr id="6" name="角丸四角形 5"/>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5"/>
          <p:cNvSpPr txBox="1">
            <a:spLocks/>
          </p:cNvSpPr>
          <p:nvPr userDrawn="1"/>
        </p:nvSpPr>
        <p:spPr bwMode="white">
          <a:xfrm>
            <a:off x="9471102" y="6597325"/>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dirty="0"/>
          </a:p>
        </p:txBody>
      </p:sp>
      <p:cxnSp>
        <p:nvCxnSpPr>
          <p:cNvPr id="8" name="直線コネクタ 7"/>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sp>
        <p:nvSpPr>
          <p:cNvPr id="12" name="正方形/長方形 11">
            <a:extLst>
              <a:ext uri="{FF2B5EF4-FFF2-40B4-BE49-F238E27FC236}">
                <a16:creationId xmlns:a16="http://schemas.microsoft.com/office/drawing/2014/main" id="{3887A19A-9D33-47B3-816D-596957B1F3E3}"/>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323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7332" y="233818"/>
            <a:ext cx="7905750" cy="460148"/>
          </a:xfrm>
          <a:prstGeom prst="rect">
            <a:avLst/>
          </a:prstGeom>
        </p:spPr>
        <p:txBody>
          <a:bodyPr/>
          <a:lstStyle>
            <a:lvl1pPr algn="l">
              <a:defRPr sz="19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pPr/>
              <a:t>‹#›</a:t>
            </a:fld>
            <a:endParaRPr lang="ja-JP" altLang="en-US" dirty="0"/>
          </a:p>
        </p:txBody>
      </p:sp>
      <p:sp>
        <p:nvSpPr>
          <p:cNvPr id="4" name="正方形/長方形 3"/>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7332" y="233818"/>
            <a:ext cx="7905750" cy="460148"/>
          </a:xfrm>
          <a:prstGeom prst="rect">
            <a:avLst/>
          </a:prstGeom>
        </p:spPr>
        <p:txBody>
          <a:bodyPr/>
          <a:lstStyle>
            <a:lvl1pPr algn="l">
              <a:defRPr sz="19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solidFill>
                  <a:prstClr val="white"/>
                </a:solidFill>
              </a:rPr>
              <a:pPr/>
              <a:t>‹#›</a:t>
            </a:fld>
            <a:endParaRPr lang="ja-JP" altLang="en-US" dirty="0">
              <a:solidFill>
                <a:prstClr val="white"/>
              </a:solidFill>
            </a:endParaRPr>
          </a:p>
        </p:txBody>
      </p:sp>
      <p:sp>
        <p:nvSpPr>
          <p:cNvPr id="4" name="正方形/長方形 3"/>
          <p:cNvSpPr/>
          <p:nvPr userDrawn="1"/>
        </p:nvSpPr>
        <p:spPr bwMode="white">
          <a:xfrm>
            <a:off x="91729" y="6557712"/>
            <a:ext cx="2668714" cy="230832"/>
          </a:xfrm>
          <a:prstGeom prst="rect">
            <a:avLst/>
          </a:prstGeom>
        </p:spPr>
        <p:txBody>
          <a:bodyPr wrap="none">
            <a:spAutoFit/>
          </a:bodyPr>
          <a:lstStyle/>
          <a:p>
            <a:r>
              <a:rPr lang="en-US" altLang="ja-JP" sz="900" spc="30" dirty="0">
                <a:solidFill>
                  <a:prstClr val="white"/>
                </a:solidFill>
                <a:latin typeface="ＭＳ Ｐゴシック"/>
                <a:cs typeface="メイリオ" panose="020B0604030504040204" pitchFamily="50" charset="-128"/>
              </a:rPr>
              <a:t>Nikkei Inc. No reproduction without permission</a:t>
            </a:r>
            <a:endParaRPr lang="ja-JP" altLang="en-US" sz="900" spc="30" dirty="0">
              <a:solidFill>
                <a:prstClr val="white"/>
              </a:solidFill>
              <a:latin typeface="ＭＳ Ｐゴシック"/>
              <a:cs typeface="メイリオ" panose="020B0604030504040204" pitchFamily="50" charset="-128"/>
            </a:endParaRPr>
          </a:p>
        </p:txBody>
      </p:sp>
      <p:cxnSp>
        <p:nvCxnSpPr>
          <p:cNvPr id="6" name="直線コネクタ 5"/>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8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lang="ja-JP" altLang="en-US">
              <a:solidFill>
                <a:prstClr val="black"/>
              </a:solidFill>
            </a:endParaRPr>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lang="ja-JP" altLang="en-US">
              <a:solidFill>
                <a:prstClr val="black"/>
              </a:solidFill>
            </a:endParaRPr>
          </a:p>
        </p:txBody>
      </p:sp>
      <p:sp>
        <p:nvSpPr>
          <p:cNvPr id="6" name="角丸四角形 5"/>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 name="直線コネクタ 7"/>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dirty="0">
                <a:solidFill>
                  <a:prstClr val="white"/>
                </a:solidFill>
                <a:latin typeface="ＭＳ Ｐゴシック"/>
                <a:cs typeface="メイリオ" panose="020B0604030504040204" pitchFamily="50" charset="-128"/>
              </a:rPr>
              <a:t>Nikkei Inc. No reproduction without permission</a:t>
            </a:r>
            <a:endParaRPr lang="ja-JP" altLang="en-US" sz="900" spc="30" dirty="0">
              <a:solidFill>
                <a:prstClr val="white"/>
              </a:solidFill>
              <a:latin typeface="ＭＳ Ｐゴシック"/>
              <a:cs typeface="メイリオ" panose="020B0604030504040204" pitchFamily="50" charset="-128"/>
            </a:endParaRPr>
          </a:p>
        </p:txBody>
      </p:sp>
      <p:sp>
        <p:nvSpPr>
          <p:cNvPr id="12" name="正方形/長方形 11">
            <a:extLst>
              <a:ext uri="{FF2B5EF4-FFF2-40B4-BE49-F238E27FC236}">
                <a16:creationId xmlns:a16="http://schemas.microsoft.com/office/drawing/2014/main" id="{DF9ADDE9-BB35-4EE8-89D6-4795256CA943}"/>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5">
            <a:extLst>
              <a:ext uri="{FF2B5EF4-FFF2-40B4-BE49-F238E27FC236}">
                <a16:creationId xmlns:a16="http://schemas.microsoft.com/office/drawing/2014/main" id="{B21A5A8B-41B7-4938-A0F4-B772E2206DC5}"/>
              </a:ext>
            </a:extLst>
          </p:cNvPr>
          <p:cNvSpPr txBox="1">
            <a:spLocks/>
          </p:cNvSpPr>
          <p:nvPr userDrawn="1"/>
        </p:nvSpPr>
        <p:spPr bwMode="white">
          <a:xfrm>
            <a:off x="9471102" y="6597325"/>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dirty="0"/>
          </a:p>
        </p:txBody>
      </p:sp>
    </p:spTree>
    <p:extLst>
      <p:ext uri="{BB962C8B-B14F-4D97-AF65-F5344CB8AC3E}">
        <p14:creationId xmlns:p14="http://schemas.microsoft.com/office/powerpoint/2010/main" val="187429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7332" y="233818"/>
            <a:ext cx="7905750" cy="460148"/>
          </a:xfrm>
          <a:prstGeom prst="rect">
            <a:avLst/>
          </a:prstGeom>
        </p:spPr>
        <p:txBody>
          <a:bodyPr/>
          <a:lstStyle>
            <a:lvl1pPr algn="l">
              <a:defRPr sz="19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pPr/>
              <a:t>‹#›</a:t>
            </a:fld>
            <a:endParaRPr lang="ja-JP" altLang="en-US" dirty="0"/>
          </a:p>
        </p:txBody>
      </p:sp>
      <p:sp>
        <p:nvSpPr>
          <p:cNvPr id="4" name="正方形/長方形 3"/>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6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
        <p:nvSpPr>
          <p:cNvPr id="6" name="角丸四角形 5"/>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5"/>
          <p:cNvSpPr txBox="1">
            <a:spLocks/>
          </p:cNvSpPr>
          <p:nvPr userDrawn="1"/>
        </p:nvSpPr>
        <p:spPr bwMode="white">
          <a:xfrm>
            <a:off x="9471102" y="6597325"/>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dirty="0"/>
          </a:p>
        </p:txBody>
      </p:sp>
      <p:cxnSp>
        <p:nvCxnSpPr>
          <p:cNvPr id="8" name="直線コネクタ 7"/>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sp>
        <p:nvSpPr>
          <p:cNvPr id="12" name="正方形/長方形 11">
            <a:extLst>
              <a:ext uri="{FF2B5EF4-FFF2-40B4-BE49-F238E27FC236}">
                <a16:creationId xmlns:a16="http://schemas.microsoft.com/office/drawing/2014/main" id="{FC9D378A-4BF7-467A-9C6F-D30AA98CF87A}"/>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9903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09956"/>
      </p:ext>
    </p:extLst>
  </p:cSld>
  <p:clrMap bg1="lt1" tx1="dk1" bg2="lt2" tx2="dk2" accent1="accent1" accent2="accent2" accent3="accent3" accent4="accent4" accent5="accent5" accent6="accent6" hlink="hlink" folHlink="folHlink"/>
  <p:sldLayoutIdLst>
    <p:sldLayoutId id="2147483669" r:id="rId1"/>
    <p:sldLayoutId id="2147483692" r:id="rId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7528" y="261537"/>
            <a:ext cx="1155821" cy="356885"/>
          </a:xfrm>
          <a:prstGeom prst="rect">
            <a:avLst/>
          </a:prstGeom>
        </p:spPr>
      </p:pic>
    </p:spTree>
    <p:extLst>
      <p:ext uri="{BB962C8B-B14F-4D97-AF65-F5344CB8AC3E}">
        <p14:creationId xmlns:p14="http://schemas.microsoft.com/office/powerpoint/2010/main" val="3752459977"/>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3867" y="29551"/>
            <a:ext cx="9842500"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2747" y="218183"/>
            <a:ext cx="1027664" cy="419179"/>
          </a:xfrm>
          <a:prstGeom prst="rect">
            <a:avLst/>
          </a:prstGeom>
        </p:spPr>
      </p:pic>
      <p:sp>
        <p:nvSpPr>
          <p:cNvPr id="9" name="正方形/長方形 8"/>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cxnSp>
        <p:nvCxnSpPr>
          <p:cNvPr id="11" name="直線コネクタ 10"/>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pPr/>
              <a:t>‹#›</a:t>
            </a:fld>
            <a:endParaRPr lang="ja-JP" altLang="en-US" dirty="0"/>
          </a:p>
        </p:txBody>
      </p:sp>
      <p:sp>
        <p:nvSpPr>
          <p:cNvPr id="15" name="正方形/長方形 14">
            <a:extLst>
              <a:ext uri="{FF2B5EF4-FFF2-40B4-BE49-F238E27FC236}">
                <a16:creationId xmlns:a16="http://schemas.microsoft.com/office/drawing/2014/main" id="{9C60FA94-EB49-4ED4-9EFE-BF59CB89CE31}"/>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5819711"/>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3867" y="29551"/>
            <a:ext cx="9842500"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2747" y="218183"/>
            <a:ext cx="1027664" cy="419179"/>
          </a:xfrm>
          <a:prstGeom prst="rect">
            <a:avLst/>
          </a:prstGeom>
        </p:spPr>
      </p:pic>
      <p:sp>
        <p:nvSpPr>
          <p:cNvPr id="9" name="正方形/長方形 8"/>
          <p:cNvSpPr/>
          <p:nvPr userDrawn="1"/>
        </p:nvSpPr>
        <p:spPr bwMode="white">
          <a:xfrm>
            <a:off x="91729" y="6557712"/>
            <a:ext cx="2668714" cy="230832"/>
          </a:xfrm>
          <a:prstGeom prst="rect">
            <a:avLst/>
          </a:prstGeom>
        </p:spPr>
        <p:txBody>
          <a:bodyPr wrap="none">
            <a:spAutoFit/>
          </a:bodyPr>
          <a:lstStyle/>
          <a:p>
            <a:r>
              <a:rPr lang="en-US" altLang="ja-JP" sz="900" spc="30" dirty="0">
                <a:solidFill>
                  <a:prstClr val="white"/>
                </a:solidFill>
                <a:latin typeface="ＭＳ Ｐゴシック"/>
                <a:cs typeface="メイリオ" panose="020B0604030504040204" pitchFamily="50" charset="-128"/>
              </a:rPr>
              <a:t>Nikkei Inc. No reproduction without permission</a:t>
            </a:r>
            <a:endParaRPr lang="ja-JP" altLang="en-US" sz="900" spc="30" dirty="0">
              <a:solidFill>
                <a:prstClr val="white"/>
              </a:solidFill>
              <a:latin typeface="ＭＳ Ｐゴシック"/>
              <a:cs typeface="メイリオ" panose="020B0604030504040204" pitchFamily="50" charset="-128"/>
            </a:endParaRPr>
          </a:p>
        </p:txBody>
      </p:sp>
      <p:cxnSp>
        <p:nvCxnSpPr>
          <p:cNvPr id="11" name="直線コネクタ 10"/>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solidFill>
                  <a:prstClr val="white"/>
                </a:solidFill>
              </a:rPr>
              <a:pPr/>
              <a:t>‹#›</a:t>
            </a:fld>
            <a:endParaRPr lang="ja-JP" altLang="en-US" dirty="0">
              <a:solidFill>
                <a:prstClr val="white"/>
              </a:solidFill>
            </a:endParaRPr>
          </a:p>
        </p:txBody>
      </p:sp>
      <p:sp>
        <p:nvSpPr>
          <p:cNvPr id="15" name="正方形/長方形 14">
            <a:extLst>
              <a:ext uri="{FF2B5EF4-FFF2-40B4-BE49-F238E27FC236}">
                <a16:creationId xmlns:a16="http://schemas.microsoft.com/office/drawing/2014/main" id="{407D8831-5D00-428F-9B8C-CFA5B1454001}"/>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081981"/>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3867" y="29551"/>
            <a:ext cx="9842500"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2747" y="218183"/>
            <a:ext cx="1027664" cy="419179"/>
          </a:xfrm>
          <a:prstGeom prst="rect">
            <a:avLst/>
          </a:prstGeom>
        </p:spPr>
      </p:pic>
      <p:sp>
        <p:nvSpPr>
          <p:cNvPr id="9" name="正方形/長方形 8"/>
          <p:cNvSpPr/>
          <p:nvPr userDrawn="1"/>
        </p:nvSpPr>
        <p:spPr bwMode="white">
          <a:xfrm>
            <a:off x="91729" y="6557712"/>
            <a:ext cx="2668714" cy="230832"/>
          </a:xfrm>
          <a:prstGeom prst="rect">
            <a:avLst/>
          </a:prstGeom>
        </p:spPr>
        <p:txBody>
          <a:bodyPr wrap="none">
            <a:spAutoFit/>
          </a:bodyPr>
          <a:lstStyle/>
          <a:p>
            <a:r>
              <a:rPr lang="en-US" altLang="ja-JP" sz="900" spc="30" dirty="0">
                <a:solidFill>
                  <a:schemeClr val="bg1"/>
                </a:solidFill>
                <a:latin typeface="+mn-ea"/>
                <a:cs typeface="メイリオ" panose="020B0604030504040204" pitchFamily="50" charset="-128"/>
              </a:rPr>
              <a:t>Nikkei Inc. No reproduction without permission</a:t>
            </a:r>
            <a:endParaRPr lang="ja-JP" altLang="en-US" sz="900" spc="30" dirty="0">
              <a:solidFill>
                <a:schemeClr val="bg1"/>
              </a:solidFill>
              <a:latin typeface="+mn-ea"/>
              <a:cs typeface="メイリオ" panose="020B0604030504040204" pitchFamily="50" charset="-128"/>
            </a:endParaRPr>
          </a:p>
        </p:txBody>
      </p:sp>
      <p:cxnSp>
        <p:nvCxnSpPr>
          <p:cNvPr id="11" name="直線コネクタ 10"/>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p:cNvSpPr>
            <a:spLocks noGrp="1"/>
          </p:cNvSpPr>
          <p:nvPr>
            <p:ph type="sldNum" sz="quarter" idx="4"/>
          </p:nvPr>
        </p:nvSpPr>
        <p:spPr bwMode="white">
          <a:xfrm>
            <a:off x="9537606" y="6572386"/>
            <a:ext cx="322007" cy="170318"/>
          </a:xfrm>
          <a:prstGeom prst="rect">
            <a:avLst/>
          </a:prstGeom>
        </p:spPr>
        <p:txBody>
          <a:bodyPr/>
          <a:lstStyle>
            <a:lvl1pPr>
              <a:defRPr sz="850">
                <a:solidFill>
                  <a:schemeClr val="bg1"/>
                </a:solidFill>
              </a:defRPr>
            </a:lvl1pPr>
          </a:lstStyle>
          <a:p>
            <a:fld id="{F4DDE5B3-8C43-439F-8EF3-65A6048A9570}" type="slidenum">
              <a:rPr lang="ja-JP" altLang="en-US" smtClean="0"/>
              <a:pPr/>
              <a:t>‹#›</a:t>
            </a:fld>
            <a:endParaRPr lang="ja-JP" altLang="en-US" dirty="0"/>
          </a:p>
        </p:txBody>
      </p:sp>
      <p:sp>
        <p:nvSpPr>
          <p:cNvPr id="15" name="正方形/長方形 14">
            <a:extLst>
              <a:ext uri="{FF2B5EF4-FFF2-40B4-BE49-F238E27FC236}">
                <a16:creationId xmlns:a16="http://schemas.microsoft.com/office/drawing/2014/main" id="{6DB73A8D-5436-45E7-A8EF-179D8ADE1561}"/>
              </a:ext>
            </a:extLst>
          </p:cNvPr>
          <p:cNvSpPr/>
          <p:nvPr userDrawn="1"/>
        </p:nvSpPr>
        <p:spPr bwMode="white">
          <a:xfrm>
            <a:off x="5981711" y="6567060"/>
            <a:ext cx="3440778" cy="215444"/>
          </a:xfrm>
          <a:prstGeom prst="rect">
            <a:avLst/>
          </a:prstGeom>
        </p:spPr>
        <p:txBody>
          <a:bodyPr wrap="square">
            <a:spAutoFit/>
          </a:bodyPr>
          <a:lstStyle/>
          <a:p>
            <a:pPr algn="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 広告商品ガイド （繁忙期料金メニュー確認用）</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107933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ds.adeigyo@nex.nikkei.co.jp?subject=&#12304;&#30003;&#36796;&#12305;&#24195;&#21578;&#20027;/&#26696;&#20214;&#21517;&#65306;&#12469;&#12452;&#12488;&#21517;/&#12513;&#12491;&#12517;&#12540;&#21517;&#65306;yyyy/mm/dd&#65293;yyyy/mm/d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ds.html@nex.nikkei.co.jp" TargetMode="External"/><Relationship Id="rId4" Type="http://schemas.openxmlformats.org/officeDocument/2006/relationships/hyperlink" Target="mailto:ds.tgml@nex.nikkei.co.j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arketing.nikkei.co.jp/media/web/file/HTML5_Guidline20191119.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ds.html@nex.nikkei.co.jp" TargetMode="External"/><Relationship Id="rId5" Type="http://schemas.openxmlformats.org/officeDocument/2006/relationships/hyperlink" Target="mailto:ds.tgml@nex.nikkei.co.jp" TargetMode="External"/><Relationship Id="rId4" Type="http://schemas.openxmlformats.org/officeDocument/2006/relationships/hyperlink" Target="mailto:ds.nyuko@nex.nikkei.co.jp?subject=&#12304;&#26032;&#35215;&#12305;&#24195;&#21578;&#20027;&#21517;/&#26696;&#20214;&#21517;&#65306;&#12469;&#12452;&#12488;&#21517;/&#12513;&#12491;&#12517;&#12540;&#21517;&#65306;yyyy/mm/dd&#65293;yyyy/mm/d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arketing.nikkei.co.jp/media/web/file/HTML5_Guidline20200629.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nikkei.com/?ad_preview_li_id=40938"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r.nikkei.com/?ad_preview_li_id=40940"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22224" y="5444507"/>
            <a:ext cx="3164649" cy="307777"/>
          </a:xfrm>
          <a:prstGeom prst="rect">
            <a:avLst/>
          </a:prstGeom>
          <a:noFill/>
        </p:spPr>
        <p:txBody>
          <a:bodyPr wrap="none" rtlCol="0">
            <a:spAutoFit/>
          </a:bodyPr>
          <a:lstStyle/>
          <a:p>
            <a:r>
              <a:rPr kumimoji="1" lang="ja-JP" altLang="en-US" sz="1400" b="1" kern="1100" spc="300" baseline="0" dirty="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日本経済新聞社 デジタル</a:t>
            </a:r>
            <a:r>
              <a:rPr lang="ja-JP" altLang="en-US" sz="1400" b="1" kern="1100" spc="300" dirty="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事</a:t>
            </a:r>
            <a:r>
              <a:rPr kumimoji="1" lang="ja-JP" altLang="en-US" sz="1400" b="1" kern="1100" spc="300" baseline="0" dirty="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業</a:t>
            </a:r>
          </a:p>
        </p:txBody>
      </p:sp>
      <p:sp>
        <p:nvSpPr>
          <p:cNvPr id="12" name="正方形/長方形 11"/>
          <p:cNvSpPr/>
          <p:nvPr/>
        </p:nvSpPr>
        <p:spPr>
          <a:xfrm>
            <a:off x="-1" y="0"/>
            <a:ext cx="9906001" cy="3940404"/>
          </a:xfrm>
          <a:prstGeom prst="rect">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3" name="Text Box 16"/>
          <p:cNvSpPr txBox="1">
            <a:spLocks noChangeArrowheads="1"/>
          </p:cNvSpPr>
          <p:nvPr/>
        </p:nvSpPr>
        <p:spPr bwMode="auto">
          <a:xfrm>
            <a:off x="8909050" y="6532372"/>
            <a:ext cx="927100" cy="215444"/>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kumimoji="0" lang="ja-JP" altLang="en-US" sz="800" dirty="0">
              <a:solidFill>
                <a:srgbClr val="C00000"/>
              </a:solidFill>
              <a:latin typeface="+mn-lt"/>
              <a:ea typeface="+mn-ea"/>
            </a:endParaRPr>
          </a:p>
        </p:txBody>
      </p:sp>
      <p:sp>
        <p:nvSpPr>
          <p:cNvPr id="2" name="テキスト ボックス 1">
            <a:extLst>
              <a:ext uri="{FF2B5EF4-FFF2-40B4-BE49-F238E27FC236}">
                <a16:creationId xmlns:a16="http://schemas.microsoft.com/office/drawing/2014/main" id="{E87B56DC-5B78-47BD-8AB2-D05AEF6108C3}"/>
              </a:ext>
            </a:extLst>
          </p:cNvPr>
          <p:cNvSpPr txBox="1"/>
          <p:nvPr/>
        </p:nvSpPr>
        <p:spPr>
          <a:xfrm>
            <a:off x="622224" y="4446823"/>
            <a:ext cx="5759778" cy="400110"/>
          </a:xfrm>
          <a:prstGeom prst="rect">
            <a:avLst/>
          </a:prstGeom>
          <a:noFill/>
        </p:spPr>
        <p:txBody>
          <a:bodyPr wrap="square" rtlCol="0">
            <a:spAutoFit/>
          </a:bodyPr>
          <a:lstStyle/>
          <a:p>
            <a:r>
              <a:rPr kumimoji="1" lang="ja-JP" altLang="en-US" sz="2000" b="1" spc="300" dirty="0">
                <a:latin typeface="Segoe UI" panose="020B0502040204020203" pitchFamily="34" charset="0"/>
                <a:ea typeface="源ノ角ゴシック JP Medium" panose="020B0600000000000000" pitchFamily="34" charset="-128"/>
                <a:cs typeface="Segoe UI" panose="020B0502040204020203" pitchFamily="34" charset="0"/>
              </a:rPr>
              <a:t>日本経済新聞 電子版</a:t>
            </a:r>
          </a:p>
        </p:txBody>
      </p:sp>
      <p:sp>
        <p:nvSpPr>
          <p:cNvPr id="10" name="テキスト ボックス 9">
            <a:extLst>
              <a:ext uri="{FF2B5EF4-FFF2-40B4-BE49-F238E27FC236}">
                <a16:creationId xmlns:a16="http://schemas.microsoft.com/office/drawing/2014/main" id="{E4249362-C0C4-477C-B5D2-62DDF7B75B19}"/>
              </a:ext>
            </a:extLst>
          </p:cNvPr>
          <p:cNvSpPr txBox="1"/>
          <p:nvPr/>
        </p:nvSpPr>
        <p:spPr>
          <a:xfrm>
            <a:off x="622224" y="4857687"/>
            <a:ext cx="4302327" cy="523220"/>
          </a:xfrm>
          <a:prstGeom prst="rect">
            <a:avLst/>
          </a:prstGeom>
          <a:noFill/>
        </p:spPr>
        <p:txBody>
          <a:bodyPr wrap="square" rtlCol="0">
            <a:spAutoFit/>
          </a:bodyPr>
          <a:lstStyle/>
          <a:p>
            <a:r>
              <a:rPr kumimoji="1" lang="ja-JP" altLang="en-US" sz="2800" b="1" spc="300" dirty="0">
                <a:solidFill>
                  <a:schemeClr val="tx2">
                    <a:lumMod val="75000"/>
                  </a:schemeClr>
                </a:solidFill>
                <a:latin typeface="源ノ角ゴシック JP Medium" panose="020B0600000000000000" pitchFamily="34" charset="-128"/>
                <a:ea typeface="源ノ角ゴシック JP Medium" panose="020B0600000000000000" pitchFamily="34" charset="-128"/>
              </a:rPr>
              <a:t>広告ガイド</a:t>
            </a:r>
          </a:p>
        </p:txBody>
      </p:sp>
      <p:sp>
        <p:nvSpPr>
          <p:cNvPr id="14" name="Text Box 16">
            <a:extLst>
              <a:ext uri="{FF2B5EF4-FFF2-40B4-BE49-F238E27FC236}">
                <a16:creationId xmlns:a16="http://schemas.microsoft.com/office/drawing/2014/main" id="{28E8D8A8-B4DD-4757-AE77-804228EFD5ED}"/>
              </a:ext>
            </a:extLst>
          </p:cNvPr>
          <p:cNvSpPr txBox="1">
            <a:spLocks noChangeArrowheads="1"/>
          </p:cNvSpPr>
          <p:nvPr/>
        </p:nvSpPr>
        <p:spPr bwMode="auto">
          <a:xfrm>
            <a:off x="8830503" y="6532372"/>
            <a:ext cx="1021434"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2021.11.25</a:t>
            </a:r>
            <a:r>
              <a:rPr kumimoji="0" lang="ja-JP" altLang="en-US" sz="800" dirty="0">
                <a:solidFill>
                  <a:srgbClr val="C00000"/>
                </a:solidFill>
                <a:latin typeface="Century Gothic"/>
                <a:ea typeface="HGPｺﾞｼｯｸM"/>
              </a:rPr>
              <a:t>更新版</a:t>
            </a:r>
          </a:p>
        </p:txBody>
      </p:sp>
      <p:sp>
        <p:nvSpPr>
          <p:cNvPr id="3" name="テキスト ボックス 2">
            <a:extLst>
              <a:ext uri="{FF2B5EF4-FFF2-40B4-BE49-F238E27FC236}">
                <a16:creationId xmlns:a16="http://schemas.microsoft.com/office/drawing/2014/main" id="{A7CEC10E-0406-4CC3-B910-50E49ADDA819}"/>
              </a:ext>
            </a:extLst>
          </p:cNvPr>
          <p:cNvSpPr txBox="1"/>
          <p:nvPr/>
        </p:nvSpPr>
        <p:spPr>
          <a:xfrm>
            <a:off x="622224" y="524990"/>
            <a:ext cx="8786322" cy="3170099"/>
          </a:xfrm>
          <a:prstGeom prst="rect">
            <a:avLst/>
          </a:prstGeom>
          <a:noFill/>
        </p:spPr>
        <p:txBody>
          <a:bodyPr wrap="square" rtlCol="0">
            <a:spAutoFit/>
          </a:bodyPr>
          <a:lstStyle/>
          <a:p>
            <a:pPr>
              <a:lnSpc>
                <a:spcPts val="8000"/>
              </a:lnSpc>
            </a:pP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Media</a:t>
            </a:r>
          </a:p>
          <a:p>
            <a:pPr>
              <a:lnSpc>
                <a:spcPts val="8000"/>
              </a:lnSpc>
            </a:pPr>
            <a:r>
              <a:rPr lang="en-US" altLang="ja-JP" sz="6000" spc="450" dirty="0">
                <a:solidFill>
                  <a:schemeClr val="bg1"/>
                </a:solidFill>
                <a:latin typeface="Segoe UI Light" panose="020B0502040204020203" pitchFamily="34" charset="0"/>
                <a:ea typeface="Segoe UI Emoji" panose="020B0502040204020203" pitchFamily="34" charset="0"/>
                <a:cs typeface="Segoe UI Light" panose="020B0502040204020203" pitchFamily="34" charset="0"/>
              </a:rPr>
              <a:t>For</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endPar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endParaRPr>
          </a:p>
          <a:p>
            <a:pPr>
              <a:lnSpc>
                <a:spcPts val="8000"/>
              </a:lnSpc>
            </a:pP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Brands</a:t>
            </a:r>
            <a:endParaRPr kumimoji="1"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endParaRPr>
          </a:p>
        </p:txBody>
      </p:sp>
      <p:sp>
        <p:nvSpPr>
          <p:cNvPr id="11" name="テキスト ボックス 10">
            <a:extLst>
              <a:ext uri="{FF2B5EF4-FFF2-40B4-BE49-F238E27FC236}">
                <a16:creationId xmlns:a16="http://schemas.microsoft.com/office/drawing/2014/main" id="{51990EEA-B677-4A41-9E62-308511B2A396}"/>
              </a:ext>
            </a:extLst>
          </p:cNvPr>
          <p:cNvSpPr txBox="1"/>
          <p:nvPr/>
        </p:nvSpPr>
        <p:spPr>
          <a:xfrm>
            <a:off x="4486483" y="5079811"/>
            <a:ext cx="5349667" cy="584775"/>
          </a:xfrm>
          <a:prstGeom prst="rect">
            <a:avLst/>
          </a:prstGeom>
          <a:noFill/>
        </p:spPr>
        <p:txBody>
          <a:bodyPr wrap="square" rtlCol="0">
            <a:spAutoFit/>
          </a:bodyPr>
          <a:lstStyle/>
          <a:p>
            <a:pPr algn="ctr"/>
            <a:r>
              <a:rPr lang="ja-JP" altLang="en-US" sz="3200" b="1" dirty="0">
                <a:solidFill>
                  <a:srgbClr val="E46C0A"/>
                </a:solidFill>
                <a:latin typeface="+mn-ea"/>
                <a:cs typeface="メイリオ" panose="020B0604030504040204" pitchFamily="50" charset="-128"/>
              </a:rPr>
              <a:t>繁忙期料金メニュー確認資料</a:t>
            </a:r>
            <a:endParaRPr kumimoji="1" lang="ja-JP" altLang="en-US" sz="3200" b="1" dirty="0">
              <a:solidFill>
                <a:srgbClr val="E46C0A"/>
              </a:solidFill>
              <a:latin typeface="+mn-ea"/>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FA0A457A-6A21-486F-B3BA-53DD371C3B8B}"/>
              </a:ext>
            </a:extLst>
          </p:cNvPr>
          <p:cNvSpPr txBox="1"/>
          <p:nvPr/>
        </p:nvSpPr>
        <p:spPr>
          <a:xfrm>
            <a:off x="220336" y="605601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222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5476679E-EC0F-469F-A6B9-728577CA0F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27" y="1259923"/>
            <a:ext cx="4261572" cy="4701655"/>
          </a:xfrm>
          <a:prstGeom prst="rect">
            <a:avLst/>
          </a:prstGeom>
        </p:spPr>
      </p:pic>
      <p:sp>
        <p:nvSpPr>
          <p:cNvPr id="2" name="タイトル 1"/>
          <p:cNvSpPr>
            <a:spLocks noGrp="1"/>
          </p:cNvSpPr>
          <p:nvPr>
            <p:ph type="title"/>
          </p:nvPr>
        </p:nvSpPr>
        <p:spPr/>
        <p:txBody>
          <a:bodyPr/>
          <a:lstStyle/>
          <a:p>
            <a:r>
              <a:rPr lang="ja-JP" altLang="en-US" dirty="0"/>
              <a:t>第</a:t>
            </a:r>
            <a:r>
              <a:rPr lang="en-US" altLang="ja-JP" dirty="0"/>
              <a:t>1</a:t>
            </a:r>
            <a:r>
              <a:rPr kumimoji="1" lang="ja-JP" altLang="en-US" dirty="0"/>
              <a:t>レクタングル</a:t>
            </a:r>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10</a:t>
            </a:fld>
            <a:endParaRPr lang="ja-JP" altLang="en-US" dirty="0"/>
          </a:p>
        </p:txBody>
      </p:sp>
      <p:sp>
        <p:nvSpPr>
          <p:cNvPr id="4" name="正方形/長方形 3"/>
          <p:cNvSpPr/>
          <p:nvPr/>
        </p:nvSpPr>
        <p:spPr>
          <a:xfrm>
            <a:off x="4402606" y="885672"/>
            <a:ext cx="4538194" cy="225596"/>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ほぼ全てのセクションの上部レクタングルでキャンペーンを展開できます</a:t>
            </a:r>
            <a:endParaRPr lang="ja-JP" altLang="en-US" sz="1000" kern="9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180652294"/>
              </p:ext>
            </p:extLst>
          </p:nvPr>
        </p:nvGraphicFramePr>
        <p:xfrm>
          <a:off x="4501065" y="1663444"/>
          <a:ext cx="5272108" cy="1872000"/>
        </p:xfrm>
        <a:graphic>
          <a:graphicData uri="http://schemas.openxmlformats.org/drawingml/2006/table">
            <a:tbl>
              <a:tblPr firstRow="1" bandRow="1">
                <a:tableStyleId>{5C22544A-7EE6-4342-B048-85BDC9FD1C3A}</a:tableStyleId>
              </a:tblPr>
              <a:tblGrid>
                <a:gridCol w="286176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19748">
                  <a:extLst>
                    <a:ext uri="{9D8B030D-6E8A-4147-A177-3AD203B41FA5}">
                      <a16:colId xmlns:a16="http://schemas.microsoft.com/office/drawing/2014/main" val="20002"/>
                    </a:ext>
                  </a:extLst>
                </a:gridCol>
              </a:tblGrid>
              <a:tr h="2520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レクタングル（日経電子版トップページ指定）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STYLE</a:t>
                      </a:r>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ja-JP" altLang="en-US"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0.72</a:t>
                      </a:r>
                      <a:r>
                        <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登録者に対し、役職、企業規模などセグメントを絞ったターゲティングも可能です。詳しくは</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）」をご参照ください。</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6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6" name="正方形/長方形 5"/>
          <p:cNvSpPr/>
          <p:nvPr/>
        </p:nvSpPr>
        <p:spPr>
          <a:xfrm>
            <a:off x="4402606" y="1091108"/>
            <a:ext cx="4538194"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ビジネスパーソンに向けて、確実かつ効率よく訴求したい場合におすすめです</a:t>
            </a:r>
          </a:p>
        </p:txBody>
      </p:sp>
      <p:sp>
        <p:nvSpPr>
          <p:cNvPr id="7" name="正方形/長方形 6"/>
          <p:cNvSpPr/>
          <p:nvPr/>
        </p:nvSpPr>
        <p:spPr>
          <a:xfrm>
            <a:off x="4402605" y="1291522"/>
            <a:ext cx="5780923" cy="34881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ターゲティングメニューもご利用可能です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（「日経電子版トップページ指定」、「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NIKKEI STYLE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指定」、「日経会社情報</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DIGITAL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指定」を除く）</a:t>
            </a:r>
            <a:endParaRPr lang="ja-JP" altLang="en-US" sz="1000" kern="9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12"/>
          <p:cNvSpPr>
            <a:spLocks noChangeArrowheads="1"/>
          </p:cNvSpPr>
          <p:nvPr/>
        </p:nvSpPr>
        <p:spPr bwMode="auto">
          <a:xfrm>
            <a:off x="5458452" y="6093768"/>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掲載期間内に合計</a:t>
            </a:r>
            <a:r>
              <a:rPr kumimoji="0" lang="en-US" altLang="ja-JP" sz="700" dirty="0">
                <a:latin typeface="HGPｺﾞｼｯｸM" panose="020B0600000000000000" pitchFamily="50" charset="-128"/>
                <a:ea typeface="HGPｺﾞｼｯｸM" panose="020B0600000000000000" pitchFamily="50" charset="-128"/>
              </a:rPr>
              <a:t>4</a:t>
            </a:r>
            <a:r>
              <a:rPr kumimoji="0" lang="ja-JP" altLang="en-US" sz="700" dirty="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ja-JP" altLang="en-US" sz="700" dirty="0">
                <a:latin typeface="HGPｺﾞｼｯｸM" panose="020B0600000000000000" pitchFamily="50" charset="-128"/>
                <a:ea typeface="HGPｺﾞｼｯｸM" panose="020B0600000000000000" pitchFamily="50" charset="-128"/>
              </a:rPr>
              <a:t>　　 </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本目から</a:t>
            </a:r>
            <a:r>
              <a:rPr kumimoji="0" lang="en-US" altLang="ja-JP" sz="700" dirty="0">
                <a:latin typeface="HGPｺﾞｼｯｸM" panose="020B0600000000000000" pitchFamily="50" charset="-128"/>
                <a:ea typeface="HGPｺﾞｼｯｸM" panose="020B0600000000000000" pitchFamily="50" charset="-128"/>
              </a:rPr>
              <a:t>1</a:t>
            </a:r>
            <a:r>
              <a:rPr kumimoji="0" lang="ja-JP" altLang="en-US" sz="700" dirty="0">
                <a:latin typeface="HGPｺﾞｼｯｸM" panose="020B0600000000000000" pitchFamily="50" charset="-128"/>
                <a:ea typeface="HGPｺﾞｼｯｸM" panose="020B0600000000000000" pitchFamily="50" charset="-128"/>
              </a:rPr>
              <a:t>本につき</a:t>
            </a:r>
            <a:r>
              <a:rPr kumimoji="0" lang="en-US" altLang="ja-JP" sz="700" dirty="0">
                <a:latin typeface="HGPｺﾞｼｯｸM" panose="020B0600000000000000" pitchFamily="50" charset="-128"/>
                <a:ea typeface="HGPｺﾞｼｯｸM" panose="020B0600000000000000" pitchFamily="50" charset="-128"/>
              </a:rPr>
              <a:t>2</a:t>
            </a:r>
            <a:r>
              <a:rPr kumimoji="0" lang="ja-JP" altLang="en-US" sz="700" dirty="0">
                <a:latin typeface="HGPｺﾞｼｯｸM" panose="020B0600000000000000" pitchFamily="50" charset="-128"/>
                <a:ea typeface="HGPｺﾞｼｯｸM" panose="020B0600000000000000" pitchFamily="50" charset="-128"/>
              </a:rPr>
              <a:t>万円の追加料金がかかります。</a:t>
            </a:r>
          </a:p>
        </p:txBody>
      </p:sp>
      <p:sp>
        <p:nvSpPr>
          <p:cNvPr id="11" name="角丸四角形 10"/>
          <p:cNvSpPr/>
          <p:nvPr/>
        </p:nvSpPr>
        <p:spPr>
          <a:xfrm>
            <a:off x="4494639" y="425379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 name="表 12"/>
          <p:cNvGraphicFramePr>
            <a:graphicFrameLocks noGrp="1"/>
          </p:cNvGraphicFramePr>
          <p:nvPr/>
        </p:nvGraphicFramePr>
        <p:xfrm>
          <a:off x="4503028" y="4522285"/>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14" name="グループ化 13"/>
          <p:cNvGrpSpPr/>
          <p:nvPr/>
        </p:nvGrpSpPr>
        <p:grpSpPr>
          <a:xfrm>
            <a:off x="2219118" y="179707"/>
            <a:ext cx="946328" cy="226480"/>
            <a:chOff x="2345874" y="280659"/>
            <a:chExt cx="921760" cy="226480"/>
          </a:xfrm>
        </p:grpSpPr>
        <p:sp>
          <p:nvSpPr>
            <p:cNvPr id="1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6" name="テキスト ボックス 15"/>
            <p:cNvSpPr txBox="1"/>
            <p:nvPr/>
          </p:nvSpPr>
          <p:spPr>
            <a:xfrm>
              <a:off x="2436419" y="280659"/>
              <a:ext cx="740908" cy="223137"/>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ディスプレイ</a:t>
              </a:r>
            </a:p>
          </p:txBody>
        </p:sp>
      </p:grpSp>
      <p:grpSp>
        <p:nvGrpSpPr>
          <p:cNvPr id="17" name="グループ化 16"/>
          <p:cNvGrpSpPr/>
          <p:nvPr/>
        </p:nvGrpSpPr>
        <p:grpSpPr>
          <a:xfrm>
            <a:off x="2219118" y="448044"/>
            <a:ext cx="946328" cy="226480"/>
            <a:chOff x="2345874" y="548996"/>
            <a:chExt cx="921760" cy="226480"/>
          </a:xfrm>
        </p:grpSpPr>
        <p:sp>
          <p:nvSpPr>
            <p:cNvPr id="1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9" name="テキスト ボックス 18"/>
            <p:cNvSpPr txBox="1"/>
            <p:nvPr/>
          </p:nvSpPr>
          <p:spPr>
            <a:xfrm>
              <a:off x="2394510" y="548996"/>
              <a:ext cx="824725"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grpSp>
      <p:sp>
        <p:nvSpPr>
          <p:cNvPr id="23" name="角丸四角形 5"/>
          <p:cNvSpPr/>
          <p:nvPr/>
        </p:nvSpPr>
        <p:spPr>
          <a:xfrm>
            <a:off x="3218281" y="179707"/>
            <a:ext cx="946328"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50" b="1" dirty="0">
                <a:solidFill>
                  <a:srgbClr val="003963"/>
                </a:solidFill>
                <a:latin typeface="+mn-ea"/>
              </a:rPr>
              <a:t>PC</a:t>
            </a:r>
            <a:endParaRPr kumimoji="1" lang="ja-JP" altLang="en-US" sz="850" b="1" dirty="0">
              <a:solidFill>
                <a:srgbClr val="003963"/>
              </a:solidFill>
              <a:latin typeface="+mn-ea"/>
            </a:endParaRPr>
          </a:p>
        </p:txBody>
      </p:sp>
      <p:sp>
        <p:nvSpPr>
          <p:cNvPr id="21" name="正方形/長方形 20"/>
          <p:cNvSpPr/>
          <p:nvPr/>
        </p:nvSpPr>
        <p:spPr>
          <a:xfrm>
            <a:off x="4419436" y="3535444"/>
            <a:ext cx="4972053" cy="655692"/>
          </a:xfrm>
          <a:prstGeom prst="rect">
            <a:avLst/>
          </a:prstGeom>
          <a:noFill/>
        </p:spPr>
        <p:txBody>
          <a:bodyPr wrap="square">
            <a:spAutoFit/>
          </a:bodyPr>
          <a:lstStyle/>
          <a:p>
            <a:pPr marL="171450" indent="-171450">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最低販売金額は</a:t>
            </a:r>
            <a:r>
              <a:rPr lang="en-US" altLang="ja-JP" sz="700" kern="900" dirty="0">
                <a:latin typeface="HGPｺﾞｼｯｸM" panose="020B0600000000000000" pitchFamily="50" charset="-128"/>
                <a:ea typeface="HGPｺﾞｼｯｸM" panose="020B0600000000000000" pitchFamily="50" charset="-128"/>
              </a:rPr>
              <a:t>50</a:t>
            </a:r>
            <a:r>
              <a:rPr lang="ja-JP" altLang="en-US" sz="700" kern="900" dirty="0">
                <a:latin typeface="HGPｺﾞｼｯｸM" panose="020B0600000000000000" pitchFamily="50" charset="-128"/>
                <a:ea typeface="HGPｺﾞｼｯｸM" panose="020B0600000000000000" pitchFamily="50" charset="-128"/>
              </a:rPr>
              <a:t>万円です。</a:t>
            </a:r>
            <a:endParaRPr lang="en-US" altLang="ja-JP" sz="700" kern="900" dirty="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日ごと、時間ごとの均等配信は保証いたしません。</a:t>
            </a:r>
            <a:endParaRPr lang="en-US" altLang="ja-JP" sz="700" kern="900" dirty="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dirty="0">
                <a:latin typeface="HGPｺﾞｼｯｸM" panose="020B0600000000000000" pitchFamily="50" charset="-128"/>
                <a:ea typeface="HGPｺﾞｼｯｸM" panose="020B0600000000000000" pitchFamily="50" charset="-128"/>
              </a:rPr>
              <a:t>ターゲティング内容の詳細につきましてはターゲティングレクタングル（日経</a:t>
            </a:r>
            <a:r>
              <a:rPr kumimoji="0" lang="en-US" altLang="ja-JP" sz="700" dirty="0">
                <a:latin typeface="HGPｺﾞｼｯｸM" panose="020B0600000000000000" pitchFamily="50" charset="-128"/>
                <a:ea typeface="HGPｺﾞｼｯｸM" panose="020B0600000000000000" pitchFamily="50" charset="-128"/>
              </a:rPr>
              <a:t>ID</a:t>
            </a:r>
            <a:r>
              <a:rPr kumimoji="0" lang="ja-JP" altLang="en-US" sz="700" dirty="0">
                <a:latin typeface="HGPｺﾞｼｯｸM" panose="020B0600000000000000" pitchFamily="50" charset="-128"/>
                <a:ea typeface="HGPｺﾞｼｯｸM" panose="020B0600000000000000" pitchFamily="50" charset="-128"/>
              </a:rPr>
              <a:t>）メニュー表をご参照ください。</a:t>
            </a:r>
            <a:endParaRPr kumimoji="0" lang="en-US" altLang="ja-JP" sz="700" dirty="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dirty="0">
                <a:latin typeface="HGPｺﾞｼｯｸM" panose="020B0600000000000000" pitchFamily="50" charset="-128"/>
                <a:ea typeface="HGPｺﾞｼｯｸM" panose="020B0600000000000000" pitchFamily="50" charset="-128"/>
              </a:rPr>
              <a:t>電子版のセクションおよび</a:t>
            </a:r>
            <a:r>
              <a:rPr kumimoji="0" lang="en-US" altLang="ja-JP" sz="700" dirty="0">
                <a:latin typeface="HGPｺﾞｼｯｸM" panose="020B0600000000000000" pitchFamily="50" charset="-128"/>
                <a:ea typeface="HGPｺﾞｼｯｸM" panose="020B0600000000000000" pitchFamily="50" charset="-128"/>
              </a:rPr>
              <a:t>NIKKEI STYLE</a:t>
            </a:r>
            <a:r>
              <a:rPr kumimoji="0" lang="ja-JP" altLang="en-US" sz="700" dirty="0">
                <a:latin typeface="HGPｺﾞｼｯｸM" panose="020B0600000000000000" pitchFamily="50" charset="-128"/>
                <a:ea typeface="HGPｺﾞｼｯｸM" panose="020B0600000000000000" pitchFamily="50" charset="-128"/>
              </a:rPr>
              <a:t>のチャンネル</a:t>
            </a:r>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カテゴリーを指定する場合は上記に</a:t>
            </a:r>
            <a:r>
              <a:rPr kumimoji="0" lang="en-US" altLang="ja-JP" sz="700" dirty="0">
                <a:latin typeface="HGPｺﾞｼｯｸM" panose="020B0600000000000000" pitchFamily="50" charset="-128"/>
                <a:ea typeface="HGPｺﾞｼｯｸM" panose="020B0600000000000000" pitchFamily="50" charset="-128"/>
              </a:rPr>
              <a:t>0.5</a:t>
            </a:r>
            <a:r>
              <a:rPr kumimoji="0" lang="ja-JP" altLang="en-US" sz="700" dirty="0">
                <a:latin typeface="HGPｺﾞｼｯｸM" panose="020B0600000000000000" pitchFamily="50" charset="-128"/>
                <a:ea typeface="HGPｺﾞｼｯｸM" panose="020B0600000000000000" pitchFamily="50" charset="-128"/>
              </a:rPr>
              <a:t>円</a:t>
            </a:r>
            <a:r>
              <a:rPr kumimoji="0" lang="en-US" altLang="ja-JP" sz="700" dirty="0">
                <a:latin typeface="HGPｺﾞｼｯｸM" panose="020B0600000000000000" pitchFamily="50" charset="-128"/>
                <a:ea typeface="HGPｺﾞｼｯｸM" panose="020B0600000000000000" pitchFamily="50" charset="-128"/>
              </a:rPr>
              <a:t>/imp</a:t>
            </a:r>
            <a:r>
              <a:rPr kumimoji="0" lang="ja-JP" altLang="en-US" sz="700" dirty="0">
                <a:latin typeface="HGPｺﾞｼｯｸM" panose="020B0600000000000000" pitchFamily="50" charset="-128"/>
                <a:ea typeface="HGPｺﾞｼｯｸM" panose="020B0600000000000000" pitchFamily="50" charset="-128"/>
              </a:rPr>
              <a:t>が追加となります。</a:t>
            </a:r>
            <a:endParaRPr kumimoji="0" lang="en-US" altLang="ja-JP" sz="700" dirty="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dirty="0">
                <a:latin typeface="HGPｺﾞｼｯｸM" panose="020B0600000000000000" pitchFamily="50" charset="-128"/>
                <a:ea typeface="HGPｺﾞｼｯｸM" panose="020B0600000000000000" pitchFamily="50" charset="-128"/>
              </a:rPr>
              <a:t>セクション、チャンネル／カテゴリー指定をご希望の場合、ターゲティング（日経</a:t>
            </a:r>
            <a:r>
              <a:rPr kumimoji="0" lang="en-US" altLang="ja-JP" sz="700" dirty="0">
                <a:latin typeface="HGPｺﾞｼｯｸM" panose="020B0600000000000000" pitchFamily="50" charset="-128"/>
                <a:ea typeface="HGPｺﾞｼｯｸM" panose="020B0600000000000000" pitchFamily="50" charset="-128"/>
              </a:rPr>
              <a:t>ID</a:t>
            </a:r>
            <a:r>
              <a:rPr kumimoji="0" lang="ja-JP" altLang="en-US" sz="700" dirty="0">
                <a:latin typeface="HGPｺﾞｼｯｸM" panose="020B0600000000000000" pitchFamily="50" charset="-128"/>
                <a:ea typeface="HGPｺﾞｼｯｸM" panose="020B0600000000000000" pitchFamily="50" charset="-128"/>
              </a:rPr>
              <a:t>）は不可となります。</a:t>
            </a:r>
          </a:p>
        </p:txBody>
      </p:sp>
      <p:sp>
        <p:nvSpPr>
          <p:cNvPr id="27" name="角丸四角形 5">
            <a:extLst>
              <a:ext uri="{FF2B5EF4-FFF2-40B4-BE49-F238E27FC236}">
                <a16:creationId xmlns:a16="http://schemas.microsoft.com/office/drawing/2014/main" id="{46465904-3AA7-4E13-8866-06E79FDF391E}"/>
              </a:ext>
            </a:extLst>
          </p:cNvPr>
          <p:cNvSpPr/>
          <p:nvPr/>
        </p:nvSpPr>
        <p:spPr>
          <a:xfrm>
            <a:off x="3218281" y="450543"/>
            <a:ext cx="946328"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50" b="1" dirty="0">
                <a:solidFill>
                  <a:schemeClr val="accent6">
                    <a:lumMod val="75000"/>
                  </a:schemeClr>
                </a:solidFill>
                <a:latin typeface="+mn-ea"/>
              </a:rPr>
              <a:t>繁忙期料金</a:t>
            </a:r>
            <a:endParaRPr kumimoji="1" lang="ja-JP" altLang="en-US" sz="850" b="1" dirty="0">
              <a:solidFill>
                <a:schemeClr val="accent6">
                  <a:lumMod val="75000"/>
                </a:schemeClr>
              </a:solidFill>
              <a:latin typeface="+mn-ea"/>
            </a:endParaRPr>
          </a:p>
        </p:txBody>
      </p:sp>
      <p:sp>
        <p:nvSpPr>
          <p:cNvPr id="25" name="テキスト ボックス 24">
            <a:extLst>
              <a:ext uri="{FF2B5EF4-FFF2-40B4-BE49-F238E27FC236}">
                <a16:creationId xmlns:a16="http://schemas.microsoft.com/office/drawing/2014/main" id="{E278B2E1-A40A-45C2-AD19-904E140AC6DC}"/>
              </a:ext>
            </a:extLst>
          </p:cNvPr>
          <p:cNvSpPr txBox="1"/>
          <p:nvPr/>
        </p:nvSpPr>
        <p:spPr>
          <a:xfrm>
            <a:off x="282890" y="5949541"/>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dirty="0">
                <a:solidFill>
                  <a:srgbClr val="333333"/>
                </a:solidFill>
                <a:latin typeface="HGPゴシック"/>
                <a:ea typeface="ＭＳ Ｐゴシック"/>
                <a:cs typeface="Segoe UI"/>
              </a:rPr>
              <a:t>掲載イメージ。デザインは変更になる場合がございます。</a:t>
            </a:r>
            <a:endParaRPr lang="en-US" altLang="ja-JP" sz="800" dirty="0">
              <a:latin typeface="HGPゴシック"/>
              <a:ea typeface="ＭＳ Ｐゴシック"/>
            </a:endParaRPr>
          </a:p>
        </p:txBody>
      </p:sp>
      <p:sp>
        <p:nvSpPr>
          <p:cNvPr id="26" name="テキスト ボックス 25">
            <a:extLst>
              <a:ext uri="{FF2B5EF4-FFF2-40B4-BE49-F238E27FC236}">
                <a16:creationId xmlns:a16="http://schemas.microsoft.com/office/drawing/2014/main" id="{62D33EA2-0607-48CB-9439-412DABD81C35}"/>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Text Box 16">
            <a:extLst>
              <a:ext uri="{FF2B5EF4-FFF2-40B4-BE49-F238E27FC236}">
                <a16:creationId xmlns:a16="http://schemas.microsoft.com/office/drawing/2014/main" id="{A88D11E1-DD44-42FA-9C87-55F861F246F2}"/>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11874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kern="1100" spc="50" dirty="0"/>
              <a:t>Run</a:t>
            </a:r>
            <a:r>
              <a:rPr lang="ja-JP" altLang="en-US" kern="1100" spc="50" dirty="0"/>
              <a:t> </a:t>
            </a:r>
            <a:r>
              <a:rPr lang="en-US" altLang="ja-JP" kern="1100" spc="50" dirty="0"/>
              <a:t>of NIKKEI</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11</a:t>
            </a:fld>
            <a:endParaRPr lang="ja-JP" altLang="en-US" dirty="0"/>
          </a:p>
        </p:txBody>
      </p:sp>
      <p:grpSp>
        <p:nvGrpSpPr>
          <p:cNvPr id="4" name="グループ化 3"/>
          <p:cNvGrpSpPr/>
          <p:nvPr/>
        </p:nvGrpSpPr>
        <p:grpSpPr>
          <a:xfrm>
            <a:off x="2600075" y="173071"/>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436419" y="280659"/>
              <a:ext cx="740908" cy="223137"/>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ディスプレイ</a:t>
              </a:r>
            </a:p>
          </p:txBody>
        </p:sp>
      </p:grpSp>
      <p:grpSp>
        <p:nvGrpSpPr>
          <p:cNvPr id="7" name="グループ化 6"/>
          <p:cNvGrpSpPr/>
          <p:nvPr/>
        </p:nvGrpSpPr>
        <p:grpSpPr>
          <a:xfrm>
            <a:off x="2600075" y="451456"/>
            <a:ext cx="946328" cy="226480"/>
            <a:chOff x="2345874" y="548996"/>
            <a:chExt cx="921760" cy="226480"/>
          </a:xfrm>
        </p:grpSpPr>
        <p:sp>
          <p:nvSpPr>
            <p:cNvPr id="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394510" y="548996"/>
              <a:ext cx="824725"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grpSp>
      <p:sp>
        <p:nvSpPr>
          <p:cNvPr id="10" name="正方形/長方形 9"/>
          <p:cNvSpPr/>
          <p:nvPr/>
        </p:nvSpPr>
        <p:spPr>
          <a:xfrm>
            <a:off x="4402606" y="873952"/>
            <a:ext cx="4538194"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レクタングル商品枠のいずれかにランダムに広告を掲載します</a:t>
            </a:r>
            <a:endParaRPr lang="ja-JP" altLang="en-US" sz="1000" kern="9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402606" y="1100308"/>
            <a:ext cx="5262094" cy="34881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ファーストビューにないレクタングル（モバイル含む）では</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、ビューアビリティ（広告の可視性）の高い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2563">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配信により、全てのインプレッションでユーザーに確実にメッセージをお届けします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2"/>
          <p:cNvSpPr>
            <a:spLocks noChangeArrowheads="1"/>
          </p:cNvSpPr>
          <p:nvPr/>
        </p:nvSpPr>
        <p:spPr bwMode="auto">
          <a:xfrm>
            <a:off x="5459803" y="6118905"/>
            <a:ext cx="3972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掲載期間内に合計</a:t>
            </a:r>
            <a:r>
              <a:rPr kumimoji="0" lang="en-US" altLang="ja-JP" sz="700" dirty="0">
                <a:latin typeface="HGPｺﾞｼｯｸM" panose="020B0600000000000000" pitchFamily="50" charset="-128"/>
                <a:ea typeface="HGPｺﾞｼｯｸM" panose="020B0600000000000000" pitchFamily="50" charset="-128"/>
              </a:rPr>
              <a:t>4</a:t>
            </a:r>
            <a:r>
              <a:rPr kumimoji="0" lang="ja-JP" altLang="en-US" sz="700" dirty="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ja-JP" altLang="en-US" sz="700" dirty="0">
                <a:latin typeface="HGPｺﾞｼｯｸM" panose="020B0600000000000000" pitchFamily="50" charset="-128"/>
                <a:ea typeface="HGPｺﾞｼｯｸM" panose="020B0600000000000000" pitchFamily="50" charset="-128"/>
              </a:rPr>
              <a:t>　　 </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本目から</a:t>
            </a:r>
            <a:r>
              <a:rPr kumimoji="0" lang="en-US" altLang="ja-JP" sz="700" dirty="0">
                <a:latin typeface="HGPｺﾞｼｯｸM" panose="020B0600000000000000" pitchFamily="50" charset="-128"/>
                <a:ea typeface="HGPｺﾞｼｯｸM" panose="020B0600000000000000" pitchFamily="50" charset="-128"/>
              </a:rPr>
              <a:t>1</a:t>
            </a:r>
            <a:r>
              <a:rPr kumimoji="0" lang="ja-JP" altLang="en-US" sz="700" dirty="0">
                <a:latin typeface="HGPｺﾞｼｯｸM" panose="020B0600000000000000" pitchFamily="50" charset="-128"/>
                <a:ea typeface="HGPｺﾞｼｯｸM" panose="020B0600000000000000" pitchFamily="50" charset="-128"/>
              </a:rPr>
              <a:t>本につき</a:t>
            </a:r>
            <a:r>
              <a:rPr kumimoji="0" lang="en-US" altLang="ja-JP" sz="700" dirty="0">
                <a:latin typeface="HGPｺﾞｼｯｸM" panose="020B0600000000000000" pitchFamily="50" charset="-128"/>
                <a:ea typeface="HGPｺﾞｼｯｸM" panose="020B0600000000000000" pitchFamily="50" charset="-128"/>
              </a:rPr>
              <a:t>2</a:t>
            </a:r>
            <a:r>
              <a:rPr kumimoji="0" lang="ja-JP" altLang="en-US" sz="700" dirty="0">
                <a:latin typeface="HGPｺﾞｼｯｸM" panose="020B0600000000000000" pitchFamily="50" charset="-128"/>
                <a:ea typeface="HGPｺﾞｼｯｸM" panose="020B0600000000000000" pitchFamily="50" charset="-128"/>
              </a:rPr>
              <a:t>万円の追加料金がかかります。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配信リポートは合算となります。掲載場所別の集計はお受けできません。</a:t>
            </a:r>
          </a:p>
        </p:txBody>
      </p:sp>
      <p:sp>
        <p:nvSpPr>
          <p:cNvPr id="16" name="角丸四角形 15"/>
          <p:cNvSpPr/>
          <p:nvPr/>
        </p:nvSpPr>
        <p:spPr>
          <a:xfrm>
            <a:off x="4494639" y="420708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8" name="表 17"/>
          <p:cNvGraphicFramePr>
            <a:graphicFrameLocks noGrp="1"/>
          </p:cNvGraphicFramePr>
          <p:nvPr/>
        </p:nvGraphicFramePr>
        <p:xfrm>
          <a:off x="4494639" y="4482155"/>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433313780"/>
              </p:ext>
            </p:extLst>
          </p:nvPr>
        </p:nvGraphicFramePr>
        <p:xfrm>
          <a:off x="4494639" y="1467414"/>
          <a:ext cx="5265415" cy="2114669"/>
        </p:xfrm>
        <a:graphic>
          <a:graphicData uri="http://schemas.openxmlformats.org/drawingml/2006/table">
            <a:tbl>
              <a:tblPr firstRow="1" bandRow="1">
                <a:tableStyleId>{5C22544A-7EE6-4342-B048-85BDC9FD1C3A}</a:tableStyleId>
              </a:tblPr>
              <a:tblGrid>
                <a:gridCol w="2065767">
                  <a:extLst>
                    <a:ext uri="{9D8B030D-6E8A-4147-A177-3AD203B41FA5}">
                      <a16:colId xmlns:a16="http://schemas.microsoft.com/office/drawing/2014/main" val="20000"/>
                    </a:ext>
                  </a:extLst>
                </a:gridCol>
                <a:gridCol w="906288">
                  <a:extLst>
                    <a:ext uri="{9D8B030D-6E8A-4147-A177-3AD203B41FA5}">
                      <a16:colId xmlns:a16="http://schemas.microsoft.com/office/drawing/2014/main" val="20001"/>
                    </a:ext>
                  </a:extLst>
                </a:gridCol>
                <a:gridCol w="2293360">
                  <a:extLst>
                    <a:ext uri="{9D8B030D-6E8A-4147-A177-3AD203B41FA5}">
                      <a16:colId xmlns:a16="http://schemas.microsoft.com/office/drawing/2014/main" val="20002"/>
                    </a:ext>
                  </a:extLst>
                </a:gridCol>
              </a:tblGrid>
              <a:tr h="267278">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10931">
                <a:tc>
                  <a:txBody>
                    <a:bodyPr/>
                    <a:lstStyle/>
                    <a:p>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endPar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日経電子版、</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DIGITAL</a:t>
                      </a: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（第三者配信や</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HTML5</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原稿の場合は電子版アプリには配信されません）</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12597">
                <a:tc>
                  <a:txBody>
                    <a:bodyPr/>
                    <a:lstStyle/>
                    <a:p>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p>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6"/>
                  </a:ext>
                </a:extLst>
              </a:tr>
              <a:tr h="412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デバイス指定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2597">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ターゲティングレクタングル</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a:ea typeface="Meiryo UI"/>
                          <a:cs typeface="Meiryo UI" panose="020B0604030504040204" pitchFamily="50" charset="-128"/>
                        </a:rPr>
                        <a:t>日経</a:t>
                      </a:r>
                      <a:r>
                        <a:rPr kumimoji="1" lang="en-US" altLang="ja-JP" sz="700" b="0" i="0" u="none" strike="noStrike" kern="1200" baseline="0" dirty="0">
                          <a:solidFill>
                            <a:schemeClr val="dk1"/>
                          </a:solidFill>
                          <a:latin typeface="Meiryo UI"/>
                          <a:ea typeface="Meiryo UI"/>
                          <a:cs typeface="Meiryo UI" panose="020B0604030504040204" pitchFamily="50" charset="-128"/>
                        </a:rPr>
                        <a:t>ID</a:t>
                      </a:r>
                      <a:r>
                        <a:rPr kumimoji="1" lang="ja-JP" altLang="en-US" sz="700" b="0" i="0" u="none" strike="noStrike" kern="1200" baseline="0" dirty="0">
                          <a:solidFill>
                            <a:schemeClr val="dk1"/>
                          </a:solidFill>
                          <a:latin typeface="Meiryo UI"/>
                          <a:ea typeface="Meiryo UI"/>
                          <a:cs typeface="Meiryo UI" panose="020B0604030504040204" pitchFamily="50" charset="-128"/>
                        </a:rPr>
                        <a:t>登録者に対し、役職、企業規模などセグメントを絞ったターゲティングも可能です。</a:t>
                      </a:r>
                      <a:r>
                        <a:rPr lang="ja-JP" altLang="ja-JP" sz="700" b="0" i="0" u="none" strike="noStrike" kern="1200" cap="none" spc="0" normalizeH="0" baseline="0" noProof="0" dirty="0">
                          <a:ln>
                            <a:noFill/>
                          </a:ln>
                          <a:effectLst/>
                          <a:uLnTx/>
                          <a:uFillTx/>
                          <a:latin typeface="Meiryo UI"/>
                          <a:ea typeface="Meiryo UI"/>
                        </a:rPr>
                        <a:t>※Run of NIKKEI、Run of NIKKEI（日経電子版指定）に適応可能</a:t>
                      </a:r>
                      <a:endParaRPr lang="ja-JP" altLang="en-US" sz="700" b="0" i="0" u="none" strike="noStrike" kern="1200" cap="none" spc="0" normalizeH="0" baseline="0" noProof="0" dirty="0">
                        <a:ln>
                          <a:noFill/>
                        </a:ln>
                        <a:effectLst/>
                        <a:uLnTx/>
                        <a:uFillTx/>
                        <a:latin typeface="Meiryo UI"/>
                        <a:ea typeface="Meiryo UI"/>
                      </a:endParaRPr>
                    </a:p>
                    <a:p>
                      <a:pPr marL="0" marR="0" lvl="0" indent="0" algn="l">
                        <a:lnSpc>
                          <a:spcPct val="100000"/>
                        </a:lnSpc>
                        <a:spcBef>
                          <a:spcPts val="0"/>
                        </a:spcBef>
                        <a:spcAft>
                          <a:spcPts val="0"/>
                        </a:spcAft>
                        <a:buNone/>
                      </a:pPr>
                      <a:r>
                        <a:rPr lang="ja-JP" altLang="ja-JP" sz="700" b="0" i="0" u="none" strike="noStrike" kern="1200" cap="none" spc="0" normalizeH="0" baseline="0" noProof="0" dirty="0">
                          <a:ln>
                            <a:noFill/>
                          </a:ln>
                          <a:solidFill>
                            <a:schemeClr val="dk1"/>
                          </a:solidFill>
                          <a:effectLst/>
                          <a:uLnTx/>
                          <a:uFillTx/>
                          <a:latin typeface="Meiryo UI"/>
                          <a:ea typeface="Meiryo UI"/>
                        </a:rPr>
                        <a:t>詳しくは</a:t>
                      </a:r>
                      <a:r>
                        <a:rPr lang="ja-JP" altLang="ja-JP" sz="700" b="0" i="0" u="none" strike="noStrike" kern="1200" cap="none" spc="0" normalizeH="0" baseline="0" noProof="0" dirty="0">
                          <a:ln>
                            <a:noFill/>
                          </a:ln>
                          <a:effectLst/>
                          <a:uLnTx/>
                          <a:uFillTx/>
                          <a:latin typeface="Meiryo UI"/>
                          <a:ea typeface="Meiryo UI"/>
                        </a:rPr>
                        <a:t>「ターゲティングレクタングル（日経</a:t>
                      </a:r>
                      <a:r>
                        <a:rPr lang="en-US" altLang="ja-JP" sz="700" b="0" i="0" u="none" strike="noStrike" kern="1200" cap="none" spc="0" normalizeH="0" baseline="0" noProof="0" dirty="0">
                          <a:ln>
                            <a:noFill/>
                          </a:ln>
                          <a:effectLst/>
                          <a:uLnTx/>
                          <a:uFillTx/>
                          <a:latin typeface="Meiryo UI"/>
                          <a:ea typeface="ＭＳ Ｐゴシック"/>
                        </a:rPr>
                        <a:t>ID</a:t>
                      </a:r>
                      <a:r>
                        <a:rPr lang="ja-JP" altLang="ja-JP" sz="700" b="0" i="0" u="none" strike="noStrike" kern="1200" cap="none" spc="0" normalizeH="0" baseline="0" noProof="0" dirty="0">
                          <a:ln>
                            <a:noFill/>
                          </a:ln>
                          <a:effectLst/>
                          <a:uLnTx/>
                          <a:uFillTx/>
                          <a:latin typeface="Meiryo UI"/>
                          <a:ea typeface="Meiryo UI"/>
                        </a:rPr>
                        <a:t>）」をご参照ください。</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6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正方形/長方形 19"/>
          <p:cNvSpPr/>
          <p:nvPr/>
        </p:nvSpPr>
        <p:spPr>
          <a:xfrm>
            <a:off x="4402603" y="3545143"/>
            <a:ext cx="5262097" cy="669414"/>
          </a:xfrm>
          <a:prstGeom prst="rect">
            <a:avLst/>
          </a:prstGeom>
          <a:noFill/>
        </p:spPr>
        <p:txBody>
          <a:bodyPr wrap="square">
            <a:spAutoFit/>
          </a:bodyPr>
          <a:lstStyle/>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最低販売金額は</a:t>
            </a:r>
            <a:r>
              <a:rPr lang="en-US" altLang="ja-JP" sz="700" kern="900" dirty="0">
                <a:latin typeface="HGPｺﾞｼｯｸM" panose="020B0600000000000000" pitchFamily="50" charset="-128"/>
                <a:ea typeface="HGPｺﾞｼｯｸM" panose="020B0600000000000000" pitchFamily="50" charset="-128"/>
              </a:rPr>
              <a:t>50</a:t>
            </a:r>
            <a:r>
              <a:rPr lang="ja-JP" altLang="en-US" sz="700" kern="900" dirty="0">
                <a:latin typeface="HGPｺﾞｼｯｸM" panose="020B0600000000000000" pitchFamily="50" charset="-128"/>
                <a:ea typeface="HGPｺﾞｼｯｸM" panose="020B0600000000000000" pitchFamily="50" charset="-128"/>
              </a:rPr>
              <a:t>万円です。</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すべての掲載場所に掲載されるとは限りません。また、第三者配信の場合は日経電子版アプリに掲載されません。</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日ごと、時間ごとの均等配信は保証いたしません。</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kumimoji="0" lang="ja-JP" altLang="en-US" sz="700" dirty="0">
                <a:latin typeface="HGPｺﾞｼｯｸM" panose="020B0600000000000000" pitchFamily="50" charset="-128"/>
                <a:ea typeface="HGPｺﾞｼｯｸM" panose="020B0600000000000000" pitchFamily="50" charset="-128"/>
              </a:rPr>
              <a:t>ターゲティング内容の詳細につきましてはターゲティングレクタングル（日経</a:t>
            </a:r>
            <a:r>
              <a:rPr kumimoji="0" lang="en-US" altLang="ja-JP" sz="700" dirty="0">
                <a:latin typeface="HGPｺﾞｼｯｸM" panose="020B0600000000000000" pitchFamily="50" charset="-128"/>
                <a:ea typeface="HGPｺﾞｼｯｸM" panose="020B0600000000000000" pitchFamily="50" charset="-128"/>
              </a:rPr>
              <a:t>ID</a:t>
            </a:r>
            <a:r>
              <a:rPr kumimoji="0" lang="ja-JP" altLang="en-US" sz="700" dirty="0">
                <a:latin typeface="HGPｺﾞｼｯｸM" panose="020B0600000000000000" pitchFamily="50" charset="-128"/>
                <a:ea typeface="HGPｺﾞｼｯｸM" panose="020B0600000000000000" pitchFamily="50" charset="-128"/>
              </a:rPr>
              <a:t>）メニュー表をご参照ください。</a:t>
            </a:r>
            <a:endParaRPr kumimoji="0" lang="en-US" altLang="ja-JP" sz="7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700" dirty="0">
                <a:latin typeface="HGPｺﾞｼｯｸM" panose="020B0600000000000000" pitchFamily="50" charset="-128"/>
                <a:ea typeface="HGPｺﾞｼｯｸM" panose="020B0600000000000000" pitchFamily="50" charset="-128"/>
              </a:rPr>
              <a:t>セクション指定をご希望の場合は第</a:t>
            </a:r>
            <a:r>
              <a:rPr lang="en-US" altLang="ja-JP" sz="700" dirty="0">
                <a:latin typeface="HGPｺﾞｼｯｸM" panose="020B0600000000000000" pitchFamily="50" charset="-128"/>
                <a:ea typeface="HGPｺﾞｼｯｸM" panose="020B0600000000000000" pitchFamily="50" charset="-128"/>
              </a:rPr>
              <a:t>1</a:t>
            </a:r>
            <a:r>
              <a:rPr lang="ja-JP" altLang="en-US" sz="700" dirty="0">
                <a:latin typeface="HGPｺﾞｼｯｸM" panose="020B0600000000000000" pitchFamily="50" charset="-128"/>
                <a:ea typeface="HGPｺﾞｼｯｸM" panose="020B0600000000000000" pitchFamily="50" charset="-128"/>
              </a:rPr>
              <a:t>レクタングルもしくはターゲティングレクタングル（サイトカテゴリー）をご活用ください。</a:t>
            </a:r>
          </a:p>
        </p:txBody>
      </p:sp>
      <p:grpSp>
        <p:nvGrpSpPr>
          <p:cNvPr id="22" name="グループ化 21"/>
          <p:cNvGrpSpPr/>
          <p:nvPr/>
        </p:nvGrpSpPr>
        <p:grpSpPr>
          <a:xfrm>
            <a:off x="3604238" y="174606"/>
            <a:ext cx="946328" cy="226480"/>
            <a:chOff x="2345874" y="280659"/>
            <a:chExt cx="921760" cy="226480"/>
          </a:xfrm>
        </p:grpSpPr>
        <p:sp>
          <p:nvSpPr>
            <p:cNvPr id="24"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5" name="テキスト ボックス 24"/>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26" name="グループ化 25"/>
          <p:cNvGrpSpPr/>
          <p:nvPr/>
        </p:nvGrpSpPr>
        <p:grpSpPr>
          <a:xfrm>
            <a:off x="3600053" y="445906"/>
            <a:ext cx="946328" cy="226480"/>
            <a:chOff x="2345874" y="280659"/>
            <a:chExt cx="921760" cy="226480"/>
          </a:xfrm>
        </p:grpSpPr>
        <p:sp>
          <p:nvSpPr>
            <p:cNvPr id="27"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8" name="テキスト ボックス 27"/>
            <p:cNvSpPr txBox="1"/>
            <p:nvPr/>
          </p:nvSpPr>
          <p:spPr>
            <a:xfrm>
              <a:off x="2519419" y="280659"/>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grpSp>
        <p:nvGrpSpPr>
          <p:cNvPr id="12" name="グループ化 11">
            <a:extLst>
              <a:ext uri="{FF2B5EF4-FFF2-40B4-BE49-F238E27FC236}">
                <a16:creationId xmlns:a16="http://schemas.microsoft.com/office/drawing/2014/main" id="{A32D9DEB-639C-4824-BAF1-16B641CBA150}"/>
              </a:ext>
            </a:extLst>
          </p:cNvPr>
          <p:cNvGrpSpPr/>
          <p:nvPr/>
        </p:nvGrpSpPr>
        <p:grpSpPr>
          <a:xfrm>
            <a:off x="293843" y="878907"/>
            <a:ext cx="3779374" cy="5122872"/>
            <a:chOff x="253989" y="876650"/>
            <a:chExt cx="4068724" cy="5524606"/>
          </a:xfrm>
        </p:grpSpPr>
        <p:pic>
          <p:nvPicPr>
            <p:cNvPr id="32" name="Picture 2" descr="\\ndc32030\iソリューション局\iソリューション部\@iソリューション部共通\#【DB局】広告ガイドリニューアル\画面イラスト\NIKKEI STYLE\NIKKEI STYLE_レクタングル_PC版_.png"/>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3" b="26198"/>
            <a:stretch/>
          </p:blipFill>
          <p:spPr bwMode="auto">
            <a:xfrm>
              <a:off x="2118232" y="1411303"/>
              <a:ext cx="2204481" cy="47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グラフィックス 12">
              <a:extLst>
                <a:ext uri="{FF2B5EF4-FFF2-40B4-BE49-F238E27FC236}">
                  <a16:creationId xmlns:a16="http://schemas.microsoft.com/office/drawing/2014/main" id="{96AE7DD8-2C3A-442F-996D-FDD474E30A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797" y="876650"/>
              <a:ext cx="2037633" cy="5524606"/>
            </a:xfrm>
            <a:prstGeom prst="rect">
              <a:avLst/>
            </a:prstGeom>
          </p:spPr>
        </p:pic>
        <p:pic>
          <p:nvPicPr>
            <p:cNvPr id="3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989" y="3887199"/>
              <a:ext cx="1295131" cy="2457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グループ化 28">
            <a:extLst>
              <a:ext uri="{FF2B5EF4-FFF2-40B4-BE49-F238E27FC236}">
                <a16:creationId xmlns:a16="http://schemas.microsoft.com/office/drawing/2014/main" id="{9D3BB50B-F4D3-47F0-ADD9-4085744FEC3B}"/>
              </a:ext>
            </a:extLst>
          </p:cNvPr>
          <p:cNvGrpSpPr/>
          <p:nvPr/>
        </p:nvGrpSpPr>
        <p:grpSpPr>
          <a:xfrm>
            <a:off x="4621677" y="171399"/>
            <a:ext cx="946328" cy="226480"/>
            <a:chOff x="2345874" y="280659"/>
            <a:chExt cx="921760" cy="226480"/>
          </a:xfrm>
        </p:grpSpPr>
        <p:sp>
          <p:nvSpPr>
            <p:cNvPr id="33" name="角丸四角形 5">
              <a:extLst>
                <a:ext uri="{FF2B5EF4-FFF2-40B4-BE49-F238E27FC236}">
                  <a16:creationId xmlns:a16="http://schemas.microsoft.com/office/drawing/2014/main" id="{B8991E73-5F3B-4160-8B2C-55F48A6A108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dirty="0">
                <a:solidFill>
                  <a:srgbClr val="003963"/>
                </a:solidFill>
                <a:latin typeface="ＭＳ Ｐゴシック"/>
              </a:endParaRPr>
            </a:p>
          </p:txBody>
        </p:sp>
        <p:sp>
          <p:nvSpPr>
            <p:cNvPr id="34" name="テキスト ボックス 33">
              <a:extLst>
                <a:ext uri="{FF2B5EF4-FFF2-40B4-BE49-F238E27FC236}">
                  <a16:creationId xmlns:a16="http://schemas.microsoft.com/office/drawing/2014/main" id="{4949D8E4-9AD7-402A-BCF9-FC3C5940C892}"/>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ＭＳ Ｐゴシック"/>
                  <a:cs typeface="メイリオ" panose="020B0604030504040204" pitchFamily="50" charset="-128"/>
                </a:rPr>
                <a:t>繁忙期料金</a:t>
              </a:r>
            </a:p>
          </p:txBody>
        </p:sp>
      </p:grpSp>
      <p:sp>
        <p:nvSpPr>
          <p:cNvPr id="37" name="テキスト ボックス 36">
            <a:extLst>
              <a:ext uri="{FF2B5EF4-FFF2-40B4-BE49-F238E27FC236}">
                <a16:creationId xmlns:a16="http://schemas.microsoft.com/office/drawing/2014/main" id="{5B6AAF11-1F03-41D1-BCC0-D7166697AA52}"/>
              </a:ext>
            </a:extLst>
          </p:cNvPr>
          <p:cNvSpPr txBox="1"/>
          <p:nvPr/>
        </p:nvSpPr>
        <p:spPr>
          <a:xfrm>
            <a:off x="282890" y="5949541"/>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dirty="0">
                <a:solidFill>
                  <a:srgbClr val="333333"/>
                </a:solidFill>
                <a:latin typeface="HGPゴシック"/>
                <a:ea typeface="ＭＳ Ｐゴシック"/>
                <a:cs typeface="Segoe UI"/>
              </a:rPr>
              <a:t>掲載イメージ。デザインは変更になる場合がございます。</a:t>
            </a:r>
            <a:endParaRPr lang="en-US" altLang="ja-JP" sz="800" dirty="0">
              <a:latin typeface="HGPゴシック"/>
              <a:ea typeface="ＭＳ Ｐゴシック"/>
            </a:endParaRPr>
          </a:p>
        </p:txBody>
      </p:sp>
      <p:sp>
        <p:nvSpPr>
          <p:cNvPr id="35" name="テキスト ボックス 34">
            <a:extLst>
              <a:ext uri="{FF2B5EF4-FFF2-40B4-BE49-F238E27FC236}">
                <a16:creationId xmlns:a16="http://schemas.microsoft.com/office/drawing/2014/main" id="{0CE93AEF-81D1-48D6-94C6-BE16966FF3BE}"/>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16">
            <a:extLst>
              <a:ext uri="{FF2B5EF4-FFF2-40B4-BE49-F238E27FC236}">
                <a16:creationId xmlns:a16="http://schemas.microsoft.com/office/drawing/2014/main" id="{0696C8D1-64F2-4BAF-8772-AC99E8A2CE64}"/>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39766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レクタングル（モバイル指定）</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solidFill>
                  <a:prstClr val="white"/>
                </a:solidFill>
              </a:rPr>
              <a:pPr/>
              <a:t>12</a:t>
            </a:fld>
            <a:endParaRPr lang="ja-JP" altLang="en-US" dirty="0">
              <a:solidFill>
                <a:prstClr val="white"/>
              </a:solidFill>
            </a:endParaRPr>
          </a:p>
        </p:txBody>
      </p:sp>
      <p:pic>
        <p:nvPicPr>
          <p:cNvPr id="7" name="Picture 3" descr="C:\Users\Maruyama-Yoshihiko-7\Desktop\nikkei_0224_PNG\モバイルメニュー_レクタングル_アプリ.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684" y="2213922"/>
            <a:ext cx="1669271" cy="3171513"/>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363840" y="943338"/>
            <a:ext cx="4538194"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モバイル向けのサービスにレクタングルを掲載します</a:t>
            </a:r>
            <a:endParaRPr lang="ja-JP" altLang="en-US" sz="10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690"/>
          <p:cNvSpPr>
            <a:spLocks noChangeArrowheads="1"/>
          </p:cNvSpPr>
          <p:nvPr/>
        </p:nvSpPr>
        <p:spPr bwMode="auto">
          <a:xfrm>
            <a:off x="4362090" y="3275820"/>
            <a:ext cx="5290803" cy="738664"/>
          </a:xfrm>
          <a:prstGeom prst="rect">
            <a:avLst/>
          </a:prstGeom>
          <a:noFill/>
          <a:ln>
            <a:noFill/>
          </a:ln>
        </p:spPr>
        <p:txBody>
          <a:bodyPr wrap="square">
            <a:spAutoFit/>
          </a:bodyPr>
          <a:lstStyle/>
          <a:p>
            <a:pPr marL="180975" indent="-180975"/>
            <a:r>
              <a:rPr lang="en-US" altLang="ja-JP" sz="700" dirty="0">
                <a:latin typeface="HGPｺﾞｼｯｸM" pitchFamily="50" charset="-128"/>
                <a:ea typeface="HGPｺﾞｼｯｸM" pitchFamily="50" charset="-128"/>
              </a:rPr>
              <a:t>※</a:t>
            </a:r>
            <a:r>
              <a:rPr lang="ja-JP" altLang="en-US" sz="700" dirty="0">
                <a:latin typeface="HGPｺﾞｼｯｸM" pitchFamily="50" charset="-128"/>
                <a:ea typeface="HGPｺﾞｼｯｸM" pitchFamily="50" charset="-128"/>
              </a:rPr>
              <a:t>　 最低販売金額は</a:t>
            </a:r>
            <a:r>
              <a:rPr lang="en-US" altLang="ja-JP" sz="700" dirty="0">
                <a:latin typeface="HGPｺﾞｼｯｸM" pitchFamily="50" charset="-128"/>
                <a:ea typeface="HGPｺﾞｼｯｸM" pitchFamily="50" charset="-128"/>
              </a:rPr>
              <a:t>50</a:t>
            </a:r>
            <a:r>
              <a:rPr lang="ja-JP" altLang="en-US" sz="700" dirty="0">
                <a:latin typeface="HGPｺﾞｼｯｸM" pitchFamily="50" charset="-128"/>
                <a:ea typeface="HGPｺﾞｼｯｸM" pitchFamily="50" charset="-128"/>
              </a:rPr>
              <a:t>万円です。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日ごと、時間ごと、サービスごとの均等配信は保証しておりません。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第三者配信はお受けできません。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日経電子版モバイル、日経電子版アプリの指定はできません。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en-US" altLang="ja-JP" sz="700" dirty="0">
                <a:solidFill>
                  <a:prstClr val="black"/>
                </a:solidFill>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700" dirty="0">
                <a:solidFill>
                  <a:prstClr val="black"/>
                </a:solidFill>
                <a:latin typeface="HGPｺﾞｼｯｸM" panose="020B0600000000000000" pitchFamily="50" charset="-128"/>
                <a:ea typeface="HGPｺﾞｼｯｸM" panose="020B0600000000000000" pitchFamily="50" charset="-128"/>
              </a:rPr>
              <a:t>指定はユーザー・エージェントによる判定となり、料金の割増率は</a:t>
            </a:r>
            <a:r>
              <a:rPr kumimoji="0" lang="en-US" altLang="ja-JP" sz="700" dirty="0">
                <a:solidFill>
                  <a:prstClr val="black"/>
                </a:solidFill>
                <a:latin typeface="HGPｺﾞｼｯｸM" panose="020B0600000000000000" pitchFamily="50" charset="-128"/>
                <a:ea typeface="HGPｺﾞｼｯｸM" panose="020B0600000000000000" pitchFamily="50" charset="-128"/>
              </a:rPr>
              <a:t>150</a:t>
            </a:r>
            <a:r>
              <a:rPr kumimoji="0" lang="ja-JP" altLang="en-US" sz="700" dirty="0">
                <a:solidFill>
                  <a:prstClr val="black"/>
                </a:solidFill>
                <a:latin typeface="HGPｺﾞｼｯｸM" panose="020B0600000000000000" pitchFamily="50" charset="-128"/>
                <a:ea typeface="HGPｺﾞｼｯｸM" panose="020B0600000000000000" pitchFamily="50" charset="-128"/>
              </a:rPr>
              <a:t>％、</a:t>
            </a:r>
            <a:r>
              <a:rPr kumimoji="0" lang="en-US" altLang="ja-JP" sz="700" dirty="0">
                <a:solidFill>
                  <a:prstClr val="black"/>
                </a:solidFill>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700" dirty="0">
                <a:solidFill>
                  <a:prstClr val="black"/>
                </a:solidFill>
                <a:latin typeface="HGPｺﾞｼｯｸM" panose="020B0600000000000000" pitchFamily="50" charset="-128"/>
                <a:ea typeface="HGPｺﾞｼｯｸM" panose="020B0600000000000000" pitchFamily="50" charset="-128"/>
              </a:rPr>
              <a:t>によるクリエイティブ・リンクの出し分けは</a:t>
            </a:r>
            <a:r>
              <a:rPr kumimoji="0" lang="en-US" altLang="ja-JP" sz="700" dirty="0">
                <a:solidFill>
                  <a:prstClr val="black"/>
                </a:solidFill>
                <a:latin typeface="HGPｺﾞｼｯｸM" panose="020B0600000000000000" pitchFamily="50" charset="-128"/>
                <a:ea typeface="HGPｺﾞｼｯｸM" panose="020B0600000000000000" pitchFamily="50" charset="-128"/>
              </a:rPr>
              <a:t>120</a:t>
            </a:r>
            <a:r>
              <a:rPr kumimoji="0" lang="ja-JP" altLang="en-US" sz="700" dirty="0">
                <a:solidFill>
                  <a:prstClr val="black"/>
                </a:solidFill>
                <a:latin typeface="HGPｺﾞｼｯｸM" panose="020B0600000000000000" pitchFamily="50" charset="-128"/>
                <a:ea typeface="HGPｺﾞｼｯｸM" panose="020B0600000000000000" pitchFamily="50" charset="-128"/>
              </a:rPr>
              <a:t>％となります。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dirty="0">
                <a:solidFill>
                  <a:prstClr val="black"/>
                </a:solidFill>
                <a:latin typeface="HGPｺﾞｼｯｸM" panose="020B0600000000000000" pitchFamily="50" charset="-128"/>
                <a:ea typeface="HGPｺﾞｼｯｸM" panose="020B0600000000000000" pitchFamily="50" charset="-128"/>
              </a:rPr>
              <a:t>　　　（</a:t>
            </a:r>
            <a:r>
              <a:rPr kumimoji="0" lang="en-US" altLang="ja-JP" sz="700" dirty="0">
                <a:solidFill>
                  <a:prstClr val="black"/>
                </a:solidFill>
                <a:latin typeface="HGPｺﾞｼｯｸM" panose="020B0600000000000000" pitchFamily="50" charset="-128"/>
                <a:ea typeface="HGPｺﾞｼｯｸM" panose="020B0600000000000000" pitchFamily="50" charset="-128"/>
              </a:rPr>
              <a:t>NIKKEI STYLE</a:t>
            </a:r>
            <a:r>
              <a:rPr kumimoji="0" lang="ja-JP" altLang="en-US" sz="700" dirty="0">
                <a:solidFill>
                  <a:prstClr val="black"/>
                </a:solidFill>
                <a:latin typeface="HGPｺﾞｼｯｸM" panose="020B0600000000000000" pitchFamily="50" charset="-128"/>
                <a:ea typeface="HGPｺﾞｼｯｸM" panose="020B0600000000000000" pitchFamily="50" charset="-128"/>
              </a:rPr>
              <a:t>レクタングル モバイル指定を除く）</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4363840" y="1179356"/>
            <a:ext cx="5403517"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「日経電子版モバイル」「日経電子版アプリ」の記事下に表示されます</a:t>
            </a:r>
          </a:p>
        </p:txBody>
      </p:sp>
      <p:sp>
        <p:nvSpPr>
          <p:cNvPr id="12" name="正方形/長方形 11"/>
          <p:cNvSpPr/>
          <p:nvPr/>
        </p:nvSpPr>
        <p:spPr>
          <a:xfrm>
            <a:off x="4363840" y="1415374"/>
            <a:ext cx="5403517"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ビューアビリティ（広告の可視性）の高い配信により、ユーザーに確実にメッセージをお届けします</a:t>
            </a:r>
          </a:p>
        </p:txBody>
      </p:sp>
      <p:grpSp>
        <p:nvGrpSpPr>
          <p:cNvPr id="24" name="グループ化 23"/>
          <p:cNvGrpSpPr/>
          <p:nvPr/>
        </p:nvGrpSpPr>
        <p:grpSpPr>
          <a:xfrm>
            <a:off x="3540478" y="177238"/>
            <a:ext cx="946327" cy="226480"/>
            <a:chOff x="2345874" y="280659"/>
            <a:chExt cx="921760" cy="226480"/>
          </a:xfrm>
        </p:grpSpPr>
        <p:sp>
          <p:nvSpPr>
            <p:cNvPr id="2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6" name="テキスト ボックス 25"/>
            <p:cNvSpPr txBox="1"/>
            <p:nvPr/>
          </p:nvSpPr>
          <p:spPr>
            <a:xfrm>
              <a:off x="2519423" y="280659"/>
              <a:ext cx="574904"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モバイル</a:t>
              </a:r>
            </a:p>
          </p:txBody>
        </p:sp>
      </p:grpSp>
      <p:grpSp>
        <p:nvGrpSpPr>
          <p:cNvPr id="27" name="グループ化 26"/>
          <p:cNvGrpSpPr/>
          <p:nvPr/>
        </p:nvGrpSpPr>
        <p:grpSpPr>
          <a:xfrm>
            <a:off x="3540479" y="445575"/>
            <a:ext cx="946328" cy="226480"/>
            <a:chOff x="2345874" y="548996"/>
            <a:chExt cx="921760" cy="226480"/>
          </a:xfrm>
        </p:grpSpPr>
        <p:sp>
          <p:nvSpPr>
            <p:cNvPr id="2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9" name="テキスト ボックス 28"/>
            <p:cNvSpPr txBox="1"/>
            <p:nvPr/>
          </p:nvSpPr>
          <p:spPr>
            <a:xfrm>
              <a:off x="2446032" y="548996"/>
              <a:ext cx="721673"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ディスプレイ</a:t>
              </a:r>
            </a:p>
          </p:txBody>
        </p:sp>
      </p:grpSp>
      <p:graphicFrame>
        <p:nvGraphicFramePr>
          <p:cNvPr id="32" name="表 31"/>
          <p:cNvGraphicFramePr>
            <a:graphicFrameLocks noGrp="1"/>
          </p:cNvGraphicFramePr>
          <p:nvPr>
            <p:extLst>
              <p:ext uri="{D42A27DB-BD31-4B8C-83A1-F6EECF244321}">
                <p14:modId xmlns:p14="http://schemas.microsoft.com/office/powerpoint/2010/main" val="174938757"/>
              </p:ext>
            </p:extLst>
          </p:nvPr>
        </p:nvGraphicFramePr>
        <p:xfrm>
          <a:off x="4433085" y="1662453"/>
          <a:ext cx="5272108" cy="1620000"/>
        </p:xfrm>
        <a:graphic>
          <a:graphicData uri="http://schemas.openxmlformats.org/drawingml/2006/table">
            <a:tbl>
              <a:tblPr firstRow="1" bandRow="1">
                <a:tableStyleId>{5C22544A-7EE6-4342-B048-85BDC9FD1C3A}</a:tableStyleId>
              </a:tblPr>
              <a:tblGrid>
                <a:gridCol w="2018701">
                  <a:extLst>
                    <a:ext uri="{9D8B030D-6E8A-4147-A177-3AD203B41FA5}">
                      <a16:colId xmlns:a16="http://schemas.microsoft.com/office/drawing/2014/main" val="20000"/>
                    </a:ext>
                  </a:extLst>
                </a:gridCol>
                <a:gridCol w="1147772">
                  <a:extLst>
                    <a:ext uri="{9D8B030D-6E8A-4147-A177-3AD203B41FA5}">
                      <a16:colId xmlns:a16="http://schemas.microsoft.com/office/drawing/2014/main" val="20001"/>
                    </a:ext>
                  </a:extLst>
                </a:gridCol>
                <a:gridCol w="2105635">
                  <a:extLst>
                    <a:ext uri="{9D8B030D-6E8A-4147-A177-3AD203B41FA5}">
                      <a16:colId xmlns:a16="http://schemas.microsoft.com/office/drawing/2014/main" val="20002"/>
                    </a:ext>
                  </a:extLst>
                </a:gridCol>
              </a:tblGrid>
              <a:tr h="2520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chemeClr val="bg1"/>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42000">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of NIKKEI </a:t>
                      </a:r>
                    </a:p>
                    <a:p>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r>
                        <a:rPr kumimoji="1" lang="en-US" altLang="ja-JP" sz="800" baseline="0" dirty="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42000">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 of NIKKEI</a:t>
                      </a:r>
                    </a:p>
                    <a:p>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x </a:t>
                      </a:r>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2.16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42000">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STYLE</a:t>
                      </a:r>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aseline="0" dirty="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42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セクション、チャンネル、カテゴリ指定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ターゲティングレクタングル（サイトカテゴリー）のモバイル指定で可能です。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詳しくは上記メニューページをご参照ください。</a:t>
                      </a:r>
                      <a:endParaRPr kumimoji="1" lang="ja-JP" altLang="en-US" sz="8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1141065749"/>
              </p:ext>
            </p:extLst>
          </p:nvPr>
        </p:nvGraphicFramePr>
        <p:xfrm>
          <a:off x="4479169" y="4325244"/>
          <a:ext cx="5288188" cy="1874184"/>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168877">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3137">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3137">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電子版</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枠、</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NIKKEI STYLE3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表示サイズ</a:t>
                      </a:r>
                      <a:endParaRPr kumimoji="1"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天地）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x250 pixel</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形式・容量</a:t>
                      </a:r>
                    </a:p>
                  </a:txBody>
                  <a:tcPr anchor="ctr">
                    <a:lnL w="12700" cap="flat" cmpd="sng" algn="ctr">
                      <a:no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GIF,JPEG,PNG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600x500 pixel 150KB</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(Retina</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対応</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6" name="正方形/長方形 12"/>
          <p:cNvSpPr>
            <a:spLocks noChangeArrowheads="1"/>
          </p:cNvSpPr>
          <p:nvPr/>
        </p:nvSpPr>
        <p:spPr bwMode="auto">
          <a:xfrm>
            <a:off x="5236262" y="6163039"/>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a:t>
            </a:r>
            <a:r>
              <a:rPr kumimoji="0" lang="ja-JP" altLang="en-US" sz="700" dirty="0">
                <a:solidFill>
                  <a:prstClr val="black"/>
                </a:solidFill>
                <a:latin typeface="HGPｺﾞｼｯｸM" panose="020B0600000000000000" pitchFamily="50" charset="-128"/>
                <a:ea typeface="HGPｺﾞｼｯｸM" panose="020B0600000000000000" pitchFamily="50" charset="-128"/>
              </a:rPr>
              <a:t>　掲載期間内に合計</a:t>
            </a:r>
            <a:r>
              <a:rPr kumimoji="0" lang="en-US" altLang="ja-JP" sz="700" dirty="0">
                <a:solidFill>
                  <a:prstClr val="black"/>
                </a:solidFill>
                <a:latin typeface="HGPｺﾞｼｯｸM" panose="020B0600000000000000" pitchFamily="50" charset="-128"/>
                <a:ea typeface="HGPｺﾞｼｯｸM" panose="020B0600000000000000" pitchFamily="50" charset="-128"/>
              </a:rPr>
              <a:t>4</a:t>
            </a:r>
            <a:r>
              <a:rPr kumimoji="0" lang="ja-JP" altLang="en-US" sz="7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dirty="0">
                <a:solidFill>
                  <a:prstClr val="black"/>
                </a:solidFill>
                <a:latin typeface="HGPｺﾞｼｯｸM" panose="020B0600000000000000" pitchFamily="50" charset="-128"/>
                <a:ea typeface="HGPｺﾞｼｯｸM" panose="020B0600000000000000" pitchFamily="50" charset="-128"/>
              </a:rPr>
              <a:t>　　 </a:t>
            </a:r>
            <a:r>
              <a:rPr kumimoji="0" lang="en-US" altLang="ja-JP" sz="700" dirty="0">
                <a:solidFill>
                  <a:prstClr val="black"/>
                </a:solidFill>
                <a:latin typeface="HGPｺﾞｼｯｸM" panose="020B0600000000000000" pitchFamily="50" charset="-128"/>
                <a:ea typeface="HGPｺﾞｼｯｸM" panose="020B0600000000000000" pitchFamily="50" charset="-128"/>
              </a:rPr>
              <a:t>5</a:t>
            </a:r>
            <a:r>
              <a:rPr kumimoji="0" lang="ja-JP" altLang="en-US" sz="7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dirty="0">
                <a:solidFill>
                  <a:prstClr val="black"/>
                </a:solidFill>
                <a:latin typeface="HGPｺﾞｼｯｸM" panose="020B0600000000000000" pitchFamily="50" charset="-128"/>
                <a:ea typeface="HGPｺﾞｼｯｸM" panose="020B0600000000000000" pitchFamily="50" charset="-128"/>
              </a:rPr>
              <a:t>5</a:t>
            </a:r>
            <a:r>
              <a:rPr kumimoji="0" lang="ja-JP" altLang="en-US" sz="7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700" dirty="0">
                <a:solidFill>
                  <a:prstClr val="black"/>
                </a:solidFill>
                <a:latin typeface="HGPｺﾞｼｯｸM" panose="020B0600000000000000" pitchFamily="50" charset="-128"/>
                <a:ea typeface="HGPｺﾞｼｯｸM" panose="020B0600000000000000" pitchFamily="50" charset="-128"/>
              </a:rPr>
              <a:t>1</a:t>
            </a:r>
            <a:r>
              <a:rPr kumimoji="0" lang="ja-JP" altLang="en-US" sz="7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700" dirty="0">
                <a:solidFill>
                  <a:prstClr val="black"/>
                </a:solidFill>
                <a:latin typeface="HGPｺﾞｼｯｸM" panose="020B0600000000000000" pitchFamily="50" charset="-128"/>
                <a:ea typeface="HGPｺﾞｼｯｸM" panose="020B0600000000000000" pitchFamily="50" charset="-128"/>
              </a:rPr>
              <a:t>2</a:t>
            </a:r>
            <a:r>
              <a:rPr kumimoji="0" lang="ja-JP" altLang="en-US" sz="700" dirty="0">
                <a:solidFill>
                  <a:prstClr val="black"/>
                </a:solidFill>
                <a:latin typeface="HGPｺﾞｼｯｸM" panose="020B0600000000000000" pitchFamily="50" charset="-128"/>
                <a:ea typeface="HGPｺﾞｼｯｸM" panose="020B0600000000000000" pitchFamily="50" charset="-128"/>
              </a:rPr>
              <a:t>万円の追加料金がかかります。</a:t>
            </a:r>
          </a:p>
        </p:txBody>
      </p:sp>
      <p:pic>
        <p:nvPicPr>
          <p:cNvPr id="205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48" y="2234369"/>
            <a:ext cx="1660423" cy="3151065"/>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4433085" y="403505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pSp>
        <p:nvGrpSpPr>
          <p:cNvPr id="30" name="グループ化 29">
            <a:extLst>
              <a:ext uri="{FF2B5EF4-FFF2-40B4-BE49-F238E27FC236}">
                <a16:creationId xmlns:a16="http://schemas.microsoft.com/office/drawing/2014/main" id="{F704E282-C00C-475B-B926-95785D98E61F}"/>
              </a:ext>
            </a:extLst>
          </p:cNvPr>
          <p:cNvGrpSpPr/>
          <p:nvPr/>
        </p:nvGrpSpPr>
        <p:grpSpPr>
          <a:xfrm>
            <a:off x="4566527" y="173896"/>
            <a:ext cx="946328" cy="226480"/>
            <a:chOff x="2345874" y="548996"/>
            <a:chExt cx="921760" cy="226480"/>
          </a:xfrm>
        </p:grpSpPr>
        <p:sp>
          <p:nvSpPr>
            <p:cNvPr id="39" name="角丸四角形 8">
              <a:extLst>
                <a:ext uri="{FF2B5EF4-FFF2-40B4-BE49-F238E27FC236}">
                  <a16:creationId xmlns:a16="http://schemas.microsoft.com/office/drawing/2014/main" id="{F8B02DD8-4272-4536-B4C9-DDA192AF9999}"/>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40" name="テキスト ボックス 39">
              <a:extLst>
                <a:ext uri="{FF2B5EF4-FFF2-40B4-BE49-F238E27FC236}">
                  <a16:creationId xmlns:a16="http://schemas.microsoft.com/office/drawing/2014/main" id="{A1416A59-F123-451C-A4E2-D11F57CB7CD1}"/>
                </a:ext>
              </a:extLst>
            </p:cNvPr>
            <p:cNvSpPr txBox="1"/>
            <p:nvPr/>
          </p:nvSpPr>
          <p:spPr>
            <a:xfrm>
              <a:off x="2394510" y="548996"/>
              <a:ext cx="824725"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grpSp>
      <p:grpSp>
        <p:nvGrpSpPr>
          <p:cNvPr id="42" name="グループ化 41">
            <a:extLst>
              <a:ext uri="{FF2B5EF4-FFF2-40B4-BE49-F238E27FC236}">
                <a16:creationId xmlns:a16="http://schemas.microsoft.com/office/drawing/2014/main" id="{856EAA2F-90D4-4C07-92B0-D370C852F61B}"/>
              </a:ext>
            </a:extLst>
          </p:cNvPr>
          <p:cNvGrpSpPr/>
          <p:nvPr/>
        </p:nvGrpSpPr>
        <p:grpSpPr>
          <a:xfrm>
            <a:off x="4575459" y="443904"/>
            <a:ext cx="946328" cy="226480"/>
            <a:chOff x="2345874" y="548996"/>
            <a:chExt cx="921760" cy="226480"/>
          </a:xfrm>
        </p:grpSpPr>
        <p:sp>
          <p:nvSpPr>
            <p:cNvPr id="47" name="角丸四角形 8">
              <a:extLst>
                <a:ext uri="{FF2B5EF4-FFF2-40B4-BE49-F238E27FC236}">
                  <a16:creationId xmlns:a16="http://schemas.microsoft.com/office/drawing/2014/main" id="{06BFFCB5-83CB-49DA-AB73-1F1BDB4C9910}"/>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48" name="テキスト ボックス 47">
              <a:extLst>
                <a:ext uri="{FF2B5EF4-FFF2-40B4-BE49-F238E27FC236}">
                  <a16:creationId xmlns:a16="http://schemas.microsoft.com/office/drawing/2014/main" id="{A707B17B-C4FA-470A-AB8A-5B6E2F5818D9}"/>
                </a:ext>
              </a:extLst>
            </p:cNvPr>
            <p:cNvSpPr txBox="1"/>
            <p:nvPr/>
          </p:nvSpPr>
          <p:spPr>
            <a:xfrm>
              <a:off x="2451502" y="548996"/>
              <a:ext cx="710744" cy="223138"/>
            </a:xfrm>
            <a:prstGeom prst="rect">
              <a:avLst/>
            </a:prstGeom>
            <a:noFill/>
          </p:spPr>
          <p:txBody>
            <a:bodyPr wrap="none" rtlCol="0">
              <a:spAutoFit/>
            </a:bodyPr>
            <a:lstStyle/>
            <a:p>
              <a:pPr algn="ctr"/>
              <a:r>
                <a:rPr kumimoji="1" lang="ja-JP" altLang="en-US" sz="850" b="1" dirty="0">
                  <a:solidFill>
                    <a:schemeClr val="accent6">
                      <a:lumMod val="75000"/>
                    </a:schemeClr>
                  </a:solidFill>
                  <a:latin typeface="+mn-ea"/>
                  <a:cs typeface="メイリオ" panose="020B0604030504040204" pitchFamily="50" charset="-128"/>
                </a:rPr>
                <a:t>繁忙期料金</a:t>
              </a:r>
            </a:p>
          </p:txBody>
        </p:sp>
      </p:grpSp>
      <p:pic>
        <p:nvPicPr>
          <p:cNvPr id="41" name="Picture 3" descr="C:\Users\Maruyama-Yoshihiko-7\Desktop\角丸512px_360.png">
            <a:extLst>
              <a:ext uri="{FF2B5EF4-FFF2-40B4-BE49-F238E27FC236}">
                <a16:creationId xmlns:a16="http://schemas.microsoft.com/office/drawing/2014/main" id="{56460CC9-7491-4A78-8B40-C0AAD63C91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1657" y="1635947"/>
            <a:ext cx="425760" cy="425760"/>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42">
            <a:extLst>
              <a:ext uri="{FF2B5EF4-FFF2-40B4-BE49-F238E27FC236}">
                <a16:creationId xmlns:a16="http://schemas.microsoft.com/office/drawing/2014/main" id="{550BA695-85A8-4F4C-B25C-37BDA64D4F99}"/>
              </a:ext>
            </a:extLst>
          </p:cNvPr>
          <p:cNvSpPr/>
          <p:nvPr/>
        </p:nvSpPr>
        <p:spPr>
          <a:xfrm>
            <a:off x="1029557" y="1742565"/>
            <a:ext cx="1188650"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日経電子版モバイル</a:t>
            </a:r>
            <a:endPar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861315F5-D4FA-4586-8715-EADAE505E5A2}"/>
              </a:ext>
            </a:extLst>
          </p:cNvPr>
          <p:cNvSpPr/>
          <p:nvPr/>
        </p:nvSpPr>
        <p:spPr>
          <a:xfrm>
            <a:off x="3048982" y="1740538"/>
            <a:ext cx="1188650" cy="205826"/>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日経電子版アプリ</a:t>
            </a:r>
            <a:endPar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49" name="図 48">
            <a:extLst>
              <a:ext uri="{FF2B5EF4-FFF2-40B4-BE49-F238E27FC236}">
                <a16:creationId xmlns:a16="http://schemas.microsoft.com/office/drawing/2014/main" id="{B63C7E07-1F89-458A-B27F-40563CDE5E4A}"/>
              </a:ext>
            </a:extLst>
          </p:cNvPr>
          <p:cNvPicPr>
            <a:picLocks noChangeAspect="1"/>
          </p:cNvPicPr>
          <p:nvPr/>
        </p:nvPicPr>
        <p:blipFill>
          <a:blip r:embed="rId6"/>
          <a:stretch>
            <a:fillRect/>
          </a:stretch>
        </p:blipFill>
        <p:spPr>
          <a:xfrm>
            <a:off x="598058" y="1635947"/>
            <a:ext cx="425760" cy="429279"/>
          </a:xfrm>
          <a:prstGeom prst="rect">
            <a:avLst/>
          </a:prstGeom>
        </p:spPr>
      </p:pic>
      <p:sp>
        <p:nvSpPr>
          <p:cNvPr id="37" name="テキスト ボックス 36">
            <a:extLst>
              <a:ext uri="{FF2B5EF4-FFF2-40B4-BE49-F238E27FC236}">
                <a16:creationId xmlns:a16="http://schemas.microsoft.com/office/drawing/2014/main" id="{3028C037-323C-43AE-84E0-E42788575A92}"/>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16">
            <a:extLst>
              <a:ext uri="{FF2B5EF4-FFF2-40B4-BE49-F238E27FC236}">
                <a16:creationId xmlns:a16="http://schemas.microsoft.com/office/drawing/2014/main" id="{D14B5EB1-51D8-4482-870A-C340F834EBA8}"/>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34465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ターゲティングレクタングル（日経</a:t>
            </a:r>
            <a:r>
              <a:rPr lang="en-US" altLang="ja-JP" dirty="0"/>
              <a:t>ID</a:t>
            </a:r>
            <a:r>
              <a:rPr lang="ja-JP" altLang="en-US" dirty="0"/>
              <a:t>）</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13</a:t>
            </a:fld>
            <a:endParaRPr lang="ja-JP" altLang="en-US" dirty="0"/>
          </a:p>
        </p:txBody>
      </p:sp>
      <p:sp>
        <p:nvSpPr>
          <p:cNvPr id="9" name="正方形/長方形 8"/>
          <p:cNvSpPr/>
          <p:nvPr/>
        </p:nvSpPr>
        <p:spPr>
          <a:xfrm>
            <a:off x="341798" y="900712"/>
            <a:ext cx="9030091" cy="1329659"/>
          </a:xfrm>
          <a:prstGeom prst="rect">
            <a:avLst/>
          </a:prstGeom>
          <a:noFill/>
        </p:spPr>
        <p:txBody>
          <a:bodyPr wrap="square">
            <a:spAutoFit/>
          </a:bodyPr>
          <a:lstStyle/>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つ以上掛け合わせる場合（＊）、第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セグメントの料金となります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セグメント同士の掛け合わせは、利用する属性数分をセグメント料金で掛け合わせた金額になります（</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DMP</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セグメントを掛け合わせる場合は、各セグメント料金に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を掛け合わせたプレミアム料金を適用します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DMP</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来訪者リタゲ</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代、課長以上＝</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複数属性を掛け合わせる場合の在庫量や掲載期間については、必ず事前に営業担当にお問い合わせください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セグメント（掛け合わせ含む）ごとに最低販売金額（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万円）を適用します。複数セグメントの合算で最低販売金額を満たしてもお受けできかねます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女性ターゲティングや学生ターゲティング等、別途商品をご用意しております。詳細は営業担当までお問い合わせください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06943724"/>
              </p:ext>
            </p:extLst>
          </p:nvPr>
        </p:nvGraphicFramePr>
        <p:xfrm>
          <a:off x="341798" y="2251176"/>
          <a:ext cx="9259402" cy="4075416"/>
        </p:xfrm>
        <a:graphic>
          <a:graphicData uri="http://schemas.openxmlformats.org/drawingml/2006/table">
            <a:tbl>
              <a:tblPr firstRow="1" bandRow="1">
                <a:tableStyleId>{5C22544A-7EE6-4342-B048-85BDC9FD1C3A}</a:tableStyleId>
              </a:tblPr>
              <a:tblGrid>
                <a:gridCol w="1149651">
                  <a:extLst>
                    <a:ext uri="{9D8B030D-6E8A-4147-A177-3AD203B41FA5}">
                      <a16:colId xmlns:a16="http://schemas.microsoft.com/office/drawing/2014/main" val="20000"/>
                    </a:ext>
                  </a:extLst>
                </a:gridCol>
                <a:gridCol w="1362143">
                  <a:extLst>
                    <a:ext uri="{9D8B030D-6E8A-4147-A177-3AD203B41FA5}">
                      <a16:colId xmlns:a16="http://schemas.microsoft.com/office/drawing/2014/main" val="20001"/>
                    </a:ext>
                  </a:extLst>
                </a:gridCol>
                <a:gridCol w="2152180">
                  <a:extLst>
                    <a:ext uri="{9D8B030D-6E8A-4147-A177-3AD203B41FA5}">
                      <a16:colId xmlns:a16="http://schemas.microsoft.com/office/drawing/2014/main" val="20002"/>
                    </a:ext>
                  </a:extLst>
                </a:gridCol>
                <a:gridCol w="1159514">
                  <a:extLst>
                    <a:ext uri="{9D8B030D-6E8A-4147-A177-3AD203B41FA5}">
                      <a16:colId xmlns:a16="http://schemas.microsoft.com/office/drawing/2014/main" val="20003"/>
                    </a:ext>
                  </a:extLst>
                </a:gridCol>
                <a:gridCol w="1133938">
                  <a:extLst>
                    <a:ext uri="{9D8B030D-6E8A-4147-A177-3AD203B41FA5}">
                      <a16:colId xmlns:a16="http://schemas.microsoft.com/office/drawing/2014/main" val="20004"/>
                    </a:ext>
                  </a:extLst>
                </a:gridCol>
                <a:gridCol w="1150989">
                  <a:extLst>
                    <a:ext uri="{9D8B030D-6E8A-4147-A177-3AD203B41FA5}">
                      <a16:colId xmlns:a16="http://schemas.microsoft.com/office/drawing/2014/main" val="20005"/>
                    </a:ext>
                  </a:extLst>
                </a:gridCol>
                <a:gridCol w="1150987">
                  <a:extLst>
                    <a:ext uri="{9D8B030D-6E8A-4147-A177-3AD203B41FA5}">
                      <a16:colId xmlns:a16="http://schemas.microsoft.com/office/drawing/2014/main" val="20006"/>
                    </a:ext>
                  </a:extLst>
                </a:gridCol>
              </a:tblGrid>
              <a:tr h="395145">
                <a:tc rowSpan="2">
                  <a:txBody>
                    <a:bodyPr/>
                    <a:lstStyle/>
                    <a:p>
                      <a:pPr algn="ct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rgbClr val="1E5780"/>
                      </a:solidFill>
                      <a:prstDash val="solid"/>
                      <a:round/>
                      <a:headEnd type="none" w="med" len="med"/>
                      <a:tailEnd type="none" w="med" len="med"/>
                    </a:lnR>
                    <a:lnB w="12700" cap="flat" cmpd="sng" algn="ctr">
                      <a:solidFill>
                        <a:srgbClr val="1E5780"/>
                      </a:solidFill>
                      <a:prstDash val="solid"/>
                      <a:round/>
                      <a:headEnd type="none" w="med" len="med"/>
                      <a:tailEnd type="none" w="med" len="med"/>
                    </a:lnB>
                    <a:noFill/>
                  </a:tcPr>
                </a:tc>
                <a:tc rowSpan="2">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セグメント名</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属性・閲覧履歴</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ダブルレクタングル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レクタングル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Run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of</a:t>
                      </a:r>
                      <a:r>
                        <a:rPr lang="ja-JP" altLang="en-US" sz="900" baseline="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NIKKEI</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Run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of</a:t>
                      </a:r>
                      <a:r>
                        <a:rPr lang="ja-JP" altLang="en-US" sz="900" baseline="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NIKKEI</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13759">
                <a:tc vMerge="1">
                  <a:txBody>
                    <a:bodyPr/>
                    <a:lstStyle/>
                    <a:p>
                      <a:endParaRPr kumimoji="1" lang="ja-JP" altLang="en-US"/>
                    </a:p>
                  </a:txBody>
                  <a:tcPr/>
                </a:tc>
                <a:tc vMerge="1">
                  <a:txBody>
                    <a:bodyPr/>
                    <a:lstStyle/>
                    <a:p>
                      <a:endParaRPr kumimoji="1" lang="ja-JP" altLang="en-US"/>
                    </a:p>
                  </a:txBody>
                  <a:tcPr/>
                </a:tc>
                <a:tc vMerge="1">
                  <a:txBody>
                    <a:bodyPr/>
                    <a:lstStyle/>
                    <a:p>
                      <a:endParaRPr lang="ja-JP" altLang="en-US" sz="800" dirty="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gridSpan="4">
                  <a:txBody>
                    <a:bodyPr/>
                    <a:lstStyle/>
                    <a:p>
                      <a:pPr algn="ct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掲載面とデバイスは各商品により異なります。詳細は各商品シートをご確認ください。</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12819">
                <a:tc rowSpan="6">
                  <a:txBody>
                    <a:bodyPr/>
                    <a:lstStyle/>
                    <a:p>
                      <a:pPr algn="ct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属性以上利用（＊）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(@3.6×200%)</a:t>
                      </a:r>
                      <a:endPar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@2.4×200%</a:t>
                      </a: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@1.8×200%</a:t>
                      </a: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@1.2×200%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819">
                <a:tc vMerge="1">
                  <a:txBody>
                    <a:bodyPr/>
                    <a:lstStyle/>
                    <a:p>
                      <a:endParaRPr kumimoji="1" lang="ja-JP" altLang="en-US"/>
                    </a:p>
                  </a:txBody>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大企業エグゼクティブ</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人以上かつ部長以上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12819">
                <a:tc vMerge="1">
                  <a:txBody>
                    <a:bodyPr/>
                    <a:lstStyle/>
                    <a:p>
                      <a:endParaRPr kumimoji="1" lang="ja-JP" altLang="en-US" dirty="0"/>
                    </a:p>
                  </a:txBody>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中堅・中小企業トップ</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人未満の企業経営者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296588">
                <a:tc v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高額所得層</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世帯年収</a:t>
                      </a:r>
                      <a:r>
                        <a:rPr kumimoji="1"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万以上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または医師、弁護士、会計士など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lang="ja-JP" altLang="en-US"/>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289431">
                <a:tc vMerge="1">
                  <a:txBody>
                    <a:bodyPr/>
                    <a:lstStyle/>
                    <a:p>
                      <a:pPr algn="ctr"/>
                      <a:endPar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日経電子版有料会員</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pPr algn="l"/>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6625">
                <a:tc vMerge="1">
                  <a:txBody>
                    <a:bodyPr/>
                    <a:lstStyle/>
                    <a:p>
                      <a:endParaRPr kumimoji="1" lang="ja-JP" altLang="en-US"/>
                    </a:p>
                  </a:txBody>
                  <a:tcPr/>
                </a:tc>
                <a:tc gridSpan="2">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国別指定</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4024270"/>
                  </a:ext>
                </a:extLst>
              </a:tr>
              <a:tr h="208894">
                <a:tc rowSpan="5">
                  <a:txBody>
                    <a:bodyPr/>
                    <a:lstStyle/>
                    <a:p>
                      <a:pPr algn="ct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@1.2×150%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8894">
                <a:tc vMerge="1">
                  <a:txBody>
                    <a:bodyPr/>
                    <a:lstStyle/>
                    <a:p>
                      <a:endParaRPr kumimoji="1" lang="ja-JP" altLang="en-US"/>
                    </a:p>
                  </a:txBody>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00274">
                <a:tc vMerge="1">
                  <a:txBody>
                    <a:bodyPr/>
                    <a:lstStyle/>
                    <a:p>
                      <a:endParaRPr kumimoji="1" lang="ja-JP" altLang="en-US"/>
                    </a:p>
                  </a:txBody>
                  <a:tcPr/>
                </a:tc>
                <a:tc>
                  <a:txBody>
                    <a:bodyPr/>
                    <a:lstStyle/>
                    <a:p>
                      <a:pPr algn="l"/>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導入関与者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職種：経営者・役員／経営企画／情報システム部門</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00274">
                <a:tc vMerge="1">
                  <a:txBody>
                    <a:bodyPr/>
                    <a:lstStyle/>
                    <a:p>
                      <a:endParaRPr kumimoji="1" lang="ja-JP" altLang="en-US"/>
                    </a:p>
                  </a:txBody>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自動車・輸送機器、電気・電子機器、機械・重電、素材、食品･医薬品・化粧品、その他製造業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202382">
                <a:tc vMerge="1">
                  <a:txBody>
                    <a:bodyPr/>
                    <a:lstStyle/>
                    <a:p>
                      <a:pPr algn="ctr"/>
                      <a:endPar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DMP</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カスタム</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閲読傾向、閲読履歴、記事キーワード等</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1584">
                <a:tc rowSpan="3">
                  <a:txBody>
                    <a:bodyPr/>
                    <a:lstStyle/>
                    <a:p>
                      <a:pPr algn="ct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endPar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endParaRPr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C5D0DF"/>
                    </a:solidFill>
                  </a:tcPr>
                </a:tc>
                <a:tc gridSpan="2">
                  <a:txBody>
                    <a:bodyPr/>
                    <a:lstStyle/>
                    <a:p>
                      <a:pPr algn="ctr"/>
                      <a:r>
                        <a:rPr lang="zh-TW"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zh-TW"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神奈川</a:t>
                      </a:r>
                      <a:r>
                        <a:rPr lang="en-US" altLang="zh-TW"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千葉</a:t>
                      </a:r>
                      <a:r>
                        <a:rPr lang="en-US" altLang="zh-TW"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埼玉</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大阪など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b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nchorCtr="1">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@2.88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@2.16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@1.44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@1.2×120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1584">
                <a:tc vMerge="1">
                  <a:txBody>
                    <a:bodyPr/>
                    <a:lstStyle/>
                    <a:p>
                      <a:endParaRPr kumimoji="1" lang="ja-JP" altLang="en-US"/>
                    </a:p>
                  </a:txBody>
                  <a:tcPr/>
                </a:tc>
                <a:tc gridSpan="2">
                  <a:txBody>
                    <a:bodyPr/>
                    <a:lstStyle/>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首都圏</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一都三県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中部三県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関西二府四県</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3"/>
                  </a:ext>
                </a:extLst>
              </a:tr>
              <a:tr h="174167">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hMerge="1">
                  <a:txBody>
                    <a:bodyPr/>
                    <a:lstStyle/>
                    <a:p>
                      <a:endParaRPr lang="ja-JP" altLang="en-US" sz="700" dirty="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247358">
                <a:tc>
                  <a:txBody>
                    <a:bodyPr/>
                    <a:lstStyle/>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ＤＭＰ拡張</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上記</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拡張元セグメント通常料金の</a:t>
                      </a: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ctr"/>
                      <a:endPar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pSp>
        <p:nvGrpSpPr>
          <p:cNvPr id="7" name="グループ化 6"/>
          <p:cNvGrpSpPr/>
          <p:nvPr/>
        </p:nvGrpSpPr>
        <p:grpSpPr>
          <a:xfrm>
            <a:off x="4303805" y="179707"/>
            <a:ext cx="1960410" cy="491073"/>
            <a:chOff x="5051975" y="179707"/>
            <a:chExt cx="1960410" cy="491073"/>
          </a:xfrm>
        </p:grpSpPr>
        <p:grpSp>
          <p:nvGrpSpPr>
            <p:cNvPr id="11" name="グループ化 10"/>
            <p:cNvGrpSpPr/>
            <p:nvPr/>
          </p:nvGrpSpPr>
          <p:grpSpPr>
            <a:xfrm>
              <a:off x="5051975" y="179707"/>
              <a:ext cx="946328" cy="226480"/>
              <a:chOff x="2345874" y="280659"/>
              <a:chExt cx="921760" cy="226480"/>
            </a:xfrm>
          </p:grpSpPr>
          <p:sp>
            <p:nvSpPr>
              <p:cNvPr id="21"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2" name="テキスト ボックス 21"/>
              <p:cNvSpPr txBox="1"/>
              <p:nvPr/>
            </p:nvSpPr>
            <p:spPr>
              <a:xfrm>
                <a:off x="2436419" y="280659"/>
                <a:ext cx="740908" cy="223137"/>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ディスプレイ</a:t>
                </a:r>
              </a:p>
            </p:txBody>
          </p:sp>
        </p:grpSp>
        <p:grpSp>
          <p:nvGrpSpPr>
            <p:cNvPr id="12" name="グループ化 11"/>
            <p:cNvGrpSpPr/>
            <p:nvPr/>
          </p:nvGrpSpPr>
          <p:grpSpPr>
            <a:xfrm>
              <a:off x="6066057" y="179707"/>
              <a:ext cx="946328" cy="226480"/>
              <a:chOff x="2345874" y="280659"/>
              <a:chExt cx="921760" cy="226480"/>
            </a:xfrm>
          </p:grpSpPr>
          <p:sp>
            <p:nvSpPr>
              <p:cNvPr id="19"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0" name="テキスト ボックス 19"/>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13" name="グループ化 12"/>
            <p:cNvGrpSpPr/>
            <p:nvPr/>
          </p:nvGrpSpPr>
          <p:grpSpPr>
            <a:xfrm>
              <a:off x="6061872" y="444300"/>
              <a:ext cx="946328" cy="226480"/>
              <a:chOff x="2345874" y="280659"/>
              <a:chExt cx="921760" cy="226480"/>
            </a:xfrm>
          </p:grpSpPr>
          <p:sp>
            <p:nvSpPr>
              <p:cNvPr id="17"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18" name="テキスト ボックス 17"/>
              <p:cNvSpPr txBox="1"/>
              <p:nvPr/>
            </p:nvSpPr>
            <p:spPr>
              <a:xfrm>
                <a:off x="2519419" y="280659"/>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grpSp>
          <p:nvGrpSpPr>
            <p:cNvPr id="14" name="グループ化 13"/>
            <p:cNvGrpSpPr/>
            <p:nvPr/>
          </p:nvGrpSpPr>
          <p:grpSpPr>
            <a:xfrm>
              <a:off x="5051975" y="444300"/>
              <a:ext cx="946328" cy="226480"/>
              <a:chOff x="2345874" y="548996"/>
              <a:chExt cx="921760" cy="226480"/>
            </a:xfrm>
          </p:grpSpPr>
          <p:sp>
            <p:nvSpPr>
              <p:cNvPr id="15"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6" name="テキスト ボックス 15"/>
              <p:cNvSpPr txBox="1"/>
              <p:nvPr/>
            </p:nvSpPr>
            <p:spPr>
              <a:xfrm>
                <a:off x="2394510" y="548996"/>
                <a:ext cx="824725"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grpSp>
      </p:grpSp>
      <p:grpSp>
        <p:nvGrpSpPr>
          <p:cNvPr id="23" name="グループ化 22">
            <a:extLst>
              <a:ext uri="{FF2B5EF4-FFF2-40B4-BE49-F238E27FC236}">
                <a16:creationId xmlns:a16="http://schemas.microsoft.com/office/drawing/2014/main" id="{319A879F-AA1E-4745-860B-4DDD075279A4}"/>
              </a:ext>
            </a:extLst>
          </p:cNvPr>
          <p:cNvGrpSpPr/>
          <p:nvPr/>
        </p:nvGrpSpPr>
        <p:grpSpPr>
          <a:xfrm>
            <a:off x="6344702" y="172381"/>
            <a:ext cx="946328" cy="234100"/>
            <a:chOff x="2345874" y="273039"/>
            <a:chExt cx="921760" cy="234100"/>
          </a:xfrm>
        </p:grpSpPr>
        <p:sp>
          <p:nvSpPr>
            <p:cNvPr id="25" name="角丸四角形 5">
              <a:extLst>
                <a:ext uri="{FF2B5EF4-FFF2-40B4-BE49-F238E27FC236}">
                  <a16:creationId xmlns:a16="http://schemas.microsoft.com/office/drawing/2014/main" id="{83A00916-C293-415A-9C2F-EB259F0DFBDE}"/>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6" name="テキスト ボックス 25">
              <a:extLst>
                <a:ext uri="{FF2B5EF4-FFF2-40B4-BE49-F238E27FC236}">
                  <a16:creationId xmlns:a16="http://schemas.microsoft.com/office/drawing/2014/main" id="{DFB230B0-4494-4732-9096-5A13BB26DF6C}"/>
                </a:ext>
              </a:extLst>
            </p:cNvPr>
            <p:cNvSpPr txBox="1"/>
            <p:nvPr/>
          </p:nvSpPr>
          <p:spPr>
            <a:xfrm>
              <a:off x="2451498" y="27303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sp>
        <p:nvSpPr>
          <p:cNvPr id="24" name="Text Box 16">
            <a:extLst>
              <a:ext uri="{FF2B5EF4-FFF2-40B4-BE49-F238E27FC236}">
                <a16:creationId xmlns:a16="http://schemas.microsoft.com/office/drawing/2014/main" id="{F6A8ABCE-003F-4408-A72D-536B42B71D4E}"/>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42838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149928"/>
            <a:ext cx="7905750" cy="460148"/>
          </a:xfrm>
        </p:spPr>
        <p:txBody>
          <a:bodyPr/>
          <a:lstStyle/>
          <a:p>
            <a:r>
              <a:rPr lang="en-US" altLang="ja-JP" kern="1100" spc="50" dirty="0"/>
              <a:t>【</a:t>
            </a:r>
            <a:r>
              <a:rPr lang="ja-JP" altLang="en-US" kern="1100" spc="50" dirty="0"/>
              <a:t>日経ＩＤターゲティング</a:t>
            </a:r>
            <a:r>
              <a:rPr lang="en-US" altLang="ja-JP" kern="1100" spc="50" dirty="0"/>
              <a:t>】</a:t>
            </a:r>
            <a:br>
              <a:rPr lang="en-US" altLang="ja-JP" kern="1100" spc="50" dirty="0"/>
            </a:br>
            <a:r>
              <a:rPr lang="ja-JP" altLang="en-US" kern="1100" spc="50" dirty="0"/>
              <a:t>利用可能な属性項目一覧</a:t>
            </a:r>
            <a:br>
              <a:rPr lang="ja-JP" altLang="en-US" kern="1100" spc="50" dirty="0"/>
            </a:br>
            <a:endParaRPr kumimoji="1" lang="ja-JP" altLang="en-US" dirty="0"/>
          </a:p>
        </p:txBody>
      </p:sp>
      <p:sp>
        <p:nvSpPr>
          <p:cNvPr id="3" name="スライド番号プレースホルダー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DE5B3-8C43-439F-8EF3-65A6048A9570}" type="slidenum">
              <a:rPr kumimoji="1" lang="ja-JP" altLang="en-US" sz="85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1" lang="ja-JP" altLang="en-US" sz="8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4" name="表 3"/>
          <p:cNvGraphicFramePr>
            <a:graphicFrameLocks noGrp="1"/>
          </p:cNvGraphicFramePr>
          <p:nvPr/>
        </p:nvGraphicFramePr>
        <p:xfrm>
          <a:off x="652529" y="1003130"/>
          <a:ext cx="2244968" cy="5048216"/>
        </p:xfrm>
        <a:graphic>
          <a:graphicData uri="http://schemas.openxmlformats.org/drawingml/2006/table">
            <a:tbl>
              <a:tblPr firstRow="1" bandRow="1">
                <a:tableStyleId>{5C22544A-7EE6-4342-B048-85BDC9FD1C3A}</a:tableStyleId>
              </a:tblPr>
              <a:tblGrid>
                <a:gridCol w="663775">
                  <a:extLst>
                    <a:ext uri="{9D8B030D-6E8A-4147-A177-3AD203B41FA5}">
                      <a16:colId xmlns:a16="http://schemas.microsoft.com/office/drawing/2014/main" val="20001"/>
                    </a:ext>
                  </a:extLst>
                </a:gridCol>
                <a:gridCol w="1581193">
                  <a:extLst>
                    <a:ext uri="{9D8B030D-6E8A-4147-A177-3AD203B41FA5}">
                      <a16:colId xmlns:a16="http://schemas.microsoft.com/office/drawing/2014/main" val="20002"/>
                    </a:ext>
                  </a:extLst>
                </a:gridCol>
              </a:tblGrid>
              <a:tr h="204440">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67402">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FAFCA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首都圏</a:t>
                      </a: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関東（</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都道府県別 </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複数可</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67402">
                <a:tc rowSpan="5">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674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11999">
                <a:tc rowSpan="3">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職業</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お勤め</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（会社員、公務員など）</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自営・自由業</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学生</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67402">
                <a:tc rowSpan="5">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役員クラス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67402">
                <a:tc rowSpan="10">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お勤め先</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規模</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100-499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500-999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1,000-2,999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3,000-4,999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5,000-9,999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10,000-19,999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674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aphicFrame>
        <p:nvGraphicFramePr>
          <p:cNvPr id="5" name="表 4"/>
          <p:cNvGraphicFramePr>
            <a:graphicFrameLocks noGrp="1"/>
          </p:cNvGraphicFramePr>
          <p:nvPr/>
        </p:nvGraphicFramePr>
        <p:xfrm>
          <a:off x="3838724" y="1003130"/>
          <a:ext cx="2228552" cy="4917434"/>
        </p:xfrm>
        <a:graphic>
          <a:graphicData uri="http://schemas.openxmlformats.org/drawingml/2006/table">
            <a:tbl>
              <a:tblPr firstRow="1" bandRow="1">
                <a:tableStyleId>{5C22544A-7EE6-4342-B048-85BDC9FD1C3A}</a:tableStyleId>
              </a:tblPr>
              <a:tblGrid>
                <a:gridCol w="650995">
                  <a:extLst>
                    <a:ext uri="{9D8B030D-6E8A-4147-A177-3AD203B41FA5}">
                      <a16:colId xmlns:a16="http://schemas.microsoft.com/office/drawing/2014/main" val="20001"/>
                    </a:ext>
                  </a:extLst>
                </a:gridCol>
                <a:gridCol w="1577557">
                  <a:extLst>
                    <a:ext uri="{9D8B030D-6E8A-4147-A177-3AD203B41FA5}">
                      <a16:colId xmlns:a16="http://schemas.microsoft.com/office/drawing/2014/main" val="20002"/>
                    </a:ext>
                  </a:extLst>
                </a:gridCol>
              </a:tblGrid>
              <a:tr h="204014">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90889">
                <a:tc rowSpan="2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業種</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農林水産・鉱業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自動車・輸送機器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電気・電子機器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機械・重電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素材</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食品・医薬・化粧品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889">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その他製造業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0008">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卸売・小売業・商業（商社含む）</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金融・証券・保険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通信サービス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・ソフトウェア</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コンサル・会計・法律関連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放送・広告・出版・マスコミ</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公務員（教員を除く）</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教育・教育学習支援関係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介護・福祉</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飲食店・宿泊</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人材サービス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90889">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旅行</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sp>
        <p:nvSpPr>
          <p:cNvPr id="6" name="Rectangle 7"/>
          <p:cNvSpPr>
            <a:spLocks noChangeArrowheads="1"/>
          </p:cNvSpPr>
          <p:nvPr/>
        </p:nvSpPr>
        <p:spPr bwMode="auto">
          <a:xfrm>
            <a:off x="652529" y="6121698"/>
            <a:ext cx="534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80975" algn="l"/>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役職、業種、職種、お勤め先従業員規模は職業で「お勤め」「自営・自由業」選択者のみ必須の項目です。</a:t>
            </a:r>
          </a:p>
          <a:p>
            <a:pPr marL="0" marR="0" lvl="0" indent="0" algn="l" defTabSz="914400" rtl="0" eaLnBrk="1" fontAlgn="auto" latinLnBrk="0" hangingPunct="1">
              <a:lnSpc>
                <a:spcPct val="100000"/>
              </a:lnSpc>
              <a:spcBef>
                <a:spcPts val="0"/>
              </a:spcBef>
              <a:spcAft>
                <a:spcPts val="0"/>
              </a:spcAft>
              <a:buClrTx/>
              <a:buSzTx/>
              <a:buFontTx/>
              <a:buNone/>
              <a:tabLst>
                <a:tab pos="180975" algn="l"/>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世帯年収は任意回答の項目です。</a:t>
            </a:r>
          </a:p>
        </p:txBody>
      </p:sp>
      <p:graphicFrame>
        <p:nvGraphicFramePr>
          <p:cNvPr id="7" name="表 6"/>
          <p:cNvGraphicFramePr>
            <a:graphicFrameLocks noGrp="1"/>
          </p:cNvGraphicFramePr>
          <p:nvPr/>
        </p:nvGraphicFramePr>
        <p:xfrm>
          <a:off x="6865843" y="1003130"/>
          <a:ext cx="2224889" cy="4165436"/>
        </p:xfrm>
        <a:graphic>
          <a:graphicData uri="http://schemas.openxmlformats.org/drawingml/2006/table">
            <a:tbl>
              <a:tblPr firstRow="1" bandRow="1">
                <a:tableStyleId>{5C22544A-7EE6-4342-B048-85BDC9FD1C3A}</a:tableStyleId>
              </a:tblPr>
              <a:tblGrid>
                <a:gridCol w="638409">
                  <a:extLst>
                    <a:ext uri="{9D8B030D-6E8A-4147-A177-3AD203B41FA5}">
                      <a16:colId xmlns:a16="http://schemas.microsoft.com/office/drawing/2014/main" val="20001"/>
                    </a:ext>
                  </a:extLst>
                </a:gridCol>
                <a:gridCol w="1586480">
                  <a:extLst>
                    <a:ext uri="{9D8B030D-6E8A-4147-A177-3AD203B41FA5}">
                      <a16:colId xmlns:a16="http://schemas.microsoft.com/office/drawing/2014/main" val="20002"/>
                    </a:ext>
                  </a:extLst>
                </a:gridCol>
              </a:tblGrid>
              <a:tr h="210460">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76210">
                <a:tc rowSpan="2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経営者・役員</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経営企画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広報・宣伝</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総務・人事</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資材・購買</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財務・経理</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一般事務</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98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情報システム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9802">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企画・調査・</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マーケティング</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210">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営業・販売</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生産・製造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配送・物流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技術・設計</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編集・編成・制作</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9802">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（建築・土木関連）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専門職（医療関連）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専門職（会計関連）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6210">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専門職（教育関連）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graphicFrame>
        <p:nvGraphicFramePr>
          <p:cNvPr id="8" name="表 7"/>
          <p:cNvGraphicFramePr>
            <a:graphicFrameLocks noGrp="1"/>
          </p:cNvGraphicFramePr>
          <p:nvPr/>
        </p:nvGraphicFramePr>
        <p:xfrm>
          <a:off x="6869930" y="5306565"/>
          <a:ext cx="2216713" cy="872364"/>
        </p:xfrm>
        <a:graphic>
          <a:graphicData uri="http://schemas.openxmlformats.org/drawingml/2006/table">
            <a:tbl>
              <a:tblPr firstRow="1" bandRow="1">
                <a:tableStyleId>{5C22544A-7EE6-4342-B048-85BDC9FD1C3A}</a:tableStyleId>
              </a:tblPr>
              <a:tblGrid>
                <a:gridCol w="652007">
                  <a:extLst>
                    <a:ext uri="{9D8B030D-6E8A-4147-A177-3AD203B41FA5}">
                      <a16:colId xmlns:a16="http://schemas.microsoft.com/office/drawing/2014/main" val="20001"/>
                    </a:ext>
                  </a:extLst>
                </a:gridCol>
                <a:gridCol w="1564706">
                  <a:extLst>
                    <a:ext uri="{9D8B030D-6E8A-4147-A177-3AD203B41FA5}">
                      <a16:colId xmlns:a16="http://schemas.microsoft.com/office/drawing/2014/main" val="20002"/>
                    </a:ext>
                  </a:extLst>
                </a:gridCol>
              </a:tblGrid>
              <a:tr h="207916">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2106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世帯年収</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1068">
                <a:tc vMerge="1">
                  <a:txBody>
                    <a:bodyPr/>
                    <a:lstStyle/>
                    <a:p>
                      <a:pPr algn="l"/>
                      <a:endParaRPr lang="ja-JP" altLang="en-US" sz="8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600-800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1068">
                <a:tc vMerge="1">
                  <a:txBody>
                    <a:bodyPr/>
                    <a:lstStyle/>
                    <a:p>
                      <a:pPr algn="ctr"/>
                      <a:endParaRPr lang="ja-JP" altLang="en-US" sz="1000" b="1" dirty="0">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万円以上</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0" name="Text Box 16">
            <a:extLst>
              <a:ext uri="{FF2B5EF4-FFF2-40B4-BE49-F238E27FC236}">
                <a16:creationId xmlns:a16="http://schemas.microsoft.com/office/drawing/2014/main" id="{94183FC0-B386-4C87-B3AA-3F15333F3419}"/>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57890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ターゲティングレクタングル（サイトカテゴリー）</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solidFill>
                  <a:prstClr val="white"/>
                </a:solidFill>
              </a:rPr>
              <a:pPr/>
              <a:t>15</a:t>
            </a:fld>
            <a:endParaRPr lang="ja-JP" altLang="en-US" dirty="0">
              <a:solidFill>
                <a:prstClr val="white"/>
              </a:solidFill>
            </a:endParaRPr>
          </a:p>
        </p:txBody>
      </p:sp>
      <p:grpSp>
        <p:nvGrpSpPr>
          <p:cNvPr id="7" name="グループ化 6"/>
          <p:cNvGrpSpPr/>
          <p:nvPr/>
        </p:nvGrpSpPr>
        <p:grpSpPr>
          <a:xfrm>
            <a:off x="5051975" y="179707"/>
            <a:ext cx="1960410" cy="491073"/>
            <a:chOff x="5051975" y="179707"/>
            <a:chExt cx="1960410" cy="491073"/>
          </a:xfrm>
        </p:grpSpPr>
        <p:grpSp>
          <p:nvGrpSpPr>
            <p:cNvPr id="14" name="グループ化 13"/>
            <p:cNvGrpSpPr/>
            <p:nvPr/>
          </p:nvGrpSpPr>
          <p:grpSpPr>
            <a:xfrm>
              <a:off x="5051975" y="179707"/>
              <a:ext cx="946328" cy="226480"/>
              <a:chOff x="2345874" y="280659"/>
              <a:chExt cx="921760" cy="226480"/>
            </a:xfrm>
          </p:grpSpPr>
          <p:sp>
            <p:nvSpPr>
              <p:cNvPr id="1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16" name="テキスト ボックス 15"/>
              <p:cNvSpPr txBox="1"/>
              <p:nvPr/>
            </p:nvSpPr>
            <p:spPr>
              <a:xfrm>
                <a:off x="2436419" y="280659"/>
                <a:ext cx="740908" cy="223137"/>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ディスプレイ</a:t>
                </a:r>
              </a:p>
            </p:txBody>
          </p:sp>
        </p:grpSp>
        <p:grpSp>
          <p:nvGrpSpPr>
            <p:cNvPr id="21" name="グループ化 20"/>
            <p:cNvGrpSpPr/>
            <p:nvPr/>
          </p:nvGrpSpPr>
          <p:grpSpPr>
            <a:xfrm>
              <a:off x="6066057" y="179707"/>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4" name="テキスト ボックス 23"/>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25" name="グループ化 24"/>
            <p:cNvGrpSpPr/>
            <p:nvPr/>
          </p:nvGrpSpPr>
          <p:grpSpPr>
            <a:xfrm>
              <a:off x="6061872" y="444300"/>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7" name="テキスト ボックス 26"/>
              <p:cNvSpPr txBox="1"/>
              <p:nvPr/>
            </p:nvSpPr>
            <p:spPr>
              <a:xfrm>
                <a:off x="2519419" y="280659"/>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grpSp>
          <p:nvGrpSpPr>
            <p:cNvPr id="29" name="グループ化 28"/>
            <p:cNvGrpSpPr/>
            <p:nvPr/>
          </p:nvGrpSpPr>
          <p:grpSpPr>
            <a:xfrm>
              <a:off x="5051975" y="444300"/>
              <a:ext cx="946328" cy="226480"/>
              <a:chOff x="2345874" y="548996"/>
              <a:chExt cx="921760" cy="226480"/>
            </a:xfrm>
          </p:grpSpPr>
          <p:sp>
            <p:nvSpPr>
              <p:cNvPr id="32"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4" name="テキスト ボックス 33"/>
              <p:cNvSpPr txBox="1"/>
              <p:nvPr/>
            </p:nvSpPr>
            <p:spPr>
              <a:xfrm>
                <a:off x="2394510" y="548996"/>
                <a:ext cx="824725"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grpSp>
      </p:grpSp>
      <p:grpSp>
        <p:nvGrpSpPr>
          <p:cNvPr id="37" name="グループ化 36">
            <a:extLst>
              <a:ext uri="{FF2B5EF4-FFF2-40B4-BE49-F238E27FC236}">
                <a16:creationId xmlns:a16="http://schemas.microsoft.com/office/drawing/2014/main" id="{493EE96D-445C-4245-807F-686136705616}"/>
              </a:ext>
            </a:extLst>
          </p:cNvPr>
          <p:cNvGrpSpPr/>
          <p:nvPr/>
        </p:nvGrpSpPr>
        <p:grpSpPr>
          <a:xfrm>
            <a:off x="7080139" y="178035"/>
            <a:ext cx="946328" cy="226480"/>
            <a:chOff x="2345874" y="280659"/>
            <a:chExt cx="921760" cy="226480"/>
          </a:xfrm>
        </p:grpSpPr>
        <p:sp>
          <p:nvSpPr>
            <p:cNvPr id="38" name="角丸四角形 5">
              <a:extLst>
                <a:ext uri="{FF2B5EF4-FFF2-40B4-BE49-F238E27FC236}">
                  <a16:creationId xmlns:a16="http://schemas.microsoft.com/office/drawing/2014/main" id="{D4680325-CD66-4DCC-BAFF-5A8DF5B3BDB1}"/>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dirty="0">
                <a:solidFill>
                  <a:srgbClr val="003963"/>
                </a:solidFill>
                <a:latin typeface="ＭＳ Ｐゴシック"/>
              </a:endParaRPr>
            </a:p>
          </p:txBody>
        </p:sp>
        <p:sp>
          <p:nvSpPr>
            <p:cNvPr id="39" name="テキスト ボックス 38">
              <a:extLst>
                <a:ext uri="{FF2B5EF4-FFF2-40B4-BE49-F238E27FC236}">
                  <a16:creationId xmlns:a16="http://schemas.microsoft.com/office/drawing/2014/main" id="{10D1BB19-4EC4-40EB-8A3B-ECDAC417D02A}"/>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ＭＳ Ｐゴシック"/>
                  <a:cs typeface="メイリオ" panose="020B0604030504040204" pitchFamily="50" charset="-128"/>
                </a:rPr>
                <a:t>繁忙期料金</a:t>
              </a:r>
            </a:p>
          </p:txBody>
        </p:sp>
      </p:grpSp>
      <p:pic>
        <p:nvPicPr>
          <p:cNvPr id="40" name="Picture 2" descr="\\ndc32030\iソリューション局\iソリューション部\@iソリューション部共通\#【DB局】広告ガイドリニューアル\画面イラスト\NIKKEI STYLE\NIKKEI STYLE_レクタングル_PC版_.png">
            <a:extLst>
              <a:ext uri="{FF2B5EF4-FFF2-40B4-BE49-F238E27FC236}">
                <a16:creationId xmlns:a16="http://schemas.microsoft.com/office/drawing/2014/main" id="{7939431C-077B-40DA-BCC7-B85130D298DF}"/>
              </a:ext>
            </a:extLst>
          </p:cNvPr>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3" b="26198"/>
          <a:stretch/>
        </p:blipFill>
        <p:spPr bwMode="auto">
          <a:xfrm>
            <a:off x="2500619" y="1661965"/>
            <a:ext cx="1623052" cy="3498669"/>
          </a:xfrm>
          <a:prstGeom prst="rect">
            <a:avLst/>
          </a:prstGeom>
          <a:noFill/>
          <a:extLst>
            <a:ext uri="{909E8E84-426E-40DD-AFC4-6F175D3DCCD1}">
              <a14:hiddenFill xmlns:a14="http://schemas.microsoft.com/office/drawing/2010/main">
                <a:solidFill>
                  <a:srgbClr val="FFFFFF"/>
                </a:solidFill>
              </a14:hiddenFill>
            </a:ext>
          </a:extLst>
        </p:spPr>
      </p:pic>
      <p:pic>
        <p:nvPicPr>
          <p:cNvPr id="42" name="グラフィックス 41">
            <a:extLst>
              <a:ext uri="{FF2B5EF4-FFF2-40B4-BE49-F238E27FC236}">
                <a16:creationId xmlns:a16="http://schemas.microsoft.com/office/drawing/2014/main" id="{EE7A70D8-C266-46B6-AF49-82AC698B50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5200" y="995214"/>
            <a:ext cx="1840242" cy="4989421"/>
          </a:xfrm>
          <a:prstGeom prst="rect">
            <a:avLst/>
          </a:prstGeom>
        </p:spPr>
      </p:pic>
      <p:sp>
        <p:nvSpPr>
          <p:cNvPr id="43" name="正方形/長方形 42">
            <a:extLst>
              <a:ext uri="{FF2B5EF4-FFF2-40B4-BE49-F238E27FC236}">
                <a16:creationId xmlns:a16="http://schemas.microsoft.com/office/drawing/2014/main" id="{7BAACDED-4937-48F8-B69D-1DB937C9D004}"/>
              </a:ext>
            </a:extLst>
          </p:cNvPr>
          <p:cNvSpPr/>
          <p:nvPr/>
        </p:nvSpPr>
        <p:spPr>
          <a:xfrm>
            <a:off x="4402606" y="877446"/>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セクションやサイトをターゲティングして広告を掲載します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表 43">
            <a:extLst>
              <a:ext uri="{FF2B5EF4-FFF2-40B4-BE49-F238E27FC236}">
                <a16:creationId xmlns:a16="http://schemas.microsoft.com/office/drawing/2014/main" id="{F7EB9B6E-6C6C-402B-A15D-4ED230904E50}"/>
              </a:ext>
            </a:extLst>
          </p:cNvPr>
          <p:cNvGraphicFramePr>
            <a:graphicFrameLocks noGrp="1"/>
          </p:cNvGraphicFramePr>
          <p:nvPr>
            <p:extLst>
              <p:ext uri="{D42A27DB-BD31-4B8C-83A1-F6EECF244321}">
                <p14:modId xmlns:p14="http://schemas.microsoft.com/office/powerpoint/2010/main" val="3826120729"/>
              </p:ext>
            </p:extLst>
          </p:nvPr>
        </p:nvGraphicFramePr>
        <p:xfrm>
          <a:off x="4494639" y="1670637"/>
          <a:ext cx="5272108" cy="1910312"/>
        </p:xfrm>
        <a:graphic>
          <a:graphicData uri="http://schemas.openxmlformats.org/drawingml/2006/table">
            <a:tbl>
              <a:tblPr firstRow="1" bandRow="1">
                <a:tableStyleId>{5C22544A-7EE6-4342-B048-85BDC9FD1C3A}</a:tableStyleId>
              </a:tblPr>
              <a:tblGrid>
                <a:gridCol w="1858171">
                  <a:extLst>
                    <a:ext uri="{9D8B030D-6E8A-4147-A177-3AD203B41FA5}">
                      <a16:colId xmlns:a16="http://schemas.microsoft.com/office/drawing/2014/main" val="20000"/>
                    </a:ext>
                  </a:extLst>
                </a:gridCol>
                <a:gridCol w="1153391">
                  <a:extLst>
                    <a:ext uri="{9D8B030D-6E8A-4147-A177-3AD203B41FA5}">
                      <a16:colId xmlns:a16="http://schemas.microsoft.com/office/drawing/2014/main" val="20001"/>
                    </a:ext>
                  </a:extLst>
                </a:gridCol>
                <a:gridCol w="2260546">
                  <a:extLst>
                    <a:ext uri="{9D8B030D-6E8A-4147-A177-3AD203B41FA5}">
                      <a16:colId xmlns:a16="http://schemas.microsoft.com/office/drawing/2014/main" val="20002"/>
                    </a:ext>
                  </a:extLst>
                </a:gridCol>
              </a:tblGrid>
              <a:tr h="264791">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0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 セクション指定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トップ、政治、経済・金融、ビジネス、国際、スポーツ、</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社会・くらし、地域、テクノロジー、オピニオン、文化、</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マーケット、マネーのまなび</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88900" marR="0" indent="-88900" algn="l" defTabSz="914381" rtl="0" eaLnBrk="1" fontAlgn="auto" latinLnBrk="0" hangingPunct="1">
                        <a:lnSpc>
                          <a:spcPct val="100000"/>
                        </a:lnSpc>
                        <a:spcBef>
                          <a:spcPts val="0"/>
                        </a:spcBef>
                        <a:spcAft>
                          <a:spcPts val="0"/>
                        </a:spcAft>
                        <a:buClrTx/>
                        <a:buSzTx/>
                        <a:buFontTx/>
                        <a:buNone/>
                        <a:tabLst/>
                        <a:defRPr/>
                      </a:pPr>
                      <a:r>
                        <a:rPr lang="ja-JP" altLang="en-US" sz="700" dirty="0"/>
                        <a:t>＊</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第三者配信および</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HTML5</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原稿の場合は</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8890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電子版アプリには配信されません</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1"/>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チャンネル指定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チャンネル：</a:t>
                      </a:r>
                      <a:r>
                        <a:rPr kumimoji="1" lang="en-US" altLang="ja-JP"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MONO</a:t>
                      </a:r>
                      <a:r>
                        <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TRENDY </a:t>
                      </a:r>
                      <a:r>
                        <a:rPr kumimoji="1" lang="ja-JP" altLang="en-US" sz="700" b="0" baseline="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WOMAN SMART</a:t>
                      </a:r>
                      <a:r>
                        <a:rPr kumimoji="1" lang="ja-JP" altLang="en-US"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他</a:t>
                      </a:r>
                      <a:endPar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70707">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（アプリを除く）</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0.72</a:t>
                      </a:r>
                      <a:r>
                        <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45" name="正方形/長方形 44">
            <a:extLst>
              <a:ext uri="{FF2B5EF4-FFF2-40B4-BE49-F238E27FC236}">
                <a16:creationId xmlns:a16="http://schemas.microsoft.com/office/drawing/2014/main" id="{A355E4A2-1EF8-4032-910F-50052EA4E8F5}"/>
              </a:ext>
            </a:extLst>
          </p:cNvPr>
          <p:cNvSpPr/>
          <p:nvPr/>
        </p:nvSpPr>
        <p:spPr>
          <a:xfrm>
            <a:off x="4402606" y="1097097"/>
            <a:ext cx="5217644" cy="348813"/>
          </a:xfrm>
          <a:prstGeom prst="rect">
            <a:avLst/>
          </a:prstGeom>
          <a:noFill/>
        </p:spPr>
        <p:txBody>
          <a:bodyPr wrap="square">
            <a:spAutoFit/>
          </a:bodyPr>
          <a:lstStyle/>
          <a:p>
            <a:pPr marL="182563" indent="-182563">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a:latin typeface="Meiryo UI" panose="020B0604030504040204" pitchFamily="50" charset="-128"/>
                <a:ea typeface="Meiryo UI" panose="020B0604030504040204" pitchFamily="50" charset="-128"/>
                <a:cs typeface="Meiryo UI" panose="020B0604030504040204" pitchFamily="50" charset="-128"/>
              </a:rPr>
              <a:t>ファーストビューにないレクタングル（モバイル含む）では</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ビューアビリティー（広告の可視性）の高い配信により、全てのインプレッションでユーザーに確実にメッセージをお届けします</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9338E383-917F-4C43-976C-EAFD1083922B}"/>
              </a:ext>
            </a:extLst>
          </p:cNvPr>
          <p:cNvSpPr/>
          <p:nvPr/>
        </p:nvSpPr>
        <p:spPr>
          <a:xfrm>
            <a:off x="4402606" y="3594140"/>
            <a:ext cx="4972053" cy="538609"/>
          </a:xfrm>
          <a:prstGeom prst="rect">
            <a:avLst/>
          </a:prstGeom>
          <a:noFill/>
        </p:spPr>
        <p:txBody>
          <a:bodyPr wrap="square">
            <a:spAutoFit/>
          </a:bodyPr>
          <a:lstStyle/>
          <a:p>
            <a:pPr marL="171450" indent="-171450">
              <a:buFont typeface="HGPｺﾞｼｯｸM" panose="020B0600000000000000" pitchFamily="50" charset="-128"/>
              <a:buChar char="※"/>
            </a:pPr>
            <a:r>
              <a:rPr lang="ja-JP" altLang="en-US" sz="700" kern="900">
                <a:solidFill>
                  <a:prstClr val="black"/>
                </a:solidFill>
                <a:latin typeface="HGPｺﾞｼｯｸM" panose="020B0600000000000000" pitchFamily="50" charset="-128"/>
                <a:ea typeface="HGPｺﾞｼｯｸM" panose="020B0600000000000000" pitchFamily="50" charset="-128"/>
              </a:rPr>
              <a:t>最低販売金額は</a:t>
            </a:r>
            <a:r>
              <a:rPr lang="en-US" altLang="ja-JP" sz="700" kern="900">
                <a:solidFill>
                  <a:prstClr val="black"/>
                </a:solidFill>
                <a:latin typeface="HGPｺﾞｼｯｸM" panose="020B0600000000000000" pitchFamily="50" charset="-128"/>
                <a:ea typeface="HGPｺﾞｼｯｸM" panose="020B0600000000000000" pitchFamily="50" charset="-128"/>
              </a:rPr>
              <a:t>50</a:t>
            </a:r>
            <a:r>
              <a:rPr lang="ja-JP" altLang="en-US" sz="700" kern="900">
                <a:solidFill>
                  <a:prstClr val="black"/>
                </a:solidFill>
                <a:latin typeface="HGPｺﾞｼｯｸM" panose="020B0600000000000000" pitchFamily="50" charset="-128"/>
                <a:ea typeface="HGPｺﾞｼｯｸM" panose="020B0600000000000000" pitchFamily="50" charset="-128"/>
              </a:rPr>
              <a:t>万円です。</a:t>
            </a:r>
            <a:endParaRPr lang="en-US" altLang="ja-JP" sz="700" kern="900">
              <a:solidFill>
                <a:prstClr val="black"/>
              </a:solidFill>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lang="ja-JP" altLang="en-US" sz="700" kern="900">
                <a:solidFill>
                  <a:prstClr val="black"/>
                </a:solidFill>
                <a:latin typeface="HGPｺﾞｼｯｸM" panose="020B0600000000000000" pitchFamily="50" charset="-128"/>
                <a:ea typeface="HGPｺﾞｼｯｸM" panose="020B0600000000000000" pitchFamily="50" charset="-128"/>
              </a:rPr>
              <a:t>日ごと、時間ごとの均等配信は保証いたしません。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ＰＣ、モバイルのデバイス指定の料金割増率は</a:t>
            </a:r>
            <a:r>
              <a:rPr kumimoji="0" lang="en-US" altLang="ja-JP" sz="700">
                <a:solidFill>
                  <a:prstClr val="black"/>
                </a:solidFill>
                <a:latin typeface="HGPｺﾞｼｯｸM" panose="020B0600000000000000" pitchFamily="50" charset="-128"/>
                <a:ea typeface="HGPｺﾞｼｯｸM" panose="020B0600000000000000" pitchFamily="50" charset="-128"/>
              </a:rPr>
              <a:t>120</a:t>
            </a:r>
            <a:r>
              <a:rPr kumimoji="0" lang="ja-JP" altLang="en-US" sz="700">
                <a:solidFill>
                  <a:prstClr val="black"/>
                </a:solidFill>
                <a:latin typeface="HGPｺﾞｼｯｸM" panose="020B0600000000000000" pitchFamily="50" charset="-128"/>
                <a:ea typeface="HGPｺﾞｼｯｸM" panose="020B0600000000000000" pitchFamily="50" charset="-128"/>
              </a:rPr>
              <a:t>％となります。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ターゲティング（日経ＩＤ）との併用は不可となります。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p:txBody>
      </p:sp>
      <p:sp>
        <p:nvSpPr>
          <p:cNvPr id="47" name="正方形/長方形 12">
            <a:extLst>
              <a:ext uri="{FF2B5EF4-FFF2-40B4-BE49-F238E27FC236}">
                <a16:creationId xmlns:a16="http://schemas.microsoft.com/office/drawing/2014/main" id="{9B3F2DB2-53EC-4C18-887A-7059EB93128F}"/>
              </a:ext>
            </a:extLst>
          </p:cNvPr>
          <p:cNvSpPr>
            <a:spLocks noChangeArrowheads="1"/>
          </p:cNvSpPr>
          <p:nvPr/>
        </p:nvSpPr>
        <p:spPr bwMode="auto">
          <a:xfrm>
            <a:off x="4419436" y="5984635"/>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掲載期間内に合計</a:t>
            </a:r>
            <a:r>
              <a:rPr kumimoji="0" lang="en-US" altLang="ja-JP" sz="700">
                <a:solidFill>
                  <a:prstClr val="black"/>
                </a:solidFill>
                <a:latin typeface="HGPｺﾞｼｯｸM" panose="020B0600000000000000" pitchFamily="50" charset="-128"/>
                <a:ea typeface="HGPｺﾞｼｯｸM" panose="020B0600000000000000" pitchFamily="50" charset="-128"/>
              </a:rPr>
              <a:t>4</a:t>
            </a:r>
            <a:r>
              <a:rPr kumimoji="0" lang="ja-JP" altLang="en-US" sz="70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a:t>
            </a:r>
            <a:r>
              <a:rPr kumimoji="0" lang="en-US" altLang="ja-JP" sz="700">
                <a:solidFill>
                  <a:prstClr val="black"/>
                </a:solidFill>
                <a:latin typeface="HGPｺﾞｼｯｸM" panose="020B0600000000000000" pitchFamily="50" charset="-128"/>
                <a:ea typeface="HGPｺﾞｼｯｸM" panose="020B0600000000000000"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solidFill>
                  <a:prstClr val="black"/>
                </a:solidFill>
                <a:latin typeface="HGPｺﾞｼｯｸM" panose="020B0600000000000000" pitchFamily="50" charset="-128"/>
                <a:ea typeface="HGPｺﾞｼｯｸM" panose="020B0600000000000000"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本目から</a:t>
            </a:r>
            <a:r>
              <a:rPr kumimoji="0" lang="en-US" altLang="ja-JP" sz="700">
                <a:solidFill>
                  <a:prstClr val="black"/>
                </a:solidFill>
                <a:latin typeface="HGPｺﾞｼｯｸM" panose="020B0600000000000000" pitchFamily="50" charset="-128"/>
                <a:ea typeface="HGPｺﾞｼｯｸM" panose="020B0600000000000000" pitchFamily="50" charset="-128"/>
              </a:rPr>
              <a:t>1</a:t>
            </a:r>
            <a:r>
              <a:rPr kumimoji="0" lang="ja-JP" altLang="en-US" sz="700">
                <a:solidFill>
                  <a:prstClr val="black"/>
                </a:solidFill>
                <a:latin typeface="HGPｺﾞｼｯｸM" panose="020B0600000000000000" pitchFamily="50" charset="-128"/>
                <a:ea typeface="HGPｺﾞｼｯｸM" panose="020B0600000000000000" pitchFamily="50" charset="-128"/>
              </a:rPr>
              <a:t>本につき</a:t>
            </a:r>
            <a:r>
              <a:rPr kumimoji="0" lang="en-US" altLang="ja-JP" sz="700">
                <a:solidFill>
                  <a:prstClr val="black"/>
                </a:solidFill>
                <a:latin typeface="HGPｺﾞｼｯｸM" panose="020B0600000000000000" pitchFamily="50" charset="-128"/>
                <a:ea typeface="HGPｺﾞｼｯｸM" panose="020B0600000000000000" pitchFamily="50" charset="-128"/>
              </a:rPr>
              <a:t>2</a:t>
            </a:r>
            <a:r>
              <a:rPr kumimoji="0" lang="ja-JP" altLang="en-US" sz="700">
                <a:solidFill>
                  <a:prstClr val="black"/>
                </a:solidFill>
                <a:latin typeface="HGPｺﾞｼｯｸM" panose="020B0600000000000000" pitchFamily="50" charset="-128"/>
                <a:ea typeface="HGPｺﾞｼｯｸM" panose="020B0600000000000000" pitchFamily="50" charset="-128"/>
              </a:rPr>
              <a:t>万円の追加料金がかかります。</a:t>
            </a:r>
          </a:p>
        </p:txBody>
      </p:sp>
      <p:sp>
        <p:nvSpPr>
          <p:cNvPr id="48" name="角丸四角形 10">
            <a:extLst>
              <a:ext uri="{FF2B5EF4-FFF2-40B4-BE49-F238E27FC236}">
                <a16:creationId xmlns:a16="http://schemas.microsoft.com/office/drawing/2014/main" id="{9AD7D377-865D-4DF5-B641-B1F60CAE2894}"/>
              </a:ext>
            </a:extLst>
          </p:cNvPr>
          <p:cNvSpPr/>
          <p:nvPr/>
        </p:nvSpPr>
        <p:spPr>
          <a:xfrm>
            <a:off x="4494639" y="4149616"/>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9" name="表 48">
            <a:extLst>
              <a:ext uri="{FF2B5EF4-FFF2-40B4-BE49-F238E27FC236}">
                <a16:creationId xmlns:a16="http://schemas.microsoft.com/office/drawing/2014/main" id="{39B2AEEE-1A17-4049-B942-C343840F1827}"/>
              </a:ext>
            </a:extLst>
          </p:cNvPr>
          <p:cNvGraphicFramePr>
            <a:graphicFrameLocks noGrp="1"/>
          </p:cNvGraphicFramePr>
          <p:nvPr>
            <p:extLst>
              <p:ext uri="{D42A27DB-BD31-4B8C-83A1-F6EECF244321}">
                <p14:modId xmlns:p14="http://schemas.microsoft.com/office/powerpoint/2010/main" val="397121037"/>
              </p:ext>
            </p:extLst>
          </p:nvPr>
        </p:nvGraphicFramePr>
        <p:xfrm>
          <a:off x="4494639" y="4418107"/>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0" name="正方形/長方形 49">
            <a:extLst>
              <a:ext uri="{FF2B5EF4-FFF2-40B4-BE49-F238E27FC236}">
                <a16:creationId xmlns:a16="http://schemas.microsoft.com/office/drawing/2014/main" id="{59F847B7-791A-4A1A-9B91-E1E636892E4A}"/>
              </a:ext>
            </a:extLst>
          </p:cNvPr>
          <p:cNvSpPr/>
          <p:nvPr/>
        </p:nvSpPr>
        <p:spPr>
          <a:xfrm>
            <a:off x="4402606" y="1444987"/>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特定の興味関心を持つビジネスパーソンに対して、“面”での訴求が可能です</a:t>
            </a:r>
          </a:p>
        </p:txBody>
      </p:sp>
      <p:pic>
        <p:nvPicPr>
          <p:cNvPr id="51"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BBDBADE4-0BB9-4A1C-8697-F7F73A8044FD}"/>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1" y="3652391"/>
            <a:ext cx="1162857" cy="2206809"/>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B1FC42E4-F983-433A-B85A-7B7C6F0454DC}"/>
              </a:ext>
            </a:extLst>
          </p:cNvPr>
          <p:cNvSpPr txBox="1"/>
          <p:nvPr/>
        </p:nvSpPr>
        <p:spPr>
          <a:xfrm>
            <a:off x="2835979" y="567623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a:t>
            </a:r>
            <a:endParaRPr lang="en-US" altLang="ja-JP" sz="800">
              <a:solidFill>
                <a:srgbClr val="000000"/>
              </a:solidFill>
              <a:latin typeface="HGPゴシック"/>
              <a:ea typeface="ＭＳ Ｐゴシック"/>
              <a:cs typeface="Segoe UI"/>
            </a:endParaRPr>
          </a:p>
          <a:p>
            <a:r>
              <a:rPr lang="ja-JP" altLang="en-US" sz="700">
                <a:solidFill>
                  <a:srgbClr val="333333"/>
                </a:solidFill>
                <a:latin typeface="HGPゴシック"/>
                <a:ea typeface="ＭＳ Ｐゴシック"/>
                <a:cs typeface="Segoe UI"/>
              </a:rPr>
              <a:t>になる場合がございます。</a:t>
            </a:r>
            <a:endParaRPr lang="en-US" altLang="ja-JP" sz="800">
              <a:latin typeface="HGPゴシック"/>
              <a:ea typeface="ＭＳ Ｐゴシック"/>
            </a:endParaRPr>
          </a:p>
        </p:txBody>
      </p:sp>
      <p:sp>
        <p:nvSpPr>
          <p:cNvPr id="35" name="テキスト ボックス 34">
            <a:extLst>
              <a:ext uri="{FF2B5EF4-FFF2-40B4-BE49-F238E27FC236}">
                <a16:creationId xmlns:a16="http://schemas.microsoft.com/office/drawing/2014/main" id="{3FFA69F7-63E3-496B-B6E1-B8CDCA2F2E95}"/>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6">
            <a:extLst>
              <a:ext uri="{FF2B5EF4-FFF2-40B4-BE49-F238E27FC236}">
                <a16:creationId xmlns:a16="http://schemas.microsoft.com/office/drawing/2014/main" id="{2231C65D-FDB7-4586-8748-5DE5F0DB286D}"/>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50094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12286" y="3013358"/>
            <a:ext cx="4253709" cy="707886"/>
          </a:xfrm>
          <a:prstGeom prst="rect">
            <a:avLst/>
          </a:prstGeom>
          <a:noFill/>
        </p:spPr>
        <p:txBody>
          <a:bodyPr wrap="square" rtlCol="0" anchor="t">
            <a:spAutoFit/>
          </a:bodyPr>
          <a:lstStyle/>
          <a:p>
            <a:pPr algn="ctr"/>
            <a:r>
              <a:rPr kumimoji="1" lang="ja-JP" altLang="en-US" sz="4000" b="1" kern="300" spc="100" dirty="0">
                <a:solidFill>
                  <a:srgbClr val="00253C"/>
                </a:solidFill>
                <a:latin typeface="+mn-ea"/>
              </a:rPr>
              <a:t>インフィード</a:t>
            </a:r>
          </a:p>
        </p:txBody>
      </p:sp>
    </p:spTree>
    <p:extLst>
      <p:ext uri="{BB962C8B-B14F-4D97-AF65-F5344CB8AC3E}">
        <p14:creationId xmlns:p14="http://schemas.microsoft.com/office/powerpoint/2010/main" val="10704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525" y="177712"/>
            <a:ext cx="7905750" cy="460148"/>
          </a:xfrm>
        </p:spPr>
        <p:txBody>
          <a:bodyPr/>
          <a:lstStyle/>
          <a:p>
            <a:r>
              <a:rPr lang="en-US" altLang="ja-JP" dirty="0"/>
              <a:t>Run of NIKKEI </a:t>
            </a:r>
            <a:r>
              <a:rPr lang="ja-JP" altLang="en-US" dirty="0"/>
              <a:t>インフィード</a:t>
            </a:r>
            <a:br>
              <a:rPr lang="ja-JP" altLang="en-US" dirty="0"/>
            </a:br>
            <a:br>
              <a:rPr lang="ja-JP" altLang="en-US" dirty="0"/>
            </a:br>
            <a:endParaRPr kumimoji="1" lang="ja-JP" altLang="en-US" dirty="0"/>
          </a:p>
        </p:txBody>
      </p:sp>
      <p:grpSp>
        <p:nvGrpSpPr>
          <p:cNvPr id="32" name="グループ化 31">
            <a:extLst>
              <a:ext uri="{FF2B5EF4-FFF2-40B4-BE49-F238E27FC236}">
                <a16:creationId xmlns:a16="http://schemas.microsoft.com/office/drawing/2014/main" id="{9A04C8CC-B915-4ECF-94FC-E326CB7DADCC}"/>
              </a:ext>
            </a:extLst>
          </p:cNvPr>
          <p:cNvGrpSpPr/>
          <p:nvPr/>
        </p:nvGrpSpPr>
        <p:grpSpPr>
          <a:xfrm>
            <a:off x="4716422" y="470290"/>
            <a:ext cx="946328" cy="226480"/>
            <a:chOff x="2345874" y="280659"/>
            <a:chExt cx="921760" cy="226480"/>
          </a:xfrm>
        </p:grpSpPr>
        <p:sp>
          <p:nvSpPr>
            <p:cNvPr id="33" name="角丸四角形 5">
              <a:extLst>
                <a:ext uri="{FF2B5EF4-FFF2-40B4-BE49-F238E27FC236}">
                  <a16:creationId xmlns:a16="http://schemas.microsoft.com/office/drawing/2014/main" id="{3D5B318C-616A-4D8B-8001-2139081B512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6" name="テキスト ボックス 35">
              <a:extLst>
                <a:ext uri="{FF2B5EF4-FFF2-40B4-BE49-F238E27FC236}">
                  <a16:creationId xmlns:a16="http://schemas.microsoft.com/office/drawing/2014/main" id="{F6553E8F-36DF-44EA-93F0-45AEA936E47C}"/>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sp>
        <p:nvSpPr>
          <p:cNvPr id="35" name="正方形/長方形 34">
            <a:extLst>
              <a:ext uri="{FF2B5EF4-FFF2-40B4-BE49-F238E27FC236}">
                <a16:creationId xmlns:a16="http://schemas.microsoft.com/office/drawing/2014/main" id="{C8FBB0CB-5494-4C14-8FC5-0A946ED1D61C}"/>
              </a:ext>
            </a:extLst>
          </p:cNvPr>
          <p:cNvSpPr/>
          <p:nvPr/>
        </p:nvSpPr>
        <p:spPr>
          <a:xfrm>
            <a:off x="3879042" y="1212439"/>
            <a:ext cx="5356749"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情報接触感度の高いユーザーに向けて、その体験を損なわない自然な形でメッセージを届けます</a:t>
            </a:r>
          </a:p>
        </p:txBody>
      </p:sp>
      <p:sp>
        <p:nvSpPr>
          <p:cNvPr id="37" name="角丸四角形 15">
            <a:extLst>
              <a:ext uri="{FF2B5EF4-FFF2-40B4-BE49-F238E27FC236}">
                <a16:creationId xmlns:a16="http://schemas.microsoft.com/office/drawing/2014/main" id="{30D78003-366F-4CA2-B11D-8B11A89F9CBB}"/>
              </a:ext>
            </a:extLst>
          </p:cNvPr>
          <p:cNvSpPr/>
          <p:nvPr/>
        </p:nvSpPr>
        <p:spPr>
          <a:xfrm>
            <a:off x="4002207" y="341520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2" name="表 41">
            <a:extLst>
              <a:ext uri="{FF2B5EF4-FFF2-40B4-BE49-F238E27FC236}">
                <a16:creationId xmlns:a16="http://schemas.microsoft.com/office/drawing/2014/main" id="{449FA864-E108-4B45-8070-7A561604DFEA}"/>
              </a:ext>
            </a:extLst>
          </p:cNvPr>
          <p:cNvGraphicFramePr>
            <a:graphicFrameLocks noGrp="1"/>
          </p:cNvGraphicFramePr>
          <p:nvPr/>
        </p:nvGraphicFramePr>
        <p:xfrm>
          <a:off x="3971197" y="3786827"/>
          <a:ext cx="5356748" cy="1165860"/>
        </p:xfrm>
        <a:graphic>
          <a:graphicData uri="http://schemas.openxmlformats.org/drawingml/2006/table">
            <a:tbl>
              <a:tblPr firstRow="1" bandRow="1">
                <a:tableStyleId>{5C22544A-7EE6-4342-B048-85BDC9FD1C3A}</a:tableStyleId>
              </a:tblPr>
              <a:tblGrid>
                <a:gridCol w="920922">
                  <a:extLst>
                    <a:ext uri="{9D8B030D-6E8A-4147-A177-3AD203B41FA5}">
                      <a16:colId xmlns:a16="http://schemas.microsoft.com/office/drawing/2014/main" val="20000"/>
                    </a:ext>
                  </a:extLst>
                </a:gridCol>
                <a:gridCol w="1738317">
                  <a:extLst>
                    <a:ext uri="{9D8B030D-6E8A-4147-A177-3AD203B41FA5}">
                      <a16:colId xmlns:a16="http://schemas.microsoft.com/office/drawing/2014/main" val="20001"/>
                    </a:ext>
                  </a:extLst>
                </a:gridCol>
                <a:gridCol w="938474">
                  <a:extLst>
                    <a:ext uri="{9D8B030D-6E8A-4147-A177-3AD203B41FA5}">
                      <a16:colId xmlns:a16="http://schemas.microsoft.com/office/drawing/2014/main" val="20002"/>
                    </a:ext>
                  </a:extLst>
                </a:gridCol>
                <a:gridCol w="1759035">
                  <a:extLst>
                    <a:ext uri="{9D8B030D-6E8A-4147-A177-3AD203B41FA5}">
                      <a16:colId xmlns:a16="http://schemas.microsoft.com/office/drawing/2014/main" val="20003"/>
                    </a:ext>
                  </a:extLst>
                </a:gridCol>
              </a:tblGrid>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6918">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3" name="表 42">
            <a:extLst>
              <a:ext uri="{FF2B5EF4-FFF2-40B4-BE49-F238E27FC236}">
                <a16:creationId xmlns:a16="http://schemas.microsoft.com/office/drawing/2014/main" id="{3F0447E8-49CA-45F6-B73C-B9F632507C80}"/>
              </a:ext>
            </a:extLst>
          </p:cNvPr>
          <p:cNvGraphicFramePr>
            <a:graphicFrameLocks noGrp="1"/>
          </p:cNvGraphicFramePr>
          <p:nvPr>
            <p:extLst>
              <p:ext uri="{D42A27DB-BD31-4B8C-83A1-F6EECF244321}">
                <p14:modId xmlns:p14="http://schemas.microsoft.com/office/powerpoint/2010/main" val="4264778743"/>
              </p:ext>
            </p:extLst>
          </p:nvPr>
        </p:nvGraphicFramePr>
        <p:xfrm>
          <a:off x="3958431" y="1398075"/>
          <a:ext cx="5356749" cy="1094116"/>
        </p:xfrm>
        <a:graphic>
          <a:graphicData uri="http://schemas.openxmlformats.org/drawingml/2006/table">
            <a:tbl>
              <a:tblPr firstRow="1" bandRow="1">
                <a:tableStyleId>{5C22544A-7EE6-4342-B048-85BDC9FD1C3A}</a:tableStyleId>
              </a:tblPr>
              <a:tblGrid>
                <a:gridCol w="2131204">
                  <a:extLst>
                    <a:ext uri="{9D8B030D-6E8A-4147-A177-3AD203B41FA5}">
                      <a16:colId xmlns:a16="http://schemas.microsoft.com/office/drawing/2014/main" val="20000"/>
                    </a:ext>
                  </a:extLst>
                </a:gridCol>
                <a:gridCol w="887775">
                  <a:extLst>
                    <a:ext uri="{9D8B030D-6E8A-4147-A177-3AD203B41FA5}">
                      <a16:colId xmlns:a16="http://schemas.microsoft.com/office/drawing/2014/main" val="20001"/>
                    </a:ext>
                  </a:extLst>
                </a:gridCol>
                <a:gridCol w="2337770">
                  <a:extLst>
                    <a:ext uri="{9D8B030D-6E8A-4147-A177-3AD203B41FA5}">
                      <a16:colId xmlns:a16="http://schemas.microsoft.com/office/drawing/2014/main" val="20002"/>
                    </a:ext>
                  </a:extLst>
                </a:gridCol>
              </a:tblGrid>
              <a:tr h="26768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1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日経電子版トップページおよび記事面ページ、一部セクショントップページ、</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NIKKEISTYLE(Men’s Fashion</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を除く</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875965"/>
                  </a:ext>
                </a:extLst>
              </a:tr>
              <a:tr h="413218">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ターゲティングインフィード</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a:ea typeface="Meiryo UI"/>
                          <a:cs typeface="Meiryo UI" panose="020B0604030504040204" pitchFamily="50" charset="-128"/>
                        </a:rPr>
                        <a:t>日経</a:t>
                      </a:r>
                      <a:r>
                        <a:rPr kumimoji="1" lang="en-US" altLang="ja-JP" sz="700" b="0" i="0" u="none" strike="noStrike" kern="1200" baseline="0" dirty="0">
                          <a:solidFill>
                            <a:schemeClr val="dk1"/>
                          </a:solidFill>
                          <a:latin typeface="Meiryo UI"/>
                          <a:ea typeface="Meiryo UI"/>
                          <a:cs typeface="Meiryo UI" panose="020B0604030504040204" pitchFamily="50" charset="-128"/>
                        </a:rPr>
                        <a:t>ID</a:t>
                      </a:r>
                      <a:r>
                        <a:rPr kumimoji="1" lang="ja-JP" altLang="en-US" sz="700" b="0" i="0" u="none" strike="noStrike" kern="1200" baseline="0" dirty="0">
                          <a:solidFill>
                            <a:schemeClr val="dk1"/>
                          </a:solidFill>
                          <a:latin typeface="Meiryo UI"/>
                          <a:ea typeface="Meiryo UI"/>
                          <a:cs typeface="Meiryo UI" panose="020B0604030504040204" pitchFamily="50" charset="-128"/>
                        </a:rPr>
                        <a:t>登録者に対し、役職、企業規模などセグメントを絞ったターゲティングも可能です。</a:t>
                      </a:r>
                      <a:r>
                        <a:rPr lang="ja-JP" sz="700" b="0" i="0" u="none" strike="noStrike" kern="1200" cap="none" spc="0" normalizeH="0" baseline="0" noProof="0" dirty="0">
                          <a:ln>
                            <a:noFill/>
                          </a:ln>
                          <a:solidFill>
                            <a:schemeClr val="dk1"/>
                          </a:solidFill>
                          <a:effectLst/>
                          <a:uLnTx/>
                          <a:uFillTx/>
                          <a:latin typeface="Meiryo UI"/>
                          <a:ea typeface="Meiryo UI"/>
                        </a:rPr>
                        <a:t>詳しくは</a:t>
                      </a:r>
                      <a:r>
                        <a:rPr lang="ja-JP" sz="700" b="0" i="0" u="none" strike="noStrike" kern="1200" cap="none" spc="0" normalizeH="0" baseline="0" noProof="0" dirty="0">
                          <a:ln>
                            <a:noFill/>
                          </a:ln>
                          <a:effectLst/>
                          <a:uLnTx/>
                          <a:uFillTx/>
                          <a:latin typeface="Meiryo UI"/>
                          <a:ea typeface="Meiryo UI"/>
                        </a:rPr>
                        <a:t>「ターゲティング</a:t>
                      </a:r>
                      <a:r>
                        <a:rPr lang="ja-JP" altLang="en-US" sz="700" b="0" i="0" u="none" strike="noStrike" kern="1200" cap="none" spc="0" normalizeH="0" baseline="0" noProof="0" dirty="0">
                          <a:ln>
                            <a:noFill/>
                          </a:ln>
                          <a:effectLst/>
                          <a:uLnTx/>
                          <a:uFillTx/>
                          <a:latin typeface="Meiryo UI"/>
                          <a:ea typeface="Meiryo UI"/>
                        </a:rPr>
                        <a:t>インフィード</a:t>
                      </a:r>
                      <a:r>
                        <a:rPr lang="ja-JP" sz="700" b="0" i="0" u="none" strike="noStrike" kern="1200" cap="none" spc="0" normalizeH="0" baseline="0" noProof="0" dirty="0">
                          <a:ln>
                            <a:noFill/>
                          </a:ln>
                          <a:effectLst/>
                          <a:uLnTx/>
                          <a:uFillTx/>
                          <a:latin typeface="Meiryo UI"/>
                          <a:ea typeface="Meiryo UI"/>
                        </a:rPr>
                        <a:t>（日経</a:t>
                      </a:r>
                      <a:r>
                        <a:rPr lang="en-US" altLang="ja-JP" sz="700" b="0" i="0" u="none" strike="noStrike" kern="1200" cap="none" spc="0" normalizeH="0" baseline="0" noProof="0" dirty="0">
                          <a:ln>
                            <a:noFill/>
                          </a:ln>
                          <a:effectLst/>
                          <a:uLnTx/>
                          <a:uFillTx/>
                          <a:latin typeface="Meiryo UI"/>
                          <a:ea typeface="ＭＳ Ｐゴシック"/>
                        </a:rPr>
                        <a:t>ID</a:t>
                      </a:r>
                      <a:r>
                        <a:rPr lang="ja-JP" sz="700" b="0" i="0" u="none" strike="noStrike" kern="1200" cap="none" spc="0" normalizeH="0" baseline="0" noProof="0" dirty="0">
                          <a:ln>
                            <a:noFill/>
                          </a:ln>
                          <a:effectLst/>
                          <a:uLnTx/>
                          <a:uFillTx/>
                          <a:latin typeface="Meiryo UI"/>
                          <a:ea typeface="Meiryo UI"/>
                        </a:rPr>
                        <a:t>）」をご参照ください。</a:t>
                      </a:r>
                      <a:endParaRPr lang="ja-JP" dirty="0">
                        <a:latin typeface="Meiryo UI"/>
                        <a:ea typeface="Meiryo UI"/>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00" b="1">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740525"/>
                  </a:ext>
                </a:extLst>
              </a:tr>
            </a:tbl>
          </a:graphicData>
        </a:graphic>
      </p:graphicFrame>
      <p:sp>
        <p:nvSpPr>
          <p:cNvPr id="44" name="正方形/長方形 43">
            <a:extLst>
              <a:ext uri="{FF2B5EF4-FFF2-40B4-BE49-F238E27FC236}">
                <a16:creationId xmlns:a16="http://schemas.microsoft.com/office/drawing/2014/main" id="{395B135B-3684-40DA-AA59-E9256CA5174F}"/>
              </a:ext>
            </a:extLst>
          </p:cNvPr>
          <p:cNvSpPr/>
          <p:nvPr/>
        </p:nvSpPr>
        <p:spPr>
          <a:xfrm>
            <a:off x="3926367" y="2427825"/>
            <a:ext cx="5262097" cy="768993"/>
          </a:xfrm>
          <a:prstGeom prst="rect">
            <a:avLst/>
          </a:prstGeom>
          <a:noFill/>
        </p:spPr>
        <p:txBody>
          <a:bodyPr wrap="square">
            <a:spAutoFit/>
          </a:bodyPr>
          <a:lstStyle/>
          <a:p>
            <a:pPr>
              <a:lnSpc>
                <a:spcPts val="900"/>
              </a:lnSpc>
            </a:pPr>
            <a:endParaRPr lang="en-US" altLang="ja-JP" sz="600" kern="900" dirty="0">
              <a:solidFill>
                <a:srgbClr val="FF0000"/>
              </a:solidFill>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最低販売金額は</a:t>
            </a: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万円です。</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日ごと、時間ごとの均等配信は保証いたしません。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第三者配信はお受けできません。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日経電子版モバイル、日経電子版アプリの指定はできません。</a:t>
            </a:r>
          </a:p>
          <a:p>
            <a:pPr marL="171450" indent="-171450">
              <a:lnSpc>
                <a:spcPts val="900"/>
              </a:lnSpc>
              <a:buFont typeface="HGPｺﾞｼｯｸM" panose="020B0600000000000000" pitchFamily="50" charset="-128"/>
              <a:buChar char="※"/>
            </a:pP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a:t>
            </a:r>
            <a:r>
              <a:rPr lang="en-US" altLang="ja-JP" sz="600" kern="900" dirty="0">
                <a:latin typeface="HGPｺﾞｼｯｸM" panose="020B0600000000000000" pitchFamily="50" charset="-128"/>
                <a:ea typeface="HGPｺﾞｼｯｸM" panose="020B0600000000000000" pitchFamily="50" charset="-128"/>
              </a:rPr>
              <a:t>imps</a:t>
            </a:r>
            <a:r>
              <a:rPr lang="ja-JP" altLang="en-US" sz="600" kern="900" dirty="0">
                <a:latin typeface="HGPｺﾞｼｯｸM" panose="020B0600000000000000" pitchFamily="50" charset="-128"/>
                <a:ea typeface="HGPｺﾞｼｯｸM" panose="020B0600000000000000" pitchFamily="50" charset="-128"/>
              </a:rPr>
              <a:t>以上で申し込みの場合は、原稿を</a:t>
            </a:r>
            <a:r>
              <a:rPr lang="en-US" altLang="ja-JP" sz="600" kern="900" dirty="0">
                <a:latin typeface="HGPｺﾞｼｯｸM" panose="020B0600000000000000" pitchFamily="50" charset="-128"/>
                <a:ea typeface="HGPｺﾞｼｯｸM" panose="020B0600000000000000" pitchFamily="50" charset="-128"/>
              </a:rPr>
              <a:t>2</a:t>
            </a:r>
            <a:r>
              <a:rPr lang="ja-JP" altLang="en-US" sz="600" kern="900" dirty="0">
                <a:latin typeface="HGPｺﾞｼｯｸM" panose="020B0600000000000000" pitchFamily="50" charset="-128"/>
                <a:ea typeface="HGPｺﾞｼｯｸM" panose="020B0600000000000000" pitchFamily="50" charset="-128"/>
              </a:rPr>
              <a:t>本以上ご用意ください</a:t>
            </a:r>
            <a:r>
              <a:rPr lang="ja-JP" altLang="en-US" sz="500" kern="900" dirty="0">
                <a:latin typeface="HGPｺﾞｼｯｸM" panose="020B0600000000000000" pitchFamily="50" charset="-128"/>
                <a:ea typeface="HGPｺﾞｼｯｸM" panose="020B0600000000000000" pitchFamily="50" charset="-128"/>
              </a:rPr>
              <a:t>。</a:t>
            </a:r>
          </a:p>
        </p:txBody>
      </p:sp>
      <p:pic>
        <p:nvPicPr>
          <p:cNvPr id="45" name="Picture 2">
            <a:extLst>
              <a:ext uri="{FF2B5EF4-FFF2-40B4-BE49-F238E27FC236}">
                <a16:creationId xmlns:a16="http://schemas.microsoft.com/office/drawing/2014/main" id="{CA6AA5FA-4373-4318-AF9D-B45FDF43D60E}"/>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288" y="3879216"/>
            <a:ext cx="919336" cy="227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正方形/長方形 56">
            <a:extLst>
              <a:ext uri="{FF2B5EF4-FFF2-40B4-BE49-F238E27FC236}">
                <a16:creationId xmlns:a16="http://schemas.microsoft.com/office/drawing/2014/main" id="{7B8DAD8E-C433-4904-A07D-44331C2912FA}"/>
              </a:ext>
            </a:extLst>
          </p:cNvPr>
          <p:cNvSpPr/>
          <p:nvPr/>
        </p:nvSpPr>
        <p:spPr>
          <a:xfrm>
            <a:off x="298542" y="6159109"/>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424BEFE2-DBE7-42BC-B890-A3EA8DD7CEE6}"/>
              </a:ext>
            </a:extLst>
          </p:cNvPr>
          <p:cNvSpPr/>
          <p:nvPr/>
        </p:nvSpPr>
        <p:spPr>
          <a:xfrm>
            <a:off x="1285288" y="6144538"/>
            <a:ext cx="1197368"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9" name="正方形/長方形 58">
            <a:extLst>
              <a:ext uri="{FF2B5EF4-FFF2-40B4-BE49-F238E27FC236}">
                <a16:creationId xmlns:a16="http://schemas.microsoft.com/office/drawing/2014/main" id="{B10136BD-6B04-4602-881F-8B0C906232F1}"/>
              </a:ext>
            </a:extLst>
          </p:cNvPr>
          <p:cNvSpPr/>
          <p:nvPr/>
        </p:nvSpPr>
        <p:spPr>
          <a:xfrm>
            <a:off x="15391" y="6246058"/>
            <a:ext cx="3674597" cy="215444"/>
          </a:xfrm>
          <a:prstGeom prst="rect">
            <a:avLst/>
          </a:prstGeom>
        </p:spPr>
        <p:txBody>
          <a:bodyPr wrap="square">
            <a:spAutoFit/>
          </a:bodyPr>
          <a:lstStyle/>
          <a:p>
            <a:r>
              <a:rPr lang="ja-JP" altLang="en-US" sz="800" dirty="0">
                <a:solidFill>
                  <a:prstClr val="black"/>
                </a:solidFill>
                <a:latin typeface="HGPｺﾞｼｯｸM" panose="020B0600000000000000" pitchFamily="50" charset="-128"/>
                <a:ea typeface="HGPｺﾞｼｯｸM" panose="020B0600000000000000" pitchFamily="50" charset="-128"/>
              </a:rPr>
              <a:t>イラストは掲載イメージのため、デザインが実際の配信とは異なる場合があります。</a:t>
            </a:r>
          </a:p>
        </p:txBody>
      </p:sp>
      <p:pic>
        <p:nvPicPr>
          <p:cNvPr id="61"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44DE9BB9-216C-4A83-84B3-B6E855B75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852" y="3875799"/>
            <a:ext cx="919335" cy="2274226"/>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D9C33D01-802C-4EFE-903A-DF3A6C84D5E9}"/>
              </a:ext>
            </a:extLst>
          </p:cNvPr>
          <p:cNvSpPr/>
          <p:nvPr/>
        </p:nvSpPr>
        <p:spPr>
          <a:xfrm>
            <a:off x="-383178" y="3187099"/>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3" name="正方形/長方形 62">
            <a:extLst>
              <a:ext uri="{FF2B5EF4-FFF2-40B4-BE49-F238E27FC236}">
                <a16:creationId xmlns:a16="http://schemas.microsoft.com/office/drawing/2014/main" id="{AEFE36C8-9755-49C4-A7E4-9B7CC42596BA}"/>
              </a:ext>
            </a:extLst>
          </p:cNvPr>
          <p:cNvSpPr/>
          <p:nvPr/>
        </p:nvSpPr>
        <p:spPr>
          <a:xfrm>
            <a:off x="3971197" y="5006128"/>
            <a:ext cx="5952949" cy="841256"/>
          </a:xfrm>
          <a:prstGeom prst="rect">
            <a:avLst/>
          </a:prstGeom>
        </p:spPr>
        <p:txBody>
          <a:bodyPr wrap="square">
            <a:spAutoFit/>
          </a:bodyPr>
          <a:lstStyle/>
          <a:p>
            <a:pPr marL="171450" indent="-171450">
              <a:spcBef>
                <a:spcPts val="200"/>
              </a:spcBef>
              <a:buFont typeface="HGPｺﾞｼｯｸM" panose="020B0600000000000000" pitchFamily="50" charset="-128"/>
              <a:buChar char="※"/>
            </a:pPr>
            <a:r>
              <a:rPr lang="ja-JP" altLang="en-US" sz="600" dirty="0">
                <a:solidFill>
                  <a:prstClr val="black"/>
                </a:solidFill>
                <a:latin typeface="HGPｺﾞｼｯｸM" panose="020B0600000000000000" pitchFamily="50" charset="-128"/>
                <a:ea typeface="HGPｺﾞｼｯｸM" panose="020B0600000000000000" pitchFamily="50" charset="-128"/>
              </a:rPr>
              <a:t>デバイスによって実際の表示サイズは異なります。このため、画像サイズは厳守ください。</a:t>
            </a:r>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モバイルに配信する場合、リンク先がスマートフォン向けサイトでない場合、掲載をお断りする場合があります。</a:t>
            </a:r>
            <a:endParaRPr kumimoji="0"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latin typeface="HGPｺﾞｼｯｸM" panose="020B0600000000000000" pitchFamily="50" charset="-128"/>
                <a:ea typeface="HGPｺﾞｼｯｸM" panose="020B0600000000000000" pitchFamily="50" charset="-128"/>
              </a:rPr>
              <a:t>文字数によっては広告主名が</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行に折り返す場合があります。</a:t>
            </a:r>
            <a:endParaRPr kumimoji="0" lang="en-US" altLang="ja-JP" sz="600" dirty="0">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画像上にテキストを表記する場合は、文字数</a:t>
            </a:r>
            <a:r>
              <a:rPr kumimoji="0" lang="en-US" altLang="ja-JP" sz="600" dirty="0">
                <a:solidFill>
                  <a:prstClr val="black"/>
                </a:solidFill>
                <a:latin typeface="HGPｺﾞｼｯｸM" panose="020B0600000000000000" pitchFamily="50" charset="-128"/>
                <a:ea typeface="HGPｺﾞｼｯｸM" panose="020B0600000000000000" pitchFamily="50" charset="-128"/>
              </a:rPr>
              <a:t>15</a:t>
            </a:r>
            <a:r>
              <a:rPr kumimoji="0" lang="ja-JP" altLang="en-US" sz="600" dirty="0">
                <a:solidFill>
                  <a:prstClr val="black"/>
                </a:solidFill>
                <a:latin typeface="HGPｺﾞｼｯｸM" panose="020B0600000000000000" pitchFamily="50" charset="-128"/>
                <a:ea typeface="HGPｺﾞｼｯｸM" panose="020B0600000000000000" pitchFamily="50" charset="-128"/>
              </a:rPr>
              <a:t>文字までを目安に、文字部分以外の余白が</a:t>
            </a:r>
            <a:r>
              <a:rPr kumimoji="0" lang="en-US" altLang="ja-JP" sz="600" dirty="0">
                <a:solidFill>
                  <a:prstClr val="black"/>
                </a:solidFill>
                <a:latin typeface="HGPｺﾞｼｯｸM" panose="020B0600000000000000" pitchFamily="50" charset="-128"/>
                <a:ea typeface="HGPｺﾞｼｯｸM" panose="020B0600000000000000" pitchFamily="50" charset="-128"/>
              </a:rPr>
              <a:t>1/3</a:t>
            </a:r>
            <a:r>
              <a:rPr kumimoji="0" lang="ja-JP" altLang="en-US" sz="600" dirty="0">
                <a:solidFill>
                  <a:prstClr val="black"/>
                </a:solidFill>
                <a:latin typeface="HGPｺﾞｼｯｸM" panose="020B0600000000000000" pitchFamily="50" charset="-128"/>
                <a:ea typeface="HGPｺﾞｼｯｸM" panose="020B0600000000000000" pitchFamily="50" charset="-128"/>
              </a:rPr>
              <a:t>程度になるような大きさで視認性を確保してください。</a:t>
            </a: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表記する文字内容は</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要素だけです。（例：企画タイトル、メインキャッチのみ。　（</a:t>
            </a:r>
            <a:r>
              <a:rPr kumimoji="0" lang="en-US" altLang="ja-JP" sz="600" dirty="0">
                <a:solidFill>
                  <a:prstClr val="black"/>
                </a:solidFill>
                <a:latin typeface="HGPｺﾞｼｯｸM" panose="020B0600000000000000" pitchFamily="50" charset="-128"/>
                <a:ea typeface="HGPｺﾞｼｯｸM" panose="020B0600000000000000" pitchFamily="50" charset="-128"/>
              </a:rPr>
              <a:t>NG</a:t>
            </a:r>
            <a:r>
              <a:rPr kumimoji="0" lang="ja-JP" altLang="en-US" sz="600" dirty="0">
                <a:solidFill>
                  <a:prstClr val="black"/>
                </a:solidFill>
                <a:latin typeface="HGPｺﾞｼｯｸM" panose="020B0600000000000000" pitchFamily="50" charset="-128"/>
                <a:ea typeface="HGPｺﾞｼｯｸM" panose="020B0600000000000000" pitchFamily="50" charset="-128"/>
              </a:rPr>
              <a:t>例：イベント名</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日時</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場所等、多要素の記載））視認性を確保するため、入稿いただいた素材の修正をお願いする場合があります。</a:t>
            </a:r>
            <a:r>
              <a:rPr lang="ja-JP" altLang="en-US" sz="600" dirty="0">
                <a:solidFill>
                  <a:prstClr val="black"/>
                </a:solidFill>
                <a:latin typeface="HGPｺﾞｼｯｸM" panose="020B0600000000000000" pitchFamily="50" charset="-128"/>
                <a:ea typeface="HGPｺﾞｼｯｸM" panose="020B0600000000000000" pitchFamily="50" charset="-128"/>
              </a:rPr>
              <a:t>掲載面により広告主名、</a:t>
            </a:r>
            <a:r>
              <a:rPr lang="en-US" altLang="ja-JP" sz="600" dirty="0">
                <a:solidFill>
                  <a:prstClr val="black"/>
                </a:solidFill>
                <a:latin typeface="HGPｺﾞｼｯｸM" panose="020B0600000000000000" pitchFamily="50" charset="-128"/>
                <a:ea typeface="HGPｺﾞｼｯｸM" panose="020B0600000000000000" pitchFamily="50" charset="-128"/>
              </a:rPr>
              <a:t>PR</a:t>
            </a:r>
            <a:r>
              <a:rPr lang="ja-JP" altLang="en-US" sz="600" dirty="0">
                <a:solidFill>
                  <a:prstClr val="black"/>
                </a:solidFill>
                <a:latin typeface="HGPｺﾞｼｯｸM" panose="020B0600000000000000" pitchFamily="50" charset="-128"/>
                <a:ea typeface="HGPｺﾞｼｯｸM" panose="020B0600000000000000" pitchFamily="50" charset="-128"/>
              </a:rPr>
              <a:t>ラベルの位置が異なる場合があります。</a:t>
            </a:r>
            <a:r>
              <a:rPr kumimoji="0" lang="ja-JP" altLang="en-US" sz="600" dirty="0">
                <a:solidFill>
                  <a:prstClr val="black"/>
                </a:solidFill>
                <a:latin typeface="HGPｺﾞｼｯｸM" panose="020B0600000000000000" pitchFamily="50" charset="-128"/>
                <a:ea typeface="HGPｺﾞｼｯｸM" panose="020B0600000000000000" pitchFamily="50" charset="-128"/>
              </a:rPr>
              <a:t>掲載期間内に合計</a:t>
            </a:r>
            <a:r>
              <a:rPr kumimoji="0" lang="en-US" altLang="ja-JP" sz="600" dirty="0">
                <a:solidFill>
                  <a:prstClr val="black"/>
                </a:solidFill>
                <a:latin typeface="HGPｺﾞｼｯｸM" panose="020B0600000000000000" pitchFamily="50" charset="-128"/>
                <a:ea typeface="HGPｺﾞｼｯｸM" panose="020B0600000000000000" pitchFamily="50" charset="-128"/>
              </a:rPr>
              <a:t>4</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600" dirty="0">
                <a:solidFill>
                  <a:prstClr val="black"/>
                </a:solidFill>
                <a:latin typeface="HGPｺﾞｼｯｸM" panose="020B0600000000000000" pitchFamily="50" charset="-128"/>
                <a:ea typeface="HGPｺﾞｼｯｸM" panose="020B0600000000000000" pitchFamily="50" charset="-128"/>
              </a:rPr>
              <a:t>2</a:t>
            </a:r>
            <a:r>
              <a:rPr kumimoji="0" lang="ja-JP" altLang="en-US" sz="600" dirty="0">
                <a:solidFill>
                  <a:prstClr val="black"/>
                </a:solidFill>
                <a:latin typeface="HGPｺﾞｼｯｸM" panose="020B0600000000000000" pitchFamily="50" charset="-128"/>
                <a:ea typeface="HGPｺﾞｼｯｸM" panose="020B0600000000000000" pitchFamily="50" charset="-128"/>
              </a:rPr>
              <a:t>万円の追加料金がかかります。</a:t>
            </a:r>
            <a:endParaRPr lang="ja-JP" altLang="en-US" sz="600" dirty="0">
              <a:solidFill>
                <a:prstClr val="black"/>
              </a:solidFill>
              <a:latin typeface="HGPｺﾞｼｯｸM" panose="020B0600000000000000" pitchFamily="50" charset="-128"/>
              <a:ea typeface="HGPｺﾞｼｯｸM" panose="020B0600000000000000" pitchFamily="50" charset="-128"/>
            </a:endParaRPr>
          </a:p>
        </p:txBody>
      </p:sp>
      <p:sp>
        <p:nvSpPr>
          <p:cNvPr id="64" name="正方形/長方形 63">
            <a:extLst>
              <a:ext uri="{FF2B5EF4-FFF2-40B4-BE49-F238E27FC236}">
                <a16:creationId xmlns:a16="http://schemas.microsoft.com/office/drawing/2014/main" id="{54D276E1-1FDD-4F3C-B5AA-5802D3615082}"/>
              </a:ext>
            </a:extLst>
          </p:cNvPr>
          <p:cNvSpPr/>
          <p:nvPr/>
        </p:nvSpPr>
        <p:spPr>
          <a:xfrm>
            <a:off x="2563622" y="3631335"/>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PC/</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モバイル</a:t>
            </a:r>
          </a:p>
        </p:txBody>
      </p:sp>
      <p:pic>
        <p:nvPicPr>
          <p:cNvPr id="65" name="図 64">
            <a:extLst>
              <a:ext uri="{FF2B5EF4-FFF2-40B4-BE49-F238E27FC236}">
                <a16:creationId xmlns:a16="http://schemas.microsoft.com/office/drawing/2014/main" id="{DCCEE7B0-ACB1-444E-8533-69067981F44D}"/>
              </a:ext>
            </a:extLst>
          </p:cNvPr>
          <p:cNvPicPr>
            <a:picLocks noChangeAspect="1"/>
          </p:cNvPicPr>
          <p:nvPr/>
        </p:nvPicPr>
        <p:blipFill>
          <a:blip r:embed="rId5"/>
          <a:stretch>
            <a:fillRect/>
          </a:stretch>
        </p:blipFill>
        <p:spPr>
          <a:xfrm>
            <a:off x="2642681" y="1196032"/>
            <a:ext cx="1125364" cy="2263815"/>
          </a:xfrm>
          <a:prstGeom prst="rect">
            <a:avLst/>
          </a:prstGeom>
        </p:spPr>
      </p:pic>
      <p:pic>
        <p:nvPicPr>
          <p:cNvPr id="66" name="図 65">
            <a:extLst>
              <a:ext uri="{FF2B5EF4-FFF2-40B4-BE49-F238E27FC236}">
                <a16:creationId xmlns:a16="http://schemas.microsoft.com/office/drawing/2014/main" id="{A10D1B4A-E5E2-4F69-8DFA-113C8E143450}"/>
              </a:ext>
            </a:extLst>
          </p:cNvPr>
          <p:cNvPicPr>
            <a:picLocks noChangeAspect="1"/>
          </p:cNvPicPr>
          <p:nvPr/>
        </p:nvPicPr>
        <p:blipFill>
          <a:blip r:embed="rId6"/>
          <a:stretch>
            <a:fillRect/>
          </a:stretch>
        </p:blipFill>
        <p:spPr>
          <a:xfrm>
            <a:off x="2511648" y="4624310"/>
            <a:ext cx="908487" cy="1555830"/>
          </a:xfrm>
          <a:prstGeom prst="rect">
            <a:avLst/>
          </a:prstGeom>
        </p:spPr>
      </p:pic>
      <p:sp>
        <p:nvSpPr>
          <p:cNvPr id="67" name="正方形/長方形 66">
            <a:extLst>
              <a:ext uri="{FF2B5EF4-FFF2-40B4-BE49-F238E27FC236}">
                <a16:creationId xmlns:a16="http://schemas.microsoft.com/office/drawing/2014/main" id="{72E3EE5B-32CD-4644-ADAB-D6F7069205EB}"/>
              </a:ext>
            </a:extLst>
          </p:cNvPr>
          <p:cNvSpPr/>
          <p:nvPr/>
        </p:nvSpPr>
        <p:spPr>
          <a:xfrm>
            <a:off x="2462048" y="6123809"/>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モバイル</a:t>
            </a:r>
          </a:p>
        </p:txBody>
      </p:sp>
      <p:pic>
        <p:nvPicPr>
          <p:cNvPr id="68" name="図 67">
            <a:extLst>
              <a:ext uri="{FF2B5EF4-FFF2-40B4-BE49-F238E27FC236}">
                <a16:creationId xmlns:a16="http://schemas.microsoft.com/office/drawing/2014/main" id="{F3FD2260-8FB3-463A-B69D-C8390680A1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75"/>
          <a:stretch/>
        </p:blipFill>
        <p:spPr>
          <a:xfrm>
            <a:off x="106725" y="1175599"/>
            <a:ext cx="1161087" cy="1977202"/>
          </a:xfrm>
          <a:prstGeom prst="rect">
            <a:avLst/>
          </a:prstGeom>
        </p:spPr>
      </p:pic>
      <p:pic>
        <p:nvPicPr>
          <p:cNvPr id="69" name="図 68">
            <a:extLst>
              <a:ext uri="{FF2B5EF4-FFF2-40B4-BE49-F238E27FC236}">
                <a16:creationId xmlns:a16="http://schemas.microsoft.com/office/drawing/2014/main" id="{B4418F08-A6E2-4CD3-A976-C8DCC2F885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7357" y="1176671"/>
            <a:ext cx="1089692" cy="1345407"/>
          </a:xfrm>
          <a:prstGeom prst="rect">
            <a:avLst/>
          </a:prstGeom>
        </p:spPr>
      </p:pic>
      <p:sp>
        <p:nvSpPr>
          <p:cNvPr id="70" name="正方形/長方形 69">
            <a:extLst>
              <a:ext uri="{FF2B5EF4-FFF2-40B4-BE49-F238E27FC236}">
                <a16:creationId xmlns:a16="http://schemas.microsoft.com/office/drawing/2014/main" id="{44AA95F2-5AC9-4507-ACE7-A17750936015}"/>
              </a:ext>
            </a:extLst>
          </p:cNvPr>
          <p:cNvSpPr/>
          <p:nvPr/>
        </p:nvSpPr>
        <p:spPr>
          <a:xfrm>
            <a:off x="918576" y="3169950"/>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記事面</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71" name="Text Box 16">
            <a:extLst>
              <a:ext uri="{FF2B5EF4-FFF2-40B4-BE49-F238E27FC236}">
                <a16:creationId xmlns:a16="http://schemas.microsoft.com/office/drawing/2014/main" id="{9B3696ED-4C53-4360-B7AC-41BF9362F57A}"/>
              </a:ext>
            </a:extLst>
          </p:cNvPr>
          <p:cNvSpPr txBox="1">
            <a:spLocks noChangeArrowheads="1"/>
          </p:cNvSpPr>
          <p:nvPr/>
        </p:nvSpPr>
        <p:spPr bwMode="auto">
          <a:xfrm>
            <a:off x="8998379" y="6352051"/>
            <a:ext cx="907621"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2021.11.25</a:t>
            </a:r>
            <a:r>
              <a:rPr kumimoji="0" lang="ja-JP" altLang="en-US" sz="800" dirty="0">
                <a:solidFill>
                  <a:srgbClr val="C00000"/>
                </a:solidFill>
                <a:latin typeface="Century Gothic"/>
                <a:ea typeface="HGPｺﾞｼｯｸM"/>
              </a:rPr>
              <a:t>更新</a:t>
            </a:r>
          </a:p>
        </p:txBody>
      </p:sp>
      <p:sp>
        <p:nvSpPr>
          <p:cNvPr id="72" name="正方形/長方形 71">
            <a:extLst>
              <a:ext uri="{FF2B5EF4-FFF2-40B4-BE49-F238E27FC236}">
                <a16:creationId xmlns:a16="http://schemas.microsoft.com/office/drawing/2014/main" id="{F697F952-309F-451C-AC0A-8E60A164FBFD}"/>
              </a:ext>
            </a:extLst>
          </p:cNvPr>
          <p:cNvSpPr/>
          <p:nvPr/>
        </p:nvSpPr>
        <p:spPr>
          <a:xfrm>
            <a:off x="9315180" y="1752360"/>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grpSp>
        <p:nvGrpSpPr>
          <p:cNvPr id="73" name="グループ化 72">
            <a:extLst>
              <a:ext uri="{FF2B5EF4-FFF2-40B4-BE49-F238E27FC236}">
                <a16:creationId xmlns:a16="http://schemas.microsoft.com/office/drawing/2014/main" id="{BE33944E-EDD0-4132-859E-56306FD655BA}"/>
              </a:ext>
            </a:extLst>
          </p:cNvPr>
          <p:cNvGrpSpPr/>
          <p:nvPr/>
        </p:nvGrpSpPr>
        <p:grpSpPr>
          <a:xfrm>
            <a:off x="3689811" y="179469"/>
            <a:ext cx="946328" cy="226480"/>
            <a:chOff x="2345874" y="280659"/>
            <a:chExt cx="921760" cy="226480"/>
          </a:xfrm>
        </p:grpSpPr>
        <p:sp>
          <p:nvSpPr>
            <p:cNvPr id="74" name="角丸四角形 5">
              <a:extLst>
                <a:ext uri="{FF2B5EF4-FFF2-40B4-BE49-F238E27FC236}">
                  <a16:creationId xmlns:a16="http://schemas.microsoft.com/office/drawing/2014/main" id="{76272A70-B4CB-4CCD-813D-A9EF379153BD}"/>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75" name="テキスト ボックス 74">
              <a:extLst>
                <a:ext uri="{FF2B5EF4-FFF2-40B4-BE49-F238E27FC236}">
                  <a16:creationId xmlns:a16="http://schemas.microsoft.com/office/drawing/2014/main" id="{CBC3C148-E597-486B-BDDB-8825A1859793}"/>
                </a:ext>
              </a:extLst>
            </p:cNvPr>
            <p:cNvSpPr txBox="1"/>
            <p:nvPr/>
          </p:nvSpPr>
          <p:spPr>
            <a:xfrm>
              <a:off x="2460091" y="280659"/>
              <a:ext cx="693567"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インフィード</a:t>
              </a:r>
            </a:p>
          </p:txBody>
        </p:sp>
      </p:grpSp>
      <p:grpSp>
        <p:nvGrpSpPr>
          <p:cNvPr id="76" name="グループ化 75">
            <a:extLst>
              <a:ext uri="{FF2B5EF4-FFF2-40B4-BE49-F238E27FC236}">
                <a16:creationId xmlns:a16="http://schemas.microsoft.com/office/drawing/2014/main" id="{78C5BA0F-8CA0-4071-B9D1-4F53B5397276}"/>
              </a:ext>
            </a:extLst>
          </p:cNvPr>
          <p:cNvGrpSpPr/>
          <p:nvPr/>
        </p:nvGrpSpPr>
        <p:grpSpPr>
          <a:xfrm>
            <a:off x="4716422" y="169134"/>
            <a:ext cx="946328" cy="226480"/>
            <a:chOff x="2345874" y="280659"/>
            <a:chExt cx="921760" cy="226480"/>
          </a:xfrm>
        </p:grpSpPr>
        <p:sp>
          <p:nvSpPr>
            <p:cNvPr id="77" name="角丸四角形 5">
              <a:extLst>
                <a:ext uri="{FF2B5EF4-FFF2-40B4-BE49-F238E27FC236}">
                  <a16:creationId xmlns:a16="http://schemas.microsoft.com/office/drawing/2014/main" id="{1F833B4F-B368-4166-AF32-9091BBC1FC47}"/>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78" name="テキスト ボックス 77">
              <a:extLst>
                <a:ext uri="{FF2B5EF4-FFF2-40B4-BE49-F238E27FC236}">
                  <a16:creationId xmlns:a16="http://schemas.microsoft.com/office/drawing/2014/main" id="{FDF4D995-DF28-4509-B285-BD9B126493A0}"/>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79" name="グループ化 78">
            <a:extLst>
              <a:ext uri="{FF2B5EF4-FFF2-40B4-BE49-F238E27FC236}">
                <a16:creationId xmlns:a16="http://schemas.microsoft.com/office/drawing/2014/main" id="{0FBFE70A-31BA-4FF5-9855-154DB4F73B41}"/>
              </a:ext>
            </a:extLst>
          </p:cNvPr>
          <p:cNvGrpSpPr/>
          <p:nvPr/>
        </p:nvGrpSpPr>
        <p:grpSpPr>
          <a:xfrm>
            <a:off x="3685112" y="467613"/>
            <a:ext cx="946328" cy="229157"/>
            <a:chOff x="1374548" y="286852"/>
            <a:chExt cx="921760" cy="229157"/>
          </a:xfrm>
        </p:grpSpPr>
        <p:sp>
          <p:nvSpPr>
            <p:cNvPr id="80" name="角丸四角形 5">
              <a:extLst>
                <a:ext uri="{FF2B5EF4-FFF2-40B4-BE49-F238E27FC236}">
                  <a16:creationId xmlns:a16="http://schemas.microsoft.com/office/drawing/2014/main" id="{28CA5AEF-3C22-4C39-8CAA-29C887F3F5F0}"/>
                </a:ext>
              </a:extLst>
            </p:cNvPr>
            <p:cNvSpPr/>
            <p:nvPr/>
          </p:nvSpPr>
          <p:spPr>
            <a:xfrm>
              <a:off x="1374548" y="286852"/>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81" name="テキスト ボックス 80">
              <a:extLst>
                <a:ext uri="{FF2B5EF4-FFF2-40B4-BE49-F238E27FC236}">
                  <a16:creationId xmlns:a16="http://schemas.microsoft.com/office/drawing/2014/main" id="{1B91DAF7-7B44-4CF2-89B8-28EB03BD1EAD}"/>
                </a:ext>
              </a:extLst>
            </p:cNvPr>
            <p:cNvSpPr txBox="1"/>
            <p:nvPr/>
          </p:nvSpPr>
          <p:spPr>
            <a:xfrm>
              <a:off x="1547977" y="292871"/>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sp>
        <p:nvSpPr>
          <p:cNvPr id="82" name="テキスト ボックス 81">
            <a:extLst>
              <a:ext uri="{FF2B5EF4-FFF2-40B4-BE49-F238E27FC236}">
                <a16:creationId xmlns:a16="http://schemas.microsoft.com/office/drawing/2014/main" id="{DE94975B-2248-4872-9E85-E79B8681E41E}"/>
              </a:ext>
            </a:extLst>
          </p:cNvPr>
          <p:cNvSpPr txBox="1"/>
          <p:nvPr/>
        </p:nvSpPr>
        <p:spPr>
          <a:xfrm>
            <a:off x="4247321" y="6072023"/>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364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525" y="177712"/>
            <a:ext cx="7905750" cy="460148"/>
          </a:xfrm>
        </p:spPr>
        <p:txBody>
          <a:bodyPr/>
          <a:lstStyle/>
          <a:p>
            <a:r>
              <a:rPr lang="en-US" altLang="ja-JP" dirty="0"/>
              <a:t>Run of NIKKEI </a:t>
            </a:r>
            <a:r>
              <a:rPr lang="ja-JP" altLang="en-US" dirty="0"/>
              <a:t>インフィード</a:t>
            </a:r>
            <a:br>
              <a:rPr lang="ja-JP" altLang="en-US" dirty="0"/>
            </a:br>
            <a:br>
              <a:rPr lang="ja-JP" altLang="en-US" dirty="0"/>
            </a:br>
            <a:endParaRPr kumimoji="1" lang="ja-JP" altLang="en-US" dirty="0"/>
          </a:p>
        </p:txBody>
      </p:sp>
      <p:grpSp>
        <p:nvGrpSpPr>
          <p:cNvPr id="32" name="グループ化 31">
            <a:extLst>
              <a:ext uri="{FF2B5EF4-FFF2-40B4-BE49-F238E27FC236}">
                <a16:creationId xmlns:a16="http://schemas.microsoft.com/office/drawing/2014/main" id="{9A04C8CC-B915-4ECF-94FC-E326CB7DADCC}"/>
              </a:ext>
            </a:extLst>
          </p:cNvPr>
          <p:cNvGrpSpPr/>
          <p:nvPr/>
        </p:nvGrpSpPr>
        <p:grpSpPr>
          <a:xfrm>
            <a:off x="4716422" y="470290"/>
            <a:ext cx="946328" cy="226480"/>
            <a:chOff x="2345874" y="280659"/>
            <a:chExt cx="921760" cy="226480"/>
          </a:xfrm>
        </p:grpSpPr>
        <p:sp>
          <p:nvSpPr>
            <p:cNvPr id="33" name="角丸四角形 5">
              <a:extLst>
                <a:ext uri="{FF2B5EF4-FFF2-40B4-BE49-F238E27FC236}">
                  <a16:creationId xmlns:a16="http://schemas.microsoft.com/office/drawing/2014/main" id="{3D5B318C-616A-4D8B-8001-2139081B512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6" name="テキスト ボックス 35">
              <a:extLst>
                <a:ext uri="{FF2B5EF4-FFF2-40B4-BE49-F238E27FC236}">
                  <a16:creationId xmlns:a16="http://schemas.microsoft.com/office/drawing/2014/main" id="{F6553E8F-36DF-44EA-93F0-45AEA936E47C}"/>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grpSp>
        <p:nvGrpSpPr>
          <p:cNvPr id="73" name="グループ化 72">
            <a:extLst>
              <a:ext uri="{FF2B5EF4-FFF2-40B4-BE49-F238E27FC236}">
                <a16:creationId xmlns:a16="http://schemas.microsoft.com/office/drawing/2014/main" id="{BE33944E-EDD0-4132-859E-56306FD655BA}"/>
              </a:ext>
            </a:extLst>
          </p:cNvPr>
          <p:cNvGrpSpPr/>
          <p:nvPr/>
        </p:nvGrpSpPr>
        <p:grpSpPr>
          <a:xfrm>
            <a:off x="3689811" y="179469"/>
            <a:ext cx="946328" cy="226480"/>
            <a:chOff x="2345874" y="280659"/>
            <a:chExt cx="921760" cy="226480"/>
          </a:xfrm>
        </p:grpSpPr>
        <p:sp>
          <p:nvSpPr>
            <p:cNvPr id="74" name="角丸四角形 5">
              <a:extLst>
                <a:ext uri="{FF2B5EF4-FFF2-40B4-BE49-F238E27FC236}">
                  <a16:creationId xmlns:a16="http://schemas.microsoft.com/office/drawing/2014/main" id="{76272A70-B4CB-4CCD-813D-A9EF379153BD}"/>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75" name="テキスト ボックス 74">
              <a:extLst>
                <a:ext uri="{FF2B5EF4-FFF2-40B4-BE49-F238E27FC236}">
                  <a16:creationId xmlns:a16="http://schemas.microsoft.com/office/drawing/2014/main" id="{CBC3C148-E597-486B-BDDB-8825A1859793}"/>
                </a:ext>
              </a:extLst>
            </p:cNvPr>
            <p:cNvSpPr txBox="1"/>
            <p:nvPr/>
          </p:nvSpPr>
          <p:spPr>
            <a:xfrm>
              <a:off x="2460091" y="280659"/>
              <a:ext cx="693567"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インフィード</a:t>
              </a:r>
            </a:p>
          </p:txBody>
        </p:sp>
      </p:grpSp>
      <p:grpSp>
        <p:nvGrpSpPr>
          <p:cNvPr id="76" name="グループ化 75">
            <a:extLst>
              <a:ext uri="{FF2B5EF4-FFF2-40B4-BE49-F238E27FC236}">
                <a16:creationId xmlns:a16="http://schemas.microsoft.com/office/drawing/2014/main" id="{78C5BA0F-8CA0-4071-B9D1-4F53B5397276}"/>
              </a:ext>
            </a:extLst>
          </p:cNvPr>
          <p:cNvGrpSpPr/>
          <p:nvPr/>
        </p:nvGrpSpPr>
        <p:grpSpPr>
          <a:xfrm>
            <a:off x="4716422" y="169134"/>
            <a:ext cx="946328" cy="226480"/>
            <a:chOff x="2345874" y="280659"/>
            <a:chExt cx="921760" cy="226480"/>
          </a:xfrm>
        </p:grpSpPr>
        <p:sp>
          <p:nvSpPr>
            <p:cNvPr id="77" name="角丸四角形 5">
              <a:extLst>
                <a:ext uri="{FF2B5EF4-FFF2-40B4-BE49-F238E27FC236}">
                  <a16:creationId xmlns:a16="http://schemas.microsoft.com/office/drawing/2014/main" id="{1F833B4F-B368-4166-AF32-9091BBC1FC47}"/>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78" name="テキスト ボックス 77">
              <a:extLst>
                <a:ext uri="{FF2B5EF4-FFF2-40B4-BE49-F238E27FC236}">
                  <a16:creationId xmlns:a16="http://schemas.microsoft.com/office/drawing/2014/main" id="{FDF4D995-DF28-4509-B285-BD9B126493A0}"/>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79" name="グループ化 78">
            <a:extLst>
              <a:ext uri="{FF2B5EF4-FFF2-40B4-BE49-F238E27FC236}">
                <a16:creationId xmlns:a16="http://schemas.microsoft.com/office/drawing/2014/main" id="{0FBFE70A-31BA-4FF5-9855-154DB4F73B41}"/>
              </a:ext>
            </a:extLst>
          </p:cNvPr>
          <p:cNvGrpSpPr/>
          <p:nvPr/>
        </p:nvGrpSpPr>
        <p:grpSpPr>
          <a:xfrm>
            <a:off x="3685112" y="467613"/>
            <a:ext cx="946328" cy="229157"/>
            <a:chOff x="1374548" y="286852"/>
            <a:chExt cx="921760" cy="229157"/>
          </a:xfrm>
        </p:grpSpPr>
        <p:sp>
          <p:nvSpPr>
            <p:cNvPr id="80" name="角丸四角形 5">
              <a:extLst>
                <a:ext uri="{FF2B5EF4-FFF2-40B4-BE49-F238E27FC236}">
                  <a16:creationId xmlns:a16="http://schemas.microsoft.com/office/drawing/2014/main" id="{28CA5AEF-3C22-4C39-8CAA-29C887F3F5F0}"/>
                </a:ext>
              </a:extLst>
            </p:cNvPr>
            <p:cNvSpPr/>
            <p:nvPr/>
          </p:nvSpPr>
          <p:spPr>
            <a:xfrm>
              <a:off x="1374548" y="286852"/>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81" name="テキスト ボックス 80">
              <a:extLst>
                <a:ext uri="{FF2B5EF4-FFF2-40B4-BE49-F238E27FC236}">
                  <a16:creationId xmlns:a16="http://schemas.microsoft.com/office/drawing/2014/main" id="{1B91DAF7-7B44-4CF2-89B8-28EB03BD1EAD}"/>
                </a:ext>
              </a:extLst>
            </p:cNvPr>
            <p:cNvSpPr txBox="1"/>
            <p:nvPr/>
          </p:nvSpPr>
          <p:spPr>
            <a:xfrm>
              <a:off x="1547977" y="292871"/>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sp>
        <p:nvSpPr>
          <p:cNvPr id="38" name="正方形/長方形 37">
            <a:extLst>
              <a:ext uri="{FF2B5EF4-FFF2-40B4-BE49-F238E27FC236}">
                <a16:creationId xmlns:a16="http://schemas.microsoft.com/office/drawing/2014/main" id="{3FF944A8-7186-466D-8770-5CA6B3DEC311}"/>
              </a:ext>
            </a:extLst>
          </p:cNvPr>
          <p:cNvSpPr/>
          <p:nvPr/>
        </p:nvSpPr>
        <p:spPr>
          <a:xfrm>
            <a:off x="3891918" y="1032532"/>
            <a:ext cx="5356749"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情報接触感度の高いユーザーに向けて、その体験を損なわない自然な形でメッセージを届けます</a:t>
            </a:r>
          </a:p>
        </p:txBody>
      </p:sp>
      <p:sp>
        <p:nvSpPr>
          <p:cNvPr id="39" name="角丸四角形 15">
            <a:extLst>
              <a:ext uri="{FF2B5EF4-FFF2-40B4-BE49-F238E27FC236}">
                <a16:creationId xmlns:a16="http://schemas.microsoft.com/office/drawing/2014/main" id="{72AFB2C9-482D-434A-9BBC-D399FF933B16}"/>
              </a:ext>
            </a:extLst>
          </p:cNvPr>
          <p:cNvSpPr/>
          <p:nvPr/>
        </p:nvSpPr>
        <p:spPr>
          <a:xfrm>
            <a:off x="4010633" y="400593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0" name="表 39">
            <a:extLst>
              <a:ext uri="{FF2B5EF4-FFF2-40B4-BE49-F238E27FC236}">
                <a16:creationId xmlns:a16="http://schemas.microsoft.com/office/drawing/2014/main" id="{55D128EA-A71C-4D8B-9B86-6C27DDD0182A}"/>
              </a:ext>
            </a:extLst>
          </p:cNvPr>
          <p:cNvGraphicFramePr>
            <a:graphicFrameLocks noGrp="1"/>
          </p:cNvGraphicFramePr>
          <p:nvPr/>
        </p:nvGraphicFramePr>
        <p:xfrm>
          <a:off x="3994879" y="4228450"/>
          <a:ext cx="5356748" cy="1165860"/>
        </p:xfrm>
        <a:graphic>
          <a:graphicData uri="http://schemas.openxmlformats.org/drawingml/2006/table">
            <a:tbl>
              <a:tblPr firstRow="1" bandRow="1">
                <a:tableStyleId>{5C22544A-7EE6-4342-B048-85BDC9FD1C3A}</a:tableStyleId>
              </a:tblPr>
              <a:tblGrid>
                <a:gridCol w="920922">
                  <a:extLst>
                    <a:ext uri="{9D8B030D-6E8A-4147-A177-3AD203B41FA5}">
                      <a16:colId xmlns:a16="http://schemas.microsoft.com/office/drawing/2014/main" val="20000"/>
                    </a:ext>
                  </a:extLst>
                </a:gridCol>
                <a:gridCol w="1738317">
                  <a:extLst>
                    <a:ext uri="{9D8B030D-6E8A-4147-A177-3AD203B41FA5}">
                      <a16:colId xmlns:a16="http://schemas.microsoft.com/office/drawing/2014/main" val="20001"/>
                    </a:ext>
                  </a:extLst>
                </a:gridCol>
                <a:gridCol w="938474">
                  <a:extLst>
                    <a:ext uri="{9D8B030D-6E8A-4147-A177-3AD203B41FA5}">
                      <a16:colId xmlns:a16="http://schemas.microsoft.com/office/drawing/2014/main" val="20002"/>
                    </a:ext>
                  </a:extLst>
                </a:gridCol>
                <a:gridCol w="1759035">
                  <a:extLst>
                    <a:ext uri="{9D8B030D-6E8A-4147-A177-3AD203B41FA5}">
                      <a16:colId xmlns:a16="http://schemas.microsoft.com/office/drawing/2014/main" val="20003"/>
                    </a:ext>
                  </a:extLst>
                </a:gridCol>
              </a:tblGrid>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6918">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1" name="表 40">
            <a:extLst>
              <a:ext uri="{FF2B5EF4-FFF2-40B4-BE49-F238E27FC236}">
                <a16:creationId xmlns:a16="http://schemas.microsoft.com/office/drawing/2014/main" id="{A393E19C-E592-4838-8E15-1D78F86AA923}"/>
              </a:ext>
            </a:extLst>
          </p:cNvPr>
          <p:cNvGraphicFramePr>
            <a:graphicFrameLocks noGrp="1"/>
          </p:cNvGraphicFramePr>
          <p:nvPr>
            <p:extLst>
              <p:ext uri="{D42A27DB-BD31-4B8C-83A1-F6EECF244321}">
                <p14:modId xmlns:p14="http://schemas.microsoft.com/office/powerpoint/2010/main" val="3454173585"/>
              </p:ext>
            </p:extLst>
          </p:nvPr>
        </p:nvGraphicFramePr>
        <p:xfrm>
          <a:off x="3971307" y="1263888"/>
          <a:ext cx="5356749" cy="1920552"/>
        </p:xfrm>
        <a:graphic>
          <a:graphicData uri="http://schemas.openxmlformats.org/drawingml/2006/table">
            <a:tbl>
              <a:tblPr firstRow="1" bandRow="1">
                <a:tableStyleId>{5C22544A-7EE6-4342-B048-85BDC9FD1C3A}</a:tableStyleId>
              </a:tblPr>
              <a:tblGrid>
                <a:gridCol w="2131204">
                  <a:extLst>
                    <a:ext uri="{9D8B030D-6E8A-4147-A177-3AD203B41FA5}">
                      <a16:colId xmlns:a16="http://schemas.microsoft.com/office/drawing/2014/main" val="20000"/>
                    </a:ext>
                  </a:extLst>
                </a:gridCol>
                <a:gridCol w="887775">
                  <a:extLst>
                    <a:ext uri="{9D8B030D-6E8A-4147-A177-3AD203B41FA5}">
                      <a16:colId xmlns:a16="http://schemas.microsoft.com/office/drawing/2014/main" val="20001"/>
                    </a:ext>
                  </a:extLst>
                </a:gridCol>
                <a:gridCol w="2337770">
                  <a:extLst>
                    <a:ext uri="{9D8B030D-6E8A-4147-A177-3AD203B41FA5}">
                      <a16:colId xmlns:a16="http://schemas.microsoft.com/office/drawing/2014/main" val="20002"/>
                    </a:ext>
                  </a:extLst>
                </a:gridCol>
              </a:tblGrid>
              <a:tr h="26768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PC</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トップ指定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日経電子版トップページおよび一部セクショントップページ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6"/>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2.16</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日経電子版トップページおよび記事面ページ、一部セクショントップページ、日経電子版モバイル、日経電子版アプリ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1530366"/>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PC</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および記事面ページ、一部セクショントップページ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3184755063"/>
                  </a:ext>
                </a:extLst>
              </a:tr>
              <a:tr h="41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5728268"/>
                  </a:ext>
                </a:extLst>
              </a:tr>
            </a:tbl>
          </a:graphicData>
        </a:graphic>
      </p:graphicFrame>
      <p:sp>
        <p:nvSpPr>
          <p:cNvPr id="46" name="正方形/長方形 45">
            <a:extLst>
              <a:ext uri="{FF2B5EF4-FFF2-40B4-BE49-F238E27FC236}">
                <a16:creationId xmlns:a16="http://schemas.microsoft.com/office/drawing/2014/main" id="{1A544E7B-FB35-4D34-98D1-423CC10D224B}"/>
              </a:ext>
            </a:extLst>
          </p:cNvPr>
          <p:cNvSpPr/>
          <p:nvPr/>
        </p:nvSpPr>
        <p:spPr>
          <a:xfrm>
            <a:off x="3958431" y="3152554"/>
            <a:ext cx="5262097" cy="768993"/>
          </a:xfrm>
          <a:prstGeom prst="rect">
            <a:avLst/>
          </a:prstGeom>
          <a:noFill/>
        </p:spPr>
        <p:txBody>
          <a:bodyPr wrap="square">
            <a:spAutoFit/>
          </a:bodyPr>
          <a:lstStyle/>
          <a:p>
            <a:pPr>
              <a:lnSpc>
                <a:spcPts val="900"/>
              </a:lnSpc>
            </a:pPr>
            <a:endParaRPr lang="en-US" altLang="ja-JP" sz="600" kern="900" dirty="0">
              <a:solidFill>
                <a:srgbClr val="FF0000"/>
              </a:solidFill>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最低販売金額は</a:t>
            </a: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万円です。</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日ごと、時間ごとの均等配信は保証いたしません。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第三者配信はお受けできません。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日経電子版モバイル、日経電子版アプリの指定はできません。</a:t>
            </a:r>
          </a:p>
          <a:p>
            <a:pPr marL="171450" indent="-171450">
              <a:lnSpc>
                <a:spcPts val="900"/>
              </a:lnSpc>
              <a:buFont typeface="HGPｺﾞｼｯｸM" panose="020B0600000000000000" pitchFamily="50" charset="-128"/>
              <a:buChar char="※"/>
            </a:pP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a:t>
            </a:r>
            <a:r>
              <a:rPr lang="en-US" altLang="ja-JP" sz="600" kern="900" dirty="0">
                <a:latin typeface="HGPｺﾞｼｯｸM" panose="020B0600000000000000" pitchFamily="50" charset="-128"/>
                <a:ea typeface="HGPｺﾞｼｯｸM" panose="020B0600000000000000" pitchFamily="50" charset="-128"/>
              </a:rPr>
              <a:t>imps</a:t>
            </a:r>
            <a:r>
              <a:rPr lang="ja-JP" altLang="en-US" sz="600" kern="900" dirty="0">
                <a:latin typeface="HGPｺﾞｼｯｸM" panose="020B0600000000000000" pitchFamily="50" charset="-128"/>
                <a:ea typeface="HGPｺﾞｼｯｸM" panose="020B0600000000000000" pitchFamily="50" charset="-128"/>
              </a:rPr>
              <a:t>以上で申し込みの場合は、原稿を</a:t>
            </a:r>
            <a:r>
              <a:rPr lang="en-US" altLang="ja-JP" sz="600" kern="900" dirty="0">
                <a:latin typeface="HGPｺﾞｼｯｸM" panose="020B0600000000000000" pitchFamily="50" charset="-128"/>
                <a:ea typeface="HGPｺﾞｼｯｸM" panose="020B0600000000000000" pitchFamily="50" charset="-128"/>
              </a:rPr>
              <a:t>2</a:t>
            </a:r>
            <a:r>
              <a:rPr lang="ja-JP" altLang="en-US" sz="600" kern="900" dirty="0">
                <a:latin typeface="HGPｺﾞｼｯｸM" panose="020B0600000000000000" pitchFamily="50" charset="-128"/>
                <a:ea typeface="HGPｺﾞｼｯｸM" panose="020B0600000000000000" pitchFamily="50" charset="-128"/>
              </a:rPr>
              <a:t>本以上ご用意ください</a:t>
            </a:r>
            <a:r>
              <a:rPr lang="ja-JP" altLang="en-US" sz="500" kern="900" dirty="0">
                <a:latin typeface="HGPｺﾞｼｯｸM" panose="020B0600000000000000" pitchFamily="50" charset="-128"/>
                <a:ea typeface="HGPｺﾞｼｯｸM" panose="020B0600000000000000" pitchFamily="50" charset="-128"/>
              </a:rPr>
              <a:t>。</a:t>
            </a:r>
          </a:p>
        </p:txBody>
      </p:sp>
      <p:pic>
        <p:nvPicPr>
          <p:cNvPr id="47" name="Picture 2">
            <a:extLst>
              <a:ext uri="{FF2B5EF4-FFF2-40B4-BE49-F238E27FC236}">
                <a16:creationId xmlns:a16="http://schemas.microsoft.com/office/drawing/2014/main" id="{479D8B92-EBBC-4A6E-A954-EECAB593766C}"/>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286" y="3866352"/>
            <a:ext cx="919336" cy="227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正方形/長方形 47">
            <a:extLst>
              <a:ext uri="{FF2B5EF4-FFF2-40B4-BE49-F238E27FC236}">
                <a16:creationId xmlns:a16="http://schemas.microsoft.com/office/drawing/2014/main" id="{60C9B8AF-EC97-46B2-AB12-018485990337}"/>
              </a:ext>
            </a:extLst>
          </p:cNvPr>
          <p:cNvSpPr/>
          <p:nvPr/>
        </p:nvSpPr>
        <p:spPr>
          <a:xfrm>
            <a:off x="941540" y="6146245"/>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9" name="正方形/長方形 48">
            <a:extLst>
              <a:ext uri="{FF2B5EF4-FFF2-40B4-BE49-F238E27FC236}">
                <a16:creationId xmlns:a16="http://schemas.microsoft.com/office/drawing/2014/main" id="{968B7AB9-9D5A-4631-B323-43BCDDD88631}"/>
              </a:ext>
            </a:extLst>
          </p:cNvPr>
          <p:cNvSpPr/>
          <p:nvPr/>
        </p:nvSpPr>
        <p:spPr>
          <a:xfrm>
            <a:off x="1928286" y="6131674"/>
            <a:ext cx="1197368"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9B32590C-369B-4AD3-8B3A-04E968CC42CA}"/>
              </a:ext>
            </a:extLst>
          </p:cNvPr>
          <p:cNvSpPr/>
          <p:nvPr/>
        </p:nvSpPr>
        <p:spPr>
          <a:xfrm>
            <a:off x="658389" y="6233194"/>
            <a:ext cx="3674597" cy="215444"/>
          </a:xfrm>
          <a:prstGeom prst="rect">
            <a:avLst/>
          </a:prstGeom>
        </p:spPr>
        <p:txBody>
          <a:bodyPr wrap="square">
            <a:spAutoFit/>
          </a:bodyPr>
          <a:lstStyle/>
          <a:p>
            <a:r>
              <a:rPr lang="ja-JP" altLang="en-US" sz="800" dirty="0">
                <a:solidFill>
                  <a:prstClr val="black"/>
                </a:solidFill>
                <a:latin typeface="HGPｺﾞｼｯｸM" panose="020B0600000000000000" pitchFamily="50" charset="-128"/>
                <a:ea typeface="HGPｺﾞｼｯｸM" panose="020B0600000000000000" pitchFamily="50" charset="-128"/>
              </a:rPr>
              <a:t>イラストは掲載イメージのため、デザインが実際の配信とは異なる場合があります。</a:t>
            </a:r>
          </a:p>
        </p:txBody>
      </p:sp>
      <p:pic>
        <p:nvPicPr>
          <p:cNvPr id="51"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4649CE32-5EBA-4A42-B4F6-1A31D89DB8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850" y="3862935"/>
            <a:ext cx="919335" cy="2274226"/>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id="{B1D2A5B3-CEB8-4F81-A603-91CD47D43B0A}"/>
              </a:ext>
            </a:extLst>
          </p:cNvPr>
          <p:cNvSpPr/>
          <p:nvPr/>
        </p:nvSpPr>
        <p:spPr>
          <a:xfrm>
            <a:off x="259820" y="3174235"/>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正方形/長方形 52">
            <a:extLst>
              <a:ext uri="{FF2B5EF4-FFF2-40B4-BE49-F238E27FC236}">
                <a16:creationId xmlns:a16="http://schemas.microsoft.com/office/drawing/2014/main" id="{92E62BDF-BB36-4C43-B30B-0A5F6455E6B7}"/>
              </a:ext>
            </a:extLst>
          </p:cNvPr>
          <p:cNvSpPr/>
          <p:nvPr/>
        </p:nvSpPr>
        <p:spPr>
          <a:xfrm>
            <a:off x="3907306" y="5387487"/>
            <a:ext cx="5952949" cy="841256"/>
          </a:xfrm>
          <a:prstGeom prst="rect">
            <a:avLst/>
          </a:prstGeom>
        </p:spPr>
        <p:txBody>
          <a:bodyPr wrap="square">
            <a:spAutoFit/>
          </a:bodyPr>
          <a:lstStyle/>
          <a:p>
            <a:pPr marL="171450" indent="-171450">
              <a:spcBef>
                <a:spcPts val="200"/>
              </a:spcBef>
              <a:buFont typeface="HGPｺﾞｼｯｸM" panose="020B0600000000000000" pitchFamily="50" charset="-128"/>
              <a:buChar char="※"/>
            </a:pPr>
            <a:r>
              <a:rPr lang="ja-JP" altLang="en-US" sz="600" dirty="0">
                <a:solidFill>
                  <a:prstClr val="black"/>
                </a:solidFill>
                <a:latin typeface="HGPｺﾞｼｯｸM" panose="020B0600000000000000" pitchFamily="50" charset="-128"/>
                <a:ea typeface="HGPｺﾞｼｯｸM" panose="020B0600000000000000" pitchFamily="50" charset="-128"/>
              </a:rPr>
              <a:t>デバイスによって実際の表示サイズは異なります。このため、画像サイズは厳守ください。</a:t>
            </a:r>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モバイルに配信する場合、リンク先がスマートフォン向けサイトでない場合、掲載をお断りする場合があります。</a:t>
            </a:r>
            <a:endParaRPr kumimoji="0"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latin typeface="HGPｺﾞｼｯｸM" panose="020B0600000000000000" pitchFamily="50" charset="-128"/>
                <a:ea typeface="HGPｺﾞｼｯｸM" panose="020B0600000000000000" pitchFamily="50" charset="-128"/>
              </a:rPr>
              <a:t>文字数によっては広告主名が</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行に折り返す場合があります。</a:t>
            </a:r>
            <a:endParaRPr kumimoji="0" lang="en-US" altLang="ja-JP" sz="600" dirty="0">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画像上にテキストを表記する場合は、文字数</a:t>
            </a:r>
            <a:r>
              <a:rPr kumimoji="0" lang="en-US" altLang="ja-JP" sz="600" dirty="0">
                <a:solidFill>
                  <a:prstClr val="black"/>
                </a:solidFill>
                <a:latin typeface="HGPｺﾞｼｯｸM" panose="020B0600000000000000" pitchFamily="50" charset="-128"/>
                <a:ea typeface="HGPｺﾞｼｯｸM" panose="020B0600000000000000" pitchFamily="50" charset="-128"/>
              </a:rPr>
              <a:t>15</a:t>
            </a:r>
            <a:r>
              <a:rPr kumimoji="0" lang="ja-JP" altLang="en-US" sz="600" dirty="0">
                <a:solidFill>
                  <a:prstClr val="black"/>
                </a:solidFill>
                <a:latin typeface="HGPｺﾞｼｯｸM" panose="020B0600000000000000" pitchFamily="50" charset="-128"/>
                <a:ea typeface="HGPｺﾞｼｯｸM" panose="020B0600000000000000" pitchFamily="50" charset="-128"/>
              </a:rPr>
              <a:t>文字までを目安に、文字部分以外の余白が</a:t>
            </a:r>
            <a:r>
              <a:rPr kumimoji="0" lang="en-US" altLang="ja-JP" sz="600" dirty="0">
                <a:solidFill>
                  <a:prstClr val="black"/>
                </a:solidFill>
                <a:latin typeface="HGPｺﾞｼｯｸM" panose="020B0600000000000000" pitchFamily="50" charset="-128"/>
                <a:ea typeface="HGPｺﾞｼｯｸM" panose="020B0600000000000000" pitchFamily="50" charset="-128"/>
              </a:rPr>
              <a:t>1/3</a:t>
            </a:r>
            <a:r>
              <a:rPr kumimoji="0" lang="ja-JP" altLang="en-US" sz="600" dirty="0">
                <a:solidFill>
                  <a:prstClr val="black"/>
                </a:solidFill>
                <a:latin typeface="HGPｺﾞｼｯｸM" panose="020B0600000000000000" pitchFamily="50" charset="-128"/>
                <a:ea typeface="HGPｺﾞｼｯｸM" panose="020B0600000000000000" pitchFamily="50" charset="-128"/>
              </a:rPr>
              <a:t>程度になるような大きさで視認性を確保してください。</a:t>
            </a: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表記する文字内容は</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要素だけです。（例：企画タイトル、メインキャッチのみ。　（</a:t>
            </a:r>
            <a:r>
              <a:rPr kumimoji="0" lang="en-US" altLang="ja-JP" sz="600" dirty="0">
                <a:solidFill>
                  <a:prstClr val="black"/>
                </a:solidFill>
                <a:latin typeface="HGPｺﾞｼｯｸM" panose="020B0600000000000000" pitchFamily="50" charset="-128"/>
                <a:ea typeface="HGPｺﾞｼｯｸM" panose="020B0600000000000000" pitchFamily="50" charset="-128"/>
              </a:rPr>
              <a:t>NG</a:t>
            </a:r>
            <a:r>
              <a:rPr kumimoji="0" lang="ja-JP" altLang="en-US" sz="600" dirty="0">
                <a:solidFill>
                  <a:prstClr val="black"/>
                </a:solidFill>
                <a:latin typeface="HGPｺﾞｼｯｸM" panose="020B0600000000000000" pitchFamily="50" charset="-128"/>
                <a:ea typeface="HGPｺﾞｼｯｸM" panose="020B0600000000000000" pitchFamily="50" charset="-128"/>
              </a:rPr>
              <a:t>例：イベント名</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日時</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場所等、多要素の記載））視認性を確保するため、入稿いただいた素材の修正をお願いする場合があります。</a:t>
            </a:r>
            <a:r>
              <a:rPr lang="ja-JP" altLang="en-US" sz="600" dirty="0">
                <a:solidFill>
                  <a:prstClr val="black"/>
                </a:solidFill>
                <a:latin typeface="HGPｺﾞｼｯｸM" panose="020B0600000000000000" pitchFamily="50" charset="-128"/>
                <a:ea typeface="HGPｺﾞｼｯｸM" panose="020B0600000000000000" pitchFamily="50" charset="-128"/>
              </a:rPr>
              <a:t>掲載面により広告主名、</a:t>
            </a:r>
            <a:r>
              <a:rPr lang="en-US" altLang="ja-JP" sz="600" dirty="0">
                <a:solidFill>
                  <a:prstClr val="black"/>
                </a:solidFill>
                <a:latin typeface="HGPｺﾞｼｯｸM" panose="020B0600000000000000" pitchFamily="50" charset="-128"/>
                <a:ea typeface="HGPｺﾞｼｯｸM" panose="020B0600000000000000" pitchFamily="50" charset="-128"/>
              </a:rPr>
              <a:t>PR</a:t>
            </a:r>
            <a:r>
              <a:rPr lang="ja-JP" altLang="en-US" sz="600" dirty="0">
                <a:solidFill>
                  <a:prstClr val="black"/>
                </a:solidFill>
                <a:latin typeface="HGPｺﾞｼｯｸM" panose="020B0600000000000000" pitchFamily="50" charset="-128"/>
                <a:ea typeface="HGPｺﾞｼｯｸM" panose="020B0600000000000000" pitchFamily="50" charset="-128"/>
              </a:rPr>
              <a:t>ラベルの位置が異なる場合があります。</a:t>
            </a:r>
            <a:r>
              <a:rPr kumimoji="0" lang="ja-JP" altLang="en-US" sz="600" dirty="0">
                <a:solidFill>
                  <a:prstClr val="black"/>
                </a:solidFill>
                <a:latin typeface="HGPｺﾞｼｯｸM" panose="020B0600000000000000" pitchFamily="50" charset="-128"/>
                <a:ea typeface="HGPｺﾞｼｯｸM" panose="020B0600000000000000" pitchFamily="50" charset="-128"/>
              </a:rPr>
              <a:t>掲載期間内に合計</a:t>
            </a:r>
            <a:r>
              <a:rPr kumimoji="0" lang="en-US" altLang="ja-JP" sz="600" dirty="0">
                <a:solidFill>
                  <a:prstClr val="black"/>
                </a:solidFill>
                <a:latin typeface="HGPｺﾞｼｯｸM" panose="020B0600000000000000" pitchFamily="50" charset="-128"/>
                <a:ea typeface="HGPｺﾞｼｯｸM" panose="020B0600000000000000" pitchFamily="50" charset="-128"/>
              </a:rPr>
              <a:t>4</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600" dirty="0">
                <a:solidFill>
                  <a:prstClr val="black"/>
                </a:solidFill>
                <a:latin typeface="HGPｺﾞｼｯｸM" panose="020B0600000000000000" pitchFamily="50" charset="-128"/>
                <a:ea typeface="HGPｺﾞｼｯｸM" panose="020B0600000000000000" pitchFamily="50" charset="-128"/>
              </a:rPr>
              <a:t>2</a:t>
            </a:r>
            <a:r>
              <a:rPr kumimoji="0" lang="ja-JP" altLang="en-US" sz="600" dirty="0">
                <a:solidFill>
                  <a:prstClr val="black"/>
                </a:solidFill>
                <a:latin typeface="HGPｺﾞｼｯｸM" panose="020B0600000000000000" pitchFamily="50" charset="-128"/>
                <a:ea typeface="HGPｺﾞｼｯｸM" panose="020B0600000000000000" pitchFamily="50" charset="-128"/>
              </a:rPr>
              <a:t>万円の追加料金がかかります。</a:t>
            </a:r>
            <a:endParaRPr lang="ja-JP" altLang="en-US" sz="600" dirty="0">
              <a:solidFill>
                <a:prstClr val="black"/>
              </a:solidFill>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113988F2-C8D9-48D2-B789-8431D703E8BF}"/>
              </a:ext>
            </a:extLst>
          </p:cNvPr>
          <p:cNvSpPr/>
          <p:nvPr/>
        </p:nvSpPr>
        <p:spPr>
          <a:xfrm>
            <a:off x="9243493" y="2072297"/>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sp>
        <p:nvSpPr>
          <p:cNvPr id="55" name="正方形/長方形 54">
            <a:extLst>
              <a:ext uri="{FF2B5EF4-FFF2-40B4-BE49-F238E27FC236}">
                <a16:creationId xmlns:a16="http://schemas.microsoft.com/office/drawing/2014/main" id="{F1D67D86-14E7-4464-913D-E161FEDDB194}"/>
              </a:ext>
            </a:extLst>
          </p:cNvPr>
          <p:cNvSpPr/>
          <p:nvPr/>
        </p:nvSpPr>
        <p:spPr>
          <a:xfrm>
            <a:off x="9260930" y="2450756"/>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sp>
        <p:nvSpPr>
          <p:cNvPr id="56" name="正方形/長方形 55">
            <a:extLst>
              <a:ext uri="{FF2B5EF4-FFF2-40B4-BE49-F238E27FC236}">
                <a16:creationId xmlns:a16="http://schemas.microsoft.com/office/drawing/2014/main" id="{C679C58C-51F4-4E36-B740-C3AD5891A953}"/>
              </a:ext>
            </a:extLst>
          </p:cNvPr>
          <p:cNvSpPr/>
          <p:nvPr/>
        </p:nvSpPr>
        <p:spPr>
          <a:xfrm>
            <a:off x="9259784" y="1617942"/>
            <a:ext cx="613471" cy="309444"/>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旧トップ</a:t>
            </a:r>
            <a:endParaRPr lang="en-US" altLang="ja-JP" sz="700" kern="900" dirty="0">
              <a:solidFill>
                <a:srgbClr val="FF0000"/>
              </a:solidFill>
              <a:latin typeface="HGPｺﾞｼｯｸM" panose="020B0600000000000000" pitchFamily="50" charset="-128"/>
              <a:ea typeface="HGPｺﾞｼｯｸM" panose="020B0600000000000000" pitchFamily="50" charset="-128"/>
            </a:endParaRPr>
          </a:p>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インフィード</a:t>
            </a:r>
          </a:p>
        </p:txBody>
      </p:sp>
      <p:sp>
        <p:nvSpPr>
          <p:cNvPr id="60" name="正方形/長方形 59">
            <a:extLst>
              <a:ext uri="{FF2B5EF4-FFF2-40B4-BE49-F238E27FC236}">
                <a16:creationId xmlns:a16="http://schemas.microsoft.com/office/drawing/2014/main" id="{225B844E-F76A-4BB5-8FBE-40AAFF13AF33}"/>
              </a:ext>
            </a:extLst>
          </p:cNvPr>
          <p:cNvSpPr/>
          <p:nvPr/>
        </p:nvSpPr>
        <p:spPr>
          <a:xfrm>
            <a:off x="9243493" y="2814239"/>
            <a:ext cx="613471" cy="309444"/>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旧モバイル</a:t>
            </a:r>
            <a:endParaRPr lang="en-US" altLang="ja-JP" sz="700" kern="900" dirty="0">
              <a:solidFill>
                <a:srgbClr val="FF0000"/>
              </a:solidFill>
              <a:latin typeface="HGPｺﾞｼｯｸM" panose="020B0600000000000000" pitchFamily="50" charset="-128"/>
              <a:ea typeface="HGPｺﾞｼｯｸM" panose="020B0600000000000000" pitchFamily="50" charset="-128"/>
            </a:endParaRPr>
          </a:p>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インフィード</a:t>
            </a:r>
          </a:p>
        </p:txBody>
      </p:sp>
      <p:pic>
        <p:nvPicPr>
          <p:cNvPr id="83" name="図 82">
            <a:extLst>
              <a:ext uri="{FF2B5EF4-FFF2-40B4-BE49-F238E27FC236}">
                <a16:creationId xmlns:a16="http://schemas.microsoft.com/office/drawing/2014/main" id="{26E7B403-614A-45AE-AAF6-A6794BF167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64"/>
          <a:stretch/>
        </p:blipFill>
        <p:spPr>
          <a:xfrm>
            <a:off x="749723" y="1123367"/>
            <a:ext cx="1161087" cy="1787474"/>
          </a:xfrm>
          <a:prstGeom prst="rect">
            <a:avLst/>
          </a:prstGeom>
        </p:spPr>
      </p:pic>
      <p:pic>
        <p:nvPicPr>
          <p:cNvPr id="84" name="図 83">
            <a:extLst>
              <a:ext uri="{FF2B5EF4-FFF2-40B4-BE49-F238E27FC236}">
                <a16:creationId xmlns:a16="http://schemas.microsoft.com/office/drawing/2014/main" id="{F11EEE70-AA87-41BF-8E8B-6FFD88211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0355" y="1163807"/>
            <a:ext cx="1089692" cy="1345407"/>
          </a:xfrm>
          <a:prstGeom prst="rect">
            <a:avLst/>
          </a:prstGeom>
        </p:spPr>
      </p:pic>
      <p:sp>
        <p:nvSpPr>
          <p:cNvPr id="85" name="正方形/長方形 84">
            <a:extLst>
              <a:ext uri="{FF2B5EF4-FFF2-40B4-BE49-F238E27FC236}">
                <a16:creationId xmlns:a16="http://schemas.microsoft.com/office/drawing/2014/main" id="{B54E6E74-1E47-485B-A8AB-DDB28A3154B3}"/>
              </a:ext>
            </a:extLst>
          </p:cNvPr>
          <p:cNvSpPr/>
          <p:nvPr/>
        </p:nvSpPr>
        <p:spPr>
          <a:xfrm>
            <a:off x="1561574" y="3157086"/>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記事面</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A65ECF21-55E7-45CF-9E52-C416D7025258}"/>
              </a:ext>
            </a:extLst>
          </p:cNvPr>
          <p:cNvSpPr txBox="1"/>
          <p:nvPr/>
        </p:nvSpPr>
        <p:spPr>
          <a:xfrm>
            <a:off x="4288786" y="6196042"/>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16">
            <a:extLst>
              <a:ext uri="{FF2B5EF4-FFF2-40B4-BE49-F238E27FC236}">
                <a16:creationId xmlns:a16="http://schemas.microsoft.com/office/drawing/2014/main" id="{38812A47-7302-4C8A-AACE-5DAD82663482}"/>
              </a:ext>
            </a:extLst>
          </p:cNvPr>
          <p:cNvSpPr txBox="1">
            <a:spLocks noChangeArrowheads="1"/>
          </p:cNvSpPr>
          <p:nvPr/>
        </p:nvSpPr>
        <p:spPr bwMode="auto">
          <a:xfrm>
            <a:off x="8998379" y="6352051"/>
            <a:ext cx="907621"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2021.11.25</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15171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525" y="177712"/>
            <a:ext cx="7905750" cy="460148"/>
          </a:xfrm>
        </p:spPr>
        <p:txBody>
          <a:bodyPr/>
          <a:lstStyle/>
          <a:p>
            <a:r>
              <a:rPr lang="ja-JP" altLang="en-US" dirty="0"/>
              <a:t>ターゲティングインフィード</a:t>
            </a:r>
            <a:r>
              <a:rPr lang="en-US" altLang="ja-JP" dirty="0"/>
              <a:t>(</a:t>
            </a:r>
            <a:r>
              <a:rPr lang="ja-JP" altLang="en-US" dirty="0"/>
              <a:t>日経</a:t>
            </a:r>
            <a:r>
              <a:rPr lang="en-US" altLang="ja-JP" dirty="0"/>
              <a:t>ID)</a:t>
            </a:r>
            <a:br>
              <a:rPr lang="ja-JP" altLang="en-US" dirty="0"/>
            </a:br>
            <a:br>
              <a:rPr lang="ja-JP" altLang="en-US" dirty="0"/>
            </a:br>
            <a:endParaRPr kumimoji="1" lang="ja-JP" altLang="en-US" dirty="0"/>
          </a:p>
        </p:txBody>
      </p:sp>
      <p:grpSp>
        <p:nvGrpSpPr>
          <p:cNvPr id="32" name="グループ化 31">
            <a:extLst>
              <a:ext uri="{FF2B5EF4-FFF2-40B4-BE49-F238E27FC236}">
                <a16:creationId xmlns:a16="http://schemas.microsoft.com/office/drawing/2014/main" id="{9A04C8CC-B915-4ECF-94FC-E326CB7DADCC}"/>
              </a:ext>
            </a:extLst>
          </p:cNvPr>
          <p:cNvGrpSpPr/>
          <p:nvPr/>
        </p:nvGrpSpPr>
        <p:grpSpPr>
          <a:xfrm>
            <a:off x="6190398" y="193479"/>
            <a:ext cx="946328" cy="226480"/>
            <a:chOff x="2345874" y="280659"/>
            <a:chExt cx="921760" cy="226480"/>
          </a:xfrm>
        </p:grpSpPr>
        <p:sp>
          <p:nvSpPr>
            <p:cNvPr id="33" name="角丸四角形 5">
              <a:extLst>
                <a:ext uri="{FF2B5EF4-FFF2-40B4-BE49-F238E27FC236}">
                  <a16:creationId xmlns:a16="http://schemas.microsoft.com/office/drawing/2014/main" id="{3D5B318C-616A-4D8B-8001-2139081B512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6" name="テキスト ボックス 35">
              <a:extLst>
                <a:ext uri="{FF2B5EF4-FFF2-40B4-BE49-F238E27FC236}">
                  <a16:creationId xmlns:a16="http://schemas.microsoft.com/office/drawing/2014/main" id="{F6553E8F-36DF-44EA-93F0-45AEA936E47C}"/>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grpSp>
        <p:nvGrpSpPr>
          <p:cNvPr id="37" name="グループ化 36">
            <a:extLst>
              <a:ext uri="{FF2B5EF4-FFF2-40B4-BE49-F238E27FC236}">
                <a16:creationId xmlns:a16="http://schemas.microsoft.com/office/drawing/2014/main" id="{D6401E6F-9A76-428A-B5CD-7C6F6DE91CE5}"/>
              </a:ext>
            </a:extLst>
          </p:cNvPr>
          <p:cNvGrpSpPr/>
          <p:nvPr/>
        </p:nvGrpSpPr>
        <p:grpSpPr>
          <a:xfrm>
            <a:off x="4179354" y="189885"/>
            <a:ext cx="1960410" cy="491073"/>
            <a:chOff x="5051975" y="179707"/>
            <a:chExt cx="1960410" cy="491073"/>
          </a:xfrm>
        </p:grpSpPr>
        <p:grpSp>
          <p:nvGrpSpPr>
            <p:cNvPr id="42" name="グループ化 41">
              <a:extLst>
                <a:ext uri="{FF2B5EF4-FFF2-40B4-BE49-F238E27FC236}">
                  <a16:creationId xmlns:a16="http://schemas.microsoft.com/office/drawing/2014/main" id="{E081FBE0-8C79-48FA-8040-5AC495598DEB}"/>
                </a:ext>
              </a:extLst>
            </p:cNvPr>
            <p:cNvGrpSpPr/>
            <p:nvPr/>
          </p:nvGrpSpPr>
          <p:grpSpPr>
            <a:xfrm>
              <a:off x="5051975" y="179707"/>
              <a:ext cx="946328" cy="226480"/>
              <a:chOff x="2345874" y="280659"/>
              <a:chExt cx="921760" cy="226480"/>
            </a:xfrm>
          </p:grpSpPr>
          <p:sp>
            <p:nvSpPr>
              <p:cNvPr id="64" name="角丸四角形 5">
                <a:extLst>
                  <a:ext uri="{FF2B5EF4-FFF2-40B4-BE49-F238E27FC236}">
                    <a16:creationId xmlns:a16="http://schemas.microsoft.com/office/drawing/2014/main" id="{CD4B8C4F-11B0-43A9-9F4D-0B78717FEE20}"/>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65" name="テキスト ボックス 64">
                <a:extLst>
                  <a:ext uri="{FF2B5EF4-FFF2-40B4-BE49-F238E27FC236}">
                    <a16:creationId xmlns:a16="http://schemas.microsoft.com/office/drawing/2014/main" id="{D428033A-1814-4EFE-8AC7-7A68AC5E783C}"/>
                  </a:ext>
                </a:extLst>
              </p:cNvPr>
              <p:cNvSpPr txBox="1"/>
              <p:nvPr/>
            </p:nvSpPr>
            <p:spPr>
              <a:xfrm>
                <a:off x="2460089" y="280659"/>
                <a:ext cx="693568"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インフィード</a:t>
                </a:r>
              </a:p>
            </p:txBody>
          </p:sp>
        </p:grpSp>
        <p:grpSp>
          <p:nvGrpSpPr>
            <p:cNvPr id="43" name="グループ化 42">
              <a:extLst>
                <a:ext uri="{FF2B5EF4-FFF2-40B4-BE49-F238E27FC236}">
                  <a16:creationId xmlns:a16="http://schemas.microsoft.com/office/drawing/2014/main" id="{745E8E44-AF56-448F-8150-04BEF07089B3}"/>
                </a:ext>
              </a:extLst>
            </p:cNvPr>
            <p:cNvGrpSpPr/>
            <p:nvPr/>
          </p:nvGrpSpPr>
          <p:grpSpPr>
            <a:xfrm>
              <a:off x="6066057" y="179707"/>
              <a:ext cx="946328" cy="226480"/>
              <a:chOff x="2345874" y="280659"/>
              <a:chExt cx="921760" cy="226480"/>
            </a:xfrm>
          </p:grpSpPr>
          <p:sp>
            <p:nvSpPr>
              <p:cNvPr id="62" name="角丸四角形 5">
                <a:extLst>
                  <a:ext uri="{FF2B5EF4-FFF2-40B4-BE49-F238E27FC236}">
                    <a16:creationId xmlns:a16="http://schemas.microsoft.com/office/drawing/2014/main" id="{36AD3381-8F2B-414B-931F-87E2F95BDFBE}"/>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3" name="テキスト ボックス 62">
                <a:extLst>
                  <a:ext uri="{FF2B5EF4-FFF2-40B4-BE49-F238E27FC236}">
                    <a16:creationId xmlns:a16="http://schemas.microsoft.com/office/drawing/2014/main" id="{91A1CBB8-45A4-4972-BDC0-F541016E3B94}"/>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44" name="グループ化 43">
              <a:extLst>
                <a:ext uri="{FF2B5EF4-FFF2-40B4-BE49-F238E27FC236}">
                  <a16:creationId xmlns:a16="http://schemas.microsoft.com/office/drawing/2014/main" id="{B6E71C85-C158-4A13-97AF-D25B17F20F82}"/>
                </a:ext>
              </a:extLst>
            </p:cNvPr>
            <p:cNvGrpSpPr/>
            <p:nvPr/>
          </p:nvGrpSpPr>
          <p:grpSpPr>
            <a:xfrm>
              <a:off x="6061872" y="444300"/>
              <a:ext cx="946328" cy="226480"/>
              <a:chOff x="2345874" y="280659"/>
              <a:chExt cx="921760" cy="226480"/>
            </a:xfrm>
          </p:grpSpPr>
          <p:sp>
            <p:nvSpPr>
              <p:cNvPr id="59" name="角丸四角形 5">
                <a:extLst>
                  <a:ext uri="{FF2B5EF4-FFF2-40B4-BE49-F238E27FC236}">
                    <a16:creationId xmlns:a16="http://schemas.microsoft.com/office/drawing/2014/main" id="{9C407F8E-CD29-4352-A6CE-6462B8C1EE94}"/>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1" name="テキスト ボックス 60">
                <a:extLst>
                  <a:ext uri="{FF2B5EF4-FFF2-40B4-BE49-F238E27FC236}">
                    <a16:creationId xmlns:a16="http://schemas.microsoft.com/office/drawing/2014/main" id="{2D201C8E-2EA0-4E71-A0DA-E2FA08BB637C}"/>
                  </a:ext>
                </a:extLst>
              </p:cNvPr>
              <p:cNvSpPr txBox="1"/>
              <p:nvPr/>
            </p:nvSpPr>
            <p:spPr>
              <a:xfrm>
                <a:off x="2519419" y="280659"/>
                <a:ext cx="574903"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grpSp>
          <p:nvGrpSpPr>
            <p:cNvPr id="45" name="グループ化 44">
              <a:extLst>
                <a:ext uri="{FF2B5EF4-FFF2-40B4-BE49-F238E27FC236}">
                  <a16:creationId xmlns:a16="http://schemas.microsoft.com/office/drawing/2014/main" id="{7ECCC0B6-5712-4955-A925-2DCCD7E1E2C2}"/>
                </a:ext>
              </a:extLst>
            </p:cNvPr>
            <p:cNvGrpSpPr/>
            <p:nvPr/>
          </p:nvGrpSpPr>
          <p:grpSpPr>
            <a:xfrm>
              <a:off x="5051975" y="444300"/>
              <a:ext cx="946328" cy="226480"/>
              <a:chOff x="2345874" y="548996"/>
              <a:chExt cx="921760" cy="226480"/>
            </a:xfrm>
          </p:grpSpPr>
          <p:sp>
            <p:nvSpPr>
              <p:cNvPr id="57" name="角丸四角形 8">
                <a:extLst>
                  <a:ext uri="{FF2B5EF4-FFF2-40B4-BE49-F238E27FC236}">
                    <a16:creationId xmlns:a16="http://schemas.microsoft.com/office/drawing/2014/main" id="{0A6577FE-0537-4136-B4BA-1B0D99A017F3}"/>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58" name="テキスト ボックス 57">
                <a:extLst>
                  <a:ext uri="{FF2B5EF4-FFF2-40B4-BE49-F238E27FC236}">
                    <a16:creationId xmlns:a16="http://schemas.microsoft.com/office/drawing/2014/main" id="{B557234A-673A-4A97-93CF-32F33BA4FD78}"/>
                  </a:ext>
                </a:extLst>
              </p:cNvPr>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grpSp>
      <p:sp>
        <p:nvSpPr>
          <p:cNvPr id="66" name="正方形/長方形 65">
            <a:extLst>
              <a:ext uri="{FF2B5EF4-FFF2-40B4-BE49-F238E27FC236}">
                <a16:creationId xmlns:a16="http://schemas.microsoft.com/office/drawing/2014/main" id="{4D65E218-DAD5-4A47-964B-E83D8BEBD185}"/>
              </a:ext>
            </a:extLst>
          </p:cNvPr>
          <p:cNvSpPr/>
          <p:nvPr/>
        </p:nvSpPr>
        <p:spPr>
          <a:xfrm>
            <a:off x="341798" y="900712"/>
            <a:ext cx="9030091" cy="1329659"/>
          </a:xfrm>
          <a:prstGeom prst="rect">
            <a:avLst/>
          </a:prstGeom>
          <a:noFill/>
        </p:spPr>
        <p:txBody>
          <a:bodyPr wrap="square">
            <a:spAutoFit/>
          </a:bodyPr>
          <a:lstStyle/>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つ以上掛け合わせる場合（＊）、第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セグメントの料金となります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セグメント同士の掛け合わせは、利用する属性数分をセグメント料金で掛け合わせた金額になります（</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セグメント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を掛け合わせる場合は、各セグメント料金に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を掛け合わせたプレミアム料金を適用します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来訪者リタゲ</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代、課長以上＝</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複数属性を掛け合わせる場合の在庫量や掲載期間については、必ず事前に営業担当にお問い合わせください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セグメント（掛け合わせ含む）ごとに最低販売金額（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万円）を適用します。複数セグメントの合算で最低販売金額を満たしてもお受けできかねます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女性ターゲティングや学生ターゲティング等、別途商品をご用意しております。詳細は営業担当までお問い合わせください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7" name="表 66">
            <a:extLst>
              <a:ext uri="{FF2B5EF4-FFF2-40B4-BE49-F238E27FC236}">
                <a16:creationId xmlns:a16="http://schemas.microsoft.com/office/drawing/2014/main" id="{055F2CC2-831B-449B-A782-D2BCC342E94F}"/>
              </a:ext>
            </a:extLst>
          </p:cNvPr>
          <p:cNvGraphicFramePr>
            <a:graphicFrameLocks noGrp="1"/>
          </p:cNvGraphicFramePr>
          <p:nvPr>
            <p:extLst>
              <p:ext uri="{D42A27DB-BD31-4B8C-83A1-F6EECF244321}">
                <p14:modId xmlns:p14="http://schemas.microsoft.com/office/powerpoint/2010/main" val="1978981347"/>
              </p:ext>
            </p:extLst>
          </p:nvPr>
        </p:nvGraphicFramePr>
        <p:xfrm>
          <a:off x="344085" y="2230371"/>
          <a:ext cx="9259399" cy="4121679"/>
        </p:xfrm>
        <a:graphic>
          <a:graphicData uri="http://schemas.openxmlformats.org/drawingml/2006/table">
            <a:tbl>
              <a:tblPr firstRow="1" bandRow="1">
                <a:tableStyleId>{5C22544A-7EE6-4342-B048-85BDC9FD1C3A}</a:tableStyleId>
              </a:tblPr>
              <a:tblGrid>
                <a:gridCol w="1149651">
                  <a:extLst>
                    <a:ext uri="{9D8B030D-6E8A-4147-A177-3AD203B41FA5}">
                      <a16:colId xmlns:a16="http://schemas.microsoft.com/office/drawing/2014/main" val="20000"/>
                    </a:ext>
                  </a:extLst>
                </a:gridCol>
                <a:gridCol w="1362142">
                  <a:extLst>
                    <a:ext uri="{9D8B030D-6E8A-4147-A177-3AD203B41FA5}">
                      <a16:colId xmlns:a16="http://schemas.microsoft.com/office/drawing/2014/main" val="20001"/>
                    </a:ext>
                  </a:extLst>
                </a:gridCol>
                <a:gridCol w="2152180">
                  <a:extLst>
                    <a:ext uri="{9D8B030D-6E8A-4147-A177-3AD203B41FA5}">
                      <a16:colId xmlns:a16="http://schemas.microsoft.com/office/drawing/2014/main" val="20002"/>
                    </a:ext>
                  </a:extLst>
                </a:gridCol>
                <a:gridCol w="1159514">
                  <a:extLst>
                    <a:ext uri="{9D8B030D-6E8A-4147-A177-3AD203B41FA5}">
                      <a16:colId xmlns:a16="http://schemas.microsoft.com/office/drawing/2014/main" val="20003"/>
                    </a:ext>
                  </a:extLst>
                </a:gridCol>
                <a:gridCol w="1133937">
                  <a:extLst>
                    <a:ext uri="{9D8B030D-6E8A-4147-A177-3AD203B41FA5}">
                      <a16:colId xmlns:a16="http://schemas.microsoft.com/office/drawing/2014/main" val="20004"/>
                    </a:ext>
                  </a:extLst>
                </a:gridCol>
                <a:gridCol w="1150988">
                  <a:extLst>
                    <a:ext uri="{9D8B030D-6E8A-4147-A177-3AD203B41FA5}">
                      <a16:colId xmlns:a16="http://schemas.microsoft.com/office/drawing/2014/main" val="20005"/>
                    </a:ext>
                  </a:extLst>
                </a:gridCol>
                <a:gridCol w="1150987">
                  <a:extLst>
                    <a:ext uri="{9D8B030D-6E8A-4147-A177-3AD203B41FA5}">
                      <a16:colId xmlns:a16="http://schemas.microsoft.com/office/drawing/2014/main" val="20006"/>
                    </a:ext>
                  </a:extLst>
                </a:gridCol>
              </a:tblGrid>
              <a:tr h="631071">
                <a:tc rowSpan="2">
                  <a:txBody>
                    <a:bodyPr/>
                    <a:lstStyle/>
                    <a:p>
                      <a:pPr algn="ct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rgbClr val="1E5780"/>
                      </a:solidFill>
                      <a:prstDash val="solid"/>
                      <a:round/>
                      <a:headEnd type="none" w="med" len="med"/>
                      <a:tailEnd type="none" w="med" len="med"/>
                    </a:lnR>
                    <a:lnB w="12700" cap="flat" cmpd="sng" algn="ctr">
                      <a:solidFill>
                        <a:srgbClr val="1E5780"/>
                      </a:solidFill>
                      <a:prstDash val="solid"/>
                      <a:round/>
                      <a:headEnd type="none" w="med" len="med"/>
                      <a:tailEnd type="none" w="med" len="med"/>
                    </a:lnB>
                    <a:noFill/>
                  </a:tcPr>
                </a:tc>
                <a:tc rowSpan="2">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セグメント名</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属性・閲覧履歴</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PC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a:ea typeface="Meiryo UI"/>
                          <a:cs typeface="Meiryo UI" panose="020B0604030504040204" pitchFamily="50" charset="-128"/>
                        </a:rPr>
                        <a:t>Run of NIKKEI </a:t>
                      </a:r>
                    </a:p>
                    <a:p>
                      <a:pPr algn="ctr"/>
                      <a:r>
                        <a:rPr lang="ja-JP" altLang="en-US" sz="900">
                          <a:latin typeface="Meiryo UI"/>
                          <a:ea typeface="Meiryo UI"/>
                          <a:cs typeface="Meiryo UI" panose="020B0604030504040204" pitchFamily="50" charset="-128"/>
                        </a:rPr>
                        <a:t>インフィード</a:t>
                      </a:r>
                      <a:endParaRPr lang="ja-JP" altLang="en-US" sz="900" dirty="0">
                        <a:latin typeface="Meiryo UI"/>
                        <a:ea typeface="Meiryo UI"/>
                        <a:cs typeface="Meiryo UI" panose="020B0604030504040204" pitchFamily="50" charset="-128"/>
                      </a:endParaRPr>
                    </a:p>
                    <a:p>
                      <a:pPr algn="ctr"/>
                      <a:r>
                        <a:rPr lang="ja-JP" altLang="en-US" sz="900" dirty="0">
                          <a:latin typeface="Meiryo UI"/>
                          <a:ea typeface="Meiryo UI"/>
                          <a:cs typeface="Meiryo UI" panose="020B0604030504040204" pitchFamily="50" charset="-128"/>
                        </a:rPr>
                        <a:t>日経電子版</a:t>
                      </a:r>
                      <a:r>
                        <a:rPr lang="ja-JP" altLang="en-US" sz="900">
                          <a:latin typeface="Meiryo UI"/>
                          <a:ea typeface="Meiryo UI"/>
                          <a:cs typeface="Meiryo UI" panose="020B0604030504040204" pitchFamily="50" charset="-128"/>
                        </a:rPr>
                        <a:t>指定 </a:t>
                      </a:r>
                      <a:r>
                        <a:rPr lang="en-US" altLang="ja-JP" sz="900" dirty="0">
                          <a:latin typeface="Meiryo UI"/>
                          <a:ea typeface="Meiryo UI"/>
                          <a:cs typeface="Meiryo UI" panose="020B0604030504040204" pitchFamily="50" charset="-128"/>
                        </a:rPr>
                        <a:t>× </a:t>
                      </a:r>
                    </a:p>
                    <a:p>
                      <a:pPr algn="ctr"/>
                      <a:r>
                        <a:rPr lang="ja-JP" altLang="en-US" sz="900">
                          <a:latin typeface="Meiryo UI"/>
                          <a:ea typeface="Meiryo UI"/>
                          <a:cs typeface="Meiryo UI" panose="020B0604030504040204" pitchFamily="50" charset="-128"/>
                        </a:rPr>
                        <a:t>モバイル</a:t>
                      </a:r>
                      <a:r>
                        <a:rPr lang="ja-JP" altLang="en-US" sz="900" dirty="0">
                          <a:latin typeface="Meiryo UI"/>
                          <a:ea typeface="Meiryo UI"/>
                          <a:cs typeface="Meiryo UI" panose="020B0604030504040204" pitchFamily="50" charset="-128"/>
                        </a:rPr>
                        <a:t>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17351">
                <a:tc vMerge="1">
                  <a:txBody>
                    <a:bodyPr/>
                    <a:lstStyle/>
                    <a:p>
                      <a:endParaRPr kumimoji="1" lang="ja-JP" altLang="en-US"/>
                    </a:p>
                  </a:txBody>
                  <a:tcPr/>
                </a:tc>
                <a:tc vMerge="1">
                  <a:txBody>
                    <a:bodyPr/>
                    <a:lstStyle/>
                    <a:p>
                      <a:endParaRPr kumimoji="1" lang="ja-JP" altLang="en-US"/>
                    </a:p>
                  </a:txBody>
                  <a:tcPr/>
                </a:tc>
                <a:tc vMerge="1">
                  <a:txBody>
                    <a:bodyPr/>
                    <a:lstStyle/>
                    <a:p>
                      <a:endParaRPr lang="ja-JP" altLang="en-US" sz="80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gridSpan="4">
                  <a:txBody>
                    <a:bodyPr/>
                    <a:lstStyle/>
                    <a:p>
                      <a:pPr algn="ctr"/>
                      <a:r>
                        <a:rPr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掲載面とデバイスは各商品により異なります。詳細は各商品シートをご確認ください。</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16396">
                <a:tc rowSpan="6">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属性以上利用（＊）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(@1.8×200%)</a:t>
                      </a: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@2.16×200%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396">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大企業エグゼクティブ</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人以上かつ部長以上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16396">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中堅・中小企業トップ</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人未満の企業経営者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301573">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高額所得層</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世帯年収</a:t>
                      </a:r>
                      <a:r>
                        <a:rPr kumimoji="1" lang="en-US" altLang="ja-JP"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万以上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または医師、弁護士、会計士など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lang="ja-JP" altLang="en-US"/>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294295">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日経電子版有料会員</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0938">
                <a:tc vMerge="1">
                  <a:txBody>
                    <a:bodyPr/>
                    <a:lstStyle/>
                    <a:p>
                      <a:endParaRPr kumimoji="1" lang="ja-JP" altLang="en-US"/>
                    </a:p>
                  </a:txBody>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国別指定</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4024270"/>
                  </a:ext>
                </a:extLst>
              </a:tr>
              <a:tr h="212405">
                <a:tc rowSpan="5">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@3.24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@2.16×150%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2405">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05320">
                <a:tc vMerge="1">
                  <a:txBody>
                    <a:bodyPr/>
                    <a:lstStyle/>
                    <a:p>
                      <a:endParaRPr kumimoji="1" lang="ja-JP" altLang="en-US"/>
                    </a:p>
                  </a:txBody>
                  <a:tcPr/>
                </a:tc>
                <a:tc>
                  <a:txBody>
                    <a:bodyPr/>
                    <a:lstStyle/>
                    <a:p>
                      <a:pPr algn="l"/>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導入関与者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職種：経営者・役員／経営企画／情報システム部門</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05320">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自動車・輸送機器、電気・電子機器、機械・重電、素材、食品･医薬品・化粧品、その他製造業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205783">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カスタムセグメント</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閲読傾向、閲読履歴、記事キーワード等</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4468">
                <a:tc rowSpan="3">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endPar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endPar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C5D0DF"/>
                    </a:solidFill>
                  </a:tcPr>
                </a:tc>
                <a:tc gridSpan="2">
                  <a:txBody>
                    <a:bodyPr/>
                    <a:lstStyle/>
                    <a:p>
                      <a:pPr algn="ct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神奈川</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千葉</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埼玉</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大阪など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a:ea typeface="Meiryo UI"/>
                          <a:cs typeface="Meiryo UI" panose="020B0604030504040204" pitchFamily="50" charset="-128"/>
                        </a:rPr>
                        <a:t>@2.16</a:t>
                      </a:r>
                      <a:r>
                        <a:rPr lang="ja-JP" altLang="en-US" sz="1050" b="1" dirty="0">
                          <a:solidFill>
                            <a:srgbClr val="1E5780"/>
                          </a:solidFill>
                          <a:latin typeface="Meiryo UI"/>
                          <a:ea typeface="Meiryo UI"/>
                          <a:cs typeface="Meiryo UI" panose="020B0604030504040204" pitchFamily="50" charset="-128"/>
                        </a:rPr>
                        <a:t>円</a:t>
                      </a:r>
                      <a:br>
                        <a:rPr lang="en-US" altLang="ja-JP" sz="800" b="1" dirty="0">
                          <a:solidFill>
                            <a:srgbClr val="1E5780"/>
                          </a:solidFill>
                          <a:latin typeface="Meiryo UI"/>
                          <a:ea typeface="Meiryo UI"/>
                          <a:cs typeface="Meiryo UI" panose="020B0604030504040204" pitchFamily="50" charset="-128"/>
                        </a:rPr>
                      </a:br>
                      <a:r>
                        <a:rPr lang="ja-JP" altLang="en-US" sz="800" b="1" dirty="0">
                          <a:solidFill>
                            <a:srgbClr val="1E5780"/>
                          </a:solidFill>
                          <a:latin typeface="Meiryo UI"/>
                          <a:ea typeface="Meiryo UI"/>
                          <a:cs typeface="Meiryo UI" panose="020B0604030504040204" pitchFamily="50" charset="-128"/>
                        </a:rPr>
                        <a:t>（</a:t>
                      </a:r>
                      <a:r>
                        <a:rPr lang="en-US" altLang="ja-JP" sz="800" b="1" dirty="0">
                          <a:solidFill>
                            <a:srgbClr val="1E5780"/>
                          </a:solidFill>
                          <a:latin typeface="Meiryo UI"/>
                          <a:ea typeface="Meiryo UI"/>
                          <a:cs typeface="Meiryo UI" panose="020B0604030504040204" pitchFamily="50" charset="-128"/>
                        </a:rPr>
                        <a:t>@1.8.×120%</a:t>
                      </a:r>
                      <a:r>
                        <a:rPr lang="ja-JP" altLang="en-US" sz="800" b="1" dirty="0">
                          <a:solidFill>
                            <a:srgbClr val="1E5780"/>
                          </a:solidFill>
                          <a:latin typeface="Meiryo UI"/>
                          <a:ea typeface="Meiryo UI"/>
                          <a:cs typeface="Meiryo UI" panose="020B0604030504040204" pitchFamily="50" charset="-128"/>
                        </a:rPr>
                        <a:t>）</a:t>
                      </a:r>
                    </a:p>
                  </a:txBody>
                  <a:tcPr marL="33231" marR="33231" marT="36000" marB="36000" anchor="ctr" anchorCtr="1">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@2.59</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@2.16×120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@2.88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@2.88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4468">
                <a:tc vMerge="1">
                  <a:txBody>
                    <a:bodyPr/>
                    <a:lstStyle/>
                    <a:p>
                      <a:endParaRPr kumimoji="1" lang="ja-JP" altLang="en-US"/>
                    </a:p>
                  </a:txBody>
                  <a:tcPr/>
                </a:tc>
                <a:tc gridSpan="2">
                  <a:txBody>
                    <a:bodyPr/>
                    <a:lstStyle/>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首都圏</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一都三県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中部三県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関西二府四県</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3"/>
                  </a:ext>
                </a:extLst>
              </a:tr>
              <a:tr h="177094">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bl>
          </a:graphicData>
        </a:graphic>
      </p:graphicFrame>
      <p:sp>
        <p:nvSpPr>
          <p:cNvPr id="22" name="Text Box 16">
            <a:extLst>
              <a:ext uri="{FF2B5EF4-FFF2-40B4-BE49-F238E27FC236}">
                <a16:creationId xmlns:a16="http://schemas.microsoft.com/office/drawing/2014/main" id="{23B967BD-FEA1-4EBE-AB54-9FA2E775A321}"/>
              </a:ext>
            </a:extLst>
          </p:cNvPr>
          <p:cNvSpPr txBox="1">
            <a:spLocks noChangeArrowheads="1"/>
          </p:cNvSpPr>
          <p:nvPr/>
        </p:nvSpPr>
        <p:spPr bwMode="auto">
          <a:xfrm>
            <a:off x="8998379" y="6352051"/>
            <a:ext cx="907621"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2021.11.25</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5853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6725" y="212345"/>
            <a:ext cx="8915400" cy="621850"/>
          </a:xfrm>
        </p:spPr>
        <p:txBody>
          <a:bodyPr>
            <a:normAutofit/>
          </a:bodyPr>
          <a:lstStyle/>
          <a:p>
            <a:r>
              <a:rPr lang="ja-JP" altLang="en-US" dirty="0">
                <a:solidFill>
                  <a:srgbClr val="003963"/>
                </a:solidFill>
              </a:rPr>
              <a:t>繁忙期料金の設定について</a:t>
            </a:r>
            <a:endParaRPr kumimoji="1" lang="ja-JP" altLang="en-US" dirty="0"/>
          </a:p>
        </p:txBody>
      </p:sp>
      <p:sp>
        <p:nvSpPr>
          <p:cNvPr id="3" name="テキスト ボックス 2"/>
          <p:cNvSpPr txBox="1"/>
          <p:nvPr/>
        </p:nvSpPr>
        <p:spPr>
          <a:xfrm>
            <a:off x="584872" y="770453"/>
            <a:ext cx="8580597" cy="1231106"/>
          </a:xfrm>
          <a:prstGeom prst="rect">
            <a:avLst/>
          </a:prstGeom>
          <a:noFill/>
        </p:spPr>
        <p:txBody>
          <a:bodyPr wrap="square" lIns="0" tIns="0" rIns="0" bIns="0"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●繁忙期料金（正価比</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）を設定します</a:t>
            </a:r>
            <a:endPar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適用期間：</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掲載開始分</a:t>
            </a:r>
            <a:endPar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月開始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月にまたがる場合＝適用なし</a:t>
            </a:r>
          </a:p>
          <a:p>
            <a:pPr marL="182563"/>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月開始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月にまたがる場合＝適用あり</a:t>
            </a:r>
          </a:p>
          <a:p>
            <a:pPr marL="182563"/>
            <a:endPar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16"/>
          <p:cNvSpPr txBox="1">
            <a:spLocks noChangeArrowheads="1"/>
          </p:cNvSpPr>
          <p:nvPr/>
        </p:nvSpPr>
        <p:spPr bwMode="auto">
          <a:xfrm>
            <a:off x="8958304" y="6316928"/>
            <a:ext cx="947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2021.11.25 </a:t>
            </a:r>
            <a:r>
              <a:rPr kumimoji="0" lang="ja-JP" altLang="en-US" sz="800" dirty="0">
                <a:solidFill>
                  <a:srgbClr val="C00000"/>
                </a:solidFill>
                <a:latin typeface="Century Gothic"/>
                <a:ea typeface="HGPｺﾞｼｯｸM"/>
              </a:rPr>
              <a:t>更新</a:t>
            </a:r>
          </a:p>
        </p:txBody>
      </p:sp>
      <p:graphicFrame>
        <p:nvGraphicFramePr>
          <p:cNvPr id="19" name="表 18">
            <a:extLst>
              <a:ext uri="{FF2B5EF4-FFF2-40B4-BE49-F238E27FC236}">
                <a16:creationId xmlns:a16="http://schemas.microsoft.com/office/drawing/2014/main" id="{1F57EF5F-6D0B-4E69-B605-9D95DD79263C}"/>
              </a:ext>
            </a:extLst>
          </p:cNvPr>
          <p:cNvGraphicFramePr>
            <a:graphicFrameLocks noGrp="1"/>
          </p:cNvGraphicFramePr>
          <p:nvPr>
            <p:extLst>
              <p:ext uri="{D42A27DB-BD31-4B8C-83A1-F6EECF244321}">
                <p14:modId xmlns:p14="http://schemas.microsoft.com/office/powerpoint/2010/main" val="2130494350"/>
              </p:ext>
            </p:extLst>
          </p:nvPr>
        </p:nvGraphicFramePr>
        <p:xfrm>
          <a:off x="1804087" y="1899546"/>
          <a:ext cx="6297826" cy="3485475"/>
        </p:xfrm>
        <a:graphic>
          <a:graphicData uri="http://schemas.openxmlformats.org/drawingml/2006/table">
            <a:tbl>
              <a:tblPr/>
              <a:tblGrid>
                <a:gridCol w="275678">
                  <a:extLst>
                    <a:ext uri="{9D8B030D-6E8A-4147-A177-3AD203B41FA5}">
                      <a16:colId xmlns:a16="http://schemas.microsoft.com/office/drawing/2014/main" val="20000"/>
                    </a:ext>
                  </a:extLst>
                </a:gridCol>
                <a:gridCol w="4614499">
                  <a:extLst>
                    <a:ext uri="{9D8B030D-6E8A-4147-A177-3AD203B41FA5}">
                      <a16:colId xmlns:a16="http://schemas.microsoft.com/office/drawing/2014/main" val="20001"/>
                    </a:ext>
                  </a:extLst>
                </a:gridCol>
                <a:gridCol w="881286">
                  <a:extLst>
                    <a:ext uri="{9D8B030D-6E8A-4147-A177-3AD203B41FA5}">
                      <a16:colId xmlns:a16="http://schemas.microsoft.com/office/drawing/2014/main" val="20002"/>
                    </a:ext>
                  </a:extLst>
                </a:gridCol>
                <a:gridCol w="526363">
                  <a:extLst>
                    <a:ext uri="{9D8B030D-6E8A-4147-A177-3AD203B41FA5}">
                      <a16:colId xmlns:a16="http://schemas.microsoft.com/office/drawing/2014/main" val="20003"/>
                    </a:ext>
                  </a:extLst>
                </a:gridCol>
              </a:tblGrid>
              <a:tr h="202565">
                <a:tc>
                  <a:txBody>
                    <a:bodyPr/>
                    <a:lstStyle/>
                    <a:p>
                      <a:pPr algn="l" rtl="0" fontAlgn="ctr"/>
                      <a:r>
                        <a:rPr lang="ja-JP" altLang="en-US" sz="14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リッチ</a:t>
                      </a:r>
                      <a:r>
                        <a:rPr lang="en-US" altLang="ja-JP" sz="14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動画広告</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36322"/>
                  </a:ext>
                </a:extLst>
              </a:tr>
              <a:tr h="183915">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インリード動画</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400" b="0" i="0" u="none" strike="noStrike" dirty="0">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394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モバイルインリード動画</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915">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83915">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レクタングル動画（モバイル指定）</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861801"/>
                  </a:ext>
                </a:extLst>
              </a:tr>
              <a:tr h="0">
                <a:tc>
                  <a:txBody>
                    <a:bodyPr/>
                    <a:lstStyle/>
                    <a:p>
                      <a:pPr algn="l" rtl="0" fontAlgn="ctr"/>
                      <a:endPar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11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7724">
                <a:tc>
                  <a:txBody>
                    <a:bodyPr/>
                    <a:lstStyle/>
                    <a:p>
                      <a:pPr algn="l" rtl="0" fontAlgn="ctr"/>
                      <a:r>
                        <a:rPr lang="ja-JP" altLang="en-US" sz="14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ディスプレイ</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5555">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83577">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394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各種</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83915">
                <a:tc>
                  <a:txBody>
                    <a:bodyPr/>
                    <a:lstStyle/>
                    <a:p>
                      <a:pPr algn="l" rtl="0" fontAlgn="ctr"/>
                      <a:endParaRPr lang="ja-JP" altLang="en-US" sz="9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レクタングル（モバイル指定）</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3915">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サイトカテゴリー）</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13-15</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6092">
                <a:tc>
                  <a:txBody>
                    <a:bodyPr/>
                    <a:lstStyle/>
                    <a:p>
                      <a:pPr algn="l" rtl="0" fontAlgn="ctr"/>
                      <a:endPar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11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7445018"/>
                  </a:ext>
                </a:extLst>
              </a:tr>
              <a:tr h="193940">
                <a:tc>
                  <a:txBody>
                    <a:bodyPr/>
                    <a:lstStyle/>
                    <a:p>
                      <a:pPr algn="l" rtl="0" fontAlgn="ctr"/>
                      <a:r>
                        <a:rPr lang="ja-JP" altLang="en-US" sz="16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6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394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インフィード各種</a:t>
                      </a:r>
                      <a:endPar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ターゲティングインフィード（日経</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17-19</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5" name="正方形/長方形 4">
            <a:hlinkClick r:id="rId3" action="ppaction://hlinksldjump"/>
            <a:extLst>
              <a:ext uri="{FF2B5EF4-FFF2-40B4-BE49-F238E27FC236}">
                <a16:creationId xmlns:a16="http://schemas.microsoft.com/office/drawing/2014/main" id="{E8B4D399-8B0A-476B-8253-C777DDAB61E4}"/>
              </a:ext>
            </a:extLst>
          </p:cNvPr>
          <p:cNvSpPr/>
          <p:nvPr/>
        </p:nvSpPr>
        <p:spPr>
          <a:xfrm>
            <a:off x="2074126" y="1816419"/>
            <a:ext cx="5018049"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hlinkClick r:id="rId4" action="ppaction://hlinksldjump"/>
            <a:extLst>
              <a:ext uri="{FF2B5EF4-FFF2-40B4-BE49-F238E27FC236}">
                <a16:creationId xmlns:a16="http://schemas.microsoft.com/office/drawing/2014/main" id="{A7857596-BC93-4737-BB6B-4C994E750503}"/>
              </a:ext>
            </a:extLst>
          </p:cNvPr>
          <p:cNvSpPr/>
          <p:nvPr/>
        </p:nvSpPr>
        <p:spPr>
          <a:xfrm>
            <a:off x="2074125" y="2051309"/>
            <a:ext cx="5018049"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a:extLst>
              <a:ext uri="{FF2B5EF4-FFF2-40B4-BE49-F238E27FC236}">
                <a16:creationId xmlns:a16="http://schemas.microsoft.com/office/drawing/2014/main" id="{072BC5E1-545E-4B14-B26B-682863FE8758}"/>
              </a:ext>
            </a:extLst>
          </p:cNvPr>
          <p:cNvSpPr/>
          <p:nvPr/>
        </p:nvSpPr>
        <p:spPr>
          <a:xfrm>
            <a:off x="2074125" y="2279553"/>
            <a:ext cx="5018049"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6" action="ppaction://hlinksldjump"/>
            <a:extLst>
              <a:ext uri="{FF2B5EF4-FFF2-40B4-BE49-F238E27FC236}">
                <a16:creationId xmlns:a16="http://schemas.microsoft.com/office/drawing/2014/main" id="{F19E5135-96AC-4FEB-B38E-21BCD9BA8597}"/>
              </a:ext>
            </a:extLst>
          </p:cNvPr>
          <p:cNvSpPr/>
          <p:nvPr/>
        </p:nvSpPr>
        <p:spPr>
          <a:xfrm>
            <a:off x="2074125" y="2502077"/>
            <a:ext cx="5018049"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7" action="ppaction://hlinksldjump"/>
            <a:extLst>
              <a:ext uri="{FF2B5EF4-FFF2-40B4-BE49-F238E27FC236}">
                <a16:creationId xmlns:a16="http://schemas.microsoft.com/office/drawing/2014/main" id="{0D117079-EDA8-4F6D-828A-EF58FF23E0C5}"/>
              </a:ext>
            </a:extLst>
          </p:cNvPr>
          <p:cNvSpPr/>
          <p:nvPr/>
        </p:nvSpPr>
        <p:spPr>
          <a:xfrm>
            <a:off x="2074125" y="3116420"/>
            <a:ext cx="5018049"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8" action="ppaction://hlinksldjump"/>
            <a:extLst>
              <a:ext uri="{FF2B5EF4-FFF2-40B4-BE49-F238E27FC236}">
                <a16:creationId xmlns:a16="http://schemas.microsoft.com/office/drawing/2014/main" id="{C5FBE484-93A7-4002-8074-D94EA24EBADF}"/>
              </a:ext>
            </a:extLst>
          </p:cNvPr>
          <p:cNvSpPr/>
          <p:nvPr/>
        </p:nvSpPr>
        <p:spPr>
          <a:xfrm>
            <a:off x="2074125" y="3329777"/>
            <a:ext cx="5112836"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hlinkClick r:id="rId9" action="ppaction://hlinksldjump"/>
            <a:extLst>
              <a:ext uri="{FF2B5EF4-FFF2-40B4-BE49-F238E27FC236}">
                <a16:creationId xmlns:a16="http://schemas.microsoft.com/office/drawing/2014/main" id="{337FCBC9-8C21-4C49-9A33-8106718D1493}"/>
              </a:ext>
            </a:extLst>
          </p:cNvPr>
          <p:cNvSpPr/>
          <p:nvPr/>
        </p:nvSpPr>
        <p:spPr>
          <a:xfrm>
            <a:off x="2074125" y="3549167"/>
            <a:ext cx="5112836"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hlinkClick r:id="rId10" action="ppaction://hlinksldjump"/>
            <a:extLst>
              <a:ext uri="{FF2B5EF4-FFF2-40B4-BE49-F238E27FC236}">
                <a16:creationId xmlns:a16="http://schemas.microsoft.com/office/drawing/2014/main" id="{50362817-6083-4FA4-B497-E223B7BC8D1A}"/>
              </a:ext>
            </a:extLst>
          </p:cNvPr>
          <p:cNvSpPr/>
          <p:nvPr/>
        </p:nvSpPr>
        <p:spPr>
          <a:xfrm>
            <a:off x="2066693" y="3765349"/>
            <a:ext cx="5112836" cy="186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hlinkClick r:id="rId11" action="ppaction://hlinksldjump"/>
            <a:extLst>
              <a:ext uri="{FF2B5EF4-FFF2-40B4-BE49-F238E27FC236}">
                <a16:creationId xmlns:a16="http://schemas.microsoft.com/office/drawing/2014/main" id="{35AB5153-25EE-478D-8324-7FD719925381}"/>
              </a:ext>
            </a:extLst>
          </p:cNvPr>
          <p:cNvSpPr/>
          <p:nvPr/>
        </p:nvSpPr>
        <p:spPr>
          <a:xfrm>
            <a:off x="6979321" y="4011202"/>
            <a:ext cx="211873" cy="1717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hlinkClick r:id="rId12" action="ppaction://hlinksldjump"/>
            <a:extLst>
              <a:ext uri="{FF2B5EF4-FFF2-40B4-BE49-F238E27FC236}">
                <a16:creationId xmlns:a16="http://schemas.microsoft.com/office/drawing/2014/main" id="{CBF3BE74-D6B5-4C3B-A3F5-AD9291FAA81D}"/>
              </a:ext>
            </a:extLst>
          </p:cNvPr>
          <p:cNvSpPr/>
          <p:nvPr/>
        </p:nvSpPr>
        <p:spPr>
          <a:xfrm>
            <a:off x="7264398" y="3997069"/>
            <a:ext cx="211873" cy="1717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65D152C8-4EF6-4EBF-8366-E3F987905768}"/>
              </a:ext>
            </a:extLst>
          </p:cNvPr>
          <p:cNvSpPr txBox="1"/>
          <p:nvPr/>
        </p:nvSpPr>
        <p:spPr>
          <a:xfrm>
            <a:off x="6230317" y="5335392"/>
            <a:ext cx="5870303" cy="261610"/>
          </a:xfrm>
          <a:prstGeom prst="rect">
            <a:avLst/>
          </a:prstGeom>
          <a:noFill/>
        </p:spPr>
        <p:txBody>
          <a:bodyPr wrap="square" rtlCol="0">
            <a:spAutoFit/>
          </a:bodyPr>
          <a:lstStyle/>
          <a:p>
            <a:r>
              <a:rPr kumimoji="1" lang="en-US" altLang="ja-JP"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商品仕様は変更になる可能性がございます。</a:t>
            </a:r>
          </a:p>
        </p:txBody>
      </p:sp>
    </p:spTree>
    <p:extLst>
      <p:ext uri="{BB962C8B-B14F-4D97-AF65-F5344CB8AC3E}">
        <p14:creationId xmlns:p14="http://schemas.microsoft.com/office/powerpoint/2010/main" val="291303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400300" y="2767281"/>
            <a:ext cx="5029200" cy="1323439"/>
          </a:xfrm>
          <a:prstGeom prst="rect">
            <a:avLst/>
          </a:prstGeom>
          <a:noFill/>
        </p:spPr>
        <p:txBody>
          <a:bodyPr wrap="square" rtlCol="0" anchor="t">
            <a:spAutoFit/>
          </a:bodyPr>
          <a:lstStyle/>
          <a:p>
            <a:pPr algn="ctr"/>
            <a:r>
              <a:rPr kumimoji="1" lang="ja-JP" altLang="en-US" sz="4000" b="1" kern="300" spc="100" dirty="0">
                <a:solidFill>
                  <a:srgbClr val="00253C"/>
                </a:solidFill>
                <a:latin typeface="+mn-ea"/>
              </a:rPr>
              <a:t>注意事項・免責</a:t>
            </a:r>
            <a:endParaRPr kumimoji="1" lang="en-US" altLang="ja-JP" sz="4000" b="1" kern="300" spc="100" dirty="0">
              <a:solidFill>
                <a:srgbClr val="00253C"/>
              </a:solidFill>
              <a:latin typeface="+mn-ea"/>
            </a:endParaRPr>
          </a:p>
          <a:p>
            <a:pPr algn="ctr"/>
            <a:r>
              <a:rPr kumimoji="1" lang="ja-JP" altLang="en-US" sz="4000" b="1" kern="300" spc="100" dirty="0">
                <a:solidFill>
                  <a:srgbClr val="00253C"/>
                </a:solidFill>
                <a:latin typeface="+mn-ea"/>
              </a:rPr>
              <a:t>原稿規定</a:t>
            </a:r>
          </a:p>
        </p:txBody>
      </p:sp>
      <p:graphicFrame>
        <p:nvGraphicFramePr>
          <p:cNvPr id="3" name="表 2"/>
          <p:cNvGraphicFramePr>
            <a:graphicFrameLocks noGrp="1"/>
          </p:cNvGraphicFramePr>
          <p:nvPr>
            <p:extLst>
              <p:ext uri="{D42A27DB-BD31-4B8C-83A1-F6EECF244321}">
                <p14:modId xmlns:p14="http://schemas.microsoft.com/office/powerpoint/2010/main" val="2252961785"/>
              </p:ext>
            </p:extLst>
          </p:nvPr>
        </p:nvGraphicFramePr>
        <p:xfrm>
          <a:off x="6264329" y="5497588"/>
          <a:ext cx="3314891" cy="362630"/>
        </p:xfrm>
        <a:graphic>
          <a:graphicData uri="http://schemas.openxmlformats.org/drawingml/2006/table">
            <a:tbl>
              <a:tblPr/>
              <a:tblGrid>
                <a:gridCol w="2940954">
                  <a:extLst>
                    <a:ext uri="{9D8B030D-6E8A-4147-A177-3AD203B41FA5}">
                      <a16:colId xmlns:a16="http://schemas.microsoft.com/office/drawing/2014/main" val="20000"/>
                    </a:ext>
                  </a:extLst>
                </a:gridCol>
                <a:gridCol w="373937">
                  <a:extLst>
                    <a:ext uri="{9D8B030D-6E8A-4147-A177-3AD203B41FA5}">
                      <a16:colId xmlns:a16="http://schemas.microsoft.com/office/drawing/2014/main" val="20001"/>
                    </a:ext>
                  </a:extLst>
                </a:gridCol>
              </a:tblGrid>
              <a:tr h="181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注意事項・免責</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8845" marR="8845" marT="8845" marB="0" anchor="ctr">
                    <a:lnL>
                      <a:noFill/>
                    </a:lnL>
                    <a:lnR>
                      <a:noFill/>
                    </a:lnR>
                    <a:lnT>
                      <a:noFill/>
                    </a:lnT>
                    <a:lnB>
                      <a:noFill/>
                    </a:lnB>
                  </a:tcPr>
                </a:tc>
                <a:extLst>
                  <a:ext uri="{0D108BD9-81ED-4DB2-BD59-A6C34878D82A}">
                    <a16:rowId xmlns:a16="http://schemas.microsoft.com/office/drawing/2014/main" val="1150509738"/>
                  </a:ext>
                </a:extLst>
              </a:tr>
              <a:tr h="181315">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原稿規定</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316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id="{45F2F4A9-FD6B-47C1-8F61-75AEC81B5C57}"/>
              </a:ext>
            </a:extLst>
          </p:cNvPr>
          <p:cNvSpPr>
            <a:spLocks noChangeArrowheads="1"/>
          </p:cNvSpPr>
          <p:nvPr/>
        </p:nvSpPr>
        <p:spPr bwMode="auto">
          <a:xfrm>
            <a:off x="169579" y="3673617"/>
            <a:ext cx="9464675" cy="2623304"/>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2" name="AutoShape 3">
            <a:extLst>
              <a:ext uri="{FF2B5EF4-FFF2-40B4-BE49-F238E27FC236}">
                <a16:creationId xmlns:a16="http://schemas.microsoft.com/office/drawing/2014/main" id="{18F004C9-EFFA-4462-BF96-73FB68B696EC}"/>
              </a:ext>
            </a:extLst>
          </p:cNvPr>
          <p:cNvSpPr>
            <a:spLocks noChangeArrowheads="1"/>
          </p:cNvSpPr>
          <p:nvPr/>
        </p:nvSpPr>
        <p:spPr bwMode="auto">
          <a:xfrm>
            <a:off x="220660" y="1174367"/>
            <a:ext cx="9464675" cy="2202727"/>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2" name="タイトル 1"/>
          <p:cNvSpPr>
            <a:spLocks noGrp="1"/>
          </p:cNvSpPr>
          <p:nvPr>
            <p:ph type="title"/>
          </p:nvPr>
        </p:nvSpPr>
        <p:spPr/>
        <p:txBody>
          <a:bodyPr/>
          <a:lstStyle/>
          <a:p>
            <a:r>
              <a:rPr lang="ja-JP" altLang="en-US" dirty="0"/>
              <a:t>注意事項・免責</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21</a:t>
            </a:fld>
            <a:endParaRPr lang="ja-JP" altLang="en-US" dirty="0"/>
          </a:p>
        </p:txBody>
      </p:sp>
      <p:sp>
        <p:nvSpPr>
          <p:cNvPr id="18" name="テキスト ボックス 32"/>
          <p:cNvSpPr txBox="1">
            <a:spLocks noChangeArrowheads="1"/>
          </p:cNvSpPr>
          <p:nvPr/>
        </p:nvSpPr>
        <p:spPr bwMode="auto">
          <a:xfrm>
            <a:off x="169579" y="1256985"/>
            <a:ext cx="9529030" cy="208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新規広告主の場合は弊社所定の審査が必要です。必要な書類をご用意いただくことがありますので、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P21</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の「問い合わせ・申し込み」アドレスにご連絡ください。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最低掲載期間は連続した</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日間とします。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インプレッション保証の広告商品につきましては、掲載期間中の毎日の配信および日ごと・時間ごとの均等配信は保証いたしません。</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万一表示の不具合等があった場合、翌営業時間内の対応となります。 この間の掲載の不備については免責とさせていただきます。</a:t>
            </a: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リポート項目はセールスシートに記載されている場合を除き、配信数とクリック数、</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CTR</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が標準です。また、掲載されたスクリーンショットは提供しません。</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顧客満足度の向上および広告主様へのサービス向上のため、掲載原稿についての調査を実施することがあります。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ユーザーの閲覧環境によっては、広告が配信できない、正しく表示されない、またはクリックしてもリンク先へ誘導できない可能性があります。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iOS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アプリではリンク先をアプリ内ブラウザで表示しています。そのため、サイト内に新規タブや新規ウィンドウで画面遷移が発生するような構成の場合、その画面遷移が正常に動作しない可能性があります。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天災、または停電・通信回線の事故など、不可抗力により広告掲載を中止する場合があります。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報道内容やユーザビリティー改善のための画面構成変更に伴い、広告掲載場所が変更になる場合があります。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ブラウザ表示サイズによっては、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でモバイル用広告が、モバイルで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用広告が表示されることがあります。</a:t>
            </a:r>
          </a:p>
        </p:txBody>
      </p:sp>
      <p:sp>
        <p:nvSpPr>
          <p:cNvPr id="20" name="正方形/長方形 19"/>
          <p:cNvSpPr/>
          <p:nvPr/>
        </p:nvSpPr>
        <p:spPr>
          <a:xfrm>
            <a:off x="169579" y="3856979"/>
            <a:ext cx="9591884" cy="24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第三者広告配信の場合は、必ず事前にサービス名をご連絡ください。そのうえで使用可否を回答させていただきます。また、インプレッション数は広告サーバーでのカウントを基準とします。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なお現在テストが完了しているソリューションは下記の通りです。ただし、</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素材の場合は個別に動作確認が必要です。新規サービスについては確認に</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週間程度かかりますので、必ず事前にお問い合わせください。　</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0"/>
              </a:spcBef>
              <a:spcAft>
                <a:spcPts val="400"/>
              </a:spcAft>
              <a:buClr>
                <a:srgbClr val="006AB6"/>
              </a:buClr>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テスト完了）</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Google</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マーケティングプラットフォーム キャンペーンマネージャー、</a:t>
            </a:r>
            <a:r>
              <a:rPr kumimoji="0" lang="en-US" altLang="ja-JP" sz="8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Sizmek</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imp</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トラッキング希望の場合は入稿時にイメージタグをあわせて入稿してください。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日経電子版内で配信またはクリックしたユーザーへのリターゲティング広告を実施する場合は広告主様と弊社の両サイト内に当該広告配信のオプトアウトに関する記述が必要となります。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クリエイティブ最適化を行う場合、パターンごとに原稿差し替え料のカウント対象となります。また広告主ページから商品画像などをフィードしたクリエイティブは物理的に査閲ができないため、不可とな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外部ファイルを取り込んだり外部コンポーネントを組み込んで制作されている場合、正しく動作しないことがあります。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広告内容確認のため、入稿時は第三者配信タグだけでなく、原稿規定で指定している原稿素材も必ずお送りください。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入稿完了後に配信タグ中の広告の内容、スクリプトを変更することはできません。変更を反映した新たな配信タグを入稿してください。弊社で動作確認した上で差し替えます。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タグ形式は、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SSL</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https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）形式化されたものを必ずご使用ください。</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(https://xxxx.com/xxxx </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 </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xxxx.com.xxxx</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ct val="110000"/>
              </a:lnSpc>
              <a:spcBef>
                <a:spcPts val="0"/>
              </a:spcBef>
              <a:spcAft>
                <a:spcPts val="400"/>
              </a:spcAft>
              <a:buClr>
                <a:srgbClr val="006AB6"/>
              </a:buClr>
              <a:buFont typeface="Wingdings" pitchFamily="2" charset="2"/>
              <a:buChar char="l"/>
            </a:pP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CSS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z-index</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を指定する場合は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10000</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以下の値にしてください。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第三者配信利用時には、今後の商品改善のために統計的なデータ収集を目的として、配信リポートの共有についてご協力をお願いいたします。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アドベリフィケーションツールをご使用される際は、あらかじめご連絡ください。ブランドセーフティー機能等により広告表示がされないことがありますので、代替表示用バナーの設定をお願いする場合がござい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13"/>
          <p:cNvSpPr/>
          <p:nvPr/>
        </p:nvSpPr>
        <p:spPr>
          <a:xfrm>
            <a:off x="406932" y="958590"/>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一般注意事項・免責</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3"/>
          <p:cNvSpPr/>
          <p:nvPr/>
        </p:nvSpPr>
        <p:spPr>
          <a:xfrm>
            <a:off x="406932" y="3472574"/>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第三者配信について</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16">
            <a:extLst>
              <a:ext uri="{FF2B5EF4-FFF2-40B4-BE49-F238E27FC236}">
                <a16:creationId xmlns:a16="http://schemas.microsoft.com/office/drawing/2014/main" id="{E24C75BF-10E3-4BE8-BB33-21A6B90A83BF}"/>
              </a:ext>
            </a:extLst>
          </p:cNvPr>
          <p:cNvSpPr txBox="1">
            <a:spLocks noChangeArrowheads="1"/>
          </p:cNvSpPr>
          <p:nvPr/>
        </p:nvSpPr>
        <p:spPr bwMode="auto">
          <a:xfrm>
            <a:off x="8968388" y="6316928"/>
            <a:ext cx="92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2019.11.19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83898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6D6C99FB-1DA0-49A8-B819-07C55FCA7C9A}"/>
              </a:ext>
            </a:extLst>
          </p:cNvPr>
          <p:cNvSpPr>
            <a:spLocks noChangeArrowheads="1"/>
          </p:cNvSpPr>
          <p:nvPr/>
        </p:nvSpPr>
        <p:spPr bwMode="auto">
          <a:xfrm>
            <a:off x="220660" y="2442117"/>
            <a:ext cx="9464675" cy="986883"/>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2" name="AutoShape 3">
            <a:extLst>
              <a:ext uri="{FF2B5EF4-FFF2-40B4-BE49-F238E27FC236}">
                <a16:creationId xmlns:a16="http://schemas.microsoft.com/office/drawing/2014/main" id="{EC6DE845-76D2-4D94-8881-557CCD6F3AB9}"/>
              </a:ext>
            </a:extLst>
          </p:cNvPr>
          <p:cNvSpPr>
            <a:spLocks noChangeArrowheads="1"/>
          </p:cNvSpPr>
          <p:nvPr/>
        </p:nvSpPr>
        <p:spPr bwMode="auto">
          <a:xfrm>
            <a:off x="220662" y="1405048"/>
            <a:ext cx="9464675" cy="727556"/>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22</a:t>
            </a:fld>
            <a:endParaRPr lang="ja-JP" altLang="en-US" dirty="0"/>
          </a:p>
        </p:txBody>
      </p:sp>
      <p:sp>
        <p:nvSpPr>
          <p:cNvPr id="9" name="タイトル 8"/>
          <p:cNvSpPr>
            <a:spLocks noGrp="1"/>
          </p:cNvSpPr>
          <p:nvPr>
            <p:ph type="title"/>
          </p:nvPr>
        </p:nvSpPr>
        <p:spPr/>
        <p:txBody>
          <a:bodyPr/>
          <a:lstStyle/>
          <a:p>
            <a:r>
              <a:rPr lang="ja-JP" altLang="en-US" dirty="0"/>
              <a:t>注意事項・免責</a:t>
            </a:r>
            <a:endParaRPr kumimoji="1" lang="ja-JP" altLang="en-US" dirty="0"/>
          </a:p>
        </p:txBody>
      </p:sp>
      <p:sp>
        <p:nvSpPr>
          <p:cNvPr id="19" name="正方形/長方形 79"/>
          <p:cNvSpPr>
            <a:spLocks noChangeArrowheads="1"/>
          </p:cNvSpPr>
          <p:nvPr/>
        </p:nvSpPr>
        <p:spPr bwMode="auto">
          <a:xfrm>
            <a:off x="283518" y="2627790"/>
            <a:ext cx="8964297" cy="675570"/>
          </a:xfrm>
          <a:prstGeom prst="rect">
            <a:avLst/>
          </a:prstGeom>
          <a:noFill/>
          <a:ln>
            <a:noFill/>
          </a:ln>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広告に関するお問い合せ及び申し込みについては下記宛先にメールでお願いします。</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ts val="400"/>
              </a:spcBef>
              <a:spcAft>
                <a:spcPct val="0"/>
              </a:spcAft>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＜掲載申し込み＞</a:t>
            </a:r>
            <a:r>
              <a:rPr kumimoji="0" lang="en-US" altLang="ja-JP" sz="900" b="1" u="sng"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3"/>
              </a:rPr>
              <a:t>ds.adeigyo@nex.nikkei.co.jp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へ</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ts val="400"/>
              </a:spcBef>
              <a:spcAft>
                <a:spcPct val="0"/>
              </a:spcAft>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＜ターゲティングメール申し込み＞　</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4"/>
              </a:rPr>
              <a:t>ds.tgml@nex.nikkei.co.jp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へ／　</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5"/>
              </a:rPr>
              <a:t>ds.html@nex.nikkei.co.jp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へ</a:t>
            </a:r>
          </a:p>
        </p:txBody>
      </p:sp>
      <p:sp>
        <p:nvSpPr>
          <p:cNvPr id="20" name="角丸四角形 19"/>
          <p:cNvSpPr/>
          <p:nvPr/>
        </p:nvSpPr>
        <p:spPr>
          <a:xfrm>
            <a:off x="406932" y="2302779"/>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問い合わせ・申し込み</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32"/>
          <p:cNvSpPr txBox="1">
            <a:spLocks noChangeArrowheads="1"/>
          </p:cNvSpPr>
          <p:nvPr/>
        </p:nvSpPr>
        <p:spPr bwMode="auto">
          <a:xfrm>
            <a:off x="283518" y="1622144"/>
            <a:ext cx="8525091" cy="4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申し込み後に、広告主に帰すべき事由によりオーダーを取り消す場合、キャンセル料は原則として申込金額の全額となります。　　　　　　　　　　　　　　　　　　　　　　　　　　　　　</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6213" indent="0" eaLnBrk="1" hangingPunct="1">
              <a:lnSpc>
                <a:spcPct val="110000"/>
              </a:lnSpc>
              <a:spcBef>
                <a:spcPts val="0"/>
              </a:spcBef>
              <a:spcAft>
                <a:spcPts val="40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掲載期間、メニューなどオーダー内容の変更についても同様です。詳細は担当営業にお問い合わせください。</a:t>
            </a:r>
          </a:p>
        </p:txBody>
      </p:sp>
      <p:sp>
        <p:nvSpPr>
          <p:cNvPr id="27" name="角丸四角形 13"/>
          <p:cNvSpPr/>
          <p:nvPr/>
        </p:nvSpPr>
        <p:spPr>
          <a:xfrm>
            <a:off x="406932" y="1268822"/>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noProof="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キャンセル料について</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16">
            <a:extLst>
              <a:ext uri="{FF2B5EF4-FFF2-40B4-BE49-F238E27FC236}">
                <a16:creationId xmlns:a16="http://schemas.microsoft.com/office/drawing/2014/main" id="{F161F7A9-9CC3-43F5-8F6E-041D97F847C2}"/>
              </a:ext>
            </a:extLst>
          </p:cNvPr>
          <p:cNvSpPr txBox="1">
            <a:spLocks noChangeArrowheads="1"/>
          </p:cNvSpPr>
          <p:nvPr/>
        </p:nvSpPr>
        <p:spPr bwMode="auto">
          <a:xfrm>
            <a:off x="8968388" y="6316928"/>
            <a:ext cx="92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2019.11.19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5074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a:extLst>
              <a:ext uri="{FF2B5EF4-FFF2-40B4-BE49-F238E27FC236}">
                <a16:creationId xmlns:a16="http://schemas.microsoft.com/office/drawing/2014/main" id="{888584A1-C941-4F99-86D7-527843BCAC23}"/>
              </a:ext>
            </a:extLst>
          </p:cNvPr>
          <p:cNvSpPr>
            <a:spLocks noChangeArrowheads="1"/>
          </p:cNvSpPr>
          <p:nvPr/>
        </p:nvSpPr>
        <p:spPr bwMode="auto">
          <a:xfrm>
            <a:off x="220660" y="1174367"/>
            <a:ext cx="9464675" cy="2046543"/>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6" name="AutoShape 3">
            <a:extLst>
              <a:ext uri="{FF2B5EF4-FFF2-40B4-BE49-F238E27FC236}">
                <a16:creationId xmlns:a16="http://schemas.microsoft.com/office/drawing/2014/main" id="{1CA321C4-CCC9-47E1-B649-10FAA8419AA7}"/>
              </a:ext>
            </a:extLst>
          </p:cNvPr>
          <p:cNvSpPr>
            <a:spLocks noChangeArrowheads="1"/>
          </p:cNvSpPr>
          <p:nvPr/>
        </p:nvSpPr>
        <p:spPr bwMode="auto">
          <a:xfrm>
            <a:off x="220662" y="3618598"/>
            <a:ext cx="9464673" cy="1309552"/>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2" name="タイトル 1"/>
          <p:cNvSpPr>
            <a:spLocks noGrp="1"/>
          </p:cNvSpPr>
          <p:nvPr>
            <p:ph type="title"/>
          </p:nvPr>
        </p:nvSpPr>
        <p:spPr/>
        <p:txBody>
          <a:bodyPr/>
          <a:lstStyle/>
          <a:p>
            <a:r>
              <a:rPr kumimoji="1" lang="ja-JP" altLang="en-US" dirty="0"/>
              <a:t>原稿規定</a:t>
            </a:r>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23</a:t>
            </a:fld>
            <a:endParaRPr lang="ja-JP" altLang="en-US" dirty="0"/>
          </a:p>
        </p:txBody>
      </p:sp>
      <p:sp>
        <p:nvSpPr>
          <p:cNvPr id="4" name="AutoShape 3"/>
          <p:cNvSpPr>
            <a:spLocks noChangeArrowheads="1"/>
          </p:cNvSpPr>
          <p:nvPr/>
        </p:nvSpPr>
        <p:spPr bwMode="auto">
          <a:xfrm>
            <a:off x="220664" y="5417733"/>
            <a:ext cx="9464672" cy="957609"/>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7" name="テキスト ボックス 32"/>
          <p:cNvSpPr txBox="1">
            <a:spLocks noChangeArrowheads="1"/>
          </p:cNvSpPr>
          <p:nvPr/>
        </p:nvSpPr>
        <p:spPr bwMode="auto">
          <a:xfrm>
            <a:off x="323289" y="1306465"/>
            <a:ext cx="9287242" cy="1822550"/>
          </a:xfrm>
          <a:prstGeom prst="rect">
            <a:avLst/>
          </a:prstGeom>
          <a:noFill/>
          <a:ln>
            <a:noFill/>
          </a:ln>
        </p:spPr>
        <p:txBody>
          <a:bodyPr wrap="square">
            <a:spAutoFit/>
          </a:bodyPr>
          <a:lstStyle>
            <a:lvl1pPr marL="177800" indent="-1778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ファイル形式：</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GIF</a:t>
            </a:r>
            <a:r>
              <a:rPr kumimoji="0" lang="ja-JP" altLang="en-US" sz="9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JPEG</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PNG</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（レクタングル、ダブルレクタングルは</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も可）</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テキストについては機種依存文字・半角カナ・</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（半角）は不可。文字コード「</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UTF-8</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」のため「</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」「●」「■」「～」が正しく表示されない場合があります。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広告原稿の背景が白地の場合は、原則として外枠線を付けてください。また、広告原稿とサイトコンテンツの境界が不明瞭な場合は、修正をお願いすることがあります。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原色や蛍光色、輝度の強い色などが短時間でフラッシングする原稿、極度に動きの大きい原稿については変更をお願いすることがあります。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広告原稿がサイト内のデザイン（題字、ナビゲーション、リンクボタン等）と酷似しているなど、ユーザーの誤解を招く可能性があると思われる場合は修正をお願いすることがあります。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広告の内容については日本経済新聞社の広告掲載基準に準拠し、広告原稿の最終カットに広告主の社名が明記されていることが必要です。</a:t>
            </a:r>
            <a:b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なお、広告内容、リンク先ホームページにおいて問題が生じた場合は広告主の責任において対応をお願いいたします。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リンク先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はトラッキングタグを含めて</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220</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バイト以内としてください。日本語は使用できません。</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リンク先は配信日の</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営業日前までには公開してください。サイト内容の確認ができるまで掲載開始を延期することがありますので、必ず担当営業に事前のご連絡をお願いいたします。</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0"/>
          <p:cNvSpPr txBox="1">
            <a:spLocks noChangeArrowheads="1"/>
          </p:cNvSpPr>
          <p:nvPr/>
        </p:nvSpPr>
        <p:spPr bwMode="auto">
          <a:xfrm>
            <a:off x="297527" y="3728735"/>
            <a:ext cx="9175963"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fontAlgn="base" hangingPunct="1">
              <a:spcBef>
                <a:spcPts val="700"/>
              </a:spcBef>
              <a:spcAft>
                <a:spcPct val="0"/>
              </a:spcAft>
              <a:buClr>
                <a:srgbClr val="006AB6"/>
              </a:buClr>
            </a:pP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の入稿には、以下の</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点の素材をご用意ください。原稿は、下記の原稿規定に従って作成してください。</a:t>
            </a: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原稿規定：　</a:t>
            </a:r>
            <a:r>
              <a:rPr lang="en-US" altLang="ja-JP" sz="900" dirty="0">
                <a:hlinkClick r:id="rId3"/>
              </a:rPr>
              <a:t>https://marketing.nikkei.co.jp/media/web/file/HTML5_Guidline20191119.pdf</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①　</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ファイル一式</a:t>
            </a:r>
            <a:endPar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②　リンク先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URL</a:t>
            </a:r>
          </a:p>
          <a:p>
            <a:pPr marL="0" indent="0" eaLnBrk="1" hangingPunct="1">
              <a:spcBef>
                <a:spcPts val="700"/>
              </a:spcBef>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③　第三者配信タグ（第三者広告配信の場合。原稿規定で指定している原稿素材も必ずお送りください）</a:t>
            </a:r>
          </a:p>
        </p:txBody>
      </p:sp>
      <p:sp>
        <p:nvSpPr>
          <p:cNvPr id="12" name="角丸四角形 13"/>
          <p:cNvSpPr/>
          <p:nvPr/>
        </p:nvSpPr>
        <p:spPr>
          <a:xfrm>
            <a:off x="344182" y="952940"/>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各種共通事項</a:t>
            </a:r>
          </a:p>
        </p:txBody>
      </p:sp>
      <p:sp>
        <p:nvSpPr>
          <p:cNvPr id="13" name="角丸四角形 13"/>
          <p:cNvSpPr/>
          <p:nvPr/>
        </p:nvSpPr>
        <p:spPr>
          <a:xfrm>
            <a:off x="372175" y="3370688"/>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原稿</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2175" y="5149573"/>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入稿期限・送付先・原稿問い合わせ</a:t>
            </a:r>
          </a:p>
        </p:txBody>
      </p:sp>
      <p:sp>
        <p:nvSpPr>
          <p:cNvPr id="15" name="正方形/長方形 84"/>
          <p:cNvSpPr>
            <a:spLocks noChangeArrowheads="1"/>
          </p:cNvSpPr>
          <p:nvPr/>
        </p:nvSpPr>
        <p:spPr bwMode="auto">
          <a:xfrm>
            <a:off x="317020" y="5513140"/>
            <a:ext cx="9128418" cy="784830"/>
          </a:xfrm>
          <a:prstGeom prst="rect">
            <a:avLst/>
          </a:prstGeom>
          <a:noFill/>
          <a:ln>
            <a:noFill/>
          </a:ln>
        </p:spPr>
        <p:txBody>
          <a:bodyPr wrap="square">
            <a:spAutoFit/>
          </a:bodyPr>
          <a:lstStyle/>
          <a:p>
            <a:pPr fontAlgn="base">
              <a:spcBef>
                <a:spcPct val="0"/>
              </a:spcBef>
              <a:spcAft>
                <a:spcPct val="0"/>
              </a:spcAft>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レクタングル・テキスト原稿は</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4"/>
              </a:rPr>
              <a:t>ds.nyuko@nex.nikkei.co.jp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、ターゲティングメール原稿</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5"/>
              </a:rPr>
              <a:t>ds.tgml@nex.nikkei.co.jp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掲載開始日および配信日の</a:t>
            </a:r>
            <a:r>
              <a:rPr kumimoji="0" lang="en-US" altLang="ja-JP"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営業日前</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（土・日・祝日を除く）までに、ターゲティングメール原稿</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6"/>
              </a:rPr>
              <a:t>ds.html@nex.nikkei.co.jp</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、配信日の</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営業日前（土・日・祝日を除く）までに、メール添付で入稿してください。　</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のレスポンシブ対応の場合は、配信日の</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営業日前（土・日・祝日を除く）までに入稿をお願いします。</a:t>
            </a:r>
          </a:p>
          <a:p>
            <a:pPr fontAlgn="base">
              <a:spcBef>
                <a:spcPct val="0"/>
              </a:spcBef>
              <a:spcAft>
                <a:spcPct val="0"/>
              </a:spcAft>
            </a:pP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リッチメディアは事前原稿確認が必要になります。詳細は各商品シートをご参照ください。</a:t>
            </a:r>
          </a:p>
        </p:txBody>
      </p:sp>
      <p:sp>
        <p:nvSpPr>
          <p:cNvPr id="19" name="Text Box 16">
            <a:extLst>
              <a:ext uri="{FF2B5EF4-FFF2-40B4-BE49-F238E27FC236}">
                <a16:creationId xmlns:a16="http://schemas.microsoft.com/office/drawing/2014/main" id="{CB042127-725A-4345-9ECF-EF855DADF19A}"/>
              </a:ext>
            </a:extLst>
          </p:cNvPr>
          <p:cNvSpPr txBox="1">
            <a:spLocks noChangeArrowheads="1"/>
          </p:cNvSpPr>
          <p:nvPr/>
        </p:nvSpPr>
        <p:spPr bwMode="auto">
          <a:xfrm>
            <a:off x="8968388" y="6316928"/>
            <a:ext cx="92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2019.11.19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11786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24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4385984"/>
              </p:ext>
            </p:extLst>
          </p:nvPr>
        </p:nvGraphicFramePr>
        <p:xfrm>
          <a:off x="83000" y="1571358"/>
          <a:ext cx="9739993" cy="1326594"/>
        </p:xfrm>
        <a:graphic>
          <a:graphicData uri="http://schemas.openxmlformats.org/drawingml/2006/table">
            <a:tbl>
              <a:tblPr firstRow="1" bandRow="1">
                <a:tableStyleId>{5C22544A-7EE6-4342-B048-85BDC9FD1C3A}</a:tableStyleId>
              </a:tblPr>
              <a:tblGrid>
                <a:gridCol w="872979">
                  <a:extLst>
                    <a:ext uri="{9D8B030D-6E8A-4147-A177-3AD203B41FA5}">
                      <a16:colId xmlns:a16="http://schemas.microsoft.com/office/drawing/2014/main" val="20000"/>
                    </a:ext>
                  </a:extLst>
                </a:gridCol>
                <a:gridCol w="1042938">
                  <a:extLst>
                    <a:ext uri="{9D8B030D-6E8A-4147-A177-3AD203B41FA5}">
                      <a16:colId xmlns:a16="http://schemas.microsoft.com/office/drawing/2014/main" val="20001"/>
                    </a:ext>
                  </a:extLst>
                </a:gridCol>
                <a:gridCol w="1035317">
                  <a:extLst>
                    <a:ext uri="{9D8B030D-6E8A-4147-A177-3AD203B41FA5}">
                      <a16:colId xmlns:a16="http://schemas.microsoft.com/office/drawing/2014/main" val="20002"/>
                    </a:ext>
                  </a:extLst>
                </a:gridCol>
                <a:gridCol w="1924080">
                  <a:extLst>
                    <a:ext uri="{9D8B030D-6E8A-4147-A177-3AD203B41FA5}">
                      <a16:colId xmlns:a16="http://schemas.microsoft.com/office/drawing/2014/main" val="20003"/>
                    </a:ext>
                  </a:extLst>
                </a:gridCol>
                <a:gridCol w="491614">
                  <a:extLst>
                    <a:ext uri="{9D8B030D-6E8A-4147-A177-3AD203B41FA5}">
                      <a16:colId xmlns:a16="http://schemas.microsoft.com/office/drawing/2014/main" val="20005"/>
                    </a:ext>
                  </a:extLst>
                </a:gridCol>
                <a:gridCol w="745899">
                  <a:extLst>
                    <a:ext uri="{9D8B030D-6E8A-4147-A177-3AD203B41FA5}">
                      <a16:colId xmlns:a16="http://schemas.microsoft.com/office/drawing/2014/main" val="20009"/>
                    </a:ext>
                  </a:extLst>
                </a:gridCol>
                <a:gridCol w="788279">
                  <a:extLst>
                    <a:ext uri="{9D8B030D-6E8A-4147-A177-3AD203B41FA5}">
                      <a16:colId xmlns:a16="http://schemas.microsoft.com/office/drawing/2014/main" val="20006"/>
                    </a:ext>
                  </a:extLst>
                </a:gridCol>
                <a:gridCol w="532071">
                  <a:extLst>
                    <a:ext uri="{9D8B030D-6E8A-4147-A177-3AD203B41FA5}">
                      <a16:colId xmlns:a16="http://schemas.microsoft.com/office/drawing/2014/main" val="20007"/>
                    </a:ext>
                  </a:extLst>
                </a:gridCol>
                <a:gridCol w="2306816">
                  <a:extLst>
                    <a:ext uri="{9D8B030D-6E8A-4147-A177-3AD203B41FA5}">
                      <a16:colId xmlns:a16="http://schemas.microsoft.com/office/drawing/2014/main" val="20008"/>
                    </a:ext>
                  </a:extLst>
                </a:gridCol>
              </a:tblGrid>
              <a:tr h="396954">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algn="ctr"/>
                      <a:endParaRPr kumimoji="1" lang="ja-JP" altLang="en-US" sz="900" dirty="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ループ</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ALT</a:t>
                      </a: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テキスト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41726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レクタングル枠</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 pixel</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MP4,MOV,WEBM,OGV</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容量</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:4MB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解像度</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 1920×1080</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640×360</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r>
                        <a:rPr kumimoji="1" lang="en-US" altLang="ja-JP" sz="800" dirty="0">
                          <a:solidFill>
                            <a:schemeClr val="tx2"/>
                          </a:solidFill>
                          <a:latin typeface="Meiryo UI"/>
                          <a:ea typeface="Meiryo UI"/>
                          <a:cs typeface="Meiryo UI" panose="020B0604030504040204" pitchFamily="50" charset="-128"/>
                        </a:rPr>
                        <a:t>※</a:t>
                      </a:r>
                      <a:r>
                        <a:rPr kumimoji="1" lang="ja-JP" altLang="en-US" sz="800" dirty="0">
                          <a:solidFill>
                            <a:schemeClr val="tx2"/>
                          </a:solidFill>
                          <a:latin typeface="Meiryo UI"/>
                          <a:ea typeface="Meiryo UI"/>
                          <a:cs typeface="Meiryo UI" panose="020B0604030504040204" pitchFamily="50" charset="-128"/>
                        </a:rPr>
                        <a:t>　動画ファイルは、配信時デバイスに合わせて　　</a:t>
                      </a:r>
                      <a:endParaRPr kumimoji="1" lang="en-US" altLang="ja-JP" sz="800" dirty="0">
                        <a:solidFill>
                          <a:schemeClr val="tx2"/>
                        </a:solidFill>
                        <a:latin typeface="Meiryo UI"/>
                        <a:ea typeface="Meiryo UI"/>
                        <a:cs typeface="Meiryo UI" panose="020B0604030504040204" pitchFamily="50" charset="-128"/>
                      </a:endParaRPr>
                    </a:p>
                    <a:p>
                      <a:r>
                        <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リサイズされて配信されます。</a:t>
                      </a:r>
                      <a:endParaRPr kumimoji="1"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2"/>
                          </a:solidFill>
                          <a:latin typeface="Meiryo UI"/>
                          <a:ea typeface="Meiryo UI"/>
                          <a:cs typeface="Meiryo UI" panose="020B0604030504040204" pitchFamily="50" charset="-128"/>
                        </a:rPr>
                        <a:t>※</a:t>
                      </a:r>
                      <a:r>
                        <a:rPr kumimoji="1" lang="ja-JP" altLang="en-US" sz="800" dirty="0">
                          <a:solidFill>
                            <a:schemeClr val="tx2"/>
                          </a:solidFill>
                          <a:latin typeface="Meiryo UI"/>
                          <a:ea typeface="Meiryo UI"/>
                          <a:cs typeface="Meiryo UI" panose="020B0604030504040204" pitchFamily="50" charset="-128"/>
                        </a:rPr>
                        <a:t>　推奨環境：　</a:t>
                      </a:r>
                      <a:r>
                        <a:rPr kumimoji="1" lang="en-US" altLang="ja-JP" sz="800" b="0" dirty="0">
                          <a:solidFill>
                            <a:schemeClr val="tx2"/>
                          </a:solidFill>
                          <a:latin typeface="Meiryo UI"/>
                          <a:ea typeface="Meiryo UI"/>
                          <a:cs typeface="Meiryo UI" panose="020B0604030504040204" pitchFamily="50" charset="-128"/>
                        </a:rPr>
                        <a:t>iOS 9</a:t>
                      </a:r>
                      <a:r>
                        <a:rPr kumimoji="1" lang="ja-JP" altLang="en-US" sz="800" b="0" dirty="0">
                          <a:solidFill>
                            <a:schemeClr val="tx2"/>
                          </a:solidFill>
                          <a:latin typeface="Meiryo UI"/>
                          <a:ea typeface="Meiryo UI"/>
                          <a:cs typeface="Meiryo UI" panose="020B0604030504040204" pitchFamily="50" charset="-128"/>
                        </a:rPr>
                        <a:t>以上、</a:t>
                      </a:r>
                      <a:r>
                        <a:rPr kumimoji="1" lang="en-US" altLang="ja-JP" sz="800" b="0" dirty="0">
                          <a:solidFill>
                            <a:schemeClr val="tx2"/>
                          </a:solidFill>
                          <a:latin typeface="Meiryo UI"/>
                          <a:ea typeface="Meiryo UI"/>
                          <a:cs typeface="Meiryo UI" panose="020B0604030504040204" pitchFamily="50" charset="-128"/>
                        </a:rPr>
                        <a:t>Android 5.0</a:t>
                      </a:r>
                      <a:r>
                        <a:rPr kumimoji="1" lang="ja-JP" altLang="en-US" sz="800" b="0" dirty="0">
                          <a:solidFill>
                            <a:schemeClr val="tx2"/>
                          </a:solidFill>
                          <a:latin typeface="Meiryo UI"/>
                          <a:ea typeface="Meiryo UI"/>
                          <a:cs typeface="Meiryo UI" panose="020B0604030504040204" pitchFamily="50" charset="-128"/>
                        </a:rPr>
                        <a:t>以上</a:t>
                      </a:r>
                      <a:endParaRPr kumimoji="1" lang="en-US" altLang="ja-JP" sz="800" b="0" dirty="0">
                        <a:solidFill>
                          <a:schemeClr val="tx2"/>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82245" marR="0" indent="0" algn="l" defTabSz="914400" rtl="0" eaLnBrk="1" fontAlgn="auto" latinLnBrk="0" hangingPunct="1">
                        <a:lnSpc>
                          <a:spcPct val="100000"/>
                        </a:lnSpc>
                        <a:spcBef>
                          <a:spcPts val="0"/>
                        </a:spcBef>
                        <a:spcAft>
                          <a:spcPts val="0"/>
                        </a:spcAft>
                        <a:buClrTx/>
                        <a:buSzTx/>
                        <a:buFontTx/>
                        <a:buNone/>
                        <a:tabLst/>
                        <a:defRPr/>
                      </a:pPr>
                      <a:r>
                        <a:rPr kumimoji="1" lang="en-US" altLang="ja-JP" sz="600" b="0" dirty="0">
                          <a:solidFill>
                            <a:schemeClr val="tx2"/>
                          </a:solidFill>
                          <a:latin typeface="Meiryo UI"/>
                          <a:ea typeface="Meiryo UI"/>
                          <a:cs typeface="Meiryo UI" panose="020B0604030504040204" pitchFamily="50" charset="-128"/>
                        </a:rPr>
                        <a:t>iOS</a:t>
                      </a:r>
                      <a:r>
                        <a:rPr kumimoji="1" lang="ja-JP" altLang="en-US" sz="600" b="0" dirty="0">
                          <a:solidFill>
                            <a:schemeClr val="tx2"/>
                          </a:solidFill>
                          <a:latin typeface="Meiryo UI"/>
                          <a:ea typeface="Meiryo UI"/>
                          <a:cs typeface="Meiryo UI" panose="020B0604030504040204" pitchFamily="50" charset="-128"/>
                        </a:rPr>
                        <a:t>は、米国および他の国で登録された</a:t>
                      </a:r>
                      <a:r>
                        <a:rPr kumimoji="1" lang="en-US" altLang="ja-JP" sz="600" b="0" dirty="0">
                          <a:solidFill>
                            <a:schemeClr val="tx2"/>
                          </a:solidFill>
                          <a:latin typeface="Meiryo UI"/>
                          <a:ea typeface="Meiryo UI"/>
                          <a:cs typeface="Meiryo UI" panose="020B0604030504040204" pitchFamily="50" charset="-128"/>
                        </a:rPr>
                        <a:t>Apple Inc.</a:t>
                      </a:r>
                      <a:r>
                        <a:rPr kumimoji="1" lang="ja-JP" altLang="en-US" sz="600" b="0" dirty="0">
                          <a:solidFill>
                            <a:schemeClr val="tx2"/>
                          </a:solidFill>
                          <a:latin typeface="Meiryo UI"/>
                          <a:ea typeface="Meiryo UI"/>
                          <a:cs typeface="Meiryo UI" panose="020B0604030504040204" pitchFamily="50" charset="-128"/>
                        </a:rPr>
                        <a:t>の商標です。</a:t>
                      </a:r>
                    </a:p>
                    <a:p>
                      <a:pPr marL="182245" marR="0" indent="0" algn="l" defTabSz="914400" rtl="0" eaLnBrk="1" fontAlgn="auto" latinLnBrk="0" hangingPunct="1">
                        <a:lnSpc>
                          <a:spcPct val="100000"/>
                        </a:lnSpc>
                        <a:spcBef>
                          <a:spcPts val="0"/>
                        </a:spcBef>
                        <a:spcAft>
                          <a:spcPts val="0"/>
                        </a:spcAft>
                        <a:buClrTx/>
                        <a:buSzTx/>
                        <a:buFontTx/>
                        <a:buNone/>
                        <a:tabLst/>
                        <a:defRPr/>
                      </a:pPr>
                      <a:r>
                        <a:rPr kumimoji="1" lang="en-US" altLang="ja-JP" sz="600" b="0" dirty="0">
                          <a:solidFill>
                            <a:schemeClr val="tx2"/>
                          </a:solidFill>
                          <a:latin typeface="Meiryo UI"/>
                          <a:ea typeface="Meiryo UI"/>
                          <a:cs typeface="Meiryo UI" panose="020B0604030504040204" pitchFamily="50" charset="-128"/>
                        </a:rPr>
                        <a:t>Android</a:t>
                      </a:r>
                      <a:r>
                        <a:rPr kumimoji="1" lang="ja-JP" altLang="en-US" sz="600" b="0" dirty="0">
                          <a:solidFill>
                            <a:schemeClr val="tx2"/>
                          </a:solidFill>
                          <a:latin typeface="Meiryo UI"/>
                          <a:ea typeface="Meiryo UI"/>
                          <a:cs typeface="Meiryo UI" panose="020B0604030504040204" pitchFamily="50" charset="-128"/>
                        </a:rPr>
                        <a:t>は、</a:t>
                      </a:r>
                      <a:r>
                        <a:rPr kumimoji="1" lang="en-US" altLang="ja-JP" sz="600" b="0" dirty="0">
                          <a:solidFill>
                            <a:schemeClr val="tx2"/>
                          </a:solidFill>
                          <a:latin typeface="Meiryo UI"/>
                          <a:ea typeface="Meiryo UI"/>
                          <a:cs typeface="Meiryo UI" panose="020B0604030504040204" pitchFamily="50" charset="-128"/>
                        </a:rPr>
                        <a:t>Google Inc.</a:t>
                      </a:r>
                      <a:r>
                        <a:rPr kumimoji="1" lang="ja-JP" altLang="en-US" sz="600" b="0" dirty="0">
                          <a:solidFill>
                            <a:schemeClr val="tx2"/>
                          </a:solidFill>
                          <a:latin typeface="Meiryo UI"/>
                          <a:ea typeface="Meiryo UI"/>
                          <a:cs typeface="Meiryo UI" panose="020B0604030504040204" pitchFamily="50" charset="-128"/>
                        </a:rPr>
                        <a:t>の登録商標です。</a:t>
                      </a:r>
                      <a:endParaRPr kumimoji="1" lang="en-US" altLang="ja-JP" sz="600" b="0" dirty="0">
                        <a:solidFill>
                          <a:schemeClr val="tx2"/>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2"/>
                          </a:solidFill>
                          <a:latin typeface="Meiryo UI"/>
                          <a:ea typeface="Meiryo UI"/>
                          <a:cs typeface="Meiryo UI" panose="020B0604030504040204" pitchFamily="50" charset="-128"/>
                        </a:rPr>
                        <a:t>※</a:t>
                      </a:r>
                      <a:r>
                        <a:rPr kumimoji="1" lang="ja-JP" altLang="en-US" sz="800" dirty="0">
                          <a:solidFill>
                            <a:schemeClr val="tx2"/>
                          </a:solidFill>
                          <a:latin typeface="Meiryo UI"/>
                          <a:ea typeface="Meiryo UI"/>
                          <a:cs typeface="Meiryo UI" panose="020B0604030504040204" pitchFamily="50" charset="-128"/>
                        </a:rPr>
                        <a:t>　音声デフォルトオフ</a:t>
                      </a:r>
                      <a:endParaRPr kumimoji="1" lang="en-US" altLang="ja-JP" sz="800" i="1" dirty="0">
                        <a:solidFill>
                          <a:schemeClr val="tx2"/>
                        </a:solidFill>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2"/>
                          </a:solidFill>
                          <a:latin typeface="Meiryo UI"/>
                          <a:ea typeface="Meiryo UI"/>
                          <a:cs typeface="Meiryo UI" panose="020B0604030504040204" pitchFamily="50" charset="-128"/>
                        </a:rPr>
                        <a:t>※</a:t>
                      </a:r>
                      <a:r>
                        <a:rPr kumimoji="1" lang="ja-JP" altLang="en-US" sz="800" b="0" dirty="0">
                          <a:solidFill>
                            <a:schemeClr val="tx2"/>
                          </a:solidFill>
                          <a:latin typeface="Meiryo UI"/>
                          <a:ea typeface="Meiryo UI"/>
                          <a:cs typeface="Meiryo UI" panose="020B0604030504040204" pitchFamily="50" charset="-128"/>
                        </a:rPr>
                        <a:t>　</a:t>
                      </a:r>
                      <a:r>
                        <a:rPr kumimoji="1" lang="en-US" altLang="ja-JP" sz="800" b="0" dirty="0">
                          <a:solidFill>
                            <a:schemeClr val="tx2"/>
                          </a:solidFill>
                          <a:latin typeface="Meiryo UI"/>
                          <a:ea typeface="Meiryo UI"/>
                          <a:cs typeface="Meiryo UI" panose="020B0604030504040204" pitchFamily="50" charset="-128"/>
                        </a:rPr>
                        <a:t>VPAID</a:t>
                      </a:r>
                      <a:r>
                        <a:rPr kumimoji="1" lang="ja-JP" altLang="en-US" sz="800" b="0" dirty="0">
                          <a:solidFill>
                            <a:schemeClr val="tx2"/>
                          </a:solidFill>
                          <a:latin typeface="Meiryo UI"/>
                          <a:ea typeface="Meiryo UI"/>
                          <a:cs typeface="Meiryo UI" panose="020B0604030504040204" pitchFamily="50" charset="-128"/>
                        </a:rPr>
                        <a:t>配信はお受けできません。</a:t>
                      </a:r>
                      <a:endParaRPr kumimoji="1" lang="en-US" altLang="ja-JP" sz="800" b="0" dirty="0">
                        <a:solidFill>
                          <a:schemeClr val="tx2"/>
                        </a:solidFill>
                        <a:latin typeface="Meiryo UI"/>
                        <a:ea typeface="Meiryo UI"/>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7"/>
                  </a:ext>
                </a:extLst>
              </a:tr>
              <a:tr h="41726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ダブルレクタングル枠</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300×600 pixel</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MP4,MOV,WEBM,OGV</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容量</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:4MB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解像度</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 1080×1920</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 360</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×640</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00005357"/>
              </p:ext>
            </p:extLst>
          </p:nvPr>
        </p:nvGraphicFramePr>
        <p:xfrm>
          <a:off x="83000" y="882343"/>
          <a:ext cx="9739993" cy="715440"/>
        </p:xfrm>
        <a:graphic>
          <a:graphicData uri="http://schemas.openxmlformats.org/drawingml/2006/table">
            <a:tbl>
              <a:tblPr firstRow="1" bandRow="1">
                <a:tableStyleId>{5C22544A-7EE6-4342-B048-85BDC9FD1C3A}</a:tableStyleId>
              </a:tblPr>
              <a:tblGrid>
                <a:gridCol w="1921192">
                  <a:extLst>
                    <a:ext uri="{9D8B030D-6E8A-4147-A177-3AD203B41FA5}">
                      <a16:colId xmlns:a16="http://schemas.microsoft.com/office/drawing/2014/main" val="20000"/>
                    </a:ext>
                  </a:extLst>
                </a:gridCol>
                <a:gridCol w="1356715">
                  <a:extLst>
                    <a:ext uri="{9D8B030D-6E8A-4147-A177-3AD203B41FA5}">
                      <a16:colId xmlns:a16="http://schemas.microsoft.com/office/drawing/2014/main" val="20002"/>
                    </a:ext>
                  </a:extLst>
                </a:gridCol>
                <a:gridCol w="1972646">
                  <a:extLst>
                    <a:ext uri="{9D8B030D-6E8A-4147-A177-3AD203B41FA5}">
                      <a16:colId xmlns:a16="http://schemas.microsoft.com/office/drawing/2014/main" val="20003"/>
                    </a:ext>
                  </a:extLst>
                </a:gridCol>
                <a:gridCol w="765754">
                  <a:extLst>
                    <a:ext uri="{9D8B030D-6E8A-4147-A177-3AD203B41FA5}">
                      <a16:colId xmlns:a16="http://schemas.microsoft.com/office/drawing/2014/main" val="20005"/>
                    </a:ext>
                  </a:extLst>
                </a:gridCol>
                <a:gridCol w="807369">
                  <a:extLst>
                    <a:ext uri="{9D8B030D-6E8A-4147-A177-3AD203B41FA5}">
                      <a16:colId xmlns:a16="http://schemas.microsoft.com/office/drawing/2014/main" val="20004"/>
                    </a:ext>
                  </a:extLst>
                </a:gridCol>
                <a:gridCol w="2916317">
                  <a:extLst>
                    <a:ext uri="{9D8B030D-6E8A-4147-A177-3AD203B41FA5}">
                      <a16:colId xmlns:a16="http://schemas.microsoft.com/office/drawing/2014/main" val="20006"/>
                    </a:ext>
                  </a:extLst>
                </a:gridCol>
              </a:tblGrid>
              <a:tr h="197280">
                <a:tc>
                  <a:txBody>
                    <a:bodyPr/>
                    <a:lstStyle/>
                    <a:p>
                      <a:pPr algn="ctr"/>
                      <a:r>
                        <a:rPr kumimoji="1" lang="ja-JP" altLang="en-US" sz="900" dirty="0">
                          <a:latin typeface="HGPｺﾞｼｯｸM" panose="020B0600000000000000" pitchFamily="50" charset="-128"/>
                          <a:ea typeface="HGPｺﾞｼｯｸM" panose="020B0600000000000000"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HGPｺﾞｼｯｸM" panose="020B0600000000000000" pitchFamily="50" charset="-128"/>
                          <a:ea typeface="HGPｺﾞｼｯｸM" panose="020B0600000000000000" pitchFamily="50" charset="-128"/>
                        </a:rPr>
                        <a:t>解像度</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HGPｺﾞｼｯｸM" panose="020B0600000000000000" pitchFamily="50" charset="-128"/>
                          <a:ea typeface="HGPｺﾞｼｯｸM" panose="020B0600000000000000"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HGPｺﾞｼｯｸM" panose="020B0600000000000000" pitchFamily="50" charset="-128"/>
                          <a:ea typeface="HGPｺﾞｼｯｸM" panose="020B0600000000000000" pitchFamily="50" charset="-128"/>
                        </a:rPr>
                        <a:t>時間</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HGPｺﾞｼｯｸM" panose="020B0600000000000000" pitchFamily="50" charset="-128"/>
                          <a:ea typeface="HGPｺﾞｼｯｸM" panose="020B0600000000000000"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l"/>
                      <a:r>
                        <a:rPr kumimoji="1" lang="ja-JP" altLang="en-US" sz="900" i="0" dirty="0">
                          <a:latin typeface="HGPｺﾞｼｯｸM" panose="020B0600000000000000" pitchFamily="50" charset="-128"/>
                          <a:ea typeface="HGPｺﾞｼｯｸM" panose="020B0600000000000000" pitchFamily="50" charset="-128"/>
                        </a:rPr>
                        <a:t>コーデック</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60811">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インリード動画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1920×1080</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～最小：</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640×360</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MP4,MOV,WEBM,OGV 4MB</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16:9</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は非対応）</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altLang="ja-JP" sz="800" dirty="0">
                          <a:solidFill>
                            <a:schemeClr val="tx2"/>
                          </a:solidFill>
                          <a:latin typeface="Meiryo UI"/>
                          <a:ea typeface="Meiryo UI"/>
                          <a:cs typeface="Meiryo UI" panose="020B0604030504040204" pitchFamily="50" charset="-128"/>
                        </a:rPr>
                        <a:t> </a:t>
                      </a:r>
                      <a:r>
                        <a:rPr kumimoji="0" lang="en-US" altLang="ja-JP" sz="800" dirty="0">
                          <a:solidFill>
                            <a:schemeClr val="tx2"/>
                          </a:solidFill>
                          <a:latin typeface="Meiryo UI"/>
                          <a:ea typeface="Meiryo UI"/>
                          <a:cs typeface="Meiryo UI" panose="020B0604030504040204" pitchFamily="50" charset="-128"/>
                        </a:rPr>
                        <a:t>※</a:t>
                      </a:r>
                      <a:r>
                        <a:rPr kumimoji="0" lang="ja-JP" altLang="en-US" sz="800" dirty="0">
                          <a:solidFill>
                            <a:schemeClr val="tx2"/>
                          </a:solidFill>
                          <a:latin typeface="Meiryo UI"/>
                          <a:ea typeface="Meiryo UI"/>
                          <a:cs typeface="Meiryo UI" panose="020B0604030504040204" pitchFamily="50" charset="-128"/>
                        </a:rPr>
                        <a:t>　</a:t>
                      </a:r>
                      <a:r>
                        <a:rPr kumimoji="1" lang="ja-JP" altLang="en-US" sz="800" b="0" kern="1200" noProof="0" dirty="0">
                          <a:solidFill>
                            <a:srgbClr val="1F497D"/>
                          </a:solidFill>
                          <a:latin typeface="Meiryo UI"/>
                          <a:ea typeface="Meiryo UI"/>
                        </a:rPr>
                        <a:t>動画ファイルは、配信時デバイスに合わせてリサイズされて</a:t>
                      </a:r>
                      <a:endParaRPr kumimoji="1" lang="en-US" altLang="ja-JP" sz="800" b="0" kern="1200" noProof="0" dirty="0">
                        <a:solidFill>
                          <a:srgbClr val="1F497D"/>
                        </a:solidFill>
                        <a:latin typeface="Meiryo UI"/>
                        <a:ea typeface="Meiryo UI"/>
                      </a:endParaRPr>
                    </a:p>
                    <a:p>
                      <a:pPr marL="177800" lvl="0" indent="0" algn="l">
                        <a:lnSpc>
                          <a:spcPct val="100000"/>
                        </a:lnSpc>
                        <a:spcBef>
                          <a:spcPts val="0"/>
                        </a:spcBef>
                        <a:spcAft>
                          <a:spcPts val="0"/>
                        </a:spcAft>
                        <a:buNone/>
                      </a:pPr>
                      <a:r>
                        <a:rPr kumimoji="1" lang="ja-JP" altLang="en-US" sz="800" b="0" kern="1200" noProof="0" dirty="0">
                          <a:solidFill>
                            <a:srgbClr val="1F497D"/>
                          </a:solidFill>
                          <a:latin typeface="Meiryo UI" panose="020B0604030504040204" pitchFamily="50" charset="-128"/>
                          <a:ea typeface="Meiryo UI" panose="020B0604030504040204" pitchFamily="50" charset="-128"/>
                        </a:rPr>
                        <a:t>配信されます。</a:t>
                      </a:r>
                      <a:endParaRPr kumimoji="1" lang="en-US" altLang="ja-JP" sz="800" b="0" kern="1200" noProof="0" dirty="0">
                        <a:solidFill>
                          <a:srgbClr val="1F497D"/>
                        </a:solidFill>
                        <a:latin typeface="Meiryo UI" panose="020B0604030504040204" pitchFamily="50" charset="-128"/>
                        <a:ea typeface="Meiryo UI" panose="020B0604030504040204" pitchFamily="50" charset="-128"/>
                      </a:endParaRPr>
                    </a:p>
                    <a:p>
                      <a:pPr lvl="0" algn="l">
                        <a:lnSpc>
                          <a:spcPct val="100000"/>
                        </a:lnSpc>
                        <a:spcBef>
                          <a:spcPts val="0"/>
                        </a:spcBef>
                        <a:spcAft>
                          <a:spcPts val="0"/>
                        </a:spcAft>
                        <a:buNone/>
                      </a:pPr>
                      <a:r>
                        <a:rPr lang="en-US" altLang="ja-JP" sz="800" b="0" kern="1200" noProof="0" dirty="0">
                          <a:solidFill>
                            <a:srgbClr val="1F497D"/>
                          </a:solidFill>
                          <a:latin typeface="Meiryo UI"/>
                          <a:ea typeface="Meiryo UI"/>
                        </a:rPr>
                        <a:t> </a:t>
                      </a:r>
                      <a:r>
                        <a:rPr kumimoji="1" lang="en-US" altLang="ja-JP" sz="800" b="0" kern="1200" noProof="0" dirty="0">
                          <a:solidFill>
                            <a:srgbClr val="1F497D"/>
                          </a:solidFill>
                          <a:latin typeface="Meiryo UI"/>
                          <a:ea typeface="Meiryo UI"/>
                        </a:rPr>
                        <a:t>※</a:t>
                      </a:r>
                      <a:r>
                        <a:rPr kumimoji="1" lang="ja-JP" altLang="en-US" sz="800" b="0" kern="1200" noProof="0" dirty="0">
                          <a:solidFill>
                            <a:srgbClr val="1F497D"/>
                          </a:solidFill>
                          <a:latin typeface="Meiryo UI"/>
                          <a:ea typeface="Meiryo UI"/>
                        </a:rPr>
                        <a:t>　音声デフォルトオフ</a:t>
                      </a:r>
                      <a:r>
                        <a:rPr lang="ja-JP" altLang="en-US" sz="800" b="0" kern="1200" noProof="0" dirty="0">
                          <a:solidFill>
                            <a:srgbClr val="1F497D"/>
                          </a:solidFill>
                          <a:latin typeface="Meiryo UI"/>
                          <a:ea typeface="Meiryo UI"/>
                        </a:rPr>
                        <a:t> </a:t>
                      </a:r>
                      <a:endParaRPr kumimoji="1" lang="ja-JP" altLang="en-US" sz="800" b="0" kern="1200" dirty="0">
                        <a:solidFill>
                          <a:srgbClr val="1F497D"/>
                        </a:solidFill>
                        <a:latin typeface="Meiryo UI"/>
                        <a:ea typeface="Meiryo UI"/>
                      </a:endParaRPr>
                    </a:p>
                    <a:p>
                      <a:pPr lvl="0" algn="l">
                        <a:lnSpc>
                          <a:spcPct val="100000"/>
                        </a:lnSpc>
                        <a:spcBef>
                          <a:spcPts val="0"/>
                        </a:spcBef>
                        <a:spcAft>
                          <a:spcPts val="0"/>
                        </a:spcAft>
                        <a:buNone/>
                      </a:pPr>
                      <a:r>
                        <a:rPr lang="en-US" altLang="ja-JP" sz="800" b="0" i="0" u="none" strike="noStrike" noProof="0" dirty="0">
                          <a:solidFill>
                            <a:srgbClr val="1F497D"/>
                          </a:solidFill>
                          <a:latin typeface="Meiryo UI"/>
                          <a:ea typeface="Meiryo UI"/>
                        </a:rPr>
                        <a:t> ※</a:t>
                      </a:r>
                      <a:r>
                        <a:rPr lang="ja-JP" altLang="en-US" sz="800" b="0" i="0" u="none" strike="noStrike" noProof="0" dirty="0">
                          <a:solidFill>
                            <a:srgbClr val="1F497D"/>
                          </a:solidFill>
                          <a:latin typeface="Meiryo UI"/>
                          <a:ea typeface="Meiryo UI"/>
                        </a:rPr>
                        <a:t>　</a:t>
                      </a:r>
                      <a:r>
                        <a:rPr lang="en-US" altLang="ja-JP" sz="800" b="0" i="0" u="none" strike="noStrike" noProof="0" dirty="0">
                          <a:solidFill>
                            <a:srgbClr val="1F497D"/>
                          </a:solidFill>
                          <a:latin typeface="Meiryo UI"/>
                          <a:ea typeface="Meiryo UI"/>
                        </a:rPr>
                        <a:t>VPAID</a:t>
                      </a:r>
                      <a:r>
                        <a:rPr lang="ja-JP" altLang="ja-JP" sz="800" b="0" i="0" u="none" strike="noStrike" noProof="0" dirty="0">
                          <a:solidFill>
                            <a:srgbClr val="1F497D"/>
                          </a:solidFill>
                          <a:latin typeface="Meiryo UI"/>
                          <a:ea typeface="Meiryo UI"/>
                        </a:rPr>
                        <a:t>配信はお受けできません</a:t>
                      </a:r>
                      <a:r>
                        <a:rPr lang="ja-JP" altLang="ja-JP" sz="1000" b="0" i="0" u="none" strike="noStrike" noProof="0" dirty="0">
                          <a:solidFill>
                            <a:srgbClr val="1F497D"/>
                          </a:solidFill>
                          <a:latin typeface="Meiryo UI"/>
                          <a:ea typeface="Meiryo UI"/>
                        </a:rPr>
                        <a:t>。</a:t>
                      </a:r>
                      <a:endParaRPr lang="ja-JP" altLang="ja-JP" sz="800" b="0" dirty="0">
                        <a:solidFill>
                          <a:srgbClr val="1F497D"/>
                        </a:solidFill>
                        <a:latin typeface="Meiryo UI"/>
                        <a:ea typeface="Meiryo UI"/>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a:extLst>
              <a:ext uri="{FF2B5EF4-FFF2-40B4-BE49-F238E27FC236}">
                <a16:creationId xmlns:a16="http://schemas.microsoft.com/office/drawing/2014/main" id="{73B0810F-A9BD-402C-952B-31F937D0078D}"/>
              </a:ext>
            </a:extLst>
          </p:cNvPr>
          <p:cNvGraphicFramePr>
            <a:graphicFrameLocks noGrp="1"/>
          </p:cNvGraphicFramePr>
          <p:nvPr>
            <p:extLst>
              <p:ext uri="{D42A27DB-BD31-4B8C-83A1-F6EECF244321}">
                <p14:modId xmlns:p14="http://schemas.microsoft.com/office/powerpoint/2010/main" val="1844987268"/>
              </p:ext>
            </p:extLst>
          </p:nvPr>
        </p:nvGraphicFramePr>
        <p:xfrm>
          <a:off x="83000" y="2993607"/>
          <a:ext cx="9739991" cy="1753959"/>
        </p:xfrm>
        <a:graphic>
          <a:graphicData uri="http://schemas.openxmlformats.org/drawingml/2006/table">
            <a:tbl>
              <a:tblPr firstRow="1" bandRow="1">
                <a:tableStyleId>{5C22544A-7EE6-4342-B048-85BDC9FD1C3A}</a:tableStyleId>
              </a:tblPr>
              <a:tblGrid>
                <a:gridCol w="2082967">
                  <a:extLst>
                    <a:ext uri="{9D8B030D-6E8A-4147-A177-3AD203B41FA5}">
                      <a16:colId xmlns:a16="http://schemas.microsoft.com/office/drawing/2014/main" val="20000"/>
                    </a:ext>
                  </a:extLst>
                </a:gridCol>
                <a:gridCol w="1058283">
                  <a:extLst>
                    <a:ext uri="{9D8B030D-6E8A-4147-A177-3AD203B41FA5}">
                      <a16:colId xmlns:a16="http://schemas.microsoft.com/office/drawing/2014/main" val="20002"/>
                    </a:ext>
                  </a:extLst>
                </a:gridCol>
                <a:gridCol w="2175358">
                  <a:extLst>
                    <a:ext uri="{9D8B030D-6E8A-4147-A177-3AD203B41FA5}">
                      <a16:colId xmlns:a16="http://schemas.microsoft.com/office/drawing/2014/main" val="20003"/>
                    </a:ext>
                  </a:extLst>
                </a:gridCol>
                <a:gridCol w="711121">
                  <a:extLst>
                    <a:ext uri="{9D8B030D-6E8A-4147-A177-3AD203B41FA5}">
                      <a16:colId xmlns:a16="http://schemas.microsoft.com/office/drawing/2014/main" val="20005"/>
                    </a:ext>
                  </a:extLst>
                </a:gridCol>
                <a:gridCol w="711121">
                  <a:extLst>
                    <a:ext uri="{9D8B030D-6E8A-4147-A177-3AD203B41FA5}">
                      <a16:colId xmlns:a16="http://schemas.microsoft.com/office/drawing/2014/main" val="20004"/>
                    </a:ext>
                  </a:extLst>
                </a:gridCol>
                <a:gridCol w="711121">
                  <a:extLst>
                    <a:ext uri="{9D8B030D-6E8A-4147-A177-3AD203B41FA5}">
                      <a16:colId xmlns:a16="http://schemas.microsoft.com/office/drawing/2014/main" val="20007"/>
                    </a:ext>
                  </a:extLst>
                </a:gridCol>
                <a:gridCol w="2290020">
                  <a:extLst>
                    <a:ext uri="{9D8B030D-6E8A-4147-A177-3AD203B41FA5}">
                      <a16:colId xmlns:a16="http://schemas.microsoft.com/office/drawing/2014/main" val="20006"/>
                    </a:ext>
                  </a:extLst>
                </a:gridCol>
              </a:tblGrid>
              <a:tr h="352981">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ループ</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ALT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テキスト</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700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300×600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2">
                  <a:txBody>
                    <a:bodyPr/>
                    <a:lstStyle/>
                    <a:p>
                      <a:pPr marL="180975" marR="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原稿は、下記原稿規定に従って作成してください。</a:t>
                      </a:r>
                      <a:r>
                        <a:rPr lang="en-US" altLang="ja-JP" sz="800" dirty="0">
                          <a:hlinkClick r:id="rId3"/>
                        </a:rPr>
                        <a:t>https://marketing.nikkei.co.jp/media/web/file/HTML5_Guidline20200629.pdf</a:t>
                      </a:r>
                      <a:endParaRPr lang="en-US" altLang="ja-JP" sz="800" dirty="0"/>
                    </a:p>
                    <a:p>
                      <a:pPr marL="180975" marR="0" indent="-180975" algn="l" defTabSz="914400" rtl="0" eaLnBrk="1" fontAlgn="base" latinLnBrk="0" hangingPunct="1">
                        <a:lnSpc>
                          <a:spcPct val="100000"/>
                        </a:lnSpc>
                        <a:spcBef>
                          <a:spcPct val="0"/>
                        </a:spcBef>
                        <a:spcAft>
                          <a:spcPct val="0"/>
                        </a:spcAft>
                        <a:buClrTx/>
                        <a:buSzTx/>
                        <a:buFontTx/>
                        <a:buNone/>
                        <a:tabLst/>
                        <a:defRPr/>
                      </a:pPr>
                      <a:endPar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Run of NIKKEI</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」および「ターゲティングレクタングル（サイトカテゴリー）」で第三者配信もしくは</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５原稿の場合、アプリには配信されません。</a:t>
                      </a:r>
                    </a:p>
                    <a:p>
                      <a:pPr marL="180975" marR="0" indent="-180975" algn="l" defTabSz="914400" rtl="0" eaLnBrk="1" fontAlgn="base" latinLnBrk="0" hangingPunct="1">
                        <a:lnSpc>
                          <a:spcPct val="100000"/>
                        </a:lnSpc>
                        <a:spcBef>
                          <a:spcPct val="0"/>
                        </a:spcBef>
                        <a:spcAft>
                          <a:spcPct val="0"/>
                        </a:spcAft>
                        <a:buClrTx/>
                        <a:buSzTx/>
                        <a:buFontTx/>
                        <a:buNone/>
                        <a:tabLst/>
                        <a:defRPr/>
                      </a:pPr>
                      <a:endPar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0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または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600×500</a:t>
                      </a:r>
                      <a:r>
                        <a:rPr kumimoji="1" lang="ja-JP" altLang="en-US"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dirty="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79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25</a:t>
            </a:fld>
            <a:endParaRPr lang="ja-JP" altLang="en-US" dirty="0"/>
          </a:p>
        </p:txBody>
      </p:sp>
      <p:graphicFrame>
        <p:nvGraphicFramePr>
          <p:cNvPr id="7" name="表 6">
            <a:extLst>
              <a:ext uri="{FF2B5EF4-FFF2-40B4-BE49-F238E27FC236}">
                <a16:creationId xmlns:a16="http://schemas.microsoft.com/office/drawing/2014/main" id="{14FA94ED-E129-492B-8BFD-34B6BFE403A4}"/>
              </a:ext>
            </a:extLst>
          </p:cNvPr>
          <p:cNvGraphicFramePr>
            <a:graphicFrameLocks noGrp="1"/>
          </p:cNvGraphicFramePr>
          <p:nvPr/>
        </p:nvGraphicFramePr>
        <p:xfrm>
          <a:off x="210125" y="944230"/>
          <a:ext cx="9485748" cy="2274830"/>
        </p:xfrm>
        <a:graphic>
          <a:graphicData uri="http://schemas.openxmlformats.org/drawingml/2006/table">
            <a:tbl>
              <a:tblPr firstRow="1" bandRow="1">
                <a:tableStyleId>{5C22544A-7EE6-4342-B048-85BDC9FD1C3A}</a:tableStyleId>
              </a:tblPr>
              <a:tblGrid>
                <a:gridCol w="1371473">
                  <a:extLst>
                    <a:ext uri="{9D8B030D-6E8A-4147-A177-3AD203B41FA5}">
                      <a16:colId xmlns:a16="http://schemas.microsoft.com/office/drawing/2014/main" val="20000"/>
                    </a:ext>
                  </a:extLst>
                </a:gridCol>
                <a:gridCol w="708648">
                  <a:extLst>
                    <a:ext uri="{9D8B030D-6E8A-4147-A177-3AD203B41FA5}">
                      <a16:colId xmlns:a16="http://schemas.microsoft.com/office/drawing/2014/main" val="20001"/>
                    </a:ext>
                  </a:extLst>
                </a:gridCol>
                <a:gridCol w="987313">
                  <a:extLst>
                    <a:ext uri="{9D8B030D-6E8A-4147-A177-3AD203B41FA5}">
                      <a16:colId xmlns:a16="http://schemas.microsoft.com/office/drawing/2014/main" val="20002"/>
                    </a:ext>
                  </a:extLst>
                </a:gridCol>
                <a:gridCol w="2094037">
                  <a:extLst>
                    <a:ext uri="{9D8B030D-6E8A-4147-A177-3AD203B41FA5}">
                      <a16:colId xmlns:a16="http://schemas.microsoft.com/office/drawing/2014/main" val="20003"/>
                    </a:ext>
                  </a:extLst>
                </a:gridCol>
                <a:gridCol w="1047017">
                  <a:extLst>
                    <a:ext uri="{9D8B030D-6E8A-4147-A177-3AD203B41FA5}">
                      <a16:colId xmlns:a16="http://schemas.microsoft.com/office/drawing/2014/main" val="20005"/>
                    </a:ext>
                  </a:extLst>
                </a:gridCol>
                <a:gridCol w="1047017">
                  <a:extLst>
                    <a:ext uri="{9D8B030D-6E8A-4147-A177-3AD203B41FA5}">
                      <a16:colId xmlns:a16="http://schemas.microsoft.com/office/drawing/2014/main" val="20007"/>
                    </a:ext>
                  </a:extLst>
                </a:gridCol>
                <a:gridCol w="2230243">
                  <a:extLst>
                    <a:ext uri="{9D8B030D-6E8A-4147-A177-3AD203B41FA5}">
                      <a16:colId xmlns:a16="http://schemas.microsoft.com/office/drawing/2014/main" val="20006"/>
                    </a:ext>
                  </a:extLst>
                </a:gridCol>
              </a:tblGrid>
              <a:tr h="286182">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Meiryo UI"/>
                          <a:ea typeface="Meiryo UI"/>
                          <a:cs typeface="Meiryo UI" panose="020B0604030504040204" pitchFamily="50" charset="-128"/>
                        </a:rPr>
                        <a:t>（左右</a:t>
                      </a:r>
                      <a:r>
                        <a:rPr kumimoji="1" lang="en-US" altLang="ja-JP" sz="900">
                          <a:latin typeface="Meiryo UI"/>
                          <a:ea typeface="Meiryo UI"/>
                          <a:cs typeface="Meiryo UI" panose="020B0604030504040204" pitchFamily="50" charset="-128"/>
                        </a:rPr>
                        <a:t>×</a:t>
                      </a:r>
                      <a:r>
                        <a:rPr kumimoji="1" lang="ja-JP" altLang="en-US" sz="900">
                          <a:latin typeface="Meiryo UI"/>
                          <a:ea typeface="Meiryo UI"/>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a:ea typeface="Meiryo UI"/>
                          <a:cs typeface="Meiryo UI" panose="020B0604030504040204" pitchFamily="50" charset="-128"/>
                        </a:rPr>
                        <a:t>ALT</a:t>
                      </a:r>
                      <a:r>
                        <a:rPr kumimoji="1" lang="ja-JP" altLang="en-US" sz="900">
                          <a:latin typeface="Meiryo UI"/>
                          <a:ea typeface="Meiryo UI"/>
                          <a:cs typeface="Meiryo UI" panose="020B0604030504040204" pitchFamily="50" charset="-128"/>
                        </a:rPr>
                        <a:t>テキスト</a:t>
                      </a:r>
                      <a:endParaRPr kumimoji="1" lang="en-US" altLang="ja-JP" sz="900">
                        <a:latin typeface="Meiryo UI"/>
                        <a:ea typeface="Meiryo UI"/>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49716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rgbClr val="1E5780"/>
                          </a:solidFill>
                          <a:latin typeface="Meiryo UI"/>
                          <a:ea typeface="Meiryo UI"/>
                          <a:cs typeface="Meiryo UI" panose="020B0604030504040204" pitchFamily="50" charset="-128"/>
                        </a:rPr>
                        <a:t>　</a:t>
                      </a:r>
                      <a:r>
                        <a:rPr lang="en-US" altLang="ja-JP" sz="800" b="1" dirty="0">
                          <a:solidFill>
                            <a:srgbClr val="1E5780"/>
                          </a:solidFill>
                          <a:latin typeface="Meiryo UI"/>
                          <a:ea typeface="Meiryo UI"/>
                          <a:cs typeface="Meiryo UI" panose="020B0604030504040204" pitchFamily="50" charset="-128"/>
                        </a:rPr>
                        <a:t>Run</a:t>
                      </a:r>
                      <a:r>
                        <a:rPr lang="ja-JP" altLang="en-US" sz="800" b="1" dirty="0">
                          <a:solidFill>
                            <a:srgbClr val="1E5780"/>
                          </a:solidFill>
                          <a:latin typeface="Meiryo UI"/>
                          <a:ea typeface="Meiryo UI"/>
                          <a:cs typeface="Meiryo UI" panose="020B0604030504040204" pitchFamily="50" charset="-128"/>
                        </a:rPr>
                        <a:t> </a:t>
                      </a:r>
                      <a:r>
                        <a:rPr lang="en-US" altLang="ja-JP" sz="800" b="1" dirty="0">
                          <a:solidFill>
                            <a:srgbClr val="1E5780"/>
                          </a:solidFill>
                          <a:latin typeface="Meiryo UI"/>
                          <a:ea typeface="Meiryo UI"/>
                          <a:cs typeface="Meiryo UI" panose="020B0604030504040204" pitchFamily="50" charset="-128"/>
                        </a:rPr>
                        <a:t>of</a:t>
                      </a:r>
                      <a:r>
                        <a:rPr lang="ja-JP" altLang="en-US" sz="800" b="1" dirty="0">
                          <a:solidFill>
                            <a:srgbClr val="1E5780"/>
                          </a:solidFill>
                          <a:latin typeface="Meiryo UI"/>
                          <a:ea typeface="Meiryo UI"/>
                          <a:cs typeface="Meiryo UI" panose="020B0604030504040204" pitchFamily="50" charset="-128"/>
                        </a:rPr>
                        <a:t>　</a:t>
                      </a:r>
                      <a:r>
                        <a:rPr lang="en-US" altLang="ja-JP" sz="800" b="1" dirty="0">
                          <a:solidFill>
                            <a:srgbClr val="1E5780"/>
                          </a:solidFill>
                          <a:latin typeface="Meiryo UI"/>
                          <a:ea typeface="Meiryo UI"/>
                          <a:cs typeface="Meiryo UI" panose="020B0604030504040204" pitchFamily="50" charset="-128"/>
                        </a:rPr>
                        <a:t>NIKKEI</a:t>
                      </a:r>
                      <a:r>
                        <a:rPr lang="ja-JP" altLang="en-US" sz="800" b="1" dirty="0">
                          <a:solidFill>
                            <a:srgbClr val="1E5780"/>
                          </a:solidFill>
                          <a:latin typeface="Meiryo UI"/>
                          <a:ea typeface="Meiryo UI"/>
                          <a:cs typeface="Meiryo UI" panose="020B0604030504040204" pitchFamily="50" charset="-128"/>
                        </a:rPr>
                        <a:t>インフィード</a:t>
                      </a:r>
                      <a:endParaRPr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a:t>
                      </a:r>
                      <a:r>
                        <a:rPr kumimoji="1" lang="en-US" altLang="ja-JP" sz="800" b="1" dirty="0">
                          <a:solidFill>
                            <a:srgbClr val="1E5780"/>
                          </a:solidFill>
                          <a:latin typeface="Meiryo UI"/>
                          <a:ea typeface="Meiryo UI"/>
                          <a:cs typeface="Meiryo UI" panose="020B0604030504040204" pitchFamily="50" charset="-128"/>
                        </a:rPr>
                        <a:t>PC</a:t>
                      </a:r>
                      <a:r>
                        <a:rPr kumimoji="1" lang="ja-JP" altLang="en-US" sz="800" b="1" dirty="0">
                          <a:solidFill>
                            <a:srgbClr val="1E5780"/>
                          </a:solidFill>
                          <a:latin typeface="Meiryo UI"/>
                          <a:ea typeface="Meiryo UI"/>
                          <a:cs typeface="Meiryo UI" panose="020B0604030504040204" pitchFamily="50" charset="-128"/>
                        </a:rPr>
                        <a:t>トップ</a:t>
                      </a:r>
                      <a:endParaRPr kumimoji="1" lang="en-US" altLang="ja-JP" sz="800" b="1" dirty="0">
                        <a:solidFill>
                          <a:srgbClr val="1E5780"/>
                        </a:solidFill>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a:t>
                      </a:r>
                      <a:r>
                        <a:rPr kumimoji="1" lang="en-US" altLang="ja-JP" sz="800" b="1" dirty="0">
                          <a:solidFill>
                            <a:srgbClr val="1E5780"/>
                          </a:solidFill>
                          <a:latin typeface="Meiryo UI"/>
                          <a:ea typeface="Meiryo UI"/>
                          <a:cs typeface="Meiryo UI" panose="020B0604030504040204" pitchFamily="50" charset="-128"/>
                        </a:rPr>
                        <a:t>PC</a:t>
                      </a:r>
                      <a:r>
                        <a:rPr kumimoji="1" lang="ja-JP" altLang="en-US" sz="800" b="1" dirty="0">
                          <a:solidFill>
                            <a:srgbClr val="1E5780"/>
                          </a:solidFill>
                          <a:latin typeface="Meiryo UI"/>
                          <a:ea typeface="Meiryo UI"/>
                          <a:cs typeface="Meiryo UI" panose="020B0604030504040204" pitchFamily="50" charset="-128"/>
                        </a:rPr>
                        <a:t>記事面</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画像</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280×188 pixel</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600×400 pixel</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JPEG/PNG 120KB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4">
                  <a:txBody>
                    <a:bodyPr/>
                    <a:lstStyle/>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画像上にテキストを表記する場合は、文字数</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15</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文字までを目安に、文字部分以外の余白が</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程度になるような大きさで視認性を確保してください。</a:t>
                      </a: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表記する文字内容は</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要素だけです。（例：企画タイトル、メインキャッチのみ。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NG</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例：イベント名</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日時</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場所等、多要素の記載））</a:t>
                      </a: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視認性を確保するため、入稿いただいた素材の修正をお願いする場合があります。</a:t>
                      </a:r>
                      <a:endPar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とモバイル両方に配信される商品の場合は下段の規定（</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280×188 pixel</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固定、</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50KB</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以内）になります。</a:t>
                      </a: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7162">
                <a:tc v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テキスト</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gridSpan="4">
                  <a:txBody>
                    <a:bodyPr/>
                    <a:lstStyle/>
                    <a:p>
                      <a:pPr algn="l"/>
                      <a:r>
                        <a:rPr kumimoji="1" lang="ja-JP" altLang="en-US" sz="800" b="1" dirty="0">
                          <a:solidFill>
                            <a:srgbClr val="1E5780"/>
                          </a:solidFill>
                          <a:latin typeface="Meiryo UI"/>
                          <a:ea typeface="Meiryo UI"/>
                          <a:cs typeface="Meiryo UI" panose="020B0604030504040204" pitchFamily="50" charset="-128"/>
                        </a:rPr>
                        <a:t>　</a:t>
                      </a:r>
                      <a:r>
                        <a:rPr lang="ja-JP" sz="800" b="1" i="0" u="none" strike="noStrike" noProof="0" dirty="0">
                          <a:solidFill>
                            <a:srgbClr val="1E5780"/>
                          </a:solidFill>
                          <a:latin typeface="Meiryo UI"/>
                          <a:ea typeface="Meiryo UI"/>
                        </a:rPr>
                        <a:t>見出し：</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広告主名：</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（半角・全角問わず）</a:t>
                      </a:r>
                      <a:endParaRPr lang="en-US" altLang="ja-JP" sz="800" b="1" i="0" u="none" strike="noStrike" noProof="0" dirty="0">
                        <a:solidFill>
                          <a:srgbClr val="1E5780"/>
                        </a:solidFill>
                      </a:endParaRPr>
                    </a:p>
                    <a:p>
                      <a:pPr lvl="0">
                        <a:buNone/>
                      </a:pPr>
                      <a:r>
                        <a:rPr lang="ja-JP" altLang="en-US" sz="800" b="1" i="0" u="none" strike="noStrike" noProof="0" dirty="0">
                          <a:solidFill>
                            <a:srgbClr val="1E5780"/>
                          </a:solidFill>
                          <a:latin typeface="Meiryo UI"/>
                          <a:ea typeface="Meiryo UI"/>
                        </a:rPr>
                        <a:t>　</a:t>
                      </a:r>
                      <a:r>
                        <a:rPr lang="ja-JP" sz="800" b="1" i="0" u="none" strike="noStrike" noProof="0" dirty="0">
                          <a:solidFill>
                            <a:srgbClr val="1E5780"/>
                          </a:solidFill>
                          <a:latin typeface="Meiryo UI"/>
                          <a:ea typeface="Meiryo UI"/>
                        </a:rPr>
                        <a:t>使用不可文字：半角の「</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&amp;</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&lt;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&gt;</a:t>
                      </a:r>
                      <a:r>
                        <a:rPr lang="ja-JP" sz="800" b="1" i="0" u="none" strike="noStrike" noProof="0" dirty="0">
                          <a:solidFill>
                            <a:srgbClr val="1E5780"/>
                          </a:solidFill>
                          <a:latin typeface="Meiryo UI"/>
                          <a:ea typeface="Meiryo UI"/>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16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Run</a:t>
                      </a: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of</a:t>
                      </a: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NIKKEI</a:t>
                      </a:r>
                      <a:r>
                        <a:rPr kumimoji="1" lang="ja-JP" altLang="en-US" sz="800" b="1" dirty="0">
                          <a:solidFill>
                            <a:srgbClr val="1E5780"/>
                          </a:solidFill>
                          <a:latin typeface="Meiryo UI"/>
                          <a:ea typeface="Meiryo UI"/>
                          <a:cs typeface="Meiryo UI" panose="020B0604030504040204" pitchFamily="50" charset="-128"/>
                        </a:rPr>
                        <a:t> インフィード</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モバイル</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NIKKEISTYLE PC</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NIKKEISTYLE </a:t>
                      </a:r>
                      <a:r>
                        <a:rPr kumimoji="1" lang="ja-JP" altLang="en-US" sz="800" b="1" dirty="0">
                          <a:solidFill>
                            <a:srgbClr val="1E5780"/>
                          </a:solidFill>
                          <a:latin typeface="Meiryo UI"/>
                          <a:ea typeface="Meiryo UI"/>
                          <a:cs typeface="Meiryo UI" panose="020B0604030504040204" pitchFamily="50" charset="-128"/>
                        </a:rPr>
                        <a:t>モバイル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画像</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r>
                        <a:rPr lang="en-US" sz="800" b="1" i="0" u="none" strike="noStrike" noProof="0" dirty="0">
                          <a:solidFill>
                            <a:srgbClr val="1E5780"/>
                          </a:solidFill>
                          <a:latin typeface="Meiryo UI"/>
                        </a:rPr>
                        <a:t>280×188 pixel</a:t>
                      </a:r>
                      <a:endParaRPr kumimoji="1" lang="ja-JP" altLang="en-US" b="1" dirty="0">
                        <a:solidFill>
                          <a:srgbClr val="1E5780"/>
                        </a:solidFill>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a:lnSpc>
                          <a:spcPct val="100000"/>
                        </a:lnSpc>
                        <a:spcBef>
                          <a:spcPts val="0"/>
                        </a:spcBef>
                        <a:spcAft>
                          <a:spcPts val="0"/>
                        </a:spcAft>
                        <a:buNone/>
                      </a:pPr>
                      <a:r>
                        <a:rPr lang="en-US" altLang="ja-JP" sz="800" b="1" i="0" u="none" strike="noStrike" noProof="0" dirty="0">
                          <a:solidFill>
                            <a:srgbClr val="1E5780"/>
                          </a:solidFill>
                          <a:latin typeface="Meiryo UI"/>
                        </a:rPr>
                        <a:t>JPEG/PNG 50KB</a:t>
                      </a:r>
                      <a:r>
                        <a:rPr lang="ja-JP" altLang="en-US" sz="800" b="1" i="0" u="none" strike="noStrike" noProof="0" dirty="0">
                          <a:solidFill>
                            <a:srgbClr val="1E5780"/>
                          </a:solidFill>
                          <a:latin typeface="Meiryo UI"/>
                        </a:rPr>
                        <a:t>以内</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vMerge="1">
                  <a:txBody>
                    <a:bodyPr/>
                    <a:lstStyle/>
                    <a:p>
                      <a:pPr marL="180975" indent="-180975" fontAlgn="base">
                        <a:spcBef>
                          <a:spcPct val="0"/>
                        </a:spcBef>
                        <a:spcAft>
                          <a:spcPct val="0"/>
                        </a:spcAft>
                      </a:pPr>
                      <a:endPar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2774583084"/>
                  </a:ext>
                </a:extLst>
              </a:tr>
              <a:tr h="49716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テキスト</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algn="l"/>
                      <a:r>
                        <a:rPr kumimoji="1" lang="ja-JP" altLang="en-US" sz="800" b="1" dirty="0">
                          <a:solidFill>
                            <a:srgbClr val="1E5780"/>
                          </a:solidFill>
                          <a:latin typeface="Meiryo UI"/>
                          <a:ea typeface="Meiryo UI"/>
                          <a:cs typeface="Meiryo UI" panose="020B0604030504040204" pitchFamily="50" charset="-128"/>
                        </a:rPr>
                        <a:t>　</a:t>
                      </a:r>
                      <a:r>
                        <a:rPr lang="ja-JP" sz="800" b="1" i="0" u="none" strike="noStrike" noProof="0" dirty="0">
                          <a:solidFill>
                            <a:srgbClr val="1E5780"/>
                          </a:solidFill>
                          <a:latin typeface="Meiryo UI"/>
                          <a:ea typeface="Meiryo UI"/>
                        </a:rPr>
                        <a:t>見出し：</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広告主名：</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（半角・全角問わず）</a:t>
                      </a:r>
                      <a:endParaRPr lang="en-US" altLang="ja-JP" sz="800" b="1" i="0" u="none" strike="noStrike" noProof="0" dirty="0">
                        <a:solidFill>
                          <a:srgbClr val="1E5780"/>
                        </a:solidFill>
                      </a:endParaRPr>
                    </a:p>
                    <a:p>
                      <a:pPr lvl="0">
                        <a:buNone/>
                      </a:pPr>
                      <a:r>
                        <a:rPr lang="ja-JP" altLang="en-US" sz="800" b="1" i="0" u="none" strike="noStrike" noProof="0" dirty="0">
                          <a:solidFill>
                            <a:srgbClr val="1E5780"/>
                          </a:solidFill>
                          <a:latin typeface="Meiryo UI"/>
                          <a:ea typeface="Meiryo UI"/>
                        </a:rPr>
                        <a:t>　</a:t>
                      </a:r>
                      <a:r>
                        <a:rPr lang="ja-JP" sz="800" b="1" i="0" u="none" strike="noStrike" noProof="0" dirty="0">
                          <a:solidFill>
                            <a:srgbClr val="1E5780"/>
                          </a:solidFill>
                          <a:latin typeface="Meiryo UI"/>
                          <a:ea typeface="Meiryo UI"/>
                        </a:rPr>
                        <a:t>使用不可文字：半角の「</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&amp;</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&lt;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&gt;</a:t>
                      </a:r>
                      <a:r>
                        <a:rPr lang="ja-JP" sz="800" b="1" i="0" u="none" strike="noStrike" noProof="0" dirty="0">
                          <a:solidFill>
                            <a:srgbClr val="1E5780"/>
                          </a:solidFill>
                          <a:latin typeface="Meiryo UI"/>
                          <a:ea typeface="Meiryo UI"/>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h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890170984"/>
                  </a:ext>
                </a:extLst>
              </a:tr>
            </a:tbl>
          </a:graphicData>
        </a:graphic>
      </p:graphicFrame>
    </p:spTree>
    <p:extLst>
      <p:ext uri="{BB962C8B-B14F-4D97-AF65-F5344CB8AC3E}">
        <p14:creationId xmlns:p14="http://schemas.microsoft.com/office/powerpoint/2010/main" val="103962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12286" y="3013358"/>
            <a:ext cx="4253709" cy="707886"/>
          </a:xfrm>
          <a:prstGeom prst="rect">
            <a:avLst/>
          </a:prstGeom>
          <a:noFill/>
        </p:spPr>
        <p:txBody>
          <a:bodyPr wrap="square" rtlCol="0" anchor="t">
            <a:spAutoFit/>
          </a:bodyPr>
          <a:lstStyle/>
          <a:p>
            <a:pPr algn="ctr"/>
            <a:r>
              <a:rPr lang="ja-JP" altLang="en-US" sz="4000" b="1" kern="300" spc="100" dirty="0">
                <a:solidFill>
                  <a:srgbClr val="00253C"/>
                </a:solidFill>
                <a:latin typeface="+mn-ea"/>
              </a:rPr>
              <a:t>リッチ</a:t>
            </a:r>
            <a:r>
              <a:rPr lang="en-US" altLang="ja-JP" sz="4000" b="1" kern="300" spc="100" dirty="0">
                <a:solidFill>
                  <a:srgbClr val="00253C"/>
                </a:solidFill>
                <a:latin typeface="+mn-ea"/>
              </a:rPr>
              <a:t>/</a:t>
            </a:r>
            <a:r>
              <a:rPr lang="ja-JP" altLang="en-US" sz="4000" b="1" kern="300" spc="100" dirty="0">
                <a:solidFill>
                  <a:srgbClr val="00253C"/>
                </a:solidFill>
                <a:latin typeface="+mn-ea"/>
              </a:rPr>
              <a:t>動画広告</a:t>
            </a:r>
            <a:endParaRPr kumimoji="1" lang="ja-JP" altLang="en-US" sz="4000" b="1" kern="300" spc="100" dirty="0">
              <a:solidFill>
                <a:srgbClr val="00253C"/>
              </a:solidFill>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3879617620"/>
              </p:ext>
            </p:extLst>
          </p:nvPr>
        </p:nvGraphicFramePr>
        <p:xfrm>
          <a:off x="6449800" y="5042757"/>
          <a:ext cx="3150414" cy="766900"/>
        </p:xfrm>
        <a:graphic>
          <a:graphicData uri="http://schemas.openxmlformats.org/drawingml/2006/table">
            <a:tbl>
              <a:tblPr/>
              <a:tblGrid>
                <a:gridCol w="206437">
                  <a:extLst>
                    <a:ext uri="{9D8B030D-6E8A-4147-A177-3AD203B41FA5}">
                      <a16:colId xmlns:a16="http://schemas.microsoft.com/office/drawing/2014/main" val="20000"/>
                    </a:ext>
                  </a:extLst>
                </a:gridCol>
                <a:gridCol w="2353257">
                  <a:extLst>
                    <a:ext uri="{9D8B030D-6E8A-4147-A177-3AD203B41FA5}">
                      <a16:colId xmlns:a16="http://schemas.microsoft.com/office/drawing/2014/main" val="20001"/>
                    </a:ext>
                  </a:extLst>
                </a:gridCol>
                <a:gridCol w="590720">
                  <a:extLst>
                    <a:ext uri="{9D8B030D-6E8A-4147-A177-3AD203B41FA5}">
                      <a16:colId xmlns:a16="http://schemas.microsoft.com/office/drawing/2014/main" val="20002"/>
                    </a:ext>
                  </a:extLst>
                </a:gridCol>
              </a:tblGrid>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インリード動画</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8845" marR="8845" marT="8845" marB="0" anchor="ctr">
                    <a:lnL>
                      <a:noFill/>
                    </a:lnL>
                    <a:lnR>
                      <a:noFill/>
                    </a:lnR>
                    <a:lnT>
                      <a:noFill/>
                    </a:lnT>
                    <a:lnB>
                      <a:noFill/>
                    </a:lnB>
                  </a:tcPr>
                </a:tc>
                <a:extLst>
                  <a:ext uri="{0D108BD9-81ED-4DB2-BD59-A6C34878D82A}">
                    <a16:rowId xmlns:a16="http://schemas.microsoft.com/office/drawing/2014/main" val="10005"/>
                  </a:ext>
                </a:extLst>
              </a:tr>
              <a:tr h="141577">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モバイルインリード動画</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8845" marR="8845" marT="8845" marB="0" anchor="ctr">
                    <a:lnL>
                      <a:noFill/>
                    </a:lnL>
                    <a:lnR>
                      <a:noFill/>
                    </a:lnR>
                    <a:lnT>
                      <a:noFill/>
                    </a:lnT>
                    <a:lnB>
                      <a:noFill/>
                    </a:lnB>
                  </a:tcPr>
                </a:tc>
                <a:extLst>
                  <a:ext uri="{0D108BD9-81ED-4DB2-BD59-A6C34878D82A}">
                    <a16:rowId xmlns:a16="http://schemas.microsoft.com/office/drawing/2014/main" val="10006"/>
                  </a:ext>
                </a:extLst>
              </a:tr>
              <a:tr h="141577">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8845" marR="8845" marT="8845" marB="0" anchor="ctr">
                    <a:lnL>
                      <a:noFill/>
                    </a:lnL>
                    <a:lnR>
                      <a:noFill/>
                    </a:lnR>
                    <a:lnT>
                      <a:noFill/>
                    </a:lnT>
                    <a:lnB>
                      <a:noFill/>
                    </a:lnB>
                  </a:tcPr>
                </a:tc>
                <a:extLst>
                  <a:ext uri="{0D108BD9-81ED-4DB2-BD59-A6C34878D82A}">
                    <a16:rowId xmlns:a16="http://schemas.microsoft.com/office/drawing/2014/main" val="2565866250"/>
                  </a:ext>
                </a:extLst>
              </a:tr>
              <a:tr h="141577">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レクタングル動画（モバイル指定）</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8845" marR="8845" marT="8845" marB="0" anchor="ctr">
                    <a:lnL>
                      <a:noFill/>
                    </a:lnL>
                    <a:lnR>
                      <a:noFill/>
                    </a:lnR>
                    <a:lnT>
                      <a:noFill/>
                    </a:lnT>
                    <a:lnB>
                      <a:noFill/>
                    </a:lnB>
                  </a:tcPr>
                </a:tc>
                <a:extLst>
                  <a:ext uri="{0D108BD9-81ED-4DB2-BD59-A6C34878D82A}">
                    <a16:rowId xmlns:a16="http://schemas.microsoft.com/office/drawing/2014/main" val="3611213530"/>
                  </a:ext>
                </a:extLst>
              </a:tr>
            </a:tbl>
          </a:graphicData>
        </a:graphic>
      </p:graphicFrame>
    </p:spTree>
    <p:extLst>
      <p:ext uri="{BB962C8B-B14F-4D97-AF65-F5344CB8AC3E}">
        <p14:creationId xmlns:p14="http://schemas.microsoft.com/office/powerpoint/2010/main" val="334179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インリード動画</a:t>
            </a:r>
          </a:p>
        </p:txBody>
      </p:sp>
      <p:sp>
        <p:nvSpPr>
          <p:cNvPr id="3" name="スライド番号プレースホルダー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DE5B3-8C43-439F-8EF3-65A6048A9570}" type="slidenum">
              <a:rPr kumimoji="1" lang="ja-JP" altLang="en-US" sz="85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1" lang="ja-JP" altLang="en-US" sz="8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2069875" y="173462"/>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2588123" y="280659"/>
              <a:ext cx="437501"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リッチ</a:t>
              </a:r>
            </a:p>
          </p:txBody>
        </p:sp>
      </p:grpSp>
      <p:grpSp>
        <p:nvGrpSpPr>
          <p:cNvPr id="7" name="グループ化 6"/>
          <p:cNvGrpSpPr/>
          <p:nvPr/>
        </p:nvGrpSpPr>
        <p:grpSpPr>
          <a:xfrm>
            <a:off x="2069453" y="442398"/>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テキスト ボックス 8"/>
            <p:cNvSpPr txBox="1"/>
            <p:nvPr/>
          </p:nvSpPr>
          <p:spPr>
            <a:xfrm>
              <a:off x="2610759" y="280659"/>
              <a:ext cx="392219"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動画</a:t>
              </a:r>
            </a:p>
          </p:txBody>
        </p:sp>
      </p:grpSp>
      <p:grpSp>
        <p:nvGrpSpPr>
          <p:cNvPr id="19" name="グループ化 18"/>
          <p:cNvGrpSpPr/>
          <p:nvPr/>
        </p:nvGrpSpPr>
        <p:grpSpPr>
          <a:xfrm>
            <a:off x="3064103" y="167488"/>
            <a:ext cx="946328" cy="226480"/>
            <a:chOff x="2345874" y="280659"/>
            <a:chExt cx="921760" cy="226480"/>
          </a:xfrm>
        </p:grpSpPr>
        <p:sp>
          <p:nvSpPr>
            <p:cNvPr id="21"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2649016" y="280659"/>
              <a:ext cx="315713"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PC</a:t>
              </a:r>
              <a:endPar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24" name="グループ化 23">
            <a:extLst>
              <a:ext uri="{FF2B5EF4-FFF2-40B4-BE49-F238E27FC236}">
                <a16:creationId xmlns:a16="http://schemas.microsoft.com/office/drawing/2014/main" id="{0299E00B-40B5-4082-A9AB-47CDBE6F11D4}"/>
              </a:ext>
            </a:extLst>
          </p:cNvPr>
          <p:cNvGrpSpPr/>
          <p:nvPr/>
        </p:nvGrpSpPr>
        <p:grpSpPr>
          <a:xfrm>
            <a:off x="3064103" y="442398"/>
            <a:ext cx="946328" cy="226480"/>
            <a:chOff x="2345874" y="280659"/>
            <a:chExt cx="921760" cy="226480"/>
          </a:xfrm>
        </p:grpSpPr>
        <p:sp>
          <p:nvSpPr>
            <p:cNvPr id="25" name="角丸四角形 5">
              <a:extLst>
                <a:ext uri="{FF2B5EF4-FFF2-40B4-BE49-F238E27FC236}">
                  <a16:creationId xmlns:a16="http://schemas.microsoft.com/office/drawing/2014/main" id="{F83368AD-6C04-483B-9889-2E8A0029F43D}"/>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6" name="テキスト ボックス 25">
              <a:extLst>
                <a:ext uri="{FF2B5EF4-FFF2-40B4-BE49-F238E27FC236}">
                  <a16:creationId xmlns:a16="http://schemas.microsoft.com/office/drawing/2014/main" id="{F6DDCEA2-7E5D-49B9-9A12-033728D471F7}"/>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sp>
        <p:nvSpPr>
          <p:cNvPr id="27" name="テキスト ボックス 26">
            <a:extLst>
              <a:ext uri="{FF2B5EF4-FFF2-40B4-BE49-F238E27FC236}">
                <a16:creationId xmlns:a16="http://schemas.microsoft.com/office/drawing/2014/main" id="{EF9914AE-7FD3-498A-AF79-571F57171254}"/>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5FF474E-DDDD-43DC-BCCB-15340DB04AC6}"/>
              </a:ext>
            </a:extLst>
          </p:cNvPr>
          <p:cNvSpPr/>
          <p:nvPr/>
        </p:nvSpPr>
        <p:spPr>
          <a:xfrm>
            <a:off x="4402606" y="101611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日経電子版の編集記事スペースに動画広告を掲載します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6B96CBBF-AD27-4D10-915B-0B929C5085CF}"/>
              </a:ext>
            </a:extLst>
          </p:cNvPr>
          <p:cNvSpPr/>
          <p:nvPr/>
        </p:nvSpPr>
        <p:spPr>
          <a:xfrm>
            <a:off x="4402606" y="123689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掲載箇所までスクロールすると動画が再生されます</a:t>
            </a:r>
          </a:p>
        </p:txBody>
      </p:sp>
      <p:sp>
        <p:nvSpPr>
          <p:cNvPr id="48" name="正方形/長方形 47">
            <a:extLst>
              <a:ext uri="{FF2B5EF4-FFF2-40B4-BE49-F238E27FC236}">
                <a16:creationId xmlns:a16="http://schemas.microsoft.com/office/drawing/2014/main" id="{DFBCB73A-CF5E-4562-96F2-84585C04E360}"/>
              </a:ext>
            </a:extLst>
          </p:cNvPr>
          <p:cNvSpPr/>
          <p:nvPr/>
        </p:nvSpPr>
        <p:spPr>
          <a:xfrm>
            <a:off x="4395421" y="1468250"/>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再生開始＝実視聴を保証する透明性の高い商品です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048DB909-C0A5-45B0-A3CB-922609BEB002}"/>
              </a:ext>
            </a:extLst>
          </p:cNvPr>
          <p:cNvSpPr/>
          <p:nvPr/>
        </p:nvSpPr>
        <p:spPr>
          <a:xfrm>
            <a:off x="4417082" y="5088096"/>
            <a:ext cx="5124970" cy="1061829"/>
          </a:xfrm>
          <a:prstGeom prst="rect">
            <a:avLst/>
          </a:prstGeom>
          <a:noFill/>
        </p:spPr>
        <p:txBody>
          <a:bodyPr wrap="square">
            <a:spAutoFit/>
          </a:bodyPr>
          <a:lstStyle/>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フリークエンシーコントロールを実施します。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掲載は日本経済新聞社の広告掲載基準に準拠します。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動画の内容によっては掲載をお断りする場合があります。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p>
          <a:p>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VPAID</a:t>
            </a:r>
            <a:r>
              <a:rPr kumimoji="0" lang="ja-JP" altLang="en-US" sz="700">
                <a:latin typeface="HGPｺﾞｼｯｸM" panose="020B0600000000000000" pitchFamily="50" charset="-128"/>
                <a:ea typeface="HGPｺﾞｼｯｸM" panose="020B0600000000000000" pitchFamily="50" charset="-128"/>
              </a:rPr>
              <a:t>配信はお受けできません。</a:t>
            </a:r>
            <a:endParaRPr kumimoji="0" lang="en-US" altLang="ja-JP" sz="700">
              <a:latin typeface="HGPｺﾞｼｯｸM" panose="020B0600000000000000" pitchFamily="50" charset="-128"/>
              <a:ea typeface="HGPｺﾞｼｯｸM" panose="020B0600000000000000" pitchFamily="50" charset="-128"/>
            </a:endParaRPr>
          </a:p>
          <a:p>
            <a:endParaRPr kumimoji="0" lang="en-US" altLang="ja-JP" sz="700">
              <a:latin typeface="HGPｺﾞｼｯｸM" panose="020B0600000000000000" pitchFamily="50" charset="-128"/>
              <a:ea typeface="HGPｺﾞｼｯｸM" panose="020B0600000000000000" pitchFamily="50" charset="-128"/>
            </a:endParaRPr>
          </a:p>
        </p:txBody>
      </p:sp>
      <p:sp>
        <p:nvSpPr>
          <p:cNvPr id="50" name="角丸四角形 15">
            <a:extLst>
              <a:ext uri="{FF2B5EF4-FFF2-40B4-BE49-F238E27FC236}">
                <a16:creationId xmlns:a16="http://schemas.microsoft.com/office/drawing/2014/main" id="{9CC426B0-E5EC-4A23-9082-55DB7CC219E4}"/>
              </a:ext>
            </a:extLst>
          </p:cNvPr>
          <p:cNvSpPr/>
          <p:nvPr/>
        </p:nvSpPr>
        <p:spPr>
          <a:xfrm>
            <a:off x="4494639" y="183711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1" name="表 50">
            <a:extLst>
              <a:ext uri="{FF2B5EF4-FFF2-40B4-BE49-F238E27FC236}">
                <a16:creationId xmlns:a16="http://schemas.microsoft.com/office/drawing/2014/main" id="{19E38CF3-A1E9-49D5-994D-A5B7D0508436}"/>
              </a:ext>
            </a:extLst>
          </p:cNvPr>
          <p:cNvGraphicFramePr>
            <a:graphicFrameLocks noGrp="1"/>
          </p:cNvGraphicFramePr>
          <p:nvPr>
            <p:extLst>
              <p:ext uri="{D42A27DB-BD31-4B8C-83A1-F6EECF244321}">
                <p14:modId xmlns:p14="http://schemas.microsoft.com/office/powerpoint/2010/main" val="4213359252"/>
              </p:ext>
            </p:extLst>
          </p:nvPr>
        </p:nvGraphicFramePr>
        <p:xfrm>
          <a:off x="4494639" y="2132940"/>
          <a:ext cx="5300764" cy="2843072"/>
        </p:xfrm>
        <a:graphic>
          <a:graphicData uri="http://schemas.openxmlformats.org/drawingml/2006/table">
            <a:tbl>
              <a:tblPr firstRow="1" bandRow="1">
                <a:tableStyleId>{5940675A-B579-460E-94D1-54222C63F5DA}</a:tableStyleId>
              </a:tblPr>
              <a:tblGrid>
                <a:gridCol w="913322">
                  <a:extLst>
                    <a:ext uri="{9D8B030D-6E8A-4147-A177-3AD203B41FA5}">
                      <a16:colId xmlns:a16="http://schemas.microsoft.com/office/drawing/2014/main" val="20000"/>
                    </a:ext>
                  </a:extLst>
                </a:gridCol>
                <a:gridCol w="1176834">
                  <a:extLst>
                    <a:ext uri="{9D8B030D-6E8A-4147-A177-3AD203B41FA5}">
                      <a16:colId xmlns:a16="http://schemas.microsoft.com/office/drawing/2014/main" val="20001"/>
                    </a:ext>
                  </a:extLst>
                </a:gridCol>
                <a:gridCol w="542051">
                  <a:extLst>
                    <a:ext uri="{9D8B030D-6E8A-4147-A177-3AD203B41FA5}">
                      <a16:colId xmlns:a16="http://schemas.microsoft.com/office/drawing/2014/main" val="20002"/>
                    </a:ext>
                  </a:extLst>
                </a:gridCol>
                <a:gridCol w="890091">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355384">
                <a:tc>
                  <a:txBody>
                    <a:bodyPr/>
                    <a:lstStyle/>
                    <a:p>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36000" marR="36000" marT="36000" marB="36000"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 日経電子版</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700" b="0">
                          <a:solidFill>
                            <a:schemeClr val="tx1"/>
                          </a:solidFill>
                          <a:latin typeface="Meiryo UI"/>
                          <a:ea typeface="Meiryo UI"/>
                          <a:cs typeface="Meiryo UI" panose="020B0604030504040204" pitchFamily="50" charset="-128"/>
                        </a:rPr>
                        <a:t>※</a:t>
                      </a:r>
                      <a:r>
                        <a:rPr kumimoji="1" lang="ja-JP" altLang="en-US" sz="700" b="0">
                          <a:solidFill>
                            <a:schemeClr val="tx1"/>
                          </a:solidFill>
                          <a:latin typeface="Meiryo UI"/>
                          <a:ea typeface="Meiryo UI"/>
                          <a:cs typeface="Meiryo UI" panose="020B0604030504040204" pitchFamily="50" charset="-128"/>
                        </a:rPr>
                        <a:t>一部、編集都合により掲載されない場合がございます。</a:t>
                      </a:r>
                    </a:p>
                  </a:txBody>
                  <a:tcPr marL="36000" marR="36000" marT="36000" marB="36000"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tc>
                <a:tc hMerge="1">
                  <a:txBody>
                    <a:bodyPr/>
                    <a:lstStyle/>
                    <a:p>
                      <a:endParaRPr kumimoji="1" lang="ja-JP" altLang="en-US" sz="800" b="0">
                        <a:solidFill>
                          <a:schemeClr val="tx1"/>
                        </a:solidFill>
                        <a:latin typeface="HGPｺﾞｼｯｸM" panose="020B0600000000000000" pitchFamily="50" charset="-128"/>
                        <a:ea typeface="HGPｺﾞｼｯｸM" panose="020B0600000000000000"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384">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万回再生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360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掲載開始時間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a:ea typeface="Meiryo UI"/>
                          <a:cs typeface="Meiryo UI" panose="020B0604030504040204" pitchFamily="50" charset="-128"/>
                        </a:rPr>
                        <a:t>9:30</a:t>
                      </a:r>
                      <a:r>
                        <a:rPr kumimoji="1" lang="ja-JP" altLang="en-US" sz="800">
                          <a:latin typeface="Meiryo UI"/>
                          <a:ea typeface="Meiryo UI"/>
                          <a:cs typeface="Meiryo UI" panose="020B0604030504040204" pitchFamily="50" charset="-128"/>
                        </a:rPr>
                        <a:t>～</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再生開始数保証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社</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a:ea typeface="Meiryo UI"/>
                          <a:cs typeface="Meiryo UI" panose="020B0604030504040204" pitchFamily="50" charset="-128"/>
                        </a:rPr>
                        <a:t>※4</a:t>
                      </a:r>
                      <a:r>
                        <a:rPr kumimoji="1" lang="ja-JP" altLang="en-US" sz="800">
                          <a:latin typeface="Meiryo UI"/>
                          <a:ea typeface="Meiryo UI"/>
                          <a:cs typeface="Meiryo UI" panose="020B0604030504040204" pitchFamily="50" charset="-128"/>
                        </a:rPr>
                        <a:t>本まで（差し替え含む）</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動画素材入稿締め切り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3" name="テキスト ボックス 52">
            <a:extLst>
              <a:ext uri="{FF2B5EF4-FFF2-40B4-BE49-F238E27FC236}">
                <a16:creationId xmlns:a16="http://schemas.microsoft.com/office/drawing/2014/main" id="{34EC7663-0D59-4D0B-8D86-641734DED92E}"/>
              </a:ext>
            </a:extLst>
          </p:cNvPr>
          <p:cNvSpPr txBox="1"/>
          <p:nvPr/>
        </p:nvSpPr>
        <p:spPr>
          <a:xfrm>
            <a:off x="2552254" y="5324312"/>
            <a:ext cx="1119866" cy="138500"/>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54" name="テキスト ボックス 53">
            <a:extLst>
              <a:ext uri="{FF2B5EF4-FFF2-40B4-BE49-F238E27FC236}">
                <a16:creationId xmlns:a16="http://schemas.microsoft.com/office/drawing/2014/main" id="{BE0B1E3C-FD72-4DEF-83B6-0F4259D380CF}"/>
              </a:ext>
            </a:extLst>
          </p:cNvPr>
          <p:cNvSpPr txBox="1"/>
          <p:nvPr/>
        </p:nvSpPr>
        <p:spPr>
          <a:xfrm>
            <a:off x="1968302" y="5323865"/>
            <a:ext cx="1119866" cy="145469"/>
          </a:xfrm>
          <a:prstGeom prst="rect">
            <a:avLst/>
          </a:prstGeom>
          <a:noFill/>
        </p:spPr>
        <p:txBody>
          <a:bodyPr wrap="square" rtlCol="0">
            <a:spAutoFit/>
          </a:bodyPr>
          <a:lstStyle/>
          <a:p>
            <a:pPr algn="ctr"/>
            <a:r>
              <a:rPr kumimoji="1" lang="ja-JP" altLang="en-US" sz="400">
                <a:solidFill>
                  <a:schemeClr val="bg1"/>
                </a:solidFill>
              </a:rPr>
              <a:t>詳しくはこちら</a:t>
            </a:r>
          </a:p>
        </p:txBody>
      </p:sp>
      <p:sp>
        <p:nvSpPr>
          <p:cNvPr id="55" name="正方形/長方形 54">
            <a:extLst>
              <a:ext uri="{FF2B5EF4-FFF2-40B4-BE49-F238E27FC236}">
                <a16:creationId xmlns:a16="http://schemas.microsoft.com/office/drawing/2014/main" id="{61E2C109-BECA-43D8-8568-E86FAE32DF11}"/>
              </a:ext>
            </a:extLst>
          </p:cNvPr>
          <p:cNvSpPr/>
          <p:nvPr/>
        </p:nvSpPr>
        <p:spPr>
          <a:xfrm>
            <a:off x="2352153" y="536783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56" name="正方形/長方形 55">
            <a:extLst>
              <a:ext uri="{FF2B5EF4-FFF2-40B4-BE49-F238E27FC236}">
                <a16:creationId xmlns:a16="http://schemas.microsoft.com/office/drawing/2014/main" id="{F7CFD0C7-8DA5-47E9-A723-D96C5C94BE1B}"/>
              </a:ext>
            </a:extLst>
          </p:cNvPr>
          <p:cNvSpPr/>
          <p:nvPr/>
        </p:nvSpPr>
        <p:spPr>
          <a:xfrm>
            <a:off x="2940485" y="537041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grpSp>
        <p:nvGrpSpPr>
          <p:cNvPr id="57" name="グループ化 56">
            <a:extLst>
              <a:ext uri="{FF2B5EF4-FFF2-40B4-BE49-F238E27FC236}">
                <a16:creationId xmlns:a16="http://schemas.microsoft.com/office/drawing/2014/main" id="{A49AFFDA-DB14-4CA3-895B-8ED3F46EBBD1}"/>
              </a:ext>
            </a:extLst>
          </p:cNvPr>
          <p:cNvGrpSpPr/>
          <p:nvPr/>
        </p:nvGrpSpPr>
        <p:grpSpPr>
          <a:xfrm>
            <a:off x="511413" y="935595"/>
            <a:ext cx="3884008" cy="4721904"/>
            <a:chOff x="378710" y="1530237"/>
            <a:chExt cx="3884008" cy="4721904"/>
          </a:xfrm>
        </p:grpSpPr>
        <p:pic>
          <p:nvPicPr>
            <p:cNvPr id="58" name="グラフィックス 57">
              <a:extLst>
                <a:ext uri="{FF2B5EF4-FFF2-40B4-BE49-F238E27FC236}">
                  <a16:creationId xmlns:a16="http://schemas.microsoft.com/office/drawing/2014/main" id="{F92F2F56-7EE9-4181-A0F4-8277280A04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710" y="1530237"/>
              <a:ext cx="2301061" cy="4067624"/>
            </a:xfrm>
            <a:prstGeom prst="rect">
              <a:avLst/>
            </a:prstGeom>
          </p:spPr>
        </p:pic>
        <p:sp>
          <p:nvSpPr>
            <p:cNvPr id="59" name="テキスト ボックス 58">
              <a:extLst>
                <a:ext uri="{FF2B5EF4-FFF2-40B4-BE49-F238E27FC236}">
                  <a16:creationId xmlns:a16="http://schemas.microsoft.com/office/drawing/2014/main" id="{4D940348-49F0-461C-963A-79CA8FD4715C}"/>
                </a:ext>
              </a:extLst>
            </p:cNvPr>
            <p:cNvSpPr txBox="1"/>
            <p:nvPr/>
          </p:nvSpPr>
          <p:spPr>
            <a:xfrm>
              <a:off x="818556" y="4419061"/>
              <a:ext cx="781966" cy="246221"/>
            </a:xfrm>
            <a:prstGeom prst="rect">
              <a:avLst/>
            </a:prstGeom>
            <a:solidFill>
              <a:srgbClr val="D93F3F"/>
            </a:solidFill>
          </p:spPr>
          <p:txBody>
            <a:bodyPr wrap="square" rtlCol="0">
              <a:spAutoFit/>
            </a:bodyPr>
            <a:lstStyle/>
            <a:p>
              <a:pPr algn="ctr"/>
              <a:r>
                <a:rPr kumimoji="1" lang="en-US" altLang="ja-JP" sz="1000" b="1">
                  <a:solidFill>
                    <a:schemeClr val="bg1"/>
                  </a:solidFill>
                </a:rPr>
                <a:t>VIDEO AD</a:t>
              </a:r>
              <a:endParaRPr kumimoji="1" lang="ja-JP" altLang="en-US" sz="1000" b="1">
                <a:solidFill>
                  <a:schemeClr val="bg1"/>
                </a:solidFill>
              </a:endParaRPr>
            </a:p>
          </p:txBody>
        </p:sp>
        <p:pic>
          <p:nvPicPr>
            <p:cNvPr id="60" name="グラフィックス 59">
              <a:extLst>
                <a:ext uri="{FF2B5EF4-FFF2-40B4-BE49-F238E27FC236}">
                  <a16:creationId xmlns:a16="http://schemas.microsoft.com/office/drawing/2014/main" id="{CDB89BE7-78A7-4370-AD11-F94B8CAED9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1657" y="2184517"/>
              <a:ext cx="2301061" cy="4067624"/>
            </a:xfrm>
            <a:prstGeom prst="rect">
              <a:avLst/>
            </a:prstGeom>
          </p:spPr>
        </p:pic>
        <p:sp>
          <p:nvSpPr>
            <p:cNvPr id="61" name="テキスト ボックス 60">
              <a:extLst>
                <a:ext uri="{FF2B5EF4-FFF2-40B4-BE49-F238E27FC236}">
                  <a16:creationId xmlns:a16="http://schemas.microsoft.com/office/drawing/2014/main" id="{9E4A211A-2599-40BD-80D4-DF800D4AAD3A}"/>
                </a:ext>
              </a:extLst>
            </p:cNvPr>
            <p:cNvSpPr txBox="1"/>
            <p:nvPr/>
          </p:nvSpPr>
          <p:spPr>
            <a:xfrm>
              <a:off x="2401503" y="5073341"/>
              <a:ext cx="781966" cy="246221"/>
            </a:xfrm>
            <a:prstGeom prst="rect">
              <a:avLst/>
            </a:prstGeom>
            <a:solidFill>
              <a:srgbClr val="D93F3F"/>
            </a:solidFill>
          </p:spPr>
          <p:txBody>
            <a:bodyPr wrap="square" rtlCol="0">
              <a:spAutoFit/>
            </a:bodyPr>
            <a:lstStyle/>
            <a:p>
              <a:pPr algn="ctr"/>
              <a:r>
                <a:rPr kumimoji="1" lang="en-US" altLang="ja-JP" sz="1000" b="1">
                  <a:solidFill>
                    <a:schemeClr val="bg1"/>
                  </a:solidFill>
                </a:rPr>
                <a:t>VIDEO AD</a:t>
              </a:r>
              <a:endParaRPr kumimoji="1" lang="ja-JP" altLang="en-US" sz="1000" b="1">
                <a:solidFill>
                  <a:schemeClr val="bg1"/>
                </a:solidFill>
              </a:endParaRPr>
            </a:p>
          </p:txBody>
        </p:sp>
        <p:sp>
          <p:nvSpPr>
            <p:cNvPr id="62" name="正方形/長方形 61">
              <a:extLst>
                <a:ext uri="{FF2B5EF4-FFF2-40B4-BE49-F238E27FC236}">
                  <a16:creationId xmlns:a16="http://schemas.microsoft.com/office/drawing/2014/main" id="{81F3909C-F7CD-45EE-AF12-1F30AB0B1500}"/>
                </a:ext>
              </a:extLst>
            </p:cNvPr>
            <p:cNvSpPr/>
            <p:nvPr/>
          </p:nvSpPr>
          <p:spPr>
            <a:xfrm>
              <a:off x="2306638" y="5054600"/>
              <a:ext cx="1033462" cy="606425"/>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410D7127-8ABE-4EAC-A0C1-740843B41B77}"/>
                </a:ext>
              </a:extLst>
            </p:cNvPr>
            <p:cNvSpPr txBox="1"/>
            <p:nvPr/>
          </p:nvSpPr>
          <p:spPr>
            <a:xfrm>
              <a:off x="2552254" y="5324312"/>
              <a:ext cx="1119866" cy="138500"/>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64" name="テキスト ボックス 63">
              <a:extLst>
                <a:ext uri="{FF2B5EF4-FFF2-40B4-BE49-F238E27FC236}">
                  <a16:creationId xmlns:a16="http://schemas.microsoft.com/office/drawing/2014/main" id="{C2D83FDE-673E-48BB-99A3-C76786D79056}"/>
                </a:ext>
              </a:extLst>
            </p:cNvPr>
            <p:cNvSpPr txBox="1"/>
            <p:nvPr/>
          </p:nvSpPr>
          <p:spPr>
            <a:xfrm>
              <a:off x="1968302" y="5323865"/>
              <a:ext cx="1119866" cy="145469"/>
            </a:xfrm>
            <a:prstGeom prst="rect">
              <a:avLst/>
            </a:prstGeom>
            <a:noFill/>
          </p:spPr>
          <p:txBody>
            <a:bodyPr wrap="square" rtlCol="0">
              <a:spAutoFit/>
            </a:bodyPr>
            <a:lstStyle/>
            <a:p>
              <a:pPr algn="ctr"/>
              <a:r>
                <a:rPr kumimoji="1" lang="ja-JP" altLang="en-US" sz="400">
                  <a:solidFill>
                    <a:schemeClr val="bg1"/>
                  </a:solidFill>
                </a:rPr>
                <a:t>詳しくはこちら</a:t>
              </a:r>
            </a:p>
          </p:txBody>
        </p:sp>
        <p:sp>
          <p:nvSpPr>
            <p:cNvPr id="65" name="正方形/長方形 64">
              <a:extLst>
                <a:ext uri="{FF2B5EF4-FFF2-40B4-BE49-F238E27FC236}">
                  <a16:creationId xmlns:a16="http://schemas.microsoft.com/office/drawing/2014/main" id="{D4A4521B-11FF-4194-B464-345DA0C4F2E1}"/>
                </a:ext>
              </a:extLst>
            </p:cNvPr>
            <p:cNvSpPr/>
            <p:nvPr/>
          </p:nvSpPr>
          <p:spPr>
            <a:xfrm>
              <a:off x="2352153" y="536783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66" name="正方形/長方形 65">
              <a:extLst>
                <a:ext uri="{FF2B5EF4-FFF2-40B4-BE49-F238E27FC236}">
                  <a16:creationId xmlns:a16="http://schemas.microsoft.com/office/drawing/2014/main" id="{5C8E7CB4-A0AD-473A-A380-22D78A3AB5FC}"/>
                </a:ext>
              </a:extLst>
            </p:cNvPr>
            <p:cNvSpPr/>
            <p:nvPr/>
          </p:nvSpPr>
          <p:spPr>
            <a:xfrm>
              <a:off x="2940485" y="537041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grpSp>
      <p:sp>
        <p:nvSpPr>
          <p:cNvPr id="67" name="正方形/長方形 66">
            <a:extLst>
              <a:ext uri="{FF2B5EF4-FFF2-40B4-BE49-F238E27FC236}">
                <a16:creationId xmlns:a16="http://schemas.microsoft.com/office/drawing/2014/main" id="{82EAEC63-02F0-4FF5-A1EF-EFF620BEF8C9}"/>
              </a:ext>
            </a:extLst>
          </p:cNvPr>
          <p:cNvSpPr/>
          <p:nvPr/>
        </p:nvSpPr>
        <p:spPr>
          <a:xfrm>
            <a:off x="1170164" y="4925835"/>
            <a:ext cx="94944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再生終了後</a:t>
            </a:r>
          </a:p>
        </p:txBody>
      </p:sp>
      <p:grpSp>
        <p:nvGrpSpPr>
          <p:cNvPr id="68" name="グループ化 67">
            <a:extLst>
              <a:ext uri="{FF2B5EF4-FFF2-40B4-BE49-F238E27FC236}">
                <a16:creationId xmlns:a16="http://schemas.microsoft.com/office/drawing/2014/main" id="{E3610DD5-21BA-4223-9BD5-C2FA44DC516F}"/>
              </a:ext>
            </a:extLst>
          </p:cNvPr>
          <p:cNvGrpSpPr/>
          <p:nvPr/>
        </p:nvGrpSpPr>
        <p:grpSpPr bwMode="auto">
          <a:xfrm rot="21259484" flipV="1">
            <a:off x="1574863" y="4358803"/>
            <a:ext cx="690138" cy="828787"/>
            <a:chOff x="11820526" y="8207375"/>
            <a:chExt cx="1116012" cy="1035050"/>
          </a:xfrm>
          <a:solidFill>
            <a:srgbClr val="C00000"/>
          </a:solidFill>
        </p:grpSpPr>
        <p:sp>
          <p:nvSpPr>
            <p:cNvPr id="69" name="Freeform 11">
              <a:extLst>
                <a:ext uri="{FF2B5EF4-FFF2-40B4-BE49-F238E27FC236}">
                  <a16:creationId xmlns:a16="http://schemas.microsoft.com/office/drawing/2014/main" id="{E0311883-FCB4-442E-BB18-E82335A73ABD}"/>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Freeform 12">
              <a:extLst>
                <a:ext uri="{FF2B5EF4-FFF2-40B4-BE49-F238E27FC236}">
                  <a16:creationId xmlns:a16="http://schemas.microsoft.com/office/drawing/2014/main" id="{C84285A2-B799-4F24-BF37-1E215E701533}"/>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71" name="テキスト ボックス 32">
            <a:extLst>
              <a:ext uri="{FF2B5EF4-FFF2-40B4-BE49-F238E27FC236}">
                <a16:creationId xmlns:a16="http://schemas.microsoft.com/office/drawing/2014/main" id="{93B49980-69B1-4883-8EBD-6AECFA9D248F}"/>
              </a:ext>
            </a:extLst>
          </p:cNvPr>
          <p:cNvSpPr txBox="1">
            <a:spLocks noChangeArrowheads="1"/>
          </p:cNvSpPr>
          <p:nvPr/>
        </p:nvSpPr>
        <p:spPr bwMode="auto">
          <a:xfrm>
            <a:off x="516020" y="5092178"/>
            <a:ext cx="147829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dirty="0">
                <a:latin typeface="HGP創英角ｺﾞｼｯｸUB" panose="020B0900000000000000" pitchFamily="50" charset="-128"/>
                <a:ea typeface="HGP創英角ｺﾞｼｯｸUB" panose="020B0900000000000000" pitchFamily="50" charset="-128"/>
              </a:rPr>
              <a:t>・動画再生中</a:t>
            </a:r>
          </a:p>
          <a:p>
            <a:r>
              <a:rPr lang="ja-JP" altLang="en-US" sz="800" dirty="0">
                <a:latin typeface="HGPｺﾞｼｯｸM" panose="020B0600000000000000" pitchFamily="50" charset="-128"/>
                <a:ea typeface="HGPｺﾞｼｯｸM" panose="020B0600000000000000" pitchFamily="50" charset="-128"/>
              </a:rPr>
              <a:t>　クリックにより誘導先遷移</a:t>
            </a:r>
            <a:br>
              <a:rPr lang="en-US" altLang="ja-JP" sz="900" dirty="0">
                <a:latin typeface="HGPｺﾞｼｯｸM" panose="020B0600000000000000" pitchFamily="50" charset="-128"/>
                <a:ea typeface="HGPｺﾞｼｯｸM" panose="020B0600000000000000" pitchFamily="50" charset="-128"/>
              </a:rPr>
            </a:br>
            <a:br>
              <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dirty="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最長</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30</a:t>
            </a: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弊社規定のデザインが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自動的に表示されます。</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sp>
        <p:nvSpPr>
          <p:cNvPr id="72" name="テキスト ボックス 71">
            <a:extLst>
              <a:ext uri="{FF2B5EF4-FFF2-40B4-BE49-F238E27FC236}">
                <a16:creationId xmlns:a16="http://schemas.microsoft.com/office/drawing/2014/main" id="{FADFDE9D-B484-4C79-9F65-07FB3332BC8C}"/>
              </a:ext>
            </a:extLst>
          </p:cNvPr>
          <p:cNvSpPr txBox="1"/>
          <p:nvPr/>
        </p:nvSpPr>
        <p:spPr>
          <a:xfrm>
            <a:off x="1851174" y="6143958"/>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dirty="0">
                <a:solidFill>
                  <a:srgbClr val="333333"/>
                </a:solidFill>
                <a:latin typeface="HGPゴシック"/>
                <a:ea typeface="ＭＳ Ｐゴシック"/>
                <a:cs typeface="Segoe UI"/>
              </a:rPr>
              <a:t>掲載イメージ。デザインは変更になる場合がございます。</a:t>
            </a:r>
            <a:endParaRPr lang="en-US" altLang="ja-JP" sz="800" dirty="0">
              <a:latin typeface="HGPゴシック"/>
              <a:ea typeface="ＭＳ Ｐゴシック"/>
            </a:endParaRPr>
          </a:p>
        </p:txBody>
      </p:sp>
      <p:sp>
        <p:nvSpPr>
          <p:cNvPr id="44" name="Text Box 16">
            <a:extLst>
              <a:ext uri="{FF2B5EF4-FFF2-40B4-BE49-F238E27FC236}">
                <a16:creationId xmlns:a16="http://schemas.microsoft.com/office/drawing/2014/main" id="{20A713C2-C8E9-4295-945E-6D267CFAF03C}"/>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60898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モバイルインリード動画</a:t>
            </a:r>
            <a:endParaRPr kumimoji="1" lang="ja-JP" altLang="en-US" dirty="0"/>
          </a:p>
        </p:txBody>
      </p:sp>
      <p:sp>
        <p:nvSpPr>
          <p:cNvPr id="3" name="スライド番号プレースホルダー 2"/>
          <p:cNvSpPr>
            <a:spLocks noGrp="1"/>
          </p:cNvSpPr>
          <p:nvPr>
            <p:ph type="sldNum" sz="quarter" idx="4"/>
          </p:nvPr>
        </p:nvSpPr>
        <p:spPr>
          <a:xfrm>
            <a:off x="9537606" y="6572386"/>
            <a:ext cx="322007" cy="1703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DE5B3-8C43-439F-8EF3-65A6048A9570}" type="slidenum">
              <a:rPr kumimoji="1" lang="ja-JP" altLang="en-US" sz="85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1" lang="ja-JP" altLang="en-US" sz="8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2869290" y="165808"/>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2582658" y="280659"/>
              <a:ext cx="448430"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リッチ</a:t>
              </a:r>
            </a:p>
          </p:txBody>
        </p:sp>
      </p:grpSp>
      <p:grpSp>
        <p:nvGrpSpPr>
          <p:cNvPr id="7" name="グループ化 6"/>
          <p:cNvGrpSpPr/>
          <p:nvPr/>
        </p:nvGrpSpPr>
        <p:grpSpPr>
          <a:xfrm>
            <a:off x="3907804" y="165808"/>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テキスト ボックス 8"/>
            <p:cNvSpPr txBox="1"/>
            <p:nvPr/>
          </p:nvSpPr>
          <p:spPr>
            <a:xfrm>
              <a:off x="2519418" y="280659"/>
              <a:ext cx="574902"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50" b="1" dirty="0">
                  <a:solidFill>
                    <a:srgbClr val="00253C"/>
                  </a:solidFill>
                  <a:latin typeface="ＭＳ Ｐゴシック" panose="020B0600070205080204" pitchFamily="50" charset="-128"/>
                  <a:ea typeface="ＭＳ Ｐゴシック" panose="020B0600070205080204" pitchFamily="50" charset="-128"/>
                  <a:cs typeface="メイリオ" panose="020B0604030504040204" pitchFamily="50" charset="-128"/>
                </a:rPr>
                <a:t>モバイル</a:t>
              </a:r>
              <a:endPar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25" name="グループ化 24">
            <a:extLst>
              <a:ext uri="{FF2B5EF4-FFF2-40B4-BE49-F238E27FC236}">
                <a16:creationId xmlns:a16="http://schemas.microsoft.com/office/drawing/2014/main" id="{FF84CB87-7821-4092-9A9A-73895DFC14A6}"/>
              </a:ext>
            </a:extLst>
          </p:cNvPr>
          <p:cNvGrpSpPr/>
          <p:nvPr/>
        </p:nvGrpSpPr>
        <p:grpSpPr>
          <a:xfrm>
            <a:off x="3907804" y="472872"/>
            <a:ext cx="946328" cy="226480"/>
            <a:chOff x="2345874" y="280659"/>
            <a:chExt cx="921760" cy="226480"/>
          </a:xfrm>
        </p:grpSpPr>
        <p:sp>
          <p:nvSpPr>
            <p:cNvPr id="29" name="角丸四角形 5">
              <a:extLst>
                <a:ext uri="{FF2B5EF4-FFF2-40B4-BE49-F238E27FC236}">
                  <a16:creationId xmlns:a16="http://schemas.microsoft.com/office/drawing/2014/main" id="{30C52D4F-B8E0-4EC8-9A24-71499CE39AE8}"/>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0" name="テキスト ボックス 29">
              <a:extLst>
                <a:ext uri="{FF2B5EF4-FFF2-40B4-BE49-F238E27FC236}">
                  <a16:creationId xmlns:a16="http://schemas.microsoft.com/office/drawing/2014/main" id="{0CD8D769-F231-42F7-898A-1043FDB04280}"/>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sp>
        <p:nvSpPr>
          <p:cNvPr id="78" name="正方形/長方形 77">
            <a:extLst>
              <a:ext uri="{FF2B5EF4-FFF2-40B4-BE49-F238E27FC236}">
                <a16:creationId xmlns:a16="http://schemas.microsoft.com/office/drawing/2014/main" id="{C9C68714-A783-4E33-82F0-78363E679464}"/>
              </a:ext>
            </a:extLst>
          </p:cNvPr>
          <p:cNvSpPr/>
          <p:nvPr/>
        </p:nvSpPr>
        <p:spPr>
          <a:xfrm>
            <a:off x="4486072" y="3376381"/>
            <a:ext cx="5289070" cy="553998"/>
          </a:xfrm>
          <a:prstGeom prst="rect">
            <a:avLst/>
          </a:prstGeom>
        </p:spPr>
        <p:txBody>
          <a:bodyPr wrap="square">
            <a:spAutoFit/>
          </a:bodyPr>
          <a:lstStyle/>
          <a:p>
            <a:pPr marL="180975" lvl="0" indent="-180975"/>
            <a:r>
              <a:rPr kumimoji="0" lang="en-US" altLang="ja-JP" sz="600" dirty="0">
                <a:solidFill>
                  <a:srgbClr val="000000"/>
                </a:solidFill>
                <a:latin typeface="HGPｺﾞｼｯｸM" panose="020B0600000000000000" pitchFamily="50" charset="-128"/>
                <a:ea typeface="HGPｺﾞｼｯｸM" panose="020B0600000000000000" pitchFamily="50" charset="-128"/>
              </a:rPr>
              <a:t>※</a:t>
            </a:r>
            <a:r>
              <a:rPr kumimoji="0" lang="ja-JP" altLang="en-US" sz="600" dirty="0">
                <a:solidFill>
                  <a:srgbClr val="000000"/>
                </a:solidFill>
                <a:latin typeface="HGPｺﾞｼｯｸM" panose="020B0600000000000000" pitchFamily="50" charset="-128"/>
                <a:ea typeface="HGPｺﾞｼｯｸM" panose="020B0600000000000000" pitchFamily="50" charset="-128"/>
              </a:rPr>
              <a:t>　日ごと、時間ごと、サービスごとの均等配信は保証しておりません。</a:t>
            </a:r>
            <a:endParaRPr kumimoji="0" lang="en-US" altLang="ja-JP" sz="600" dirty="0">
              <a:solidFill>
                <a:srgbClr val="000000"/>
              </a:solidFill>
              <a:latin typeface="HGPｺﾞｼｯｸM" panose="020B0600000000000000" pitchFamily="50" charset="-128"/>
              <a:ea typeface="HGPｺﾞｼｯｸM" panose="020B0600000000000000" pitchFamily="50" charset="-128"/>
            </a:endParaRPr>
          </a:p>
          <a:p>
            <a:pPr marL="180975" lvl="0" indent="-180975"/>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a:t>
            </a:r>
            <a:r>
              <a:rPr kumimoji="0" lang="en-US" altLang="ja-JP" sz="600" dirty="0">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600" dirty="0">
                <a:latin typeface="HGPｺﾞｼｯｸM" panose="020B0600000000000000" pitchFamily="50" charset="-128"/>
                <a:ea typeface="HGPｺﾞｼｯｸM" panose="020B0600000000000000" pitchFamily="50" charset="-128"/>
              </a:rPr>
              <a:t>指定はユーザー・エージェントによる判定となり、料金の割増率は</a:t>
            </a:r>
            <a:r>
              <a:rPr kumimoji="0" lang="en-US" altLang="ja-JP" sz="600" dirty="0">
                <a:latin typeface="HGPｺﾞｼｯｸM" panose="020B0600000000000000" pitchFamily="50" charset="-128"/>
                <a:ea typeface="HGPｺﾞｼｯｸM" panose="020B0600000000000000" pitchFamily="50" charset="-128"/>
              </a:rPr>
              <a:t>150</a:t>
            </a:r>
            <a:r>
              <a:rPr kumimoji="0" lang="ja-JP" altLang="en-US" sz="600" dirty="0">
                <a:latin typeface="HGPｺﾞｼｯｸM" panose="020B0600000000000000" pitchFamily="50" charset="-128"/>
                <a:ea typeface="HGPｺﾞｼｯｸM" panose="020B0600000000000000" pitchFamily="50" charset="-128"/>
              </a:rPr>
              <a:t>％、</a:t>
            </a:r>
            <a:r>
              <a:rPr kumimoji="0" lang="en-US" altLang="ja-JP" sz="600" dirty="0">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600" dirty="0">
                <a:latin typeface="HGPｺﾞｼｯｸM" panose="020B0600000000000000" pitchFamily="50" charset="-128"/>
                <a:ea typeface="HGPｺﾞｼｯｸM" panose="020B0600000000000000" pitchFamily="50" charset="-128"/>
              </a:rPr>
              <a:t>によるクリエーティブ・リンク先出しわけは</a:t>
            </a:r>
            <a:r>
              <a:rPr kumimoji="0" lang="en-US" altLang="ja-JP" sz="600" dirty="0">
                <a:latin typeface="HGPｺﾞｼｯｸM" panose="020B0600000000000000" pitchFamily="50" charset="-128"/>
                <a:ea typeface="HGPｺﾞｼｯｸM" panose="020B0600000000000000" pitchFamily="50" charset="-128"/>
              </a:rPr>
              <a:t>120</a:t>
            </a:r>
            <a:r>
              <a:rPr kumimoji="0" lang="ja-JP" altLang="en-US" sz="600" dirty="0">
                <a:latin typeface="HGPｺﾞｼｯｸM" panose="020B0600000000000000" pitchFamily="50" charset="-128"/>
                <a:ea typeface="HGPｺﾞｼｯｸM" panose="020B0600000000000000" pitchFamily="50" charset="-128"/>
              </a:rPr>
              <a:t>％となります。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solidFill>
                  <a:srgbClr val="000000"/>
                </a:solidFill>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広告効果、ユーザー保護の観点からフリークエンシーコントロールを実施します。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日経電子版アプリには配信されません</a:t>
            </a:r>
            <a:endParaRPr kumimoji="0" lang="en-US" altLang="ja-JP" sz="600" dirty="0">
              <a:latin typeface="HGPｺﾞｼｯｸM" panose="020B0600000000000000" pitchFamily="50" charset="-128"/>
              <a:ea typeface="HGPｺﾞｼｯｸM" panose="020B0600000000000000" pitchFamily="50" charset="-128"/>
            </a:endParaRPr>
          </a:p>
        </p:txBody>
      </p:sp>
      <p:sp>
        <p:nvSpPr>
          <p:cNvPr id="79" name="正方形/長方形 78">
            <a:extLst>
              <a:ext uri="{FF2B5EF4-FFF2-40B4-BE49-F238E27FC236}">
                <a16:creationId xmlns:a16="http://schemas.microsoft.com/office/drawing/2014/main" id="{1FA432A2-22BD-4698-84D7-762AC2B3D8B1}"/>
              </a:ext>
            </a:extLst>
          </p:cNvPr>
          <p:cNvSpPr/>
          <p:nvPr/>
        </p:nvSpPr>
        <p:spPr>
          <a:xfrm>
            <a:off x="4418277" y="866188"/>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スマートデバイス向けのサービスに動画広告を掲載します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a:extLst>
              <a:ext uri="{FF2B5EF4-FFF2-40B4-BE49-F238E27FC236}">
                <a16:creationId xmlns:a16="http://schemas.microsoft.com/office/drawing/2014/main" id="{B229CF18-C208-488F-8C39-8D20FA28474D}"/>
              </a:ext>
            </a:extLst>
          </p:cNvPr>
          <p:cNvSpPr/>
          <p:nvPr/>
        </p:nvSpPr>
        <p:spPr>
          <a:xfrm>
            <a:off x="4418277" y="1093646"/>
            <a:ext cx="5311846"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各ページ下に表示され、掲載箇所にスクロールすると動画が再生されます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a:extLst>
              <a:ext uri="{FF2B5EF4-FFF2-40B4-BE49-F238E27FC236}">
                <a16:creationId xmlns:a16="http://schemas.microsoft.com/office/drawing/2014/main" id="{DA996764-82C5-46FC-B33A-F1D173DFE6F9}"/>
              </a:ext>
            </a:extLst>
          </p:cNvPr>
          <p:cNvSpPr/>
          <p:nvPr/>
        </p:nvSpPr>
        <p:spPr>
          <a:xfrm>
            <a:off x="4418278" y="1321104"/>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再生開始＝実視聴を保証する透明性の高い商品です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12">
            <a:extLst>
              <a:ext uri="{FF2B5EF4-FFF2-40B4-BE49-F238E27FC236}">
                <a16:creationId xmlns:a16="http://schemas.microsoft.com/office/drawing/2014/main" id="{0D42C6AD-3491-4546-BA3D-E23AA11C1FA1}"/>
              </a:ext>
            </a:extLst>
          </p:cNvPr>
          <p:cNvSpPr>
            <a:spLocks noChangeArrowheads="1"/>
          </p:cNvSpPr>
          <p:nvPr/>
        </p:nvSpPr>
        <p:spPr bwMode="auto">
          <a:xfrm>
            <a:off x="5154064" y="5811043"/>
            <a:ext cx="4046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defRPr kumimoji="1" sz="700">
                <a:solidFill>
                  <a:schemeClr val="tx1"/>
                </a:solidFill>
                <a:latin typeface="Arial" pitchFamily="34" charset="0"/>
                <a:ea typeface="ＭＳ Ｐゴシック" pitchFamily="50" charset="-128"/>
              </a:defRPr>
            </a:lvl1pPr>
            <a:lvl2pPr marL="742950" indent="-285750" eaLnBrk="0" hangingPunct="0">
              <a:defRPr kumimoji="1" sz="700">
                <a:solidFill>
                  <a:schemeClr val="tx1"/>
                </a:solidFill>
                <a:latin typeface="Arial" pitchFamily="34" charset="0"/>
                <a:ea typeface="ＭＳ Ｐゴシック" pitchFamily="50" charset="-128"/>
              </a:defRPr>
            </a:lvl2pPr>
            <a:lvl3pPr marL="1143000" indent="-228600" eaLnBrk="0" hangingPunct="0">
              <a:defRPr kumimoji="1" sz="700">
                <a:solidFill>
                  <a:schemeClr val="tx1"/>
                </a:solidFill>
                <a:latin typeface="Arial" pitchFamily="34" charset="0"/>
                <a:ea typeface="ＭＳ Ｐゴシック" pitchFamily="50" charset="-128"/>
              </a:defRPr>
            </a:lvl3pPr>
            <a:lvl4pPr marL="1600200" indent="-228600" eaLnBrk="0" hangingPunct="0">
              <a:defRPr kumimoji="1" sz="700">
                <a:solidFill>
                  <a:schemeClr val="tx1"/>
                </a:solidFill>
                <a:latin typeface="Arial" pitchFamily="34" charset="0"/>
                <a:ea typeface="ＭＳ Ｐゴシック" pitchFamily="50" charset="-128"/>
              </a:defRPr>
            </a:lvl4pPr>
            <a:lvl5pPr marL="2057400" indent="-228600" eaLnBrk="0" hangingPunct="0">
              <a:defRPr kumimoji="1" sz="7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9pPr>
          </a:lstStyle>
          <a:p>
            <a:pPr eaLnBrk="1" hangingPunct="1"/>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掲載は日本経済新聞社の広告掲載基準に準拠します。</a:t>
            </a:r>
            <a:endParaRPr kumimoji="0" lang="en-US" altLang="ja-JP" dirty="0">
              <a:latin typeface="HGPｺﾞｼｯｸM" panose="020B0600000000000000" pitchFamily="50" charset="-128"/>
              <a:ea typeface="HGPｺﾞｼｯｸM" panose="020B0600000000000000" pitchFamily="50" charset="-128"/>
            </a:endParaRPr>
          </a:p>
          <a:p>
            <a:pPr eaLnBrk="1" hangingPunct="1"/>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動画の内容によっては掲載をお断りする場合があります。</a:t>
            </a:r>
            <a:endParaRPr kumimoji="0" lang="en-US" altLang="ja-JP" dirty="0">
              <a:latin typeface="HGPｺﾞｼｯｸM" panose="020B0600000000000000" pitchFamily="50" charset="-128"/>
              <a:ea typeface="HGPｺﾞｼｯｸM" panose="020B0600000000000000" pitchFamily="50" charset="-128"/>
            </a:endParaRPr>
          </a:p>
          <a:p>
            <a:pPr eaLnBrk="1" hangingPunct="1"/>
            <a:r>
              <a:rPr kumimoji="0" lang="en-US" altLang="ja-JP" dirty="0">
                <a:latin typeface="HGPｺﾞｼｯｸM" panose="020B0600000000000000" pitchFamily="50" charset="-128"/>
                <a:ea typeface="HGPｺﾞｼｯｸM" panose="020B0600000000000000" pitchFamily="50" charset="-128"/>
              </a:rPr>
              <a:t>※	VPAID</a:t>
            </a:r>
            <a:r>
              <a:rPr kumimoji="0" lang="ja-JP" altLang="en-US" dirty="0">
                <a:latin typeface="HGPｺﾞｼｯｸM" panose="020B0600000000000000" pitchFamily="50" charset="-128"/>
                <a:ea typeface="HGPｺﾞｼｯｸM" panose="020B0600000000000000" pitchFamily="50" charset="-128"/>
              </a:rPr>
              <a:t>配信はお受けできません。</a:t>
            </a:r>
            <a:endParaRPr kumimoji="0" lang="en-US" altLang="ja-JP" dirty="0">
              <a:latin typeface="HGPｺﾞｼｯｸM" panose="020B0600000000000000" pitchFamily="50" charset="-128"/>
              <a:ea typeface="HGPｺﾞｼｯｸM" panose="020B0600000000000000" pitchFamily="50" charset="-128"/>
            </a:endParaRPr>
          </a:p>
          <a:p>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掲載期間内に合計</a:t>
            </a:r>
            <a:r>
              <a:rPr kumimoji="0" lang="en-US" altLang="ja-JP" dirty="0">
                <a:latin typeface="HGPｺﾞｼｯｸM" panose="020B0600000000000000" pitchFamily="50" charset="-128"/>
                <a:ea typeface="HGPｺﾞｼｯｸM" panose="020B0600000000000000" pitchFamily="50" charset="-128"/>
              </a:rPr>
              <a:t>4</a:t>
            </a:r>
            <a:r>
              <a:rPr kumimoji="0" lang="ja-JP" altLang="en-US" dirty="0">
                <a:latin typeface="HGPｺﾞｼｯｸM" panose="020B0600000000000000" pitchFamily="50" charset="-128"/>
                <a:ea typeface="HGPｺﾞｼｯｸM" panose="020B0600000000000000" pitchFamily="50" charset="-128"/>
              </a:rPr>
              <a:t>本まで同時掲載および原稿差し替えが可能です。</a:t>
            </a:r>
          </a:p>
          <a:p>
            <a:r>
              <a:rPr kumimoji="0" lang="en-US" altLang="ja-JP" dirty="0">
                <a:latin typeface="HGPｺﾞｼｯｸM" panose="020B0600000000000000" pitchFamily="50" charset="-128"/>
                <a:ea typeface="HGPｺﾞｼｯｸM" panose="020B0600000000000000" pitchFamily="50" charset="-128"/>
              </a:rPr>
              <a:t>	5</a:t>
            </a:r>
            <a:r>
              <a:rPr kumimoji="0" lang="ja-JP" altLang="en-US" dirty="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dirty="0">
                <a:latin typeface="HGPｺﾞｼｯｸM" panose="020B0600000000000000" pitchFamily="50" charset="-128"/>
                <a:ea typeface="HGPｺﾞｼｯｸM" panose="020B0600000000000000" pitchFamily="50" charset="-128"/>
              </a:rPr>
              <a:t>5</a:t>
            </a:r>
            <a:r>
              <a:rPr kumimoji="0" lang="ja-JP" altLang="en-US" dirty="0">
                <a:latin typeface="HGPｺﾞｼｯｸM" panose="020B0600000000000000" pitchFamily="50" charset="-128"/>
                <a:ea typeface="HGPｺﾞｼｯｸM" panose="020B0600000000000000" pitchFamily="50" charset="-128"/>
              </a:rPr>
              <a:t>本目から</a:t>
            </a:r>
            <a:r>
              <a:rPr kumimoji="0" lang="en-US" altLang="ja-JP" dirty="0">
                <a:latin typeface="HGPｺﾞｼｯｸM" panose="020B0600000000000000" pitchFamily="50" charset="-128"/>
                <a:ea typeface="HGPｺﾞｼｯｸM" panose="020B0600000000000000" pitchFamily="50" charset="-128"/>
              </a:rPr>
              <a:t>1</a:t>
            </a:r>
            <a:r>
              <a:rPr kumimoji="0" lang="ja-JP" altLang="en-US" dirty="0">
                <a:latin typeface="HGPｺﾞｼｯｸM" panose="020B0600000000000000" pitchFamily="50" charset="-128"/>
                <a:ea typeface="HGPｺﾞｼｯｸM" panose="020B0600000000000000" pitchFamily="50" charset="-128"/>
              </a:rPr>
              <a:t>本につき</a:t>
            </a:r>
            <a:r>
              <a:rPr kumimoji="0" lang="en-US" altLang="ja-JP" dirty="0">
                <a:latin typeface="HGPｺﾞｼｯｸM" panose="020B0600000000000000" pitchFamily="50" charset="-128"/>
                <a:ea typeface="HGPｺﾞｼｯｸM" panose="020B0600000000000000" pitchFamily="50" charset="-128"/>
              </a:rPr>
              <a:t>2</a:t>
            </a:r>
            <a:r>
              <a:rPr kumimoji="0" lang="ja-JP" altLang="en-US" dirty="0">
                <a:latin typeface="HGPｺﾞｼｯｸM" panose="020B0600000000000000" pitchFamily="50" charset="-128"/>
                <a:ea typeface="HGPｺﾞｼｯｸM" panose="020B0600000000000000" pitchFamily="50" charset="-128"/>
              </a:rPr>
              <a:t>万円の追加料金がかかります。</a:t>
            </a:r>
            <a:endParaRPr kumimoji="0" lang="en-US" altLang="ja-JP" dirty="0">
              <a:latin typeface="HGPｺﾞｼｯｸM" panose="020B0600000000000000" pitchFamily="50" charset="-128"/>
              <a:ea typeface="HGPｺﾞｼｯｸM" panose="020B0600000000000000" pitchFamily="50" charset="-128"/>
            </a:endParaRPr>
          </a:p>
          <a:p>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再生終了後画面は弊社規定のデザインが自動的に表示されます。</a:t>
            </a:r>
            <a:endParaRPr kumimoji="0" lang="en-US" altLang="ja-JP" dirty="0">
              <a:latin typeface="HGPｺﾞｼｯｸM" panose="020B0600000000000000" pitchFamily="50" charset="-128"/>
              <a:ea typeface="HGPｺﾞｼｯｸM" panose="020B0600000000000000" pitchFamily="50" charset="-128"/>
            </a:endParaRPr>
          </a:p>
        </p:txBody>
      </p:sp>
      <p:graphicFrame>
        <p:nvGraphicFramePr>
          <p:cNvPr id="83" name="表 82">
            <a:extLst>
              <a:ext uri="{FF2B5EF4-FFF2-40B4-BE49-F238E27FC236}">
                <a16:creationId xmlns:a16="http://schemas.microsoft.com/office/drawing/2014/main" id="{391E40F1-403A-4EB6-B283-1B4CE34209FB}"/>
              </a:ext>
            </a:extLst>
          </p:cNvPr>
          <p:cNvGraphicFramePr>
            <a:graphicFrameLocks noGrp="1"/>
          </p:cNvGraphicFramePr>
          <p:nvPr>
            <p:extLst>
              <p:ext uri="{D42A27DB-BD31-4B8C-83A1-F6EECF244321}">
                <p14:modId xmlns:p14="http://schemas.microsoft.com/office/powerpoint/2010/main" val="179281477"/>
              </p:ext>
            </p:extLst>
          </p:nvPr>
        </p:nvGraphicFramePr>
        <p:xfrm>
          <a:off x="4518265" y="1829896"/>
          <a:ext cx="5136146" cy="1567506"/>
        </p:xfrm>
        <a:graphic>
          <a:graphicData uri="http://schemas.openxmlformats.org/drawingml/2006/table">
            <a:tbl>
              <a:tblPr firstRow="1" bandRow="1">
                <a:tableStyleId>{5C22544A-7EE6-4342-B048-85BDC9FD1C3A}</a:tableStyleId>
              </a:tblPr>
              <a:tblGrid>
                <a:gridCol w="815641">
                  <a:extLst>
                    <a:ext uri="{9D8B030D-6E8A-4147-A177-3AD203B41FA5}">
                      <a16:colId xmlns:a16="http://schemas.microsoft.com/office/drawing/2014/main" val="20000"/>
                    </a:ext>
                  </a:extLst>
                </a:gridCol>
                <a:gridCol w="1619123">
                  <a:extLst>
                    <a:ext uri="{9D8B030D-6E8A-4147-A177-3AD203B41FA5}">
                      <a16:colId xmlns:a16="http://schemas.microsoft.com/office/drawing/2014/main" val="20001"/>
                    </a:ext>
                  </a:extLst>
                </a:gridCol>
                <a:gridCol w="927484">
                  <a:extLst>
                    <a:ext uri="{9D8B030D-6E8A-4147-A177-3AD203B41FA5}">
                      <a16:colId xmlns:a16="http://schemas.microsoft.com/office/drawing/2014/main" val="20002"/>
                    </a:ext>
                  </a:extLst>
                </a:gridCol>
                <a:gridCol w="1773898">
                  <a:extLst>
                    <a:ext uri="{9D8B030D-6E8A-4147-A177-3AD203B41FA5}">
                      <a16:colId xmlns:a16="http://schemas.microsoft.com/office/drawing/2014/main" val="20003"/>
                    </a:ext>
                  </a:extLst>
                </a:gridCol>
              </a:tblGrid>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掲載場所</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1251">
                <a:tc>
                  <a:txBody>
                    <a:bodyPr/>
                    <a:lstStyle/>
                    <a:p>
                      <a:r>
                        <a:rPr kumimoji="1" lang="ja-JP" altLang="en-US" sz="800" b="1">
                          <a:solidFill>
                            <a:srgbClr val="1F497D"/>
                          </a:solidFill>
                          <a:latin typeface="Meiryo UI"/>
                          <a:ea typeface="Meiryo UI"/>
                          <a:cs typeface="Meiryo UI" panose="020B0604030504040204" pitchFamily="50" charset="-128"/>
                        </a:rPr>
                        <a:t>　</a:t>
                      </a:r>
                      <a:r>
                        <a:rPr kumimoji="1" lang="en-US" altLang="ja-JP" sz="800" b="1">
                          <a:solidFill>
                            <a:srgbClr val="1F497D"/>
                          </a:solidFill>
                          <a:latin typeface="Meiryo UI"/>
                          <a:ea typeface="Meiryo UI"/>
                          <a:cs typeface="Meiryo UI" panose="020B0604030504040204" pitchFamily="50" charset="-128"/>
                        </a:rPr>
                        <a:t>OS</a:t>
                      </a:r>
                      <a:r>
                        <a:rPr kumimoji="1" lang="ja-JP" altLang="en-US" sz="800" b="1">
                          <a:solidFill>
                            <a:srgbClr val="1F497D"/>
                          </a:solidFill>
                          <a:latin typeface="Meiryo UI"/>
                          <a:ea typeface="Meiryo UI"/>
                          <a:cs typeface="Meiryo UI" panose="020B0604030504040204" pitchFamily="50" charset="-128"/>
                        </a:rPr>
                        <a:t>指定</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可（</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Android/iOS</a:t>
                      </a: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のみ）</a:t>
                      </a:r>
                      <a:endPar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掲載量</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l"/>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万回再生</a:t>
                      </a:r>
                    </a:p>
                  </a:txBody>
                  <a:tcPr marL="93877" marR="93877" marT="0" marB="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l"/>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endParaRPr kumimoji="1" lang="ja-JP" altLang="en-US" sz="800" b="0" spc="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掲載開始時間</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r>
                        <a:rPr kumimoji="1" lang="en-US" altLang="ja-JP" sz="800" b="0" spc="0" dirty="0">
                          <a:solidFill>
                            <a:schemeClr val="tx1"/>
                          </a:solidFill>
                          <a:latin typeface="Meiryo UI"/>
                          <a:ea typeface="Meiryo UI"/>
                          <a:cs typeface="Meiryo UI" panose="020B0604030504040204" pitchFamily="50" charset="-128"/>
                        </a:rPr>
                        <a:t>9:30</a:t>
                      </a:r>
                      <a:r>
                        <a:rPr kumimoji="1" lang="ja-JP" altLang="en-US" sz="800" b="0" spc="0" dirty="0">
                          <a:solidFill>
                            <a:schemeClr val="tx1"/>
                          </a:solidFill>
                          <a:latin typeface="Meiryo UI"/>
                          <a:ea typeface="Meiryo UI"/>
                          <a:cs typeface="Meiryo UI" panose="020B0604030504040204" pitchFamily="50" charset="-128"/>
                        </a:rPr>
                        <a:t>～</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61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保証形態</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再生開始数保証</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84" name="角丸四角形 25">
            <a:extLst>
              <a:ext uri="{FF2B5EF4-FFF2-40B4-BE49-F238E27FC236}">
                <a16:creationId xmlns:a16="http://schemas.microsoft.com/office/drawing/2014/main" id="{6983C5C9-0646-4108-BEAD-603C3B65D0FF}"/>
              </a:ext>
            </a:extLst>
          </p:cNvPr>
          <p:cNvSpPr/>
          <p:nvPr/>
        </p:nvSpPr>
        <p:spPr>
          <a:xfrm>
            <a:off x="4510311" y="154845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85" name="角丸四角形 26">
            <a:extLst>
              <a:ext uri="{FF2B5EF4-FFF2-40B4-BE49-F238E27FC236}">
                <a16:creationId xmlns:a16="http://schemas.microsoft.com/office/drawing/2014/main" id="{833A41BD-7B10-44FB-9EE7-C803C019D5AA}"/>
              </a:ext>
            </a:extLst>
          </p:cNvPr>
          <p:cNvSpPr/>
          <p:nvPr/>
        </p:nvSpPr>
        <p:spPr>
          <a:xfrm>
            <a:off x="4486072" y="3900078"/>
            <a:ext cx="926403" cy="229453"/>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原稿仕様</a:t>
            </a:r>
          </a:p>
        </p:txBody>
      </p:sp>
      <p:graphicFrame>
        <p:nvGraphicFramePr>
          <p:cNvPr id="86" name="表 85">
            <a:extLst>
              <a:ext uri="{FF2B5EF4-FFF2-40B4-BE49-F238E27FC236}">
                <a16:creationId xmlns:a16="http://schemas.microsoft.com/office/drawing/2014/main" id="{BF682DF9-AEDD-47C8-82C7-DFC0B7D6F3F5}"/>
              </a:ext>
            </a:extLst>
          </p:cNvPr>
          <p:cNvGraphicFramePr>
            <a:graphicFrameLocks noGrp="1"/>
          </p:cNvGraphicFramePr>
          <p:nvPr>
            <p:extLst>
              <p:ext uri="{D42A27DB-BD31-4B8C-83A1-F6EECF244321}">
                <p14:modId xmlns:p14="http://schemas.microsoft.com/office/powerpoint/2010/main" val="3249983622"/>
              </p:ext>
            </p:extLst>
          </p:nvPr>
        </p:nvGraphicFramePr>
        <p:xfrm>
          <a:off x="4510310" y="4184797"/>
          <a:ext cx="5144101" cy="1637240"/>
        </p:xfrm>
        <a:graphic>
          <a:graphicData uri="http://schemas.openxmlformats.org/drawingml/2006/table">
            <a:tbl>
              <a:tblPr firstRow="1" bandRow="1">
                <a:tableStyleId>{5C22544A-7EE6-4342-B048-85BDC9FD1C3A}</a:tableStyleId>
              </a:tblPr>
              <a:tblGrid>
                <a:gridCol w="870172">
                  <a:extLst>
                    <a:ext uri="{9D8B030D-6E8A-4147-A177-3AD203B41FA5}">
                      <a16:colId xmlns:a16="http://schemas.microsoft.com/office/drawing/2014/main" val="20000"/>
                    </a:ext>
                  </a:extLst>
                </a:gridCol>
                <a:gridCol w="1539880">
                  <a:extLst>
                    <a:ext uri="{9D8B030D-6E8A-4147-A177-3AD203B41FA5}">
                      <a16:colId xmlns:a16="http://schemas.microsoft.com/office/drawing/2014/main" val="20001"/>
                    </a:ext>
                  </a:extLst>
                </a:gridCol>
                <a:gridCol w="972758">
                  <a:extLst>
                    <a:ext uri="{9D8B030D-6E8A-4147-A177-3AD203B41FA5}">
                      <a16:colId xmlns:a16="http://schemas.microsoft.com/office/drawing/2014/main" val="20002"/>
                    </a:ext>
                  </a:extLst>
                </a:gridCol>
                <a:gridCol w="1761291">
                  <a:extLst>
                    <a:ext uri="{9D8B030D-6E8A-4147-A177-3AD203B41FA5}">
                      <a16:colId xmlns:a16="http://schemas.microsoft.com/office/drawing/2014/main" val="20003"/>
                    </a:ext>
                  </a:extLst>
                </a:gridCol>
              </a:tblGrid>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解像度</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最大</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1920×1080</a:t>
                      </a:r>
                    </a:p>
                    <a:p>
                      <a:pPr marL="0" marR="0" lvl="0" indent="0" algn="l" rtl="0" eaLnBrk="1" fontAlgn="auto" latinLnBrk="0" hangingPunct="1">
                        <a:lnSpc>
                          <a:spcPct val="100000"/>
                        </a:lnSpc>
                        <a:spcBef>
                          <a:spcPts val="0"/>
                        </a:spcBef>
                        <a:spcAft>
                          <a:spcPts val="0"/>
                        </a:spcAft>
                        <a:buFontTx/>
                        <a:buNone/>
                      </a:pPr>
                      <a:r>
                        <a:rPr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 </a:t>
                      </a: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－最小</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640×360</a:t>
                      </a: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 </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pixel</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形式・容量</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F497D"/>
                          </a:solidFill>
                          <a:latin typeface="Meiryo UI"/>
                          <a:ea typeface="Meiryo UI"/>
                          <a:cs typeface="Meiryo UI" panose="020B0604030504040204" pitchFamily="50" charset="-128"/>
                        </a:rPr>
                        <a:t>MP4,MOV,WEBM,OGV 4MB</a:t>
                      </a:r>
                      <a:endParaRPr kumimoji="1" lang="ja-JP" altLang="en-US" sz="800" b="1" dirty="0">
                        <a:solidFill>
                          <a:srgbClr val="1F497D"/>
                        </a:solidFill>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コーデック</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ほとんど対応可</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（ただし</a:t>
                      </a:r>
                      <a:r>
                        <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rPr>
                        <a:t>ProRes4444,</a:t>
                      </a: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 </a:t>
                      </a:r>
                      <a:r>
                        <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rPr>
                        <a:t>HDV 720p60, Go2 Meeting3&amp;4, ER AAC LD, RECODE </a:t>
                      </a: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を除く）</a:t>
                      </a:r>
                      <a:endPar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秒</a:t>
                      </a:r>
                      <a:endParaRPr kumimoji="1" lang="ja-JP" altLang="en-US" sz="800" b="0" spc="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画角</a:t>
                      </a: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は非対応）</a:t>
                      </a:r>
                    </a:p>
                  </a:txBody>
                  <a:tcPr anchor="ctr">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a:ea typeface="Meiryo UI"/>
                          <a:cs typeface="Meiryo UI" panose="020B0604030504040204" pitchFamily="50" charset="-128"/>
                        </a:rPr>
                        <a:t>※4</a:t>
                      </a:r>
                      <a:r>
                        <a:rPr kumimoji="1" lang="ja-JP" altLang="en-US" sz="800">
                          <a:latin typeface="Meiryo UI"/>
                          <a:ea typeface="Meiryo UI"/>
                          <a:cs typeface="Meiryo UI" panose="020B0604030504040204" pitchFamily="50" charset="-128"/>
                        </a:rPr>
                        <a:t>本まで（差し替え含む）</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a:ea typeface="Meiryo UI"/>
                          <a:cs typeface="Meiryo UI" panose="020B0604030504040204" pitchFamily="50" charset="-128"/>
                        </a:rPr>
                        <a:t>※4</a:t>
                      </a:r>
                      <a:r>
                        <a:rPr kumimoji="1" lang="ja-JP" altLang="en-US" sz="800">
                          <a:latin typeface="Meiryo UI"/>
                          <a:ea typeface="Meiryo UI"/>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87" name="正方形/長方形 86">
            <a:extLst>
              <a:ext uri="{FF2B5EF4-FFF2-40B4-BE49-F238E27FC236}">
                <a16:creationId xmlns:a16="http://schemas.microsoft.com/office/drawing/2014/main" id="{BB6331F1-9D98-45AE-8505-188E403CA1A3}"/>
              </a:ext>
            </a:extLst>
          </p:cNvPr>
          <p:cNvSpPr/>
          <p:nvPr/>
        </p:nvSpPr>
        <p:spPr>
          <a:xfrm>
            <a:off x="543538" y="6065816"/>
            <a:ext cx="3674597" cy="307777"/>
          </a:xfrm>
          <a:prstGeom prst="rect">
            <a:avLst/>
          </a:prstGeom>
        </p:spPr>
        <p:txBody>
          <a:bodyPr wrap="square">
            <a:spAutoFit/>
          </a:bodyPr>
          <a:lstStyle/>
          <a:p>
            <a:r>
              <a:rPr lang="en-US" altLang="ja-JP" sz="700" dirty="0">
                <a:solidFill>
                  <a:prstClr val="black"/>
                </a:solidFill>
                <a:latin typeface="HGPｺﾞｼｯｸM" panose="020B0600000000000000" pitchFamily="50" charset="-128"/>
                <a:ea typeface="HGPｺﾞｼｯｸM" panose="020B0600000000000000" pitchFamily="50" charset="-128"/>
              </a:rPr>
              <a:t>iOS</a:t>
            </a:r>
            <a:r>
              <a:rPr lang="ja-JP" altLang="en-US" sz="700" dirty="0">
                <a:solidFill>
                  <a:prstClr val="black"/>
                </a:solidFill>
                <a:latin typeface="HGPｺﾞｼｯｸM" panose="020B0600000000000000" pitchFamily="50" charset="-128"/>
                <a:ea typeface="HGPｺﾞｼｯｸM" panose="020B0600000000000000" pitchFamily="50" charset="-128"/>
              </a:rPr>
              <a:t>は、米国およびその他の国で登録された</a:t>
            </a:r>
            <a:r>
              <a:rPr lang="en-US" altLang="ja-JP" sz="700" dirty="0">
                <a:solidFill>
                  <a:prstClr val="black"/>
                </a:solidFill>
                <a:latin typeface="HGPｺﾞｼｯｸM" panose="020B0600000000000000" pitchFamily="50" charset="-128"/>
                <a:ea typeface="HGPｺﾞｼｯｸM" panose="020B0600000000000000" pitchFamily="50" charset="-128"/>
              </a:rPr>
              <a:t>Apple Inc.</a:t>
            </a:r>
            <a:r>
              <a:rPr lang="ja-JP" altLang="en-US" sz="700" dirty="0">
                <a:solidFill>
                  <a:prstClr val="black"/>
                </a:solidFill>
                <a:latin typeface="HGPｺﾞｼｯｸM" panose="020B0600000000000000" pitchFamily="50" charset="-128"/>
                <a:ea typeface="HGPｺﾞｼｯｸM" panose="020B0600000000000000" pitchFamily="50" charset="-128"/>
              </a:rPr>
              <a:t>の商標です</a:t>
            </a:r>
          </a:p>
          <a:p>
            <a:r>
              <a:rPr lang="en-US" altLang="ja-JP" sz="700" dirty="0">
                <a:solidFill>
                  <a:prstClr val="black"/>
                </a:solidFill>
                <a:latin typeface="HGPｺﾞｼｯｸM" panose="020B0600000000000000" pitchFamily="50" charset="-128"/>
                <a:ea typeface="HGPｺﾞｼｯｸM" panose="020B0600000000000000" pitchFamily="50" charset="-128"/>
              </a:rPr>
              <a:t>Android</a:t>
            </a:r>
            <a:r>
              <a:rPr lang="ja-JP" altLang="en-US" sz="700" dirty="0">
                <a:solidFill>
                  <a:prstClr val="black"/>
                </a:solidFill>
                <a:latin typeface="HGPｺﾞｼｯｸM" panose="020B0600000000000000" pitchFamily="50" charset="-128"/>
                <a:ea typeface="HGPｺﾞｼｯｸM" panose="020B0600000000000000" pitchFamily="50" charset="-128"/>
              </a:rPr>
              <a:t>は、</a:t>
            </a:r>
            <a:r>
              <a:rPr lang="en-US" altLang="ja-JP" sz="700" dirty="0">
                <a:solidFill>
                  <a:prstClr val="black"/>
                </a:solidFill>
                <a:latin typeface="HGPｺﾞｼｯｸM" panose="020B0600000000000000" pitchFamily="50" charset="-128"/>
                <a:ea typeface="HGPｺﾞｼｯｸM" panose="020B0600000000000000" pitchFamily="50" charset="-128"/>
              </a:rPr>
              <a:t>Google Inc.</a:t>
            </a:r>
            <a:r>
              <a:rPr lang="ja-JP" altLang="en-US" sz="700" dirty="0">
                <a:solidFill>
                  <a:prstClr val="black"/>
                </a:solidFill>
                <a:latin typeface="HGPｺﾞｼｯｸM" panose="020B0600000000000000" pitchFamily="50" charset="-128"/>
                <a:ea typeface="HGPｺﾞｼｯｸM" panose="020B0600000000000000" pitchFamily="50" charset="-128"/>
              </a:rPr>
              <a:t>の登録商標です。</a:t>
            </a:r>
          </a:p>
        </p:txBody>
      </p:sp>
      <p:grpSp>
        <p:nvGrpSpPr>
          <p:cNvPr id="89" name="グループ化 88">
            <a:extLst>
              <a:ext uri="{FF2B5EF4-FFF2-40B4-BE49-F238E27FC236}">
                <a16:creationId xmlns:a16="http://schemas.microsoft.com/office/drawing/2014/main" id="{250E3083-2E27-4564-A79E-5E14A5FF7F7C}"/>
              </a:ext>
            </a:extLst>
          </p:cNvPr>
          <p:cNvGrpSpPr/>
          <p:nvPr/>
        </p:nvGrpSpPr>
        <p:grpSpPr>
          <a:xfrm>
            <a:off x="332809" y="1643682"/>
            <a:ext cx="3754011" cy="3956700"/>
            <a:chOff x="317138" y="1654351"/>
            <a:chExt cx="3754011" cy="3956700"/>
          </a:xfrm>
        </p:grpSpPr>
        <p:pic>
          <p:nvPicPr>
            <p:cNvPr id="90" name="Picture 2" descr="\\ndc32030\iソリューション局\iソリューション部\@iソリューション部共通\#【DB局】広告ガイドリニューアル\2017_08_イラスト修正など\イラスト\0815修正依頼対応イラスト\モバイルインリード動画（inReadTM video）.png">
              <a:extLst>
                <a:ext uri="{FF2B5EF4-FFF2-40B4-BE49-F238E27FC236}">
                  <a16:creationId xmlns:a16="http://schemas.microsoft.com/office/drawing/2014/main" id="{53640A1E-AB9C-42E5-8935-2A9C56C92F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593" y="2426573"/>
              <a:ext cx="1676500" cy="318447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ndc32030\iソリューション局\iソリューション部\@iソリューション部共通\#【DB局】広告ガイドリニューアル\2017_08_イラスト修正など\イラスト\0815修正依頼対応イラスト\モバイルインリード動画（inReadTM video）.png">
              <a:extLst>
                <a:ext uri="{FF2B5EF4-FFF2-40B4-BE49-F238E27FC236}">
                  <a16:creationId xmlns:a16="http://schemas.microsoft.com/office/drawing/2014/main" id="{79840999-CDB7-44EA-9E27-EC363C8F7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38" y="1654351"/>
              <a:ext cx="1676500" cy="3184479"/>
            </a:xfrm>
            <a:prstGeom prst="rect">
              <a:avLst/>
            </a:prstGeom>
            <a:noFill/>
            <a:extLst>
              <a:ext uri="{909E8E84-426E-40DD-AFC4-6F175D3DCCD1}">
                <a14:hiddenFill xmlns:a14="http://schemas.microsoft.com/office/drawing/2010/main">
                  <a:solidFill>
                    <a:srgbClr val="FFFFFF"/>
                  </a:solidFill>
                </a14:hiddenFill>
              </a:ext>
            </a:extLst>
          </p:spPr>
        </p:pic>
        <p:sp>
          <p:nvSpPr>
            <p:cNvPr id="92" name="正方形/長方形 91">
              <a:extLst>
                <a:ext uri="{FF2B5EF4-FFF2-40B4-BE49-F238E27FC236}">
                  <a16:creationId xmlns:a16="http://schemas.microsoft.com/office/drawing/2014/main" id="{7E6EB9A0-DF30-4CF3-A586-B45F08BEA9BA}"/>
                </a:ext>
              </a:extLst>
            </p:cNvPr>
            <p:cNvSpPr/>
            <p:nvPr/>
          </p:nvSpPr>
          <p:spPr>
            <a:xfrm>
              <a:off x="2451660" y="4039457"/>
              <a:ext cx="1338365" cy="754794"/>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556667A1-C63F-465B-964D-64A043C7F1B0}"/>
                </a:ext>
              </a:extLst>
            </p:cNvPr>
            <p:cNvSpPr txBox="1"/>
            <p:nvPr/>
          </p:nvSpPr>
          <p:spPr>
            <a:xfrm>
              <a:off x="2951283" y="4346765"/>
              <a:ext cx="1119866" cy="138500"/>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94" name="テキスト ボックス 93">
              <a:extLst>
                <a:ext uri="{FF2B5EF4-FFF2-40B4-BE49-F238E27FC236}">
                  <a16:creationId xmlns:a16="http://schemas.microsoft.com/office/drawing/2014/main" id="{0190A98C-D0A1-4618-8E63-DECD1E7A77BA}"/>
                </a:ext>
              </a:extLst>
            </p:cNvPr>
            <p:cNvSpPr txBox="1"/>
            <p:nvPr/>
          </p:nvSpPr>
          <p:spPr>
            <a:xfrm>
              <a:off x="2227714" y="4349155"/>
              <a:ext cx="1119866" cy="145469"/>
            </a:xfrm>
            <a:prstGeom prst="rect">
              <a:avLst/>
            </a:prstGeom>
            <a:noFill/>
          </p:spPr>
          <p:txBody>
            <a:bodyPr wrap="square" rtlCol="0">
              <a:spAutoFit/>
            </a:bodyPr>
            <a:lstStyle/>
            <a:p>
              <a:pPr algn="ctr"/>
              <a:r>
                <a:rPr kumimoji="1" lang="ja-JP" altLang="en-US" sz="400">
                  <a:solidFill>
                    <a:schemeClr val="bg1"/>
                  </a:solidFill>
                </a:rPr>
                <a:t>詳しくはこちら</a:t>
              </a:r>
            </a:p>
          </p:txBody>
        </p:sp>
        <p:sp>
          <p:nvSpPr>
            <p:cNvPr id="95" name="正方形/長方形 94">
              <a:extLst>
                <a:ext uri="{FF2B5EF4-FFF2-40B4-BE49-F238E27FC236}">
                  <a16:creationId xmlns:a16="http://schemas.microsoft.com/office/drawing/2014/main" id="{9A928852-CB90-4654-8F92-8EADD2744BC3}"/>
                </a:ext>
              </a:extLst>
            </p:cNvPr>
            <p:cNvSpPr/>
            <p:nvPr/>
          </p:nvSpPr>
          <p:spPr>
            <a:xfrm>
              <a:off x="3237208" y="4341720"/>
              <a:ext cx="514561" cy="14859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96" name="正方形/長方形 95">
              <a:extLst>
                <a:ext uri="{FF2B5EF4-FFF2-40B4-BE49-F238E27FC236}">
                  <a16:creationId xmlns:a16="http://schemas.microsoft.com/office/drawing/2014/main" id="{6F8AB190-602D-48F1-9038-F1804C115921}"/>
                </a:ext>
              </a:extLst>
            </p:cNvPr>
            <p:cNvSpPr/>
            <p:nvPr/>
          </p:nvSpPr>
          <p:spPr>
            <a:xfrm>
              <a:off x="2510984" y="4343215"/>
              <a:ext cx="514561" cy="14859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97" name="正方形/長方形 96">
              <a:extLst>
                <a:ext uri="{FF2B5EF4-FFF2-40B4-BE49-F238E27FC236}">
                  <a16:creationId xmlns:a16="http://schemas.microsoft.com/office/drawing/2014/main" id="{72312B7E-19D7-4F36-B0E3-0036144A02D4}"/>
                </a:ext>
              </a:extLst>
            </p:cNvPr>
            <p:cNvSpPr/>
            <p:nvPr/>
          </p:nvSpPr>
          <p:spPr>
            <a:xfrm>
              <a:off x="1373545" y="4829803"/>
              <a:ext cx="94944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再生終了後</a:t>
              </a:r>
            </a:p>
          </p:txBody>
        </p:sp>
        <p:grpSp>
          <p:nvGrpSpPr>
            <p:cNvPr id="98" name="グループ化 97">
              <a:extLst>
                <a:ext uri="{FF2B5EF4-FFF2-40B4-BE49-F238E27FC236}">
                  <a16:creationId xmlns:a16="http://schemas.microsoft.com/office/drawing/2014/main" id="{A2993354-687A-4E16-B6F9-45F735F22070}"/>
                </a:ext>
              </a:extLst>
            </p:cNvPr>
            <p:cNvGrpSpPr/>
            <p:nvPr/>
          </p:nvGrpSpPr>
          <p:grpSpPr bwMode="auto">
            <a:xfrm rot="21259484" flipV="1">
              <a:off x="1441111" y="4023624"/>
              <a:ext cx="690138" cy="828787"/>
              <a:chOff x="11820526" y="8207375"/>
              <a:chExt cx="1116012" cy="1035050"/>
            </a:xfrm>
            <a:solidFill>
              <a:srgbClr val="C00000"/>
            </a:solidFill>
          </p:grpSpPr>
          <p:sp>
            <p:nvSpPr>
              <p:cNvPr id="99" name="Freeform 11">
                <a:extLst>
                  <a:ext uri="{FF2B5EF4-FFF2-40B4-BE49-F238E27FC236}">
                    <a16:creationId xmlns:a16="http://schemas.microsoft.com/office/drawing/2014/main" id="{EFA3568B-62E0-4152-B478-F635EA50838D}"/>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0" name="Freeform 12">
                <a:extLst>
                  <a:ext uri="{FF2B5EF4-FFF2-40B4-BE49-F238E27FC236}">
                    <a16:creationId xmlns:a16="http://schemas.microsoft.com/office/drawing/2014/main" id="{7CEAF4AA-A9A7-4E9A-8E2F-07260D254CF3}"/>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sp>
        <p:nvSpPr>
          <p:cNvPr id="101" name="正方形/長方形 100">
            <a:extLst>
              <a:ext uri="{FF2B5EF4-FFF2-40B4-BE49-F238E27FC236}">
                <a16:creationId xmlns:a16="http://schemas.microsoft.com/office/drawing/2014/main" id="{E31230B5-3022-47FE-9FB2-B3F89281C0FB}"/>
              </a:ext>
            </a:extLst>
          </p:cNvPr>
          <p:cNvSpPr/>
          <p:nvPr/>
        </p:nvSpPr>
        <p:spPr>
          <a:xfrm>
            <a:off x="1792575" y="1165816"/>
            <a:ext cx="1188650"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日経電子版モバイル</a:t>
            </a:r>
            <a:endPar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102" name="図 101">
            <a:extLst>
              <a:ext uri="{FF2B5EF4-FFF2-40B4-BE49-F238E27FC236}">
                <a16:creationId xmlns:a16="http://schemas.microsoft.com/office/drawing/2014/main" id="{10D6BB52-11C5-46B3-A27C-D9B414A9407B}"/>
              </a:ext>
            </a:extLst>
          </p:cNvPr>
          <p:cNvPicPr>
            <a:picLocks noChangeAspect="1"/>
          </p:cNvPicPr>
          <p:nvPr/>
        </p:nvPicPr>
        <p:blipFill>
          <a:blip r:embed="rId4"/>
          <a:stretch>
            <a:fillRect/>
          </a:stretch>
        </p:blipFill>
        <p:spPr>
          <a:xfrm>
            <a:off x="1403313" y="1034829"/>
            <a:ext cx="425760" cy="429279"/>
          </a:xfrm>
          <a:prstGeom prst="rect">
            <a:avLst/>
          </a:prstGeom>
        </p:spPr>
      </p:pic>
      <p:sp>
        <p:nvSpPr>
          <p:cNvPr id="103" name="テキスト ボックス 32">
            <a:extLst>
              <a:ext uri="{FF2B5EF4-FFF2-40B4-BE49-F238E27FC236}">
                <a16:creationId xmlns:a16="http://schemas.microsoft.com/office/drawing/2014/main" id="{12A7068E-8F5B-43A0-A2BA-F06C69A87826}"/>
              </a:ext>
            </a:extLst>
          </p:cNvPr>
          <p:cNvSpPr txBox="1">
            <a:spLocks noChangeArrowheads="1"/>
          </p:cNvSpPr>
          <p:nvPr/>
        </p:nvSpPr>
        <p:spPr bwMode="auto">
          <a:xfrm>
            <a:off x="438326" y="4872448"/>
            <a:ext cx="147829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dirty="0">
                <a:latin typeface="HGP創英角ｺﾞｼｯｸUB" panose="020B0900000000000000" pitchFamily="50" charset="-128"/>
                <a:ea typeface="HGP創英角ｺﾞｼｯｸUB" panose="020B0900000000000000" pitchFamily="50" charset="-128"/>
              </a:rPr>
              <a:t>・動画再生中</a:t>
            </a:r>
          </a:p>
          <a:p>
            <a:r>
              <a:rPr lang="ja-JP" altLang="en-US" sz="800" dirty="0">
                <a:latin typeface="HGPｺﾞｼｯｸM" panose="020B0600000000000000" pitchFamily="50" charset="-128"/>
                <a:ea typeface="HGPｺﾞｼｯｸM" panose="020B0600000000000000" pitchFamily="50" charset="-128"/>
              </a:rPr>
              <a:t>　クリックにより誘導先遷移</a:t>
            </a:r>
            <a:br>
              <a:rPr lang="en-US" altLang="ja-JP" sz="900" dirty="0">
                <a:latin typeface="HGPｺﾞｼｯｸM" panose="020B0600000000000000" pitchFamily="50" charset="-128"/>
                <a:ea typeface="HGPｺﾞｼｯｸM" panose="020B0600000000000000" pitchFamily="50" charset="-128"/>
              </a:rPr>
            </a:br>
            <a:br>
              <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dirty="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最長</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30</a:t>
            </a: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弊社規定のデザインが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自動的に表示されます。</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grpSp>
        <p:nvGrpSpPr>
          <p:cNvPr id="41" name="グループ化 40">
            <a:extLst>
              <a:ext uri="{FF2B5EF4-FFF2-40B4-BE49-F238E27FC236}">
                <a16:creationId xmlns:a16="http://schemas.microsoft.com/office/drawing/2014/main" id="{44D16A31-2214-4224-AAB3-7116255EB8BD}"/>
              </a:ext>
            </a:extLst>
          </p:cNvPr>
          <p:cNvGrpSpPr/>
          <p:nvPr/>
        </p:nvGrpSpPr>
        <p:grpSpPr>
          <a:xfrm>
            <a:off x="2868017" y="476035"/>
            <a:ext cx="946330" cy="226480"/>
            <a:chOff x="2345874" y="280659"/>
            <a:chExt cx="921760" cy="226480"/>
          </a:xfrm>
        </p:grpSpPr>
        <p:sp>
          <p:nvSpPr>
            <p:cNvPr id="42" name="角丸四角形 5">
              <a:extLst>
                <a:ext uri="{FF2B5EF4-FFF2-40B4-BE49-F238E27FC236}">
                  <a16:creationId xmlns:a16="http://schemas.microsoft.com/office/drawing/2014/main" id="{A52CCD41-1454-4B8C-BF1C-3C1F0B2E6C1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76F5DAE5-E2EB-4B91-9DF8-79393024EDB0}"/>
                </a:ext>
              </a:extLst>
            </p:cNvPr>
            <p:cNvSpPr txBox="1"/>
            <p:nvPr/>
          </p:nvSpPr>
          <p:spPr>
            <a:xfrm>
              <a:off x="2716901" y="280659"/>
              <a:ext cx="179935"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sp>
        <p:nvSpPr>
          <p:cNvPr id="44" name="テキスト ボックス 43">
            <a:extLst>
              <a:ext uri="{FF2B5EF4-FFF2-40B4-BE49-F238E27FC236}">
                <a16:creationId xmlns:a16="http://schemas.microsoft.com/office/drawing/2014/main" id="{AF795B69-39F5-4024-83C2-982C9D817B84}"/>
              </a:ext>
            </a:extLst>
          </p:cNvPr>
          <p:cNvSpPr txBox="1"/>
          <p:nvPr/>
        </p:nvSpPr>
        <p:spPr>
          <a:xfrm>
            <a:off x="3124213" y="468071"/>
            <a:ext cx="402674"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動画</a:t>
            </a:r>
          </a:p>
        </p:txBody>
      </p:sp>
      <p:sp>
        <p:nvSpPr>
          <p:cNvPr id="46" name="テキスト ボックス 45">
            <a:extLst>
              <a:ext uri="{FF2B5EF4-FFF2-40B4-BE49-F238E27FC236}">
                <a16:creationId xmlns:a16="http://schemas.microsoft.com/office/drawing/2014/main" id="{E42AFBEB-9EDA-4C1C-8641-E75B36E34A41}"/>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Text Box 16">
            <a:extLst>
              <a:ext uri="{FF2B5EF4-FFF2-40B4-BE49-F238E27FC236}">
                <a16:creationId xmlns:a16="http://schemas.microsoft.com/office/drawing/2014/main" id="{A3313D6A-0025-4246-ADFE-DC0D1668E72F}"/>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45207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B050A74C-7AB5-4387-A3D4-FF0B5E684A28}"/>
              </a:ext>
            </a:extLst>
          </p:cNvPr>
          <p:cNvGrpSpPr/>
          <p:nvPr/>
        </p:nvGrpSpPr>
        <p:grpSpPr>
          <a:xfrm>
            <a:off x="176703" y="1006589"/>
            <a:ext cx="3308806" cy="3505436"/>
            <a:chOff x="116047" y="1016117"/>
            <a:chExt cx="3308806" cy="3505436"/>
          </a:xfrm>
        </p:grpSpPr>
        <p:pic>
          <p:nvPicPr>
            <p:cNvPr id="50" name="図 49">
              <a:extLst>
                <a:ext uri="{FF2B5EF4-FFF2-40B4-BE49-F238E27FC236}">
                  <a16:creationId xmlns:a16="http://schemas.microsoft.com/office/drawing/2014/main" id="{B5E870D9-3145-48BC-B54A-CB6DA5FB8FA6}"/>
                </a:ext>
              </a:extLst>
            </p:cNvPr>
            <p:cNvPicPr>
              <a:picLocks noChangeAspect="1"/>
            </p:cNvPicPr>
            <p:nvPr/>
          </p:nvPicPr>
          <p:blipFill>
            <a:blip r:embed="rId3"/>
            <a:stretch>
              <a:fillRect/>
            </a:stretch>
          </p:blipFill>
          <p:spPr>
            <a:xfrm>
              <a:off x="116047" y="1016117"/>
              <a:ext cx="3308806" cy="3505436"/>
            </a:xfrm>
            <a:prstGeom prst="rect">
              <a:avLst/>
            </a:prstGeom>
          </p:spPr>
        </p:pic>
        <p:sp>
          <p:nvSpPr>
            <p:cNvPr id="51" name="テキスト ボックス 50">
              <a:extLst>
                <a:ext uri="{FF2B5EF4-FFF2-40B4-BE49-F238E27FC236}">
                  <a16:creationId xmlns:a16="http://schemas.microsoft.com/office/drawing/2014/main" id="{FFEE2892-8937-4138-BC9F-24410B61EA06}"/>
                </a:ext>
              </a:extLst>
            </p:cNvPr>
            <p:cNvSpPr txBox="1"/>
            <p:nvPr/>
          </p:nvSpPr>
          <p:spPr>
            <a:xfrm>
              <a:off x="2563105" y="1846573"/>
              <a:ext cx="656345" cy="184666"/>
            </a:xfrm>
            <a:prstGeom prst="rect">
              <a:avLst/>
            </a:prstGeom>
            <a:solidFill>
              <a:srgbClr val="D93F3F"/>
            </a:solidFill>
          </p:spPr>
          <p:txBody>
            <a:bodyPr wrap="square" rtlCol="0">
              <a:spAutoFit/>
            </a:bodyPr>
            <a:lstStyle/>
            <a:p>
              <a:pPr algn="ctr"/>
              <a:r>
                <a:rPr kumimoji="1" lang="en-US" altLang="ja-JP" sz="600" b="1" dirty="0">
                  <a:solidFill>
                    <a:schemeClr val="bg1"/>
                  </a:solidFill>
                </a:rPr>
                <a:t>VIDEO AD</a:t>
              </a:r>
              <a:endParaRPr kumimoji="1" lang="ja-JP" altLang="en-US" sz="600" b="1" dirty="0">
                <a:solidFill>
                  <a:schemeClr val="bg1"/>
                </a:solidFill>
              </a:endParaRPr>
            </a:p>
          </p:txBody>
        </p:sp>
      </p:grpSp>
      <p:pic>
        <p:nvPicPr>
          <p:cNvPr id="52" name="図 51">
            <a:extLst>
              <a:ext uri="{FF2B5EF4-FFF2-40B4-BE49-F238E27FC236}">
                <a16:creationId xmlns:a16="http://schemas.microsoft.com/office/drawing/2014/main" id="{0F78A230-2E18-4E84-828A-FC86A7EB7C5D}"/>
              </a:ext>
            </a:extLst>
          </p:cNvPr>
          <p:cNvPicPr>
            <a:picLocks noChangeAspect="1"/>
          </p:cNvPicPr>
          <p:nvPr/>
        </p:nvPicPr>
        <p:blipFill rotWithShape="1">
          <a:blip r:embed="rId4"/>
          <a:srcRect l="39141"/>
          <a:stretch/>
        </p:blipFill>
        <p:spPr>
          <a:xfrm>
            <a:off x="2099233" y="2702750"/>
            <a:ext cx="2250974" cy="3505436"/>
          </a:xfrm>
          <a:prstGeom prst="rect">
            <a:avLst/>
          </a:prstGeom>
          <a:ln w="19050">
            <a:solidFill>
              <a:schemeClr val="tx1">
                <a:lumMod val="50000"/>
                <a:lumOff val="50000"/>
              </a:schemeClr>
            </a:solidFill>
          </a:ln>
        </p:spPr>
      </p:pic>
      <p:sp>
        <p:nvSpPr>
          <p:cNvPr id="2" name="タイトル 1"/>
          <p:cNvSpPr>
            <a:spLocks noGrp="1"/>
          </p:cNvSpPr>
          <p:nvPr>
            <p:ph type="title"/>
          </p:nvPr>
        </p:nvSpPr>
        <p:spPr/>
        <p:txBody>
          <a:bodyPr/>
          <a:lstStyle/>
          <a:p>
            <a:r>
              <a:rPr lang="ja-JP" altLang="en-US" dirty="0"/>
              <a:t>レクタングル動画</a:t>
            </a:r>
            <a:endParaRPr kumimoji="1" lang="ja-JP" altLang="en-US" dirty="0"/>
          </a:p>
        </p:txBody>
      </p:sp>
      <p:sp>
        <p:nvSpPr>
          <p:cNvPr id="3" name="スライド番号プレースホルダー 2"/>
          <p:cNvSpPr>
            <a:spLocks noGrp="1"/>
          </p:cNvSpPr>
          <p:nvPr>
            <p:ph type="sldNum" sz="quarter" idx="4"/>
          </p:nvPr>
        </p:nvSpPr>
        <p:spPr/>
        <p:txBody>
          <a:bodyPr/>
          <a:lstStyle/>
          <a:p>
            <a:fld id="{F4DDE5B3-8C43-439F-8EF3-65A6048A9570}" type="slidenum">
              <a:rPr lang="ja-JP" altLang="en-US" smtClean="0"/>
              <a:pPr/>
              <a:t>6</a:t>
            </a:fld>
            <a:endParaRPr lang="ja-JP" altLang="en-US" dirty="0"/>
          </a:p>
        </p:txBody>
      </p:sp>
      <p:grpSp>
        <p:nvGrpSpPr>
          <p:cNvPr id="4" name="グループ化 3"/>
          <p:cNvGrpSpPr/>
          <p:nvPr/>
        </p:nvGrpSpPr>
        <p:grpSpPr>
          <a:xfrm>
            <a:off x="2291581" y="171803"/>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6" name="テキスト ボックス 5"/>
            <p:cNvSpPr txBox="1"/>
            <p:nvPr/>
          </p:nvSpPr>
          <p:spPr>
            <a:xfrm>
              <a:off x="2588124" y="280659"/>
              <a:ext cx="437501"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リッチ</a:t>
              </a:r>
              <a:endParaRPr kumimoji="1" lang="ja-JP" altLang="en-US" sz="850" b="1" dirty="0">
                <a:solidFill>
                  <a:srgbClr val="00253C"/>
                </a:solidFill>
                <a:latin typeface="+mn-ea"/>
                <a:cs typeface="メイリオ" panose="020B0604030504040204" pitchFamily="50" charset="-128"/>
              </a:endParaRPr>
            </a:p>
          </p:txBody>
        </p:sp>
      </p:grpSp>
      <p:grpSp>
        <p:nvGrpSpPr>
          <p:cNvPr id="7" name="グループ化 6"/>
          <p:cNvGrpSpPr/>
          <p:nvPr/>
        </p:nvGrpSpPr>
        <p:grpSpPr>
          <a:xfrm>
            <a:off x="2291159" y="450787"/>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9" name="テキスト ボックス 8"/>
            <p:cNvSpPr txBox="1"/>
            <p:nvPr/>
          </p:nvSpPr>
          <p:spPr>
            <a:xfrm>
              <a:off x="2610759" y="280659"/>
              <a:ext cx="392219"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動画</a:t>
              </a:r>
              <a:endParaRPr kumimoji="1" lang="ja-JP" altLang="en-US" sz="850" b="1" dirty="0">
                <a:solidFill>
                  <a:srgbClr val="00253C"/>
                </a:solidFill>
                <a:latin typeface="+mn-ea"/>
                <a:cs typeface="メイリオ" panose="020B0604030504040204" pitchFamily="50" charset="-128"/>
              </a:endParaRPr>
            </a:p>
          </p:txBody>
        </p:sp>
      </p:grpSp>
      <p:sp>
        <p:nvSpPr>
          <p:cNvPr id="10" name="正方形/長方形 9"/>
          <p:cNvSpPr/>
          <p:nvPr/>
        </p:nvSpPr>
        <p:spPr>
          <a:xfrm>
            <a:off x="4393081" y="1016117"/>
            <a:ext cx="4538194"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レクタングル枠に大容量の動画広告が掲載可能です</a:t>
            </a:r>
            <a:endParaRPr lang="ja-JP" altLang="en-US" sz="1000" kern="9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383555" y="1236897"/>
            <a:ext cx="4988527"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動画自動再生により読者の視線を集め、確実にメッセージを届けたい方におすすめです</a:t>
            </a:r>
          </a:p>
        </p:txBody>
      </p:sp>
      <p:graphicFrame>
        <p:nvGraphicFramePr>
          <p:cNvPr id="13" name="表 12"/>
          <p:cNvGraphicFramePr>
            <a:graphicFrameLocks noGrp="1"/>
          </p:cNvGraphicFramePr>
          <p:nvPr>
            <p:extLst>
              <p:ext uri="{D42A27DB-BD31-4B8C-83A1-F6EECF244321}">
                <p14:modId xmlns:p14="http://schemas.microsoft.com/office/powerpoint/2010/main" val="798600232"/>
              </p:ext>
            </p:extLst>
          </p:nvPr>
        </p:nvGraphicFramePr>
        <p:xfrm>
          <a:off x="4514839" y="1464594"/>
          <a:ext cx="5288888" cy="1455450"/>
        </p:xfrm>
        <a:graphic>
          <a:graphicData uri="http://schemas.openxmlformats.org/drawingml/2006/table">
            <a:tbl>
              <a:tblPr firstRow="1" bandRow="1">
                <a:tableStyleId>{5C22544A-7EE6-4342-B048-85BDC9FD1C3A}</a:tableStyleId>
              </a:tblPr>
              <a:tblGrid>
                <a:gridCol w="3300696">
                  <a:extLst>
                    <a:ext uri="{9D8B030D-6E8A-4147-A177-3AD203B41FA5}">
                      <a16:colId xmlns:a16="http://schemas.microsoft.com/office/drawing/2014/main" val="20000"/>
                    </a:ext>
                  </a:extLst>
                </a:gridCol>
                <a:gridCol w="994096">
                  <a:extLst>
                    <a:ext uri="{9D8B030D-6E8A-4147-A177-3AD203B41FA5}">
                      <a16:colId xmlns:a16="http://schemas.microsoft.com/office/drawing/2014/main" val="20001"/>
                    </a:ext>
                  </a:extLst>
                </a:gridCol>
                <a:gridCol w="994096">
                  <a:extLst>
                    <a:ext uri="{9D8B030D-6E8A-4147-A177-3AD203B41FA5}">
                      <a16:colId xmlns:a16="http://schemas.microsoft.com/office/drawing/2014/main" val="20002"/>
                    </a:ext>
                  </a:extLst>
                </a:gridCol>
              </a:tblGrid>
              <a:tr h="2592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endPar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レクタングル枠</a:t>
                      </a:r>
                      <a:endParaRPr kumimoji="1"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ダブルレクタングル枠料金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79870">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日経電子版トップページ指定</a:t>
                      </a:r>
                      <a:r>
                        <a:rPr kumimoji="1" lang="ja-JP" altLang="en-US"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9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a:t>
                      </a:r>
                      <a:r>
                        <a:rPr kumimoji="1" lang="ja-JP" altLang="en-US"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79870">
                <a:tc>
                  <a:txBody>
                    <a:bodyPr/>
                    <a:lstStyle/>
                    <a:p>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STYLE</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3.36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p>
                    <a:p>
                      <a:pPr algn="ctr"/>
                      <a:r>
                        <a:rPr kumimoji="1" lang="en-US" altLang="ja-JP" sz="9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9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のみ</a:t>
                      </a:r>
                      <a:r>
                        <a:rPr kumimoji="1" lang="en-US" altLang="ja-JP" sz="9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2" name="グループ化 21"/>
          <p:cNvGrpSpPr/>
          <p:nvPr/>
        </p:nvGrpSpPr>
        <p:grpSpPr>
          <a:xfrm>
            <a:off x="3298466" y="171803"/>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4" name="テキスト ボックス 23"/>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sp>
        <p:nvSpPr>
          <p:cNvPr id="40" name="正方形/長方形 39"/>
          <p:cNvSpPr/>
          <p:nvPr/>
        </p:nvSpPr>
        <p:spPr>
          <a:xfrm>
            <a:off x="3400759" y="2309275"/>
            <a:ext cx="949448" cy="253916"/>
          </a:xfrm>
          <a:prstGeom prst="rect">
            <a:avLst/>
          </a:prstGeom>
          <a:noFill/>
        </p:spPr>
        <p:txBody>
          <a:bodyPr wrap="square">
            <a:spAutoFit/>
          </a:bodyPr>
          <a:lstStyle/>
          <a:p>
            <a:r>
              <a:rPr lang="ja-JP" altLang="en-US" sz="1050" b="1" dirty="0">
                <a:latin typeface="HGPｺﾞｼｯｸM" panose="020B0600000000000000" pitchFamily="50" charset="-128"/>
                <a:ea typeface="HGPｺﾞｼｯｸM" panose="020B0600000000000000" pitchFamily="50" charset="-128"/>
              </a:rPr>
              <a:t>再生終了後</a:t>
            </a:r>
          </a:p>
        </p:txBody>
      </p:sp>
      <p:grpSp>
        <p:nvGrpSpPr>
          <p:cNvPr id="33" name="グループ化 32"/>
          <p:cNvGrpSpPr/>
          <p:nvPr/>
        </p:nvGrpSpPr>
        <p:grpSpPr>
          <a:xfrm>
            <a:off x="3298466" y="450787"/>
            <a:ext cx="946328" cy="226480"/>
            <a:chOff x="2345874" y="280659"/>
            <a:chExt cx="921760" cy="226480"/>
          </a:xfrm>
        </p:grpSpPr>
        <p:sp>
          <p:nvSpPr>
            <p:cNvPr id="3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7" name="テキスト ボックス 36"/>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grpSp>
        <p:nvGrpSpPr>
          <p:cNvPr id="42" name="グループ化 41"/>
          <p:cNvGrpSpPr/>
          <p:nvPr/>
        </p:nvGrpSpPr>
        <p:grpSpPr bwMode="auto">
          <a:xfrm rot="6177201">
            <a:off x="2616598" y="2624209"/>
            <a:ext cx="1363736" cy="1029311"/>
            <a:chOff x="11820526" y="8207375"/>
            <a:chExt cx="1116012" cy="1035050"/>
          </a:xfrm>
          <a:solidFill>
            <a:srgbClr val="C00000"/>
          </a:solidFill>
        </p:grpSpPr>
        <p:sp>
          <p:nvSpPr>
            <p:cNvPr id="43" name="Freeform 11"/>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a:defRPr/>
              </a:pPr>
              <a:endParaRPr lang="ja-JP" altLang="en-US">
                <a:solidFill>
                  <a:prstClr val="black"/>
                </a:solidFill>
              </a:endParaRPr>
            </a:p>
          </p:txBody>
        </p:sp>
        <p:sp>
          <p:nvSpPr>
            <p:cNvPr id="44" name="Freeform 12"/>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a:defRPr/>
              </a:pPr>
              <a:endParaRPr lang="ja-JP" altLang="en-US">
                <a:solidFill>
                  <a:prstClr val="black"/>
                </a:solidFill>
              </a:endParaRPr>
            </a:p>
          </p:txBody>
        </p:sp>
      </p:grpSp>
      <p:sp>
        <p:nvSpPr>
          <p:cNvPr id="53" name="正方形/長方形 52">
            <a:extLst>
              <a:ext uri="{FF2B5EF4-FFF2-40B4-BE49-F238E27FC236}">
                <a16:creationId xmlns:a16="http://schemas.microsoft.com/office/drawing/2014/main" id="{B2BBC6AF-46DD-473B-9D37-BC04DC840ABF}"/>
              </a:ext>
            </a:extLst>
          </p:cNvPr>
          <p:cNvSpPr/>
          <p:nvPr/>
        </p:nvSpPr>
        <p:spPr>
          <a:xfrm>
            <a:off x="4422346" y="2903564"/>
            <a:ext cx="4972053" cy="738664"/>
          </a:xfrm>
          <a:prstGeom prst="rect">
            <a:avLst/>
          </a:prstGeom>
          <a:noFill/>
        </p:spPr>
        <p:txBody>
          <a:bodyPr wrap="square">
            <a:spAutoFit/>
          </a:bodyPr>
          <a:lstStyle/>
          <a:p>
            <a:r>
              <a:rPr lang="en-US" altLang="ja-JP" sz="700" dirty="0">
                <a:latin typeface="HGPｺﾞｼｯｸM" pitchFamily="50" charset="-128"/>
                <a:ea typeface="HGPｺﾞｼｯｸM" pitchFamily="50" charset="-128"/>
              </a:rPr>
              <a:t>※</a:t>
            </a:r>
            <a:r>
              <a:rPr lang="ja-JP" altLang="en-US" sz="700" dirty="0">
                <a:latin typeface="HGPｺﾞｼｯｸM" pitchFamily="50" charset="-128"/>
                <a:ea typeface="HGPｺﾞｼｯｸM" pitchFamily="50" charset="-128"/>
              </a:rPr>
              <a:t>　最低販売金額は</a:t>
            </a:r>
            <a:r>
              <a:rPr lang="en-US" altLang="ja-JP" sz="700" dirty="0">
                <a:latin typeface="HGPｺﾞｼｯｸM" pitchFamily="50" charset="-128"/>
                <a:ea typeface="HGPｺﾞｼｯｸM" pitchFamily="50" charset="-128"/>
              </a:rPr>
              <a:t>50</a:t>
            </a:r>
            <a:r>
              <a:rPr lang="ja-JP" altLang="en-US" sz="700" dirty="0">
                <a:latin typeface="HGPｺﾞｼｯｸM" pitchFamily="50" charset="-128"/>
                <a:ea typeface="HGPｺﾞｼｯｸM" pitchFamily="50" charset="-128"/>
              </a:rPr>
              <a:t>万円です。</a:t>
            </a:r>
            <a:endParaRPr kumimoji="0" lang="en-US" altLang="ja-JP" sz="700" dirty="0">
              <a:latin typeface="HGPｺﾞｼｯｸM" pitchFamily="50" charset="-128"/>
              <a:ea typeface="HGPｺﾞｼｯｸM"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日ごと、時間ごとの均等配信は保証いたしません。</a:t>
            </a:r>
            <a:endParaRPr lang="en-US" altLang="ja-JP" sz="700" dirty="0">
              <a:latin typeface="HGPｺﾞｼｯｸM" panose="020B0600000000000000" pitchFamily="50" charset="-128"/>
              <a:ea typeface="HGPｺﾞｼｯｸM" panose="020B0600000000000000"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朝刊・夕刊セクションには配信いたしません。</a:t>
            </a:r>
            <a:endParaRPr lang="en-US" altLang="ja-JP" sz="700" dirty="0">
              <a:latin typeface="HGPｺﾞｼｯｸM" panose="020B0600000000000000" pitchFamily="50" charset="-128"/>
              <a:ea typeface="HGPｺﾞｼｯｸM" panose="020B0600000000000000"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一部、編集都合により掲載されない場合がございます。</a:t>
            </a:r>
            <a:endParaRPr lang="en-US" altLang="ja-JP" sz="700" dirty="0">
              <a:latin typeface="HGPｺﾞｼｯｸM" panose="020B0600000000000000" pitchFamily="50" charset="-128"/>
              <a:ea typeface="HGPｺﾞｼｯｸM" panose="020B0600000000000000" pitchFamily="50" charset="-128"/>
            </a:endParaRPr>
          </a:p>
          <a:p>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700" dirty="0">
              <a:latin typeface="HGPｺﾞｼｯｸM" panose="020B0600000000000000" pitchFamily="50" charset="-128"/>
              <a:ea typeface="HGPｺﾞｼｯｸM" panose="020B0600000000000000" pitchFamily="50" charset="-128"/>
            </a:endParaRPr>
          </a:p>
          <a:p>
            <a:endParaRPr lang="en-US" altLang="ja-JP" sz="700" dirty="0">
              <a:latin typeface="HGPｺﾞｼｯｸM" panose="020B0600000000000000" pitchFamily="50" charset="-128"/>
              <a:ea typeface="HGPｺﾞｼｯｸM" panose="020B0600000000000000" pitchFamily="50" charset="-128"/>
            </a:endParaRPr>
          </a:p>
        </p:txBody>
      </p:sp>
      <p:sp>
        <p:nvSpPr>
          <p:cNvPr id="54" name="正方形/長方形 12">
            <a:extLst>
              <a:ext uri="{FF2B5EF4-FFF2-40B4-BE49-F238E27FC236}">
                <a16:creationId xmlns:a16="http://schemas.microsoft.com/office/drawing/2014/main" id="{E7D4C071-C830-4736-A937-3F82D215F61E}"/>
              </a:ext>
            </a:extLst>
          </p:cNvPr>
          <p:cNvSpPr>
            <a:spLocks noChangeArrowheads="1"/>
          </p:cNvSpPr>
          <p:nvPr/>
        </p:nvSpPr>
        <p:spPr bwMode="auto">
          <a:xfrm>
            <a:off x="5555795" y="5841883"/>
            <a:ext cx="39725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掲載期間内に合計</a:t>
            </a:r>
            <a:r>
              <a:rPr kumimoji="0" lang="en-US" altLang="ja-JP" sz="700" dirty="0">
                <a:latin typeface="HGPｺﾞｼｯｸM" panose="020B0600000000000000" pitchFamily="50" charset="-128"/>
                <a:ea typeface="HGPｺﾞｼｯｸM" panose="020B0600000000000000" pitchFamily="50" charset="-128"/>
              </a:rPr>
              <a:t>4</a:t>
            </a:r>
            <a:r>
              <a:rPr kumimoji="0" lang="ja-JP" altLang="en-US" sz="700" dirty="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ja-JP" altLang="en-US" sz="700" dirty="0">
                <a:latin typeface="HGPｺﾞｼｯｸM" panose="020B0600000000000000" pitchFamily="50" charset="-128"/>
                <a:ea typeface="HGPｺﾞｼｯｸM" panose="020B0600000000000000" pitchFamily="50" charset="-128"/>
              </a:rPr>
              <a:t>　　 </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dirty="0">
                <a:latin typeface="HGPｺﾞｼｯｸM" panose="020B0600000000000000" pitchFamily="50" charset="-128"/>
                <a:ea typeface="HGPｺﾞｼｯｸM" panose="020B0600000000000000" pitchFamily="50" charset="-128"/>
              </a:rPr>
              <a:t>5</a:t>
            </a:r>
            <a:r>
              <a:rPr kumimoji="0" lang="ja-JP" altLang="en-US" sz="700" dirty="0">
                <a:latin typeface="HGPｺﾞｼｯｸM" panose="020B0600000000000000" pitchFamily="50" charset="-128"/>
                <a:ea typeface="HGPｺﾞｼｯｸM" panose="020B0600000000000000" pitchFamily="50" charset="-128"/>
              </a:rPr>
              <a:t>本目から</a:t>
            </a:r>
            <a:r>
              <a:rPr kumimoji="0" lang="en-US" altLang="ja-JP" sz="700" dirty="0">
                <a:latin typeface="HGPｺﾞｼｯｸM" panose="020B0600000000000000" pitchFamily="50" charset="-128"/>
                <a:ea typeface="HGPｺﾞｼｯｸM" panose="020B0600000000000000" pitchFamily="50" charset="-128"/>
              </a:rPr>
              <a:t>1</a:t>
            </a:r>
            <a:r>
              <a:rPr kumimoji="0" lang="ja-JP" altLang="en-US" sz="700" dirty="0">
                <a:latin typeface="HGPｺﾞｼｯｸM" panose="020B0600000000000000" pitchFamily="50" charset="-128"/>
                <a:ea typeface="HGPｺﾞｼｯｸM" panose="020B0600000000000000" pitchFamily="50" charset="-128"/>
              </a:rPr>
              <a:t>本につき</a:t>
            </a:r>
            <a:r>
              <a:rPr kumimoji="0" lang="en-US" altLang="ja-JP" sz="700" dirty="0">
                <a:latin typeface="HGPｺﾞｼｯｸM" panose="020B0600000000000000" pitchFamily="50" charset="-128"/>
                <a:ea typeface="HGPｺﾞｼｯｸM" panose="020B0600000000000000" pitchFamily="50" charset="-128"/>
              </a:rPr>
              <a:t>2</a:t>
            </a:r>
            <a:r>
              <a:rPr kumimoji="0" lang="ja-JP" altLang="en-US" sz="700" dirty="0">
                <a:latin typeface="HGPｺﾞｼｯｸM" panose="020B0600000000000000" pitchFamily="50" charset="-128"/>
                <a:ea typeface="HGPｺﾞｼｯｸM" panose="020B0600000000000000" pitchFamily="50" charset="-128"/>
              </a:rPr>
              <a:t>万円の追加料金がかかります。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動画の内容によっては掲載をお断りする場合があります。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a:t>
            </a:r>
            <a:r>
              <a:rPr kumimoji="0" lang="en-US" altLang="ja-JP" sz="700" dirty="0">
                <a:latin typeface="HGPｺﾞｼｯｸM" panose="020B0600000000000000" pitchFamily="50" charset="-128"/>
                <a:ea typeface="HGPｺﾞｼｯｸM" panose="020B0600000000000000" pitchFamily="50" charset="-128"/>
              </a:rPr>
              <a:t>VPAID</a:t>
            </a:r>
            <a:r>
              <a:rPr kumimoji="0" lang="ja-JP" altLang="en-US" sz="700" dirty="0">
                <a:latin typeface="HGPｺﾞｼｯｸM" panose="020B0600000000000000" pitchFamily="50" charset="-128"/>
                <a:ea typeface="HGPｺﾞｼｯｸM" panose="020B0600000000000000" pitchFamily="50" charset="-128"/>
              </a:rPr>
              <a:t>配信はお受けできません。</a:t>
            </a:r>
          </a:p>
        </p:txBody>
      </p:sp>
      <p:sp>
        <p:nvSpPr>
          <p:cNvPr id="55" name="角丸四角形 15">
            <a:extLst>
              <a:ext uri="{FF2B5EF4-FFF2-40B4-BE49-F238E27FC236}">
                <a16:creationId xmlns:a16="http://schemas.microsoft.com/office/drawing/2014/main" id="{729E0508-3486-440F-B097-D9A2ED4FD5D6}"/>
              </a:ext>
            </a:extLst>
          </p:cNvPr>
          <p:cNvSpPr/>
          <p:nvPr/>
        </p:nvSpPr>
        <p:spPr>
          <a:xfrm>
            <a:off x="4497905" y="3523689"/>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6" name="表 55">
            <a:extLst>
              <a:ext uri="{FF2B5EF4-FFF2-40B4-BE49-F238E27FC236}">
                <a16:creationId xmlns:a16="http://schemas.microsoft.com/office/drawing/2014/main" id="{D9F7F4B6-B149-4D19-80A3-323BA2BFD52D}"/>
              </a:ext>
            </a:extLst>
          </p:cNvPr>
          <p:cNvGraphicFramePr>
            <a:graphicFrameLocks noGrp="1"/>
          </p:cNvGraphicFramePr>
          <p:nvPr>
            <p:extLst>
              <p:ext uri="{D42A27DB-BD31-4B8C-83A1-F6EECF244321}">
                <p14:modId xmlns:p14="http://schemas.microsoft.com/office/powerpoint/2010/main" val="1340836221"/>
              </p:ext>
            </p:extLst>
          </p:nvPr>
        </p:nvGraphicFramePr>
        <p:xfrm>
          <a:off x="4514839" y="3800794"/>
          <a:ext cx="5292154" cy="2005380"/>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869751">
                  <a:extLst>
                    <a:ext uri="{9D8B030D-6E8A-4147-A177-3AD203B41FA5}">
                      <a16:colId xmlns:a16="http://schemas.microsoft.com/office/drawing/2014/main" val="20001"/>
                    </a:ext>
                  </a:extLst>
                </a:gridCol>
                <a:gridCol w="874021">
                  <a:extLst>
                    <a:ext uri="{9D8B030D-6E8A-4147-A177-3AD203B41FA5}">
                      <a16:colId xmlns:a16="http://schemas.microsoft.com/office/drawing/2014/main" val="20004"/>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2556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6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電子版：</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枠</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35" name="テキスト ボックス 34">
            <a:extLst>
              <a:ext uri="{FF2B5EF4-FFF2-40B4-BE49-F238E27FC236}">
                <a16:creationId xmlns:a16="http://schemas.microsoft.com/office/drawing/2014/main" id="{A485C7D0-711D-49EB-832A-D9C609D2F6A0}"/>
              </a:ext>
            </a:extLst>
          </p:cNvPr>
          <p:cNvSpPr txBox="1"/>
          <p:nvPr/>
        </p:nvSpPr>
        <p:spPr>
          <a:xfrm>
            <a:off x="208733" y="605429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dirty="0">
                <a:solidFill>
                  <a:srgbClr val="333333"/>
                </a:solidFill>
                <a:latin typeface="HGPゴシック"/>
                <a:ea typeface="ＭＳ Ｐゴシック"/>
                <a:cs typeface="Segoe UI"/>
              </a:rPr>
              <a:t>掲載イメージ。デザインは変更になる</a:t>
            </a:r>
            <a:endParaRPr lang="en-US" altLang="ja-JP" sz="800" dirty="0">
              <a:solidFill>
                <a:srgbClr val="000000"/>
              </a:solidFill>
              <a:latin typeface="HGPゴシック"/>
              <a:ea typeface="ＭＳ Ｐゴシック"/>
              <a:cs typeface="Segoe UI"/>
            </a:endParaRPr>
          </a:p>
          <a:p>
            <a:r>
              <a:rPr lang="ja-JP" altLang="en-US" sz="700" dirty="0">
                <a:solidFill>
                  <a:srgbClr val="333333"/>
                </a:solidFill>
                <a:latin typeface="HGPゴシック"/>
                <a:ea typeface="ＭＳ Ｐゴシック"/>
                <a:cs typeface="Segoe UI"/>
              </a:rPr>
              <a:t>場合がございます。</a:t>
            </a:r>
            <a:endParaRPr lang="en-US" altLang="ja-JP" sz="800" dirty="0">
              <a:latin typeface="HGPゴシック"/>
              <a:ea typeface="ＭＳ Ｐゴシック"/>
            </a:endParaRPr>
          </a:p>
        </p:txBody>
      </p:sp>
      <p:sp>
        <p:nvSpPr>
          <p:cNvPr id="38" name="テキスト ボックス 34">
            <a:extLst>
              <a:ext uri="{FF2B5EF4-FFF2-40B4-BE49-F238E27FC236}">
                <a16:creationId xmlns:a16="http://schemas.microsoft.com/office/drawing/2014/main" id="{E9F581A6-CF4E-4600-9AD5-6E47C39E8842}"/>
              </a:ext>
            </a:extLst>
          </p:cNvPr>
          <p:cNvSpPr txBox="1"/>
          <p:nvPr/>
        </p:nvSpPr>
        <p:spPr>
          <a:xfrm>
            <a:off x="6709557" y="212800"/>
            <a:ext cx="1733863" cy="492443"/>
          </a:xfrm>
          <a:prstGeom prst="rect">
            <a:avLst/>
          </a:prstGeom>
          <a:solidFill>
            <a:schemeClr val="bg1"/>
          </a:solid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hlinkClick r:id="rId5"/>
              </a:rPr>
              <a:t>https://www.nikkei.com/?ad_preview_li_id=40938</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349D706B-2997-4F59-89AA-DAB6F04E3432}"/>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Text Box 16">
            <a:extLst>
              <a:ext uri="{FF2B5EF4-FFF2-40B4-BE49-F238E27FC236}">
                <a16:creationId xmlns:a16="http://schemas.microsoft.com/office/drawing/2014/main" id="{A0466998-918B-47E2-B78D-098819034515}"/>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14637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レクタングル動画　（モバイル指定）</a:t>
            </a:r>
          </a:p>
        </p:txBody>
      </p:sp>
      <p:grpSp>
        <p:nvGrpSpPr>
          <p:cNvPr id="25" name="グループ化 24"/>
          <p:cNvGrpSpPr/>
          <p:nvPr/>
        </p:nvGrpSpPr>
        <p:grpSpPr>
          <a:xfrm>
            <a:off x="4086028" y="170377"/>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テキスト ボックス 26"/>
            <p:cNvSpPr txBox="1"/>
            <p:nvPr/>
          </p:nvSpPr>
          <p:spPr>
            <a:xfrm>
              <a:off x="2519420" y="280659"/>
              <a:ext cx="574902"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モバイル</a:t>
              </a:r>
            </a:p>
          </p:txBody>
        </p:sp>
      </p:grpSp>
      <p:grpSp>
        <p:nvGrpSpPr>
          <p:cNvPr id="28" name="グループ化 27"/>
          <p:cNvGrpSpPr/>
          <p:nvPr/>
        </p:nvGrpSpPr>
        <p:grpSpPr>
          <a:xfrm>
            <a:off x="4085609" y="449361"/>
            <a:ext cx="946330" cy="226480"/>
            <a:chOff x="2345874" y="280659"/>
            <a:chExt cx="921760" cy="226480"/>
          </a:xfrm>
        </p:grpSpPr>
        <p:sp>
          <p:nvSpPr>
            <p:cNvPr id="29"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dirty="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テキスト ボックス 29"/>
            <p:cNvSpPr txBox="1"/>
            <p:nvPr/>
          </p:nvSpPr>
          <p:spPr>
            <a:xfrm>
              <a:off x="2610759" y="280659"/>
              <a:ext cx="392219"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動画</a:t>
              </a:r>
            </a:p>
          </p:txBody>
        </p:sp>
      </p:grpSp>
      <p:grpSp>
        <p:nvGrpSpPr>
          <p:cNvPr id="51" name="グループ化 50">
            <a:extLst>
              <a:ext uri="{FF2B5EF4-FFF2-40B4-BE49-F238E27FC236}">
                <a16:creationId xmlns:a16="http://schemas.microsoft.com/office/drawing/2014/main" id="{FC6FD115-263B-43C2-B437-E880566AF900}"/>
              </a:ext>
            </a:extLst>
          </p:cNvPr>
          <p:cNvGrpSpPr/>
          <p:nvPr/>
        </p:nvGrpSpPr>
        <p:grpSpPr>
          <a:xfrm>
            <a:off x="5095376" y="168706"/>
            <a:ext cx="946328" cy="226480"/>
            <a:chOff x="2345874" y="280659"/>
            <a:chExt cx="921760" cy="226480"/>
          </a:xfrm>
        </p:grpSpPr>
        <p:sp>
          <p:nvSpPr>
            <p:cNvPr id="53" name="角丸四角形 5">
              <a:extLst>
                <a:ext uri="{FF2B5EF4-FFF2-40B4-BE49-F238E27FC236}">
                  <a16:creationId xmlns:a16="http://schemas.microsoft.com/office/drawing/2014/main" id="{EF5DDC7C-F47C-4C54-9248-33A137F7478E}"/>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54" name="テキスト ボックス 53">
              <a:extLst>
                <a:ext uri="{FF2B5EF4-FFF2-40B4-BE49-F238E27FC236}">
                  <a16:creationId xmlns:a16="http://schemas.microsoft.com/office/drawing/2014/main" id="{E2974B24-4D25-44A2-A285-9FB8B1AE40DA}"/>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a:t>
              </a:r>
              <a:endParaRPr kumimoji="1" lang="ja-JP" altLang="en-US" sz="850" b="1" dirty="0">
                <a:solidFill>
                  <a:srgbClr val="E46C0A"/>
                </a:solidFill>
                <a:latin typeface="+mn-ea"/>
                <a:cs typeface="メイリオ" panose="020B0604030504040204" pitchFamily="50" charset="-128"/>
              </a:endParaRPr>
            </a:p>
          </p:txBody>
        </p:sp>
      </p:grpSp>
      <p:sp>
        <p:nvSpPr>
          <p:cNvPr id="66" name="テキスト ボックス 34">
            <a:extLst>
              <a:ext uri="{FF2B5EF4-FFF2-40B4-BE49-F238E27FC236}">
                <a16:creationId xmlns:a16="http://schemas.microsoft.com/office/drawing/2014/main" id="{05A26B88-3020-4DC4-9CC9-A905AD822700}"/>
              </a:ext>
            </a:extLst>
          </p:cNvPr>
          <p:cNvSpPr txBox="1"/>
          <p:nvPr/>
        </p:nvSpPr>
        <p:spPr>
          <a:xfrm>
            <a:off x="6648450" y="92500"/>
            <a:ext cx="1987550" cy="707886"/>
          </a:xfrm>
          <a:prstGeom prst="rect">
            <a:avLst/>
          </a:prstGeom>
          <a:solidFill>
            <a:schemeClr val="bg1"/>
          </a:solid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hlinkClick r:id="rId3"/>
              </a:rPr>
              <a:t>https://r.nikkei.com/?ad_preview_li_id=40940</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88900" lvl="0" indent="-88900"/>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420pixel</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に設定の上ご覧ください。</a:t>
            </a:r>
          </a:p>
        </p:txBody>
      </p:sp>
      <p:pic>
        <p:nvPicPr>
          <p:cNvPr id="67" name="図 66">
            <a:extLst>
              <a:ext uri="{FF2B5EF4-FFF2-40B4-BE49-F238E27FC236}">
                <a16:creationId xmlns:a16="http://schemas.microsoft.com/office/drawing/2014/main" id="{8B8B1E3C-D546-447D-9E20-9EBCE40CB9CB}"/>
              </a:ext>
            </a:extLst>
          </p:cNvPr>
          <p:cNvPicPr>
            <a:picLocks noChangeAspect="1"/>
          </p:cNvPicPr>
          <p:nvPr/>
        </p:nvPicPr>
        <p:blipFill>
          <a:blip r:embed="rId4"/>
          <a:stretch>
            <a:fillRect/>
          </a:stretch>
        </p:blipFill>
        <p:spPr>
          <a:xfrm>
            <a:off x="309768" y="966534"/>
            <a:ext cx="425760" cy="429279"/>
          </a:xfrm>
          <a:prstGeom prst="rect">
            <a:avLst/>
          </a:prstGeom>
        </p:spPr>
      </p:pic>
      <p:sp>
        <p:nvSpPr>
          <p:cNvPr id="68" name="二等辺三角形 67">
            <a:extLst>
              <a:ext uri="{FF2B5EF4-FFF2-40B4-BE49-F238E27FC236}">
                <a16:creationId xmlns:a16="http://schemas.microsoft.com/office/drawing/2014/main" id="{EA7B869B-9050-44F0-87BB-776809EE32E1}"/>
              </a:ext>
            </a:extLst>
          </p:cNvPr>
          <p:cNvSpPr/>
          <p:nvPr/>
        </p:nvSpPr>
        <p:spPr>
          <a:xfrm rot="5400000">
            <a:off x="973347" y="3514974"/>
            <a:ext cx="260350" cy="2476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1AB965EE-C6C2-433A-ACCA-60D23DE4E81B}"/>
              </a:ext>
            </a:extLst>
          </p:cNvPr>
          <p:cNvSpPr/>
          <p:nvPr/>
        </p:nvSpPr>
        <p:spPr>
          <a:xfrm>
            <a:off x="4402606" y="886543"/>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レクタングル枠に大容量の動画広告を掲載することが可能です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a:extLst>
              <a:ext uri="{FF2B5EF4-FFF2-40B4-BE49-F238E27FC236}">
                <a16:creationId xmlns:a16="http://schemas.microsoft.com/office/drawing/2014/main" id="{7F60790F-07CA-4036-86D2-154002F8D6F3}"/>
              </a:ext>
            </a:extLst>
          </p:cNvPr>
          <p:cNvSpPr/>
          <p:nvPr/>
        </p:nvSpPr>
        <p:spPr>
          <a:xfrm>
            <a:off x="4402605" y="1107323"/>
            <a:ext cx="5503395"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動画自動再生により読者の視線を集めることができるため、確実にメッセージを届けたい方におすすめです</a:t>
            </a:r>
          </a:p>
        </p:txBody>
      </p:sp>
      <p:sp>
        <p:nvSpPr>
          <p:cNvPr id="71" name="正方形/長方形 70">
            <a:extLst>
              <a:ext uri="{FF2B5EF4-FFF2-40B4-BE49-F238E27FC236}">
                <a16:creationId xmlns:a16="http://schemas.microsoft.com/office/drawing/2014/main" id="{F3ECB8BF-7465-46D1-9CC8-3114DB8AC0E0}"/>
              </a:ext>
            </a:extLst>
          </p:cNvPr>
          <p:cNvSpPr/>
          <p:nvPr/>
        </p:nvSpPr>
        <p:spPr>
          <a:xfrm>
            <a:off x="4437024" y="2377635"/>
            <a:ext cx="4972053" cy="630942"/>
          </a:xfrm>
          <a:prstGeom prst="rect">
            <a:avLst/>
          </a:prstGeom>
          <a:noFill/>
        </p:spPr>
        <p:txBody>
          <a:bodyPr wrap="square">
            <a:spAutoFit/>
          </a:bodyPr>
          <a:lstStyle/>
          <a:p>
            <a:r>
              <a:rPr lang="en-US" altLang="ja-JP" sz="700">
                <a:latin typeface="HGPｺﾞｼｯｸM" pitchFamily="50" charset="-128"/>
                <a:ea typeface="HGPｺﾞｼｯｸM" pitchFamily="50" charset="-128"/>
              </a:rPr>
              <a:t>※</a:t>
            </a:r>
            <a:r>
              <a:rPr lang="ja-JP" altLang="en-US" sz="700">
                <a:latin typeface="HGPｺﾞｼｯｸM" pitchFamily="50" charset="-128"/>
                <a:ea typeface="HGPｺﾞｼｯｸM" pitchFamily="50" charset="-128"/>
              </a:rPr>
              <a:t>　最低販売金額は</a:t>
            </a:r>
            <a:r>
              <a:rPr lang="en-US" altLang="ja-JP" sz="700">
                <a:latin typeface="HGPｺﾞｼｯｸM" pitchFamily="50" charset="-128"/>
                <a:ea typeface="HGPｺﾞｼｯｸM" pitchFamily="50" charset="-128"/>
              </a:rPr>
              <a:t>50</a:t>
            </a:r>
            <a:r>
              <a:rPr lang="ja-JP" altLang="en-US" sz="700">
                <a:latin typeface="HGPｺﾞｼｯｸM" pitchFamily="50" charset="-128"/>
                <a:ea typeface="HGPｺﾞｼｯｸM" pitchFamily="50" charset="-128"/>
              </a:rPr>
              <a:t>万円です。</a:t>
            </a:r>
            <a:endParaRPr kumimoji="0" lang="en-US" altLang="ja-JP" sz="700">
              <a:latin typeface="HGPｺﾞｼｯｸM" pitchFamily="50" charset="-128"/>
              <a:ea typeface="HGPｺﾞｼｯｸM"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日ごと、時間ごとの均等配信は保証いたしません。</a:t>
            </a:r>
            <a:endParaRPr lang="en-US" altLang="ja-JP" sz="700">
              <a:latin typeface="HGPｺﾞｼｯｸM" panose="020B0600000000000000" pitchFamily="50" charset="-128"/>
              <a:ea typeface="HGPｺﾞｼｯｸM" panose="020B0600000000000000"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br>
              <a:rPr lang="en-US" altLang="ja-JP" sz="700">
                <a:latin typeface="HGPｺﾞｼｯｸM" panose="020B0600000000000000" pitchFamily="50" charset="-128"/>
                <a:ea typeface="HGPｺﾞｼｯｸM" panose="020B0600000000000000" pitchFamily="50" charset="-128"/>
              </a:rPr>
            </a:br>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a:latin typeface="HGPｺﾞｼｯｸM" panose="020B0600000000000000" pitchFamily="50" charset="-128"/>
              <a:ea typeface="HGPｺﾞｼｯｸM" panose="020B0600000000000000"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VPAID</a:t>
            </a:r>
            <a:r>
              <a:rPr kumimoji="0" lang="ja-JP" altLang="en-US" sz="700">
                <a:latin typeface="HGPｺﾞｼｯｸM" panose="020B0600000000000000" pitchFamily="50" charset="-128"/>
                <a:ea typeface="HGPｺﾞｼｯｸM" panose="020B0600000000000000" pitchFamily="50" charset="-128"/>
              </a:rPr>
              <a:t>配信はお受けできません。</a:t>
            </a:r>
            <a:endParaRPr kumimoji="0" lang="en-US" altLang="ja-JP" sz="700">
              <a:latin typeface="HGPｺﾞｼｯｸM" panose="020B0600000000000000" pitchFamily="50" charset="-128"/>
              <a:ea typeface="HGPｺﾞｼｯｸM" panose="020B0600000000000000" pitchFamily="50" charset="-128"/>
            </a:endParaRPr>
          </a:p>
        </p:txBody>
      </p:sp>
      <p:graphicFrame>
        <p:nvGraphicFramePr>
          <p:cNvPr id="72" name="表 71">
            <a:extLst>
              <a:ext uri="{FF2B5EF4-FFF2-40B4-BE49-F238E27FC236}">
                <a16:creationId xmlns:a16="http://schemas.microsoft.com/office/drawing/2014/main" id="{9D642563-DFF2-41C6-B5F4-3254ACB5256A}"/>
              </a:ext>
            </a:extLst>
          </p:cNvPr>
          <p:cNvGraphicFramePr>
            <a:graphicFrameLocks noGrp="1"/>
          </p:cNvGraphicFramePr>
          <p:nvPr>
            <p:extLst>
              <p:ext uri="{D42A27DB-BD31-4B8C-83A1-F6EECF244321}">
                <p14:modId xmlns:p14="http://schemas.microsoft.com/office/powerpoint/2010/main" val="1433656059"/>
              </p:ext>
            </p:extLst>
          </p:nvPr>
        </p:nvGraphicFramePr>
        <p:xfrm>
          <a:off x="4501064" y="1498959"/>
          <a:ext cx="5265235" cy="848688"/>
        </p:xfrm>
        <a:graphic>
          <a:graphicData uri="http://schemas.openxmlformats.org/drawingml/2006/table">
            <a:tbl>
              <a:tblPr firstRow="1" bandRow="1">
                <a:tableStyleId>{5C22544A-7EE6-4342-B048-85BDC9FD1C3A}</a:tableStyleId>
              </a:tblPr>
              <a:tblGrid>
                <a:gridCol w="4046515">
                  <a:extLst>
                    <a:ext uri="{9D8B030D-6E8A-4147-A177-3AD203B41FA5}">
                      <a16:colId xmlns:a16="http://schemas.microsoft.com/office/drawing/2014/main" val="20000"/>
                    </a:ext>
                  </a:extLst>
                </a:gridCol>
                <a:gridCol w="1218720">
                  <a:extLst>
                    <a:ext uri="{9D8B030D-6E8A-4147-A177-3AD203B41FA5}">
                      <a16:colId xmlns:a16="http://schemas.microsoft.com/office/drawing/2014/main" val="20001"/>
                    </a:ext>
                  </a:extLst>
                </a:gridCol>
              </a:tblGrid>
              <a:tr h="360629">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レクタングル枠</a:t>
                      </a:r>
                      <a:endParaRPr kumimoji="1" lang="en-US" altLang="ja-JP" sz="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88059">
                <a:tc>
                  <a:txBody>
                    <a:bodyPr/>
                    <a:lstStyle/>
                    <a:p>
                      <a:r>
                        <a:rPr kumimoji="1"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　日経電子版モバイル</a:t>
                      </a:r>
                      <a:br>
                        <a:rPr kumimoji="1" lang="en-US" altLang="ja-JP"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　日経電子版アプリ</a:t>
                      </a:r>
                      <a:endParaRPr kumimoji="1" lang="en-US" altLang="ja-JP" sz="12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3.36</a:t>
                      </a:r>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73" name="正方形/長方形 12">
            <a:extLst>
              <a:ext uri="{FF2B5EF4-FFF2-40B4-BE49-F238E27FC236}">
                <a16:creationId xmlns:a16="http://schemas.microsoft.com/office/drawing/2014/main" id="{C75DDE75-E88E-4358-AB64-CA7F23F41CBE}"/>
              </a:ext>
            </a:extLst>
          </p:cNvPr>
          <p:cNvSpPr>
            <a:spLocks noChangeArrowheads="1"/>
          </p:cNvSpPr>
          <p:nvPr/>
        </p:nvSpPr>
        <p:spPr bwMode="auto">
          <a:xfrm>
            <a:off x="4429519" y="5832512"/>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p>
        </p:txBody>
      </p:sp>
      <p:sp>
        <p:nvSpPr>
          <p:cNvPr id="74" name="角丸四角形 20">
            <a:extLst>
              <a:ext uri="{FF2B5EF4-FFF2-40B4-BE49-F238E27FC236}">
                <a16:creationId xmlns:a16="http://schemas.microsoft.com/office/drawing/2014/main" id="{2513DE99-6608-4F69-9322-0F08D8F480A8}"/>
              </a:ext>
            </a:extLst>
          </p:cNvPr>
          <p:cNvSpPr/>
          <p:nvPr/>
        </p:nvSpPr>
        <p:spPr>
          <a:xfrm>
            <a:off x="4494639" y="3176095"/>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75" name="表 74">
            <a:extLst>
              <a:ext uri="{FF2B5EF4-FFF2-40B4-BE49-F238E27FC236}">
                <a16:creationId xmlns:a16="http://schemas.microsoft.com/office/drawing/2014/main" id="{5374188F-7748-4A58-A6AC-023388B338A6}"/>
              </a:ext>
            </a:extLst>
          </p:cNvPr>
          <p:cNvGraphicFramePr>
            <a:graphicFrameLocks noGrp="1"/>
          </p:cNvGraphicFramePr>
          <p:nvPr>
            <p:extLst>
              <p:ext uri="{D42A27DB-BD31-4B8C-83A1-F6EECF244321}">
                <p14:modId xmlns:p14="http://schemas.microsoft.com/office/powerpoint/2010/main" val="704783844"/>
              </p:ext>
            </p:extLst>
          </p:nvPr>
        </p:nvGraphicFramePr>
        <p:xfrm>
          <a:off x="4511573" y="3461268"/>
          <a:ext cx="5292154" cy="2670900"/>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1743772">
                  <a:extLst>
                    <a:ext uri="{9D8B030D-6E8A-4147-A177-3AD203B41FA5}">
                      <a16:colId xmlns:a16="http://schemas.microsoft.com/office/drawing/2014/main" val="20001"/>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3132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endPar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32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32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ー</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表示サイズ</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天地）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 250 pixel</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形式・容量・</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解像度</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動画：</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MP4,MOV,WEBM,OGV</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容量 </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:4MB</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解像度</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1920×1080</a:t>
                      </a:r>
                      <a:r>
                        <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640×360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アニメーション</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可</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ループ</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秒以内停止</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営業日前</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推奨環境</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iOS 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Android 5.0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pic>
        <p:nvPicPr>
          <p:cNvPr id="76"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動画_日経電子版モバイル.png">
            <a:extLst>
              <a:ext uri="{FF2B5EF4-FFF2-40B4-BE49-F238E27FC236}">
                <a16:creationId xmlns:a16="http://schemas.microsoft.com/office/drawing/2014/main" id="{4DC752F7-7832-4D2D-8A05-5093A07FD6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534" y="1582747"/>
            <a:ext cx="1659470" cy="314925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 descr="C:\Users\Maruyama-Yoshihiko-7\Desktop\nikkei_0224_PNG\モバイルメニュー_レクタングル_アプリ.png">
            <a:extLst>
              <a:ext uri="{FF2B5EF4-FFF2-40B4-BE49-F238E27FC236}">
                <a16:creationId xmlns:a16="http://schemas.microsoft.com/office/drawing/2014/main" id="{D06AC62E-AF77-45EA-8454-7A3177C8F0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6689" y="1560490"/>
            <a:ext cx="1669271" cy="3171513"/>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D93A9BBC-F739-46DB-BED2-0E689AC1C228}"/>
              </a:ext>
            </a:extLst>
          </p:cNvPr>
          <p:cNvSpPr/>
          <p:nvPr/>
        </p:nvSpPr>
        <p:spPr>
          <a:xfrm>
            <a:off x="338069" y="6037301"/>
            <a:ext cx="3044323" cy="307777"/>
          </a:xfrm>
          <a:prstGeom prst="rect">
            <a:avLst/>
          </a:prstGeom>
        </p:spPr>
        <p:txBody>
          <a:bodyPr wrap="square">
            <a:spAutoFit/>
          </a:bodyPr>
          <a:lstStyle/>
          <a:p>
            <a:r>
              <a:rPr lang="en-US" altLang="ja-JP" sz="700" dirty="0">
                <a:solidFill>
                  <a:prstClr val="black"/>
                </a:solidFill>
                <a:latin typeface="HGPｺﾞｼｯｸM" panose="020B0600000000000000" pitchFamily="50" charset="-128"/>
                <a:ea typeface="HGPｺﾞｼｯｸM" panose="020B0600000000000000" pitchFamily="50" charset="-128"/>
              </a:rPr>
              <a:t>iOS</a:t>
            </a:r>
            <a:r>
              <a:rPr lang="ja-JP" altLang="en-US" sz="700" dirty="0">
                <a:solidFill>
                  <a:prstClr val="black"/>
                </a:solidFill>
                <a:latin typeface="HGPｺﾞｼｯｸM" panose="020B0600000000000000" pitchFamily="50" charset="-128"/>
                <a:ea typeface="HGPｺﾞｼｯｸM" panose="020B0600000000000000" pitchFamily="50" charset="-128"/>
              </a:rPr>
              <a:t>は、米国およびその他の国で登録された</a:t>
            </a:r>
            <a:r>
              <a:rPr lang="en-US" altLang="ja-JP" sz="700" dirty="0">
                <a:solidFill>
                  <a:prstClr val="black"/>
                </a:solidFill>
                <a:latin typeface="HGPｺﾞｼｯｸM" panose="020B0600000000000000" pitchFamily="50" charset="-128"/>
                <a:ea typeface="HGPｺﾞｼｯｸM" panose="020B0600000000000000" pitchFamily="50" charset="-128"/>
              </a:rPr>
              <a:t>Apple Inc.</a:t>
            </a:r>
            <a:r>
              <a:rPr lang="ja-JP" altLang="en-US" sz="700" dirty="0">
                <a:solidFill>
                  <a:prstClr val="black"/>
                </a:solidFill>
                <a:latin typeface="HGPｺﾞｼｯｸM" panose="020B0600000000000000" pitchFamily="50" charset="-128"/>
                <a:ea typeface="HGPｺﾞｼｯｸM" panose="020B0600000000000000" pitchFamily="50" charset="-128"/>
              </a:rPr>
              <a:t>の商標です。</a:t>
            </a:r>
          </a:p>
          <a:p>
            <a:r>
              <a:rPr lang="en-US" altLang="ja-JP" sz="700" dirty="0">
                <a:solidFill>
                  <a:prstClr val="black"/>
                </a:solidFill>
                <a:latin typeface="HGPｺﾞｼｯｸM" panose="020B0600000000000000" pitchFamily="50" charset="-128"/>
                <a:ea typeface="HGPｺﾞｼｯｸM" panose="020B0600000000000000" pitchFamily="50" charset="-128"/>
              </a:rPr>
              <a:t>Android</a:t>
            </a:r>
            <a:r>
              <a:rPr lang="ja-JP" altLang="en-US" sz="700" dirty="0">
                <a:solidFill>
                  <a:prstClr val="black"/>
                </a:solidFill>
                <a:latin typeface="HGPｺﾞｼｯｸM" panose="020B0600000000000000" pitchFamily="50" charset="-128"/>
                <a:ea typeface="HGPｺﾞｼｯｸM" panose="020B0600000000000000" pitchFamily="50" charset="-128"/>
              </a:rPr>
              <a:t>は、</a:t>
            </a:r>
            <a:r>
              <a:rPr lang="en-US" altLang="ja-JP" sz="700" dirty="0">
                <a:solidFill>
                  <a:prstClr val="black"/>
                </a:solidFill>
                <a:latin typeface="HGPｺﾞｼｯｸM" panose="020B0600000000000000" pitchFamily="50" charset="-128"/>
                <a:ea typeface="HGPｺﾞｼｯｸM" panose="020B0600000000000000" pitchFamily="50" charset="-128"/>
              </a:rPr>
              <a:t>Google Inc.</a:t>
            </a:r>
            <a:r>
              <a:rPr lang="ja-JP" altLang="en-US" sz="700" dirty="0">
                <a:solidFill>
                  <a:prstClr val="black"/>
                </a:solidFill>
                <a:latin typeface="HGPｺﾞｼｯｸM" panose="020B0600000000000000" pitchFamily="50" charset="-128"/>
                <a:ea typeface="HGPｺﾞｼｯｸM" panose="020B0600000000000000" pitchFamily="50" charset="-128"/>
              </a:rPr>
              <a:t>の登録商標です。</a:t>
            </a:r>
          </a:p>
        </p:txBody>
      </p:sp>
      <p:pic>
        <p:nvPicPr>
          <p:cNvPr id="79" name="Picture 2">
            <a:extLst>
              <a:ext uri="{FF2B5EF4-FFF2-40B4-BE49-F238E27FC236}">
                <a16:creationId xmlns:a16="http://schemas.microsoft.com/office/drawing/2014/main" id="{ACA3F58D-8B57-4C5B-8E2B-90366D683183}"/>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3618" y="3561332"/>
            <a:ext cx="995412" cy="82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descr="C:\Users\Maruyama-Yoshihiko-7\Desktop\角丸512px_360.png">
            <a:extLst>
              <a:ext uri="{FF2B5EF4-FFF2-40B4-BE49-F238E27FC236}">
                <a16:creationId xmlns:a16="http://schemas.microsoft.com/office/drawing/2014/main" id="{F3028E4F-160E-48F0-8E19-FC45E73568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4337" y="972154"/>
            <a:ext cx="425760" cy="425760"/>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951A78F6-0596-465C-BC4A-A44B18A3EBC2}"/>
              </a:ext>
            </a:extLst>
          </p:cNvPr>
          <p:cNvSpPr/>
          <p:nvPr/>
        </p:nvSpPr>
        <p:spPr>
          <a:xfrm>
            <a:off x="735528" y="1074762"/>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2" name="正方形/長方形 81">
            <a:extLst>
              <a:ext uri="{FF2B5EF4-FFF2-40B4-BE49-F238E27FC236}">
                <a16:creationId xmlns:a16="http://schemas.microsoft.com/office/drawing/2014/main" id="{B30A1A48-9B16-454A-B9AB-142CF019E361}"/>
              </a:ext>
            </a:extLst>
          </p:cNvPr>
          <p:cNvSpPr/>
          <p:nvPr/>
        </p:nvSpPr>
        <p:spPr>
          <a:xfrm>
            <a:off x="165295" y="4910576"/>
            <a:ext cx="949448" cy="253916"/>
          </a:xfrm>
          <a:prstGeom prst="rect">
            <a:avLst/>
          </a:prstGeom>
          <a:noFill/>
        </p:spPr>
        <p:txBody>
          <a:bodyPr wrap="square">
            <a:spAutoFit/>
          </a:bodyPr>
          <a:lstStyle/>
          <a:p>
            <a:r>
              <a:rPr lang="ja-JP" altLang="en-US" sz="1050" b="1">
                <a:latin typeface="HGPｺﾞｼｯｸM" panose="020B0600000000000000" pitchFamily="50" charset="-128"/>
                <a:ea typeface="HGPｺﾞｼｯｸM" panose="020B0600000000000000" pitchFamily="50" charset="-128"/>
              </a:rPr>
              <a:t>再生終了後</a:t>
            </a:r>
          </a:p>
        </p:txBody>
      </p:sp>
      <p:grpSp>
        <p:nvGrpSpPr>
          <p:cNvPr id="83" name="グループ化 82">
            <a:extLst>
              <a:ext uri="{FF2B5EF4-FFF2-40B4-BE49-F238E27FC236}">
                <a16:creationId xmlns:a16="http://schemas.microsoft.com/office/drawing/2014/main" id="{88609C9A-482D-4F03-8E02-89A01D7565EB}"/>
              </a:ext>
            </a:extLst>
          </p:cNvPr>
          <p:cNvGrpSpPr/>
          <p:nvPr/>
        </p:nvGrpSpPr>
        <p:grpSpPr bwMode="auto">
          <a:xfrm rot="1337029" flipV="1">
            <a:off x="727599" y="4276368"/>
            <a:ext cx="1039346" cy="1235186"/>
            <a:chOff x="11820526" y="8207375"/>
            <a:chExt cx="1116012" cy="1035050"/>
          </a:xfrm>
          <a:solidFill>
            <a:srgbClr val="C00000"/>
          </a:solidFill>
        </p:grpSpPr>
        <p:sp>
          <p:nvSpPr>
            <p:cNvPr id="84" name="Freeform 11">
              <a:extLst>
                <a:ext uri="{FF2B5EF4-FFF2-40B4-BE49-F238E27FC236}">
                  <a16:creationId xmlns:a16="http://schemas.microsoft.com/office/drawing/2014/main" id="{F39E1484-F034-46EC-9EDF-35A2CA8419D8}"/>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a:defRPr/>
              </a:pPr>
              <a:endParaRPr lang="ja-JP" altLang="en-US">
                <a:solidFill>
                  <a:prstClr val="black"/>
                </a:solidFill>
              </a:endParaRPr>
            </a:p>
          </p:txBody>
        </p:sp>
        <p:sp>
          <p:nvSpPr>
            <p:cNvPr id="85" name="Freeform 12">
              <a:extLst>
                <a:ext uri="{FF2B5EF4-FFF2-40B4-BE49-F238E27FC236}">
                  <a16:creationId xmlns:a16="http://schemas.microsoft.com/office/drawing/2014/main" id="{44B41BC5-11FD-4CA4-8DD7-FC9C841977AC}"/>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a:defRPr/>
              </a:pPr>
              <a:endParaRPr lang="ja-JP" altLang="en-US">
                <a:solidFill>
                  <a:prstClr val="black"/>
                </a:solidFill>
              </a:endParaRPr>
            </a:p>
          </p:txBody>
        </p:sp>
      </p:grpSp>
      <p:sp>
        <p:nvSpPr>
          <p:cNvPr id="86" name="正方形/長方形 85">
            <a:extLst>
              <a:ext uri="{FF2B5EF4-FFF2-40B4-BE49-F238E27FC236}">
                <a16:creationId xmlns:a16="http://schemas.microsoft.com/office/drawing/2014/main" id="{8138F67E-0819-4506-B557-6CA96ADF7462}"/>
              </a:ext>
            </a:extLst>
          </p:cNvPr>
          <p:cNvSpPr>
            <a:spLocks noChangeAspect="1"/>
          </p:cNvSpPr>
          <p:nvPr/>
        </p:nvSpPr>
        <p:spPr>
          <a:xfrm>
            <a:off x="532502" y="3158637"/>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A054BE1A-4B13-4CF2-98BD-E4006A5BAC92}"/>
              </a:ext>
            </a:extLst>
          </p:cNvPr>
          <p:cNvSpPr>
            <a:spLocks noChangeAspect="1"/>
          </p:cNvSpPr>
          <p:nvPr/>
        </p:nvSpPr>
        <p:spPr>
          <a:xfrm>
            <a:off x="532502" y="3901370"/>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655CDE3C-BF51-4578-923B-11DD26CF78F4}"/>
              </a:ext>
            </a:extLst>
          </p:cNvPr>
          <p:cNvSpPr>
            <a:spLocks noChangeAspect="1"/>
          </p:cNvSpPr>
          <p:nvPr/>
        </p:nvSpPr>
        <p:spPr>
          <a:xfrm>
            <a:off x="2473430" y="3481869"/>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4270CE07-3930-4134-B0BA-BFCE2DF5FB55}"/>
              </a:ext>
            </a:extLst>
          </p:cNvPr>
          <p:cNvSpPr>
            <a:spLocks noChangeAspect="1"/>
          </p:cNvSpPr>
          <p:nvPr/>
        </p:nvSpPr>
        <p:spPr>
          <a:xfrm>
            <a:off x="2473430" y="4224602"/>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動画_日経電子版モバイル.png">
            <a:extLst>
              <a:ext uri="{FF2B5EF4-FFF2-40B4-BE49-F238E27FC236}">
                <a16:creationId xmlns:a16="http://schemas.microsoft.com/office/drawing/2014/main" id="{45A11165-7780-43C1-938E-52C8000956DB}"/>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0505" y="3386310"/>
            <a:ext cx="1390363" cy="26385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2B66DF7-861D-4C3D-93AD-3C40D5A38775}"/>
              </a:ext>
            </a:extLst>
          </p:cNvPr>
          <p:cNvGrpSpPr/>
          <p:nvPr/>
        </p:nvGrpSpPr>
        <p:grpSpPr>
          <a:xfrm>
            <a:off x="1650486" y="4800680"/>
            <a:ext cx="1330510" cy="806650"/>
            <a:chOff x="1654196" y="4930724"/>
            <a:chExt cx="1330510" cy="806650"/>
          </a:xfrm>
        </p:grpSpPr>
        <p:sp>
          <p:nvSpPr>
            <p:cNvPr id="92" name="正方形/長方形 91">
              <a:extLst>
                <a:ext uri="{FF2B5EF4-FFF2-40B4-BE49-F238E27FC236}">
                  <a16:creationId xmlns:a16="http://schemas.microsoft.com/office/drawing/2014/main" id="{2D49EDEF-2B07-4F83-BD27-7DA782DF4E77}"/>
                </a:ext>
              </a:extLst>
            </p:cNvPr>
            <p:cNvSpPr/>
            <p:nvPr/>
          </p:nvSpPr>
          <p:spPr>
            <a:xfrm>
              <a:off x="1858149" y="5258281"/>
              <a:ext cx="396436" cy="15719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93" name="正方形/長方形 92">
              <a:extLst>
                <a:ext uri="{FF2B5EF4-FFF2-40B4-BE49-F238E27FC236}">
                  <a16:creationId xmlns:a16="http://schemas.microsoft.com/office/drawing/2014/main" id="{90E09777-FF46-47A5-8F7A-4B37C81D214C}"/>
                </a:ext>
              </a:extLst>
            </p:cNvPr>
            <p:cNvSpPr/>
            <p:nvPr/>
          </p:nvSpPr>
          <p:spPr>
            <a:xfrm>
              <a:off x="2383739" y="5258525"/>
              <a:ext cx="397592" cy="15719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94" name="正方形/長方形 93">
              <a:extLst>
                <a:ext uri="{FF2B5EF4-FFF2-40B4-BE49-F238E27FC236}">
                  <a16:creationId xmlns:a16="http://schemas.microsoft.com/office/drawing/2014/main" id="{296A692E-9131-4FA4-BB33-7C5A2494A286}"/>
                </a:ext>
              </a:extLst>
            </p:cNvPr>
            <p:cNvSpPr/>
            <p:nvPr/>
          </p:nvSpPr>
          <p:spPr>
            <a:xfrm>
              <a:off x="1835738" y="4930724"/>
              <a:ext cx="967319" cy="806650"/>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AC51F98C-CF53-4BF5-B6F6-A0C8DC4DD80F}"/>
                </a:ext>
              </a:extLst>
            </p:cNvPr>
            <p:cNvSpPr txBox="1"/>
            <p:nvPr/>
          </p:nvSpPr>
          <p:spPr>
            <a:xfrm>
              <a:off x="2180363" y="5268975"/>
              <a:ext cx="804343" cy="146515"/>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96" name="テキスト ボックス 95">
              <a:extLst>
                <a:ext uri="{FF2B5EF4-FFF2-40B4-BE49-F238E27FC236}">
                  <a16:creationId xmlns:a16="http://schemas.microsoft.com/office/drawing/2014/main" id="{FFA30DDF-4449-409B-AD44-9549E644E311}"/>
                </a:ext>
              </a:extLst>
            </p:cNvPr>
            <p:cNvSpPr txBox="1"/>
            <p:nvPr/>
          </p:nvSpPr>
          <p:spPr>
            <a:xfrm>
              <a:off x="1654196" y="5263619"/>
              <a:ext cx="804343" cy="153888"/>
            </a:xfrm>
            <a:prstGeom prst="rect">
              <a:avLst/>
            </a:prstGeom>
            <a:noFill/>
          </p:spPr>
          <p:txBody>
            <a:bodyPr wrap="square" rtlCol="0">
              <a:spAutoFit/>
            </a:bodyPr>
            <a:lstStyle/>
            <a:p>
              <a:pPr algn="ctr"/>
              <a:r>
                <a:rPr kumimoji="1" lang="ja-JP" altLang="en-US" sz="400">
                  <a:solidFill>
                    <a:schemeClr val="bg1"/>
                  </a:solidFill>
                </a:rPr>
                <a:t>詳しくはこちら</a:t>
              </a:r>
            </a:p>
          </p:txBody>
        </p:sp>
      </p:grpSp>
      <p:sp>
        <p:nvSpPr>
          <p:cNvPr id="97" name="正方形/長方形 96">
            <a:extLst>
              <a:ext uri="{FF2B5EF4-FFF2-40B4-BE49-F238E27FC236}">
                <a16:creationId xmlns:a16="http://schemas.microsoft.com/office/drawing/2014/main" id="{B83081B6-84F6-4983-8F32-88DCB8BA99E5}"/>
              </a:ext>
            </a:extLst>
          </p:cNvPr>
          <p:cNvSpPr>
            <a:spLocks noChangeAspect="1"/>
          </p:cNvSpPr>
          <p:nvPr/>
        </p:nvSpPr>
        <p:spPr>
          <a:xfrm>
            <a:off x="1835613" y="4802193"/>
            <a:ext cx="964800" cy="188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5D5DF72F-8A48-4158-AF52-8EDECF9BD271}"/>
              </a:ext>
            </a:extLst>
          </p:cNvPr>
          <p:cNvSpPr>
            <a:spLocks noChangeAspect="1"/>
          </p:cNvSpPr>
          <p:nvPr/>
        </p:nvSpPr>
        <p:spPr>
          <a:xfrm>
            <a:off x="1835613" y="5413246"/>
            <a:ext cx="964800" cy="188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886679D5-4B27-43DB-B5C9-DE470317B298}"/>
              </a:ext>
            </a:extLst>
          </p:cNvPr>
          <p:cNvSpPr/>
          <p:nvPr/>
        </p:nvSpPr>
        <p:spPr>
          <a:xfrm>
            <a:off x="2660097" y="1081353"/>
            <a:ext cx="1188650" cy="205826"/>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5C18C45D-AB8E-4742-A9BA-7876D65ADAC5}"/>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Text Box 16">
            <a:extLst>
              <a:ext uri="{FF2B5EF4-FFF2-40B4-BE49-F238E27FC236}">
                <a16:creationId xmlns:a16="http://schemas.microsoft.com/office/drawing/2014/main" id="{D948CEB8-70F2-47A7-BBC8-AF371DC16957}"/>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88490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12286" y="3013358"/>
            <a:ext cx="4253709" cy="707886"/>
          </a:xfrm>
          <a:prstGeom prst="rect">
            <a:avLst/>
          </a:prstGeom>
          <a:noFill/>
        </p:spPr>
        <p:txBody>
          <a:bodyPr wrap="square" rtlCol="0" anchor="t">
            <a:spAutoFit/>
          </a:bodyPr>
          <a:lstStyle/>
          <a:p>
            <a:pPr algn="ctr"/>
            <a:r>
              <a:rPr kumimoji="1" lang="ja-JP" altLang="en-US" sz="4000" b="1" kern="300" spc="100" dirty="0">
                <a:solidFill>
                  <a:srgbClr val="00253C"/>
                </a:solidFill>
                <a:latin typeface="+mn-ea"/>
              </a:rPr>
              <a:t>ディスプレイ</a:t>
            </a:r>
          </a:p>
        </p:txBody>
      </p:sp>
      <p:graphicFrame>
        <p:nvGraphicFramePr>
          <p:cNvPr id="3" name="表 2"/>
          <p:cNvGraphicFramePr>
            <a:graphicFrameLocks noGrp="1"/>
          </p:cNvGraphicFramePr>
          <p:nvPr>
            <p:extLst>
              <p:ext uri="{D42A27DB-BD31-4B8C-83A1-F6EECF244321}">
                <p14:modId xmlns:p14="http://schemas.microsoft.com/office/powerpoint/2010/main" val="3415954532"/>
              </p:ext>
            </p:extLst>
          </p:nvPr>
        </p:nvGraphicFramePr>
        <p:xfrm>
          <a:off x="6185364" y="5141157"/>
          <a:ext cx="3437428" cy="1034822"/>
        </p:xfrm>
        <a:graphic>
          <a:graphicData uri="http://schemas.openxmlformats.org/drawingml/2006/table">
            <a:tbl>
              <a:tblPr/>
              <a:tblGrid>
                <a:gridCol w="225244">
                  <a:extLst>
                    <a:ext uri="{9D8B030D-6E8A-4147-A177-3AD203B41FA5}">
                      <a16:colId xmlns:a16="http://schemas.microsoft.com/office/drawing/2014/main" val="20000"/>
                    </a:ext>
                  </a:extLst>
                </a:gridCol>
                <a:gridCol w="2849833">
                  <a:extLst>
                    <a:ext uri="{9D8B030D-6E8A-4147-A177-3AD203B41FA5}">
                      <a16:colId xmlns:a16="http://schemas.microsoft.com/office/drawing/2014/main" val="20001"/>
                    </a:ext>
                  </a:extLst>
                </a:gridCol>
                <a:gridCol w="362351">
                  <a:extLst>
                    <a:ext uri="{9D8B030D-6E8A-4147-A177-3AD203B41FA5}">
                      <a16:colId xmlns:a16="http://schemas.microsoft.com/office/drawing/2014/main" val="20002"/>
                    </a:ext>
                  </a:extLst>
                </a:gridCol>
              </a:tblGrid>
              <a:tr h="168048">
                <a:tc>
                  <a:txBody>
                    <a:bodyPr/>
                    <a:lstStyle/>
                    <a:p>
                      <a:pPr algn="l" fontAlgn="ctr"/>
                      <a:endParaRPr lang="ja-JP" altLang="en-US" sz="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8845" marR="8845" marT="8845" marB="0"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8845" marR="8845" marT="8845" marB="0" anchor="ctr">
                    <a:lnL>
                      <a:noFill/>
                    </a:lnL>
                    <a:lnR>
                      <a:noFill/>
                    </a:lnR>
                    <a:lnT>
                      <a:noFill/>
                    </a:lnT>
                    <a:lnB>
                      <a:noFill/>
                    </a:lnB>
                  </a:tcPr>
                </a:tc>
                <a:extLst>
                  <a:ext uri="{0D108BD9-81ED-4DB2-BD59-A6C34878D82A}">
                    <a16:rowId xmlns:a16="http://schemas.microsoft.com/office/drawing/2014/main" val="10002"/>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NIKKEI</a:t>
                      </a:r>
                      <a:endPar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）メニュー表</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ターゲティングレクタングル（サイトカテゴリー）</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8845" marR="8845" marT="8845" marB="0" anchor="ctr">
                    <a:lnL>
                      <a:noFill/>
                    </a:lnL>
                    <a:lnR>
                      <a:noFill/>
                    </a:lnR>
                    <a:lnT>
                      <a:noFill/>
                    </a:lnT>
                    <a:lnB>
                      <a:noFill/>
                    </a:lnB>
                  </a:tcPr>
                </a:tc>
                <a:extLst>
                  <a:ext uri="{0D108BD9-81ED-4DB2-BD59-A6C34878D82A}">
                    <a16:rowId xmlns:a16="http://schemas.microsoft.com/office/drawing/2014/main" val="2978944410"/>
                  </a:ext>
                </a:extLst>
              </a:tr>
              <a:tr h="194582">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レクタングル（モバイル指定）</a:t>
                      </a: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8845" marR="8845" marT="8845"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813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13EA6512-E20F-4859-B6CB-0B04A9100D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80" y="1295583"/>
            <a:ext cx="4228193" cy="4664830"/>
          </a:xfrm>
          <a:prstGeom prst="rect">
            <a:avLst/>
          </a:prstGeom>
        </p:spPr>
      </p:pic>
      <p:sp>
        <p:nvSpPr>
          <p:cNvPr id="2" name="タイトル 1"/>
          <p:cNvSpPr>
            <a:spLocks noGrp="1"/>
          </p:cNvSpPr>
          <p:nvPr>
            <p:ph type="title"/>
          </p:nvPr>
        </p:nvSpPr>
        <p:spPr/>
        <p:txBody>
          <a:bodyPr/>
          <a:lstStyle/>
          <a:p>
            <a:r>
              <a:rPr kumimoji="1" lang="ja-JP" altLang="en-US" dirty="0"/>
              <a:t>ダブルレクタングル</a:t>
            </a:r>
          </a:p>
        </p:txBody>
      </p:sp>
      <p:sp>
        <p:nvSpPr>
          <p:cNvPr id="3" name="スライド番号プレースホルダー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DE5B3-8C43-439F-8EF3-65A6048A9570}" type="slidenum">
              <a:rPr kumimoji="1" lang="ja-JP" altLang="en-US" sz="85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1" lang="ja-JP" altLang="en-US" sz="8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2420229" y="166341"/>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2436419" y="280659"/>
              <a:ext cx="740908" cy="2231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ディスプレイ</a:t>
              </a:r>
            </a:p>
          </p:txBody>
        </p:sp>
      </p:grpSp>
      <p:grpSp>
        <p:nvGrpSpPr>
          <p:cNvPr id="7" name="グループ化 6"/>
          <p:cNvGrpSpPr/>
          <p:nvPr/>
        </p:nvGrpSpPr>
        <p:grpSpPr>
          <a:xfrm>
            <a:off x="2420229" y="450793"/>
            <a:ext cx="946328" cy="226480"/>
            <a:chOff x="2345874" y="548996"/>
            <a:chExt cx="921760" cy="226480"/>
          </a:xfrm>
        </p:grpSpPr>
        <p:sp>
          <p:nvSpPr>
            <p:cNvPr id="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テキスト ボックス 8"/>
            <p:cNvSpPr txBox="1"/>
            <p:nvPr/>
          </p:nvSpPr>
          <p:spPr>
            <a:xfrm>
              <a:off x="2394510" y="548996"/>
              <a:ext cx="824725"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ターゲティング</a:t>
              </a:r>
            </a:p>
          </p:txBody>
        </p:sp>
      </p:grpSp>
      <p:sp>
        <p:nvSpPr>
          <p:cNvPr id="10" name="正方形/長方形 9"/>
          <p:cNvSpPr/>
          <p:nvPr/>
        </p:nvSpPr>
        <p:spPr>
          <a:xfrm>
            <a:off x="4402606" y="907664"/>
            <a:ext cx="4538194"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通常のレクタングルの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倍以上の大きさのスペースを使用します</a:t>
            </a:r>
            <a:endParaRPr kumimoji="1" lang="ja-JP" altLang="en-US" sz="1000" b="0" i="0" u="none" strike="noStrike" kern="9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21568115"/>
              </p:ext>
            </p:extLst>
          </p:nvPr>
        </p:nvGraphicFramePr>
        <p:xfrm>
          <a:off x="4494639" y="1642061"/>
          <a:ext cx="5280498" cy="1872000"/>
        </p:xfrm>
        <a:graphic>
          <a:graphicData uri="http://schemas.openxmlformats.org/drawingml/2006/table">
            <a:tbl>
              <a:tblPr firstRow="1" bandRow="1">
                <a:tableStyleId>{5C22544A-7EE6-4342-B048-85BDC9FD1C3A}</a:tableStyleId>
              </a:tblPr>
              <a:tblGrid>
                <a:gridCol w="2923317">
                  <a:extLst>
                    <a:ext uri="{9D8B030D-6E8A-4147-A177-3AD203B41FA5}">
                      <a16:colId xmlns:a16="http://schemas.microsoft.com/office/drawing/2014/main" val="20000"/>
                    </a:ext>
                  </a:extLst>
                </a:gridCol>
                <a:gridCol w="1046758">
                  <a:extLst>
                    <a:ext uri="{9D8B030D-6E8A-4147-A177-3AD203B41FA5}">
                      <a16:colId xmlns:a16="http://schemas.microsoft.com/office/drawing/2014/main" val="20001"/>
                    </a:ext>
                  </a:extLst>
                </a:gridCol>
                <a:gridCol w="1310423">
                  <a:extLst>
                    <a:ext uri="{9D8B030D-6E8A-4147-A177-3AD203B41FA5}">
                      <a16:colId xmlns:a16="http://schemas.microsoft.com/office/drawing/2014/main" val="20002"/>
                    </a:ext>
                  </a:extLst>
                </a:gridCol>
              </a:tblGrid>
              <a:tr h="2520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ダブルレクタングル（日経電子版トップページ指定）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5.4</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2.16</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700" b="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STYLE</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a:t>
                      </a:r>
                      <a:r>
                        <a:rPr kumimoji="1" lang="ja-JP" altLang="en-US"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9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2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ダブル指定　ターゲティングレクタングル（日経</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登録者に対し、役職、企業規模などセグメントを絞ったターゲティングも可能です。詳しくは</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）」をご参照ください。</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6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12" name="正方形/長方形 11"/>
          <p:cNvSpPr/>
          <p:nvPr/>
        </p:nvSpPr>
        <p:spPr>
          <a:xfrm>
            <a:off x="4402606" y="1117255"/>
            <a:ext cx="4718498"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広告認知率を大幅アップしたい場合におすすめです</a:t>
            </a:r>
          </a:p>
        </p:txBody>
      </p:sp>
      <p:sp>
        <p:nvSpPr>
          <p:cNvPr id="13" name="正方形/長方形 12"/>
          <p:cNvSpPr/>
          <p:nvPr/>
        </p:nvSpPr>
        <p:spPr>
          <a:xfrm>
            <a:off x="4402606" y="1329779"/>
            <a:ext cx="5358179" cy="220573"/>
          </a:xfrm>
          <a:prstGeom prst="rect">
            <a:avLst/>
          </a:prstGeom>
          <a:noFill/>
        </p:spPr>
        <p:txBody>
          <a:bodyPr wrap="square" anchor="ctr">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インパクトのあるクリエイティブ展開により、通常サイズのレクタングルより高いパフォーマンスが見込めます</a:t>
            </a:r>
            <a:endParaRPr kumimoji="1" lang="ja-JP" altLang="en-US" sz="1000" b="0" i="0" u="none" strike="noStrike" kern="9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494639" y="424665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9" name="表 18"/>
          <p:cNvGraphicFramePr>
            <a:graphicFrameLocks noGrp="1"/>
          </p:cNvGraphicFramePr>
          <p:nvPr/>
        </p:nvGraphicFramePr>
        <p:xfrm>
          <a:off x="4494639" y="4499732"/>
          <a:ext cx="5288189" cy="1534560"/>
        </p:xfrm>
        <a:graphic>
          <a:graphicData uri="http://schemas.openxmlformats.org/drawingml/2006/table">
            <a:tbl>
              <a:tblPr firstRow="1" bandRow="1">
                <a:tableStyleId>{5C22544A-7EE6-4342-B048-85BDC9FD1C3A}</a:tableStyleId>
              </a:tblPr>
              <a:tblGrid>
                <a:gridCol w="807611">
                  <a:extLst>
                    <a:ext uri="{9D8B030D-6E8A-4147-A177-3AD203B41FA5}">
                      <a16:colId xmlns:a16="http://schemas.microsoft.com/office/drawing/2014/main" val="20000"/>
                    </a:ext>
                  </a:extLst>
                </a:gridCol>
                <a:gridCol w="1168638">
                  <a:extLst>
                    <a:ext uri="{9D8B030D-6E8A-4147-A177-3AD203B41FA5}">
                      <a16:colId xmlns:a16="http://schemas.microsoft.com/office/drawing/2014/main" val="20001"/>
                    </a:ext>
                  </a:extLst>
                </a:gridCol>
                <a:gridCol w="869712">
                  <a:extLst>
                    <a:ext uri="{9D8B030D-6E8A-4147-A177-3AD203B41FA5}">
                      <a16:colId xmlns:a16="http://schemas.microsoft.com/office/drawing/2014/main" val="20002"/>
                    </a:ext>
                  </a:extLst>
                </a:gridCol>
                <a:gridCol w="1134978">
                  <a:extLst>
                    <a:ext uri="{9D8B030D-6E8A-4147-A177-3AD203B41FA5}">
                      <a16:colId xmlns:a16="http://schemas.microsoft.com/office/drawing/2014/main" val="1451268218"/>
                    </a:ext>
                  </a:extLst>
                </a:gridCol>
                <a:gridCol w="1307250">
                  <a:extLst>
                    <a:ext uri="{9D8B030D-6E8A-4147-A177-3AD203B41FA5}">
                      <a16:colId xmlns:a16="http://schemas.microsoft.com/office/drawing/2014/main" val="20004"/>
                    </a:ext>
                  </a:extLst>
                </a:gridCol>
              </a:tblGrid>
              <a:tr h="2160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60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dirty="0">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endParaRPr kumimoji="1" lang="ja-JP" altLang="en-US" dirty="0"/>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T w="12700" cap="flat" cmpd="sng" algn="ctr">
                      <a:solidFill>
                        <a:srgbClr val="1F497D"/>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M" panose="020B0600000000000000" pitchFamily="50" charset="-128"/>
                        <a:ea typeface="HGPｺﾞｼｯｸM" panose="020B06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21" name="グループ化 20"/>
          <p:cNvGrpSpPr/>
          <p:nvPr/>
        </p:nvGrpSpPr>
        <p:grpSpPr>
          <a:xfrm>
            <a:off x="3427059" y="168841"/>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p:cNvSpPr txBox="1"/>
            <p:nvPr/>
          </p:nvSpPr>
          <p:spPr>
            <a:xfrm>
              <a:off x="2649013" y="280659"/>
              <a:ext cx="315712"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PC</a:t>
              </a:r>
              <a:endParaRPr kumimoji="1" lang="ja-JP" altLang="en-US" sz="850" b="1" i="0" u="none" strike="noStrike" kern="1200" cap="none" spc="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sp>
        <p:nvSpPr>
          <p:cNvPr id="25" name="正方形/長方形 12">
            <a:extLst>
              <a:ext uri="{FF2B5EF4-FFF2-40B4-BE49-F238E27FC236}">
                <a16:creationId xmlns:a16="http://schemas.microsoft.com/office/drawing/2014/main" id="{02BA9C06-E395-4CE4-9FFF-518C9E4997C2}"/>
              </a:ext>
            </a:extLst>
          </p:cNvPr>
          <p:cNvSpPr>
            <a:spLocks noChangeArrowheads="1"/>
          </p:cNvSpPr>
          <p:nvPr/>
        </p:nvSpPr>
        <p:spPr bwMode="auto">
          <a:xfrm>
            <a:off x="4402606" y="3484024"/>
            <a:ext cx="4685898" cy="738664"/>
          </a:xfrm>
          <a:prstGeom prst="rect">
            <a:avLst/>
          </a:prstGeom>
          <a:noFill/>
          <a:ln>
            <a:noFill/>
          </a:ln>
        </p:spPr>
        <p:txBody>
          <a:bodyPr wrap="none">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最低販売金額は</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50</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万円です。</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日ごと、時間ごとの均等配信は保証いたしません。</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朝刊・夕刊セクションには配信いたしません。</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ターゲティング内容の詳細につきましてはターゲティングレクタングル（日経</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ID</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）メニュー表をご参照ください。</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電子版のセクションおよび</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NIKKEI STYLE</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のチャンネル</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カテゴリーを指定する場合は上記に</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0.5</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円</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/imp</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が追加となります。</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セクション、チャンネル／カテゴリー指定をご希望の場合、ターゲティング（日経</a:t>
            </a:r>
            <a:r>
              <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ID</a:t>
            </a:r>
            <a:r>
              <a:rPr kumimoji="0" lang="ja-JP" altLang="en-US"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）は不可となります。</a:t>
            </a:r>
            <a:endParaRPr kumimoji="0" lang="en-US" altLang="ja-JP" sz="7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p:txBody>
      </p:sp>
      <p:sp>
        <p:nvSpPr>
          <p:cNvPr id="27" name="テキスト ボックス 26">
            <a:extLst>
              <a:ext uri="{FF2B5EF4-FFF2-40B4-BE49-F238E27FC236}">
                <a16:creationId xmlns:a16="http://schemas.microsoft.com/office/drawing/2014/main" id="{883832FE-121F-4E50-8425-CD66CDE5D115}"/>
              </a:ext>
            </a:extLst>
          </p:cNvPr>
          <p:cNvSpPr txBox="1"/>
          <p:nvPr/>
        </p:nvSpPr>
        <p:spPr>
          <a:xfrm>
            <a:off x="3304168" y="2976171"/>
            <a:ext cx="720306" cy="246221"/>
          </a:xfrm>
          <a:prstGeom prst="rect">
            <a:avLst/>
          </a:prstGeom>
          <a:solidFill>
            <a:srgbClr val="D93F3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300×600</a:t>
            </a:r>
            <a:endPar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28" name="グループ化 27">
            <a:extLst>
              <a:ext uri="{FF2B5EF4-FFF2-40B4-BE49-F238E27FC236}">
                <a16:creationId xmlns:a16="http://schemas.microsoft.com/office/drawing/2014/main" id="{BF25B7B5-AF3B-4826-8BFC-E6BE551136B3}"/>
              </a:ext>
            </a:extLst>
          </p:cNvPr>
          <p:cNvGrpSpPr/>
          <p:nvPr/>
        </p:nvGrpSpPr>
        <p:grpSpPr>
          <a:xfrm>
            <a:off x="3427059" y="450793"/>
            <a:ext cx="946328" cy="226480"/>
            <a:chOff x="2345874" y="280659"/>
            <a:chExt cx="921760" cy="226480"/>
          </a:xfrm>
        </p:grpSpPr>
        <p:sp>
          <p:nvSpPr>
            <p:cNvPr id="29" name="角丸四角形 5">
              <a:extLst>
                <a:ext uri="{FF2B5EF4-FFF2-40B4-BE49-F238E27FC236}">
                  <a16:creationId xmlns:a16="http://schemas.microsoft.com/office/drawing/2014/main" id="{D5733715-B00E-42EB-97B3-0636363DF6B2}"/>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dirty="0">
                <a:solidFill>
                  <a:srgbClr val="003963"/>
                </a:solidFill>
                <a:latin typeface="ＭＳ Ｐゴシック"/>
              </a:endParaRPr>
            </a:p>
          </p:txBody>
        </p:sp>
        <p:sp>
          <p:nvSpPr>
            <p:cNvPr id="30" name="テキスト ボックス 29">
              <a:extLst>
                <a:ext uri="{FF2B5EF4-FFF2-40B4-BE49-F238E27FC236}">
                  <a16:creationId xmlns:a16="http://schemas.microsoft.com/office/drawing/2014/main" id="{8DA715F8-138A-468D-94F1-F53356BDFFC2}"/>
                </a:ext>
              </a:extLst>
            </p:cNvPr>
            <p:cNvSpPr txBox="1"/>
            <p:nvPr/>
          </p:nvSpPr>
          <p:spPr>
            <a:xfrm>
              <a:off x="2451498" y="280659"/>
              <a:ext cx="710743" cy="223138"/>
            </a:xfrm>
            <a:prstGeom prst="rect">
              <a:avLst/>
            </a:prstGeom>
            <a:noFill/>
          </p:spPr>
          <p:txBody>
            <a:bodyPr wrap="none" rtlCol="0">
              <a:spAutoFit/>
            </a:bodyPr>
            <a:lstStyle/>
            <a:p>
              <a:pPr algn="ctr"/>
              <a:r>
                <a:rPr lang="ja-JP" altLang="en-US" sz="850" b="1" dirty="0">
                  <a:solidFill>
                    <a:srgbClr val="E46C0A"/>
                  </a:solidFill>
                  <a:latin typeface="ＭＳ Ｐゴシック"/>
                  <a:cs typeface="メイリオ" panose="020B0604030504040204" pitchFamily="50" charset="-128"/>
                </a:rPr>
                <a:t>繁忙期料金</a:t>
              </a:r>
            </a:p>
          </p:txBody>
        </p:sp>
      </p:grpSp>
      <p:sp>
        <p:nvSpPr>
          <p:cNvPr id="34" name="正方形/長方形 12">
            <a:extLst>
              <a:ext uri="{FF2B5EF4-FFF2-40B4-BE49-F238E27FC236}">
                <a16:creationId xmlns:a16="http://schemas.microsoft.com/office/drawing/2014/main" id="{788631BC-DA3E-45C3-8EE9-5062AFFF208F}"/>
              </a:ext>
            </a:extLst>
          </p:cNvPr>
          <p:cNvSpPr>
            <a:spLocks noChangeArrowheads="1"/>
          </p:cNvSpPr>
          <p:nvPr/>
        </p:nvSpPr>
        <p:spPr bwMode="auto">
          <a:xfrm>
            <a:off x="5403423" y="6056550"/>
            <a:ext cx="3972562" cy="415498"/>
          </a:xfrm>
          <a:prstGeom prst="rect">
            <a:avLst/>
          </a:prstGeom>
          <a:noFill/>
          <a:ln>
            <a:noFill/>
          </a:ln>
        </p:spPr>
        <p:txBody>
          <a:bodyPr wrap="none">
            <a:spAutoFit/>
          </a:bodyPr>
          <a:lstStyle/>
          <a:p>
            <a:pPr marL="88900" indent="-88900"/>
            <a:r>
              <a:rPr kumimoji="0" lang="en-US" altLang="ja-JP" sz="700" dirty="0">
                <a:latin typeface="HGPｺﾞｼｯｸM" pitchFamily="50" charset="-128"/>
                <a:ea typeface="HGPｺﾞｼｯｸM" pitchFamily="50" charset="-128"/>
              </a:rPr>
              <a:t>※</a:t>
            </a:r>
            <a:r>
              <a:rPr kumimoji="0" lang="ja-JP" altLang="en-US" sz="700" dirty="0">
                <a:latin typeface="HGPｺﾞｼｯｸM" pitchFamily="50" charset="-128"/>
                <a:ea typeface="HGPｺﾞｼｯｸM" pitchFamily="50" charset="-128"/>
              </a:rPr>
              <a:t>　掲載期間内に合計</a:t>
            </a:r>
            <a:r>
              <a:rPr kumimoji="0" lang="en-US" altLang="ja-JP" sz="700" dirty="0">
                <a:latin typeface="HGPｺﾞｼｯｸM" pitchFamily="50" charset="-128"/>
                <a:ea typeface="HGPｺﾞｼｯｸM" pitchFamily="50" charset="-128"/>
              </a:rPr>
              <a:t>4</a:t>
            </a:r>
            <a:r>
              <a:rPr kumimoji="0" lang="ja-JP" altLang="en-US" sz="700" dirty="0">
                <a:latin typeface="HGPｺﾞｼｯｸM" pitchFamily="50" charset="-128"/>
                <a:ea typeface="HGPｺﾞｼｯｸM" pitchFamily="50" charset="-128"/>
              </a:rPr>
              <a:t>本まで同時掲載および原稿差し替えが可能です。</a:t>
            </a:r>
            <a:endParaRPr kumimoji="0" lang="en-US" altLang="ja-JP" sz="700" dirty="0">
              <a:latin typeface="HGPｺﾞｼｯｸM" pitchFamily="50" charset="-128"/>
              <a:ea typeface="HGPｺﾞｼｯｸM" pitchFamily="50" charset="-128"/>
            </a:endParaRPr>
          </a:p>
          <a:p>
            <a:pPr marL="88900" indent="-88900"/>
            <a:r>
              <a:rPr kumimoji="0" lang="ja-JP" altLang="en-US" sz="700" dirty="0">
                <a:latin typeface="HGPｺﾞｼｯｸM" pitchFamily="50" charset="-128"/>
                <a:ea typeface="HGPｺﾞｼｯｸM" pitchFamily="50" charset="-128"/>
              </a:rPr>
              <a:t>　　 </a:t>
            </a:r>
            <a:r>
              <a:rPr kumimoji="0" lang="en-US" altLang="ja-JP" sz="700" dirty="0">
                <a:latin typeface="HGPｺﾞｼｯｸM" pitchFamily="50" charset="-128"/>
                <a:ea typeface="HGPｺﾞｼｯｸM" pitchFamily="50" charset="-128"/>
              </a:rPr>
              <a:t>5</a:t>
            </a:r>
            <a:r>
              <a:rPr kumimoji="0" lang="ja-JP" altLang="en-US" sz="700" dirty="0">
                <a:latin typeface="HGPｺﾞｼｯｸM" pitchFamily="50" charset="-128"/>
                <a:ea typeface="HGPｺﾞｼｯｸM" pitchFamily="50" charset="-128"/>
              </a:rPr>
              <a:t>本以上の掲載または差し替えを行う場合は、</a:t>
            </a:r>
            <a:r>
              <a:rPr kumimoji="0" lang="en-US" altLang="ja-JP" sz="700" dirty="0">
                <a:latin typeface="HGPｺﾞｼｯｸM" pitchFamily="50" charset="-128"/>
                <a:ea typeface="HGPｺﾞｼｯｸM" pitchFamily="50" charset="-128"/>
              </a:rPr>
              <a:t>5</a:t>
            </a:r>
            <a:r>
              <a:rPr kumimoji="0" lang="ja-JP" altLang="en-US" sz="700" dirty="0">
                <a:latin typeface="HGPｺﾞｼｯｸM" pitchFamily="50" charset="-128"/>
                <a:ea typeface="HGPｺﾞｼｯｸM" pitchFamily="50" charset="-128"/>
              </a:rPr>
              <a:t>本目から</a:t>
            </a:r>
            <a:r>
              <a:rPr kumimoji="0" lang="en-US" altLang="ja-JP" sz="700" dirty="0">
                <a:latin typeface="HGPｺﾞｼｯｸM" pitchFamily="50" charset="-128"/>
                <a:ea typeface="HGPｺﾞｼｯｸM" pitchFamily="50" charset="-128"/>
              </a:rPr>
              <a:t>1</a:t>
            </a:r>
            <a:r>
              <a:rPr kumimoji="0" lang="ja-JP" altLang="en-US" sz="700" dirty="0">
                <a:latin typeface="HGPｺﾞｼｯｸM" pitchFamily="50" charset="-128"/>
                <a:ea typeface="HGPｺﾞｼｯｸM" pitchFamily="50" charset="-128"/>
              </a:rPr>
              <a:t>本につき</a:t>
            </a:r>
            <a:r>
              <a:rPr kumimoji="0" lang="en-US" altLang="ja-JP" sz="700" dirty="0">
                <a:latin typeface="HGPｺﾞｼｯｸM" pitchFamily="50" charset="-128"/>
                <a:ea typeface="HGPｺﾞｼｯｸM" pitchFamily="50" charset="-128"/>
              </a:rPr>
              <a:t>2</a:t>
            </a:r>
            <a:r>
              <a:rPr kumimoji="0" lang="ja-JP" altLang="en-US" sz="700" dirty="0">
                <a:latin typeface="HGPｺﾞｼｯｸM" pitchFamily="50" charset="-128"/>
                <a:ea typeface="HGPｺﾞｼｯｸM" pitchFamily="50" charset="-128"/>
              </a:rPr>
              <a:t>万円の追加料金がかかります。</a:t>
            </a:r>
            <a:endParaRPr kumimoji="0" lang="en-US" altLang="ja-JP" sz="700" dirty="0">
              <a:latin typeface="HGPｺﾞｼｯｸM" pitchFamily="50" charset="-128"/>
              <a:ea typeface="HGPｺﾞｼｯｸM" pitchFamily="50" charset="-128"/>
            </a:endParaRPr>
          </a:p>
          <a:p>
            <a:pPr marL="88900" indent="-88900"/>
            <a:r>
              <a:rPr lang="en-US" altLang="ja-JP" sz="700" dirty="0">
                <a:latin typeface="HGPｺﾞｼｯｸM" pitchFamily="50" charset="-128"/>
                <a:ea typeface="HGPｺﾞｼｯｸM" pitchFamily="50" charset="-128"/>
              </a:rPr>
              <a:t>※</a:t>
            </a:r>
            <a:r>
              <a:rPr lang="ja-JP" altLang="en-US" sz="700" dirty="0">
                <a:latin typeface="HGPｺﾞｼｯｸM" pitchFamily="50" charset="-128"/>
                <a:ea typeface="HGPｺﾞｼｯｸM" pitchFamily="50" charset="-128"/>
              </a:rPr>
              <a:t>　事前に原稿案を確認のうえ、媒体判断によりお断りまたは修正をお願いする場合があります。</a:t>
            </a:r>
            <a:endParaRPr kumimoji="0" lang="en-US" altLang="ja-JP" sz="700" dirty="0">
              <a:solidFill>
                <a:srgbClr val="000000"/>
              </a:solidFill>
              <a:latin typeface="HGPｺﾞｼｯｸM" panose="020B0600000000000000" pitchFamily="50" charset="-128"/>
              <a:ea typeface="HGPｺﾞｼｯｸM" panose="020B0600000000000000" pitchFamily="50" charset="-128"/>
            </a:endParaRPr>
          </a:p>
        </p:txBody>
      </p:sp>
      <p:sp>
        <p:nvSpPr>
          <p:cNvPr id="35" name="テキスト ボックス 34">
            <a:extLst>
              <a:ext uri="{FF2B5EF4-FFF2-40B4-BE49-F238E27FC236}">
                <a16:creationId xmlns:a16="http://schemas.microsoft.com/office/drawing/2014/main" id="{6D4FC93C-7956-4DEE-B34F-136867C29924}"/>
              </a:ext>
            </a:extLst>
          </p:cNvPr>
          <p:cNvSpPr txBox="1"/>
          <p:nvPr/>
        </p:nvSpPr>
        <p:spPr>
          <a:xfrm>
            <a:off x="282890" y="5949541"/>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sp>
        <p:nvSpPr>
          <p:cNvPr id="32" name="テキスト ボックス 31">
            <a:extLst>
              <a:ext uri="{FF2B5EF4-FFF2-40B4-BE49-F238E27FC236}">
                <a16:creationId xmlns:a16="http://schemas.microsoft.com/office/drawing/2014/main" id="{97F64FF9-7776-4D72-A3B6-F31ACD63FA41}"/>
              </a:ext>
            </a:extLst>
          </p:cNvPr>
          <p:cNvSpPr txBox="1"/>
          <p:nvPr/>
        </p:nvSpPr>
        <p:spPr>
          <a:xfrm>
            <a:off x="176376" y="6271261"/>
            <a:ext cx="5678814" cy="276999"/>
          </a:xfrm>
          <a:prstGeom prst="rect">
            <a:avLst/>
          </a:prstGeom>
          <a:noFill/>
        </p:spPr>
        <p:txBody>
          <a:bodyPr wrap="square" rtlCol="0">
            <a:spAutoFit/>
          </a:bodyPr>
          <a:lstStyle/>
          <a:p>
            <a:r>
              <a:rPr kumimoji="1"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繁忙期料金適用期間：</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掲載開始分</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6">
            <a:extLst>
              <a:ext uri="{FF2B5EF4-FFF2-40B4-BE49-F238E27FC236}">
                <a16:creationId xmlns:a16="http://schemas.microsoft.com/office/drawing/2014/main" id="{7F143B66-3AE9-4345-BB20-C7AEC64A01EA}"/>
              </a:ext>
            </a:extLst>
          </p:cNvPr>
          <p:cNvSpPr txBox="1">
            <a:spLocks noChangeArrowheads="1"/>
          </p:cNvSpPr>
          <p:nvPr/>
        </p:nvSpPr>
        <p:spPr bwMode="auto">
          <a:xfrm>
            <a:off x="9025631" y="6316928"/>
            <a:ext cx="88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2021.11.9 </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846376937"/>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中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8395</Words>
  <Application>Microsoft Office PowerPoint</Application>
  <PresentationFormat>A4 210 x 297 mm</PresentationFormat>
  <Paragraphs>1284</Paragraphs>
  <Slides>25</Slides>
  <Notes>25</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25</vt:i4>
      </vt:variant>
    </vt:vector>
  </HeadingPairs>
  <TitlesOfParts>
    <vt:vector size="43" baseType="lpstr">
      <vt:lpstr>HGPゴシック</vt:lpstr>
      <vt:lpstr>HGPｺﾞｼｯｸM</vt:lpstr>
      <vt:lpstr>HGP創英角ｺﾞｼｯｸUB</vt:lpstr>
      <vt:lpstr>Meiryo UI</vt:lpstr>
      <vt:lpstr>ＭＳ Ｐゴシック</vt:lpstr>
      <vt:lpstr>源ノ角ゴシック JP Medium</vt:lpstr>
      <vt:lpstr>游ゴシック</vt:lpstr>
      <vt:lpstr>Arial</vt:lpstr>
      <vt:lpstr>Calibri</vt:lpstr>
      <vt:lpstr>Century Gothic</vt:lpstr>
      <vt:lpstr>Segoe UI</vt:lpstr>
      <vt:lpstr>Segoe UI Light</vt:lpstr>
      <vt:lpstr>Wingdings</vt:lpstr>
      <vt:lpstr>表紙</vt:lpstr>
      <vt:lpstr>中表紙</vt:lpstr>
      <vt:lpstr>P2.3共通</vt:lpstr>
      <vt:lpstr>1_P2.3共通</vt:lpstr>
      <vt:lpstr>2_P2.3共通</vt:lpstr>
      <vt:lpstr>PowerPoint プレゼンテーション</vt:lpstr>
      <vt:lpstr>繁忙期料金の設定について</vt:lpstr>
      <vt:lpstr>PowerPoint プレゼンテーション</vt:lpstr>
      <vt:lpstr>インリード動画</vt:lpstr>
      <vt:lpstr>モバイルインリード動画</vt:lpstr>
      <vt:lpstr>レクタングル動画</vt:lpstr>
      <vt:lpstr>レクタングル動画　（モバイル指定）</vt:lpstr>
      <vt:lpstr>PowerPoint プレゼンテーション</vt:lpstr>
      <vt:lpstr>ダブルレクタングル</vt:lpstr>
      <vt:lpstr>第1レクタングル</vt:lpstr>
      <vt:lpstr>Run of NIKKEI</vt:lpstr>
      <vt:lpstr>レクタングル（モバイル指定）</vt:lpstr>
      <vt:lpstr>ターゲティングレクタングル（日経ID）</vt:lpstr>
      <vt:lpstr>【日経ＩＤターゲティング】 利用可能な属性項目一覧 </vt:lpstr>
      <vt:lpstr>ターゲティングレクタングル（サイトカテゴリー）</vt:lpstr>
      <vt:lpstr>PowerPoint プレゼンテーション</vt:lpstr>
      <vt:lpstr>Run of NIKKEI インフィード  </vt:lpstr>
      <vt:lpstr>Run of NIKKEI インフィード  </vt:lpstr>
      <vt:lpstr>ターゲティングインフィード(日経ID)  </vt:lpstr>
      <vt:lpstr>PowerPoint プレゼンテーション</vt:lpstr>
      <vt:lpstr>注意事項・免責</vt:lpstr>
      <vt:lpstr>注意事項・免責</vt:lpstr>
      <vt:lpstr>原稿規定</vt:lpstr>
      <vt:lpstr>原稿規定</vt:lpstr>
      <vt:lpstr>原稿規定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2018-03-12T06:04:53Z</dcterms:created>
  <dcterms:modified xsi:type="dcterms:W3CDTF">2021-11-26T01:24:14Z</dcterms:modified>
</cp:coreProperties>
</file>