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53.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3.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8" r:id="rId1"/>
    <p:sldMasterId id="2147483666" r:id="rId2"/>
    <p:sldMasterId id="2147483664" r:id="rId3"/>
    <p:sldMasterId id="2147483698" r:id="rId4"/>
  </p:sldMasterIdLst>
  <p:notesMasterIdLst>
    <p:notesMasterId r:id="rId89"/>
  </p:notesMasterIdLst>
  <p:handoutMasterIdLst>
    <p:handoutMasterId r:id="rId90"/>
  </p:handoutMasterIdLst>
  <p:sldIdLst>
    <p:sldId id="406" r:id="rId5"/>
    <p:sldId id="537" r:id="rId6"/>
    <p:sldId id="457" r:id="rId7"/>
    <p:sldId id="518" r:id="rId8"/>
    <p:sldId id="519" r:id="rId9"/>
    <p:sldId id="520" r:id="rId10"/>
    <p:sldId id="521" r:id="rId11"/>
    <p:sldId id="533" r:id="rId12"/>
    <p:sldId id="534" r:id="rId13"/>
    <p:sldId id="530" r:id="rId14"/>
    <p:sldId id="524" r:id="rId15"/>
    <p:sldId id="525" r:id="rId16"/>
    <p:sldId id="526" r:id="rId17"/>
    <p:sldId id="527" r:id="rId18"/>
    <p:sldId id="536" r:id="rId19"/>
    <p:sldId id="321" r:id="rId20"/>
    <p:sldId id="370" r:id="rId21"/>
    <p:sldId id="371" r:id="rId22"/>
    <p:sldId id="346" r:id="rId23"/>
    <p:sldId id="420" r:id="rId24"/>
    <p:sldId id="504" r:id="rId25"/>
    <p:sldId id="442" r:id="rId26"/>
    <p:sldId id="476" r:id="rId27"/>
    <p:sldId id="441" r:id="rId28"/>
    <p:sldId id="513" r:id="rId29"/>
    <p:sldId id="514" r:id="rId30"/>
    <p:sldId id="515" r:id="rId31"/>
    <p:sldId id="535" r:id="rId32"/>
    <p:sldId id="259" r:id="rId33"/>
    <p:sldId id="391" r:id="rId34"/>
    <p:sldId id="338" r:id="rId35"/>
    <p:sldId id="454" r:id="rId36"/>
    <p:sldId id="460" r:id="rId37"/>
    <p:sldId id="339" r:id="rId38"/>
    <p:sldId id="421" r:id="rId39"/>
    <p:sldId id="340" r:id="rId40"/>
    <p:sldId id="422" r:id="rId41"/>
    <p:sldId id="501" r:id="rId42"/>
    <p:sldId id="503" r:id="rId43"/>
    <p:sldId id="424" r:id="rId44"/>
    <p:sldId id="532" r:id="rId45"/>
    <p:sldId id="373" r:id="rId46"/>
    <p:sldId id="448" r:id="rId47"/>
    <p:sldId id="528" r:id="rId48"/>
    <p:sldId id="427" r:id="rId49"/>
    <p:sldId id="393" r:id="rId50"/>
    <p:sldId id="394" r:id="rId51"/>
    <p:sldId id="279" r:id="rId52"/>
    <p:sldId id="498" r:id="rId53"/>
    <p:sldId id="409" r:id="rId54"/>
    <p:sldId id="352" r:id="rId55"/>
    <p:sldId id="354" r:id="rId56"/>
    <p:sldId id="414" r:id="rId57"/>
    <p:sldId id="415" r:id="rId58"/>
    <p:sldId id="493" r:id="rId59"/>
    <p:sldId id="494" r:id="rId60"/>
    <p:sldId id="496" r:id="rId61"/>
    <p:sldId id="317" r:id="rId62"/>
    <p:sldId id="447" r:id="rId63"/>
    <p:sldId id="428" r:id="rId64"/>
    <p:sldId id="492" r:id="rId65"/>
    <p:sldId id="478" r:id="rId66"/>
    <p:sldId id="479" r:id="rId67"/>
    <p:sldId id="480" r:id="rId68"/>
    <p:sldId id="481" r:id="rId69"/>
    <p:sldId id="482" r:id="rId70"/>
    <p:sldId id="483" r:id="rId71"/>
    <p:sldId id="516" r:id="rId72"/>
    <p:sldId id="463" r:id="rId73"/>
    <p:sldId id="464" r:id="rId74"/>
    <p:sldId id="517" r:id="rId75"/>
    <p:sldId id="489" r:id="rId76"/>
    <p:sldId id="293" r:id="rId77"/>
    <p:sldId id="445" r:id="rId78"/>
    <p:sldId id="408" r:id="rId79"/>
    <p:sldId id="413" r:id="rId80"/>
    <p:sldId id="403" r:id="rId81"/>
    <p:sldId id="404" r:id="rId82"/>
    <p:sldId id="402" r:id="rId83"/>
    <p:sldId id="318" r:id="rId84"/>
    <p:sldId id="465" r:id="rId85"/>
    <p:sldId id="400" r:id="rId86"/>
    <p:sldId id="411" r:id="rId87"/>
    <p:sldId id="459" r:id="rId88"/>
  </p:sldIdLst>
  <p:sldSz cx="9906000" cy="6858000" type="A4"/>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0" userDrawn="1">
          <p15:clr>
            <a:srgbClr val="A4A3A4"/>
          </p15:clr>
        </p15:guide>
        <p15:guide id="2" pos="308" userDrawn="1">
          <p15:clr>
            <a:srgbClr val="A4A3A4"/>
          </p15:clr>
        </p15:guide>
        <p15:guide id="3" orient="horz" pos="4319">
          <p15:clr>
            <a:srgbClr val="A4A3A4"/>
          </p15:clr>
        </p15:guide>
        <p15:guide id="4" pos="5910" userDrawn="1">
          <p15:clr>
            <a:srgbClr val="A4A3A4"/>
          </p15:clr>
        </p15:guide>
        <p15:guide id="5" orient="horz" pos="2251" userDrawn="1">
          <p15:clr>
            <a:srgbClr val="A4A3A4"/>
          </p15:clr>
        </p15:guide>
      </p15:sldGuideLst>
    </p:ext>
    <p:ext uri="{2D200454-40CA-4A62-9FC3-DE9A4176ACB9}">
      <p15:notesGuideLst xmlns:p15="http://schemas.microsoft.com/office/powerpoint/2012/main">
        <p15:guide id="1" orient="horz" pos="20157" userDrawn="1">
          <p15:clr>
            <a:srgbClr val="A4A3A4"/>
          </p15:clr>
        </p15:guide>
        <p15:guide id="2" pos="305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 id="{06A7B953-6B42-3FFE-EC30-9991A3017A9F}" name="野村 源太" initials="野源" userId="S::nk19985@nexnikkei.onmicrosoft.com::28afd837-b6c5-4371-ac5b-36c93b6639fe" providerId="AD"/>
  <p188:author id="{D6903981-C38D-A2FC-3DC1-CB747DA5A0F7}" name="中尾 洋" initials="中洋" userId="S::nk12242@nexnikkei.onmicrosoft.com::5f7ee52c-4e2f-45d2-858e-04dda75fb6c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434" clrIdx="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95BF"/>
    <a:srgbClr val="114063"/>
    <a:srgbClr val="7F7E80"/>
    <a:srgbClr val="B6B6B6"/>
    <a:srgbClr val="124163"/>
    <a:srgbClr val="DAE9F5"/>
    <a:srgbClr val="16375E"/>
    <a:srgbClr val="DE5321"/>
    <a:srgbClr val="012060"/>
    <a:srgbClr val="E36C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43" autoAdjust="0"/>
    <p:restoredTop sz="93867" autoAdjust="0"/>
  </p:normalViewPr>
  <p:slideViewPr>
    <p:cSldViewPr snapToGrid="0">
      <p:cViewPr varScale="1">
        <p:scale>
          <a:sx n="67" d="100"/>
          <a:sy n="67" d="100"/>
        </p:scale>
        <p:origin x="1132" y="60"/>
      </p:cViewPr>
      <p:guideLst>
        <p:guide orient="horz" pos="640"/>
        <p:guide pos="308"/>
        <p:guide orient="horz" pos="4319"/>
        <p:guide pos="5910"/>
        <p:guide orient="horz" pos="2251"/>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guide orient="horz" pos="20157"/>
        <p:guide pos="305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notesMaster" Target="notesMasters/notes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handoutMaster" Target="handoutMasters/handoutMaster1.xml"/><Relationship Id="rId95" Type="http://schemas.openxmlformats.org/officeDocument/2006/relationships/tableStyles" Target="tableStyle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sers\haruka\Downloads\&#24195;&#21578;&#12459;&#12441;&#12452;&#12488;&#12441;\2022Q1&#24195;&#21578;&#12459;&#12441;&#12452;&#12488;&#12441;&#12463;&#12441;&#12521;&#12501;&#20316;&#25104;&#29992;&#12486;&#12441;&#12540;&#12479;_20210701-20210930_1101.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Users\haruka\Downloads\&#24195;&#21578;&#12459;&#12441;&#12452;&#12488;&#12441;\2022Q1&#24195;&#21578;&#12459;&#12441;&#12452;&#12488;&#12441;&#12463;&#12441;&#12521;&#12501;&#20316;&#25104;&#29992;&#12486;&#12441;&#12540;&#12479;_20210701-20210930_1101.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Users\haruka\Downloads\&#24195;&#21578;&#12459;&#12441;&#12452;&#12488;&#12441;\2022Q1&#24195;&#21578;&#12459;&#12441;&#12452;&#12488;&#12441;&#12463;&#12441;&#12521;&#12501;&#20316;&#25104;&#29992;&#12486;&#12441;&#12540;&#12479;_20210701-20210930_1101.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Users\haruka\Downloads\&#24195;&#21578;&#12459;&#12441;&#12452;&#12488;&#12441;\2022Q1&#24195;&#21578;&#12459;&#12441;&#12452;&#12488;&#12441;&#12463;&#12441;&#12521;&#12501;&#20316;&#25104;&#29992;&#12486;&#12441;&#12540;&#12479;_20210701-20210930_1101.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Users\haruka\Downloads\&#24195;&#21578;&#12459;&#12441;&#12452;&#12488;&#12441;\2022Q1&#24195;&#21578;&#12459;&#12441;&#12452;&#12488;&#12441;&#12463;&#12441;&#12521;&#12501;&#20316;&#25104;&#29992;&#12486;&#12441;&#12540;&#12479;_20210701-20210930_1101.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Users\haruka\Downloads\&#24195;&#21578;&#12459;&#12441;&#12452;&#12488;&#12441;\2022Q1&#24195;&#21578;&#12459;&#12441;&#12452;&#12488;&#12441;&#12463;&#12441;&#12521;&#12501;&#20316;&#25104;&#29992;&#12486;&#12441;&#12540;&#12479;_20210701-20210930_1101.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Users\haruka\Downloads\&#24195;&#21578;&#12459;&#12441;&#12452;&#12488;&#12441;\2022Q1&#24195;&#21578;&#12459;&#12441;&#12452;&#12488;&#12441;&#12463;&#12441;&#12521;&#12501;&#20316;&#25104;&#29992;&#12486;&#12441;&#12540;&#12479;_20210701-20210930_1101.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Users\haruka\Downloads\&#24195;&#21578;&#12459;&#12441;&#12452;&#12488;&#12441;\2022Q1&#24195;&#21578;&#12459;&#12441;&#12452;&#12488;&#12441;&#12463;&#12441;&#12521;&#12501;&#20316;&#25104;&#29992;&#12486;&#12441;&#12540;&#12479;_20210701-20210930_1101.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Users\haruka\Downloads\&#24195;&#21578;&#12459;&#12441;&#12452;&#12488;&#12441;\2022Q1&#24195;&#21578;&#12459;&#12441;&#12452;&#12488;&#12441;&#12463;&#12441;&#12521;&#12501;&#20316;&#25104;&#29992;&#12486;&#12441;&#12540;&#12479;_20210701-20210930_1101.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NULL"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file:///C:\Users\nk19723\Desktop\&#9632;IAS&#20581;&#24247;&#35386;&#26029;\&#12304;IAS&#32080;&#26524;&#12469;&#12471;&#12459;&#12456;&#12305;2020Q4&#24195;&#21578;&#12460;&#12452;&#12489;&#12464;&#12521;&#12501;&#20316;&#25104;&#29992;&#12487;&#12540;&#12479;.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file:///C:\Users\nk19723\Desktop\&#9670;&#24195;&#21578;&#12460;&#12452;&#12489;&#12304;&#20491;&#20154;&#31649;&#29702;&#29992;&#12305;\2020Q4&#24195;&#21578;&#12460;&#12452;&#12489;\&#12304;IAS&#32080;&#26524;&#12469;&#12471;&#12459;&#12456;&#12305;2020Q4&#24195;&#21578;&#12460;&#12452;&#12489;&#12464;&#12521;&#12501;&#20316;&#25104;&#29992;&#12487;&#12540;&#12479;.xlsx"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file:///C:\Users\nk19723\Desktop\&#9670;&#24195;&#21578;&#12460;&#12452;&#12489;&#12304;&#20491;&#20154;&#31649;&#29702;&#29992;&#12305;\&#12304;IAS&#32080;&#26524;&#12469;&#12471;&#12459;&#12456;&#12305;2020Q4&#24195;&#21578;&#12460;&#12452;&#12489;&#12464;&#12521;&#12501;&#20316;&#25104;&#29992;&#12487;&#12540;&#12479;.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割合</c:v>
                </c:pt>
              </c:strCache>
            </c:strRef>
          </c:tx>
          <c:spPr>
            <a:ln>
              <a:solidFill>
                <a:srgbClr val="D3EAF7"/>
              </a:solidFill>
            </a:ln>
          </c:spPr>
          <c:dPt>
            <c:idx val="0"/>
            <c:bubble3D val="0"/>
            <c:spPr>
              <a:solidFill>
                <a:srgbClr val="D3EAF7"/>
              </a:solidFill>
              <a:ln w="19050">
                <a:solidFill>
                  <a:srgbClr val="D3EAF7"/>
                </a:solidFill>
              </a:ln>
              <a:effectLst/>
            </c:spPr>
            <c:extLst>
              <c:ext xmlns:c16="http://schemas.microsoft.com/office/drawing/2014/chart" uri="{C3380CC4-5D6E-409C-BE32-E72D297353CC}">
                <c16:uniqueId val="{00000002-1342-1C4D-9D6C-F2EF1884A48D}"/>
              </c:ext>
            </c:extLst>
          </c:dPt>
          <c:dPt>
            <c:idx val="1"/>
            <c:bubble3D val="0"/>
            <c:spPr>
              <a:solidFill>
                <a:srgbClr val="FFFFFF"/>
              </a:solidFill>
              <a:ln w="19050">
                <a:solidFill>
                  <a:srgbClr val="D3EAF7"/>
                </a:solidFill>
              </a:ln>
              <a:effectLst/>
            </c:spPr>
            <c:extLst>
              <c:ext xmlns:c16="http://schemas.microsoft.com/office/drawing/2014/chart" uri="{C3380CC4-5D6E-409C-BE32-E72D297353CC}">
                <c16:uniqueId val="{00000003-1342-1C4D-9D6C-F2EF1884A48D}"/>
              </c:ext>
            </c:extLst>
          </c:dPt>
          <c:cat>
            <c:strRef>
              <c:f>Sheet1!$A$2:$A$3</c:f>
              <c:strCache>
                <c:ptCount val="2"/>
                <c:pt idx="0">
                  <c:v>以上</c:v>
                </c:pt>
                <c:pt idx="1">
                  <c:v>以下</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0-1342-1C4D-9D6C-F2EF1884A48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割合</c:v>
                </c:pt>
              </c:strCache>
            </c:strRef>
          </c:tx>
          <c:spPr>
            <a:solidFill>
              <a:srgbClr val="DBE8F5"/>
            </a:solidFill>
          </c:spPr>
          <c:dPt>
            <c:idx val="0"/>
            <c:bubble3D val="0"/>
            <c:spPr>
              <a:solidFill>
                <a:srgbClr val="124163"/>
              </a:solidFill>
              <a:ln w="19050">
                <a:solidFill>
                  <a:schemeClr val="lt1"/>
                </a:solidFill>
              </a:ln>
              <a:effectLst/>
            </c:spPr>
            <c:extLst>
              <c:ext xmlns:c16="http://schemas.microsoft.com/office/drawing/2014/chart" uri="{C3380CC4-5D6E-409C-BE32-E72D297353CC}">
                <c16:uniqueId val="{00000001-7882-3B4F-90DC-221215EB9D6A}"/>
              </c:ext>
            </c:extLst>
          </c:dPt>
          <c:dPt>
            <c:idx val="1"/>
            <c:bubble3D val="0"/>
            <c:spPr>
              <a:solidFill>
                <a:srgbClr val="124163"/>
              </a:solidFill>
              <a:ln w="19050">
                <a:solidFill>
                  <a:schemeClr val="lt1"/>
                </a:solidFill>
              </a:ln>
              <a:effectLst/>
            </c:spPr>
            <c:extLst>
              <c:ext xmlns:c16="http://schemas.microsoft.com/office/drawing/2014/chart" uri="{C3380CC4-5D6E-409C-BE32-E72D297353CC}">
                <c16:uniqueId val="{00000003-7882-3B4F-90DC-221215EB9D6A}"/>
              </c:ext>
            </c:extLst>
          </c:dPt>
          <c:dPt>
            <c:idx val="2"/>
            <c:bubble3D val="0"/>
            <c:spPr>
              <a:solidFill>
                <a:srgbClr val="DBE8F5"/>
              </a:solidFill>
              <a:ln w="19050">
                <a:solidFill>
                  <a:schemeClr val="lt1"/>
                </a:solidFill>
              </a:ln>
              <a:effectLst/>
            </c:spPr>
            <c:extLst>
              <c:ext xmlns:c16="http://schemas.microsoft.com/office/drawing/2014/chart" uri="{C3380CC4-5D6E-409C-BE32-E72D297353CC}">
                <c16:uniqueId val="{00000005-7882-3B4F-90DC-221215EB9D6A}"/>
              </c:ext>
            </c:extLst>
          </c:dPt>
          <c:dPt>
            <c:idx val="3"/>
            <c:bubble3D val="0"/>
            <c:spPr>
              <a:solidFill>
                <a:srgbClr val="DBE8F5"/>
              </a:solidFill>
              <a:ln w="19050">
                <a:solidFill>
                  <a:schemeClr val="lt1"/>
                </a:solidFill>
              </a:ln>
              <a:effectLst/>
            </c:spPr>
            <c:extLst>
              <c:ext xmlns:c16="http://schemas.microsoft.com/office/drawing/2014/chart" uri="{C3380CC4-5D6E-409C-BE32-E72D297353CC}">
                <c16:uniqueId val="{00000007-7882-3B4F-90DC-221215EB9D6A}"/>
              </c:ext>
            </c:extLst>
          </c:dPt>
          <c:dPt>
            <c:idx val="4"/>
            <c:bubble3D val="0"/>
            <c:spPr>
              <a:solidFill>
                <a:srgbClr val="DBE8F5"/>
              </a:solidFill>
              <a:ln w="19050">
                <a:solidFill>
                  <a:schemeClr val="lt1"/>
                </a:solidFill>
              </a:ln>
              <a:effectLst/>
            </c:spPr>
            <c:extLst>
              <c:ext xmlns:c16="http://schemas.microsoft.com/office/drawing/2014/chart" uri="{C3380CC4-5D6E-409C-BE32-E72D297353CC}">
                <c16:uniqueId val="{00000009-7882-3B4F-90DC-221215EB9D6A}"/>
              </c:ext>
            </c:extLst>
          </c:dPt>
          <c:cat>
            <c:strRef>
              <c:f>Sheet1!$A$2:$A$5</c:f>
              <c:strCache>
                <c:ptCount val="4"/>
                <c:pt idx="0">
                  <c:v>10,000人以上</c:v>
                </c:pt>
                <c:pt idx="1">
                  <c:v>1,000〜9,999人</c:v>
                </c:pt>
                <c:pt idx="2">
                  <c:v>100〜999人</c:v>
                </c:pt>
                <c:pt idx="3">
                  <c:v>1〜99人</c:v>
                </c:pt>
              </c:strCache>
            </c:strRef>
          </c:cat>
          <c:val>
            <c:numRef>
              <c:f>Sheet1!$B$2:$B$5</c:f>
              <c:numCache>
                <c:formatCode>General</c:formatCode>
                <c:ptCount val="4"/>
                <c:pt idx="0">
                  <c:v>17</c:v>
                </c:pt>
                <c:pt idx="1">
                  <c:v>26</c:v>
                </c:pt>
                <c:pt idx="2">
                  <c:v>26</c:v>
                </c:pt>
                <c:pt idx="3">
                  <c:v>32</c:v>
                </c:pt>
              </c:numCache>
            </c:numRef>
          </c:val>
          <c:extLst>
            <c:ext xmlns:c16="http://schemas.microsoft.com/office/drawing/2014/chart" uri="{C3380CC4-5D6E-409C-BE32-E72D297353CC}">
              <c16:uniqueId val="{0000000A-7882-3B4F-90DC-221215EB9D6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dPt>
            <c:idx val="0"/>
            <c:bubble3D val="0"/>
            <c:spPr>
              <a:solidFill>
                <a:srgbClr val="DAE9F5"/>
              </a:solidFill>
              <a:ln w="19050">
                <a:solidFill>
                  <a:schemeClr val="lt1"/>
                </a:solidFill>
              </a:ln>
              <a:effectLst/>
            </c:spPr>
            <c:extLst>
              <c:ext xmlns:c16="http://schemas.microsoft.com/office/drawing/2014/chart" uri="{C3380CC4-5D6E-409C-BE32-E72D297353CC}">
                <c16:uniqueId val="{00000001-5A8A-4F46-86D8-DA305CF4C875}"/>
              </c:ext>
            </c:extLst>
          </c:dPt>
          <c:dPt>
            <c:idx val="1"/>
            <c:bubble3D val="0"/>
            <c:spPr>
              <a:solidFill>
                <a:srgbClr val="124163"/>
              </a:solidFill>
              <a:ln w="19050">
                <a:solidFill>
                  <a:schemeClr val="lt1"/>
                </a:solidFill>
              </a:ln>
              <a:effectLst/>
            </c:spPr>
            <c:extLst>
              <c:ext xmlns:c16="http://schemas.microsoft.com/office/drawing/2014/chart" uri="{C3380CC4-5D6E-409C-BE32-E72D297353CC}">
                <c16:uniqueId val="{00000003-5A8A-4F46-86D8-DA305CF4C875}"/>
              </c:ext>
            </c:extLst>
          </c:dPt>
          <c:dPt>
            <c:idx val="2"/>
            <c:bubble3D val="0"/>
            <c:spPr>
              <a:solidFill>
                <a:srgbClr val="124163"/>
              </a:solidFill>
              <a:ln w="19050">
                <a:solidFill>
                  <a:schemeClr val="lt1"/>
                </a:solidFill>
              </a:ln>
              <a:effectLst/>
            </c:spPr>
            <c:extLst>
              <c:ext xmlns:c16="http://schemas.microsoft.com/office/drawing/2014/chart" uri="{C3380CC4-5D6E-409C-BE32-E72D297353CC}">
                <c16:uniqueId val="{00000005-5A8A-4F46-86D8-DA305CF4C875}"/>
              </c:ext>
            </c:extLst>
          </c:dPt>
          <c:dPt>
            <c:idx val="3"/>
            <c:bubble3D val="0"/>
            <c:spPr>
              <a:solidFill>
                <a:srgbClr val="124163"/>
              </a:solidFill>
              <a:ln w="19050">
                <a:solidFill>
                  <a:schemeClr val="lt1"/>
                </a:solidFill>
              </a:ln>
              <a:effectLst/>
            </c:spPr>
            <c:extLst>
              <c:ext xmlns:c16="http://schemas.microsoft.com/office/drawing/2014/chart" uri="{C3380CC4-5D6E-409C-BE32-E72D297353CC}">
                <c16:uniqueId val="{00000007-5A8A-4F46-86D8-DA305CF4C875}"/>
              </c:ext>
            </c:extLst>
          </c:dPt>
          <c:dPt>
            <c:idx val="4"/>
            <c:bubble3D val="0"/>
            <c:spPr>
              <a:solidFill>
                <a:srgbClr val="DAE9F5"/>
              </a:solidFill>
              <a:ln w="19050">
                <a:solidFill>
                  <a:schemeClr val="lt1"/>
                </a:solidFill>
              </a:ln>
              <a:effectLst/>
            </c:spPr>
            <c:extLst>
              <c:ext xmlns:c16="http://schemas.microsoft.com/office/drawing/2014/chart" uri="{C3380CC4-5D6E-409C-BE32-E72D297353CC}">
                <c16:uniqueId val="{00000009-5A8A-4F46-86D8-DA305CF4C875}"/>
              </c:ext>
            </c:extLst>
          </c:dPt>
          <c:cat>
            <c:strRef>
              <c:f>電子版有料会員!$A$13:$A$17</c:f>
              <c:strCache>
                <c:ptCount val="5"/>
                <c:pt idx="0">
                  <c:v>～20代</c:v>
                </c:pt>
                <c:pt idx="1">
                  <c:v>30代</c:v>
                </c:pt>
                <c:pt idx="2">
                  <c:v>40代</c:v>
                </c:pt>
                <c:pt idx="3">
                  <c:v>50代</c:v>
                </c:pt>
                <c:pt idx="4">
                  <c:v>60代～</c:v>
                </c:pt>
              </c:strCache>
            </c:strRef>
          </c:cat>
          <c:val>
            <c:numRef>
              <c:f>電子版有料会員!$B$13:$B$17</c:f>
              <c:numCache>
                <c:formatCode>0.0%</c:formatCode>
                <c:ptCount val="5"/>
                <c:pt idx="0">
                  <c:v>0.14000000000000001</c:v>
                </c:pt>
                <c:pt idx="1">
                  <c:v>0.2</c:v>
                </c:pt>
                <c:pt idx="2">
                  <c:v>0.24</c:v>
                </c:pt>
                <c:pt idx="3">
                  <c:v>0.25</c:v>
                </c:pt>
                <c:pt idx="4">
                  <c:v>0.16</c:v>
                </c:pt>
              </c:numCache>
            </c:numRef>
          </c:val>
          <c:extLst>
            <c:ext xmlns:c16="http://schemas.microsoft.com/office/drawing/2014/chart" uri="{C3380CC4-5D6E-409C-BE32-E72D297353CC}">
              <c16:uniqueId val="{0000000A-5A8A-4F46-86D8-DA305CF4C875}"/>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割合</c:v>
                </c:pt>
              </c:strCache>
            </c:strRef>
          </c:tx>
          <c:spPr>
            <a:solidFill>
              <a:srgbClr val="124163"/>
            </a:solidFill>
          </c:spPr>
          <c:dPt>
            <c:idx val="0"/>
            <c:bubble3D val="0"/>
            <c:spPr>
              <a:solidFill>
                <a:srgbClr val="DBE8F5"/>
              </a:solidFill>
              <a:ln w="19050">
                <a:solidFill>
                  <a:schemeClr val="lt1"/>
                </a:solidFill>
              </a:ln>
              <a:effectLst/>
            </c:spPr>
            <c:extLst>
              <c:ext xmlns:c16="http://schemas.microsoft.com/office/drawing/2014/chart" uri="{C3380CC4-5D6E-409C-BE32-E72D297353CC}">
                <c16:uniqueId val="{00000001-F717-C148-802C-C6574AEC0054}"/>
              </c:ext>
            </c:extLst>
          </c:dPt>
          <c:dPt>
            <c:idx val="1"/>
            <c:bubble3D val="0"/>
            <c:spPr>
              <a:solidFill>
                <a:srgbClr val="DBE8F5"/>
              </a:solidFill>
              <a:ln w="19050">
                <a:solidFill>
                  <a:schemeClr val="lt1"/>
                </a:solidFill>
              </a:ln>
              <a:effectLst/>
            </c:spPr>
            <c:extLst>
              <c:ext xmlns:c16="http://schemas.microsoft.com/office/drawing/2014/chart" uri="{C3380CC4-5D6E-409C-BE32-E72D297353CC}">
                <c16:uniqueId val="{00000003-F717-C148-802C-C6574AEC0054}"/>
              </c:ext>
            </c:extLst>
          </c:dPt>
          <c:dPt>
            <c:idx val="2"/>
            <c:bubble3D val="0"/>
            <c:spPr>
              <a:solidFill>
                <a:srgbClr val="124163"/>
              </a:solidFill>
              <a:ln w="19050">
                <a:solidFill>
                  <a:schemeClr val="lt1"/>
                </a:solidFill>
              </a:ln>
              <a:effectLst/>
            </c:spPr>
            <c:extLst>
              <c:ext xmlns:c16="http://schemas.microsoft.com/office/drawing/2014/chart" uri="{C3380CC4-5D6E-409C-BE32-E72D297353CC}">
                <c16:uniqueId val="{00000005-F717-C148-802C-C6574AEC0054}"/>
              </c:ext>
            </c:extLst>
          </c:dPt>
          <c:dPt>
            <c:idx val="3"/>
            <c:bubble3D val="0"/>
            <c:spPr>
              <a:solidFill>
                <a:srgbClr val="124163"/>
              </a:solidFill>
              <a:ln w="19050">
                <a:solidFill>
                  <a:schemeClr val="lt1"/>
                </a:solidFill>
              </a:ln>
              <a:effectLst/>
            </c:spPr>
            <c:extLst>
              <c:ext xmlns:c16="http://schemas.microsoft.com/office/drawing/2014/chart" uri="{C3380CC4-5D6E-409C-BE32-E72D297353CC}">
                <c16:uniqueId val="{00000007-F717-C148-802C-C6574AEC0054}"/>
              </c:ext>
            </c:extLst>
          </c:dPt>
          <c:dPt>
            <c:idx val="4"/>
            <c:bubble3D val="0"/>
            <c:spPr>
              <a:solidFill>
                <a:srgbClr val="DBE8F5"/>
              </a:solidFill>
              <a:ln w="19050">
                <a:solidFill>
                  <a:schemeClr val="lt1"/>
                </a:solidFill>
              </a:ln>
              <a:effectLst/>
            </c:spPr>
            <c:extLst>
              <c:ext xmlns:c16="http://schemas.microsoft.com/office/drawing/2014/chart" uri="{C3380CC4-5D6E-409C-BE32-E72D297353CC}">
                <c16:uniqueId val="{00000009-F717-C148-802C-C6574AEC0054}"/>
              </c:ext>
            </c:extLst>
          </c:dPt>
          <c:cat>
            <c:strRef>
              <c:f>Sheet1!$A$2:$A$5</c:f>
              <c:strCache>
                <c:ptCount val="4"/>
                <c:pt idx="0">
                  <c:v>600万未満</c:v>
                </c:pt>
                <c:pt idx="1">
                  <c:v>600万〜1,000万未満</c:v>
                </c:pt>
                <c:pt idx="2">
                  <c:v>1,000万〜2,000万未満</c:v>
                </c:pt>
                <c:pt idx="3">
                  <c:v>2,000万以上</c:v>
                </c:pt>
              </c:strCache>
            </c:strRef>
          </c:cat>
          <c:val>
            <c:numRef>
              <c:f>Sheet1!$B$2:$B$5</c:f>
              <c:numCache>
                <c:formatCode>General</c:formatCode>
                <c:ptCount val="4"/>
                <c:pt idx="0">
                  <c:v>31</c:v>
                </c:pt>
                <c:pt idx="1">
                  <c:v>31</c:v>
                </c:pt>
                <c:pt idx="2">
                  <c:v>31</c:v>
                </c:pt>
                <c:pt idx="3">
                  <c:v>7</c:v>
                </c:pt>
              </c:numCache>
            </c:numRef>
          </c:val>
          <c:extLst>
            <c:ext xmlns:c16="http://schemas.microsoft.com/office/drawing/2014/chart" uri="{C3380CC4-5D6E-409C-BE32-E72D297353CC}">
              <c16:uniqueId val="{0000000A-F717-C148-802C-C6574AEC005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割合</c:v>
                </c:pt>
              </c:strCache>
            </c:strRef>
          </c:tx>
          <c:spPr>
            <a:solidFill>
              <a:srgbClr val="124163"/>
            </a:solidFill>
          </c:spPr>
          <c:dPt>
            <c:idx val="0"/>
            <c:bubble3D val="0"/>
            <c:spPr>
              <a:solidFill>
                <a:srgbClr val="124163"/>
              </a:solidFill>
              <a:ln w="19050">
                <a:solidFill>
                  <a:schemeClr val="lt1"/>
                </a:solidFill>
              </a:ln>
              <a:effectLst/>
            </c:spPr>
            <c:extLst>
              <c:ext xmlns:c16="http://schemas.microsoft.com/office/drawing/2014/chart" uri="{C3380CC4-5D6E-409C-BE32-E72D297353CC}">
                <c16:uniqueId val="{00000001-A2FF-354E-8C88-9F8518209DFF}"/>
              </c:ext>
            </c:extLst>
          </c:dPt>
          <c:dPt>
            <c:idx val="1"/>
            <c:bubble3D val="0"/>
            <c:spPr>
              <a:solidFill>
                <a:srgbClr val="DBE8F5"/>
              </a:solidFill>
              <a:ln w="19050">
                <a:solidFill>
                  <a:schemeClr val="lt1"/>
                </a:solidFill>
              </a:ln>
              <a:effectLst/>
            </c:spPr>
            <c:extLst>
              <c:ext xmlns:c16="http://schemas.microsoft.com/office/drawing/2014/chart" uri="{C3380CC4-5D6E-409C-BE32-E72D297353CC}">
                <c16:uniqueId val="{00000003-A2FF-354E-8C88-9F8518209DFF}"/>
              </c:ext>
            </c:extLst>
          </c:dPt>
          <c:cat>
            <c:strRef>
              <c:f>Sheet1!$A$2:$A$3</c:f>
              <c:strCache>
                <c:ptCount val="2"/>
                <c:pt idx="0">
                  <c:v>男性</c:v>
                </c:pt>
                <c:pt idx="1">
                  <c:v>女性</c:v>
                </c:pt>
              </c:strCache>
            </c:strRef>
          </c:cat>
          <c:val>
            <c:numRef>
              <c:f>Sheet1!$B$2:$B$3</c:f>
              <c:numCache>
                <c:formatCode>General</c:formatCode>
                <c:ptCount val="2"/>
                <c:pt idx="0">
                  <c:v>82</c:v>
                </c:pt>
                <c:pt idx="1">
                  <c:v>18</c:v>
                </c:pt>
              </c:numCache>
            </c:numRef>
          </c:val>
          <c:extLst>
            <c:ext xmlns:c16="http://schemas.microsoft.com/office/drawing/2014/chart" uri="{C3380CC4-5D6E-409C-BE32-E72D297353CC}">
              <c16:uniqueId val="{00000004-A2FF-354E-8C88-9F8518209DF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割合</c:v>
                </c:pt>
              </c:strCache>
            </c:strRef>
          </c:tx>
          <c:spPr>
            <a:solidFill>
              <a:srgbClr val="DBE8F5"/>
            </a:solidFill>
          </c:spPr>
          <c:dPt>
            <c:idx val="0"/>
            <c:bubble3D val="0"/>
            <c:spPr>
              <a:solidFill>
                <a:srgbClr val="124163"/>
              </a:solidFill>
              <a:ln w="19050">
                <a:solidFill>
                  <a:schemeClr val="lt1"/>
                </a:solidFill>
              </a:ln>
              <a:effectLst/>
            </c:spPr>
            <c:extLst>
              <c:ext xmlns:c16="http://schemas.microsoft.com/office/drawing/2014/chart" uri="{C3380CC4-5D6E-409C-BE32-E72D297353CC}">
                <c16:uniqueId val="{00000001-8E27-0D42-BA28-AE4FE5FC225F}"/>
              </c:ext>
            </c:extLst>
          </c:dPt>
          <c:dPt>
            <c:idx val="1"/>
            <c:bubble3D val="0"/>
            <c:spPr>
              <a:solidFill>
                <a:srgbClr val="124163"/>
              </a:solidFill>
              <a:ln w="19050">
                <a:solidFill>
                  <a:schemeClr val="lt1"/>
                </a:solidFill>
              </a:ln>
              <a:effectLst/>
            </c:spPr>
            <c:extLst>
              <c:ext xmlns:c16="http://schemas.microsoft.com/office/drawing/2014/chart" uri="{C3380CC4-5D6E-409C-BE32-E72D297353CC}">
                <c16:uniqueId val="{00000003-8E27-0D42-BA28-AE4FE5FC225F}"/>
              </c:ext>
            </c:extLst>
          </c:dPt>
          <c:dPt>
            <c:idx val="2"/>
            <c:bubble3D val="0"/>
            <c:spPr>
              <a:solidFill>
                <a:srgbClr val="124163"/>
              </a:solidFill>
              <a:ln w="19050">
                <a:solidFill>
                  <a:schemeClr val="lt1"/>
                </a:solidFill>
              </a:ln>
              <a:effectLst/>
            </c:spPr>
            <c:extLst>
              <c:ext xmlns:c16="http://schemas.microsoft.com/office/drawing/2014/chart" uri="{C3380CC4-5D6E-409C-BE32-E72D297353CC}">
                <c16:uniqueId val="{00000005-8E27-0D42-BA28-AE4FE5FC225F}"/>
              </c:ext>
            </c:extLst>
          </c:dPt>
          <c:dPt>
            <c:idx val="3"/>
            <c:bubble3D val="0"/>
            <c:spPr>
              <a:solidFill>
                <a:srgbClr val="DBE8F5"/>
              </a:solidFill>
              <a:ln w="19050">
                <a:solidFill>
                  <a:schemeClr val="lt1"/>
                </a:solidFill>
              </a:ln>
              <a:effectLst/>
            </c:spPr>
            <c:extLst>
              <c:ext xmlns:c16="http://schemas.microsoft.com/office/drawing/2014/chart" uri="{C3380CC4-5D6E-409C-BE32-E72D297353CC}">
                <c16:uniqueId val="{00000007-8E27-0D42-BA28-AE4FE5FC225F}"/>
              </c:ext>
            </c:extLst>
          </c:dPt>
          <c:dPt>
            <c:idx val="4"/>
            <c:bubble3D val="0"/>
            <c:spPr>
              <a:solidFill>
                <a:srgbClr val="DBE8F5"/>
              </a:solidFill>
              <a:ln w="19050">
                <a:solidFill>
                  <a:schemeClr val="lt1"/>
                </a:solidFill>
              </a:ln>
              <a:effectLst/>
            </c:spPr>
            <c:extLst>
              <c:ext xmlns:c16="http://schemas.microsoft.com/office/drawing/2014/chart" uri="{C3380CC4-5D6E-409C-BE32-E72D297353CC}">
                <c16:uniqueId val="{00000009-8E27-0D42-BA28-AE4FE5FC225F}"/>
              </c:ext>
            </c:extLst>
          </c:dPt>
          <c:cat>
            <c:strRef>
              <c:f>Sheet1!$A$2:$A$5</c:f>
              <c:strCache>
                <c:ptCount val="4"/>
                <c:pt idx="0">
                  <c:v>会長・役員</c:v>
                </c:pt>
                <c:pt idx="1">
                  <c:v>部長</c:v>
                </c:pt>
                <c:pt idx="2">
                  <c:v>課長・主任</c:v>
                </c:pt>
                <c:pt idx="3">
                  <c:v>その他</c:v>
                </c:pt>
              </c:strCache>
            </c:strRef>
          </c:cat>
          <c:val>
            <c:numRef>
              <c:f>Sheet1!$B$2:$B$5</c:f>
              <c:numCache>
                <c:formatCode>General</c:formatCode>
                <c:ptCount val="4"/>
                <c:pt idx="0">
                  <c:v>19</c:v>
                </c:pt>
                <c:pt idx="1">
                  <c:v>15</c:v>
                </c:pt>
                <c:pt idx="2">
                  <c:v>31</c:v>
                </c:pt>
                <c:pt idx="3">
                  <c:v>37</c:v>
                </c:pt>
              </c:numCache>
            </c:numRef>
          </c:val>
          <c:extLst>
            <c:ext xmlns:c16="http://schemas.microsoft.com/office/drawing/2014/chart" uri="{C3380CC4-5D6E-409C-BE32-E72D297353CC}">
              <c16:uniqueId val="{0000000A-8E27-0D42-BA28-AE4FE5FC225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割合</c:v>
                </c:pt>
              </c:strCache>
            </c:strRef>
          </c:tx>
          <c:spPr>
            <a:solidFill>
              <a:srgbClr val="DBE8F5"/>
            </a:solidFill>
          </c:spPr>
          <c:dPt>
            <c:idx val="0"/>
            <c:bubble3D val="0"/>
            <c:spPr>
              <a:solidFill>
                <a:srgbClr val="124163"/>
              </a:solidFill>
              <a:ln w="19050">
                <a:solidFill>
                  <a:schemeClr val="lt1"/>
                </a:solidFill>
              </a:ln>
              <a:effectLst/>
            </c:spPr>
            <c:extLst>
              <c:ext xmlns:c16="http://schemas.microsoft.com/office/drawing/2014/chart" uri="{C3380CC4-5D6E-409C-BE32-E72D297353CC}">
                <c16:uniqueId val="{00000001-81FC-834A-8E94-B0791285478F}"/>
              </c:ext>
            </c:extLst>
          </c:dPt>
          <c:dPt>
            <c:idx val="1"/>
            <c:bubble3D val="0"/>
            <c:spPr>
              <a:solidFill>
                <a:srgbClr val="124163"/>
              </a:solidFill>
              <a:ln w="19050">
                <a:solidFill>
                  <a:schemeClr val="lt1"/>
                </a:solidFill>
              </a:ln>
              <a:effectLst/>
            </c:spPr>
            <c:extLst>
              <c:ext xmlns:c16="http://schemas.microsoft.com/office/drawing/2014/chart" uri="{C3380CC4-5D6E-409C-BE32-E72D297353CC}">
                <c16:uniqueId val="{00000003-81FC-834A-8E94-B0791285478F}"/>
              </c:ext>
            </c:extLst>
          </c:dPt>
          <c:dPt>
            <c:idx val="2"/>
            <c:bubble3D val="0"/>
            <c:spPr>
              <a:solidFill>
                <a:srgbClr val="DBE8F5"/>
              </a:solidFill>
              <a:ln w="19050">
                <a:solidFill>
                  <a:schemeClr val="lt1"/>
                </a:solidFill>
              </a:ln>
              <a:effectLst/>
            </c:spPr>
            <c:extLst>
              <c:ext xmlns:c16="http://schemas.microsoft.com/office/drawing/2014/chart" uri="{C3380CC4-5D6E-409C-BE32-E72D297353CC}">
                <c16:uniqueId val="{00000005-81FC-834A-8E94-B0791285478F}"/>
              </c:ext>
            </c:extLst>
          </c:dPt>
          <c:dPt>
            <c:idx val="3"/>
            <c:bubble3D val="0"/>
            <c:spPr>
              <a:solidFill>
                <a:srgbClr val="DBE8F5"/>
              </a:solidFill>
              <a:ln w="19050">
                <a:solidFill>
                  <a:schemeClr val="lt1"/>
                </a:solidFill>
              </a:ln>
              <a:effectLst/>
            </c:spPr>
            <c:extLst>
              <c:ext xmlns:c16="http://schemas.microsoft.com/office/drawing/2014/chart" uri="{C3380CC4-5D6E-409C-BE32-E72D297353CC}">
                <c16:uniqueId val="{00000007-81FC-834A-8E94-B0791285478F}"/>
              </c:ext>
            </c:extLst>
          </c:dPt>
          <c:dPt>
            <c:idx val="4"/>
            <c:bubble3D val="0"/>
            <c:spPr>
              <a:solidFill>
                <a:srgbClr val="DBE8F5"/>
              </a:solidFill>
              <a:ln w="19050">
                <a:solidFill>
                  <a:schemeClr val="lt1"/>
                </a:solidFill>
              </a:ln>
              <a:effectLst/>
            </c:spPr>
            <c:extLst>
              <c:ext xmlns:c16="http://schemas.microsoft.com/office/drawing/2014/chart" uri="{C3380CC4-5D6E-409C-BE32-E72D297353CC}">
                <c16:uniqueId val="{00000009-81FC-834A-8E94-B0791285478F}"/>
              </c:ext>
            </c:extLst>
          </c:dPt>
          <c:cat>
            <c:strRef>
              <c:f>Sheet1!$A$2:$A$5</c:f>
              <c:strCache>
                <c:ptCount val="4"/>
                <c:pt idx="0">
                  <c:v>10,000人以上</c:v>
                </c:pt>
                <c:pt idx="1">
                  <c:v>1,000〜9,999人</c:v>
                </c:pt>
                <c:pt idx="2">
                  <c:v>100〜999人</c:v>
                </c:pt>
                <c:pt idx="3">
                  <c:v>1〜99人</c:v>
                </c:pt>
              </c:strCache>
            </c:strRef>
          </c:cat>
          <c:val>
            <c:numRef>
              <c:f>Sheet1!$B$2:$B$5</c:f>
              <c:numCache>
                <c:formatCode>General</c:formatCode>
                <c:ptCount val="4"/>
                <c:pt idx="0">
                  <c:v>23</c:v>
                </c:pt>
                <c:pt idx="1">
                  <c:v>32</c:v>
                </c:pt>
                <c:pt idx="2">
                  <c:v>23</c:v>
                </c:pt>
                <c:pt idx="3">
                  <c:v>23</c:v>
                </c:pt>
              </c:numCache>
            </c:numRef>
          </c:val>
          <c:extLst>
            <c:ext xmlns:c16="http://schemas.microsoft.com/office/drawing/2014/chart" uri="{C3380CC4-5D6E-409C-BE32-E72D297353CC}">
              <c16:uniqueId val="{0000000A-81FC-834A-8E94-B0791285478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時間帯別アクセス!$I$2</c:f>
              <c:strCache>
                <c:ptCount val="1"/>
                <c:pt idx="0">
                  <c:v>パソコン</c:v>
                </c:pt>
              </c:strCache>
            </c:strRef>
          </c:tx>
          <c:spPr>
            <a:solidFill>
              <a:srgbClr val="114063"/>
            </a:solidFill>
            <a:ln>
              <a:noFill/>
            </a:ln>
            <a:effectLst/>
          </c:spPr>
          <c:invertIfNegative val="0"/>
          <c:cat>
            <c:strRef>
              <c:f>時間帯別アクセス!$A$9:$A$26</c:f>
              <c:strCache>
                <c:ptCount val="18"/>
                <c:pt idx="0">
                  <c:v>6時</c:v>
                </c:pt>
                <c:pt idx="1">
                  <c:v>7時</c:v>
                </c:pt>
                <c:pt idx="2">
                  <c:v>8時</c:v>
                </c:pt>
                <c:pt idx="3">
                  <c:v>9時</c:v>
                </c:pt>
                <c:pt idx="4">
                  <c:v>10時</c:v>
                </c:pt>
                <c:pt idx="5">
                  <c:v>11時</c:v>
                </c:pt>
                <c:pt idx="6">
                  <c:v>12時</c:v>
                </c:pt>
                <c:pt idx="7">
                  <c:v>13時</c:v>
                </c:pt>
                <c:pt idx="8">
                  <c:v>14時</c:v>
                </c:pt>
                <c:pt idx="9">
                  <c:v>15時</c:v>
                </c:pt>
                <c:pt idx="10">
                  <c:v>16時</c:v>
                </c:pt>
                <c:pt idx="11">
                  <c:v>17時</c:v>
                </c:pt>
                <c:pt idx="12">
                  <c:v>18時</c:v>
                </c:pt>
                <c:pt idx="13">
                  <c:v>19時</c:v>
                </c:pt>
                <c:pt idx="14">
                  <c:v>20時</c:v>
                </c:pt>
                <c:pt idx="15">
                  <c:v>21時</c:v>
                </c:pt>
                <c:pt idx="16">
                  <c:v>22時</c:v>
                </c:pt>
                <c:pt idx="17">
                  <c:v>23時</c:v>
                </c:pt>
              </c:strCache>
              <c:extLst/>
            </c:strRef>
          </c:cat>
          <c:val>
            <c:numRef>
              <c:f>時間帯別アクセス!$I$9:$I$26</c:f>
              <c:numCache>
                <c:formatCode>0.0%</c:formatCode>
                <c:ptCount val="18"/>
                <c:pt idx="0">
                  <c:v>0.4639634751018884</c:v>
                </c:pt>
                <c:pt idx="1">
                  <c:v>0.88525714202903161</c:v>
                </c:pt>
                <c:pt idx="2">
                  <c:v>1</c:v>
                </c:pt>
                <c:pt idx="3">
                  <c:v>0.96824235770138034</c:v>
                </c:pt>
                <c:pt idx="4">
                  <c:v>0.77790852974923674</c:v>
                </c:pt>
                <c:pt idx="5">
                  <c:v>0.70364362701210281</c:v>
                </c:pt>
                <c:pt idx="6">
                  <c:v>0.7908591394086929</c:v>
                </c:pt>
                <c:pt idx="7">
                  <c:v>0.64336042516344949</c:v>
                </c:pt>
                <c:pt idx="8">
                  <c:v>0.60641223241471165</c:v>
                </c:pt>
                <c:pt idx="9">
                  <c:v>0.70326948603173656</c:v>
                </c:pt>
                <c:pt idx="10">
                  <c:v>0.60963560918008619</c:v>
                </c:pt>
                <c:pt idx="11">
                  <c:v>0.50394459447395012</c:v>
                </c:pt>
                <c:pt idx="12">
                  <c:v>0.39371922252433605</c:v>
                </c:pt>
                <c:pt idx="13">
                  <c:v>0.32098446392962454</c:v>
                </c:pt>
                <c:pt idx="14">
                  <c:v>0.30841367306567252</c:v>
                </c:pt>
                <c:pt idx="15">
                  <c:v>0.31923153313608066</c:v>
                </c:pt>
                <c:pt idx="16">
                  <c:v>0.27224015059945023</c:v>
                </c:pt>
                <c:pt idx="17">
                  <c:v>0.20223079734531321</c:v>
                </c:pt>
              </c:numCache>
              <c:extLst/>
            </c:numRef>
          </c:val>
          <c:extLst>
            <c:ext xmlns:c16="http://schemas.microsoft.com/office/drawing/2014/chart" uri="{C3380CC4-5D6E-409C-BE32-E72D297353CC}">
              <c16:uniqueId val="{00000000-FD10-B644-AF37-3AE18096AFDC}"/>
            </c:ext>
          </c:extLst>
        </c:ser>
        <c:dLbls>
          <c:showLegendKey val="0"/>
          <c:showVal val="0"/>
          <c:showCatName val="0"/>
          <c:showSerName val="0"/>
          <c:showPercent val="0"/>
          <c:showBubbleSize val="0"/>
        </c:dLbls>
        <c:gapWidth val="150"/>
        <c:axId val="1592654112"/>
        <c:axId val="1315594688"/>
      </c:barChart>
      <c:lineChart>
        <c:grouping val="standard"/>
        <c:varyColors val="0"/>
        <c:ser>
          <c:idx val="1"/>
          <c:order val="1"/>
          <c:tx>
            <c:strRef>
              <c:f>時間帯別アクセス!$J$2</c:f>
              <c:strCache>
                <c:ptCount val="1"/>
                <c:pt idx="0">
                  <c:v>スマートデバイス</c:v>
                </c:pt>
              </c:strCache>
            </c:strRef>
          </c:tx>
          <c:spPr>
            <a:ln w="57150" cap="rnd">
              <a:solidFill>
                <a:srgbClr val="6895BF"/>
              </a:solidFill>
              <a:round/>
            </a:ln>
            <a:effectLst/>
          </c:spPr>
          <c:marker>
            <c:symbol val="none"/>
          </c:marker>
          <c:cat>
            <c:strRef>
              <c:f>時間帯別アクセス!$A$9:$A$26</c:f>
              <c:strCache>
                <c:ptCount val="18"/>
                <c:pt idx="0">
                  <c:v>6時</c:v>
                </c:pt>
                <c:pt idx="1">
                  <c:v>7時</c:v>
                </c:pt>
                <c:pt idx="2">
                  <c:v>8時</c:v>
                </c:pt>
                <c:pt idx="3">
                  <c:v>9時</c:v>
                </c:pt>
                <c:pt idx="4">
                  <c:v>10時</c:v>
                </c:pt>
                <c:pt idx="5">
                  <c:v>11時</c:v>
                </c:pt>
                <c:pt idx="6">
                  <c:v>12時</c:v>
                </c:pt>
                <c:pt idx="7">
                  <c:v>13時</c:v>
                </c:pt>
                <c:pt idx="8">
                  <c:v>14時</c:v>
                </c:pt>
                <c:pt idx="9">
                  <c:v>15時</c:v>
                </c:pt>
                <c:pt idx="10">
                  <c:v>16時</c:v>
                </c:pt>
                <c:pt idx="11">
                  <c:v>17時</c:v>
                </c:pt>
                <c:pt idx="12">
                  <c:v>18時</c:v>
                </c:pt>
                <c:pt idx="13">
                  <c:v>19時</c:v>
                </c:pt>
                <c:pt idx="14">
                  <c:v>20時</c:v>
                </c:pt>
                <c:pt idx="15">
                  <c:v>21時</c:v>
                </c:pt>
                <c:pt idx="16">
                  <c:v>22時</c:v>
                </c:pt>
                <c:pt idx="17">
                  <c:v>23時</c:v>
                </c:pt>
              </c:strCache>
              <c:extLst/>
            </c:strRef>
          </c:cat>
          <c:val>
            <c:numRef>
              <c:f>時間帯別アクセス!$J$9:$J$26</c:f>
              <c:numCache>
                <c:formatCode>0.0%</c:formatCode>
                <c:ptCount val="18"/>
                <c:pt idx="0">
                  <c:v>0.49593860036328902</c:v>
                </c:pt>
                <c:pt idx="1">
                  <c:v>1</c:v>
                </c:pt>
                <c:pt idx="2">
                  <c:v>0.73152733084164201</c:v>
                </c:pt>
                <c:pt idx="3">
                  <c:v>0.33673813948519971</c:v>
                </c:pt>
                <c:pt idx="4">
                  <c:v>0.21379502026405567</c:v>
                </c:pt>
                <c:pt idx="5">
                  <c:v>0.21431961791126519</c:v>
                </c:pt>
                <c:pt idx="6">
                  <c:v>0.36408359556226849</c:v>
                </c:pt>
                <c:pt idx="7">
                  <c:v>0.22681882700786107</c:v>
                </c:pt>
                <c:pt idx="8">
                  <c:v>0.18641536547720075</c:v>
                </c:pt>
                <c:pt idx="9">
                  <c:v>0.20370599707767209</c:v>
                </c:pt>
                <c:pt idx="10">
                  <c:v>0.19070940020650304</c:v>
                </c:pt>
                <c:pt idx="11">
                  <c:v>0.21067948984719201</c:v>
                </c:pt>
                <c:pt idx="12">
                  <c:v>0.27050036377673897</c:v>
                </c:pt>
                <c:pt idx="13">
                  <c:v>0.27101278531655876</c:v>
                </c:pt>
                <c:pt idx="14">
                  <c:v>0.26572922443134706</c:v>
                </c:pt>
                <c:pt idx="15">
                  <c:v>0.29235747050935917</c:v>
                </c:pt>
                <c:pt idx="16">
                  <c:v>0.24988304569298622</c:v>
                </c:pt>
                <c:pt idx="17">
                  <c:v>0.19363971090814905</c:v>
                </c:pt>
              </c:numCache>
              <c:extLst/>
            </c:numRef>
          </c:val>
          <c:smooth val="0"/>
          <c:extLst>
            <c:ext xmlns:c16="http://schemas.microsoft.com/office/drawing/2014/chart" uri="{C3380CC4-5D6E-409C-BE32-E72D297353CC}">
              <c16:uniqueId val="{00000001-FD10-B644-AF37-3AE18096AFDC}"/>
            </c:ext>
          </c:extLst>
        </c:ser>
        <c:dLbls>
          <c:showLegendKey val="0"/>
          <c:showVal val="0"/>
          <c:showCatName val="0"/>
          <c:showSerName val="0"/>
          <c:showPercent val="0"/>
          <c:showBubbleSize val="0"/>
        </c:dLbls>
        <c:marker val="1"/>
        <c:smooth val="0"/>
        <c:axId val="1592648704"/>
        <c:axId val="1589368576"/>
      </c:lineChart>
      <c:catAx>
        <c:axId val="159265411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7F7E80"/>
                </a:solidFill>
                <a:latin typeface="+mn-lt"/>
                <a:ea typeface="+mn-ea"/>
                <a:cs typeface="+mn-cs"/>
              </a:defRPr>
            </a:pPr>
            <a:endParaRPr lang="ja-JP"/>
          </a:p>
        </c:txPr>
        <c:crossAx val="1315594688"/>
        <c:crosses val="autoZero"/>
        <c:auto val="1"/>
        <c:lblAlgn val="ctr"/>
        <c:lblOffset val="100"/>
        <c:noMultiLvlLbl val="0"/>
      </c:catAx>
      <c:valAx>
        <c:axId val="1315594688"/>
        <c:scaling>
          <c:orientation val="minMax"/>
        </c:scaling>
        <c:delete val="1"/>
        <c:axPos val="l"/>
        <c:numFmt formatCode="0.0%" sourceLinked="1"/>
        <c:majorTickMark val="none"/>
        <c:minorTickMark val="none"/>
        <c:tickLblPos val="nextTo"/>
        <c:crossAx val="1592654112"/>
        <c:crosses val="autoZero"/>
        <c:crossBetween val="between"/>
      </c:valAx>
      <c:valAx>
        <c:axId val="1589368576"/>
        <c:scaling>
          <c:orientation val="minMax"/>
        </c:scaling>
        <c:delete val="1"/>
        <c:axPos val="r"/>
        <c:numFmt formatCode="0.0%" sourceLinked="1"/>
        <c:majorTickMark val="none"/>
        <c:minorTickMark val="none"/>
        <c:tickLblPos val="nextTo"/>
        <c:crossAx val="1592648704"/>
        <c:crosses val="max"/>
        <c:crossBetween val="between"/>
      </c:valAx>
      <c:catAx>
        <c:axId val="1592648704"/>
        <c:scaling>
          <c:orientation val="minMax"/>
        </c:scaling>
        <c:delete val="1"/>
        <c:axPos val="b"/>
        <c:numFmt formatCode="General" sourceLinked="1"/>
        <c:majorTickMark val="none"/>
        <c:minorTickMark val="none"/>
        <c:tickLblPos val="nextTo"/>
        <c:crossAx val="158936857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7F7E80"/>
          </a:solidFill>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doughnutChart>
        <c:varyColors val="1"/>
        <c:ser>
          <c:idx val="0"/>
          <c:order val="0"/>
          <c:spPr>
            <a:solidFill>
              <a:schemeClr val="accent6">
                <a:lumMod val="50000"/>
              </a:schemeClr>
            </a:solidFill>
            <a:ln>
              <a:noFill/>
            </a:ln>
          </c:spPr>
          <c:dPt>
            <c:idx val="0"/>
            <c:bubble3D val="0"/>
            <c:spPr>
              <a:solidFill>
                <a:srgbClr val="144063"/>
              </a:solidFill>
              <a:ln w="19050">
                <a:noFill/>
              </a:ln>
              <a:effectLst/>
            </c:spPr>
            <c:extLst>
              <c:ext xmlns:c16="http://schemas.microsoft.com/office/drawing/2014/chart" uri="{C3380CC4-5D6E-409C-BE32-E72D297353CC}">
                <c16:uniqueId val="{00000001-1B4A-7741-A93A-32A20FF1EC33}"/>
              </c:ext>
            </c:extLst>
          </c:dPt>
          <c:dPt>
            <c:idx val="1"/>
            <c:bubble3D val="0"/>
            <c:spPr>
              <a:solidFill>
                <a:srgbClr val="D8EAF6"/>
              </a:solidFill>
              <a:ln w="19050">
                <a:noFill/>
              </a:ln>
              <a:effectLst/>
            </c:spPr>
            <c:extLst>
              <c:ext xmlns:c16="http://schemas.microsoft.com/office/drawing/2014/chart" uri="{C3380CC4-5D6E-409C-BE32-E72D297353CC}">
                <c16:uniqueId val="{00000003-1B4A-7741-A93A-32A20FF1EC33}"/>
              </c:ext>
            </c:extLst>
          </c:dPt>
          <c:cat>
            <c:strRef>
              <c:f>'NIKKEI STYLE'!$A$16:$A$17</c:f>
              <c:strCache>
                <c:ptCount val="2"/>
                <c:pt idx="0">
                  <c:v>モバイル</c:v>
                </c:pt>
                <c:pt idx="1">
                  <c:v>PC</c:v>
                </c:pt>
              </c:strCache>
            </c:strRef>
          </c:cat>
          <c:val>
            <c:numRef>
              <c:f>'NIKKEI STYLE'!$C$16:$C$17</c:f>
              <c:numCache>
                <c:formatCode>0.0%</c:formatCode>
                <c:ptCount val="2"/>
                <c:pt idx="0">
                  <c:v>0.80937117969502537</c:v>
                </c:pt>
                <c:pt idx="1">
                  <c:v>0.19062882030497461</c:v>
                </c:pt>
              </c:numCache>
            </c:numRef>
          </c:val>
          <c:extLst>
            <c:ext xmlns:c16="http://schemas.microsoft.com/office/drawing/2014/chart" uri="{C3380CC4-5D6E-409C-BE32-E72D297353CC}">
              <c16:uniqueId val="{00000004-1B4A-7741-A93A-32A20FF1EC33}"/>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spPr>
            <a:ln w="22225">
              <a:solidFill>
                <a:schemeClr val="bg1"/>
              </a:solidFill>
            </a:ln>
          </c:spPr>
          <c:dPt>
            <c:idx val="0"/>
            <c:bubble3D val="0"/>
            <c:spPr>
              <a:solidFill>
                <a:srgbClr val="D8EAF6"/>
              </a:solidFill>
              <a:ln w="22225">
                <a:solidFill>
                  <a:schemeClr val="bg1"/>
                </a:solidFill>
              </a:ln>
              <a:effectLst/>
            </c:spPr>
            <c:extLst>
              <c:ext xmlns:c16="http://schemas.microsoft.com/office/drawing/2014/chart" uri="{C3380CC4-5D6E-409C-BE32-E72D297353CC}">
                <c16:uniqueId val="{00000001-F70B-1C4C-9132-9DA77A7969D9}"/>
              </c:ext>
            </c:extLst>
          </c:dPt>
          <c:dPt>
            <c:idx val="1"/>
            <c:bubble3D val="0"/>
            <c:spPr>
              <a:solidFill>
                <a:srgbClr val="144063"/>
              </a:solidFill>
              <a:ln w="22225">
                <a:solidFill>
                  <a:schemeClr val="bg1"/>
                </a:solidFill>
              </a:ln>
              <a:effectLst/>
            </c:spPr>
            <c:extLst>
              <c:ext xmlns:c16="http://schemas.microsoft.com/office/drawing/2014/chart" uri="{C3380CC4-5D6E-409C-BE32-E72D297353CC}">
                <c16:uniqueId val="{00000003-F70B-1C4C-9132-9DA77A7969D9}"/>
              </c:ext>
            </c:extLst>
          </c:dPt>
          <c:cat>
            <c:strRef>
              <c:f>'NIKKEI STYLE'!$A$11:$A$12</c:f>
              <c:strCache>
                <c:ptCount val="2"/>
                <c:pt idx="0">
                  <c:v>男</c:v>
                </c:pt>
                <c:pt idx="1">
                  <c:v>女</c:v>
                </c:pt>
              </c:strCache>
            </c:strRef>
          </c:cat>
          <c:val>
            <c:numRef>
              <c:f>'NIKKEI STYLE'!$C$11:$C$12</c:f>
              <c:numCache>
                <c:formatCode>0.0%</c:formatCode>
                <c:ptCount val="2"/>
                <c:pt idx="0">
                  <c:v>0.502</c:v>
                </c:pt>
                <c:pt idx="1">
                  <c:v>0.498</c:v>
                </c:pt>
              </c:numCache>
            </c:numRef>
          </c:val>
          <c:extLst>
            <c:ext xmlns:c16="http://schemas.microsoft.com/office/drawing/2014/chart" uri="{C3380CC4-5D6E-409C-BE32-E72D297353CC}">
              <c16:uniqueId val="{00000004-F70B-1C4C-9132-9DA77A7969D9}"/>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spPr>
            <a:ln w="22225">
              <a:solidFill>
                <a:schemeClr val="bg1"/>
              </a:solidFill>
            </a:ln>
          </c:spPr>
          <c:dPt>
            <c:idx val="0"/>
            <c:bubble3D val="0"/>
            <c:spPr>
              <a:solidFill>
                <a:srgbClr val="104063"/>
              </a:solidFill>
              <a:ln w="22225">
                <a:solidFill>
                  <a:schemeClr val="bg1"/>
                </a:solidFill>
              </a:ln>
              <a:effectLst/>
            </c:spPr>
            <c:extLst>
              <c:ext xmlns:c16="http://schemas.microsoft.com/office/drawing/2014/chart" uri="{C3380CC4-5D6E-409C-BE32-E72D297353CC}">
                <c16:uniqueId val="{00000001-CF6C-7D42-A3BA-567E129167A8}"/>
              </c:ext>
            </c:extLst>
          </c:dPt>
          <c:dPt>
            <c:idx val="1"/>
            <c:bubble3D val="0"/>
            <c:spPr>
              <a:solidFill>
                <a:srgbClr val="D8E9F7"/>
              </a:solidFill>
              <a:ln w="22225">
                <a:solidFill>
                  <a:schemeClr val="bg1"/>
                </a:solidFill>
              </a:ln>
              <a:effectLst/>
            </c:spPr>
            <c:extLst>
              <c:ext xmlns:c16="http://schemas.microsoft.com/office/drawing/2014/chart" uri="{C3380CC4-5D6E-409C-BE32-E72D297353CC}">
                <c16:uniqueId val="{00000003-CF6C-7D42-A3BA-567E129167A8}"/>
              </c:ext>
            </c:extLst>
          </c:dPt>
          <c:cat>
            <c:strRef>
              <c:f>'NIKKEI STYLE'!$E$3:$E$4</c:f>
              <c:strCache>
                <c:ptCount val="2"/>
                <c:pt idx="0">
                  <c:v>25－44</c:v>
                </c:pt>
                <c:pt idx="1">
                  <c:v>25－44以外</c:v>
                </c:pt>
              </c:strCache>
            </c:strRef>
          </c:cat>
          <c:val>
            <c:numRef>
              <c:f>'NIKKEI STYLE'!$F$3:$F$4</c:f>
              <c:numCache>
                <c:formatCode>0.0%</c:formatCode>
                <c:ptCount val="2"/>
                <c:pt idx="0">
                  <c:v>0.5248868648410161</c:v>
                </c:pt>
                <c:pt idx="1">
                  <c:v>0.47511313515898396</c:v>
                </c:pt>
              </c:numCache>
            </c:numRef>
          </c:val>
          <c:extLst>
            <c:ext xmlns:c16="http://schemas.microsoft.com/office/drawing/2014/chart" uri="{C3380CC4-5D6E-409C-BE32-E72D297353CC}">
              <c16:uniqueId val="{00000004-CF6C-7D42-A3BA-567E129167A8}"/>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割合</c:v>
                </c:pt>
              </c:strCache>
            </c:strRef>
          </c:tx>
          <c:spPr>
            <a:ln>
              <a:solidFill>
                <a:srgbClr val="D3EAF7"/>
              </a:solidFill>
            </a:ln>
          </c:spPr>
          <c:dPt>
            <c:idx val="0"/>
            <c:bubble3D val="0"/>
            <c:spPr>
              <a:solidFill>
                <a:srgbClr val="D3EAF7"/>
              </a:solidFill>
              <a:ln w="19050">
                <a:solidFill>
                  <a:srgbClr val="D3EAF7"/>
                </a:solidFill>
              </a:ln>
              <a:effectLst/>
            </c:spPr>
            <c:extLst>
              <c:ext xmlns:c16="http://schemas.microsoft.com/office/drawing/2014/chart" uri="{C3380CC4-5D6E-409C-BE32-E72D297353CC}">
                <c16:uniqueId val="{00000002-1342-1C4D-9D6C-F2EF1884A48D}"/>
              </c:ext>
            </c:extLst>
          </c:dPt>
          <c:dPt>
            <c:idx val="1"/>
            <c:bubble3D val="0"/>
            <c:spPr>
              <a:solidFill>
                <a:srgbClr val="FFFFFF"/>
              </a:solidFill>
              <a:ln w="19050">
                <a:solidFill>
                  <a:srgbClr val="D3EAF7"/>
                </a:solidFill>
              </a:ln>
              <a:effectLst/>
            </c:spPr>
            <c:extLst>
              <c:ext xmlns:c16="http://schemas.microsoft.com/office/drawing/2014/chart" uri="{C3380CC4-5D6E-409C-BE32-E72D297353CC}">
                <c16:uniqueId val="{00000003-1342-1C4D-9D6C-F2EF1884A48D}"/>
              </c:ext>
            </c:extLst>
          </c:dPt>
          <c:cat>
            <c:strRef>
              <c:f>Sheet1!$A$2:$A$3</c:f>
              <c:strCache>
                <c:ptCount val="2"/>
                <c:pt idx="0">
                  <c:v>意思決定に関わる</c:v>
                </c:pt>
                <c:pt idx="1">
                  <c:v>意思決定に関わらない</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0-1342-1C4D-9D6C-F2EF1884A48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w="22225"/>
          </c:spPr>
          <c:dPt>
            <c:idx val="0"/>
            <c:bubble3D val="0"/>
            <c:spPr>
              <a:solidFill>
                <a:srgbClr val="002160"/>
              </a:solidFill>
              <a:ln w="22225">
                <a:solidFill>
                  <a:schemeClr val="lt1"/>
                </a:solidFill>
              </a:ln>
              <a:effectLst/>
            </c:spPr>
            <c:extLst>
              <c:ext xmlns:c16="http://schemas.microsoft.com/office/drawing/2014/chart" uri="{C3380CC4-5D6E-409C-BE32-E72D297353CC}">
                <c16:uniqueId val="{00000001-6F97-3041-89E0-853B4562B709}"/>
              </c:ext>
            </c:extLst>
          </c:dPt>
          <c:dPt>
            <c:idx val="1"/>
            <c:bubble3D val="0"/>
            <c:spPr>
              <a:solidFill>
                <a:srgbClr val="002160"/>
              </a:solidFill>
              <a:ln w="22225">
                <a:solidFill>
                  <a:schemeClr val="lt1"/>
                </a:solidFill>
              </a:ln>
              <a:effectLst/>
            </c:spPr>
            <c:extLst>
              <c:ext xmlns:c16="http://schemas.microsoft.com/office/drawing/2014/chart" uri="{C3380CC4-5D6E-409C-BE32-E72D297353CC}">
                <c16:uniqueId val="{00000003-6F97-3041-89E0-853B4562B709}"/>
              </c:ext>
            </c:extLst>
          </c:dPt>
          <c:dPt>
            <c:idx val="2"/>
            <c:bubble3D val="0"/>
            <c:spPr>
              <a:solidFill>
                <a:srgbClr val="D9EAF7"/>
              </a:solidFill>
              <a:ln w="22225">
                <a:solidFill>
                  <a:schemeClr val="lt1"/>
                </a:solidFill>
              </a:ln>
              <a:effectLst/>
            </c:spPr>
            <c:extLst>
              <c:ext xmlns:c16="http://schemas.microsoft.com/office/drawing/2014/chart" uri="{C3380CC4-5D6E-409C-BE32-E72D297353CC}">
                <c16:uniqueId val="{00000005-6F97-3041-89E0-853B4562B709}"/>
              </c:ext>
            </c:extLst>
          </c:dPt>
          <c:dPt>
            <c:idx val="3"/>
            <c:bubble3D val="0"/>
            <c:spPr>
              <a:solidFill>
                <a:srgbClr val="D9EAF7"/>
              </a:solidFill>
              <a:ln w="22225">
                <a:solidFill>
                  <a:schemeClr val="lt1"/>
                </a:solidFill>
              </a:ln>
              <a:effectLst/>
            </c:spPr>
            <c:extLst>
              <c:ext xmlns:c16="http://schemas.microsoft.com/office/drawing/2014/chart" uri="{C3380CC4-5D6E-409C-BE32-E72D297353CC}">
                <c16:uniqueId val="{00000007-6F97-3041-89E0-853B4562B709}"/>
              </c:ext>
            </c:extLst>
          </c:dPt>
          <c:cat>
            <c:strRef>
              <c:f>'NIKKEI STYLE'!$I$31:$I$34</c:f>
              <c:strCache>
                <c:ptCount val="4"/>
                <c:pt idx="0">
                  <c:v>2000万以上</c:v>
                </c:pt>
                <c:pt idx="1">
                  <c:v>1000万-2000万未満</c:v>
                </c:pt>
                <c:pt idx="2">
                  <c:v>600万-1000万未満</c:v>
                </c:pt>
                <c:pt idx="3">
                  <c:v>600万未満</c:v>
                </c:pt>
              </c:strCache>
            </c:strRef>
          </c:cat>
          <c:val>
            <c:numRef>
              <c:f>'NIKKEI STYLE'!$K$31:$K$34</c:f>
              <c:numCache>
                <c:formatCode>0.0%</c:formatCode>
                <c:ptCount val="4"/>
                <c:pt idx="0">
                  <c:v>5.9411165077651859E-2</c:v>
                </c:pt>
                <c:pt idx="1">
                  <c:v>0.26953288960844274</c:v>
                </c:pt>
                <c:pt idx="2">
                  <c:v>0.30275229357798167</c:v>
                </c:pt>
                <c:pt idx="3">
                  <c:v>0.36830365173592372</c:v>
                </c:pt>
              </c:numCache>
            </c:numRef>
          </c:val>
          <c:extLst>
            <c:ext xmlns:c16="http://schemas.microsoft.com/office/drawing/2014/chart" uri="{C3380CC4-5D6E-409C-BE32-E72D297353CC}">
              <c16:uniqueId val="{00000008-6F97-3041-89E0-853B4562B709}"/>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cap="flat" cmpd="sng" algn="ctr">
      <a:solidFill>
        <a:schemeClr val="lt1"/>
      </a:solidFill>
      <a:round/>
    </a:ln>
    <a:effectLst/>
  </c:spPr>
  <c:txPr>
    <a:bodyPr/>
    <a:lstStyle/>
    <a:p>
      <a:pPr>
        <a:defRPr/>
      </a:pPr>
      <a:endParaRPr lang="ja-JP"/>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w="22225"/>
          </c:spPr>
          <c:dPt>
            <c:idx val="0"/>
            <c:bubble3D val="0"/>
            <c:spPr>
              <a:solidFill>
                <a:srgbClr val="002160"/>
              </a:solidFill>
              <a:ln w="22225">
                <a:solidFill>
                  <a:schemeClr val="lt1"/>
                </a:solidFill>
              </a:ln>
              <a:effectLst/>
            </c:spPr>
            <c:extLst>
              <c:ext xmlns:c16="http://schemas.microsoft.com/office/drawing/2014/chart" uri="{C3380CC4-5D6E-409C-BE32-E72D297353CC}">
                <c16:uniqueId val="{00000001-7598-ED4A-A7C9-3A136E8D4595}"/>
              </c:ext>
            </c:extLst>
          </c:dPt>
          <c:dPt>
            <c:idx val="1"/>
            <c:bubble3D val="0"/>
            <c:spPr>
              <a:solidFill>
                <a:srgbClr val="002160"/>
              </a:solidFill>
              <a:ln w="22225">
                <a:solidFill>
                  <a:schemeClr val="lt1"/>
                </a:solidFill>
              </a:ln>
              <a:effectLst/>
            </c:spPr>
            <c:extLst>
              <c:ext xmlns:c16="http://schemas.microsoft.com/office/drawing/2014/chart" uri="{C3380CC4-5D6E-409C-BE32-E72D297353CC}">
                <c16:uniqueId val="{00000003-7598-ED4A-A7C9-3A136E8D4595}"/>
              </c:ext>
            </c:extLst>
          </c:dPt>
          <c:dPt>
            <c:idx val="2"/>
            <c:bubble3D val="0"/>
            <c:spPr>
              <a:solidFill>
                <a:srgbClr val="002160"/>
              </a:solidFill>
              <a:ln w="22225">
                <a:solidFill>
                  <a:schemeClr val="lt1"/>
                </a:solidFill>
              </a:ln>
              <a:effectLst/>
            </c:spPr>
            <c:extLst>
              <c:ext xmlns:c16="http://schemas.microsoft.com/office/drawing/2014/chart" uri="{C3380CC4-5D6E-409C-BE32-E72D297353CC}">
                <c16:uniqueId val="{00000005-7598-ED4A-A7C9-3A136E8D4595}"/>
              </c:ext>
            </c:extLst>
          </c:dPt>
          <c:dPt>
            <c:idx val="3"/>
            <c:bubble3D val="0"/>
            <c:spPr>
              <a:solidFill>
                <a:srgbClr val="D9EAF7"/>
              </a:solidFill>
              <a:ln w="22225">
                <a:solidFill>
                  <a:schemeClr val="lt1"/>
                </a:solidFill>
              </a:ln>
              <a:effectLst/>
            </c:spPr>
            <c:extLst>
              <c:ext xmlns:c16="http://schemas.microsoft.com/office/drawing/2014/chart" uri="{C3380CC4-5D6E-409C-BE32-E72D297353CC}">
                <c16:uniqueId val="{00000007-7598-ED4A-A7C9-3A136E8D4595}"/>
              </c:ext>
            </c:extLst>
          </c:dPt>
          <c:cat>
            <c:strRef>
              <c:f>'NIKKEI STYLE'!$I$24:$I$27</c:f>
              <c:strCache>
                <c:ptCount val="4"/>
                <c:pt idx="0">
                  <c:v>会長-役員</c:v>
                </c:pt>
                <c:pt idx="1">
                  <c:v>部長</c:v>
                </c:pt>
                <c:pt idx="2">
                  <c:v>課長-主任</c:v>
                </c:pt>
                <c:pt idx="3">
                  <c:v>その他</c:v>
                </c:pt>
              </c:strCache>
            </c:strRef>
          </c:cat>
          <c:val>
            <c:numRef>
              <c:f>'NIKKEI STYLE'!$K$24:$K$27</c:f>
              <c:numCache>
                <c:formatCode>0.0%</c:formatCode>
                <c:ptCount val="4"/>
                <c:pt idx="0">
                  <c:v>0.1695747562813591</c:v>
                </c:pt>
                <c:pt idx="1">
                  <c:v>0.1323730850678215</c:v>
                </c:pt>
                <c:pt idx="2">
                  <c:v>0.29383215369059656</c:v>
                </c:pt>
                <c:pt idx="3">
                  <c:v>0.40422000496022281</c:v>
                </c:pt>
              </c:numCache>
            </c:numRef>
          </c:val>
          <c:extLst>
            <c:ext xmlns:c16="http://schemas.microsoft.com/office/drawing/2014/chart" uri="{C3380CC4-5D6E-409C-BE32-E72D297353CC}">
              <c16:uniqueId val="{00000008-7598-ED4A-A7C9-3A136E8D4595}"/>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216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11F6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'NIKKEI STYLE'!$I$13:$I$20</c:f>
              <c:strCache>
                <c:ptCount val="8"/>
                <c:pt idx="0">
                  <c:v>営業・販売</c:v>
                </c:pt>
                <c:pt idx="1">
                  <c:v>経営</c:v>
                </c:pt>
                <c:pt idx="2">
                  <c:v>経営企画・マーケティング</c:v>
                </c:pt>
                <c:pt idx="3">
                  <c:v>専門職</c:v>
                </c:pt>
                <c:pt idx="4">
                  <c:v>情シス</c:v>
                </c:pt>
                <c:pt idx="5">
                  <c:v>研究・開発</c:v>
                </c:pt>
                <c:pt idx="6">
                  <c:v>製造・資材</c:v>
                </c:pt>
                <c:pt idx="7">
                  <c:v>その他</c:v>
                </c:pt>
              </c:strCache>
            </c:strRef>
          </c:cat>
          <c:val>
            <c:numRef>
              <c:f>'NIKKEI STYLE'!$K$13:$K$20</c:f>
              <c:numCache>
                <c:formatCode>0.0%</c:formatCode>
                <c:ptCount val="8"/>
                <c:pt idx="0">
                  <c:v>0.16144690496815481</c:v>
                </c:pt>
                <c:pt idx="1">
                  <c:v>0.12345782658968361</c:v>
                </c:pt>
                <c:pt idx="2">
                  <c:v>0.11798175150448961</c:v>
                </c:pt>
                <c:pt idx="3">
                  <c:v>9.0185423336856849E-2</c:v>
                </c:pt>
                <c:pt idx="4">
                  <c:v>6.6392163297703866E-2</c:v>
                </c:pt>
                <c:pt idx="5">
                  <c:v>5.5817805066991286E-2</c:v>
                </c:pt>
                <c:pt idx="6">
                  <c:v>3.0585882792912775E-2</c:v>
                </c:pt>
                <c:pt idx="7">
                  <c:v>0.35413224244320718</c:v>
                </c:pt>
              </c:numCache>
            </c:numRef>
          </c:val>
          <c:extLst>
            <c:ext xmlns:c16="http://schemas.microsoft.com/office/drawing/2014/chart" uri="{C3380CC4-5D6E-409C-BE32-E72D297353CC}">
              <c16:uniqueId val="{00000000-CB5C-694C-856A-80119EDD6C3F}"/>
            </c:ext>
          </c:extLst>
        </c:ser>
        <c:dLbls>
          <c:dLblPos val="inEnd"/>
          <c:showLegendKey val="0"/>
          <c:showVal val="1"/>
          <c:showCatName val="0"/>
          <c:showSerName val="0"/>
          <c:showPercent val="0"/>
          <c:showBubbleSize val="0"/>
        </c:dLbls>
        <c:gapWidth val="150"/>
        <c:axId val="1432336208"/>
        <c:axId val="1335646928"/>
      </c:barChart>
      <c:catAx>
        <c:axId val="1432336208"/>
        <c:scaling>
          <c:orientation val="maxMin"/>
        </c:scaling>
        <c:delete val="0"/>
        <c:axPos val="l"/>
        <c:numFmt formatCode="General" sourceLinked="1"/>
        <c:majorTickMark val="none"/>
        <c:minorTickMark val="none"/>
        <c:tickLblPos val="nextTo"/>
        <c:spPr>
          <a:noFill/>
          <a:ln w="19050" cap="flat" cmpd="sng" algn="ctr">
            <a:noFill/>
            <a:round/>
          </a:ln>
          <a:effectLst/>
        </c:spPr>
        <c:txPr>
          <a:bodyPr rot="-60000000" spcFirstLastPara="1" vertOverflow="ellipsis" vert="horz" wrap="square" anchor="ctr" anchorCtr="1"/>
          <a:lstStyle/>
          <a:p>
            <a:pPr>
              <a:defRPr sz="900" b="0" i="0" u="none" strike="noStrike" kern="1200" cap="all" baseline="0">
                <a:solidFill>
                  <a:srgbClr val="011F61"/>
                </a:solidFill>
                <a:latin typeface="+mn-lt"/>
                <a:ea typeface="+mn-ea"/>
                <a:cs typeface="+mn-cs"/>
              </a:defRPr>
            </a:pPr>
            <a:endParaRPr lang="ja-JP"/>
          </a:p>
        </c:txPr>
        <c:crossAx val="1335646928"/>
        <c:crosses val="autoZero"/>
        <c:auto val="1"/>
        <c:lblAlgn val="ctr"/>
        <c:lblOffset val="100"/>
        <c:noMultiLvlLbl val="0"/>
      </c:catAx>
      <c:valAx>
        <c:axId val="1335646928"/>
        <c:scaling>
          <c:orientation val="minMax"/>
        </c:scaling>
        <c:delete val="1"/>
        <c:axPos val="t"/>
        <c:numFmt formatCode="0.0%" sourceLinked="1"/>
        <c:majorTickMark val="none"/>
        <c:minorTickMark val="none"/>
        <c:tickLblPos val="nextTo"/>
        <c:crossAx val="1432336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8964825723273784"/>
          <c:y val="7.1862139917695467E-2"/>
          <c:w val="0.67358476400617584"/>
          <c:h val="0.85627572016460907"/>
        </c:manualLayout>
      </c:layout>
      <c:barChart>
        <c:barDir val="bar"/>
        <c:grouping val="clustered"/>
        <c:varyColors val="0"/>
        <c:ser>
          <c:idx val="0"/>
          <c:order val="0"/>
          <c:spPr>
            <a:solidFill>
              <a:srgbClr val="01205F"/>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11F6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'NIKKEI STYLE'!$I$4:$I$8</c:f>
              <c:strCache>
                <c:ptCount val="5"/>
                <c:pt idx="0">
                  <c:v>お勤め</c:v>
                </c:pt>
                <c:pt idx="1">
                  <c:v>自営・自由業</c:v>
                </c:pt>
                <c:pt idx="2">
                  <c:v>学生</c:v>
                </c:pt>
                <c:pt idx="3">
                  <c:v>主婦</c:v>
                </c:pt>
                <c:pt idx="4">
                  <c:v>無職</c:v>
                </c:pt>
              </c:strCache>
            </c:strRef>
          </c:cat>
          <c:val>
            <c:numRef>
              <c:f>'NIKKEI STYLE'!$K$4:$K$8</c:f>
              <c:numCache>
                <c:formatCode>0.0%</c:formatCode>
                <c:ptCount val="5"/>
                <c:pt idx="0">
                  <c:v>0.75439248800566205</c:v>
                </c:pt>
                <c:pt idx="1">
                  <c:v>9.914449630303683E-2</c:v>
                </c:pt>
                <c:pt idx="2">
                  <c:v>4.429506560601168E-2</c:v>
                </c:pt>
                <c:pt idx="3">
                  <c:v>2.7537238709340744E-2</c:v>
                </c:pt>
                <c:pt idx="4">
                  <c:v>7.4630711375948705E-2</c:v>
                </c:pt>
              </c:numCache>
            </c:numRef>
          </c:val>
          <c:extLst>
            <c:ext xmlns:c16="http://schemas.microsoft.com/office/drawing/2014/chart" uri="{C3380CC4-5D6E-409C-BE32-E72D297353CC}">
              <c16:uniqueId val="{00000000-46A8-8D45-B99E-A351D1F85A3A}"/>
            </c:ext>
          </c:extLst>
        </c:ser>
        <c:dLbls>
          <c:dLblPos val="inEnd"/>
          <c:showLegendKey val="0"/>
          <c:showVal val="1"/>
          <c:showCatName val="0"/>
          <c:showSerName val="0"/>
          <c:showPercent val="0"/>
          <c:showBubbleSize val="0"/>
        </c:dLbls>
        <c:gapWidth val="179"/>
        <c:axId val="1331822416"/>
        <c:axId val="1335686672"/>
      </c:barChart>
      <c:catAx>
        <c:axId val="1331822416"/>
        <c:scaling>
          <c:orientation val="maxMin"/>
        </c:scaling>
        <c:delete val="0"/>
        <c:axPos val="l"/>
        <c:numFmt formatCode="General" sourceLinked="1"/>
        <c:majorTickMark val="none"/>
        <c:minorTickMark val="none"/>
        <c:tickLblPos val="nextTo"/>
        <c:spPr>
          <a:noFill/>
          <a:ln w="19050" cap="flat" cmpd="sng" algn="ctr">
            <a:noFill/>
            <a:round/>
          </a:ln>
          <a:effectLst/>
        </c:spPr>
        <c:txPr>
          <a:bodyPr rot="-60000000" spcFirstLastPara="1" vertOverflow="ellipsis" vert="horz" wrap="square" anchor="ctr" anchorCtr="1"/>
          <a:lstStyle/>
          <a:p>
            <a:pPr>
              <a:defRPr sz="900" b="0" i="0" u="none" strike="noStrike" kern="1200" cap="all" baseline="0">
                <a:solidFill>
                  <a:srgbClr val="011F61"/>
                </a:solidFill>
                <a:latin typeface="+mn-lt"/>
                <a:ea typeface="+mn-ea"/>
                <a:cs typeface="+mn-cs"/>
              </a:defRPr>
            </a:pPr>
            <a:endParaRPr lang="ja-JP"/>
          </a:p>
        </c:txPr>
        <c:crossAx val="1335686672"/>
        <c:crosses val="autoZero"/>
        <c:auto val="1"/>
        <c:lblAlgn val="ctr"/>
        <c:lblOffset val="100"/>
        <c:noMultiLvlLbl val="0"/>
      </c:catAx>
      <c:valAx>
        <c:axId val="1335686672"/>
        <c:scaling>
          <c:orientation val="minMax"/>
        </c:scaling>
        <c:delete val="1"/>
        <c:axPos val="t"/>
        <c:numFmt formatCode="0.0%" sourceLinked="1"/>
        <c:majorTickMark val="none"/>
        <c:minorTickMark val="none"/>
        <c:tickLblPos val="nextTo"/>
        <c:crossAx val="1331822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DE24-4CF7-820E-D90D116F25FB}"/>
              </c:ext>
            </c:extLst>
          </c:dPt>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3-DE24-4CF7-820E-D90D116F25FB}"/>
              </c:ext>
            </c:extLst>
          </c:dPt>
          <c:dPt>
            <c:idx val="2"/>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5-DE24-4CF7-820E-D90D116F25FB}"/>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7-DE24-4CF7-820E-D90D116F25FB}"/>
              </c:ext>
            </c:extLst>
          </c:dPt>
          <c:cat>
            <c:strRef>
              <c:f>'[【IAS上半期を更新】2021Q1広告ガイドグラフ作成用データ (2).xlsx]ビューアビリティー関連'!$A$4:$A$8</c:f>
              <c:strCache>
                <c:ptCount val="4"/>
                <c:pt idx="0">
                  <c:v>日経電子版</c:v>
                </c:pt>
                <c:pt idx="1">
                  <c:v>NIKKEI STYLE</c:v>
                </c:pt>
                <c:pt idx="2">
                  <c:v>グローバル平均（2020年上半期）</c:v>
                </c:pt>
                <c:pt idx="3">
                  <c:v>日本平均（2020年上半期）</c:v>
                </c:pt>
              </c:strCache>
              <c:extLst/>
            </c:strRef>
          </c:cat>
          <c:val>
            <c:numRef>
              <c:f>'[【IAS上半期を更新】2021Q1広告ガイドグラフ作成用データ (2).xlsx]ビューアビリティー関連'!$B$4:$B$8</c:f>
              <c:numCache>
                <c:formatCode>0.0%</c:formatCode>
                <c:ptCount val="4"/>
                <c:pt idx="0">
                  <c:v>0.77200000000000002</c:v>
                </c:pt>
                <c:pt idx="1">
                  <c:v>0.627</c:v>
                </c:pt>
                <c:pt idx="2">
                  <c:v>0.71899999999999997</c:v>
                </c:pt>
                <c:pt idx="3">
                  <c:v>0.57399999999999995</c:v>
                </c:pt>
              </c:numCache>
              <c:extLst/>
            </c:numRef>
          </c:val>
          <c:extLst>
            <c:ext xmlns:c16="http://schemas.microsoft.com/office/drawing/2014/chart" uri="{C3380CC4-5D6E-409C-BE32-E72D297353CC}">
              <c16:uniqueId val="{00000008-DE24-4CF7-820E-D90D116F25FB}"/>
            </c:ext>
          </c:extLst>
        </c:ser>
        <c:dLbls>
          <c:showLegendKey val="0"/>
          <c:showVal val="0"/>
          <c:showCatName val="0"/>
          <c:showSerName val="0"/>
          <c:showPercent val="0"/>
          <c:showBubbleSize val="0"/>
        </c:dLbls>
        <c:gapWidth val="219"/>
        <c:overlap val="-27"/>
        <c:axId val="895986255"/>
        <c:axId val="898963983"/>
      </c:barChart>
      <c:catAx>
        <c:axId val="895986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98963983"/>
        <c:crosses val="autoZero"/>
        <c:auto val="1"/>
        <c:lblAlgn val="ctr"/>
        <c:lblOffset val="100"/>
        <c:noMultiLvlLbl val="0"/>
      </c:catAx>
      <c:valAx>
        <c:axId val="898963983"/>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959862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19B2-45E9-BD68-996952F9ECB8}"/>
              </c:ext>
            </c:extLst>
          </c:dPt>
          <c:dPt>
            <c:idx val="2"/>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3-19B2-45E9-BD68-996952F9ECB8}"/>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5-19B2-45E9-BD68-996952F9ECB8}"/>
              </c:ext>
            </c:extLst>
          </c:dPt>
          <c:cat>
            <c:strRef>
              <c:f>【済】ビューアビリティー関連!$A$11:$A$14</c:f>
              <c:strCache>
                <c:ptCount val="4"/>
                <c:pt idx="0">
                  <c:v>日経電子版</c:v>
                </c:pt>
                <c:pt idx="1">
                  <c:v>NIKKEI STYLE</c:v>
                </c:pt>
                <c:pt idx="2">
                  <c:v>グローバル平均（2020年上半期）</c:v>
                </c:pt>
                <c:pt idx="3">
                  <c:v>日本平均（2020年上半期）</c:v>
                </c:pt>
              </c:strCache>
            </c:strRef>
          </c:cat>
          <c:val>
            <c:numRef>
              <c:f>【済】ビューアビリティー関連!$B$11:$B$14</c:f>
              <c:numCache>
                <c:formatCode>0.0%</c:formatCode>
                <c:ptCount val="4"/>
                <c:pt idx="0">
                  <c:v>4.1000000000000002E-2</c:v>
                </c:pt>
                <c:pt idx="1">
                  <c:v>0.04</c:v>
                </c:pt>
                <c:pt idx="2">
                  <c:v>8.0000000000000002E-3</c:v>
                </c:pt>
                <c:pt idx="3">
                  <c:v>2.8000000000000001E-2</c:v>
                </c:pt>
              </c:numCache>
            </c:numRef>
          </c:val>
          <c:extLst>
            <c:ext xmlns:c16="http://schemas.microsoft.com/office/drawing/2014/chart" uri="{C3380CC4-5D6E-409C-BE32-E72D297353CC}">
              <c16:uniqueId val="{00000006-19B2-45E9-BD68-996952F9ECB8}"/>
            </c:ext>
          </c:extLst>
        </c:ser>
        <c:dLbls>
          <c:showLegendKey val="0"/>
          <c:showVal val="0"/>
          <c:showCatName val="0"/>
          <c:showSerName val="0"/>
          <c:showPercent val="0"/>
          <c:showBubbleSize val="0"/>
        </c:dLbls>
        <c:gapWidth val="182"/>
        <c:axId val="993643903"/>
        <c:axId val="1213790207"/>
      </c:barChart>
      <c:catAx>
        <c:axId val="993643903"/>
        <c:scaling>
          <c:orientation val="maxMin"/>
        </c:scaling>
        <c:delete val="1"/>
        <c:axPos val="l"/>
        <c:numFmt formatCode="General" sourceLinked="1"/>
        <c:majorTickMark val="none"/>
        <c:minorTickMark val="none"/>
        <c:tickLblPos val="nextTo"/>
        <c:crossAx val="1213790207"/>
        <c:crosses val="autoZero"/>
        <c:auto val="1"/>
        <c:lblAlgn val="ctr"/>
        <c:lblOffset val="100"/>
        <c:noMultiLvlLbl val="0"/>
      </c:catAx>
      <c:valAx>
        <c:axId val="1213790207"/>
        <c:scaling>
          <c:orientation val="minMax"/>
          <c:max val="5.000000000000001E-2"/>
          <c:min val="0"/>
        </c:scaling>
        <c:delete val="0"/>
        <c:axPos val="t"/>
        <c:numFmt formatCode="0.0%" sourceLinked="1"/>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93643903"/>
        <c:crosses val="autoZero"/>
        <c:crossBetween val="between"/>
        <c:majorUnit val="2.5000000000000005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0129-4B39-ACE3-4F2F2DFFD617}"/>
              </c:ext>
            </c:extLst>
          </c:dPt>
          <c:dPt>
            <c:idx val="2"/>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3-0129-4B39-ACE3-4F2F2DFFD617}"/>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5-0129-4B39-ACE3-4F2F2DFFD617}"/>
              </c:ext>
            </c:extLst>
          </c:dPt>
          <c:cat>
            <c:strRef>
              <c:f>【済】ビューアビリティー関連!$A$17:$A$20</c:f>
              <c:strCache>
                <c:ptCount val="4"/>
                <c:pt idx="0">
                  <c:v>日経電子版</c:v>
                </c:pt>
                <c:pt idx="1">
                  <c:v>NIKKEI STYLE</c:v>
                </c:pt>
                <c:pt idx="2">
                  <c:v>グローバル平均（2020年上半期）</c:v>
                </c:pt>
                <c:pt idx="3">
                  <c:v>日本平均（2020年上半期）</c:v>
                </c:pt>
              </c:strCache>
            </c:strRef>
          </c:cat>
          <c:val>
            <c:numRef>
              <c:f>【済】ビューアビリティー関連!$B$17:$B$20</c:f>
              <c:numCache>
                <c:formatCode>0.0%</c:formatCode>
                <c:ptCount val="4"/>
                <c:pt idx="0" formatCode="0.000%">
                  <c:v>2.0000000000000002E-5</c:v>
                </c:pt>
                <c:pt idx="1">
                  <c:v>2.1000000000000001E-2</c:v>
                </c:pt>
                <c:pt idx="2">
                  <c:v>4.2000000000000003E-2</c:v>
                </c:pt>
                <c:pt idx="3">
                  <c:v>6.2E-2</c:v>
                </c:pt>
              </c:numCache>
            </c:numRef>
          </c:val>
          <c:extLst>
            <c:ext xmlns:c16="http://schemas.microsoft.com/office/drawing/2014/chart" uri="{C3380CC4-5D6E-409C-BE32-E72D297353CC}">
              <c16:uniqueId val="{00000006-0129-4B39-ACE3-4F2F2DFFD617}"/>
            </c:ext>
          </c:extLst>
        </c:ser>
        <c:dLbls>
          <c:showLegendKey val="0"/>
          <c:showVal val="0"/>
          <c:showCatName val="0"/>
          <c:showSerName val="0"/>
          <c:showPercent val="0"/>
          <c:showBubbleSize val="0"/>
        </c:dLbls>
        <c:gapWidth val="182"/>
        <c:axId val="899657903"/>
        <c:axId val="1214609343"/>
      </c:barChart>
      <c:catAx>
        <c:axId val="899657903"/>
        <c:scaling>
          <c:orientation val="maxMin"/>
        </c:scaling>
        <c:delete val="1"/>
        <c:axPos val="l"/>
        <c:numFmt formatCode="General" sourceLinked="1"/>
        <c:majorTickMark val="none"/>
        <c:minorTickMark val="none"/>
        <c:tickLblPos val="nextTo"/>
        <c:crossAx val="1214609343"/>
        <c:crosses val="autoZero"/>
        <c:auto val="1"/>
        <c:lblAlgn val="ctr"/>
        <c:lblOffset val="100"/>
        <c:noMultiLvlLbl val="0"/>
      </c:catAx>
      <c:valAx>
        <c:axId val="1214609343"/>
        <c:scaling>
          <c:orientation val="minMax"/>
        </c:scaling>
        <c:delete val="0"/>
        <c:axPos val="t"/>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996579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522546898555264E-2"/>
          <c:y val="6.8119738767059554E-2"/>
          <c:w val="0.86349506277055066"/>
          <c:h val="0.80586857807196999"/>
        </c:manualLayout>
      </c:layout>
      <c:barChart>
        <c:barDir val="bar"/>
        <c:grouping val="clustered"/>
        <c:varyColors val="0"/>
        <c:ser>
          <c:idx val="0"/>
          <c:order val="0"/>
          <c:spPr>
            <a:solidFill>
              <a:schemeClr val="accent3"/>
            </a:solidFill>
            <a:ln>
              <a:noFill/>
            </a:ln>
            <a:effectLst/>
          </c:spPr>
          <c:invertIfNegative val="0"/>
          <c:dPt>
            <c:idx val="0"/>
            <c:invertIfNegative val="0"/>
            <c:bubble3D val="0"/>
            <c:spPr>
              <a:solidFill>
                <a:schemeClr val="accent6">
                  <a:lumMod val="50000"/>
                </a:schemeClr>
              </a:solidFill>
              <a:ln>
                <a:noFill/>
              </a:ln>
              <a:effectLst/>
            </c:spPr>
            <c:extLst>
              <c:ext xmlns:c16="http://schemas.microsoft.com/office/drawing/2014/chart" uri="{C3380CC4-5D6E-409C-BE32-E72D297353CC}">
                <c16:uniqueId val="{00000001-13B6-45BF-950A-FE86F063B1B3}"/>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13B6-45BF-950A-FE86F063B1B3}"/>
              </c:ext>
            </c:extLst>
          </c:dPt>
          <c:dPt>
            <c:idx val="2"/>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5-13B6-45BF-950A-FE86F063B1B3}"/>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7-13B6-45BF-950A-FE86F063B1B3}"/>
              </c:ext>
            </c:extLst>
          </c:dPt>
          <c:cat>
            <c:strRef>
              <c:f>【済】ビューアビリティー関連!$A$27:$A$30</c:f>
              <c:strCache>
                <c:ptCount val="4"/>
                <c:pt idx="0">
                  <c:v>日経電子版</c:v>
                </c:pt>
                <c:pt idx="1">
                  <c:v>NIKKEI STYLE</c:v>
                </c:pt>
                <c:pt idx="2">
                  <c:v>グローバル平均（2020年上半期）</c:v>
                </c:pt>
                <c:pt idx="3">
                  <c:v>日本平均（2020年下半期）</c:v>
                </c:pt>
              </c:strCache>
            </c:strRef>
          </c:cat>
          <c:val>
            <c:numRef>
              <c:f>【済】ビューアビリティー関連!$B$27:$B$30</c:f>
              <c:numCache>
                <c:formatCode>General</c:formatCode>
                <c:ptCount val="4"/>
                <c:pt idx="0">
                  <c:v>23.78</c:v>
                </c:pt>
                <c:pt idx="1">
                  <c:v>9.7100000000000009</c:v>
                </c:pt>
                <c:pt idx="2">
                  <c:v>23.14</c:v>
                </c:pt>
                <c:pt idx="3">
                  <c:v>22.49</c:v>
                </c:pt>
              </c:numCache>
            </c:numRef>
          </c:val>
          <c:extLst>
            <c:ext xmlns:c16="http://schemas.microsoft.com/office/drawing/2014/chart" uri="{C3380CC4-5D6E-409C-BE32-E72D297353CC}">
              <c16:uniqueId val="{00000008-13B6-45BF-950A-FE86F063B1B3}"/>
            </c:ext>
          </c:extLst>
        </c:ser>
        <c:dLbls>
          <c:showLegendKey val="0"/>
          <c:showVal val="0"/>
          <c:showCatName val="0"/>
          <c:showSerName val="0"/>
          <c:showPercent val="0"/>
          <c:showBubbleSize val="0"/>
        </c:dLbls>
        <c:gapWidth val="182"/>
        <c:axId val="1569634991"/>
        <c:axId val="1664384607"/>
      </c:barChart>
      <c:catAx>
        <c:axId val="1569634991"/>
        <c:scaling>
          <c:orientation val="maxMin"/>
        </c:scaling>
        <c:delete val="1"/>
        <c:axPos val="l"/>
        <c:numFmt formatCode="General" sourceLinked="1"/>
        <c:majorTickMark val="none"/>
        <c:minorTickMark val="none"/>
        <c:tickLblPos val="nextTo"/>
        <c:crossAx val="1664384607"/>
        <c:crosses val="autoZero"/>
        <c:auto val="1"/>
        <c:lblAlgn val="ctr"/>
        <c:lblOffset val="100"/>
        <c:noMultiLvlLbl val="0"/>
      </c:catAx>
      <c:valAx>
        <c:axId val="1664384607"/>
        <c:scaling>
          <c:orientation val="minMax"/>
        </c:scaling>
        <c:delete val="0"/>
        <c:axPos val="t"/>
        <c:numFmt formatCode="General" sourceLinked="1"/>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6963499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割合</c:v>
                </c:pt>
              </c:strCache>
            </c:strRef>
          </c:tx>
          <c:spPr>
            <a:ln>
              <a:solidFill>
                <a:srgbClr val="D3EAF7"/>
              </a:solidFill>
            </a:ln>
          </c:spPr>
          <c:dPt>
            <c:idx val="0"/>
            <c:bubble3D val="0"/>
            <c:spPr>
              <a:solidFill>
                <a:srgbClr val="D3EAF7"/>
              </a:solidFill>
              <a:ln w="19050">
                <a:solidFill>
                  <a:srgbClr val="D3EAF7"/>
                </a:solidFill>
              </a:ln>
              <a:effectLst/>
            </c:spPr>
            <c:extLst>
              <c:ext xmlns:c16="http://schemas.microsoft.com/office/drawing/2014/chart" uri="{C3380CC4-5D6E-409C-BE32-E72D297353CC}">
                <c16:uniqueId val="{00000002-1342-1C4D-9D6C-F2EF1884A48D}"/>
              </c:ext>
            </c:extLst>
          </c:dPt>
          <c:dPt>
            <c:idx val="1"/>
            <c:bubble3D val="0"/>
            <c:spPr>
              <a:solidFill>
                <a:srgbClr val="FFFFFF"/>
              </a:solidFill>
              <a:ln w="19050">
                <a:solidFill>
                  <a:srgbClr val="D3EAF7"/>
                </a:solidFill>
              </a:ln>
              <a:effectLst/>
            </c:spPr>
            <c:extLst>
              <c:ext xmlns:c16="http://schemas.microsoft.com/office/drawing/2014/chart" uri="{C3380CC4-5D6E-409C-BE32-E72D297353CC}">
                <c16:uniqueId val="{00000003-1342-1C4D-9D6C-F2EF1884A48D}"/>
              </c:ext>
            </c:extLst>
          </c:dPt>
          <c:cat>
            <c:strRef>
              <c:f>Sheet1!$A$2:$A$3</c:f>
              <c:strCache>
                <c:ptCount val="2"/>
                <c:pt idx="0">
                  <c:v>ビジネスパーソン</c:v>
                </c:pt>
                <c:pt idx="1">
                  <c:v>その他</c:v>
                </c:pt>
              </c:strCache>
            </c:strRef>
          </c:cat>
          <c:val>
            <c:numRef>
              <c:f>Sheet1!$B$2:$B$3</c:f>
              <c:numCache>
                <c:formatCode>General</c:formatCode>
                <c:ptCount val="2"/>
                <c:pt idx="0">
                  <c:v>80</c:v>
                </c:pt>
                <c:pt idx="1">
                  <c:v>20</c:v>
                </c:pt>
              </c:numCache>
            </c:numRef>
          </c:val>
          <c:extLst>
            <c:ext xmlns:c16="http://schemas.microsoft.com/office/drawing/2014/chart" uri="{C3380CC4-5D6E-409C-BE32-E72D297353CC}">
              <c16:uniqueId val="{00000000-1342-1C4D-9D6C-F2EF1884A48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59328494117581E-2"/>
          <c:y val="4.4330614998343454E-2"/>
          <c:w val="0.89208134301176478"/>
          <c:h val="0.92401235824541672"/>
        </c:manualLayout>
      </c:layout>
      <c:barChart>
        <c:barDir val="bar"/>
        <c:grouping val="clustered"/>
        <c:varyColors val="0"/>
        <c:ser>
          <c:idx val="0"/>
          <c:order val="0"/>
          <c:tx>
            <c:strRef>
              <c:f>Sheet1!$B$1</c:f>
              <c:strCache>
                <c:ptCount val="1"/>
                <c:pt idx="0">
                  <c:v>SNS</c:v>
                </c:pt>
              </c:strCache>
            </c:strRef>
          </c:tx>
          <c:spPr>
            <a:solidFill>
              <a:srgbClr val="000000"/>
            </a:solidFill>
            <a:ln>
              <a:noFill/>
            </a:ln>
            <a:effectLst/>
          </c:spPr>
          <c:invertIfNegative val="0"/>
          <c:cat>
            <c:strRef>
              <c:f>Sheet1!$A$2:$A$3</c:f>
              <c:strCache>
                <c:ptCount val="2"/>
                <c:pt idx="0">
                  <c:v>信頼できる</c:v>
                </c:pt>
                <c:pt idx="1">
                  <c:v>一流である</c:v>
                </c:pt>
              </c:strCache>
            </c:strRef>
          </c:cat>
          <c:val>
            <c:numRef>
              <c:f>Sheet1!$B$2:$B$3</c:f>
              <c:numCache>
                <c:formatCode>General</c:formatCode>
                <c:ptCount val="2"/>
                <c:pt idx="0">
                  <c:v>1.6</c:v>
                </c:pt>
                <c:pt idx="1">
                  <c:v>2.9</c:v>
                </c:pt>
              </c:numCache>
            </c:numRef>
          </c:val>
          <c:extLst>
            <c:ext xmlns:c16="http://schemas.microsoft.com/office/drawing/2014/chart" uri="{C3380CC4-5D6E-409C-BE32-E72D297353CC}">
              <c16:uniqueId val="{00000000-F991-FA4C-810F-2B11CD262BB7}"/>
            </c:ext>
          </c:extLst>
        </c:ser>
        <c:ser>
          <c:idx val="1"/>
          <c:order val="1"/>
          <c:tx>
            <c:strRef>
              <c:f>Sheet1!$C$1</c:f>
              <c:strCache>
                <c:ptCount val="1"/>
                <c:pt idx="0">
                  <c:v>ポータル</c:v>
                </c:pt>
              </c:strCache>
            </c:strRef>
          </c:tx>
          <c:spPr>
            <a:solidFill>
              <a:srgbClr val="595958"/>
            </a:solidFill>
            <a:ln>
              <a:noFill/>
            </a:ln>
            <a:effectLst/>
          </c:spPr>
          <c:invertIfNegative val="0"/>
          <c:cat>
            <c:strRef>
              <c:f>Sheet1!$A$2:$A$3</c:f>
              <c:strCache>
                <c:ptCount val="2"/>
                <c:pt idx="0">
                  <c:v>信頼できる</c:v>
                </c:pt>
                <c:pt idx="1">
                  <c:v>一流である</c:v>
                </c:pt>
              </c:strCache>
            </c:strRef>
          </c:cat>
          <c:val>
            <c:numRef>
              <c:f>Sheet1!$C$2:$C$3</c:f>
              <c:numCache>
                <c:formatCode>General</c:formatCode>
                <c:ptCount val="2"/>
                <c:pt idx="0">
                  <c:v>7.9</c:v>
                </c:pt>
                <c:pt idx="1">
                  <c:v>4.4000000000000004</c:v>
                </c:pt>
              </c:numCache>
            </c:numRef>
          </c:val>
          <c:extLst>
            <c:ext xmlns:c16="http://schemas.microsoft.com/office/drawing/2014/chart" uri="{C3380CC4-5D6E-409C-BE32-E72D297353CC}">
              <c16:uniqueId val="{00000001-F991-FA4C-810F-2B11CD262BB7}"/>
            </c:ext>
          </c:extLst>
        </c:ser>
        <c:ser>
          <c:idx val="2"/>
          <c:order val="2"/>
          <c:tx>
            <c:strRef>
              <c:f>Sheet1!$D$1</c:f>
              <c:strCache>
                <c:ptCount val="1"/>
                <c:pt idx="0">
                  <c:v>日本経済新聞電子版</c:v>
                </c:pt>
              </c:strCache>
            </c:strRef>
          </c:tx>
          <c:spPr>
            <a:solidFill>
              <a:srgbClr val="002060"/>
            </a:solidFill>
            <a:ln>
              <a:noFill/>
            </a:ln>
            <a:effectLst/>
          </c:spPr>
          <c:invertIfNegative val="0"/>
          <c:cat>
            <c:strRef>
              <c:f>Sheet1!$A$2:$A$3</c:f>
              <c:strCache>
                <c:ptCount val="2"/>
                <c:pt idx="0">
                  <c:v>信頼できる</c:v>
                </c:pt>
                <c:pt idx="1">
                  <c:v>一流である</c:v>
                </c:pt>
              </c:strCache>
            </c:strRef>
          </c:cat>
          <c:val>
            <c:numRef>
              <c:f>Sheet1!$D$2:$D$3</c:f>
              <c:numCache>
                <c:formatCode>General</c:formatCode>
                <c:ptCount val="2"/>
                <c:pt idx="0">
                  <c:v>57.4</c:v>
                </c:pt>
                <c:pt idx="1">
                  <c:v>24.2</c:v>
                </c:pt>
              </c:numCache>
            </c:numRef>
          </c:val>
          <c:extLst>
            <c:ext xmlns:c16="http://schemas.microsoft.com/office/drawing/2014/chart" uri="{C3380CC4-5D6E-409C-BE32-E72D297353CC}">
              <c16:uniqueId val="{00000002-F991-FA4C-810F-2B11CD262BB7}"/>
            </c:ext>
          </c:extLst>
        </c:ser>
        <c:dLbls>
          <c:showLegendKey val="0"/>
          <c:showVal val="0"/>
          <c:showCatName val="0"/>
          <c:showSerName val="0"/>
          <c:showPercent val="0"/>
          <c:showBubbleSize val="0"/>
        </c:dLbls>
        <c:gapWidth val="250"/>
        <c:overlap val="-28"/>
        <c:axId val="1264488783"/>
        <c:axId val="1264128143"/>
      </c:barChart>
      <c:catAx>
        <c:axId val="1264488783"/>
        <c:scaling>
          <c:orientation val="minMax"/>
        </c:scaling>
        <c:delete val="1"/>
        <c:axPos val="l"/>
        <c:numFmt formatCode="General" sourceLinked="1"/>
        <c:majorTickMark val="none"/>
        <c:minorTickMark val="none"/>
        <c:tickLblPos val="nextTo"/>
        <c:crossAx val="1264128143"/>
        <c:crosses val="autoZero"/>
        <c:auto val="1"/>
        <c:lblAlgn val="ctr"/>
        <c:lblOffset val="100"/>
        <c:noMultiLvlLbl val="0"/>
      </c:catAx>
      <c:valAx>
        <c:axId val="1264128143"/>
        <c:scaling>
          <c:orientation val="minMax"/>
        </c:scaling>
        <c:delete val="1"/>
        <c:axPos val="b"/>
        <c:numFmt formatCode="General" sourceLinked="1"/>
        <c:majorTickMark val="none"/>
        <c:minorTickMark val="none"/>
        <c:tickLblPos val="nextTo"/>
        <c:crossAx val="1264488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59328494117581E-2"/>
          <c:y val="7.3023650632730005E-3"/>
          <c:w val="0.89208134301176478"/>
          <c:h val="0.99269763493672702"/>
        </c:manualLayout>
      </c:layout>
      <c:barChart>
        <c:barDir val="bar"/>
        <c:grouping val="clustered"/>
        <c:varyColors val="0"/>
        <c:ser>
          <c:idx val="0"/>
          <c:order val="0"/>
          <c:tx>
            <c:strRef>
              <c:f>Sheet1!$B$1</c:f>
              <c:strCache>
                <c:ptCount val="1"/>
                <c:pt idx="0">
                  <c:v>SNS</c:v>
                </c:pt>
              </c:strCache>
            </c:strRef>
          </c:tx>
          <c:spPr>
            <a:solidFill>
              <a:srgbClr val="002060"/>
            </a:solidFill>
            <a:ln>
              <a:noFill/>
            </a:ln>
            <a:effectLst/>
          </c:spPr>
          <c:invertIfNegative val="0"/>
          <c:cat>
            <c:strRef>
              <c:f>Sheet1!$A$2</c:f>
              <c:strCache>
                <c:ptCount val="1"/>
                <c:pt idx="0">
                  <c:v>信頼できる</c:v>
                </c:pt>
              </c:strCache>
            </c:strRef>
          </c:cat>
          <c:val>
            <c:numRef>
              <c:f>Sheet1!$B$2</c:f>
              <c:numCache>
                <c:formatCode>General</c:formatCode>
                <c:ptCount val="1"/>
                <c:pt idx="0">
                  <c:v>12.8</c:v>
                </c:pt>
              </c:numCache>
            </c:numRef>
          </c:val>
          <c:extLst>
            <c:ext xmlns:c16="http://schemas.microsoft.com/office/drawing/2014/chart" uri="{C3380CC4-5D6E-409C-BE32-E72D297353CC}">
              <c16:uniqueId val="{00000000-F991-FA4C-810F-2B11CD262BB7}"/>
            </c:ext>
          </c:extLst>
        </c:ser>
        <c:ser>
          <c:idx val="1"/>
          <c:order val="1"/>
          <c:tx>
            <c:strRef>
              <c:f>Sheet1!$C$1</c:f>
              <c:strCache>
                <c:ptCount val="1"/>
                <c:pt idx="0">
                  <c:v>TV</c:v>
                </c:pt>
              </c:strCache>
            </c:strRef>
          </c:tx>
          <c:spPr>
            <a:solidFill>
              <a:srgbClr val="002060"/>
            </a:solidFill>
            <a:ln>
              <a:noFill/>
            </a:ln>
            <a:effectLst/>
          </c:spPr>
          <c:invertIfNegative val="0"/>
          <c:cat>
            <c:strRef>
              <c:f>Sheet1!$A$2</c:f>
              <c:strCache>
                <c:ptCount val="1"/>
                <c:pt idx="0">
                  <c:v>信頼できる</c:v>
                </c:pt>
              </c:strCache>
            </c:strRef>
          </c:cat>
          <c:val>
            <c:numRef>
              <c:f>Sheet1!$C$2</c:f>
              <c:numCache>
                <c:formatCode>General</c:formatCode>
                <c:ptCount val="1"/>
                <c:pt idx="0">
                  <c:v>25.5</c:v>
                </c:pt>
              </c:numCache>
            </c:numRef>
          </c:val>
          <c:extLst>
            <c:ext xmlns:c16="http://schemas.microsoft.com/office/drawing/2014/chart" uri="{C3380CC4-5D6E-409C-BE32-E72D297353CC}">
              <c16:uniqueId val="{00000000-50EF-C946-BBC7-7122326C3ABA}"/>
            </c:ext>
          </c:extLst>
        </c:ser>
        <c:ser>
          <c:idx val="2"/>
          <c:order val="2"/>
          <c:tx>
            <c:strRef>
              <c:f>Sheet1!$D$1</c:f>
              <c:strCache>
                <c:ptCount val="1"/>
                <c:pt idx="0">
                  <c:v>その他新聞</c:v>
                </c:pt>
              </c:strCache>
            </c:strRef>
          </c:tx>
          <c:spPr>
            <a:solidFill>
              <a:srgbClr val="002060"/>
            </a:solidFill>
            <a:ln>
              <a:noFill/>
            </a:ln>
            <a:effectLst/>
          </c:spPr>
          <c:invertIfNegative val="0"/>
          <c:cat>
            <c:strRef>
              <c:f>Sheet1!$A$2</c:f>
              <c:strCache>
                <c:ptCount val="1"/>
                <c:pt idx="0">
                  <c:v>信頼できる</c:v>
                </c:pt>
              </c:strCache>
            </c:strRef>
          </c:cat>
          <c:val>
            <c:numRef>
              <c:f>Sheet1!$D$2</c:f>
              <c:numCache>
                <c:formatCode>General</c:formatCode>
                <c:ptCount val="1"/>
                <c:pt idx="0">
                  <c:v>16</c:v>
                </c:pt>
              </c:numCache>
            </c:numRef>
          </c:val>
          <c:extLst>
            <c:ext xmlns:c16="http://schemas.microsoft.com/office/drawing/2014/chart" uri="{C3380CC4-5D6E-409C-BE32-E72D297353CC}">
              <c16:uniqueId val="{00000001-50EF-C946-BBC7-7122326C3ABA}"/>
            </c:ext>
          </c:extLst>
        </c:ser>
        <c:ser>
          <c:idx val="3"/>
          <c:order val="3"/>
          <c:tx>
            <c:strRef>
              <c:f>Sheet1!$E$1</c:f>
              <c:strCache>
                <c:ptCount val="1"/>
                <c:pt idx="0">
                  <c:v>日本経済新聞</c:v>
                </c:pt>
              </c:strCache>
            </c:strRef>
          </c:tx>
          <c:spPr>
            <a:solidFill>
              <a:srgbClr val="002060"/>
            </a:solidFill>
            <a:ln>
              <a:noFill/>
            </a:ln>
            <a:effectLst/>
          </c:spPr>
          <c:invertIfNegative val="0"/>
          <c:cat>
            <c:strRef>
              <c:f>Sheet1!$A$2</c:f>
              <c:strCache>
                <c:ptCount val="1"/>
                <c:pt idx="0">
                  <c:v>信頼できる</c:v>
                </c:pt>
              </c:strCache>
            </c:strRef>
          </c:cat>
          <c:val>
            <c:numRef>
              <c:f>Sheet1!$E$2</c:f>
              <c:numCache>
                <c:formatCode>General</c:formatCode>
                <c:ptCount val="1"/>
                <c:pt idx="0">
                  <c:v>29</c:v>
                </c:pt>
              </c:numCache>
            </c:numRef>
          </c:val>
          <c:extLst>
            <c:ext xmlns:c16="http://schemas.microsoft.com/office/drawing/2014/chart" uri="{C3380CC4-5D6E-409C-BE32-E72D297353CC}">
              <c16:uniqueId val="{00000002-50EF-C946-BBC7-7122326C3ABA}"/>
            </c:ext>
          </c:extLst>
        </c:ser>
        <c:ser>
          <c:idx val="4"/>
          <c:order val="4"/>
          <c:tx>
            <c:strRef>
              <c:f>Sheet1!$F$1</c:f>
              <c:strCache>
                <c:ptCount val="1"/>
                <c:pt idx="0">
                  <c:v>日経電子版</c:v>
                </c:pt>
              </c:strCache>
            </c:strRef>
          </c:tx>
          <c:spPr>
            <a:solidFill>
              <a:srgbClr val="002060"/>
            </a:solidFill>
            <a:ln>
              <a:noFill/>
            </a:ln>
            <a:effectLst/>
          </c:spPr>
          <c:invertIfNegative val="0"/>
          <c:cat>
            <c:strRef>
              <c:f>Sheet1!$A$2</c:f>
              <c:strCache>
                <c:ptCount val="1"/>
                <c:pt idx="0">
                  <c:v>信頼できる</c:v>
                </c:pt>
              </c:strCache>
            </c:strRef>
          </c:cat>
          <c:val>
            <c:numRef>
              <c:f>Sheet1!$F$2</c:f>
              <c:numCache>
                <c:formatCode>General</c:formatCode>
                <c:ptCount val="1"/>
                <c:pt idx="0">
                  <c:v>31.2</c:v>
                </c:pt>
              </c:numCache>
            </c:numRef>
          </c:val>
          <c:extLst>
            <c:ext xmlns:c16="http://schemas.microsoft.com/office/drawing/2014/chart" uri="{C3380CC4-5D6E-409C-BE32-E72D297353CC}">
              <c16:uniqueId val="{00000003-50EF-C946-BBC7-7122326C3ABA}"/>
            </c:ext>
          </c:extLst>
        </c:ser>
        <c:dLbls>
          <c:showLegendKey val="0"/>
          <c:showVal val="0"/>
          <c:showCatName val="0"/>
          <c:showSerName val="0"/>
          <c:showPercent val="0"/>
          <c:showBubbleSize val="0"/>
        </c:dLbls>
        <c:gapWidth val="90"/>
        <c:overlap val="-92"/>
        <c:axId val="1264488783"/>
        <c:axId val="1264128143"/>
      </c:barChart>
      <c:catAx>
        <c:axId val="1264488783"/>
        <c:scaling>
          <c:orientation val="minMax"/>
        </c:scaling>
        <c:delete val="1"/>
        <c:axPos val="l"/>
        <c:numFmt formatCode="General" sourceLinked="1"/>
        <c:majorTickMark val="none"/>
        <c:minorTickMark val="none"/>
        <c:tickLblPos val="nextTo"/>
        <c:crossAx val="1264128143"/>
        <c:crosses val="autoZero"/>
        <c:auto val="1"/>
        <c:lblAlgn val="ctr"/>
        <c:lblOffset val="100"/>
        <c:noMultiLvlLbl val="0"/>
      </c:catAx>
      <c:valAx>
        <c:axId val="1264128143"/>
        <c:scaling>
          <c:orientation val="minMax"/>
        </c:scaling>
        <c:delete val="1"/>
        <c:axPos val="b"/>
        <c:numFmt formatCode="General" sourceLinked="1"/>
        <c:majorTickMark val="none"/>
        <c:minorTickMark val="none"/>
        <c:tickLblPos val="nextTo"/>
        <c:crossAx val="1264488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割合</c:v>
                </c:pt>
              </c:strCache>
            </c:strRef>
          </c:tx>
          <c:spPr>
            <a:solidFill>
              <a:srgbClr val="124163"/>
            </a:solidFill>
          </c:spPr>
          <c:dPt>
            <c:idx val="0"/>
            <c:bubble3D val="0"/>
            <c:spPr>
              <a:solidFill>
                <a:srgbClr val="DBE8F5"/>
              </a:solidFill>
              <a:ln w="19050">
                <a:solidFill>
                  <a:schemeClr val="lt1"/>
                </a:solidFill>
              </a:ln>
              <a:effectLst/>
            </c:spPr>
            <c:extLst>
              <c:ext xmlns:c16="http://schemas.microsoft.com/office/drawing/2014/chart" uri="{C3380CC4-5D6E-409C-BE32-E72D297353CC}">
                <c16:uniqueId val="{00000001-027F-784B-9234-FD8BC1AD6483}"/>
              </c:ext>
            </c:extLst>
          </c:dPt>
          <c:dPt>
            <c:idx val="1"/>
            <c:bubble3D val="0"/>
            <c:spPr>
              <a:solidFill>
                <a:srgbClr val="124163"/>
              </a:solidFill>
              <a:ln w="19050">
                <a:solidFill>
                  <a:schemeClr val="lt1"/>
                </a:solidFill>
              </a:ln>
              <a:effectLst/>
            </c:spPr>
            <c:extLst>
              <c:ext xmlns:c16="http://schemas.microsoft.com/office/drawing/2014/chart" uri="{C3380CC4-5D6E-409C-BE32-E72D297353CC}">
                <c16:uniqueId val="{00000002-62FC-CB4E-8710-BC1951B267DC}"/>
              </c:ext>
            </c:extLst>
          </c:dPt>
          <c:dPt>
            <c:idx val="2"/>
            <c:bubble3D val="0"/>
            <c:spPr>
              <a:solidFill>
                <a:srgbClr val="124163"/>
              </a:solidFill>
              <a:ln w="19050">
                <a:solidFill>
                  <a:schemeClr val="lt1"/>
                </a:solidFill>
              </a:ln>
              <a:effectLst/>
            </c:spPr>
            <c:extLst>
              <c:ext xmlns:c16="http://schemas.microsoft.com/office/drawing/2014/chart" uri="{C3380CC4-5D6E-409C-BE32-E72D297353CC}">
                <c16:uniqueId val="{00000005-BC61-154B-A503-D536BF459F7B}"/>
              </c:ext>
            </c:extLst>
          </c:dPt>
          <c:dPt>
            <c:idx val="3"/>
            <c:bubble3D val="0"/>
            <c:spPr>
              <a:solidFill>
                <a:srgbClr val="124163"/>
              </a:solidFill>
              <a:ln w="19050">
                <a:solidFill>
                  <a:schemeClr val="lt1"/>
                </a:solidFill>
              </a:ln>
              <a:effectLst/>
            </c:spPr>
            <c:extLst>
              <c:ext xmlns:c16="http://schemas.microsoft.com/office/drawing/2014/chart" uri="{C3380CC4-5D6E-409C-BE32-E72D297353CC}">
                <c16:uniqueId val="{00000007-BC61-154B-A503-D536BF459F7B}"/>
              </c:ext>
            </c:extLst>
          </c:dPt>
          <c:dPt>
            <c:idx val="4"/>
            <c:bubble3D val="0"/>
            <c:spPr>
              <a:solidFill>
                <a:srgbClr val="DBE8F5"/>
              </a:solidFill>
              <a:ln w="19050">
                <a:solidFill>
                  <a:schemeClr val="lt1"/>
                </a:solidFill>
              </a:ln>
              <a:effectLst/>
            </c:spPr>
            <c:extLst>
              <c:ext xmlns:c16="http://schemas.microsoft.com/office/drawing/2014/chart" uri="{C3380CC4-5D6E-409C-BE32-E72D297353CC}">
                <c16:uniqueId val="{00000004-027F-784B-9234-FD8BC1AD6483}"/>
              </c:ext>
            </c:extLst>
          </c:dPt>
          <c:cat>
            <c:strRef>
              <c:f>Sheet1!$A$2:$A$5</c:f>
              <c:strCache>
                <c:ptCount val="4"/>
                <c:pt idx="0">
                  <c:v>600万未満</c:v>
                </c:pt>
                <c:pt idx="1">
                  <c:v>600万〜1,000万未満</c:v>
                </c:pt>
                <c:pt idx="2">
                  <c:v>1,000万〜2,000万未満</c:v>
                </c:pt>
                <c:pt idx="3">
                  <c:v>2,000万以上</c:v>
                </c:pt>
              </c:strCache>
            </c:strRef>
          </c:cat>
          <c:val>
            <c:numRef>
              <c:f>Sheet1!$B$2:$B$5</c:f>
              <c:numCache>
                <c:formatCode>General</c:formatCode>
                <c:ptCount val="4"/>
                <c:pt idx="0">
                  <c:v>49</c:v>
                </c:pt>
                <c:pt idx="1">
                  <c:v>30</c:v>
                </c:pt>
                <c:pt idx="2">
                  <c:v>19</c:v>
                </c:pt>
                <c:pt idx="3">
                  <c:v>4</c:v>
                </c:pt>
              </c:numCache>
            </c:numRef>
          </c:val>
          <c:extLst>
            <c:ext xmlns:c16="http://schemas.microsoft.com/office/drawing/2014/chart" uri="{C3380CC4-5D6E-409C-BE32-E72D297353CC}">
              <c16:uniqueId val="{00000000-62FC-CB4E-8710-BC1951B267D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割合</c:v>
                </c:pt>
              </c:strCache>
            </c:strRef>
          </c:tx>
          <c:spPr>
            <a:solidFill>
              <a:srgbClr val="124163"/>
            </a:solidFill>
          </c:spPr>
          <c:dPt>
            <c:idx val="0"/>
            <c:bubble3D val="0"/>
            <c:spPr>
              <a:solidFill>
                <a:srgbClr val="DBE8F5"/>
              </a:solidFill>
              <a:ln w="19050">
                <a:solidFill>
                  <a:schemeClr val="lt1"/>
                </a:solidFill>
              </a:ln>
              <a:effectLst/>
            </c:spPr>
            <c:extLst>
              <c:ext xmlns:c16="http://schemas.microsoft.com/office/drawing/2014/chart" uri="{C3380CC4-5D6E-409C-BE32-E72D297353CC}">
                <c16:uniqueId val="{00000001-027F-784B-9234-FD8BC1AD6483}"/>
              </c:ext>
            </c:extLst>
          </c:dPt>
          <c:dPt>
            <c:idx val="1"/>
            <c:bubble3D val="0"/>
            <c:spPr>
              <a:solidFill>
                <a:srgbClr val="124163"/>
              </a:solidFill>
              <a:ln w="19050">
                <a:solidFill>
                  <a:schemeClr val="lt1"/>
                </a:solidFill>
              </a:ln>
              <a:effectLst/>
            </c:spPr>
            <c:extLst>
              <c:ext xmlns:c16="http://schemas.microsoft.com/office/drawing/2014/chart" uri="{C3380CC4-5D6E-409C-BE32-E72D297353CC}">
                <c16:uniqueId val="{00000002-62FC-CB4E-8710-BC1951B267DC}"/>
              </c:ext>
            </c:extLst>
          </c:dPt>
          <c:dPt>
            <c:idx val="2"/>
            <c:bubble3D val="0"/>
            <c:spPr>
              <a:solidFill>
                <a:srgbClr val="124163"/>
              </a:solidFill>
              <a:ln w="19050">
                <a:solidFill>
                  <a:schemeClr val="lt1"/>
                </a:solidFill>
              </a:ln>
              <a:effectLst/>
            </c:spPr>
            <c:extLst>
              <c:ext xmlns:c16="http://schemas.microsoft.com/office/drawing/2014/chart" uri="{C3380CC4-5D6E-409C-BE32-E72D297353CC}">
                <c16:uniqueId val="{00000005-A30B-3641-9543-39BCF3C8D544}"/>
              </c:ext>
            </c:extLst>
          </c:dPt>
          <c:dPt>
            <c:idx val="3"/>
            <c:bubble3D val="0"/>
            <c:spPr>
              <a:solidFill>
                <a:srgbClr val="124163"/>
              </a:solidFill>
              <a:ln w="19050">
                <a:solidFill>
                  <a:schemeClr val="lt1"/>
                </a:solidFill>
              </a:ln>
              <a:effectLst/>
            </c:spPr>
            <c:extLst>
              <c:ext xmlns:c16="http://schemas.microsoft.com/office/drawing/2014/chart" uri="{C3380CC4-5D6E-409C-BE32-E72D297353CC}">
                <c16:uniqueId val="{00000007-A30B-3641-9543-39BCF3C8D544}"/>
              </c:ext>
            </c:extLst>
          </c:dPt>
          <c:dPt>
            <c:idx val="4"/>
            <c:bubble3D val="0"/>
            <c:spPr>
              <a:solidFill>
                <a:srgbClr val="DBE8F5"/>
              </a:solidFill>
              <a:ln w="19050">
                <a:solidFill>
                  <a:schemeClr val="lt1"/>
                </a:solidFill>
              </a:ln>
              <a:effectLst/>
            </c:spPr>
            <c:extLst>
              <c:ext xmlns:c16="http://schemas.microsoft.com/office/drawing/2014/chart" uri="{C3380CC4-5D6E-409C-BE32-E72D297353CC}">
                <c16:uniqueId val="{00000004-027F-784B-9234-FD8BC1AD6483}"/>
              </c:ext>
            </c:extLst>
          </c:dPt>
          <c:cat>
            <c:numRef>
              <c:f>Sheet1!$A$2:$A$6</c:f>
              <c:numCache>
                <c:formatCode>General</c:formatCode>
                <c:ptCount val="5"/>
                <c:pt idx="0">
                  <c:v>20</c:v>
                </c:pt>
                <c:pt idx="1">
                  <c:v>30</c:v>
                </c:pt>
                <c:pt idx="2">
                  <c:v>40</c:v>
                </c:pt>
                <c:pt idx="3">
                  <c:v>50</c:v>
                </c:pt>
                <c:pt idx="4">
                  <c:v>60</c:v>
                </c:pt>
              </c:numCache>
            </c:numRef>
          </c:cat>
          <c:val>
            <c:numRef>
              <c:f>Sheet1!$B$2:$B$6</c:f>
              <c:numCache>
                <c:formatCode>General</c:formatCode>
                <c:ptCount val="5"/>
                <c:pt idx="0">
                  <c:v>14</c:v>
                </c:pt>
                <c:pt idx="1">
                  <c:v>19</c:v>
                </c:pt>
                <c:pt idx="2">
                  <c:v>23</c:v>
                </c:pt>
                <c:pt idx="3">
                  <c:v>23</c:v>
                </c:pt>
                <c:pt idx="4">
                  <c:v>21</c:v>
                </c:pt>
              </c:numCache>
            </c:numRef>
          </c:val>
          <c:extLst>
            <c:ext xmlns:c16="http://schemas.microsoft.com/office/drawing/2014/chart" uri="{C3380CC4-5D6E-409C-BE32-E72D297353CC}">
              <c16:uniqueId val="{00000000-62FC-CB4E-8710-BC1951B267D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割合</c:v>
                </c:pt>
              </c:strCache>
            </c:strRef>
          </c:tx>
          <c:spPr>
            <a:solidFill>
              <a:srgbClr val="124163"/>
            </a:solidFill>
          </c:spPr>
          <c:dPt>
            <c:idx val="0"/>
            <c:bubble3D val="0"/>
            <c:spPr>
              <a:solidFill>
                <a:srgbClr val="124163"/>
              </a:solidFill>
              <a:ln w="19050">
                <a:solidFill>
                  <a:schemeClr val="lt1"/>
                </a:solidFill>
              </a:ln>
              <a:effectLst/>
            </c:spPr>
            <c:extLst>
              <c:ext xmlns:c16="http://schemas.microsoft.com/office/drawing/2014/chart" uri="{C3380CC4-5D6E-409C-BE32-E72D297353CC}">
                <c16:uniqueId val="{00000001-45FF-734C-BC7C-9F6776ACD0BF}"/>
              </c:ext>
            </c:extLst>
          </c:dPt>
          <c:dPt>
            <c:idx val="1"/>
            <c:bubble3D val="0"/>
            <c:spPr>
              <a:solidFill>
                <a:srgbClr val="DBE8F5"/>
              </a:solidFill>
              <a:ln w="19050">
                <a:solidFill>
                  <a:schemeClr val="lt1"/>
                </a:solidFill>
              </a:ln>
              <a:effectLst/>
            </c:spPr>
            <c:extLst>
              <c:ext xmlns:c16="http://schemas.microsoft.com/office/drawing/2014/chart" uri="{C3380CC4-5D6E-409C-BE32-E72D297353CC}">
                <c16:uniqueId val="{00000002-62FC-CB4E-8710-BC1951B267DC}"/>
              </c:ext>
            </c:extLst>
          </c:dPt>
          <c:cat>
            <c:strRef>
              <c:f>Sheet1!$A$2:$A$3</c:f>
              <c:strCache>
                <c:ptCount val="2"/>
                <c:pt idx="0">
                  <c:v>男性</c:v>
                </c:pt>
                <c:pt idx="1">
                  <c:v>女性</c:v>
                </c:pt>
              </c:strCache>
            </c:strRef>
          </c:cat>
          <c:val>
            <c:numRef>
              <c:f>Sheet1!$B$2:$B$3</c:f>
              <c:numCache>
                <c:formatCode>General</c:formatCode>
                <c:ptCount val="2"/>
                <c:pt idx="0">
                  <c:v>77</c:v>
                </c:pt>
                <c:pt idx="1">
                  <c:v>23</c:v>
                </c:pt>
              </c:numCache>
            </c:numRef>
          </c:val>
          <c:extLst>
            <c:ext xmlns:c16="http://schemas.microsoft.com/office/drawing/2014/chart" uri="{C3380CC4-5D6E-409C-BE32-E72D297353CC}">
              <c16:uniqueId val="{00000000-62FC-CB4E-8710-BC1951B267D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割合</c:v>
                </c:pt>
              </c:strCache>
            </c:strRef>
          </c:tx>
          <c:spPr>
            <a:solidFill>
              <a:srgbClr val="DBE8F5"/>
            </a:solidFill>
          </c:spPr>
          <c:dPt>
            <c:idx val="0"/>
            <c:bubble3D val="0"/>
            <c:spPr>
              <a:solidFill>
                <a:srgbClr val="124163"/>
              </a:solidFill>
              <a:ln w="19050">
                <a:solidFill>
                  <a:schemeClr val="lt1"/>
                </a:solidFill>
              </a:ln>
              <a:effectLst/>
            </c:spPr>
            <c:extLst>
              <c:ext xmlns:c16="http://schemas.microsoft.com/office/drawing/2014/chart" uri="{C3380CC4-5D6E-409C-BE32-E72D297353CC}">
                <c16:uniqueId val="{00000001-BC2A-5D4C-BC68-87397849D91F}"/>
              </c:ext>
            </c:extLst>
          </c:dPt>
          <c:dPt>
            <c:idx val="1"/>
            <c:bubble3D val="0"/>
            <c:spPr>
              <a:solidFill>
                <a:srgbClr val="124163"/>
              </a:solidFill>
              <a:ln w="19050">
                <a:solidFill>
                  <a:schemeClr val="lt1"/>
                </a:solidFill>
              </a:ln>
              <a:effectLst/>
            </c:spPr>
            <c:extLst>
              <c:ext xmlns:c16="http://schemas.microsoft.com/office/drawing/2014/chart" uri="{C3380CC4-5D6E-409C-BE32-E72D297353CC}">
                <c16:uniqueId val="{00000003-BC2A-5D4C-BC68-87397849D91F}"/>
              </c:ext>
            </c:extLst>
          </c:dPt>
          <c:dPt>
            <c:idx val="2"/>
            <c:bubble3D val="0"/>
            <c:spPr>
              <a:solidFill>
                <a:srgbClr val="124163"/>
              </a:solidFill>
              <a:ln w="19050">
                <a:solidFill>
                  <a:schemeClr val="lt1"/>
                </a:solidFill>
              </a:ln>
              <a:effectLst/>
            </c:spPr>
            <c:extLst>
              <c:ext xmlns:c16="http://schemas.microsoft.com/office/drawing/2014/chart" uri="{C3380CC4-5D6E-409C-BE32-E72D297353CC}">
                <c16:uniqueId val="{00000005-BC2A-5D4C-BC68-87397849D91F}"/>
              </c:ext>
            </c:extLst>
          </c:dPt>
          <c:dPt>
            <c:idx val="3"/>
            <c:bubble3D val="0"/>
            <c:spPr>
              <a:solidFill>
                <a:srgbClr val="DBE8F5"/>
              </a:solidFill>
              <a:ln w="19050">
                <a:solidFill>
                  <a:schemeClr val="lt1"/>
                </a:solidFill>
              </a:ln>
              <a:effectLst/>
            </c:spPr>
            <c:extLst>
              <c:ext xmlns:c16="http://schemas.microsoft.com/office/drawing/2014/chart" uri="{C3380CC4-5D6E-409C-BE32-E72D297353CC}">
                <c16:uniqueId val="{00000007-BC2A-5D4C-BC68-87397849D91F}"/>
              </c:ext>
            </c:extLst>
          </c:dPt>
          <c:dPt>
            <c:idx val="4"/>
            <c:bubble3D val="0"/>
            <c:spPr>
              <a:solidFill>
                <a:srgbClr val="DBE8F5"/>
              </a:solidFill>
              <a:ln w="19050">
                <a:solidFill>
                  <a:schemeClr val="lt1"/>
                </a:solidFill>
              </a:ln>
              <a:effectLst/>
            </c:spPr>
            <c:extLst>
              <c:ext xmlns:c16="http://schemas.microsoft.com/office/drawing/2014/chart" uri="{C3380CC4-5D6E-409C-BE32-E72D297353CC}">
                <c16:uniqueId val="{00000009-BC2A-5D4C-BC68-87397849D91F}"/>
              </c:ext>
            </c:extLst>
          </c:dPt>
          <c:cat>
            <c:strRef>
              <c:f>Sheet1!$A$2:$A$5</c:f>
              <c:strCache>
                <c:ptCount val="4"/>
                <c:pt idx="0">
                  <c:v>会長・役員</c:v>
                </c:pt>
                <c:pt idx="1">
                  <c:v>部長</c:v>
                </c:pt>
                <c:pt idx="2">
                  <c:v>課長・主任</c:v>
                </c:pt>
                <c:pt idx="3">
                  <c:v>その他</c:v>
                </c:pt>
              </c:strCache>
            </c:strRef>
          </c:cat>
          <c:val>
            <c:numRef>
              <c:f>Sheet1!$B$2:$B$5</c:f>
              <c:numCache>
                <c:formatCode>General</c:formatCode>
                <c:ptCount val="4"/>
                <c:pt idx="0">
                  <c:v>16</c:v>
                </c:pt>
                <c:pt idx="1">
                  <c:v>11</c:v>
                </c:pt>
                <c:pt idx="2">
                  <c:v>29</c:v>
                </c:pt>
                <c:pt idx="3">
                  <c:v>44</c:v>
                </c:pt>
              </c:numCache>
            </c:numRef>
          </c:val>
          <c:extLst>
            <c:ext xmlns:c16="http://schemas.microsoft.com/office/drawing/2014/chart" uri="{C3380CC4-5D6E-409C-BE32-E72D297353CC}">
              <c16:uniqueId val="{0000000A-BC2A-5D4C-BC68-87397849D91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6">
  <a:schemeClr val="accent3"/>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withinLinear" id="17">
  <a:schemeClr val="accent4"/>
</cs:colorStyle>
</file>

<file path=ppt/charts/colors18.xml><?xml version="1.0" encoding="utf-8"?>
<cs:colorStyle xmlns:cs="http://schemas.microsoft.com/office/drawing/2012/chartStyle" xmlns:a="http://schemas.openxmlformats.org/drawingml/2006/main" meth="withinLinear" id="16">
  <a:schemeClr val="accent3"/>
</cs:colorStyle>
</file>

<file path=ppt/charts/colors19.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199197" cy="3215338"/>
          </a:xfrm>
          <a:prstGeom prst="rect">
            <a:avLst/>
          </a:prstGeom>
        </p:spPr>
        <p:txBody>
          <a:bodyPr vert="horz" lIns="192227" tIns="96114" rIns="192227" bIns="96114" rtlCol="0"/>
          <a:lstStyle>
            <a:lvl1pPr algn="l">
              <a:defRPr sz="2500"/>
            </a:lvl1pPr>
          </a:lstStyle>
          <a:p>
            <a:endParaRPr kumimoji="1" lang="ja-JP" altLang="en-US"/>
          </a:p>
        </p:txBody>
      </p:sp>
      <p:sp>
        <p:nvSpPr>
          <p:cNvPr id="3" name="日付プレースホルダー 2"/>
          <p:cNvSpPr>
            <a:spLocks noGrp="1"/>
          </p:cNvSpPr>
          <p:nvPr>
            <p:ph type="dt" sz="quarter" idx="1"/>
          </p:nvPr>
        </p:nvSpPr>
        <p:spPr>
          <a:xfrm>
            <a:off x="5489576" y="0"/>
            <a:ext cx="4199197" cy="3215338"/>
          </a:xfrm>
          <a:prstGeom prst="rect">
            <a:avLst/>
          </a:prstGeom>
        </p:spPr>
        <p:txBody>
          <a:bodyPr vert="horz" lIns="192227" tIns="96114" rIns="192227" bIns="96114" rtlCol="0"/>
          <a:lstStyle>
            <a:lvl1pPr algn="r">
              <a:defRPr sz="2500"/>
            </a:lvl1pPr>
          </a:lstStyle>
          <a:p>
            <a:fld id="{3B7FE3DE-AD4F-40DA-A68B-A255E731F5F8}" type="datetimeFigureOut">
              <a:rPr kumimoji="1" lang="ja-JP" altLang="en-US" smtClean="0"/>
              <a:t>2021/12/14</a:t>
            </a:fld>
            <a:endParaRPr kumimoji="1" lang="ja-JP" altLang="en-US"/>
          </a:p>
        </p:txBody>
      </p:sp>
      <p:sp>
        <p:nvSpPr>
          <p:cNvPr id="4" name="フッター プレースホルダー 3"/>
          <p:cNvSpPr>
            <a:spLocks noGrp="1"/>
          </p:cNvSpPr>
          <p:nvPr>
            <p:ph type="ftr" sz="quarter" idx="2"/>
          </p:nvPr>
        </p:nvSpPr>
        <p:spPr>
          <a:xfrm>
            <a:off x="0" y="60795035"/>
            <a:ext cx="4199197" cy="3215331"/>
          </a:xfrm>
          <a:prstGeom prst="rect">
            <a:avLst/>
          </a:prstGeom>
        </p:spPr>
        <p:txBody>
          <a:bodyPr vert="horz" lIns="192227" tIns="96114" rIns="192227" bIns="96114" rtlCol="0" anchor="b"/>
          <a:lstStyle>
            <a:lvl1pPr algn="l">
              <a:defRPr sz="2500"/>
            </a:lvl1pPr>
          </a:lstStyle>
          <a:p>
            <a:endParaRPr kumimoji="1" lang="ja-JP" altLang="en-US"/>
          </a:p>
        </p:txBody>
      </p:sp>
      <p:sp>
        <p:nvSpPr>
          <p:cNvPr id="5" name="スライド番号プレースホルダー 4"/>
          <p:cNvSpPr>
            <a:spLocks noGrp="1"/>
          </p:cNvSpPr>
          <p:nvPr>
            <p:ph type="sldNum" sz="quarter" idx="3"/>
          </p:nvPr>
        </p:nvSpPr>
        <p:spPr>
          <a:xfrm>
            <a:off x="5489576" y="60795035"/>
            <a:ext cx="4199197" cy="3215331"/>
          </a:xfrm>
          <a:prstGeom prst="rect">
            <a:avLst/>
          </a:prstGeom>
        </p:spPr>
        <p:txBody>
          <a:bodyPr vert="horz" lIns="192227" tIns="96114" rIns="192227" bIns="96114" rtlCol="0" anchor="b"/>
          <a:lstStyle>
            <a:lvl1pPr algn="r">
              <a:defRPr sz="2500"/>
            </a:lvl1pPr>
          </a:lstStyle>
          <a:p>
            <a:fld id="{28A4C8EA-8104-4863-B3F8-8BAC7B53114B}" type="slidenum">
              <a:rPr kumimoji="1" lang="ja-JP" altLang="en-US" smtClean="0"/>
              <a:t>‹#›</a:t>
            </a:fld>
            <a:endParaRPr kumimoji="1" lang="ja-JP" altLang="en-US"/>
          </a:p>
        </p:txBody>
      </p:sp>
    </p:spTree>
    <p:extLst>
      <p:ext uri="{BB962C8B-B14F-4D97-AF65-F5344CB8AC3E}">
        <p14:creationId xmlns:p14="http://schemas.microsoft.com/office/powerpoint/2010/main" val="14233475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199197" cy="3215338"/>
          </a:xfrm>
          <a:prstGeom prst="rect">
            <a:avLst/>
          </a:prstGeom>
        </p:spPr>
        <p:txBody>
          <a:bodyPr vert="horz" lIns="192227" tIns="96114" rIns="192227" bIns="96114" rtlCol="0"/>
          <a:lstStyle>
            <a:lvl1pPr algn="l">
              <a:defRPr sz="2500"/>
            </a:lvl1pPr>
          </a:lstStyle>
          <a:p>
            <a:endParaRPr kumimoji="1" lang="ja-JP" altLang="en-US"/>
          </a:p>
        </p:txBody>
      </p:sp>
      <p:sp>
        <p:nvSpPr>
          <p:cNvPr id="3" name="日付プレースホルダー 2"/>
          <p:cNvSpPr>
            <a:spLocks noGrp="1"/>
          </p:cNvSpPr>
          <p:nvPr>
            <p:ph type="dt" idx="1"/>
          </p:nvPr>
        </p:nvSpPr>
        <p:spPr>
          <a:xfrm>
            <a:off x="5489576" y="0"/>
            <a:ext cx="4199197" cy="3215338"/>
          </a:xfrm>
          <a:prstGeom prst="rect">
            <a:avLst/>
          </a:prstGeom>
        </p:spPr>
        <p:txBody>
          <a:bodyPr vert="horz" lIns="192227" tIns="96114" rIns="192227" bIns="96114" rtlCol="0"/>
          <a:lstStyle>
            <a:lvl1pPr algn="r">
              <a:defRPr sz="2500"/>
            </a:lvl1pPr>
          </a:lstStyle>
          <a:p>
            <a:fld id="{1B9A5E40-AB88-4489-A971-A476B1F3956A}" type="datetimeFigureOut">
              <a:rPr kumimoji="1" lang="ja-JP" altLang="en-US" smtClean="0"/>
              <a:t>2021/12/14</a:t>
            </a:fld>
            <a:endParaRPr kumimoji="1" lang="ja-JP" altLang="en-US"/>
          </a:p>
        </p:txBody>
      </p:sp>
      <p:sp>
        <p:nvSpPr>
          <p:cNvPr id="4" name="スライド イメージ プレースホルダー 3"/>
          <p:cNvSpPr>
            <a:spLocks noGrp="1" noRot="1" noChangeAspect="1"/>
          </p:cNvSpPr>
          <p:nvPr>
            <p:ph type="sldImg" idx="2"/>
          </p:nvPr>
        </p:nvSpPr>
        <p:spPr>
          <a:xfrm>
            <a:off x="-10760075" y="7993063"/>
            <a:ext cx="31210250" cy="21607462"/>
          </a:xfrm>
          <a:prstGeom prst="rect">
            <a:avLst/>
          </a:prstGeom>
          <a:noFill/>
          <a:ln w="12700">
            <a:solidFill>
              <a:prstClr val="black"/>
            </a:solidFill>
          </a:ln>
        </p:spPr>
        <p:txBody>
          <a:bodyPr vert="horz" lIns="192227" tIns="96114" rIns="192227" bIns="96114" rtlCol="0" anchor="ctr"/>
          <a:lstStyle/>
          <a:p>
            <a:endParaRPr lang="ja-JP" altLang="en-US"/>
          </a:p>
        </p:txBody>
      </p:sp>
      <p:sp>
        <p:nvSpPr>
          <p:cNvPr id="5" name="ノート プレースホルダー 4"/>
          <p:cNvSpPr>
            <a:spLocks noGrp="1"/>
          </p:cNvSpPr>
          <p:nvPr>
            <p:ph type="body" sz="quarter" idx="3"/>
          </p:nvPr>
        </p:nvSpPr>
        <p:spPr>
          <a:xfrm>
            <a:off x="969047" y="30804993"/>
            <a:ext cx="7752364" cy="25204071"/>
          </a:xfrm>
          <a:prstGeom prst="rect">
            <a:avLst/>
          </a:prstGeom>
        </p:spPr>
        <p:txBody>
          <a:bodyPr vert="horz" lIns="192227" tIns="96114" rIns="192227" bIns="961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0795035"/>
            <a:ext cx="4199197" cy="3215331"/>
          </a:xfrm>
          <a:prstGeom prst="rect">
            <a:avLst/>
          </a:prstGeom>
        </p:spPr>
        <p:txBody>
          <a:bodyPr vert="horz" lIns="192227" tIns="96114" rIns="192227" bIns="96114" rtlCol="0" anchor="b"/>
          <a:lstStyle>
            <a:lvl1pPr algn="l">
              <a:defRPr sz="2500"/>
            </a:lvl1pPr>
          </a:lstStyle>
          <a:p>
            <a:endParaRPr kumimoji="1" lang="ja-JP" altLang="en-US"/>
          </a:p>
        </p:txBody>
      </p:sp>
      <p:sp>
        <p:nvSpPr>
          <p:cNvPr id="7" name="スライド番号プレースホルダー 6"/>
          <p:cNvSpPr>
            <a:spLocks noGrp="1"/>
          </p:cNvSpPr>
          <p:nvPr>
            <p:ph type="sldNum" sz="quarter" idx="5"/>
          </p:nvPr>
        </p:nvSpPr>
        <p:spPr>
          <a:xfrm>
            <a:off x="5489576" y="60795035"/>
            <a:ext cx="4199197" cy="3215331"/>
          </a:xfrm>
          <a:prstGeom prst="rect">
            <a:avLst/>
          </a:prstGeom>
        </p:spPr>
        <p:txBody>
          <a:bodyPr vert="horz" lIns="192227" tIns="96114" rIns="192227" bIns="96114" rtlCol="0" anchor="b"/>
          <a:lstStyle>
            <a:lvl1pPr algn="r">
              <a:defRPr sz="2500"/>
            </a:lvl1pPr>
          </a:lstStyle>
          <a:p>
            <a:fld id="{B9CCA5F7-6AF5-4ACE-90EB-7F51BECE14BA}" type="slidenum">
              <a:rPr kumimoji="1" lang="ja-JP" altLang="en-US" smtClean="0"/>
              <a:t>‹#›</a:t>
            </a:fld>
            <a:endParaRPr kumimoji="1" lang="ja-JP" altLang="en-US"/>
          </a:p>
        </p:txBody>
      </p:sp>
    </p:spTree>
    <p:extLst>
      <p:ext uri="{BB962C8B-B14F-4D97-AF65-F5344CB8AC3E}">
        <p14:creationId xmlns:p14="http://schemas.microsoft.com/office/powerpoint/2010/main" val="34849059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ea typeface="游ゴシック"/>
            </a:endParaRPr>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1</a:t>
            </a:fld>
            <a:endParaRPr kumimoji="1" lang="ja-JP" altLang="en-US"/>
          </a:p>
        </p:txBody>
      </p:sp>
    </p:spTree>
    <p:extLst>
      <p:ext uri="{BB962C8B-B14F-4D97-AF65-F5344CB8AC3E}">
        <p14:creationId xmlns:p14="http://schemas.microsoft.com/office/powerpoint/2010/main" val="2455218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ea typeface="游ゴシック"/>
            </a:endParaRPr>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12</a:t>
            </a:fld>
            <a:endParaRPr kumimoji="1" lang="ja-JP" altLang="en-US"/>
          </a:p>
        </p:txBody>
      </p:sp>
    </p:spTree>
    <p:extLst>
      <p:ext uri="{BB962C8B-B14F-4D97-AF65-F5344CB8AC3E}">
        <p14:creationId xmlns:p14="http://schemas.microsoft.com/office/powerpoint/2010/main" val="3267052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ea typeface="游ゴシック"/>
            </a:endParaRPr>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13</a:t>
            </a:fld>
            <a:endParaRPr kumimoji="1" lang="ja-JP" altLang="en-US"/>
          </a:p>
        </p:txBody>
      </p:sp>
    </p:spTree>
    <p:extLst>
      <p:ext uri="{BB962C8B-B14F-4D97-AF65-F5344CB8AC3E}">
        <p14:creationId xmlns:p14="http://schemas.microsoft.com/office/powerpoint/2010/main" val="2414706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ea typeface="游ゴシック"/>
            </a:endParaRPr>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14</a:t>
            </a:fld>
            <a:endParaRPr kumimoji="1" lang="ja-JP" altLang="en-US"/>
          </a:p>
        </p:txBody>
      </p:sp>
    </p:spTree>
    <p:extLst>
      <p:ext uri="{BB962C8B-B14F-4D97-AF65-F5344CB8AC3E}">
        <p14:creationId xmlns:p14="http://schemas.microsoft.com/office/powerpoint/2010/main" val="537332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ea typeface="游ゴシック"/>
            </a:endParaRPr>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15</a:t>
            </a:fld>
            <a:endParaRPr kumimoji="1" lang="ja-JP" altLang="en-US"/>
          </a:p>
        </p:txBody>
      </p:sp>
    </p:spTree>
    <p:extLst>
      <p:ext uri="{BB962C8B-B14F-4D97-AF65-F5344CB8AC3E}">
        <p14:creationId xmlns:p14="http://schemas.microsoft.com/office/powerpoint/2010/main" val="3920052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16</a:t>
            </a:fld>
            <a:endParaRPr kumimoji="1" lang="ja-JP" altLang="en-US"/>
          </a:p>
        </p:txBody>
      </p:sp>
    </p:spTree>
    <p:extLst>
      <p:ext uri="{BB962C8B-B14F-4D97-AF65-F5344CB8AC3E}">
        <p14:creationId xmlns:p14="http://schemas.microsoft.com/office/powerpoint/2010/main" val="1399010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84">
              <a:defRPr/>
            </a:pPr>
            <a:endParaRPr kumimoji="1" lang="en-US" altLang="ja-JP"/>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17</a:t>
            </a:fld>
            <a:endParaRPr kumimoji="1" lang="ja-JP" altLang="en-US"/>
          </a:p>
        </p:txBody>
      </p:sp>
    </p:spTree>
    <p:extLst>
      <p:ext uri="{BB962C8B-B14F-4D97-AF65-F5344CB8AC3E}">
        <p14:creationId xmlns:p14="http://schemas.microsoft.com/office/powerpoint/2010/main" val="898699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84">
              <a:defRPr/>
            </a:pPr>
            <a:endParaRPr kumimoji="1" lang="en-US" altLang="ja-JP"/>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18</a:t>
            </a:fld>
            <a:endParaRPr kumimoji="1" lang="ja-JP" altLang="en-US"/>
          </a:p>
        </p:txBody>
      </p:sp>
    </p:spTree>
    <p:extLst>
      <p:ext uri="{BB962C8B-B14F-4D97-AF65-F5344CB8AC3E}">
        <p14:creationId xmlns:p14="http://schemas.microsoft.com/office/powerpoint/2010/main" val="3803259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latin typeface="HGPｺﾞｼｯｸM" panose="020B0600000000000000" pitchFamily="50" charset="-128"/>
              <a:ea typeface="HGPｺﾞｼｯｸM" panose="020B0600000000000000" pitchFamily="50" charset="-128"/>
            </a:endParaRPr>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19</a:t>
            </a:fld>
            <a:endParaRPr kumimoji="1" lang="ja-JP" altLang="en-US"/>
          </a:p>
        </p:txBody>
      </p:sp>
    </p:spTree>
    <p:extLst>
      <p:ext uri="{BB962C8B-B14F-4D97-AF65-F5344CB8AC3E}">
        <p14:creationId xmlns:p14="http://schemas.microsoft.com/office/powerpoint/2010/main" val="1962681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lang="ja-JP" altLang="en-US" smtClean="0">
                <a:solidFill>
                  <a:prstClr val="black"/>
                </a:solidFill>
                <a:latin typeface="Calibri"/>
                <a:ea typeface="ＭＳ Ｐゴシック"/>
              </a:rPr>
              <a:pPr/>
              <a:t>20</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3000461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21</a:t>
            </a:fld>
            <a:endParaRPr kumimoji="1" lang="ja-JP" altLang="en-US"/>
          </a:p>
        </p:txBody>
      </p:sp>
    </p:spTree>
    <p:extLst>
      <p:ext uri="{BB962C8B-B14F-4D97-AF65-F5344CB8AC3E}">
        <p14:creationId xmlns:p14="http://schemas.microsoft.com/office/powerpoint/2010/main" val="4237032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10"/>
          </p:nvPr>
        </p:nvSpPr>
        <p:spPr/>
        <p:txBody>
          <a:bodyPr/>
          <a:lstStyle/>
          <a:p>
            <a:pPr defTabSz="1922526">
              <a:defRPr/>
            </a:pPr>
            <a:fld id="{B9CCA5F7-6AF5-4ACE-90EB-7F51BECE14BA}" type="slidenum">
              <a:rPr lang="ja-JP" altLang="en-US">
                <a:solidFill>
                  <a:prstClr val="black"/>
                </a:solidFill>
                <a:latin typeface="游ゴシック" panose="020F0502020204030204"/>
                <a:ea typeface="游ゴシック" panose="020B0400000000000000" pitchFamily="50" charset="-128"/>
              </a:rPr>
              <a:pPr defTabSz="1922526">
                <a:defRPr/>
              </a:pPr>
              <a:t>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784648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22</a:t>
            </a:fld>
            <a:endParaRPr kumimoji="1" lang="ja-JP" altLang="en-US"/>
          </a:p>
        </p:txBody>
      </p:sp>
    </p:spTree>
    <p:extLst>
      <p:ext uri="{BB962C8B-B14F-4D97-AF65-F5344CB8AC3E}">
        <p14:creationId xmlns:p14="http://schemas.microsoft.com/office/powerpoint/2010/main" val="1152631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84">
              <a:defRPr/>
            </a:pPr>
            <a:endParaRPr lang="en-US" altLang="ja-JP"/>
          </a:p>
        </p:txBody>
      </p:sp>
      <p:sp>
        <p:nvSpPr>
          <p:cNvPr id="4" name="スライド番号プレースホルダー 3"/>
          <p:cNvSpPr>
            <a:spLocks noGrp="1"/>
          </p:cNvSpPr>
          <p:nvPr>
            <p:ph type="sldNum" sz="quarter" idx="10"/>
          </p:nvPr>
        </p:nvSpPr>
        <p:spPr/>
        <p:txBody>
          <a:bodyPr/>
          <a:lstStyle/>
          <a:p>
            <a:fld id="{B9CCA5F7-6AF5-4ACE-90EB-7F51BECE14BA}" type="slidenum">
              <a:rPr lang="ja-JP" altLang="en-US" smtClean="0">
                <a:solidFill>
                  <a:prstClr val="black"/>
                </a:solidFill>
                <a:latin typeface="Calibri"/>
                <a:ea typeface="ＭＳ Ｐゴシック"/>
              </a:rPr>
              <a:pPr/>
              <a:t>23</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1411716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24</a:t>
            </a:fld>
            <a:endParaRPr kumimoji="1" lang="ja-JP" altLang="en-US"/>
          </a:p>
        </p:txBody>
      </p:sp>
    </p:spTree>
    <p:extLst>
      <p:ext uri="{BB962C8B-B14F-4D97-AF65-F5344CB8AC3E}">
        <p14:creationId xmlns:p14="http://schemas.microsoft.com/office/powerpoint/2010/main" val="143522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25</a:t>
            </a:fld>
            <a:endParaRPr kumimoji="1" lang="ja-JP" altLang="en-US"/>
          </a:p>
        </p:txBody>
      </p:sp>
    </p:spTree>
    <p:extLst>
      <p:ext uri="{BB962C8B-B14F-4D97-AF65-F5344CB8AC3E}">
        <p14:creationId xmlns:p14="http://schemas.microsoft.com/office/powerpoint/2010/main" val="3639712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26</a:t>
            </a:fld>
            <a:endParaRPr kumimoji="1" lang="ja-JP" altLang="en-US"/>
          </a:p>
        </p:txBody>
      </p:sp>
    </p:spTree>
    <p:extLst>
      <p:ext uri="{BB962C8B-B14F-4D97-AF65-F5344CB8AC3E}">
        <p14:creationId xmlns:p14="http://schemas.microsoft.com/office/powerpoint/2010/main" val="3147107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27</a:t>
            </a:fld>
            <a:endParaRPr kumimoji="1" lang="ja-JP" altLang="en-US"/>
          </a:p>
        </p:txBody>
      </p:sp>
    </p:spTree>
    <p:extLst>
      <p:ext uri="{BB962C8B-B14F-4D97-AF65-F5344CB8AC3E}">
        <p14:creationId xmlns:p14="http://schemas.microsoft.com/office/powerpoint/2010/main" val="2234094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28</a:t>
            </a:fld>
            <a:endParaRPr kumimoji="1" lang="ja-JP" altLang="en-US"/>
          </a:p>
        </p:txBody>
      </p:sp>
    </p:spTree>
    <p:extLst>
      <p:ext uri="{BB962C8B-B14F-4D97-AF65-F5344CB8AC3E}">
        <p14:creationId xmlns:p14="http://schemas.microsoft.com/office/powerpoint/2010/main" val="799913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29</a:t>
            </a:fld>
            <a:endParaRPr kumimoji="1" lang="ja-JP" altLang="en-US"/>
          </a:p>
        </p:txBody>
      </p:sp>
    </p:spTree>
    <p:extLst>
      <p:ext uri="{BB962C8B-B14F-4D97-AF65-F5344CB8AC3E}">
        <p14:creationId xmlns:p14="http://schemas.microsoft.com/office/powerpoint/2010/main" val="2220689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10"/>
          </p:nvPr>
        </p:nvSpPr>
        <p:spPr/>
        <p:txBody>
          <a:bodyPr/>
          <a:lstStyle/>
          <a:p>
            <a:fld id="{B9CCA5F7-6AF5-4ACE-90EB-7F51BECE14BA}" type="slidenum">
              <a:rPr lang="ja-JP" altLang="en-US" smtClean="0">
                <a:solidFill>
                  <a:prstClr val="black"/>
                </a:solidFill>
                <a:latin typeface="Calibri"/>
                <a:ea typeface="ＭＳ Ｐゴシック"/>
              </a:rPr>
              <a:pPr/>
              <a:t>30</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37655037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31</a:t>
            </a:fld>
            <a:endParaRPr kumimoji="1" lang="ja-JP" altLang="en-US"/>
          </a:p>
        </p:txBody>
      </p:sp>
    </p:spTree>
    <p:extLst>
      <p:ext uri="{BB962C8B-B14F-4D97-AF65-F5344CB8AC3E}">
        <p14:creationId xmlns:p14="http://schemas.microsoft.com/office/powerpoint/2010/main" val="1797620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defTabSz="1922526">
              <a:defRPr/>
            </a:pPr>
            <a:fld id="{B9CCA5F7-6AF5-4ACE-90EB-7F51BECE14BA}" type="slidenum">
              <a:rPr lang="ja-JP" altLang="en-US">
                <a:solidFill>
                  <a:prstClr val="black"/>
                </a:solidFill>
                <a:latin typeface="游ゴシック" panose="020F0502020204030204"/>
                <a:ea typeface="游ゴシック" panose="020B0400000000000000" pitchFamily="50" charset="-128"/>
              </a:rPr>
              <a:pPr defTabSz="1922526">
                <a:defRPr/>
              </a:pPr>
              <a:t>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080529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32</a:t>
            </a:fld>
            <a:endParaRPr kumimoji="1" lang="ja-JP" altLang="en-US"/>
          </a:p>
        </p:txBody>
      </p:sp>
    </p:spTree>
    <p:extLst>
      <p:ext uri="{BB962C8B-B14F-4D97-AF65-F5344CB8AC3E}">
        <p14:creationId xmlns:p14="http://schemas.microsoft.com/office/powerpoint/2010/main" val="35618455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34</a:t>
            </a:fld>
            <a:endParaRPr kumimoji="1" lang="ja-JP" altLang="en-US"/>
          </a:p>
        </p:txBody>
      </p:sp>
    </p:spTree>
    <p:extLst>
      <p:ext uri="{BB962C8B-B14F-4D97-AF65-F5344CB8AC3E}">
        <p14:creationId xmlns:p14="http://schemas.microsoft.com/office/powerpoint/2010/main" val="13279816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35</a:t>
            </a:fld>
            <a:endParaRPr kumimoji="1" lang="ja-JP" altLang="en-US"/>
          </a:p>
        </p:txBody>
      </p:sp>
    </p:spTree>
    <p:extLst>
      <p:ext uri="{BB962C8B-B14F-4D97-AF65-F5344CB8AC3E}">
        <p14:creationId xmlns:p14="http://schemas.microsoft.com/office/powerpoint/2010/main" val="3161633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36</a:t>
            </a:fld>
            <a:endParaRPr kumimoji="1" lang="ja-JP" altLang="en-US"/>
          </a:p>
        </p:txBody>
      </p:sp>
    </p:spTree>
    <p:extLst>
      <p:ext uri="{BB962C8B-B14F-4D97-AF65-F5344CB8AC3E}">
        <p14:creationId xmlns:p14="http://schemas.microsoft.com/office/powerpoint/2010/main" val="7091191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37</a:t>
            </a:fld>
            <a:endParaRPr kumimoji="1" lang="ja-JP" altLang="en-US"/>
          </a:p>
        </p:txBody>
      </p:sp>
    </p:spTree>
    <p:extLst>
      <p:ext uri="{BB962C8B-B14F-4D97-AF65-F5344CB8AC3E}">
        <p14:creationId xmlns:p14="http://schemas.microsoft.com/office/powerpoint/2010/main" val="1288348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84">
              <a:defRPr/>
            </a:pPr>
            <a:endParaRPr lang="en-US" altLang="ja-JP"/>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CCA5F7-6AF5-4ACE-90EB-7F51BECE14B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a:cs typeface="+mn-cs"/>
            </a:endParaRPr>
          </a:p>
        </p:txBody>
      </p:sp>
    </p:spTree>
    <p:extLst>
      <p:ext uri="{BB962C8B-B14F-4D97-AF65-F5344CB8AC3E}">
        <p14:creationId xmlns:p14="http://schemas.microsoft.com/office/powerpoint/2010/main" val="4321902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40</a:t>
            </a:fld>
            <a:endParaRPr kumimoji="1" lang="ja-JP" altLang="en-US"/>
          </a:p>
        </p:txBody>
      </p:sp>
    </p:spTree>
    <p:extLst>
      <p:ext uri="{BB962C8B-B14F-4D97-AF65-F5344CB8AC3E}">
        <p14:creationId xmlns:p14="http://schemas.microsoft.com/office/powerpoint/2010/main" val="7227916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41</a:t>
            </a:fld>
            <a:endParaRPr kumimoji="1" lang="ja-JP" altLang="en-US"/>
          </a:p>
        </p:txBody>
      </p:sp>
    </p:spTree>
    <p:extLst>
      <p:ext uri="{BB962C8B-B14F-4D97-AF65-F5344CB8AC3E}">
        <p14:creationId xmlns:p14="http://schemas.microsoft.com/office/powerpoint/2010/main" val="11047651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42</a:t>
            </a:fld>
            <a:endParaRPr kumimoji="1" lang="ja-JP" altLang="en-US"/>
          </a:p>
        </p:txBody>
      </p:sp>
    </p:spTree>
    <p:extLst>
      <p:ext uri="{BB962C8B-B14F-4D97-AF65-F5344CB8AC3E}">
        <p14:creationId xmlns:p14="http://schemas.microsoft.com/office/powerpoint/2010/main" val="7153781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43</a:t>
            </a:fld>
            <a:endParaRPr kumimoji="1" lang="ja-JP" altLang="en-US"/>
          </a:p>
        </p:txBody>
      </p:sp>
    </p:spTree>
    <p:extLst>
      <p:ext uri="{BB962C8B-B14F-4D97-AF65-F5344CB8AC3E}">
        <p14:creationId xmlns:p14="http://schemas.microsoft.com/office/powerpoint/2010/main" val="1707257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defTabSz="1922526">
              <a:defRPr/>
            </a:pPr>
            <a:fld id="{B9CCA5F7-6AF5-4ACE-90EB-7F51BECE14BA}" type="slidenum">
              <a:rPr lang="ja-JP" altLang="en-US">
                <a:solidFill>
                  <a:prstClr val="black"/>
                </a:solidFill>
                <a:latin typeface="游ゴシック" panose="020F0502020204030204"/>
                <a:ea typeface="游ゴシック" panose="020B0400000000000000" pitchFamily="50" charset="-128"/>
              </a:rPr>
              <a:pPr defTabSz="1922526">
                <a:defRPr/>
              </a:pPr>
              <a:t>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4751385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44</a:t>
            </a:fld>
            <a:endParaRPr kumimoji="1" lang="ja-JP" altLang="en-US"/>
          </a:p>
        </p:txBody>
      </p:sp>
    </p:spTree>
    <p:extLst>
      <p:ext uri="{BB962C8B-B14F-4D97-AF65-F5344CB8AC3E}">
        <p14:creationId xmlns:p14="http://schemas.microsoft.com/office/powerpoint/2010/main" val="40354400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45</a:t>
            </a:fld>
            <a:endParaRPr kumimoji="1" lang="ja-JP" altLang="en-US"/>
          </a:p>
        </p:txBody>
      </p:sp>
    </p:spTree>
    <p:extLst>
      <p:ext uri="{BB962C8B-B14F-4D97-AF65-F5344CB8AC3E}">
        <p14:creationId xmlns:p14="http://schemas.microsoft.com/office/powerpoint/2010/main" val="35881328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lang="ja-JP" altLang="en-US" smtClean="0">
                <a:solidFill>
                  <a:prstClr val="black"/>
                </a:solidFill>
                <a:latin typeface="Calibri"/>
                <a:ea typeface="ＭＳ Ｐゴシック"/>
              </a:rPr>
              <a:pPr/>
              <a:t>46</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40746810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84">
              <a:defRPr/>
            </a:pPr>
            <a:endParaRPr kumimoji="0" lang="en-US" altLang="ja-JP">
              <a:latin typeface="HGPｺﾞｼｯｸM" panose="020B0600000000000000" pitchFamily="50" charset="-128"/>
              <a:ea typeface="HGPｺﾞｼｯｸM" panose="020B0600000000000000" pitchFamily="50" charset="-128"/>
            </a:endParaRPr>
          </a:p>
        </p:txBody>
      </p:sp>
      <p:sp>
        <p:nvSpPr>
          <p:cNvPr id="4" name="スライド番号プレースホルダー 3"/>
          <p:cNvSpPr>
            <a:spLocks noGrp="1"/>
          </p:cNvSpPr>
          <p:nvPr>
            <p:ph type="sldNum" sz="quarter" idx="10"/>
          </p:nvPr>
        </p:nvSpPr>
        <p:spPr/>
        <p:txBody>
          <a:bodyPr/>
          <a:lstStyle/>
          <a:p>
            <a:fld id="{B9CCA5F7-6AF5-4ACE-90EB-7F51BECE14BA}" type="slidenum">
              <a:rPr lang="ja-JP" altLang="en-US" smtClean="0">
                <a:solidFill>
                  <a:prstClr val="black"/>
                </a:solidFill>
                <a:latin typeface="Calibri"/>
                <a:ea typeface="ＭＳ Ｐゴシック"/>
              </a:rPr>
              <a:pPr/>
              <a:t>47</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951191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48</a:t>
            </a:fld>
            <a:endParaRPr kumimoji="1" lang="ja-JP" altLang="en-US"/>
          </a:p>
        </p:txBody>
      </p:sp>
    </p:spTree>
    <p:extLst>
      <p:ext uri="{BB962C8B-B14F-4D97-AF65-F5344CB8AC3E}">
        <p14:creationId xmlns:p14="http://schemas.microsoft.com/office/powerpoint/2010/main" val="19054490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80953" indent="-180953"/>
            <a:endParaRPr kumimoji="0" lang="en-US" altLang="ja-JP" b="0" dirty="0">
              <a:solidFill>
                <a:srgbClr val="FF0000"/>
              </a:solidFill>
              <a:latin typeface="HGPｺﾞｼｯｸM" panose="020B0600000000000000" pitchFamily="50" charset="-128"/>
              <a:ea typeface="HGPｺﾞｼｯｸM" panose="020B0600000000000000" pitchFamily="50" charset="-128"/>
            </a:endParaRPr>
          </a:p>
        </p:txBody>
      </p:sp>
      <p:sp>
        <p:nvSpPr>
          <p:cNvPr id="4" name="スライド番号プレースホルダー 3"/>
          <p:cNvSpPr>
            <a:spLocks noGrp="1"/>
          </p:cNvSpPr>
          <p:nvPr>
            <p:ph type="sldNum" sz="quarter" idx="10"/>
          </p:nvPr>
        </p:nvSpPr>
        <p:spPr/>
        <p:txBody>
          <a:bodyPr/>
          <a:lstStyle/>
          <a:p>
            <a:fld id="{B9CCA5F7-6AF5-4ACE-90EB-7F51BECE14BA}" type="slidenum">
              <a:rPr lang="ja-JP" altLang="en-US" smtClean="0">
                <a:solidFill>
                  <a:prstClr val="black"/>
                </a:solidFill>
                <a:latin typeface="Calibri"/>
                <a:ea typeface="ＭＳ Ｐゴシック"/>
              </a:rPr>
              <a:pPr/>
              <a:t>49</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19256225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80340" indent="-180340"/>
            <a:endParaRPr lang="en-US">
              <a:solidFill>
                <a:srgbClr val="000000"/>
              </a:solidFill>
              <a:latin typeface="游ゴシック"/>
              <a:ea typeface="游ゴシック"/>
            </a:endParaRPr>
          </a:p>
        </p:txBody>
      </p:sp>
      <p:sp>
        <p:nvSpPr>
          <p:cNvPr id="4" name="スライド番号プレースホルダー 3"/>
          <p:cNvSpPr>
            <a:spLocks noGrp="1"/>
          </p:cNvSpPr>
          <p:nvPr>
            <p:ph type="sldNum" sz="quarter" idx="10"/>
          </p:nvPr>
        </p:nvSpPr>
        <p:spPr/>
        <p:txBody>
          <a:bodyPr/>
          <a:lstStyle/>
          <a:p>
            <a:fld id="{B9CCA5F7-6AF5-4ACE-90EB-7F51BECE14BA}" type="slidenum">
              <a:rPr lang="ja-JP" altLang="en-US" smtClean="0">
                <a:solidFill>
                  <a:prstClr val="black"/>
                </a:solidFill>
                <a:latin typeface="Calibri"/>
                <a:ea typeface="ＭＳ Ｐゴシック"/>
              </a:rPr>
              <a:pPr/>
              <a:t>50</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31343075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51</a:t>
            </a:fld>
            <a:endParaRPr kumimoji="1" lang="ja-JP" altLang="en-US"/>
          </a:p>
        </p:txBody>
      </p:sp>
    </p:spTree>
    <p:extLst>
      <p:ext uri="{BB962C8B-B14F-4D97-AF65-F5344CB8AC3E}">
        <p14:creationId xmlns:p14="http://schemas.microsoft.com/office/powerpoint/2010/main" val="17041295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52</a:t>
            </a:fld>
            <a:endParaRPr kumimoji="1" lang="ja-JP" altLang="en-US"/>
          </a:p>
        </p:txBody>
      </p:sp>
    </p:spTree>
    <p:extLst>
      <p:ext uri="{BB962C8B-B14F-4D97-AF65-F5344CB8AC3E}">
        <p14:creationId xmlns:p14="http://schemas.microsoft.com/office/powerpoint/2010/main" val="3009291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53</a:t>
            </a:fld>
            <a:endParaRPr kumimoji="1" lang="ja-JP" altLang="en-US"/>
          </a:p>
        </p:txBody>
      </p:sp>
    </p:spTree>
    <p:extLst>
      <p:ext uri="{BB962C8B-B14F-4D97-AF65-F5344CB8AC3E}">
        <p14:creationId xmlns:p14="http://schemas.microsoft.com/office/powerpoint/2010/main" val="1493788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6</a:t>
            </a:fld>
            <a:endParaRPr kumimoji="1" lang="ja-JP" altLang="en-US"/>
          </a:p>
        </p:txBody>
      </p:sp>
    </p:spTree>
    <p:extLst>
      <p:ext uri="{BB962C8B-B14F-4D97-AF65-F5344CB8AC3E}">
        <p14:creationId xmlns:p14="http://schemas.microsoft.com/office/powerpoint/2010/main" val="29848326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54</a:t>
            </a:fld>
            <a:endParaRPr kumimoji="1" lang="ja-JP" altLang="en-US"/>
          </a:p>
        </p:txBody>
      </p:sp>
    </p:spTree>
    <p:extLst>
      <p:ext uri="{BB962C8B-B14F-4D97-AF65-F5344CB8AC3E}">
        <p14:creationId xmlns:p14="http://schemas.microsoft.com/office/powerpoint/2010/main" val="17992261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55</a:t>
            </a:fld>
            <a:endParaRPr kumimoji="1" lang="ja-JP" altLang="en-US"/>
          </a:p>
        </p:txBody>
      </p:sp>
    </p:spTree>
    <p:extLst>
      <p:ext uri="{BB962C8B-B14F-4D97-AF65-F5344CB8AC3E}">
        <p14:creationId xmlns:p14="http://schemas.microsoft.com/office/powerpoint/2010/main" val="21096981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56</a:t>
            </a:fld>
            <a:endParaRPr kumimoji="1" lang="ja-JP" altLang="en-US"/>
          </a:p>
        </p:txBody>
      </p:sp>
    </p:spTree>
    <p:extLst>
      <p:ext uri="{BB962C8B-B14F-4D97-AF65-F5344CB8AC3E}">
        <p14:creationId xmlns:p14="http://schemas.microsoft.com/office/powerpoint/2010/main" val="37529167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57</a:t>
            </a:fld>
            <a:endParaRPr kumimoji="1" lang="ja-JP" altLang="en-US"/>
          </a:p>
        </p:txBody>
      </p:sp>
    </p:spTree>
    <p:extLst>
      <p:ext uri="{BB962C8B-B14F-4D97-AF65-F5344CB8AC3E}">
        <p14:creationId xmlns:p14="http://schemas.microsoft.com/office/powerpoint/2010/main" val="39036774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CCA5F7-6AF5-4ACE-90EB-7F51BECE14B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700086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CCA5F7-6AF5-4ACE-90EB-7F51BECE14B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950875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80953" indent="-180953"/>
            <a:endParaRPr kumimoji="0" lang="en-US" altLang="ja-JP" b="0" dirty="0">
              <a:solidFill>
                <a:srgbClr val="FF0000"/>
              </a:solidFill>
              <a:latin typeface="HGPｺﾞｼｯｸM" panose="020B0600000000000000" pitchFamily="50" charset="-128"/>
              <a:ea typeface="HGPｺﾞｼｯｸM" panose="020B0600000000000000" pitchFamily="50" charset="-128"/>
            </a:endParaRPr>
          </a:p>
        </p:txBody>
      </p:sp>
      <p:sp>
        <p:nvSpPr>
          <p:cNvPr id="4" name="スライド番号プレースホルダー 3"/>
          <p:cNvSpPr>
            <a:spLocks noGrp="1"/>
          </p:cNvSpPr>
          <p:nvPr>
            <p:ph type="sldNum" sz="quarter" idx="10"/>
          </p:nvPr>
        </p:nvSpPr>
        <p:spPr/>
        <p:txBody>
          <a:bodyPr/>
          <a:lstStyle/>
          <a:p>
            <a:fld id="{B9CCA5F7-6AF5-4ACE-90EB-7F51BECE14BA}" type="slidenum">
              <a:rPr lang="ja-JP" altLang="en-US" smtClean="0">
                <a:solidFill>
                  <a:prstClr val="black"/>
                </a:solidFill>
                <a:latin typeface="Calibri"/>
                <a:ea typeface="ＭＳ Ｐゴシック"/>
              </a:rPr>
              <a:pPr/>
              <a:t>71</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29066485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80953" indent="-180953"/>
            <a:endParaRPr kumimoji="0" lang="en-US" altLang="ja-JP" b="0" dirty="0">
              <a:solidFill>
                <a:srgbClr val="FF0000"/>
              </a:solidFill>
              <a:latin typeface="HGPｺﾞｼｯｸM" panose="020B0600000000000000" pitchFamily="50" charset="-128"/>
              <a:ea typeface="HGPｺﾞｼｯｸM" panose="020B0600000000000000" pitchFamily="50" charset="-128"/>
            </a:endParaRPr>
          </a:p>
        </p:txBody>
      </p:sp>
      <p:sp>
        <p:nvSpPr>
          <p:cNvPr id="4" name="スライド番号プレースホルダー 3"/>
          <p:cNvSpPr>
            <a:spLocks noGrp="1"/>
          </p:cNvSpPr>
          <p:nvPr>
            <p:ph type="sldNum" sz="quarter" idx="10"/>
          </p:nvPr>
        </p:nvSpPr>
        <p:spPr/>
        <p:txBody>
          <a:bodyPr/>
          <a:lstStyle/>
          <a:p>
            <a:fld id="{B9CCA5F7-6AF5-4ACE-90EB-7F51BECE14BA}" type="slidenum">
              <a:rPr lang="ja-JP" altLang="en-US" smtClean="0">
                <a:solidFill>
                  <a:prstClr val="black"/>
                </a:solidFill>
                <a:latin typeface="Calibri"/>
                <a:ea typeface="ＭＳ Ｐゴシック"/>
              </a:rPr>
              <a:pPr/>
              <a:t>72</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6625485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73</a:t>
            </a:fld>
            <a:endParaRPr kumimoji="1" lang="ja-JP" altLang="en-US"/>
          </a:p>
        </p:txBody>
      </p:sp>
    </p:spTree>
    <p:extLst>
      <p:ext uri="{BB962C8B-B14F-4D97-AF65-F5344CB8AC3E}">
        <p14:creationId xmlns:p14="http://schemas.microsoft.com/office/powerpoint/2010/main" val="40689618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74</a:t>
            </a:fld>
            <a:endParaRPr kumimoji="1" lang="ja-JP" altLang="en-US"/>
          </a:p>
        </p:txBody>
      </p:sp>
    </p:spTree>
    <p:extLst>
      <p:ext uri="{BB962C8B-B14F-4D97-AF65-F5344CB8AC3E}">
        <p14:creationId xmlns:p14="http://schemas.microsoft.com/office/powerpoint/2010/main" val="2014893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7</a:t>
            </a:fld>
            <a:endParaRPr kumimoji="1" lang="ja-JP" altLang="en-US"/>
          </a:p>
        </p:txBody>
      </p:sp>
    </p:spTree>
    <p:extLst>
      <p:ext uri="{BB962C8B-B14F-4D97-AF65-F5344CB8AC3E}">
        <p14:creationId xmlns:p14="http://schemas.microsoft.com/office/powerpoint/2010/main" val="5998600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75</a:t>
            </a:fld>
            <a:endParaRPr kumimoji="1" lang="ja-JP" altLang="en-US"/>
          </a:p>
        </p:txBody>
      </p:sp>
    </p:spTree>
    <p:extLst>
      <p:ext uri="{BB962C8B-B14F-4D97-AF65-F5344CB8AC3E}">
        <p14:creationId xmlns:p14="http://schemas.microsoft.com/office/powerpoint/2010/main" val="40354400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76</a:t>
            </a:fld>
            <a:endParaRPr kumimoji="1" lang="ja-JP" altLang="en-US"/>
          </a:p>
        </p:txBody>
      </p:sp>
    </p:spTree>
    <p:extLst>
      <p:ext uri="{BB962C8B-B14F-4D97-AF65-F5344CB8AC3E}">
        <p14:creationId xmlns:p14="http://schemas.microsoft.com/office/powerpoint/2010/main" val="40354400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77</a:t>
            </a:fld>
            <a:endParaRPr kumimoji="1" lang="ja-JP" altLang="en-US"/>
          </a:p>
        </p:txBody>
      </p:sp>
    </p:spTree>
    <p:extLst>
      <p:ext uri="{BB962C8B-B14F-4D97-AF65-F5344CB8AC3E}">
        <p14:creationId xmlns:p14="http://schemas.microsoft.com/office/powerpoint/2010/main" val="18119487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78</a:t>
            </a:fld>
            <a:endParaRPr kumimoji="1" lang="ja-JP" altLang="en-US"/>
          </a:p>
        </p:txBody>
      </p:sp>
    </p:spTree>
    <p:extLst>
      <p:ext uri="{BB962C8B-B14F-4D97-AF65-F5344CB8AC3E}">
        <p14:creationId xmlns:p14="http://schemas.microsoft.com/office/powerpoint/2010/main" val="3434991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79</a:t>
            </a:fld>
            <a:endParaRPr kumimoji="1" lang="ja-JP" altLang="en-US"/>
          </a:p>
        </p:txBody>
      </p:sp>
    </p:spTree>
    <p:extLst>
      <p:ext uri="{BB962C8B-B14F-4D97-AF65-F5344CB8AC3E}">
        <p14:creationId xmlns:p14="http://schemas.microsoft.com/office/powerpoint/2010/main" val="3645907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82</a:t>
            </a:fld>
            <a:endParaRPr kumimoji="1" lang="ja-JP" altLang="en-US"/>
          </a:p>
        </p:txBody>
      </p:sp>
    </p:spTree>
    <p:extLst>
      <p:ext uri="{BB962C8B-B14F-4D97-AF65-F5344CB8AC3E}">
        <p14:creationId xmlns:p14="http://schemas.microsoft.com/office/powerpoint/2010/main" val="40285963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83</a:t>
            </a:fld>
            <a:endParaRPr kumimoji="1" lang="ja-JP" altLang="en-US"/>
          </a:p>
        </p:txBody>
      </p:sp>
    </p:spTree>
    <p:extLst>
      <p:ext uri="{BB962C8B-B14F-4D97-AF65-F5344CB8AC3E}">
        <p14:creationId xmlns:p14="http://schemas.microsoft.com/office/powerpoint/2010/main" val="30216388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CCA5F7-6AF5-4ACE-90EB-7F51BECE14B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9821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ea typeface="游ゴシック"/>
            </a:endParaRPr>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9</a:t>
            </a:fld>
            <a:endParaRPr kumimoji="1" lang="ja-JP" altLang="en-US"/>
          </a:p>
        </p:txBody>
      </p:sp>
    </p:spTree>
    <p:extLst>
      <p:ext uri="{BB962C8B-B14F-4D97-AF65-F5344CB8AC3E}">
        <p14:creationId xmlns:p14="http://schemas.microsoft.com/office/powerpoint/2010/main" val="606523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922526">
              <a:defRPr/>
            </a:pPr>
            <a:endParaRPr kumimoji="1" lang="ja-JP" altLang="en-US" dirty="0"/>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10</a:t>
            </a:fld>
            <a:endParaRPr kumimoji="1" lang="ja-JP" altLang="en-US"/>
          </a:p>
        </p:txBody>
      </p:sp>
    </p:spTree>
    <p:extLst>
      <p:ext uri="{BB962C8B-B14F-4D97-AF65-F5344CB8AC3E}">
        <p14:creationId xmlns:p14="http://schemas.microsoft.com/office/powerpoint/2010/main" val="2997524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922526">
              <a:defRPr/>
            </a:pPr>
            <a:endParaRPr kumimoji="1" lang="ja-JP" altLang="en-US" dirty="0"/>
          </a:p>
        </p:txBody>
      </p:sp>
      <p:sp>
        <p:nvSpPr>
          <p:cNvPr id="4" name="スライド番号プレースホルダー 3"/>
          <p:cNvSpPr>
            <a:spLocks noGrp="1"/>
          </p:cNvSpPr>
          <p:nvPr>
            <p:ph type="sldNum" sz="quarter" idx="10"/>
          </p:nvPr>
        </p:nvSpPr>
        <p:spPr/>
        <p:txBody>
          <a:bodyPr/>
          <a:lstStyle/>
          <a:p>
            <a:fld id="{B9CCA5F7-6AF5-4ACE-90EB-7F51BECE14BA}" type="slidenum">
              <a:rPr kumimoji="1" lang="ja-JP" altLang="en-US" smtClean="0"/>
              <a:t>11</a:t>
            </a:fld>
            <a:endParaRPr kumimoji="1" lang="ja-JP" altLang="en-US"/>
          </a:p>
        </p:txBody>
      </p:sp>
    </p:spTree>
    <p:extLst>
      <p:ext uri="{BB962C8B-B14F-4D97-AF65-F5344CB8AC3E}">
        <p14:creationId xmlns:p14="http://schemas.microsoft.com/office/powerpoint/2010/main" val="247756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a:xfrm>
            <a:off x="495300" y="6356350"/>
            <a:ext cx="231140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3384550" y="6356350"/>
            <a:ext cx="3136900" cy="365125"/>
          </a:xfrm>
          <a:prstGeom prst="rect">
            <a:avLst/>
          </a:prstGeom>
        </p:spPr>
        <p:txBody>
          <a:bodyPr/>
          <a:lstStyle/>
          <a:p>
            <a:endParaRPr kumimoji="1" lang="ja-JP" altLang="en-US"/>
          </a:p>
        </p:txBody>
      </p:sp>
    </p:spTree>
    <p:extLst>
      <p:ext uri="{BB962C8B-B14F-4D97-AF65-F5344CB8AC3E}">
        <p14:creationId xmlns:p14="http://schemas.microsoft.com/office/powerpoint/2010/main" val="3743731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a:xfrm>
            <a:off x="495300" y="6356350"/>
            <a:ext cx="231140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3384550" y="6356350"/>
            <a:ext cx="3136900" cy="365125"/>
          </a:xfrm>
          <a:prstGeom prst="rect">
            <a:avLst/>
          </a:prstGeom>
        </p:spPr>
        <p:txBody>
          <a:bodyPr/>
          <a:lstStyle/>
          <a:p>
            <a:endParaRPr kumimoji="1" lang="ja-JP" altLang="en-US"/>
          </a:p>
        </p:txBody>
      </p:sp>
      <p:sp>
        <p:nvSpPr>
          <p:cNvPr id="6" name="角丸四角形 5"/>
          <p:cNvSpPr/>
          <p:nvPr userDrawn="1"/>
        </p:nvSpPr>
        <p:spPr>
          <a:xfrm>
            <a:off x="31750" y="6540984"/>
            <a:ext cx="9842500" cy="289718"/>
          </a:xfrm>
          <a:prstGeom prst="roundRect">
            <a:avLst>
              <a:gd name="adj" fmla="val 20738"/>
            </a:avLst>
          </a:prstGeom>
          <a:solidFill>
            <a:srgbClr val="002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p:nvPr userDrawn="1"/>
        </p:nvCxnSpPr>
        <p:spPr bwMode="white">
          <a:xfrm>
            <a:off x="9453928" y="6624068"/>
            <a:ext cx="0" cy="1097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userDrawn="1"/>
        </p:nvSpPr>
        <p:spPr bwMode="white">
          <a:xfrm>
            <a:off x="91729" y="6557712"/>
            <a:ext cx="2668714" cy="230832"/>
          </a:xfrm>
          <a:prstGeom prst="rect">
            <a:avLst/>
          </a:prstGeom>
        </p:spPr>
        <p:txBody>
          <a:bodyPr wrap="none">
            <a:spAutoFit/>
          </a:bodyPr>
          <a:lstStyle/>
          <a:p>
            <a:r>
              <a:rPr lang="en-US" altLang="ja-JP" sz="900" spc="30">
                <a:solidFill>
                  <a:schemeClr val="bg1"/>
                </a:solidFill>
                <a:latin typeface="+mn-ea"/>
                <a:cs typeface="メイリオ" panose="020B0604030504040204" pitchFamily="50" charset="-128"/>
              </a:rPr>
              <a:t>Nikkei Inc. No reproduction without permission</a:t>
            </a:r>
            <a:endParaRPr lang="ja-JP" altLang="en-US" sz="900" spc="30">
              <a:solidFill>
                <a:schemeClr val="bg1"/>
              </a:solidFill>
              <a:latin typeface="+mn-ea"/>
              <a:cs typeface="メイリオ" panose="020B0604030504040204" pitchFamily="50" charset="-128"/>
            </a:endParaRPr>
          </a:p>
        </p:txBody>
      </p:sp>
      <p:sp>
        <p:nvSpPr>
          <p:cNvPr id="12" name="スライド番号プレースホルダー 5">
            <a:extLst>
              <a:ext uri="{FF2B5EF4-FFF2-40B4-BE49-F238E27FC236}">
                <a16:creationId xmlns:a16="http://schemas.microsoft.com/office/drawing/2014/main" id="{43A095B9-820E-42E0-893D-B10C076FA7B6}"/>
              </a:ext>
            </a:extLst>
          </p:cNvPr>
          <p:cNvSpPr txBox="1">
            <a:spLocks/>
          </p:cNvSpPr>
          <p:nvPr userDrawn="1"/>
        </p:nvSpPr>
        <p:spPr bwMode="white">
          <a:xfrm>
            <a:off x="9453928" y="6598518"/>
            <a:ext cx="322007" cy="170318"/>
          </a:xfrm>
          <a:prstGeom prst="rect">
            <a:avLst/>
          </a:prstGeom>
        </p:spPr>
        <p:txBody>
          <a:bodyPr vert="horz" lIns="91440" tIns="45720" rIns="91440" bIns="45720" rtlCol="0" anchor="ctr"/>
          <a:lstStyle>
            <a:defPPr>
              <a:defRPr lang="ja-JP"/>
            </a:defPPr>
            <a:lvl1pPr marL="0" algn="r" defTabSz="914400" rtl="0" eaLnBrk="1" latinLnBrk="0" hangingPunct="1">
              <a:defRPr kumimoji="1" sz="850"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4DDE5B3-8C43-439F-8EF3-65A6048A9570}" type="slidenum">
              <a:rPr lang="ja-JP" altLang="en-US" smtClean="0"/>
              <a:pPr/>
              <a:t>‹#›</a:t>
            </a:fld>
            <a:endParaRPr lang="ja-JP" altLang="en-US"/>
          </a:p>
        </p:txBody>
      </p:sp>
      <p:sp>
        <p:nvSpPr>
          <p:cNvPr id="11" name="正方形/長方形 10">
            <a:extLst>
              <a:ext uri="{FF2B5EF4-FFF2-40B4-BE49-F238E27FC236}">
                <a16:creationId xmlns:a16="http://schemas.microsoft.com/office/drawing/2014/main" id="{70AAAE5D-63AF-4D9B-A58A-FA51966F1A7A}"/>
              </a:ext>
            </a:extLst>
          </p:cNvPr>
          <p:cNvSpPr/>
          <p:nvPr userDrawn="1"/>
        </p:nvSpPr>
        <p:spPr bwMode="white">
          <a:xfrm>
            <a:off x="5860027" y="6585592"/>
            <a:ext cx="3562462" cy="215444"/>
          </a:xfrm>
          <a:prstGeom prst="rect">
            <a:avLst/>
          </a:prstGeom>
        </p:spPr>
        <p:txBody>
          <a:bodyPr wrap="square">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ja-JP" altLang="en-US" sz="750">
                <a:solidFill>
                  <a:schemeClr val="bg1"/>
                </a:solidFill>
                <a:latin typeface="Meiryo UI" panose="020B0604030504040204" pitchFamily="50" charset="-128"/>
                <a:ea typeface="Meiryo UI" panose="020B0604030504040204" pitchFamily="50" charset="-128"/>
                <a:cs typeface="Meiryo UI" panose="020B0604030504040204" pitchFamily="50" charset="-128"/>
              </a:rPr>
              <a:t>日本経済新聞 電子版</a:t>
            </a:r>
            <a:r>
              <a:rPr lang="en-US" altLang="ja-JP" sz="7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/NIKKEI STYLE</a:t>
            </a:r>
            <a:r>
              <a:rPr lang="ja-JP" altLang="en-US" sz="750">
                <a:solidFill>
                  <a:schemeClr val="bg1"/>
                </a:solidFill>
                <a:latin typeface="Meiryo UI" panose="020B0604030504040204" pitchFamily="50" charset="-128"/>
                <a:ea typeface="Meiryo UI" panose="020B0604030504040204" pitchFamily="50" charset="-128"/>
                <a:cs typeface="Meiryo UI" panose="020B0604030504040204" pitchFamily="50" charset="-128"/>
              </a:rPr>
              <a:t> 広告ガイド </a:t>
            </a:r>
            <a:r>
              <a:rPr lang="en-US" altLang="ja-JP" sz="7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75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a:solidFill>
                  <a:schemeClr val="bg1"/>
                </a:solidFill>
                <a:latin typeface="Meiryo UI" panose="020B0604030504040204" pitchFamily="50" charset="-128"/>
                <a:ea typeface="Meiryo UI" panose="020B0604030504040204" pitchFamily="50" charset="-128"/>
                <a:cs typeface="Meiryo UI" panose="020B0604030504040204" pitchFamily="50" charset="-128"/>
              </a:rPr>
              <a:t>月版</a:t>
            </a:r>
            <a:endParaRPr lang="ja-JP" altLang="en-US"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33238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bwMode="white">
          <a:xfrm>
            <a:off x="397332" y="233818"/>
            <a:ext cx="7905750" cy="460148"/>
          </a:xfrm>
          <a:prstGeom prst="rect">
            <a:avLst/>
          </a:prstGeom>
        </p:spPr>
        <p:txBody>
          <a:bodyPr/>
          <a:lstStyle>
            <a:lvl1pPr algn="l">
              <a:defRPr sz="1900" b="1">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a:t>マスター タイトルの書式設定</a:t>
            </a:r>
          </a:p>
        </p:txBody>
      </p:sp>
      <p:sp>
        <p:nvSpPr>
          <p:cNvPr id="4" name="正方形/長方形 3"/>
          <p:cNvSpPr/>
          <p:nvPr userDrawn="1"/>
        </p:nvSpPr>
        <p:spPr bwMode="white">
          <a:xfrm>
            <a:off x="91729" y="6557712"/>
            <a:ext cx="2668714" cy="230832"/>
          </a:xfrm>
          <a:prstGeom prst="rect">
            <a:avLst/>
          </a:prstGeom>
        </p:spPr>
        <p:txBody>
          <a:bodyPr wrap="none">
            <a:spAutoFit/>
          </a:bodyPr>
          <a:lstStyle/>
          <a:p>
            <a:r>
              <a:rPr lang="en-US" altLang="ja-JP" sz="900" spc="30">
                <a:solidFill>
                  <a:schemeClr val="bg1"/>
                </a:solidFill>
                <a:latin typeface="+mn-ea"/>
                <a:cs typeface="メイリオ" panose="020B0604030504040204" pitchFamily="50" charset="-128"/>
              </a:rPr>
              <a:t>Nikkei Inc. No reproduction without permission</a:t>
            </a:r>
            <a:endParaRPr lang="ja-JP" altLang="en-US" sz="900" spc="30">
              <a:solidFill>
                <a:schemeClr val="bg1"/>
              </a:solidFill>
              <a:latin typeface="+mn-ea"/>
              <a:cs typeface="メイリオ" panose="020B0604030504040204" pitchFamily="50" charset="-128"/>
            </a:endParaRPr>
          </a:p>
        </p:txBody>
      </p:sp>
      <p:cxnSp>
        <p:nvCxnSpPr>
          <p:cNvPr id="6" name="直線コネクタ 5"/>
          <p:cNvCxnSpPr/>
          <p:nvPr userDrawn="1"/>
        </p:nvCxnSpPr>
        <p:spPr bwMode="white">
          <a:xfrm>
            <a:off x="9453928" y="6624068"/>
            <a:ext cx="0" cy="1097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824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a:xfrm>
            <a:off x="495300" y="6356350"/>
            <a:ext cx="231140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3384550" y="6356350"/>
            <a:ext cx="3136900" cy="365125"/>
          </a:xfrm>
          <a:prstGeom prst="rect">
            <a:avLst/>
          </a:prstGeom>
        </p:spPr>
        <p:txBody>
          <a:bodyPr/>
          <a:lstStyle/>
          <a:p>
            <a:endParaRPr kumimoji="1" lang="ja-JP" altLang="en-US"/>
          </a:p>
        </p:txBody>
      </p:sp>
      <p:sp>
        <p:nvSpPr>
          <p:cNvPr id="6" name="角丸四角形 5"/>
          <p:cNvSpPr/>
          <p:nvPr userDrawn="1"/>
        </p:nvSpPr>
        <p:spPr>
          <a:xfrm>
            <a:off x="31750" y="6540984"/>
            <a:ext cx="9842500" cy="289718"/>
          </a:xfrm>
          <a:prstGeom prst="roundRect">
            <a:avLst>
              <a:gd name="adj" fmla="val 20738"/>
            </a:avLst>
          </a:prstGeom>
          <a:solidFill>
            <a:srgbClr val="002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p:nvPr userDrawn="1"/>
        </p:nvCxnSpPr>
        <p:spPr bwMode="white">
          <a:xfrm>
            <a:off x="9453928" y="6624068"/>
            <a:ext cx="0" cy="1097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userDrawn="1"/>
        </p:nvSpPr>
        <p:spPr bwMode="white">
          <a:xfrm>
            <a:off x="91729" y="6557712"/>
            <a:ext cx="2668714" cy="230832"/>
          </a:xfrm>
          <a:prstGeom prst="rect">
            <a:avLst/>
          </a:prstGeom>
        </p:spPr>
        <p:txBody>
          <a:bodyPr wrap="none">
            <a:spAutoFit/>
          </a:bodyPr>
          <a:lstStyle/>
          <a:p>
            <a:r>
              <a:rPr lang="en-US" altLang="ja-JP" sz="900" spc="30">
                <a:solidFill>
                  <a:schemeClr val="bg1"/>
                </a:solidFill>
                <a:latin typeface="+mn-ea"/>
                <a:cs typeface="メイリオ" panose="020B0604030504040204" pitchFamily="50" charset="-128"/>
              </a:rPr>
              <a:t>Nikkei Inc. No reproduction without permission</a:t>
            </a:r>
            <a:endParaRPr lang="ja-JP" altLang="en-US" sz="900" spc="30">
              <a:solidFill>
                <a:schemeClr val="bg1"/>
              </a:solidFill>
              <a:latin typeface="+mn-ea"/>
              <a:cs typeface="メイリオ" panose="020B0604030504040204" pitchFamily="50" charset="-128"/>
            </a:endParaRPr>
          </a:p>
        </p:txBody>
      </p:sp>
      <p:sp>
        <p:nvSpPr>
          <p:cNvPr id="12" name="スライド番号プレースホルダー 5">
            <a:extLst>
              <a:ext uri="{FF2B5EF4-FFF2-40B4-BE49-F238E27FC236}">
                <a16:creationId xmlns:a16="http://schemas.microsoft.com/office/drawing/2014/main" id="{43A095B9-820E-42E0-893D-B10C076FA7B6}"/>
              </a:ext>
            </a:extLst>
          </p:cNvPr>
          <p:cNvSpPr txBox="1">
            <a:spLocks/>
          </p:cNvSpPr>
          <p:nvPr userDrawn="1"/>
        </p:nvSpPr>
        <p:spPr bwMode="white">
          <a:xfrm>
            <a:off x="9453928" y="6598518"/>
            <a:ext cx="322007" cy="170318"/>
          </a:xfrm>
          <a:prstGeom prst="rect">
            <a:avLst/>
          </a:prstGeom>
        </p:spPr>
        <p:txBody>
          <a:bodyPr vert="horz" lIns="91440" tIns="45720" rIns="91440" bIns="45720" rtlCol="0" anchor="ctr"/>
          <a:lstStyle>
            <a:defPPr>
              <a:defRPr lang="ja-JP"/>
            </a:defPPr>
            <a:lvl1pPr marL="0" algn="r" defTabSz="914400" rtl="0" eaLnBrk="1" latinLnBrk="0" hangingPunct="1">
              <a:defRPr kumimoji="1" sz="850"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4DDE5B3-8C43-439F-8EF3-65A6048A9570}" type="slidenum">
              <a:rPr lang="ja-JP" altLang="en-US" smtClean="0"/>
              <a:pPr/>
              <a:t>‹#›</a:t>
            </a:fld>
            <a:endParaRPr lang="ja-JP" altLang="en-US"/>
          </a:p>
        </p:txBody>
      </p:sp>
      <p:sp>
        <p:nvSpPr>
          <p:cNvPr id="11" name="正方形/長方形 10">
            <a:extLst>
              <a:ext uri="{FF2B5EF4-FFF2-40B4-BE49-F238E27FC236}">
                <a16:creationId xmlns:a16="http://schemas.microsoft.com/office/drawing/2014/main" id="{70AAAE5D-63AF-4D9B-A58A-FA51966F1A7A}"/>
              </a:ext>
            </a:extLst>
          </p:cNvPr>
          <p:cNvSpPr/>
          <p:nvPr userDrawn="1"/>
        </p:nvSpPr>
        <p:spPr bwMode="white">
          <a:xfrm>
            <a:off x="5860027" y="6585592"/>
            <a:ext cx="3562462" cy="215444"/>
          </a:xfrm>
          <a:prstGeom prst="rect">
            <a:avLst/>
          </a:prstGeom>
        </p:spPr>
        <p:txBody>
          <a:bodyPr wrap="square">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ja-JP" altLang="en-US" sz="7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日本経済新聞 電子版</a:t>
            </a:r>
            <a:r>
              <a:rPr lang="en-US" altLang="ja-JP" sz="7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/NIKKEI STYLE</a:t>
            </a:r>
            <a:r>
              <a:rPr lang="ja-JP" altLang="en-US" sz="7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広告</a:t>
            </a:r>
            <a:r>
              <a:rPr lang="ja-JP" altLang="en-US" sz="750">
                <a:solidFill>
                  <a:schemeClr val="bg1"/>
                </a:solidFill>
                <a:latin typeface="Meiryo UI" panose="020B0604030504040204" pitchFamily="50" charset="-128"/>
                <a:ea typeface="Meiryo UI" panose="020B0604030504040204" pitchFamily="50" charset="-128"/>
                <a:cs typeface="Meiryo UI" panose="020B0604030504040204" pitchFamily="50" charset="-128"/>
              </a:rPr>
              <a:t>ガイド </a:t>
            </a:r>
            <a:r>
              <a:rPr lang="en-US" altLang="ja-JP" sz="7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80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a:solidFill>
                  <a:schemeClr val="bg1"/>
                </a:solidFill>
                <a:latin typeface="Meiryo UI" panose="020B0604030504040204" pitchFamily="50" charset="-128"/>
                <a:ea typeface="Meiryo UI" panose="020B0604030504040204" pitchFamily="50" charset="-128"/>
                <a:cs typeface="Meiryo UI" panose="020B0604030504040204" pitchFamily="50" charset="-128"/>
              </a:rPr>
              <a:t>月版</a:t>
            </a:r>
            <a:endParaRPr lang="ja-JP" altLang="en-US"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65733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3BBB060-9EA4-4F06-807A-90D9CBD05B11}"/>
              </a:ext>
            </a:extLst>
          </p:cNvPr>
          <p:cNvSpPr>
            <a:spLocks noGrp="1"/>
          </p:cNvSpPr>
          <p:nvPr>
            <p:ph type="dt" sz="half" idx="10"/>
          </p:nvPr>
        </p:nvSpPr>
        <p:spPr/>
        <p:txBody>
          <a:bodyPr/>
          <a:lstStyle/>
          <a:p>
            <a:fld id="{753ECBF2-E1FA-4C7C-AA3F-8813C78C96D5}" type="datetimeFigureOut">
              <a:rPr kumimoji="1" lang="ja-JP" altLang="en-US" smtClean="0"/>
              <a:t>2021/12/14</a:t>
            </a:fld>
            <a:endParaRPr kumimoji="1" lang="ja-JP" altLang="en-US"/>
          </a:p>
        </p:txBody>
      </p:sp>
      <p:sp>
        <p:nvSpPr>
          <p:cNvPr id="3" name="フッター プレースホルダー 2">
            <a:extLst>
              <a:ext uri="{FF2B5EF4-FFF2-40B4-BE49-F238E27FC236}">
                <a16:creationId xmlns:a16="http://schemas.microsoft.com/office/drawing/2014/main" id="{101B83FF-320D-4671-A873-64B8D391873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7C7DFD3-1A0E-4D36-A120-8293BBFB9728}"/>
              </a:ext>
            </a:extLst>
          </p:cNvPr>
          <p:cNvSpPr>
            <a:spLocks noGrp="1"/>
          </p:cNvSpPr>
          <p:nvPr>
            <p:ph type="sldNum" sz="quarter" idx="12"/>
          </p:nvPr>
        </p:nvSpPr>
        <p:spPr/>
        <p:txBody>
          <a:bodyPr/>
          <a:lstStyle/>
          <a:p>
            <a:fld id="{EB3EE852-E8B0-4E20-8D03-C3319E0C0412}" type="slidenum">
              <a:rPr kumimoji="1" lang="ja-JP" altLang="en-US" smtClean="0"/>
              <a:t>‹#›</a:t>
            </a:fld>
            <a:endParaRPr kumimoji="1" lang="ja-JP" altLang="en-US"/>
          </a:p>
        </p:txBody>
      </p:sp>
    </p:spTree>
    <p:extLst>
      <p:ext uri="{BB962C8B-B14F-4D97-AF65-F5344CB8AC3E}">
        <p14:creationId xmlns:p14="http://schemas.microsoft.com/office/powerpoint/2010/main" val="3203666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bwMode="white">
          <a:xfrm>
            <a:off x="397332" y="233818"/>
            <a:ext cx="7905750" cy="460148"/>
          </a:xfrm>
          <a:prstGeom prst="rect">
            <a:avLst/>
          </a:prstGeom>
        </p:spPr>
        <p:txBody>
          <a:bodyPr/>
          <a:lstStyle>
            <a:lvl1pPr algn="l">
              <a:defRPr sz="1900" b="1">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a:t>マスター タイトルの書式設定</a:t>
            </a:r>
          </a:p>
        </p:txBody>
      </p:sp>
      <p:sp>
        <p:nvSpPr>
          <p:cNvPr id="4" name="正方形/長方形 3"/>
          <p:cNvSpPr/>
          <p:nvPr userDrawn="1"/>
        </p:nvSpPr>
        <p:spPr bwMode="white">
          <a:xfrm>
            <a:off x="91729" y="6557712"/>
            <a:ext cx="2668714" cy="230832"/>
          </a:xfrm>
          <a:prstGeom prst="rect">
            <a:avLst/>
          </a:prstGeom>
        </p:spPr>
        <p:txBody>
          <a:bodyPr wrap="none">
            <a:spAutoFit/>
          </a:bodyPr>
          <a:lstStyle/>
          <a:p>
            <a:r>
              <a:rPr lang="en-US" altLang="ja-JP" sz="900" spc="30">
                <a:solidFill>
                  <a:schemeClr val="bg1"/>
                </a:solidFill>
                <a:latin typeface="+mn-ea"/>
                <a:cs typeface="メイリオ" panose="020B0604030504040204" pitchFamily="50" charset="-128"/>
              </a:rPr>
              <a:t>Nikkei Inc. No reproduction without permission</a:t>
            </a:r>
            <a:endParaRPr lang="ja-JP" altLang="en-US" sz="900" spc="30">
              <a:solidFill>
                <a:schemeClr val="bg1"/>
              </a:solidFill>
              <a:latin typeface="+mn-ea"/>
              <a:cs typeface="メイリオ" panose="020B0604030504040204" pitchFamily="50" charset="-128"/>
            </a:endParaRPr>
          </a:p>
        </p:txBody>
      </p:sp>
      <p:cxnSp>
        <p:nvCxnSpPr>
          <p:cNvPr id="6" name="直線コネクタ 5"/>
          <p:cNvCxnSpPr/>
          <p:nvPr userDrawn="1"/>
        </p:nvCxnSpPr>
        <p:spPr bwMode="white">
          <a:xfrm>
            <a:off x="9453928" y="6624068"/>
            <a:ext cx="0" cy="1097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89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a:xfrm>
            <a:off x="495300" y="6356350"/>
            <a:ext cx="231140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3384550" y="6356350"/>
            <a:ext cx="3136900" cy="365125"/>
          </a:xfrm>
          <a:prstGeom prst="rect">
            <a:avLst/>
          </a:prstGeom>
        </p:spPr>
        <p:txBody>
          <a:bodyPr/>
          <a:lstStyle/>
          <a:p>
            <a:endParaRPr kumimoji="1" lang="ja-JP" altLang="en-US"/>
          </a:p>
        </p:txBody>
      </p:sp>
    </p:spTree>
    <p:extLst>
      <p:ext uri="{BB962C8B-B14F-4D97-AF65-F5344CB8AC3E}">
        <p14:creationId xmlns:p14="http://schemas.microsoft.com/office/powerpoint/2010/main" val="416773701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809956"/>
      </p:ext>
    </p:extLst>
  </p:cSld>
  <p:clrMap bg1="lt1" tx1="dk1" bg2="lt2" tx2="dk2" accent1="accent1" accent2="accent2" accent3="accent3" accent4="accent4" accent5="accent5" accent6="accent6" hlink="hlink" folHlink="folHlink"/>
  <p:sldLayoutIdLst>
    <p:sldLayoutId id="2147483669" r:id="rId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図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537528" y="261537"/>
            <a:ext cx="1155821" cy="356885"/>
          </a:xfrm>
          <a:prstGeom prst="rect">
            <a:avLst/>
          </a:prstGeom>
        </p:spPr>
      </p:pic>
    </p:spTree>
    <p:extLst>
      <p:ext uri="{BB962C8B-B14F-4D97-AF65-F5344CB8AC3E}">
        <p14:creationId xmlns:p14="http://schemas.microsoft.com/office/powerpoint/2010/main" val="3752459977"/>
      </p:ext>
    </p:extLst>
  </p:cSld>
  <p:clrMap bg1="lt1" tx1="dk1" bg2="lt2" tx2="dk2" accent1="accent1" accent2="accent2" accent3="accent3" accent4="accent4" accent5="accent5" accent6="accent6" hlink="hlink" folHlink="folHlink"/>
  <p:sldLayoutIdLst>
    <p:sldLayoutId id="2147483667" r:id="rId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3" name="角丸四角形 2"/>
          <p:cNvSpPr>
            <a:spLocks/>
          </p:cNvSpPr>
          <p:nvPr userDrawn="1"/>
        </p:nvSpPr>
        <p:spPr>
          <a:xfrm>
            <a:off x="33867" y="29551"/>
            <a:ext cx="9842500" cy="820876"/>
          </a:xfrm>
          <a:prstGeom prst="roundRect">
            <a:avLst>
              <a:gd name="adj" fmla="val 6945"/>
            </a:avLst>
          </a:prstGeom>
          <a:solidFill>
            <a:srgbClr val="002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userDrawn="1"/>
        </p:nvSpPr>
        <p:spPr>
          <a:xfrm>
            <a:off x="33867" y="6538818"/>
            <a:ext cx="9842500" cy="289718"/>
          </a:xfrm>
          <a:prstGeom prst="roundRect">
            <a:avLst>
              <a:gd name="adj" fmla="val 20738"/>
            </a:avLst>
          </a:prstGeom>
          <a:solidFill>
            <a:srgbClr val="002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8622747" y="218183"/>
            <a:ext cx="1027664" cy="419179"/>
          </a:xfrm>
          <a:prstGeom prst="rect">
            <a:avLst/>
          </a:prstGeom>
        </p:spPr>
      </p:pic>
      <p:sp>
        <p:nvSpPr>
          <p:cNvPr id="9" name="正方形/長方形 8"/>
          <p:cNvSpPr/>
          <p:nvPr userDrawn="1"/>
        </p:nvSpPr>
        <p:spPr bwMode="white">
          <a:xfrm>
            <a:off x="91729" y="6557712"/>
            <a:ext cx="2668714" cy="230832"/>
          </a:xfrm>
          <a:prstGeom prst="rect">
            <a:avLst/>
          </a:prstGeom>
        </p:spPr>
        <p:txBody>
          <a:bodyPr wrap="none">
            <a:spAutoFit/>
          </a:bodyPr>
          <a:lstStyle/>
          <a:p>
            <a:r>
              <a:rPr lang="en-US" altLang="ja-JP" sz="900" spc="30">
                <a:solidFill>
                  <a:schemeClr val="bg1"/>
                </a:solidFill>
                <a:latin typeface="+mn-ea"/>
                <a:cs typeface="メイリオ" panose="020B0604030504040204" pitchFamily="50" charset="-128"/>
              </a:rPr>
              <a:t>Nikkei Inc. No reproduction without permission</a:t>
            </a:r>
            <a:endParaRPr lang="ja-JP" altLang="en-US" sz="900" spc="30">
              <a:solidFill>
                <a:schemeClr val="bg1"/>
              </a:solidFill>
              <a:latin typeface="+mn-ea"/>
              <a:cs typeface="メイリオ" panose="020B0604030504040204" pitchFamily="50" charset="-128"/>
            </a:endParaRPr>
          </a:p>
        </p:txBody>
      </p:sp>
      <p:cxnSp>
        <p:nvCxnSpPr>
          <p:cNvPr id="11" name="直線コネクタ 10"/>
          <p:cNvCxnSpPr/>
          <p:nvPr userDrawn="1"/>
        </p:nvCxnSpPr>
        <p:spPr bwMode="white">
          <a:xfrm>
            <a:off x="9453928" y="6624068"/>
            <a:ext cx="0" cy="1097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スライド番号プレースホルダー 5">
            <a:extLst>
              <a:ext uri="{FF2B5EF4-FFF2-40B4-BE49-F238E27FC236}">
                <a16:creationId xmlns:a16="http://schemas.microsoft.com/office/drawing/2014/main" id="{7AA9467F-B773-479C-8F27-B0E82E48C37C}"/>
              </a:ext>
            </a:extLst>
          </p:cNvPr>
          <p:cNvSpPr txBox="1">
            <a:spLocks/>
          </p:cNvSpPr>
          <p:nvPr userDrawn="1"/>
        </p:nvSpPr>
        <p:spPr bwMode="white">
          <a:xfrm>
            <a:off x="9453928" y="6598518"/>
            <a:ext cx="322007" cy="170318"/>
          </a:xfrm>
          <a:prstGeom prst="rect">
            <a:avLst/>
          </a:prstGeom>
        </p:spPr>
        <p:txBody>
          <a:bodyPr vert="horz" lIns="91440" tIns="45720" rIns="91440" bIns="45720" rtlCol="0" anchor="ctr"/>
          <a:lstStyle>
            <a:defPPr>
              <a:defRPr lang="ja-JP"/>
            </a:defPPr>
            <a:lvl1pPr marL="0" algn="r" defTabSz="914400" rtl="0" eaLnBrk="1" latinLnBrk="0" hangingPunct="1">
              <a:defRPr kumimoji="1" sz="850"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4DDE5B3-8C43-439F-8EF3-65A6048A9570}" type="slidenum">
              <a:rPr lang="ja-JP" altLang="en-US" smtClean="0"/>
              <a:pPr/>
              <a:t>‹#›</a:t>
            </a:fld>
            <a:endParaRPr lang="ja-JP" altLang="en-US"/>
          </a:p>
        </p:txBody>
      </p:sp>
      <p:sp>
        <p:nvSpPr>
          <p:cNvPr id="12" name="正方形/長方形 11">
            <a:extLst>
              <a:ext uri="{FF2B5EF4-FFF2-40B4-BE49-F238E27FC236}">
                <a16:creationId xmlns:a16="http://schemas.microsoft.com/office/drawing/2014/main" id="{47A357CD-1D25-4589-A9D0-735024DE054A}"/>
              </a:ext>
            </a:extLst>
          </p:cNvPr>
          <p:cNvSpPr/>
          <p:nvPr userDrawn="1"/>
        </p:nvSpPr>
        <p:spPr bwMode="white">
          <a:xfrm>
            <a:off x="5860027" y="6585592"/>
            <a:ext cx="3562462" cy="215444"/>
          </a:xfrm>
          <a:prstGeom prst="rect">
            <a:avLst/>
          </a:prstGeom>
        </p:spPr>
        <p:txBody>
          <a:bodyPr wrap="square">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ja-JP" altLang="en-US" sz="750">
                <a:solidFill>
                  <a:schemeClr val="bg1"/>
                </a:solidFill>
                <a:latin typeface="Meiryo UI" panose="020B0604030504040204" pitchFamily="50" charset="-128"/>
                <a:ea typeface="Meiryo UI" panose="020B0604030504040204" pitchFamily="50" charset="-128"/>
                <a:cs typeface="Meiryo UI" panose="020B0604030504040204" pitchFamily="50" charset="-128"/>
              </a:rPr>
              <a:t>日本経済新聞 電子版</a:t>
            </a:r>
            <a:r>
              <a:rPr lang="en-US" altLang="ja-JP" sz="7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/NIKKEI STYLE</a:t>
            </a:r>
            <a:r>
              <a:rPr lang="ja-JP" altLang="en-US" sz="750">
                <a:solidFill>
                  <a:schemeClr val="bg1"/>
                </a:solidFill>
                <a:latin typeface="Meiryo UI" panose="020B0604030504040204" pitchFamily="50" charset="-128"/>
                <a:ea typeface="Meiryo UI" panose="020B0604030504040204" pitchFamily="50" charset="-128"/>
                <a:cs typeface="Meiryo UI" panose="020B0604030504040204" pitchFamily="50" charset="-128"/>
              </a:rPr>
              <a:t> 広告ガイド </a:t>
            </a:r>
            <a:r>
              <a:rPr lang="en-US" altLang="ja-JP" sz="7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75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a:solidFill>
                  <a:schemeClr val="bg1"/>
                </a:solidFill>
                <a:latin typeface="Meiryo UI" panose="020B0604030504040204" pitchFamily="50" charset="-128"/>
                <a:ea typeface="Meiryo UI" panose="020B0604030504040204" pitchFamily="50" charset="-128"/>
                <a:cs typeface="Meiryo UI" panose="020B0604030504040204" pitchFamily="50" charset="-128"/>
              </a:rPr>
              <a:t>月版</a:t>
            </a:r>
            <a:endParaRPr lang="ja-JP" altLang="en-US"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65819711"/>
      </p:ext>
    </p:extLst>
  </p:cSld>
  <p:clrMap bg1="lt1" tx1="dk1" bg2="lt2" tx2="dk2" accent1="accent1" accent2="accent2" accent3="accent3" accent4="accent4" accent5="accent5" accent6="accent6" hlink="hlink" folHlink="folHlink"/>
  <p:sldLayoutIdLst>
    <p:sldLayoutId id="2147483673" r:id="rId1"/>
    <p:sldLayoutId id="2147483701" r:id="rId2"/>
    <p:sldLayoutId id="2147483702" r:id="rId3"/>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3" name="角丸四角形 2"/>
          <p:cNvSpPr>
            <a:spLocks/>
          </p:cNvSpPr>
          <p:nvPr userDrawn="1"/>
        </p:nvSpPr>
        <p:spPr>
          <a:xfrm>
            <a:off x="33867" y="29551"/>
            <a:ext cx="9842500" cy="820876"/>
          </a:xfrm>
          <a:prstGeom prst="roundRect">
            <a:avLst>
              <a:gd name="adj" fmla="val 6945"/>
            </a:avLst>
          </a:prstGeom>
          <a:solidFill>
            <a:srgbClr val="002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userDrawn="1"/>
        </p:nvSpPr>
        <p:spPr>
          <a:xfrm>
            <a:off x="33867" y="6538818"/>
            <a:ext cx="9842500" cy="289718"/>
          </a:xfrm>
          <a:prstGeom prst="roundRect">
            <a:avLst>
              <a:gd name="adj" fmla="val 20738"/>
            </a:avLst>
          </a:prstGeom>
          <a:solidFill>
            <a:srgbClr val="002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622747" y="218183"/>
            <a:ext cx="1027664" cy="419179"/>
          </a:xfrm>
          <a:prstGeom prst="rect">
            <a:avLst/>
          </a:prstGeom>
        </p:spPr>
      </p:pic>
      <p:sp>
        <p:nvSpPr>
          <p:cNvPr id="9" name="正方形/長方形 8"/>
          <p:cNvSpPr/>
          <p:nvPr userDrawn="1"/>
        </p:nvSpPr>
        <p:spPr bwMode="white">
          <a:xfrm>
            <a:off x="91729" y="6557712"/>
            <a:ext cx="2668714" cy="230832"/>
          </a:xfrm>
          <a:prstGeom prst="rect">
            <a:avLst/>
          </a:prstGeom>
        </p:spPr>
        <p:txBody>
          <a:bodyPr wrap="none">
            <a:spAutoFit/>
          </a:bodyPr>
          <a:lstStyle/>
          <a:p>
            <a:r>
              <a:rPr lang="en-US" altLang="ja-JP" sz="900" spc="30">
                <a:solidFill>
                  <a:schemeClr val="bg1"/>
                </a:solidFill>
                <a:latin typeface="+mn-ea"/>
                <a:cs typeface="メイリオ" panose="020B0604030504040204" pitchFamily="50" charset="-128"/>
              </a:rPr>
              <a:t>Nikkei Inc. No reproduction without permission</a:t>
            </a:r>
            <a:endParaRPr lang="ja-JP" altLang="en-US" sz="900" spc="30">
              <a:solidFill>
                <a:schemeClr val="bg1"/>
              </a:solidFill>
              <a:latin typeface="+mn-ea"/>
              <a:cs typeface="メイリオ" panose="020B0604030504040204" pitchFamily="50" charset="-128"/>
            </a:endParaRPr>
          </a:p>
        </p:txBody>
      </p:sp>
      <p:cxnSp>
        <p:nvCxnSpPr>
          <p:cNvPr id="11" name="直線コネクタ 10"/>
          <p:cNvCxnSpPr/>
          <p:nvPr userDrawn="1"/>
        </p:nvCxnSpPr>
        <p:spPr bwMode="white">
          <a:xfrm>
            <a:off x="9453928" y="6624068"/>
            <a:ext cx="0" cy="1097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スライド番号プレースホルダー 5">
            <a:extLst>
              <a:ext uri="{FF2B5EF4-FFF2-40B4-BE49-F238E27FC236}">
                <a16:creationId xmlns:a16="http://schemas.microsoft.com/office/drawing/2014/main" id="{43FC5916-9F9C-494F-A334-EDAAB853357C}"/>
              </a:ext>
            </a:extLst>
          </p:cNvPr>
          <p:cNvSpPr txBox="1">
            <a:spLocks/>
          </p:cNvSpPr>
          <p:nvPr userDrawn="1"/>
        </p:nvSpPr>
        <p:spPr bwMode="white">
          <a:xfrm>
            <a:off x="9453928" y="6598518"/>
            <a:ext cx="322007" cy="170318"/>
          </a:xfrm>
          <a:prstGeom prst="rect">
            <a:avLst/>
          </a:prstGeom>
        </p:spPr>
        <p:txBody>
          <a:bodyPr vert="horz" lIns="91440" tIns="45720" rIns="91440" bIns="45720" rtlCol="0" anchor="ctr"/>
          <a:lstStyle>
            <a:defPPr>
              <a:defRPr lang="ja-JP"/>
            </a:defPPr>
            <a:lvl1pPr marL="0" algn="r" defTabSz="914400" rtl="0" eaLnBrk="1" latinLnBrk="0" hangingPunct="1">
              <a:defRPr kumimoji="1" sz="850"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4DDE5B3-8C43-439F-8EF3-65A6048A9570}" type="slidenum">
              <a:rPr lang="ja-JP" altLang="en-US" smtClean="0"/>
              <a:pPr/>
              <a:t>‹#›</a:t>
            </a:fld>
            <a:endParaRPr lang="ja-JP" altLang="en-US"/>
          </a:p>
        </p:txBody>
      </p:sp>
      <p:sp>
        <p:nvSpPr>
          <p:cNvPr id="12" name="正方形/長方形 11">
            <a:extLst>
              <a:ext uri="{FF2B5EF4-FFF2-40B4-BE49-F238E27FC236}">
                <a16:creationId xmlns:a16="http://schemas.microsoft.com/office/drawing/2014/main" id="{8E67621B-A9AC-4713-952A-2E9AC34D642B}"/>
              </a:ext>
            </a:extLst>
          </p:cNvPr>
          <p:cNvSpPr/>
          <p:nvPr userDrawn="1"/>
        </p:nvSpPr>
        <p:spPr bwMode="white">
          <a:xfrm>
            <a:off x="5860027" y="6585592"/>
            <a:ext cx="3562462" cy="215444"/>
          </a:xfrm>
          <a:prstGeom prst="rect">
            <a:avLst/>
          </a:prstGeom>
        </p:spPr>
        <p:txBody>
          <a:bodyPr wrap="square">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ja-JP" altLang="en-US" sz="750">
                <a:solidFill>
                  <a:schemeClr val="bg1"/>
                </a:solidFill>
                <a:latin typeface="Meiryo UI" panose="020B0604030504040204" pitchFamily="50" charset="-128"/>
                <a:ea typeface="Meiryo UI" panose="020B0604030504040204" pitchFamily="50" charset="-128"/>
                <a:cs typeface="Meiryo UI" panose="020B0604030504040204" pitchFamily="50" charset="-128"/>
              </a:rPr>
              <a:t>日本経済新聞 電子版</a:t>
            </a:r>
            <a:r>
              <a:rPr lang="en-US" altLang="ja-JP" sz="7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/NIKKEI STYLE</a:t>
            </a:r>
            <a:r>
              <a:rPr lang="ja-JP" altLang="en-US" sz="750">
                <a:solidFill>
                  <a:schemeClr val="bg1"/>
                </a:solidFill>
                <a:latin typeface="Meiryo UI" panose="020B0604030504040204" pitchFamily="50" charset="-128"/>
                <a:ea typeface="Meiryo UI" panose="020B0604030504040204" pitchFamily="50" charset="-128"/>
                <a:cs typeface="Meiryo UI" panose="020B0604030504040204" pitchFamily="50" charset="-128"/>
              </a:rPr>
              <a:t> 広告ガイド </a:t>
            </a:r>
            <a:r>
              <a:rPr lang="en-US" altLang="ja-JP" sz="7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75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a:solidFill>
                  <a:schemeClr val="bg1"/>
                </a:solidFill>
                <a:latin typeface="Meiryo UI" panose="020B0604030504040204" pitchFamily="50" charset="-128"/>
                <a:ea typeface="Meiryo UI" panose="020B0604030504040204" pitchFamily="50" charset="-128"/>
                <a:cs typeface="Meiryo UI" panose="020B0604030504040204" pitchFamily="50" charset="-128"/>
              </a:rPr>
              <a:t>月版</a:t>
            </a:r>
            <a:endParaRPr lang="ja-JP" altLang="en-US"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10530159"/>
      </p:ext>
    </p:extLst>
  </p:cSld>
  <p:clrMap bg1="lt1" tx1="dk1" bg2="lt2" tx2="dk2" accent1="accent1" accent2="accent2" accent3="accent3" accent4="accent4" accent5="accent5" accent6="accent6" hlink="hlink" folHlink="folHlink"/>
  <p:sldLayoutIdLst>
    <p:sldLayoutId id="2147483699" r:id="rId1"/>
    <p:sldLayoutId id="2147483700" r:id="rId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chart" Target="../charts/chart6.xml"/><Relationship Id="rId7"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chart" Target="../charts/chart8.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chart" Target="../charts/chart11.xml"/><Relationship Id="rId7" Type="http://schemas.openxmlformats.org/officeDocument/2006/relationships/chart" Target="../charts/chart14.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chart" Target="../charts/chart13.xml"/><Relationship Id="rId4" Type="http://schemas.openxmlformats.org/officeDocument/2006/relationships/chart" Target="../charts/chart12.xml"/></Relationships>
</file>

<file path=ppt/slides/_rels/slide12.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10.xml"/><Relationship Id="rId16" Type="http://schemas.openxmlformats.org/officeDocument/2006/relationships/image" Target="../media/image38.svg"/><Relationship Id="rId1" Type="http://schemas.openxmlformats.org/officeDocument/2006/relationships/slideLayout" Target="../slideLayouts/slideLayout6.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svg"/><Relationship Id="rId18" Type="http://schemas.openxmlformats.org/officeDocument/2006/relationships/image" Target="../media/image59.png"/><Relationship Id="rId3" Type="http://schemas.openxmlformats.org/officeDocument/2006/relationships/chart" Target="../charts/chart16.xml"/><Relationship Id="rId7" Type="http://schemas.openxmlformats.org/officeDocument/2006/relationships/image" Target="../media/image48.svg"/><Relationship Id="rId12" Type="http://schemas.openxmlformats.org/officeDocument/2006/relationships/image" Target="../media/image53.png"/><Relationship Id="rId17" Type="http://schemas.openxmlformats.org/officeDocument/2006/relationships/image" Target="../media/image58.svg"/><Relationship Id="rId2" Type="http://schemas.openxmlformats.org/officeDocument/2006/relationships/notesSlide" Target="../notesSlides/notesSlide12.xml"/><Relationship Id="rId16" Type="http://schemas.openxmlformats.org/officeDocument/2006/relationships/image" Target="../media/image57.png"/><Relationship Id="rId1" Type="http://schemas.openxmlformats.org/officeDocument/2006/relationships/slideLayout" Target="../slideLayouts/slideLayout6.xml"/><Relationship Id="rId6" Type="http://schemas.openxmlformats.org/officeDocument/2006/relationships/image" Target="../media/image47.png"/><Relationship Id="rId11" Type="http://schemas.openxmlformats.org/officeDocument/2006/relationships/image" Target="../media/image52.svg"/><Relationship Id="rId5" Type="http://schemas.openxmlformats.org/officeDocument/2006/relationships/image" Target="../media/image46.svg"/><Relationship Id="rId15" Type="http://schemas.openxmlformats.org/officeDocument/2006/relationships/image" Target="../media/image56.svg"/><Relationship Id="rId10" Type="http://schemas.openxmlformats.org/officeDocument/2006/relationships/image" Target="../media/image51.png"/><Relationship Id="rId19" Type="http://schemas.openxmlformats.org/officeDocument/2006/relationships/image" Target="../media/image60.svg"/><Relationship Id="rId4" Type="http://schemas.openxmlformats.org/officeDocument/2006/relationships/image" Target="../media/image45.png"/><Relationship Id="rId9" Type="http://schemas.openxmlformats.org/officeDocument/2006/relationships/image" Target="../media/image50.svg"/><Relationship Id="rId14"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66.png"/><Relationship Id="rId4" Type="http://schemas.openxmlformats.org/officeDocument/2006/relationships/image" Target="../media/image6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66.png"/><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6.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76.png"/><Relationship Id="rId5" Type="http://schemas.openxmlformats.org/officeDocument/2006/relationships/image" Target="../media/image77.png"/><Relationship Id="rId4" Type="http://schemas.openxmlformats.org/officeDocument/2006/relationships/image" Target="../media/image7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1.png"/><Relationship Id="rId7" Type="http://schemas.openxmlformats.org/officeDocument/2006/relationships/image" Target="../media/image78.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3" Type="http://schemas.openxmlformats.org/officeDocument/2006/relationships/slide" Target="slide25.xml"/><Relationship Id="rId18" Type="http://schemas.openxmlformats.org/officeDocument/2006/relationships/slide" Target="slide31.xml"/><Relationship Id="rId26" Type="http://schemas.openxmlformats.org/officeDocument/2006/relationships/slide" Target="slide41.xml"/><Relationship Id="rId39" Type="http://schemas.openxmlformats.org/officeDocument/2006/relationships/slide" Target="slide52.xml"/><Relationship Id="rId21" Type="http://schemas.openxmlformats.org/officeDocument/2006/relationships/slide" Target="slide34.xml"/><Relationship Id="rId34" Type="http://schemas.openxmlformats.org/officeDocument/2006/relationships/slide" Target="slide47.xml"/><Relationship Id="rId42" Type="http://schemas.openxmlformats.org/officeDocument/2006/relationships/slide" Target="slide55.xml"/><Relationship Id="rId47" Type="http://schemas.openxmlformats.org/officeDocument/2006/relationships/slide" Target="slide60.xml"/><Relationship Id="rId50" Type="http://schemas.openxmlformats.org/officeDocument/2006/relationships/slide" Target="slide63.xml"/><Relationship Id="rId55" Type="http://schemas.openxmlformats.org/officeDocument/2006/relationships/slide" Target="slide68.xml"/><Relationship Id="rId7" Type="http://schemas.openxmlformats.org/officeDocument/2006/relationships/slide" Target="slide19.xml"/><Relationship Id="rId2" Type="http://schemas.openxmlformats.org/officeDocument/2006/relationships/notesSlide" Target="../notesSlides/notesSlide3.xml"/><Relationship Id="rId16" Type="http://schemas.openxmlformats.org/officeDocument/2006/relationships/slide" Target="slide29.xml"/><Relationship Id="rId29" Type="http://schemas.openxmlformats.org/officeDocument/2006/relationships/slide" Target="slide42.xml"/><Relationship Id="rId11" Type="http://schemas.openxmlformats.org/officeDocument/2006/relationships/slide" Target="slide23.xml"/><Relationship Id="rId24" Type="http://schemas.openxmlformats.org/officeDocument/2006/relationships/slide" Target="slide37.xml"/><Relationship Id="rId32" Type="http://schemas.openxmlformats.org/officeDocument/2006/relationships/slide" Target="slide45.xml"/><Relationship Id="rId37" Type="http://schemas.openxmlformats.org/officeDocument/2006/relationships/slide" Target="slide50.xml"/><Relationship Id="rId40" Type="http://schemas.openxmlformats.org/officeDocument/2006/relationships/slide" Target="slide53.xml"/><Relationship Id="rId45" Type="http://schemas.openxmlformats.org/officeDocument/2006/relationships/slide" Target="slide58.xml"/><Relationship Id="rId53" Type="http://schemas.openxmlformats.org/officeDocument/2006/relationships/slide" Target="slide66.xml"/><Relationship Id="rId58" Type="http://schemas.openxmlformats.org/officeDocument/2006/relationships/slide" Target="slide71.xml"/><Relationship Id="rId5" Type="http://schemas.openxmlformats.org/officeDocument/2006/relationships/slide" Target="slide17.xml"/><Relationship Id="rId61" Type="http://schemas.openxmlformats.org/officeDocument/2006/relationships/slide" Target="slide15.xml"/><Relationship Id="rId19" Type="http://schemas.openxmlformats.org/officeDocument/2006/relationships/slide" Target="slide32.xml"/><Relationship Id="rId14" Type="http://schemas.openxmlformats.org/officeDocument/2006/relationships/slide" Target="slide26.xml"/><Relationship Id="rId22" Type="http://schemas.openxmlformats.org/officeDocument/2006/relationships/slide" Target="slide35.xml"/><Relationship Id="rId27" Type="http://schemas.openxmlformats.org/officeDocument/2006/relationships/slide" Target="slide38.xml"/><Relationship Id="rId30" Type="http://schemas.openxmlformats.org/officeDocument/2006/relationships/slide" Target="slide43.xml"/><Relationship Id="rId35" Type="http://schemas.openxmlformats.org/officeDocument/2006/relationships/slide" Target="slide48.xml"/><Relationship Id="rId43" Type="http://schemas.openxmlformats.org/officeDocument/2006/relationships/slide" Target="slide56.xml"/><Relationship Id="rId48" Type="http://schemas.openxmlformats.org/officeDocument/2006/relationships/slide" Target="slide61.xml"/><Relationship Id="rId56" Type="http://schemas.openxmlformats.org/officeDocument/2006/relationships/slide" Target="slide73.xml"/><Relationship Id="rId8" Type="http://schemas.openxmlformats.org/officeDocument/2006/relationships/slide" Target="slide20.xml"/><Relationship Id="rId51" Type="http://schemas.openxmlformats.org/officeDocument/2006/relationships/slide" Target="slide64.xml"/><Relationship Id="rId3" Type="http://schemas.openxmlformats.org/officeDocument/2006/relationships/slide" Target="slide4.xml"/><Relationship Id="rId12" Type="http://schemas.openxmlformats.org/officeDocument/2006/relationships/slide" Target="slide24.xml"/><Relationship Id="rId17" Type="http://schemas.openxmlformats.org/officeDocument/2006/relationships/slide" Target="slide30.xml"/><Relationship Id="rId25" Type="http://schemas.openxmlformats.org/officeDocument/2006/relationships/slide" Target="slide40.xml"/><Relationship Id="rId33" Type="http://schemas.openxmlformats.org/officeDocument/2006/relationships/slide" Target="slide46.xml"/><Relationship Id="rId38" Type="http://schemas.openxmlformats.org/officeDocument/2006/relationships/slide" Target="slide51.xml"/><Relationship Id="rId46" Type="http://schemas.openxmlformats.org/officeDocument/2006/relationships/slide" Target="slide59.xml"/><Relationship Id="rId59" Type="http://schemas.openxmlformats.org/officeDocument/2006/relationships/slide" Target="slide72.xml"/><Relationship Id="rId20" Type="http://schemas.openxmlformats.org/officeDocument/2006/relationships/slide" Target="slide33.xml"/><Relationship Id="rId41" Type="http://schemas.openxmlformats.org/officeDocument/2006/relationships/slide" Target="slide54.xml"/><Relationship Id="rId54" Type="http://schemas.openxmlformats.org/officeDocument/2006/relationships/slide" Target="slide67.xml"/><Relationship Id="rId62" Type="http://schemas.openxmlformats.org/officeDocument/2006/relationships/slide" Target="slide28.xml"/><Relationship Id="rId1" Type="http://schemas.openxmlformats.org/officeDocument/2006/relationships/slideLayout" Target="../slideLayouts/slideLayout6.xml"/><Relationship Id="rId6" Type="http://schemas.openxmlformats.org/officeDocument/2006/relationships/slide" Target="slide18.xml"/><Relationship Id="rId15" Type="http://schemas.openxmlformats.org/officeDocument/2006/relationships/slide" Target="slide27.xml"/><Relationship Id="rId23" Type="http://schemas.openxmlformats.org/officeDocument/2006/relationships/slide" Target="slide36.xml"/><Relationship Id="rId28" Type="http://schemas.openxmlformats.org/officeDocument/2006/relationships/slide" Target="slide39.xml"/><Relationship Id="rId36" Type="http://schemas.openxmlformats.org/officeDocument/2006/relationships/slide" Target="slide49.xml"/><Relationship Id="rId49" Type="http://schemas.openxmlformats.org/officeDocument/2006/relationships/slide" Target="slide62.xml"/><Relationship Id="rId57" Type="http://schemas.openxmlformats.org/officeDocument/2006/relationships/slide" Target="slide69.xml"/><Relationship Id="rId10" Type="http://schemas.openxmlformats.org/officeDocument/2006/relationships/slide" Target="slide21.xml"/><Relationship Id="rId31" Type="http://schemas.openxmlformats.org/officeDocument/2006/relationships/slide" Target="slide44.xml"/><Relationship Id="rId44" Type="http://schemas.openxmlformats.org/officeDocument/2006/relationships/slide" Target="slide57.xml"/><Relationship Id="rId52" Type="http://schemas.openxmlformats.org/officeDocument/2006/relationships/slide" Target="slide65.xml"/><Relationship Id="rId60" Type="http://schemas.openxmlformats.org/officeDocument/2006/relationships/slide" Target="slide84.xml"/><Relationship Id="rId4" Type="http://schemas.openxmlformats.org/officeDocument/2006/relationships/slide" Target="slide16.xml"/><Relationship Id="rId9" Type="http://schemas.openxmlformats.org/officeDocument/2006/relationships/slide" Target="slide22.xml"/></Relationships>
</file>

<file path=ppt/slides/_rels/slide30.xml.rels><?xml version="1.0" encoding="UTF-8" standalone="yes"?>
<Relationships xmlns="http://schemas.openxmlformats.org/package/2006/relationships"><Relationship Id="rId3" Type="http://schemas.openxmlformats.org/officeDocument/2006/relationships/hyperlink" Target="https://marketing.nikkei.co.jp/media/web/file/HTML5_billboard_guideline20200629.pdf"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hyperlink" Target="https://www.nikkei.com/?ad_preview_li_id=43596"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hyperlink" Target="https://www.nikkei.com/article/DGXMZO52720030Y9A121C1L82000?ad_preview_li_id=41711" TargetMode="External"/><Relationship Id="rId4" Type="http://schemas.openxmlformats.org/officeDocument/2006/relationships/image" Target="../media/image83.png"/></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70.png"/><Relationship Id="rId5" Type="http://schemas.openxmlformats.org/officeDocument/2006/relationships/hyperlink" Target="https://marketing.nikkei.co.jp/static/adweb/demo/MoileBillboard_Template.html" TargetMode="External"/><Relationship Id="rId4" Type="http://schemas.openxmlformats.org/officeDocument/2006/relationships/image" Target="../media/image84.png"/></Relationships>
</file>

<file path=ppt/slides/_rels/slide3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hyperlink" Target="https://www.nikkei.com/article/DGXZQODF266MB0W1A120C2000000?ad_preview_li_id=79737"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hyperlink" Target="https://www.nikkei.com/article/DGXMZO52442390R21C19A1LKA000?ad_preview_li_id=40941" TargetMode="External"/><Relationship Id="rId4" Type="http://schemas.openxmlformats.org/officeDocument/2006/relationships/image" Target="../media/image87.png"/></Relationships>
</file>

<file path=ppt/slides/_rels/slide3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hyperlink" Target="https://marketing.nikkei.co.jp/static/adweb/demo/mobile.html" TargetMode="External"/><Relationship Id="rId4" Type="http://schemas.openxmlformats.org/officeDocument/2006/relationships/image" Target="../media/image70.png"/></Relationships>
</file>

<file path=ppt/slides/_rels/slide3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hyperlink" Target="https://www.nikkei.com/?ad_preview_li_id=40938" TargetMode="External"/><Relationship Id="rId4" Type="http://schemas.openxmlformats.org/officeDocument/2006/relationships/image" Target="../media/image90.png"/></Relationships>
</file>

<file path=ppt/slides/_rels/slide37.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70.png"/><Relationship Id="rId7" Type="http://schemas.openxmlformats.org/officeDocument/2006/relationships/image" Target="../media/image69.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92.png"/><Relationship Id="rId5" Type="http://schemas.openxmlformats.org/officeDocument/2006/relationships/image" Target="../media/image67.png"/><Relationship Id="rId4" Type="http://schemas.openxmlformats.org/officeDocument/2006/relationships/image" Target="../media/image91.png"/><Relationship Id="rId9" Type="http://schemas.openxmlformats.org/officeDocument/2006/relationships/hyperlink" Target="https://r.nikkei.com/?ad_preview_li_id=40940"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chart" Target="../charts/chart1.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chart" Target="../charts/chart3.xml"/><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chart" Target="../charts/chart2.xml"/><Relationship Id="rId9" Type="http://schemas.openxmlformats.org/officeDocument/2006/relationships/image" Target="../media/image8.svg"/><Relationship Id="rId14"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www.nikkei.com/?ad_preview_li_id=43598"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6.sv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44.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10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110.svg"/></Relationships>
</file>

<file path=ppt/slides/_rels/slide47.xml.rels><?xml version="1.0" encoding="UTF-8" standalone="yes"?>
<Relationships xmlns="http://schemas.openxmlformats.org/package/2006/relationships"><Relationship Id="rId3" Type="http://schemas.openxmlformats.org/officeDocument/2006/relationships/image" Target="../media/image111.png"/><Relationship Id="rId7" Type="http://schemas.openxmlformats.org/officeDocument/2006/relationships/image" Target="../media/image115.sv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sv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chart" Target="../charts/chart19.xml"/><Relationship Id="rId4" Type="http://schemas.openxmlformats.org/officeDocument/2006/relationships/chart" Target="../charts/chart18.xml"/></Relationships>
</file>

<file path=ppt/slides/_rels/slide5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58.xml.rels><?xml version="1.0" encoding="UTF-8" standalone="yes"?>
<Relationships xmlns="http://schemas.openxmlformats.org/package/2006/relationships"><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image" Target="../media/image118.png"/><Relationship Id="rId1" Type="http://schemas.openxmlformats.org/officeDocument/2006/relationships/slideLayout" Target="../slideLayouts/slideLayout3.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svg"/></Relationships>
</file>

<file path=ppt/slides/_rels/slide5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18.png"/><Relationship Id="rId1" Type="http://schemas.openxmlformats.org/officeDocument/2006/relationships/slideLayout" Target="../slideLayouts/slideLayout3.xml"/><Relationship Id="rId4" Type="http://schemas.openxmlformats.org/officeDocument/2006/relationships/image" Target="../media/image12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27.png"/><Relationship Id="rId7" Type="http://schemas.openxmlformats.org/officeDocument/2006/relationships/image" Target="../media/image131.png"/><Relationship Id="rId2" Type="http://schemas.openxmlformats.org/officeDocument/2006/relationships/image" Target="../media/image126.png"/><Relationship Id="rId1" Type="http://schemas.openxmlformats.org/officeDocument/2006/relationships/slideLayout" Target="../slideLayouts/slideLayout3.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sv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54.xml"/><Relationship Id="rId1" Type="http://schemas.openxmlformats.org/officeDocument/2006/relationships/slideLayout" Target="../slideLayouts/slideLayout3.xml"/><Relationship Id="rId5" Type="http://schemas.openxmlformats.org/officeDocument/2006/relationships/image" Target="../media/image133.jpeg"/><Relationship Id="rId4" Type="http://schemas.openxmlformats.org/officeDocument/2006/relationships/hyperlink" Target="https://ps.nikkei.com/spire/"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image" Target="../media/image137.jpeg"/><Relationship Id="rId5" Type="http://schemas.openxmlformats.org/officeDocument/2006/relationships/image" Target="../media/image136.jpeg"/><Relationship Id="rId4" Type="http://schemas.openxmlformats.org/officeDocument/2006/relationships/image" Target="../media/image135.jpeg"/></Relationships>
</file>

<file path=ppt/slides/_rels/slide64.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5.xml"/><Relationship Id="rId4" Type="http://schemas.openxmlformats.org/officeDocument/2006/relationships/image" Target="../media/image140.png"/></Relationships>
</file>

<file path=ppt/slides/_rels/slide65.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45.png"/><Relationship Id="rId7" Type="http://schemas.openxmlformats.org/officeDocument/2006/relationships/image" Target="../media/image149.jpeg"/><Relationship Id="rId2" Type="http://schemas.openxmlformats.org/officeDocument/2006/relationships/image" Target="../media/image144.png"/><Relationship Id="rId1" Type="http://schemas.openxmlformats.org/officeDocument/2006/relationships/slideLayout" Target="../slideLayouts/slideLayout5.xml"/><Relationship Id="rId6" Type="http://schemas.openxmlformats.org/officeDocument/2006/relationships/image" Target="../media/image148.jpeg"/><Relationship Id="rId5" Type="http://schemas.openxmlformats.org/officeDocument/2006/relationships/image" Target="../media/image147.png"/><Relationship Id="rId4" Type="http://schemas.openxmlformats.org/officeDocument/2006/relationships/image" Target="../media/image146.png"/></Relationships>
</file>

<file path=ppt/slides/_rels/slide68.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chart" Target="../charts/chart5.xml"/><Relationship Id="rId4" Type="http://schemas.openxmlformats.org/officeDocument/2006/relationships/image" Target="../media/image1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hyperlink" Target="mailto:ds.adeigyo@nex.nikkei.co.jp?subject=&#12304;&#30003;&#36796;&#12305;&#24195;&#21578;&#20027;/&#26696;&#20214;&#21517;&#65306;&#12469;&#12452;&#12488;&#21517;/&#12513;&#12491;&#12517;&#12540;&#21517;&#65306;yyyy/mm/dd&#65293;yyyy/mm/dd"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 Id="rId5" Type="http://schemas.openxmlformats.org/officeDocument/2006/relationships/hyperlink" Target="mailto:ds.html@nex.nikkei.co.jp" TargetMode="External"/><Relationship Id="rId4" Type="http://schemas.openxmlformats.org/officeDocument/2006/relationships/hyperlink" Target="mailto:ds.tgml@nex.nikkei.co.jp"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marketing.nikkei.co.jp/media/web/file/HTML5_Guidline20200629.pdf" TargetMode="External"/><Relationship Id="rId2" Type="http://schemas.openxmlformats.org/officeDocument/2006/relationships/notesSlide" Target="../notesSlides/notesSlide61.xml"/><Relationship Id="rId1" Type="http://schemas.openxmlformats.org/officeDocument/2006/relationships/slideLayout" Target="../slideLayouts/slideLayout3.xml"/><Relationship Id="rId6" Type="http://schemas.openxmlformats.org/officeDocument/2006/relationships/hyperlink" Target="mailto:ds.html@nex.nikkei.co.jp" TargetMode="External"/><Relationship Id="rId5" Type="http://schemas.openxmlformats.org/officeDocument/2006/relationships/hyperlink" Target="mailto:ds.tgml@nex.nikkei.co.jp" TargetMode="External"/><Relationship Id="rId4" Type="http://schemas.openxmlformats.org/officeDocument/2006/relationships/hyperlink" Target="mailto:ds.nyuko@nex.nikkei.co.jp?subject=&#12304;&#26032;&#35215;&#12305;&#24195;&#21578;&#20027;&#21517;/&#26696;&#20214;&#21517;&#65306;&#12469;&#12452;&#12488;&#21517;/&#12513;&#12491;&#12517;&#12540;&#21517;&#65306;yyyy/mm/dd&#65293;yyyy/mm/dd"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marketing.nikkei.co.jp/media/web/file/HTML5_billboard_guideline20200629.pdf" TargetMode="External"/><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hyperlink" Target="https://marketing.nikkei.co.jp/media/web/file/HTML5_Guidline20200629.pdf" TargetMode="External"/><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hyperlink" Target="https://marketing.nikkei.co.jp/media/web/file/HTML5_billboard_guideline20200629.pdf"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marketing.nikkei.co.jp/media/web/file/HTML5_Guidline20200629.pdf" TargetMode="External"/><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hyperlink" Target="https://www.nikkei.co.jp/form/campaign/10Q2_ST6.html" TargetMode="External"/><Relationship Id="rId2" Type="http://schemas.openxmlformats.org/officeDocument/2006/relationships/notesSlide" Target="../notesSlides/notesSlide65.xml"/><Relationship Id="rId1" Type="http://schemas.openxmlformats.org/officeDocument/2006/relationships/slideLayout" Target="../slideLayouts/slideLayout3.xml"/><Relationship Id="rId5" Type="http://schemas.openxmlformats.org/officeDocument/2006/relationships/image" Target="../media/image152.png"/><Relationship Id="rId4" Type="http://schemas.openxmlformats.org/officeDocument/2006/relationships/hyperlink" Target="http://mx3.nikkei.com/?4_--_000000_--_000000_--_1"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66.xml"/><Relationship Id="rId1" Type="http://schemas.openxmlformats.org/officeDocument/2006/relationships/slideLayout" Target="../slideLayouts/slideLayout3.xml"/><Relationship Id="rId6" Type="http://schemas.openxmlformats.org/officeDocument/2006/relationships/image" Target="../media/image156.PNG"/><Relationship Id="rId5" Type="http://schemas.openxmlformats.org/officeDocument/2006/relationships/image" Target="../media/image155.png"/><Relationship Id="rId4" Type="http://schemas.openxmlformats.org/officeDocument/2006/relationships/image" Target="../media/image154.png"/></Relationships>
</file>

<file path=ppt/slides/_rels/slide84.xml.rels><?xml version="1.0" encoding="UTF-8" standalone="yes"?>
<Relationships xmlns="http://schemas.openxmlformats.org/package/2006/relationships"><Relationship Id="rId8" Type="http://schemas.openxmlformats.org/officeDocument/2006/relationships/chart" Target="../charts/chart25.xml"/><Relationship Id="rId13" Type="http://schemas.openxmlformats.org/officeDocument/2006/relationships/chart" Target="../charts/chart27.xml"/><Relationship Id="rId3" Type="http://schemas.openxmlformats.org/officeDocument/2006/relationships/chart" Target="../charts/chart24.xml"/><Relationship Id="rId7" Type="http://schemas.openxmlformats.org/officeDocument/2006/relationships/image" Target="../media/image159.png"/><Relationship Id="rId12" Type="http://schemas.openxmlformats.org/officeDocument/2006/relationships/chart" Target="../charts/chart26.xml"/><Relationship Id="rId2" Type="http://schemas.openxmlformats.org/officeDocument/2006/relationships/notesSlide" Target="../notesSlides/notesSlide67.xml"/><Relationship Id="rId1" Type="http://schemas.openxmlformats.org/officeDocument/2006/relationships/slideLayout" Target="../slideLayouts/slideLayout3.xml"/><Relationship Id="rId6" Type="http://schemas.openxmlformats.org/officeDocument/2006/relationships/image" Target="../media/image158.png"/><Relationship Id="rId11" Type="http://schemas.openxmlformats.org/officeDocument/2006/relationships/image" Target="../media/image162.png"/><Relationship Id="rId5" Type="http://schemas.openxmlformats.org/officeDocument/2006/relationships/image" Target="../media/image16.png"/><Relationship Id="rId10" Type="http://schemas.openxmlformats.org/officeDocument/2006/relationships/image" Target="../media/image161.png"/><Relationship Id="rId4" Type="http://schemas.openxmlformats.org/officeDocument/2006/relationships/image" Target="../media/image157.png"/><Relationship Id="rId9" Type="http://schemas.openxmlformats.org/officeDocument/2006/relationships/image" Target="../media/image160.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sv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622224" y="5950288"/>
            <a:ext cx="3164649" cy="307777"/>
          </a:xfrm>
          <a:prstGeom prst="rect">
            <a:avLst/>
          </a:prstGeom>
          <a:noFill/>
        </p:spPr>
        <p:txBody>
          <a:bodyPr wrap="none" rtlCol="0">
            <a:spAutoFit/>
          </a:bodyPr>
          <a:lstStyle/>
          <a:p>
            <a:r>
              <a:rPr kumimoji="1" lang="ja-JP" altLang="en-US" sz="1400" b="1" kern="1100" spc="300" baseline="0">
                <a:solidFill>
                  <a:srgbClr val="00253C"/>
                </a:solidFill>
                <a:latin typeface="源ノ角ゴシック JP Medium" panose="020B0600000000000000" pitchFamily="34" charset="-128"/>
                <a:ea typeface="源ノ角ゴシック JP Medium" panose="020B0600000000000000" pitchFamily="34" charset="-128"/>
                <a:cs typeface="Meiryo UI" panose="020B0604030504040204" pitchFamily="50" charset="-128"/>
              </a:rPr>
              <a:t>日本経済新聞社 デジタル</a:t>
            </a:r>
            <a:r>
              <a:rPr lang="ja-JP" altLang="en-US" sz="1400" b="1" kern="1100" spc="300">
                <a:solidFill>
                  <a:srgbClr val="00253C"/>
                </a:solidFill>
                <a:latin typeface="源ノ角ゴシック JP Medium" panose="020B0600000000000000" pitchFamily="34" charset="-128"/>
                <a:ea typeface="源ノ角ゴシック JP Medium" panose="020B0600000000000000" pitchFamily="34" charset="-128"/>
                <a:cs typeface="Meiryo UI" panose="020B0604030504040204" pitchFamily="50" charset="-128"/>
              </a:rPr>
              <a:t>事</a:t>
            </a:r>
            <a:r>
              <a:rPr kumimoji="1" lang="ja-JP" altLang="en-US" sz="1400" b="1" kern="1100" spc="300" baseline="0">
                <a:solidFill>
                  <a:srgbClr val="00253C"/>
                </a:solidFill>
                <a:latin typeface="源ノ角ゴシック JP Medium" panose="020B0600000000000000" pitchFamily="34" charset="-128"/>
                <a:ea typeface="源ノ角ゴシック JP Medium" panose="020B0600000000000000" pitchFamily="34" charset="-128"/>
                <a:cs typeface="Meiryo UI" panose="020B0604030504040204" pitchFamily="50" charset="-128"/>
              </a:rPr>
              <a:t>業</a:t>
            </a:r>
          </a:p>
        </p:txBody>
      </p:sp>
      <p:sp>
        <p:nvSpPr>
          <p:cNvPr id="12" name="正方形/長方形 11"/>
          <p:cNvSpPr/>
          <p:nvPr/>
        </p:nvSpPr>
        <p:spPr>
          <a:xfrm>
            <a:off x="-1" y="-245315"/>
            <a:ext cx="9906001" cy="3940404"/>
          </a:xfrm>
          <a:prstGeom prst="rect">
            <a:avLst/>
          </a:prstGeom>
          <a:solidFill>
            <a:srgbClr val="002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631651" y="5611734"/>
            <a:ext cx="1180131" cy="307777"/>
          </a:xfrm>
          <a:prstGeom prst="rect">
            <a:avLst/>
          </a:prstGeom>
          <a:noFill/>
        </p:spPr>
        <p:txBody>
          <a:bodyPr wrap="none" lIns="91440" tIns="45720" rIns="91440" bIns="45720" rtlCol="0" anchor="t">
            <a:spAutoFit/>
          </a:bodyPr>
          <a:lstStyle/>
          <a:p>
            <a:r>
              <a:rPr lang="en-US" altLang="ja-JP" sz="1400" spc="300" dirty="0">
                <a:solidFill>
                  <a:srgbClr val="00253C"/>
                </a:solidFill>
                <a:latin typeface="Segoe UI"/>
                <a:ea typeface="源ノ角ゴシック JP Medium"/>
                <a:cs typeface="Segoe UI"/>
              </a:rPr>
              <a:t>2022</a:t>
            </a:r>
            <a:r>
              <a:rPr kumimoji="1" lang="en-US" altLang="ja-JP" sz="1400" spc="300" dirty="0">
                <a:solidFill>
                  <a:srgbClr val="00253C"/>
                </a:solidFill>
                <a:latin typeface="Segoe UI"/>
                <a:ea typeface="源ノ角ゴシック JP Medium"/>
                <a:cs typeface="Segoe UI"/>
              </a:rPr>
              <a:t>.1</a:t>
            </a:r>
            <a:r>
              <a:rPr lang="en-US" altLang="ja-JP" sz="1400" spc="300" dirty="0">
                <a:solidFill>
                  <a:srgbClr val="00253C"/>
                </a:solidFill>
                <a:latin typeface="Segoe UI"/>
                <a:ea typeface="源ノ角ゴシック JP Medium"/>
                <a:cs typeface="Segoe UI"/>
              </a:rPr>
              <a:t>-3</a:t>
            </a:r>
            <a:endParaRPr kumimoji="1" lang="ja-JP" altLang="en-US" sz="1400" spc="300" dirty="0">
              <a:solidFill>
                <a:srgbClr val="00253C"/>
              </a:solidFill>
              <a:latin typeface="Segoe UI" panose="020B0502040204020203" pitchFamily="34" charset="0"/>
              <a:ea typeface="源ノ角ゴシック JP Medium" panose="020B0600000000000000" pitchFamily="34" charset="-128"/>
              <a:cs typeface="Segoe UI" panose="020B0502040204020203" pitchFamily="34" charset="0"/>
            </a:endParaRPr>
          </a:p>
        </p:txBody>
      </p:sp>
      <p:sp>
        <p:nvSpPr>
          <p:cNvPr id="13" name="Text Box 16"/>
          <p:cNvSpPr txBox="1">
            <a:spLocks noChangeArrowheads="1"/>
          </p:cNvSpPr>
          <p:nvPr/>
        </p:nvSpPr>
        <p:spPr bwMode="auto">
          <a:xfrm>
            <a:off x="8909050" y="6264016"/>
            <a:ext cx="859418" cy="215444"/>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endParaRPr kumimoji="0" lang="ja-JP" altLang="en-US" sz="800">
              <a:solidFill>
                <a:srgbClr val="C00000"/>
              </a:solidFill>
              <a:latin typeface="+mn-lt"/>
              <a:ea typeface="+mn-ea"/>
            </a:endParaRPr>
          </a:p>
        </p:txBody>
      </p:sp>
      <p:sp>
        <p:nvSpPr>
          <p:cNvPr id="2" name="テキスト ボックス 1">
            <a:extLst>
              <a:ext uri="{FF2B5EF4-FFF2-40B4-BE49-F238E27FC236}">
                <a16:creationId xmlns:a16="http://schemas.microsoft.com/office/drawing/2014/main" id="{E87B56DC-5B78-47BD-8AB2-D05AEF6108C3}"/>
              </a:ext>
            </a:extLst>
          </p:cNvPr>
          <p:cNvSpPr txBox="1"/>
          <p:nvPr/>
        </p:nvSpPr>
        <p:spPr>
          <a:xfrm>
            <a:off x="622224" y="4446823"/>
            <a:ext cx="5759778" cy="400110"/>
          </a:xfrm>
          <a:prstGeom prst="rect">
            <a:avLst/>
          </a:prstGeom>
          <a:noFill/>
        </p:spPr>
        <p:txBody>
          <a:bodyPr wrap="square" rtlCol="0">
            <a:spAutoFit/>
          </a:bodyPr>
          <a:lstStyle/>
          <a:p>
            <a:r>
              <a:rPr kumimoji="1" lang="ja-JP" altLang="en-US" sz="2000" b="1" spc="300">
                <a:latin typeface="Segoe UI" panose="020B0502040204020203" pitchFamily="34" charset="0"/>
                <a:ea typeface="源ノ角ゴシック JP Medium" panose="020B0600000000000000" pitchFamily="34" charset="-128"/>
                <a:cs typeface="Segoe UI" panose="020B0502040204020203" pitchFamily="34" charset="0"/>
              </a:rPr>
              <a:t>日本経済新聞 電子版 </a:t>
            </a:r>
            <a:r>
              <a:rPr kumimoji="1" lang="en-US" altLang="ja-JP" sz="2000" b="1" spc="300">
                <a:latin typeface="Segoe UI" panose="020B0502040204020203" pitchFamily="34" charset="0"/>
                <a:ea typeface="源ノ角ゴシック JP Medium" panose="020B0600000000000000" pitchFamily="34" charset="-128"/>
                <a:cs typeface="Segoe UI" panose="020B0502040204020203" pitchFamily="34" charset="0"/>
              </a:rPr>
              <a:t>/ NIKKEI STYLE</a:t>
            </a:r>
            <a:endParaRPr kumimoji="1" lang="ja-JP" altLang="en-US" sz="2000" b="1" spc="300">
              <a:latin typeface="Segoe UI" panose="020B0502040204020203" pitchFamily="34" charset="0"/>
              <a:ea typeface="源ノ角ゴシック JP Medium" panose="020B0600000000000000" pitchFamily="34" charset="-128"/>
              <a:cs typeface="Segoe UI" panose="020B0502040204020203" pitchFamily="34" charset="0"/>
            </a:endParaRPr>
          </a:p>
        </p:txBody>
      </p:sp>
      <p:sp>
        <p:nvSpPr>
          <p:cNvPr id="10" name="テキスト ボックス 9">
            <a:extLst>
              <a:ext uri="{FF2B5EF4-FFF2-40B4-BE49-F238E27FC236}">
                <a16:creationId xmlns:a16="http://schemas.microsoft.com/office/drawing/2014/main" id="{E4249362-C0C4-477C-B5D2-62DDF7B75B19}"/>
              </a:ext>
            </a:extLst>
          </p:cNvPr>
          <p:cNvSpPr txBox="1"/>
          <p:nvPr/>
        </p:nvSpPr>
        <p:spPr>
          <a:xfrm>
            <a:off x="622224" y="4857687"/>
            <a:ext cx="4302327" cy="523220"/>
          </a:xfrm>
          <a:prstGeom prst="rect">
            <a:avLst/>
          </a:prstGeom>
          <a:noFill/>
        </p:spPr>
        <p:txBody>
          <a:bodyPr wrap="square" rtlCol="0">
            <a:spAutoFit/>
          </a:bodyPr>
          <a:lstStyle/>
          <a:p>
            <a:r>
              <a:rPr kumimoji="1" lang="ja-JP" altLang="en-US" sz="2800" b="1" spc="300">
                <a:solidFill>
                  <a:schemeClr val="tx2">
                    <a:lumMod val="75000"/>
                  </a:schemeClr>
                </a:solidFill>
                <a:latin typeface="源ノ角ゴシック JP Medium" panose="020B0600000000000000" pitchFamily="34" charset="-128"/>
                <a:ea typeface="源ノ角ゴシック JP Medium" panose="020B0600000000000000" pitchFamily="34" charset="-128"/>
              </a:rPr>
              <a:t>広告ガイド</a:t>
            </a:r>
          </a:p>
        </p:txBody>
      </p:sp>
      <p:sp>
        <p:nvSpPr>
          <p:cNvPr id="14" name="Text Box 16">
            <a:extLst>
              <a:ext uri="{FF2B5EF4-FFF2-40B4-BE49-F238E27FC236}">
                <a16:creationId xmlns:a16="http://schemas.microsoft.com/office/drawing/2014/main" id="{28E8D8A8-B4DD-4757-AE77-804228EFD5ED}"/>
              </a:ext>
            </a:extLst>
          </p:cNvPr>
          <p:cNvSpPr txBox="1">
            <a:spLocks noChangeArrowheads="1"/>
          </p:cNvSpPr>
          <p:nvPr/>
        </p:nvSpPr>
        <p:spPr bwMode="auto">
          <a:xfrm>
            <a:off x="8007966" y="6264016"/>
            <a:ext cx="1802167" cy="215444"/>
          </a:xfrm>
          <a:prstGeom prst="rect">
            <a:avLst/>
          </a:prstGeom>
          <a:noFill/>
          <a:ln>
            <a:noFill/>
          </a:ln>
        </p:spPr>
        <p:txBody>
          <a:bodyPr wrap="square" lIns="91440" tIns="45720" rIns="91440" bIns="45720" anchor="t">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2021.12.1</a:t>
            </a:r>
            <a:r>
              <a:rPr kumimoji="0" lang="ja-JP" altLang="en-US" sz="800">
                <a:solidFill>
                  <a:srgbClr val="C00000"/>
                </a:solidFill>
                <a:latin typeface="Century Gothic"/>
                <a:ea typeface="HGPｺﾞｼｯｸM"/>
              </a:rPr>
              <a:t>更</a:t>
            </a:r>
            <a:r>
              <a:rPr kumimoji="0" lang="ja-JP" altLang="en-US" sz="800" dirty="0">
                <a:solidFill>
                  <a:srgbClr val="C00000"/>
                </a:solidFill>
                <a:latin typeface="Century Gothic"/>
                <a:ea typeface="HGPｺﾞｼｯｸM"/>
              </a:rPr>
              <a:t>新版</a:t>
            </a:r>
            <a:endParaRPr lang="ja-JP" dirty="0"/>
          </a:p>
        </p:txBody>
      </p:sp>
      <p:sp>
        <p:nvSpPr>
          <p:cNvPr id="3" name="テキスト ボックス 2">
            <a:extLst>
              <a:ext uri="{FF2B5EF4-FFF2-40B4-BE49-F238E27FC236}">
                <a16:creationId xmlns:a16="http://schemas.microsoft.com/office/drawing/2014/main" id="{A7CEC10E-0406-4CC3-B910-50E49ADDA819}"/>
              </a:ext>
            </a:extLst>
          </p:cNvPr>
          <p:cNvSpPr txBox="1"/>
          <p:nvPr/>
        </p:nvSpPr>
        <p:spPr>
          <a:xfrm>
            <a:off x="622224" y="524990"/>
            <a:ext cx="8786322" cy="3170099"/>
          </a:xfrm>
          <a:prstGeom prst="rect">
            <a:avLst/>
          </a:prstGeom>
          <a:noFill/>
        </p:spPr>
        <p:txBody>
          <a:bodyPr wrap="square" rtlCol="0">
            <a:spAutoFit/>
          </a:bodyPr>
          <a:lstStyle/>
          <a:p>
            <a:pPr>
              <a:lnSpc>
                <a:spcPts val="8000"/>
              </a:lnSpc>
            </a:pPr>
            <a:r>
              <a:rPr lang="en-US" altLang="ja-JP" sz="6000" spc="450" dirty="0">
                <a:solidFill>
                  <a:schemeClr val="bg1"/>
                </a:solidFill>
                <a:latin typeface="Segoe UI" panose="020B0502040204020203" pitchFamily="34" charset="0"/>
                <a:ea typeface="Segoe UI Emoji" panose="020B0502040204020203" pitchFamily="34" charset="0"/>
                <a:cs typeface="Segoe UI" panose="020B0502040204020203" pitchFamily="34" charset="0"/>
              </a:rPr>
              <a:t>Trusted</a:t>
            </a:r>
            <a:r>
              <a:rPr lang="ja-JP" altLang="en-US" sz="6000" spc="450" dirty="0">
                <a:solidFill>
                  <a:schemeClr val="bg1"/>
                </a:solidFill>
                <a:latin typeface="Segoe UI" panose="020B0502040204020203" pitchFamily="34" charset="0"/>
                <a:ea typeface="游明朝" panose="02020400000000000000" pitchFamily="18" charset="-128"/>
                <a:cs typeface="Segoe UI" panose="020B0502040204020203" pitchFamily="34" charset="0"/>
              </a:rPr>
              <a:t> </a:t>
            </a:r>
            <a:r>
              <a:rPr lang="en-US" altLang="ja-JP" sz="6000" spc="450" dirty="0">
                <a:solidFill>
                  <a:schemeClr val="bg1"/>
                </a:solidFill>
                <a:latin typeface="Segoe UI" panose="020B0502040204020203" pitchFamily="34" charset="0"/>
                <a:ea typeface="Segoe UI Emoji" panose="020B0502040204020203" pitchFamily="34" charset="0"/>
                <a:cs typeface="Segoe UI" panose="020B0502040204020203" pitchFamily="34" charset="0"/>
              </a:rPr>
              <a:t>Media</a:t>
            </a:r>
          </a:p>
          <a:p>
            <a:pPr>
              <a:lnSpc>
                <a:spcPts val="8000"/>
              </a:lnSpc>
            </a:pPr>
            <a:r>
              <a:rPr lang="en-US" altLang="ja-JP" sz="6000" spc="450" dirty="0">
                <a:solidFill>
                  <a:schemeClr val="bg1"/>
                </a:solidFill>
                <a:latin typeface="Segoe UI Light" panose="020B0502040204020203" pitchFamily="34" charset="0"/>
                <a:ea typeface="Segoe UI Emoji" panose="020B0502040204020203" pitchFamily="34" charset="0"/>
                <a:cs typeface="Segoe UI Light" panose="020B0502040204020203" pitchFamily="34" charset="0"/>
              </a:rPr>
              <a:t>For</a:t>
            </a:r>
            <a:r>
              <a:rPr lang="ja-JP" altLang="en-US" sz="6000" spc="450" dirty="0">
                <a:solidFill>
                  <a:schemeClr val="bg1"/>
                </a:solidFill>
                <a:latin typeface="Segoe UI" panose="020B0502040204020203" pitchFamily="34" charset="0"/>
                <a:ea typeface="游明朝" panose="02020400000000000000" pitchFamily="18" charset="-128"/>
                <a:cs typeface="Segoe UI" panose="020B0502040204020203" pitchFamily="34" charset="0"/>
              </a:rPr>
              <a:t> </a:t>
            </a:r>
            <a:endParaRPr lang="en-US" altLang="ja-JP" sz="6000" spc="450" dirty="0">
              <a:solidFill>
                <a:schemeClr val="bg1"/>
              </a:solidFill>
              <a:latin typeface="Segoe UI" panose="020B0502040204020203" pitchFamily="34" charset="0"/>
              <a:ea typeface="Segoe UI Emoji" panose="020B0502040204020203" pitchFamily="34" charset="0"/>
              <a:cs typeface="Segoe UI" panose="020B0502040204020203" pitchFamily="34" charset="0"/>
            </a:endParaRPr>
          </a:p>
          <a:p>
            <a:pPr>
              <a:lnSpc>
                <a:spcPts val="8000"/>
              </a:lnSpc>
            </a:pPr>
            <a:r>
              <a:rPr lang="en-US" altLang="ja-JP" sz="6000" spc="450" dirty="0">
                <a:solidFill>
                  <a:schemeClr val="bg1"/>
                </a:solidFill>
                <a:latin typeface="Segoe UI" panose="020B0502040204020203" pitchFamily="34" charset="0"/>
                <a:ea typeface="Segoe UI Emoji" panose="020B0502040204020203" pitchFamily="34" charset="0"/>
                <a:cs typeface="Segoe UI" panose="020B0502040204020203" pitchFamily="34" charset="0"/>
              </a:rPr>
              <a:t>Trusted</a:t>
            </a:r>
            <a:r>
              <a:rPr lang="ja-JP" altLang="en-US" sz="6000" spc="450" dirty="0">
                <a:solidFill>
                  <a:schemeClr val="bg1"/>
                </a:solidFill>
                <a:latin typeface="Segoe UI" panose="020B0502040204020203" pitchFamily="34" charset="0"/>
                <a:ea typeface="游明朝" panose="02020400000000000000" pitchFamily="18" charset="-128"/>
                <a:cs typeface="Segoe UI" panose="020B0502040204020203" pitchFamily="34" charset="0"/>
              </a:rPr>
              <a:t> </a:t>
            </a:r>
            <a:r>
              <a:rPr lang="en-US" altLang="ja-JP" sz="6000" spc="450" dirty="0">
                <a:solidFill>
                  <a:schemeClr val="bg1"/>
                </a:solidFill>
                <a:latin typeface="Segoe UI" panose="020B0502040204020203" pitchFamily="34" charset="0"/>
                <a:ea typeface="Segoe UI Emoji" panose="020B0502040204020203" pitchFamily="34" charset="0"/>
                <a:cs typeface="Segoe UI" panose="020B0502040204020203" pitchFamily="34" charset="0"/>
              </a:rPr>
              <a:t>Brands</a:t>
            </a:r>
            <a:endParaRPr kumimoji="1" lang="ja-JP" altLang="en-US" sz="6000" spc="450" dirty="0">
              <a:solidFill>
                <a:schemeClr val="bg1"/>
              </a:solidFill>
              <a:latin typeface="Segoe UI" panose="020B0502040204020203" pitchFamily="34" charset="0"/>
              <a:ea typeface="游明朝" panose="02020400000000000000" pitchFamily="18" charset="-128"/>
              <a:cs typeface="Segoe UI" panose="020B0502040204020203" pitchFamily="34" charset="0"/>
            </a:endParaRPr>
          </a:p>
        </p:txBody>
      </p:sp>
    </p:spTree>
    <p:extLst>
      <p:ext uri="{BB962C8B-B14F-4D97-AF65-F5344CB8AC3E}">
        <p14:creationId xmlns:p14="http://schemas.microsoft.com/office/powerpoint/2010/main" val="809697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 name="グラフ 194">
            <a:extLst>
              <a:ext uri="{FF2B5EF4-FFF2-40B4-BE49-F238E27FC236}">
                <a16:creationId xmlns:a16="http://schemas.microsoft.com/office/drawing/2014/main" id="{BF26A1C9-F122-2743-A8C7-CB2FA13BE5FF}"/>
              </a:ext>
            </a:extLst>
          </p:cNvPr>
          <p:cNvGraphicFramePr/>
          <p:nvPr/>
        </p:nvGraphicFramePr>
        <p:xfrm>
          <a:off x="4041767" y="4578474"/>
          <a:ext cx="1996958" cy="1745831"/>
        </p:xfrm>
        <a:graphic>
          <a:graphicData uri="http://schemas.openxmlformats.org/drawingml/2006/chart">
            <c:chart xmlns:c="http://schemas.openxmlformats.org/drawingml/2006/chart" xmlns:r="http://schemas.openxmlformats.org/officeDocument/2006/relationships" r:id="rId3"/>
          </a:graphicData>
        </a:graphic>
      </p:graphicFrame>
      <p:sp>
        <p:nvSpPr>
          <p:cNvPr id="196" name="円/楕円 195">
            <a:extLst>
              <a:ext uri="{FF2B5EF4-FFF2-40B4-BE49-F238E27FC236}">
                <a16:creationId xmlns:a16="http://schemas.microsoft.com/office/drawing/2014/main" id="{C7F87410-60DF-2141-9F07-6A77206C8E4E}"/>
              </a:ext>
            </a:extLst>
          </p:cNvPr>
          <p:cNvSpPr/>
          <p:nvPr/>
        </p:nvSpPr>
        <p:spPr>
          <a:xfrm>
            <a:off x="4536092" y="4927922"/>
            <a:ext cx="1017594" cy="10175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90" name="グラフ 189">
            <a:extLst>
              <a:ext uri="{FF2B5EF4-FFF2-40B4-BE49-F238E27FC236}">
                <a16:creationId xmlns:a16="http://schemas.microsoft.com/office/drawing/2014/main" id="{07F38F8E-DD1F-954C-96B5-39759F89D021}"/>
              </a:ext>
            </a:extLst>
          </p:cNvPr>
          <p:cNvGraphicFramePr/>
          <p:nvPr>
            <p:extLst>
              <p:ext uri="{D42A27DB-BD31-4B8C-83A1-F6EECF244321}">
                <p14:modId xmlns:p14="http://schemas.microsoft.com/office/powerpoint/2010/main" val="76293522"/>
              </p:ext>
            </p:extLst>
          </p:nvPr>
        </p:nvGraphicFramePr>
        <p:xfrm>
          <a:off x="7053431" y="1984251"/>
          <a:ext cx="1998000" cy="1745999"/>
        </p:xfrm>
        <a:graphic>
          <a:graphicData uri="http://schemas.openxmlformats.org/drawingml/2006/chart">
            <c:chart xmlns:c="http://schemas.openxmlformats.org/drawingml/2006/chart" xmlns:r="http://schemas.openxmlformats.org/officeDocument/2006/relationships" r:id="rId4"/>
          </a:graphicData>
        </a:graphic>
      </p:graphicFrame>
      <p:sp>
        <p:nvSpPr>
          <p:cNvPr id="191" name="円/楕円 190">
            <a:extLst>
              <a:ext uri="{FF2B5EF4-FFF2-40B4-BE49-F238E27FC236}">
                <a16:creationId xmlns:a16="http://schemas.microsoft.com/office/drawing/2014/main" id="{2FC11DD1-BCD2-144D-870B-D573B5C24B51}"/>
              </a:ext>
            </a:extLst>
          </p:cNvPr>
          <p:cNvSpPr/>
          <p:nvPr/>
        </p:nvSpPr>
        <p:spPr>
          <a:xfrm>
            <a:off x="7547756" y="2333699"/>
            <a:ext cx="1017594" cy="10175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グラフ 3">
            <a:extLst>
              <a:ext uri="{FF2B5EF4-FFF2-40B4-BE49-F238E27FC236}">
                <a16:creationId xmlns:a16="http://schemas.microsoft.com/office/drawing/2014/main" id="{A430F471-1C98-5348-B1C9-3A5149E74AE9}"/>
              </a:ext>
            </a:extLst>
          </p:cNvPr>
          <p:cNvGraphicFramePr/>
          <p:nvPr/>
        </p:nvGraphicFramePr>
        <p:xfrm>
          <a:off x="875446" y="1984251"/>
          <a:ext cx="1996958" cy="1745831"/>
        </p:xfrm>
        <a:graphic>
          <a:graphicData uri="http://schemas.openxmlformats.org/drawingml/2006/chart">
            <c:chart xmlns:c="http://schemas.openxmlformats.org/drawingml/2006/chart" xmlns:r="http://schemas.openxmlformats.org/officeDocument/2006/relationships" r:id="rId5"/>
          </a:graphicData>
        </a:graphic>
      </p:graphicFrame>
      <p:sp>
        <p:nvSpPr>
          <p:cNvPr id="5" name="円/楕円 4">
            <a:extLst>
              <a:ext uri="{FF2B5EF4-FFF2-40B4-BE49-F238E27FC236}">
                <a16:creationId xmlns:a16="http://schemas.microsoft.com/office/drawing/2014/main" id="{FC7C721B-A6F6-ED43-84F8-4C0A14801E47}"/>
              </a:ext>
            </a:extLst>
          </p:cNvPr>
          <p:cNvSpPr/>
          <p:nvPr/>
        </p:nvSpPr>
        <p:spPr>
          <a:xfrm>
            <a:off x="1369771" y="2333699"/>
            <a:ext cx="1017594" cy="10175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電子版会員全体の基本プロフィール</a:t>
            </a:r>
            <a:endParaRPr kumimoji="1" lang="ja-JP" altLang="en-US" dirty="0"/>
          </a:p>
        </p:txBody>
      </p:sp>
      <p:sp>
        <p:nvSpPr>
          <p:cNvPr id="38" name="正方形/長方形 37">
            <a:extLst>
              <a:ext uri="{FF2B5EF4-FFF2-40B4-BE49-F238E27FC236}">
                <a16:creationId xmlns:a16="http://schemas.microsoft.com/office/drawing/2014/main" id="{4F34FA92-8EA9-C640-8D2A-708505A2C4DF}"/>
              </a:ext>
            </a:extLst>
          </p:cNvPr>
          <p:cNvSpPr/>
          <p:nvPr/>
        </p:nvSpPr>
        <p:spPr>
          <a:xfrm>
            <a:off x="7617950" y="2519005"/>
            <a:ext cx="830152" cy="276999"/>
          </a:xfrm>
          <a:prstGeom prst="rect">
            <a:avLst/>
          </a:prstGeom>
          <a:noFill/>
          <a:ln>
            <a:noFill/>
          </a:ln>
        </p:spPr>
        <p:txBody>
          <a:bodyPr wrap="square" anchor="t">
            <a:spAutoFit/>
          </a:bodyPr>
          <a:lstStyle/>
          <a:p>
            <a:pPr lvl="0" algn="ctr">
              <a:defRPr/>
            </a:pPr>
            <a:r>
              <a:rPr lang="en-US" altLang="ja-JP" sz="12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30〜50</a:t>
            </a:r>
            <a:r>
              <a:rPr lang="ja-JP" altLang="en-US" sz="12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代</a:t>
            </a:r>
          </a:p>
        </p:txBody>
      </p:sp>
      <p:grpSp>
        <p:nvGrpSpPr>
          <p:cNvPr id="128" name="グループ化 127">
            <a:extLst>
              <a:ext uri="{FF2B5EF4-FFF2-40B4-BE49-F238E27FC236}">
                <a16:creationId xmlns:a16="http://schemas.microsoft.com/office/drawing/2014/main" id="{C2A146C3-DA5C-4149-8AAB-D98D66CAED44}"/>
              </a:ext>
            </a:extLst>
          </p:cNvPr>
          <p:cNvGrpSpPr/>
          <p:nvPr/>
        </p:nvGrpSpPr>
        <p:grpSpPr>
          <a:xfrm>
            <a:off x="7529065" y="2694859"/>
            <a:ext cx="932258" cy="461665"/>
            <a:chOff x="7319530" y="2676196"/>
            <a:chExt cx="932258" cy="461665"/>
          </a:xfrm>
        </p:grpSpPr>
        <p:sp>
          <p:nvSpPr>
            <p:cNvPr id="43" name="正方形/長方形 42">
              <a:extLst>
                <a:ext uri="{FF2B5EF4-FFF2-40B4-BE49-F238E27FC236}">
                  <a16:creationId xmlns:a16="http://schemas.microsoft.com/office/drawing/2014/main" id="{964EC9C1-0C8E-674E-9ED4-A6079F29CDD5}"/>
                </a:ext>
              </a:extLst>
            </p:cNvPr>
            <p:cNvSpPr/>
            <p:nvPr/>
          </p:nvSpPr>
          <p:spPr>
            <a:xfrm>
              <a:off x="7319530" y="2676196"/>
              <a:ext cx="932258" cy="461665"/>
            </a:xfrm>
            <a:prstGeom prst="rect">
              <a:avLst/>
            </a:prstGeom>
            <a:noFill/>
            <a:ln>
              <a:noFill/>
            </a:ln>
          </p:spPr>
          <p:txBody>
            <a:bodyPr wrap="square" anchor="t">
              <a:spAutoFit/>
            </a:bodyPr>
            <a:lstStyle/>
            <a:p>
              <a:pPr lvl="0" algn="ctr">
                <a:defRPr/>
              </a:pPr>
              <a:r>
                <a:rPr lang="en-US" altLang="ja-JP" sz="2400" b="1" kern="100" dirty="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rPr>
                <a:t>65</a:t>
              </a:r>
              <a:endParaRPr lang="ja-JP" altLang="en-US" sz="2400" b="1" kern="10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45" name="正方形/長方形 44">
              <a:extLst>
                <a:ext uri="{FF2B5EF4-FFF2-40B4-BE49-F238E27FC236}">
                  <a16:creationId xmlns:a16="http://schemas.microsoft.com/office/drawing/2014/main" id="{12CE3D99-C934-114B-A8A7-704EA29F07D5}"/>
                </a:ext>
              </a:extLst>
            </p:cNvPr>
            <p:cNvSpPr/>
            <p:nvPr/>
          </p:nvSpPr>
          <p:spPr>
            <a:xfrm>
              <a:off x="7871833" y="2821565"/>
              <a:ext cx="370786" cy="288000"/>
            </a:xfrm>
            <a:prstGeom prst="rect">
              <a:avLst/>
            </a:prstGeom>
            <a:noFill/>
            <a:ln>
              <a:noFill/>
            </a:ln>
          </p:spPr>
          <p:txBody>
            <a:bodyPr wrap="square" anchor="t">
              <a:spAutoFit/>
            </a:bodyPr>
            <a:lstStyle/>
            <a:p>
              <a:pPr lvl="0" algn="ctr">
                <a:defRPr/>
              </a:pPr>
              <a:r>
                <a:rPr lang="ja-JP" altLang="en-US" sz="1200" kern="10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sp>
        <p:nvSpPr>
          <p:cNvPr id="41" name="テキスト ボックス 40">
            <a:extLst>
              <a:ext uri="{FF2B5EF4-FFF2-40B4-BE49-F238E27FC236}">
                <a16:creationId xmlns:a16="http://schemas.microsoft.com/office/drawing/2014/main" id="{12816A29-D327-1741-8D90-7C7155DB366A}"/>
              </a:ext>
            </a:extLst>
          </p:cNvPr>
          <p:cNvSpPr txBox="1"/>
          <p:nvPr/>
        </p:nvSpPr>
        <p:spPr>
          <a:xfrm>
            <a:off x="488950" y="987787"/>
            <a:ext cx="9074872" cy="317716"/>
          </a:xfrm>
          <a:prstGeom prst="rect">
            <a:avLst/>
          </a:prstGeom>
          <a:noFill/>
        </p:spPr>
        <p:txBody>
          <a:bodyPr wrap="square" lIns="0" tIns="0" rIns="0" bIns="0" rtlCol="0">
            <a:spAutoFit/>
          </a:bodyPr>
          <a:lstStyle/>
          <a:p>
            <a:pPr lvl="0">
              <a:lnSpc>
                <a:spcPct val="150000"/>
              </a:lnSpc>
              <a:defRPr/>
            </a:pPr>
            <a:r>
              <a:rPr lang="ja-JP" altLang="en-US" sz="1600" b="1" kern="100" spc="80" dirty="0">
                <a:solidFill>
                  <a:srgbClr val="003963"/>
                </a:solidFill>
                <a:latin typeface="Meiryo UI" panose="020B0604030504040204" pitchFamily="34" charset="-128"/>
                <a:ea typeface="Meiryo UI" panose="020B0604030504040204" pitchFamily="34" charset="-128"/>
                <a:cs typeface="Times New Roman" panose="02020603050405020304" pitchFamily="18" charset="0"/>
              </a:rPr>
              <a:t>電子版会員の多くが大都市圏に住む</a:t>
            </a:r>
            <a:r>
              <a:rPr lang="en-US" altLang="ja-JP" sz="1600" b="1" kern="100" spc="80" dirty="0">
                <a:solidFill>
                  <a:srgbClr val="003963"/>
                </a:solidFill>
                <a:latin typeface="Meiryo UI" panose="020B0604030504040204" pitchFamily="34" charset="-128"/>
                <a:ea typeface="Meiryo UI" panose="020B0604030504040204" pitchFamily="34" charset="-128"/>
                <a:cs typeface="Times New Roman" panose="02020603050405020304" pitchFamily="18" charset="0"/>
              </a:rPr>
              <a:t>30〜50</a:t>
            </a:r>
            <a:r>
              <a:rPr lang="ja-JP" altLang="en-US" sz="1600" b="1" kern="100" spc="80" dirty="0">
                <a:solidFill>
                  <a:srgbClr val="003963"/>
                </a:solidFill>
                <a:latin typeface="Meiryo UI" panose="020B0604030504040204" pitchFamily="34" charset="-128"/>
                <a:ea typeface="Meiryo UI" panose="020B0604030504040204" pitchFamily="34" charset="-128"/>
                <a:cs typeface="Times New Roman" panose="02020603050405020304" pitchFamily="18" charset="0"/>
              </a:rPr>
              <a:t>代男性、半数近くが世帯年収</a:t>
            </a:r>
            <a:r>
              <a:rPr lang="en-US" altLang="ja-JP" sz="1600" b="1" kern="100" spc="80" dirty="0">
                <a:solidFill>
                  <a:srgbClr val="003963"/>
                </a:solidFill>
                <a:latin typeface="Meiryo UI" panose="020B0604030504040204" pitchFamily="34" charset="-128"/>
                <a:ea typeface="Meiryo UI" panose="020B0604030504040204" pitchFamily="34" charset="-128"/>
                <a:cs typeface="Times New Roman" panose="02020603050405020304" pitchFamily="18" charset="0"/>
              </a:rPr>
              <a:t>600</a:t>
            </a:r>
            <a:r>
              <a:rPr lang="ja-JP" altLang="en-US" sz="1600" b="1" kern="100" spc="80" dirty="0">
                <a:solidFill>
                  <a:srgbClr val="003963"/>
                </a:solidFill>
                <a:latin typeface="Meiryo UI" panose="020B0604030504040204" pitchFamily="34" charset="-128"/>
                <a:ea typeface="Meiryo UI" panose="020B0604030504040204" pitchFamily="34" charset="-128"/>
                <a:cs typeface="Times New Roman" panose="02020603050405020304" pitchFamily="18" charset="0"/>
              </a:rPr>
              <a:t>万円以上</a:t>
            </a:r>
          </a:p>
        </p:txBody>
      </p:sp>
      <p:sp>
        <p:nvSpPr>
          <p:cNvPr id="67" name="正方形/長方形 66">
            <a:extLst>
              <a:ext uri="{FF2B5EF4-FFF2-40B4-BE49-F238E27FC236}">
                <a16:creationId xmlns:a16="http://schemas.microsoft.com/office/drawing/2014/main" id="{3DFF76C0-C71B-884B-9846-36266BCBEB9E}"/>
              </a:ext>
            </a:extLst>
          </p:cNvPr>
          <p:cNvSpPr/>
          <p:nvPr/>
        </p:nvSpPr>
        <p:spPr>
          <a:xfrm>
            <a:off x="4545557" y="5098922"/>
            <a:ext cx="1024322" cy="400110"/>
          </a:xfrm>
          <a:prstGeom prst="rect">
            <a:avLst/>
          </a:prstGeom>
          <a:noFill/>
          <a:ln>
            <a:noFill/>
          </a:ln>
        </p:spPr>
        <p:txBody>
          <a:bodyPr wrap="square" anchor="t">
            <a:spAutoFit/>
          </a:bodyPr>
          <a:lstStyle/>
          <a:p>
            <a:pPr lvl="0" algn="ctr">
              <a:defRPr/>
            </a:pPr>
            <a:r>
              <a:rPr lang="ja-JP" altLang="en-US" sz="10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世帯年収</a:t>
            </a:r>
          </a:p>
          <a:p>
            <a:pPr lvl="0" algn="ctr">
              <a:defRPr/>
            </a:pPr>
            <a:r>
              <a:rPr lang="en-US" altLang="ja-JP" sz="10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600</a:t>
            </a:r>
            <a:r>
              <a:rPr lang="ja-JP" altLang="en-US" sz="10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万円以上</a:t>
            </a:r>
          </a:p>
        </p:txBody>
      </p:sp>
      <p:grpSp>
        <p:nvGrpSpPr>
          <p:cNvPr id="127" name="グループ化 126">
            <a:extLst>
              <a:ext uri="{FF2B5EF4-FFF2-40B4-BE49-F238E27FC236}">
                <a16:creationId xmlns:a16="http://schemas.microsoft.com/office/drawing/2014/main" id="{D13A806D-A662-E641-B6E2-049E61E36D9A}"/>
              </a:ext>
            </a:extLst>
          </p:cNvPr>
          <p:cNvGrpSpPr/>
          <p:nvPr/>
        </p:nvGrpSpPr>
        <p:grpSpPr>
          <a:xfrm>
            <a:off x="4626417" y="5357201"/>
            <a:ext cx="865809" cy="461665"/>
            <a:chOff x="4426926" y="5181168"/>
            <a:chExt cx="865809" cy="461665"/>
          </a:xfrm>
        </p:grpSpPr>
        <p:sp>
          <p:nvSpPr>
            <p:cNvPr id="68" name="正方形/長方形 67">
              <a:extLst>
                <a:ext uri="{FF2B5EF4-FFF2-40B4-BE49-F238E27FC236}">
                  <a16:creationId xmlns:a16="http://schemas.microsoft.com/office/drawing/2014/main" id="{0CC9CC8D-6485-3745-80B5-57755127C24D}"/>
                </a:ext>
              </a:extLst>
            </p:cNvPr>
            <p:cNvSpPr/>
            <p:nvPr/>
          </p:nvSpPr>
          <p:spPr>
            <a:xfrm>
              <a:off x="4426926" y="5181168"/>
              <a:ext cx="830690" cy="461665"/>
            </a:xfrm>
            <a:prstGeom prst="rect">
              <a:avLst/>
            </a:prstGeom>
            <a:noFill/>
            <a:ln>
              <a:noFill/>
            </a:ln>
          </p:spPr>
          <p:txBody>
            <a:bodyPr wrap="square" anchor="t">
              <a:spAutoFit/>
            </a:bodyPr>
            <a:lstStyle/>
            <a:p>
              <a:pPr lvl="0" algn="ctr">
                <a:defRPr/>
              </a:pPr>
              <a:r>
                <a:rPr lang="en-US" altLang="ja-JP" sz="2400" b="1" kern="100" dirty="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rPr>
                <a:t>53</a:t>
              </a:r>
              <a:endParaRPr lang="ja-JP" altLang="en-US" sz="2400" b="1" kern="10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69" name="正方形/長方形 68">
              <a:extLst>
                <a:ext uri="{FF2B5EF4-FFF2-40B4-BE49-F238E27FC236}">
                  <a16:creationId xmlns:a16="http://schemas.microsoft.com/office/drawing/2014/main" id="{8B0F0B0D-40EC-144B-AFD1-12B0BC055862}"/>
                </a:ext>
              </a:extLst>
            </p:cNvPr>
            <p:cNvSpPr/>
            <p:nvPr/>
          </p:nvSpPr>
          <p:spPr>
            <a:xfrm>
              <a:off x="4921949" y="5333393"/>
              <a:ext cx="370786" cy="288000"/>
            </a:xfrm>
            <a:prstGeom prst="rect">
              <a:avLst/>
            </a:prstGeom>
            <a:noFill/>
            <a:ln>
              <a:noFill/>
            </a:ln>
          </p:spPr>
          <p:txBody>
            <a:bodyPr wrap="square" anchor="t">
              <a:spAutoFit/>
            </a:bodyPr>
            <a:lstStyle/>
            <a:p>
              <a:pPr lvl="0" algn="ctr">
                <a:defRPr/>
              </a:pPr>
              <a:r>
                <a:rPr lang="ja-JP" altLang="en-US" sz="1200" kern="10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pSp>
        <p:nvGrpSpPr>
          <p:cNvPr id="169" name="グループ化 168">
            <a:extLst>
              <a:ext uri="{FF2B5EF4-FFF2-40B4-BE49-F238E27FC236}">
                <a16:creationId xmlns:a16="http://schemas.microsoft.com/office/drawing/2014/main" id="{5137F0AE-17AF-4841-B66D-E88452D08CAE}"/>
              </a:ext>
            </a:extLst>
          </p:cNvPr>
          <p:cNvGrpSpPr/>
          <p:nvPr/>
        </p:nvGrpSpPr>
        <p:grpSpPr>
          <a:xfrm>
            <a:off x="4416858" y="4354572"/>
            <a:ext cx="830152" cy="373442"/>
            <a:chOff x="4689182" y="4273424"/>
            <a:chExt cx="830152" cy="373442"/>
          </a:xfrm>
        </p:grpSpPr>
        <p:sp>
          <p:nvSpPr>
            <p:cNvPr id="76" name="正方形/長方形 75">
              <a:extLst>
                <a:ext uri="{FF2B5EF4-FFF2-40B4-BE49-F238E27FC236}">
                  <a16:creationId xmlns:a16="http://schemas.microsoft.com/office/drawing/2014/main" id="{CF741576-12F2-554E-990C-8A8738885317}"/>
                </a:ext>
              </a:extLst>
            </p:cNvPr>
            <p:cNvSpPr/>
            <p:nvPr/>
          </p:nvSpPr>
          <p:spPr>
            <a:xfrm>
              <a:off x="4689182" y="4273424"/>
              <a:ext cx="830152" cy="215444"/>
            </a:xfrm>
            <a:prstGeom prst="rect">
              <a:avLst/>
            </a:prstGeom>
            <a:noFill/>
            <a:ln>
              <a:noFill/>
            </a:ln>
          </p:spPr>
          <p:txBody>
            <a:bodyPr wrap="square" anchor="t">
              <a:spAutoFit/>
            </a:bodyPr>
            <a:lstStyle/>
            <a:p>
              <a:pPr lvl="0" algn="ctr">
                <a:defRPr/>
              </a:pPr>
              <a:r>
                <a:rPr lang="en-US" altLang="ja-JP" sz="8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2,000</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万以上</a:t>
              </a:r>
            </a:p>
          </p:txBody>
        </p:sp>
        <p:sp>
          <p:nvSpPr>
            <p:cNvPr id="77" name="正方形/長方形 76">
              <a:extLst>
                <a:ext uri="{FF2B5EF4-FFF2-40B4-BE49-F238E27FC236}">
                  <a16:creationId xmlns:a16="http://schemas.microsoft.com/office/drawing/2014/main" id="{5AE12659-ABE4-C94F-823C-E67E39650F1D}"/>
                </a:ext>
              </a:extLst>
            </p:cNvPr>
            <p:cNvSpPr/>
            <p:nvPr/>
          </p:nvSpPr>
          <p:spPr>
            <a:xfrm>
              <a:off x="4829788" y="4400645"/>
              <a:ext cx="556698" cy="246221"/>
            </a:xfrm>
            <a:prstGeom prst="rect">
              <a:avLst/>
            </a:prstGeom>
            <a:noFill/>
            <a:ln>
              <a:noFill/>
            </a:ln>
          </p:spPr>
          <p:txBody>
            <a:bodyPr wrap="square" anchor="t">
              <a:spAutoFit/>
            </a:bodyPr>
            <a:lstStyle/>
            <a:p>
              <a:pPr lvl="0" algn="ctr">
                <a:defRPr/>
              </a:pPr>
              <a:r>
                <a:rPr lang="en-US" altLang="ja-JP" sz="10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4</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pSp>
        <p:nvGrpSpPr>
          <p:cNvPr id="167" name="グループ化 166">
            <a:extLst>
              <a:ext uri="{FF2B5EF4-FFF2-40B4-BE49-F238E27FC236}">
                <a16:creationId xmlns:a16="http://schemas.microsoft.com/office/drawing/2014/main" id="{97B23EDE-AAB0-D449-922B-F15A91B4A9C5}"/>
              </a:ext>
            </a:extLst>
          </p:cNvPr>
          <p:cNvGrpSpPr/>
          <p:nvPr/>
        </p:nvGrpSpPr>
        <p:grpSpPr>
          <a:xfrm>
            <a:off x="3395154" y="4769426"/>
            <a:ext cx="1126384" cy="373442"/>
            <a:chOff x="5395811" y="4658326"/>
            <a:chExt cx="1126384" cy="373442"/>
          </a:xfrm>
        </p:grpSpPr>
        <p:sp>
          <p:nvSpPr>
            <p:cNvPr id="78" name="正方形/長方形 77">
              <a:extLst>
                <a:ext uri="{FF2B5EF4-FFF2-40B4-BE49-F238E27FC236}">
                  <a16:creationId xmlns:a16="http://schemas.microsoft.com/office/drawing/2014/main" id="{3FA469FE-AA5F-3543-8718-19A81E142440}"/>
                </a:ext>
              </a:extLst>
            </p:cNvPr>
            <p:cNvSpPr/>
            <p:nvPr/>
          </p:nvSpPr>
          <p:spPr>
            <a:xfrm>
              <a:off x="5395811" y="4658326"/>
              <a:ext cx="1126384" cy="215444"/>
            </a:xfrm>
            <a:prstGeom prst="rect">
              <a:avLst/>
            </a:prstGeom>
            <a:noFill/>
            <a:ln>
              <a:noFill/>
            </a:ln>
          </p:spPr>
          <p:txBody>
            <a:bodyPr wrap="square" anchor="t">
              <a:spAutoFit/>
            </a:bodyPr>
            <a:lstStyle/>
            <a:p>
              <a:pPr lvl="0" algn="ctr">
                <a:defRPr/>
              </a:pPr>
              <a:r>
                <a:rPr lang="en-US" altLang="ja-JP" sz="8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1,000</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万</a:t>
              </a:r>
              <a:r>
                <a:rPr lang="en-US" altLang="ja-JP" sz="8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-2,000</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万未満</a:t>
              </a:r>
            </a:p>
          </p:txBody>
        </p:sp>
        <p:sp>
          <p:nvSpPr>
            <p:cNvPr id="79" name="正方形/長方形 78">
              <a:extLst>
                <a:ext uri="{FF2B5EF4-FFF2-40B4-BE49-F238E27FC236}">
                  <a16:creationId xmlns:a16="http://schemas.microsoft.com/office/drawing/2014/main" id="{1CF423B9-58C5-C349-87A1-6A918EC23FFA}"/>
                </a:ext>
              </a:extLst>
            </p:cNvPr>
            <p:cNvSpPr/>
            <p:nvPr/>
          </p:nvSpPr>
          <p:spPr>
            <a:xfrm>
              <a:off x="5680654" y="4785547"/>
              <a:ext cx="556698" cy="246221"/>
            </a:xfrm>
            <a:prstGeom prst="rect">
              <a:avLst/>
            </a:prstGeom>
            <a:noFill/>
            <a:ln>
              <a:noFill/>
            </a:ln>
          </p:spPr>
          <p:txBody>
            <a:bodyPr wrap="square" anchor="t">
              <a:spAutoFit/>
            </a:bodyPr>
            <a:lstStyle/>
            <a:p>
              <a:pPr lvl="0" algn="ctr">
                <a:defRPr/>
              </a:pPr>
              <a:r>
                <a:rPr lang="en-US" altLang="ja-JP" sz="10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19</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pSp>
        <p:nvGrpSpPr>
          <p:cNvPr id="168" name="グループ化 167">
            <a:extLst>
              <a:ext uri="{FF2B5EF4-FFF2-40B4-BE49-F238E27FC236}">
                <a16:creationId xmlns:a16="http://schemas.microsoft.com/office/drawing/2014/main" id="{07F82EB6-645C-A44B-80A7-FB38E0B3D913}"/>
              </a:ext>
            </a:extLst>
          </p:cNvPr>
          <p:cNvGrpSpPr/>
          <p:nvPr/>
        </p:nvGrpSpPr>
        <p:grpSpPr>
          <a:xfrm>
            <a:off x="3459890" y="5823376"/>
            <a:ext cx="1126384" cy="373442"/>
            <a:chOff x="4431184" y="5952927"/>
            <a:chExt cx="1126384" cy="373442"/>
          </a:xfrm>
        </p:grpSpPr>
        <p:sp>
          <p:nvSpPr>
            <p:cNvPr id="80" name="正方形/長方形 79">
              <a:extLst>
                <a:ext uri="{FF2B5EF4-FFF2-40B4-BE49-F238E27FC236}">
                  <a16:creationId xmlns:a16="http://schemas.microsoft.com/office/drawing/2014/main" id="{2B10E149-65EA-B143-8557-4A6E858079FC}"/>
                </a:ext>
              </a:extLst>
            </p:cNvPr>
            <p:cNvSpPr/>
            <p:nvPr/>
          </p:nvSpPr>
          <p:spPr>
            <a:xfrm>
              <a:off x="4431184" y="5952927"/>
              <a:ext cx="1126384" cy="215444"/>
            </a:xfrm>
            <a:prstGeom prst="rect">
              <a:avLst/>
            </a:prstGeom>
            <a:noFill/>
            <a:ln>
              <a:noFill/>
            </a:ln>
          </p:spPr>
          <p:txBody>
            <a:bodyPr wrap="square" anchor="t">
              <a:spAutoFit/>
            </a:bodyPr>
            <a:lstStyle/>
            <a:p>
              <a:pPr lvl="0" algn="ctr">
                <a:defRPr/>
              </a:pPr>
              <a:r>
                <a:rPr lang="en-US" altLang="ja-JP" sz="8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600</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万</a:t>
              </a:r>
              <a:r>
                <a:rPr lang="en-US" altLang="ja-JP" sz="8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-1,000</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万未満</a:t>
              </a:r>
            </a:p>
          </p:txBody>
        </p:sp>
        <p:sp>
          <p:nvSpPr>
            <p:cNvPr id="81" name="正方形/長方形 80">
              <a:extLst>
                <a:ext uri="{FF2B5EF4-FFF2-40B4-BE49-F238E27FC236}">
                  <a16:creationId xmlns:a16="http://schemas.microsoft.com/office/drawing/2014/main" id="{49B3E624-D651-4F4B-AB60-35FD6F2EE3E9}"/>
                </a:ext>
              </a:extLst>
            </p:cNvPr>
            <p:cNvSpPr/>
            <p:nvPr/>
          </p:nvSpPr>
          <p:spPr>
            <a:xfrm>
              <a:off x="4716027" y="6080148"/>
              <a:ext cx="556698" cy="246221"/>
            </a:xfrm>
            <a:prstGeom prst="rect">
              <a:avLst/>
            </a:prstGeom>
            <a:noFill/>
            <a:ln>
              <a:noFill/>
            </a:ln>
          </p:spPr>
          <p:txBody>
            <a:bodyPr wrap="square" anchor="t">
              <a:spAutoFit/>
            </a:bodyPr>
            <a:lstStyle/>
            <a:p>
              <a:pPr lvl="0" algn="ctr">
                <a:defRPr/>
              </a:pPr>
              <a:r>
                <a:rPr lang="en-US" altLang="ja-JP" sz="10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30</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pSp>
        <p:nvGrpSpPr>
          <p:cNvPr id="170" name="グループ化 169">
            <a:extLst>
              <a:ext uri="{FF2B5EF4-FFF2-40B4-BE49-F238E27FC236}">
                <a16:creationId xmlns:a16="http://schemas.microsoft.com/office/drawing/2014/main" id="{6CF37B83-A46C-AB49-9787-53F16F6F44DC}"/>
              </a:ext>
            </a:extLst>
          </p:cNvPr>
          <p:cNvGrpSpPr/>
          <p:nvPr/>
        </p:nvGrpSpPr>
        <p:grpSpPr>
          <a:xfrm>
            <a:off x="5650739" y="5098922"/>
            <a:ext cx="830152" cy="373442"/>
            <a:chOff x="3634368" y="4691291"/>
            <a:chExt cx="830152" cy="373442"/>
          </a:xfrm>
        </p:grpSpPr>
        <p:sp>
          <p:nvSpPr>
            <p:cNvPr id="82" name="正方形/長方形 81">
              <a:extLst>
                <a:ext uri="{FF2B5EF4-FFF2-40B4-BE49-F238E27FC236}">
                  <a16:creationId xmlns:a16="http://schemas.microsoft.com/office/drawing/2014/main" id="{FF241126-9577-7C4D-B157-B0B57685BD38}"/>
                </a:ext>
              </a:extLst>
            </p:cNvPr>
            <p:cNvSpPr/>
            <p:nvPr/>
          </p:nvSpPr>
          <p:spPr>
            <a:xfrm>
              <a:off x="3634368" y="4691291"/>
              <a:ext cx="830152" cy="215444"/>
            </a:xfrm>
            <a:prstGeom prst="rect">
              <a:avLst/>
            </a:prstGeom>
            <a:noFill/>
            <a:ln>
              <a:noFill/>
            </a:ln>
          </p:spPr>
          <p:txBody>
            <a:bodyPr wrap="square" anchor="t">
              <a:spAutoFit/>
            </a:bodyPr>
            <a:lstStyle/>
            <a:p>
              <a:pPr lvl="0" algn="ctr">
                <a:defRPr/>
              </a:pPr>
              <a:r>
                <a:rPr lang="en-US" altLang="ja-JP" sz="8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600</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万未満</a:t>
              </a:r>
            </a:p>
          </p:txBody>
        </p:sp>
        <p:sp>
          <p:nvSpPr>
            <p:cNvPr id="83" name="正方形/長方形 82">
              <a:extLst>
                <a:ext uri="{FF2B5EF4-FFF2-40B4-BE49-F238E27FC236}">
                  <a16:creationId xmlns:a16="http://schemas.microsoft.com/office/drawing/2014/main" id="{2132BB18-68FE-9042-80F5-B795D863AFEF}"/>
                </a:ext>
              </a:extLst>
            </p:cNvPr>
            <p:cNvSpPr/>
            <p:nvPr/>
          </p:nvSpPr>
          <p:spPr>
            <a:xfrm>
              <a:off x="3774974" y="4818512"/>
              <a:ext cx="556698" cy="246221"/>
            </a:xfrm>
            <a:prstGeom prst="rect">
              <a:avLst/>
            </a:prstGeom>
            <a:noFill/>
            <a:ln>
              <a:noFill/>
            </a:ln>
          </p:spPr>
          <p:txBody>
            <a:bodyPr wrap="square" anchor="t">
              <a:spAutoFit/>
            </a:bodyPr>
            <a:lstStyle/>
            <a:p>
              <a:pPr lvl="0" algn="ctr">
                <a:defRPr/>
              </a:pPr>
              <a:r>
                <a:rPr lang="en-US" altLang="ja-JP" sz="10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49</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pSp>
        <p:nvGrpSpPr>
          <p:cNvPr id="3" name="グループ化 2">
            <a:extLst>
              <a:ext uri="{FF2B5EF4-FFF2-40B4-BE49-F238E27FC236}">
                <a16:creationId xmlns:a16="http://schemas.microsoft.com/office/drawing/2014/main" id="{FA8AE2B8-9F57-974A-A5CA-AF11888BF00D}"/>
              </a:ext>
            </a:extLst>
          </p:cNvPr>
          <p:cNvGrpSpPr/>
          <p:nvPr/>
        </p:nvGrpSpPr>
        <p:grpSpPr>
          <a:xfrm>
            <a:off x="3796779" y="2047636"/>
            <a:ext cx="2320008" cy="1651695"/>
            <a:chOff x="5982251" y="2047636"/>
            <a:chExt cx="2320008" cy="1651695"/>
          </a:xfrm>
        </p:grpSpPr>
        <p:pic>
          <p:nvPicPr>
            <p:cNvPr id="85" name="図 84">
              <a:extLst>
                <a:ext uri="{FF2B5EF4-FFF2-40B4-BE49-F238E27FC236}">
                  <a16:creationId xmlns:a16="http://schemas.microsoft.com/office/drawing/2014/main" id="{31BFF2F3-F19E-7146-ADC9-BF1FCF2F306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982251" y="2047636"/>
              <a:ext cx="2280912" cy="1651695"/>
            </a:xfrm>
            <a:prstGeom prst="rect">
              <a:avLst/>
            </a:prstGeom>
          </p:spPr>
        </p:pic>
        <p:grpSp>
          <p:nvGrpSpPr>
            <p:cNvPr id="86" name="図形グループ 7">
              <a:extLst>
                <a:ext uri="{FF2B5EF4-FFF2-40B4-BE49-F238E27FC236}">
                  <a16:creationId xmlns:a16="http://schemas.microsoft.com/office/drawing/2014/main" id="{40991919-3AFB-5E4E-B512-22B5AEF562FB}"/>
                </a:ext>
              </a:extLst>
            </p:cNvPr>
            <p:cNvGrpSpPr/>
            <p:nvPr/>
          </p:nvGrpSpPr>
          <p:grpSpPr>
            <a:xfrm>
              <a:off x="6396646" y="2677217"/>
              <a:ext cx="409553" cy="405401"/>
              <a:chOff x="5060597" y="2253060"/>
              <a:chExt cx="654672" cy="648035"/>
            </a:xfrm>
            <a:solidFill>
              <a:srgbClr val="003963"/>
            </a:solidFill>
          </p:grpSpPr>
          <p:sp>
            <p:nvSpPr>
              <p:cNvPr id="87" name="涙形 86">
                <a:extLst>
                  <a:ext uri="{FF2B5EF4-FFF2-40B4-BE49-F238E27FC236}">
                    <a16:creationId xmlns:a16="http://schemas.microsoft.com/office/drawing/2014/main" id="{14B54E28-7F31-494B-84AD-14D025496091}"/>
                  </a:ext>
                </a:extLst>
              </p:cNvPr>
              <p:cNvSpPr/>
              <p:nvPr/>
            </p:nvSpPr>
            <p:spPr>
              <a:xfrm rot="8100000">
                <a:off x="5060597" y="2253060"/>
                <a:ext cx="654672" cy="648035"/>
              </a:xfrm>
              <a:prstGeom prst="teardrop">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88" name="正方形/長方形 87">
                <a:extLst>
                  <a:ext uri="{FF2B5EF4-FFF2-40B4-BE49-F238E27FC236}">
                    <a16:creationId xmlns:a16="http://schemas.microsoft.com/office/drawing/2014/main" id="{B64BE848-2E5B-A949-89AF-E1C155F39AA7}"/>
                  </a:ext>
                </a:extLst>
              </p:cNvPr>
              <p:cNvSpPr/>
              <p:nvPr/>
            </p:nvSpPr>
            <p:spPr>
              <a:xfrm>
                <a:off x="5202568" y="2354468"/>
                <a:ext cx="335211" cy="170657"/>
              </a:xfrm>
              <a:prstGeom prst="rect">
                <a:avLst/>
              </a:prstGeom>
              <a:noFill/>
            </p:spPr>
            <p:txBody>
              <a:bodyPr wrap="square" lIns="0" tIns="0" rIns="0" bIns="0" rtlCol="0">
                <a:spAutoFit/>
              </a:bodyPr>
              <a:lstStyle/>
              <a:p>
                <a:pPr algn="ctr">
                  <a:lnSpc>
                    <a:spcPct val="120000"/>
                  </a:lnSpc>
                  <a:spcBef>
                    <a:spcPts val="300"/>
                  </a:spcBef>
                </a:pPr>
                <a:r>
                  <a:rPr lang="ja-JP" altLang="en-US" sz="700" b="1">
                    <a:solidFill>
                      <a:prstClr val="white"/>
                    </a:solidFill>
                    <a:latin typeface="HGPｺﾞｼｯｸM" panose="020B0600000000000000" pitchFamily="50" charset="-128"/>
                    <a:ea typeface="HGPｺﾞｼｯｸM" panose="020B0600000000000000" pitchFamily="50" charset="-128"/>
                    <a:cs typeface="ＭＳ Ｐゴシック"/>
                  </a:rPr>
                  <a:t>近畿</a:t>
                </a:r>
              </a:p>
            </p:txBody>
          </p:sp>
          <p:sp>
            <p:nvSpPr>
              <p:cNvPr id="89" name="正方形/長方形 88">
                <a:extLst>
                  <a:ext uri="{FF2B5EF4-FFF2-40B4-BE49-F238E27FC236}">
                    <a16:creationId xmlns:a16="http://schemas.microsoft.com/office/drawing/2014/main" id="{0E7176C6-9259-2C4D-A84E-DE99073C7875}"/>
                  </a:ext>
                </a:extLst>
              </p:cNvPr>
              <p:cNvSpPr/>
              <p:nvPr/>
            </p:nvSpPr>
            <p:spPr>
              <a:xfrm>
                <a:off x="5064662" y="2528442"/>
                <a:ext cx="508145" cy="278483"/>
              </a:xfrm>
              <a:prstGeom prst="rect">
                <a:avLst/>
              </a:prstGeom>
              <a:noFill/>
            </p:spPr>
            <p:txBody>
              <a:bodyPr wrap="square" lIns="0" tIns="0" rIns="0" bIns="0" rtlCol="0">
                <a:spAutoFit/>
              </a:bodyPr>
              <a:lstStyle/>
              <a:p>
                <a:pPr algn="ctr">
                  <a:lnSpc>
                    <a:spcPct val="120000"/>
                  </a:lnSpc>
                  <a:spcBef>
                    <a:spcPts val="300"/>
                  </a:spcBef>
                </a:pPr>
                <a:r>
                  <a:rPr lang="en-US" altLang="ja-JP" sz="1000" b="1" dirty="0">
                    <a:solidFill>
                      <a:prstClr val="white"/>
                    </a:solidFill>
                    <a:latin typeface="HGPｺﾞｼｯｸM" panose="020B0600000000000000" pitchFamily="50" charset="-128"/>
                    <a:ea typeface="HGPｺﾞｼｯｸM" panose="020B0600000000000000" pitchFamily="50" charset="-128"/>
                    <a:cs typeface="ＭＳ Ｐゴシック"/>
                  </a:rPr>
                  <a:t>16</a:t>
                </a:r>
                <a:endParaRPr lang="ja-JP" altLang="en-US" sz="1000" b="1" dirty="0">
                  <a:solidFill>
                    <a:prstClr val="white"/>
                  </a:solidFill>
                  <a:latin typeface="HGPｺﾞｼｯｸM" panose="020B0600000000000000" pitchFamily="50" charset="-128"/>
                  <a:ea typeface="HGPｺﾞｼｯｸM" panose="020B0600000000000000" pitchFamily="50" charset="-128"/>
                  <a:cs typeface="ＭＳ Ｐゴシック"/>
                </a:endParaRPr>
              </a:p>
            </p:txBody>
          </p:sp>
          <p:sp>
            <p:nvSpPr>
              <p:cNvPr id="90" name="正方形/長方形 89">
                <a:extLst>
                  <a:ext uri="{FF2B5EF4-FFF2-40B4-BE49-F238E27FC236}">
                    <a16:creationId xmlns:a16="http://schemas.microsoft.com/office/drawing/2014/main" id="{574A8946-ECD3-9646-9420-1CC2E01CE59A}"/>
                  </a:ext>
                </a:extLst>
              </p:cNvPr>
              <p:cNvSpPr/>
              <p:nvPr/>
            </p:nvSpPr>
            <p:spPr>
              <a:xfrm>
                <a:off x="5491632" y="2563998"/>
                <a:ext cx="208141" cy="195511"/>
              </a:xfrm>
              <a:prstGeom prst="rect">
                <a:avLst/>
              </a:prstGeom>
              <a:noFill/>
            </p:spPr>
            <p:txBody>
              <a:bodyPr wrap="square" lIns="0" tIns="0" rIns="0" bIns="0" rtlCol="0">
                <a:spAutoFit/>
              </a:bodyPr>
              <a:lstStyle/>
              <a:p>
                <a:pPr algn="ctr">
                  <a:lnSpc>
                    <a:spcPct val="120000"/>
                  </a:lnSpc>
                  <a:spcBef>
                    <a:spcPts val="300"/>
                  </a:spcBef>
                </a:pPr>
                <a:r>
                  <a:rPr lang="en-US" altLang="ja-JP" sz="800" dirty="0">
                    <a:solidFill>
                      <a:prstClr val="white"/>
                    </a:solidFill>
                    <a:latin typeface="HGPｺﾞｼｯｸM" panose="020B0600000000000000" pitchFamily="50" charset="-128"/>
                    <a:ea typeface="HGPｺﾞｼｯｸM" panose="020B0600000000000000" pitchFamily="50" charset="-128"/>
                    <a:cs typeface="ＭＳ Ｐゴシック"/>
                  </a:rPr>
                  <a:t>%</a:t>
                </a:r>
                <a:endParaRPr lang="ja-JP" altLang="en-US" sz="800" dirty="0">
                  <a:solidFill>
                    <a:prstClr val="white"/>
                  </a:solidFill>
                  <a:latin typeface="HGPｺﾞｼｯｸM" panose="020B0600000000000000" pitchFamily="50" charset="-128"/>
                  <a:ea typeface="HGPｺﾞｼｯｸM" panose="020B0600000000000000" pitchFamily="50" charset="-128"/>
                  <a:cs typeface="ＭＳ Ｐゴシック"/>
                </a:endParaRPr>
              </a:p>
            </p:txBody>
          </p:sp>
        </p:grpSp>
        <p:grpSp>
          <p:nvGrpSpPr>
            <p:cNvPr id="111" name="図形グループ 7">
              <a:extLst>
                <a:ext uri="{FF2B5EF4-FFF2-40B4-BE49-F238E27FC236}">
                  <a16:creationId xmlns:a16="http://schemas.microsoft.com/office/drawing/2014/main" id="{15969902-5B9C-3C47-9FC7-DCB5E47ED90E}"/>
                </a:ext>
              </a:extLst>
            </p:cNvPr>
            <p:cNvGrpSpPr/>
            <p:nvPr/>
          </p:nvGrpSpPr>
          <p:grpSpPr>
            <a:xfrm>
              <a:off x="6763725" y="2469612"/>
              <a:ext cx="409553" cy="405401"/>
              <a:chOff x="5060597" y="2253060"/>
              <a:chExt cx="654672" cy="648035"/>
            </a:xfrm>
            <a:solidFill>
              <a:srgbClr val="699BB7"/>
            </a:solidFill>
          </p:grpSpPr>
          <p:sp>
            <p:nvSpPr>
              <p:cNvPr id="112" name="涙形 111">
                <a:extLst>
                  <a:ext uri="{FF2B5EF4-FFF2-40B4-BE49-F238E27FC236}">
                    <a16:creationId xmlns:a16="http://schemas.microsoft.com/office/drawing/2014/main" id="{74E2EAA7-0064-7944-9672-88A4829C9E40}"/>
                  </a:ext>
                </a:extLst>
              </p:cNvPr>
              <p:cNvSpPr/>
              <p:nvPr/>
            </p:nvSpPr>
            <p:spPr>
              <a:xfrm rot="8100000">
                <a:off x="5060597" y="2253060"/>
                <a:ext cx="654672" cy="648035"/>
              </a:xfrm>
              <a:prstGeom prst="teardrop">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113" name="正方形/長方形 112">
                <a:extLst>
                  <a:ext uri="{FF2B5EF4-FFF2-40B4-BE49-F238E27FC236}">
                    <a16:creationId xmlns:a16="http://schemas.microsoft.com/office/drawing/2014/main" id="{7157A165-21A6-E14F-8608-6117ABE2BBF2}"/>
                  </a:ext>
                </a:extLst>
              </p:cNvPr>
              <p:cNvSpPr/>
              <p:nvPr/>
            </p:nvSpPr>
            <p:spPr>
              <a:xfrm>
                <a:off x="5213898" y="2354467"/>
                <a:ext cx="335211" cy="194947"/>
              </a:xfrm>
              <a:prstGeom prst="rect">
                <a:avLst/>
              </a:prstGeom>
              <a:noFill/>
            </p:spPr>
            <p:txBody>
              <a:bodyPr wrap="square" lIns="0" tIns="0" rIns="0" bIns="0" rtlCol="0">
                <a:spAutoFit/>
              </a:bodyPr>
              <a:lstStyle/>
              <a:p>
                <a:pPr algn="ctr">
                  <a:lnSpc>
                    <a:spcPct val="120000"/>
                  </a:lnSpc>
                  <a:spcBef>
                    <a:spcPts val="300"/>
                  </a:spcBef>
                </a:pPr>
                <a:r>
                  <a:rPr lang="ja-JP" altLang="en-US" sz="700" b="1">
                    <a:solidFill>
                      <a:prstClr val="white"/>
                    </a:solidFill>
                    <a:latin typeface="HGPｺﾞｼｯｸM" panose="020B0600000000000000" pitchFamily="50" charset="-128"/>
                    <a:ea typeface="HGPｺﾞｼｯｸM" panose="020B0600000000000000" pitchFamily="50" charset="-128"/>
                    <a:cs typeface="ＭＳ Ｐゴシック"/>
                  </a:rPr>
                  <a:t>中部</a:t>
                </a:r>
              </a:p>
            </p:txBody>
          </p:sp>
          <p:sp>
            <p:nvSpPr>
              <p:cNvPr id="114" name="正方形/長方形 113">
                <a:extLst>
                  <a:ext uri="{FF2B5EF4-FFF2-40B4-BE49-F238E27FC236}">
                    <a16:creationId xmlns:a16="http://schemas.microsoft.com/office/drawing/2014/main" id="{2477BF7F-EB40-3144-92D6-BB309D08B67A}"/>
                  </a:ext>
                </a:extLst>
              </p:cNvPr>
              <p:cNvSpPr/>
              <p:nvPr/>
            </p:nvSpPr>
            <p:spPr>
              <a:xfrm>
                <a:off x="5075992" y="2528442"/>
                <a:ext cx="508145" cy="278483"/>
              </a:xfrm>
              <a:prstGeom prst="rect">
                <a:avLst/>
              </a:prstGeom>
              <a:noFill/>
            </p:spPr>
            <p:txBody>
              <a:bodyPr wrap="square" lIns="0" tIns="0" rIns="0" bIns="0" rtlCol="0">
                <a:spAutoFit/>
              </a:bodyPr>
              <a:lstStyle/>
              <a:p>
                <a:pPr algn="ctr">
                  <a:lnSpc>
                    <a:spcPct val="120000"/>
                  </a:lnSpc>
                  <a:spcBef>
                    <a:spcPts val="300"/>
                  </a:spcBef>
                </a:pPr>
                <a:r>
                  <a:rPr lang="en-US" altLang="ja-JP" sz="1000" b="1" dirty="0">
                    <a:solidFill>
                      <a:prstClr val="white"/>
                    </a:solidFill>
                    <a:latin typeface="HGPｺﾞｼｯｸM" panose="020B0600000000000000" pitchFamily="50" charset="-128"/>
                    <a:ea typeface="HGPｺﾞｼｯｸM" panose="020B0600000000000000" pitchFamily="50" charset="-128"/>
                    <a:cs typeface="ＭＳ Ｐゴシック"/>
                  </a:rPr>
                  <a:t>12</a:t>
                </a:r>
                <a:endParaRPr lang="ja-JP" altLang="en-US" sz="1000" b="1" dirty="0">
                  <a:solidFill>
                    <a:prstClr val="white"/>
                  </a:solidFill>
                  <a:latin typeface="HGPｺﾞｼｯｸM" panose="020B0600000000000000" pitchFamily="50" charset="-128"/>
                  <a:ea typeface="HGPｺﾞｼｯｸM" panose="020B0600000000000000" pitchFamily="50" charset="-128"/>
                  <a:cs typeface="ＭＳ Ｐゴシック"/>
                </a:endParaRPr>
              </a:p>
            </p:txBody>
          </p:sp>
          <p:sp>
            <p:nvSpPr>
              <p:cNvPr id="115" name="正方形/長方形 114">
                <a:extLst>
                  <a:ext uri="{FF2B5EF4-FFF2-40B4-BE49-F238E27FC236}">
                    <a16:creationId xmlns:a16="http://schemas.microsoft.com/office/drawing/2014/main" id="{4F3E33DD-36F7-FE4D-99A6-6E3A0AF83E07}"/>
                  </a:ext>
                </a:extLst>
              </p:cNvPr>
              <p:cNvSpPr/>
              <p:nvPr/>
            </p:nvSpPr>
            <p:spPr>
              <a:xfrm>
                <a:off x="5457641" y="2563998"/>
                <a:ext cx="208141" cy="195511"/>
              </a:xfrm>
              <a:prstGeom prst="rect">
                <a:avLst/>
              </a:prstGeom>
              <a:noFill/>
            </p:spPr>
            <p:txBody>
              <a:bodyPr wrap="square" lIns="0" tIns="0" rIns="0" bIns="0" rtlCol="0">
                <a:spAutoFit/>
              </a:bodyPr>
              <a:lstStyle/>
              <a:p>
                <a:pPr algn="ctr">
                  <a:lnSpc>
                    <a:spcPct val="120000"/>
                  </a:lnSpc>
                  <a:spcBef>
                    <a:spcPts val="300"/>
                  </a:spcBef>
                </a:pPr>
                <a:r>
                  <a:rPr lang="en-US" altLang="ja-JP" sz="800" dirty="0">
                    <a:solidFill>
                      <a:prstClr val="white"/>
                    </a:solidFill>
                    <a:latin typeface="HGPｺﾞｼｯｸM" panose="020B0600000000000000" pitchFamily="50" charset="-128"/>
                    <a:ea typeface="HGPｺﾞｼｯｸM" panose="020B0600000000000000" pitchFamily="50" charset="-128"/>
                    <a:cs typeface="ＭＳ Ｐゴシック"/>
                  </a:rPr>
                  <a:t>%</a:t>
                </a:r>
                <a:endParaRPr lang="ja-JP" altLang="en-US" sz="800" dirty="0">
                  <a:solidFill>
                    <a:prstClr val="white"/>
                  </a:solidFill>
                  <a:latin typeface="HGPｺﾞｼｯｸM" panose="020B0600000000000000" pitchFamily="50" charset="-128"/>
                  <a:ea typeface="HGPｺﾞｼｯｸM" panose="020B0600000000000000" pitchFamily="50" charset="-128"/>
                  <a:cs typeface="ＭＳ Ｐゴシック"/>
                </a:endParaRPr>
              </a:p>
            </p:txBody>
          </p:sp>
        </p:grpSp>
        <p:grpSp>
          <p:nvGrpSpPr>
            <p:cNvPr id="116" name="図形グループ 7">
              <a:extLst>
                <a:ext uri="{FF2B5EF4-FFF2-40B4-BE49-F238E27FC236}">
                  <a16:creationId xmlns:a16="http://schemas.microsoft.com/office/drawing/2014/main" id="{8D151D18-F275-1847-9126-4BCC96DA5F0D}"/>
                </a:ext>
              </a:extLst>
            </p:cNvPr>
            <p:cNvGrpSpPr/>
            <p:nvPr/>
          </p:nvGrpSpPr>
          <p:grpSpPr>
            <a:xfrm>
              <a:off x="7170053" y="2662649"/>
              <a:ext cx="409553" cy="405401"/>
              <a:chOff x="5060597" y="2253060"/>
              <a:chExt cx="654672" cy="648035"/>
            </a:xfrm>
            <a:solidFill>
              <a:srgbClr val="003963"/>
            </a:solidFill>
          </p:grpSpPr>
          <p:sp>
            <p:nvSpPr>
              <p:cNvPr id="117" name="涙形 116">
                <a:extLst>
                  <a:ext uri="{FF2B5EF4-FFF2-40B4-BE49-F238E27FC236}">
                    <a16:creationId xmlns:a16="http://schemas.microsoft.com/office/drawing/2014/main" id="{33C86151-288A-AA4C-81F0-6274F2F00090}"/>
                  </a:ext>
                </a:extLst>
              </p:cNvPr>
              <p:cNvSpPr/>
              <p:nvPr/>
            </p:nvSpPr>
            <p:spPr>
              <a:xfrm rot="8100000">
                <a:off x="5060597" y="2253060"/>
                <a:ext cx="654672" cy="648035"/>
              </a:xfrm>
              <a:prstGeom prst="teardrop">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118" name="正方形/長方形 117">
                <a:extLst>
                  <a:ext uri="{FF2B5EF4-FFF2-40B4-BE49-F238E27FC236}">
                    <a16:creationId xmlns:a16="http://schemas.microsoft.com/office/drawing/2014/main" id="{B63CEE7C-135B-1145-A172-E1F1EE308A41}"/>
                  </a:ext>
                </a:extLst>
              </p:cNvPr>
              <p:cNvSpPr/>
              <p:nvPr/>
            </p:nvSpPr>
            <p:spPr>
              <a:xfrm>
                <a:off x="5202568" y="2354467"/>
                <a:ext cx="335211" cy="194947"/>
              </a:xfrm>
              <a:prstGeom prst="rect">
                <a:avLst/>
              </a:prstGeom>
              <a:noFill/>
            </p:spPr>
            <p:txBody>
              <a:bodyPr wrap="square" lIns="0" tIns="0" rIns="0" bIns="0" rtlCol="0">
                <a:spAutoFit/>
              </a:bodyPr>
              <a:lstStyle/>
              <a:p>
                <a:pPr algn="ctr">
                  <a:lnSpc>
                    <a:spcPct val="120000"/>
                  </a:lnSpc>
                  <a:spcBef>
                    <a:spcPts val="300"/>
                  </a:spcBef>
                </a:pPr>
                <a:r>
                  <a:rPr lang="ja-JP" altLang="en-US" sz="700" b="1">
                    <a:solidFill>
                      <a:prstClr val="white"/>
                    </a:solidFill>
                    <a:latin typeface="HGPｺﾞｼｯｸM" panose="020B0600000000000000" pitchFamily="50" charset="-128"/>
                    <a:ea typeface="HGPｺﾞｼｯｸM" panose="020B0600000000000000" pitchFamily="50" charset="-128"/>
                    <a:cs typeface="ＭＳ Ｐゴシック"/>
                  </a:rPr>
                  <a:t>関東</a:t>
                </a:r>
              </a:p>
            </p:txBody>
          </p:sp>
          <p:sp>
            <p:nvSpPr>
              <p:cNvPr id="119" name="正方形/長方形 118">
                <a:extLst>
                  <a:ext uri="{FF2B5EF4-FFF2-40B4-BE49-F238E27FC236}">
                    <a16:creationId xmlns:a16="http://schemas.microsoft.com/office/drawing/2014/main" id="{20A37547-F963-4E4D-B290-E94ED35F5B5E}"/>
                  </a:ext>
                </a:extLst>
              </p:cNvPr>
              <p:cNvSpPr/>
              <p:nvPr/>
            </p:nvSpPr>
            <p:spPr>
              <a:xfrm>
                <a:off x="5064662" y="2528442"/>
                <a:ext cx="508145" cy="278483"/>
              </a:xfrm>
              <a:prstGeom prst="rect">
                <a:avLst/>
              </a:prstGeom>
              <a:noFill/>
            </p:spPr>
            <p:txBody>
              <a:bodyPr wrap="square" lIns="0" tIns="0" rIns="0" bIns="0" rtlCol="0">
                <a:spAutoFit/>
              </a:bodyPr>
              <a:lstStyle/>
              <a:p>
                <a:pPr algn="ctr">
                  <a:lnSpc>
                    <a:spcPct val="120000"/>
                  </a:lnSpc>
                  <a:spcBef>
                    <a:spcPts val="300"/>
                  </a:spcBef>
                </a:pPr>
                <a:r>
                  <a:rPr lang="en-US" altLang="ja-JP" sz="1000" b="1" dirty="0">
                    <a:solidFill>
                      <a:prstClr val="white"/>
                    </a:solidFill>
                    <a:latin typeface="HGPｺﾞｼｯｸM" panose="020B0600000000000000" pitchFamily="50" charset="-128"/>
                    <a:ea typeface="HGPｺﾞｼｯｸM" panose="020B0600000000000000" pitchFamily="50" charset="-128"/>
                    <a:cs typeface="ＭＳ Ｐゴシック"/>
                  </a:rPr>
                  <a:t>57</a:t>
                </a:r>
                <a:endParaRPr lang="ja-JP" altLang="en-US" sz="1000" b="1" dirty="0">
                  <a:solidFill>
                    <a:prstClr val="white"/>
                  </a:solidFill>
                  <a:latin typeface="HGPｺﾞｼｯｸM" panose="020B0600000000000000" pitchFamily="50" charset="-128"/>
                  <a:ea typeface="HGPｺﾞｼｯｸM" panose="020B0600000000000000" pitchFamily="50" charset="-128"/>
                  <a:cs typeface="ＭＳ Ｐゴシック"/>
                </a:endParaRPr>
              </a:p>
            </p:txBody>
          </p:sp>
          <p:sp>
            <p:nvSpPr>
              <p:cNvPr id="120" name="正方形/長方形 119">
                <a:extLst>
                  <a:ext uri="{FF2B5EF4-FFF2-40B4-BE49-F238E27FC236}">
                    <a16:creationId xmlns:a16="http://schemas.microsoft.com/office/drawing/2014/main" id="{54A4D32D-99E2-594E-9683-54F30B594689}"/>
                  </a:ext>
                </a:extLst>
              </p:cNvPr>
              <p:cNvSpPr/>
              <p:nvPr/>
            </p:nvSpPr>
            <p:spPr>
              <a:xfrm>
                <a:off x="5491632" y="2563998"/>
                <a:ext cx="208141" cy="195511"/>
              </a:xfrm>
              <a:prstGeom prst="rect">
                <a:avLst/>
              </a:prstGeom>
              <a:noFill/>
            </p:spPr>
            <p:txBody>
              <a:bodyPr wrap="square" lIns="0" tIns="0" rIns="0" bIns="0" rtlCol="0">
                <a:spAutoFit/>
              </a:bodyPr>
              <a:lstStyle/>
              <a:p>
                <a:pPr algn="ctr">
                  <a:lnSpc>
                    <a:spcPct val="120000"/>
                  </a:lnSpc>
                  <a:spcBef>
                    <a:spcPts val="300"/>
                  </a:spcBef>
                </a:pPr>
                <a:r>
                  <a:rPr lang="en-US" altLang="ja-JP" sz="800" dirty="0">
                    <a:solidFill>
                      <a:prstClr val="white"/>
                    </a:solidFill>
                    <a:latin typeface="HGPｺﾞｼｯｸM" panose="020B0600000000000000" pitchFamily="50" charset="-128"/>
                    <a:ea typeface="HGPｺﾞｼｯｸM" panose="020B0600000000000000" pitchFamily="50" charset="-128"/>
                    <a:cs typeface="ＭＳ Ｐゴシック"/>
                  </a:rPr>
                  <a:t>%</a:t>
                </a:r>
                <a:endParaRPr lang="ja-JP" altLang="en-US" sz="800" dirty="0">
                  <a:solidFill>
                    <a:prstClr val="white"/>
                  </a:solidFill>
                  <a:latin typeface="HGPｺﾞｼｯｸM" panose="020B0600000000000000" pitchFamily="50" charset="-128"/>
                  <a:ea typeface="HGPｺﾞｼｯｸM" panose="020B0600000000000000" pitchFamily="50" charset="-128"/>
                  <a:cs typeface="ＭＳ Ｐゴシック"/>
                </a:endParaRPr>
              </a:p>
            </p:txBody>
          </p:sp>
        </p:grpSp>
        <p:grpSp>
          <p:nvGrpSpPr>
            <p:cNvPr id="121" name="図形グループ 7">
              <a:extLst>
                <a:ext uri="{FF2B5EF4-FFF2-40B4-BE49-F238E27FC236}">
                  <a16:creationId xmlns:a16="http://schemas.microsoft.com/office/drawing/2014/main" id="{9EEA15DB-01CB-0D4D-A4CE-F52FA6959FDE}"/>
                </a:ext>
              </a:extLst>
            </p:cNvPr>
            <p:cNvGrpSpPr/>
            <p:nvPr/>
          </p:nvGrpSpPr>
          <p:grpSpPr>
            <a:xfrm>
              <a:off x="7892706" y="2816306"/>
              <a:ext cx="409553" cy="405401"/>
              <a:chOff x="5060597" y="2253060"/>
              <a:chExt cx="654672" cy="648035"/>
            </a:xfrm>
            <a:solidFill>
              <a:srgbClr val="A5A5A5"/>
            </a:solidFill>
          </p:grpSpPr>
          <p:sp>
            <p:nvSpPr>
              <p:cNvPr id="122" name="涙形 121">
                <a:extLst>
                  <a:ext uri="{FF2B5EF4-FFF2-40B4-BE49-F238E27FC236}">
                    <a16:creationId xmlns:a16="http://schemas.microsoft.com/office/drawing/2014/main" id="{4A1872C1-7408-6B4F-87E7-26768EFCE67B}"/>
                  </a:ext>
                </a:extLst>
              </p:cNvPr>
              <p:cNvSpPr/>
              <p:nvPr/>
            </p:nvSpPr>
            <p:spPr>
              <a:xfrm rot="8100000">
                <a:off x="5060597" y="2253060"/>
                <a:ext cx="654672" cy="648035"/>
              </a:xfrm>
              <a:prstGeom prst="teardrop">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123" name="正方形/長方形 122">
                <a:extLst>
                  <a:ext uri="{FF2B5EF4-FFF2-40B4-BE49-F238E27FC236}">
                    <a16:creationId xmlns:a16="http://schemas.microsoft.com/office/drawing/2014/main" id="{0117939F-7FCF-6C42-B8E5-5A45AFAD0BE2}"/>
                  </a:ext>
                </a:extLst>
              </p:cNvPr>
              <p:cNvSpPr/>
              <p:nvPr/>
            </p:nvSpPr>
            <p:spPr>
              <a:xfrm>
                <a:off x="5111922" y="2354467"/>
                <a:ext cx="536840" cy="194947"/>
              </a:xfrm>
              <a:prstGeom prst="rect">
                <a:avLst/>
              </a:prstGeom>
              <a:noFill/>
            </p:spPr>
            <p:txBody>
              <a:bodyPr wrap="square" lIns="0" tIns="0" rIns="0" bIns="0" rtlCol="0">
                <a:spAutoFit/>
              </a:bodyPr>
              <a:lstStyle/>
              <a:p>
                <a:pPr algn="ctr">
                  <a:lnSpc>
                    <a:spcPct val="120000"/>
                  </a:lnSpc>
                  <a:spcBef>
                    <a:spcPts val="300"/>
                  </a:spcBef>
                </a:pPr>
                <a:r>
                  <a:rPr lang="ja-JP" altLang="en-US" sz="700" b="1">
                    <a:solidFill>
                      <a:prstClr val="white"/>
                    </a:solidFill>
                    <a:latin typeface="HGPｺﾞｼｯｸM" panose="020B0600000000000000" pitchFamily="50" charset="-128"/>
                    <a:ea typeface="HGPｺﾞｼｯｸM" panose="020B0600000000000000" pitchFamily="50" charset="-128"/>
                    <a:cs typeface="ＭＳ Ｐゴシック"/>
                  </a:rPr>
                  <a:t>その他</a:t>
                </a:r>
              </a:p>
            </p:txBody>
          </p:sp>
          <p:sp>
            <p:nvSpPr>
              <p:cNvPr id="124" name="正方形/長方形 123">
                <a:extLst>
                  <a:ext uri="{FF2B5EF4-FFF2-40B4-BE49-F238E27FC236}">
                    <a16:creationId xmlns:a16="http://schemas.microsoft.com/office/drawing/2014/main" id="{AAB3EC99-2C47-7A46-BE5C-9ED03467428C}"/>
                  </a:ext>
                </a:extLst>
              </p:cNvPr>
              <p:cNvSpPr/>
              <p:nvPr/>
            </p:nvSpPr>
            <p:spPr>
              <a:xfrm>
                <a:off x="5064662" y="2528442"/>
                <a:ext cx="508145" cy="278483"/>
              </a:xfrm>
              <a:prstGeom prst="rect">
                <a:avLst/>
              </a:prstGeom>
              <a:noFill/>
            </p:spPr>
            <p:txBody>
              <a:bodyPr wrap="square" lIns="0" tIns="0" rIns="0" bIns="0" rtlCol="0">
                <a:spAutoFit/>
              </a:bodyPr>
              <a:lstStyle/>
              <a:p>
                <a:pPr algn="ctr">
                  <a:lnSpc>
                    <a:spcPct val="120000"/>
                  </a:lnSpc>
                  <a:spcBef>
                    <a:spcPts val="300"/>
                  </a:spcBef>
                </a:pPr>
                <a:r>
                  <a:rPr lang="en-US" altLang="ja-JP" sz="1000" b="1" dirty="0">
                    <a:solidFill>
                      <a:prstClr val="white"/>
                    </a:solidFill>
                    <a:latin typeface="HGPｺﾞｼｯｸM" panose="020B0600000000000000" pitchFamily="50" charset="-128"/>
                    <a:ea typeface="HGPｺﾞｼｯｸM" panose="020B0600000000000000" pitchFamily="50" charset="-128"/>
                    <a:cs typeface="ＭＳ Ｐゴシック"/>
                  </a:rPr>
                  <a:t>15</a:t>
                </a:r>
                <a:endParaRPr lang="ja-JP" altLang="en-US" sz="1000" b="1" dirty="0">
                  <a:solidFill>
                    <a:prstClr val="white"/>
                  </a:solidFill>
                  <a:latin typeface="HGPｺﾞｼｯｸM" panose="020B0600000000000000" pitchFamily="50" charset="-128"/>
                  <a:ea typeface="HGPｺﾞｼｯｸM" panose="020B0600000000000000" pitchFamily="50" charset="-128"/>
                  <a:cs typeface="ＭＳ Ｐゴシック"/>
                </a:endParaRPr>
              </a:p>
            </p:txBody>
          </p:sp>
          <p:sp>
            <p:nvSpPr>
              <p:cNvPr id="125" name="正方形/長方形 124">
                <a:extLst>
                  <a:ext uri="{FF2B5EF4-FFF2-40B4-BE49-F238E27FC236}">
                    <a16:creationId xmlns:a16="http://schemas.microsoft.com/office/drawing/2014/main" id="{215FBDCE-116D-6243-A44E-FF949ADE5459}"/>
                  </a:ext>
                </a:extLst>
              </p:cNvPr>
              <p:cNvSpPr/>
              <p:nvPr/>
            </p:nvSpPr>
            <p:spPr>
              <a:xfrm>
                <a:off x="5491632" y="2563998"/>
                <a:ext cx="208141" cy="195511"/>
              </a:xfrm>
              <a:prstGeom prst="rect">
                <a:avLst/>
              </a:prstGeom>
              <a:noFill/>
            </p:spPr>
            <p:txBody>
              <a:bodyPr wrap="square" lIns="0" tIns="0" rIns="0" bIns="0" rtlCol="0">
                <a:spAutoFit/>
              </a:bodyPr>
              <a:lstStyle/>
              <a:p>
                <a:pPr algn="ctr">
                  <a:lnSpc>
                    <a:spcPct val="120000"/>
                  </a:lnSpc>
                  <a:spcBef>
                    <a:spcPts val="300"/>
                  </a:spcBef>
                </a:pPr>
                <a:r>
                  <a:rPr lang="en-US" altLang="ja-JP" sz="800" dirty="0">
                    <a:solidFill>
                      <a:prstClr val="white"/>
                    </a:solidFill>
                    <a:latin typeface="HGPｺﾞｼｯｸM" panose="020B0600000000000000" pitchFamily="50" charset="-128"/>
                    <a:ea typeface="HGPｺﾞｼｯｸM" panose="020B0600000000000000" pitchFamily="50" charset="-128"/>
                    <a:cs typeface="ＭＳ Ｐゴシック"/>
                  </a:rPr>
                  <a:t>%</a:t>
                </a:r>
                <a:endParaRPr lang="ja-JP" altLang="en-US" sz="800" dirty="0">
                  <a:solidFill>
                    <a:prstClr val="white"/>
                  </a:solidFill>
                  <a:latin typeface="HGPｺﾞｼｯｸM" panose="020B0600000000000000" pitchFamily="50" charset="-128"/>
                  <a:ea typeface="HGPｺﾞｼｯｸM" panose="020B0600000000000000" pitchFamily="50" charset="-128"/>
                  <a:cs typeface="ＭＳ Ｐゴシック"/>
                </a:endParaRPr>
              </a:p>
            </p:txBody>
          </p:sp>
        </p:grpSp>
      </p:grpSp>
      <p:grpSp>
        <p:nvGrpSpPr>
          <p:cNvPr id="163" name="グループ化 162">
            <a:extLst>
              <a:ext uri="{FF2B5EF4-FFF2-40B4-BE49-F238E27FC236}">
                <a16:creationId xmlns:a16="http://schemas.microsoft.com/office/drawing/2014/main" id="{178D98BA-461D-9047-B9EC-A4E42DE64C5C}"/>
              </a:ext>
            </a:extLst>
          </p:cNvPr>
          <p:cNvGrpSpPr/>
          <p:nvPr/>
        </p:nvGrpSpPr>
        <p:grpSpPr>
          <a:xfrm>
            <a:off x="8034629" y="1851156"/>
            <a:ext cx="830152" cy="373442"/>
            <a:chOff x="8068604" y="2029309"/>
            <a:chExt cx="830152" cy="373442"/>
          </a:xfrm>
        </p:grpSpPr>
        <p:sp>
          <p:nvSpPr>
            <p:cNvPr id="131" name="正方形/長方形 130">
              <a:extLst>
                <a:ext uri="{FF2B5EF4-FFF2-40B4-BE49-F238E27FC236}">
                  <a16:creationId xmlns:a16="http://schemas.microsoft.com/office/drawing/2014/main" id="{1C4AE48D-7192-8C44-BD9E-C4F2966A4016}"/>
                </a:ext>
              </a:extLst>
            </p:cNvPr>
            <p:cNvSpPr/>
            <p:nvPr/>
          </p:nvSpPr>
          <p:spPr>
            <a:xfrm>
              <a:off x="8068604" y="2029309"/>
              <a:ext cx="830152" cy="215444"/>
            </a:xfrm>
            <a:prstGeom prst="rect">
              <a:avLst/>
            </a:prstGeom>
            <a:noFill/>
            <a:ln>
              <a:noFill/>
            </a:ln>
          </p:spPr>
          <p:txBody>
            <a:bodyPr wrap="square" anchor="t">
              <a:spAutoFit/>
            </a:bodyPr>
            <a:lstStyle/>
            <a:p>
              <a:pPr lvl="0" algn="ctr">
                <a:defRPr/>
              </a:pPr>
              <a:r>
                <a:rPr lang="en-US" altLang="ja-JP" sz="8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〜20</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代</a:t>
              </a:r>
            </a:p>
          </p:txBody>
        </p:sp>
        <p:sp>
          <p:nvSpPr>
            <p:cNvPr id="132" name="正方形/長方形 131">
              <a:extLst>
                <a:ext uri="{FF2B5EF4-FFF2-40B4-BE49-F238E27FC236}">
                  <a16:creationId xmlns:a16="http://schemas.microsoft.com/office/drawing/2014/main" id="{3C1F2A46-40E4-004E-94C7-04DAA6B2D6B6}"/>
                </a:ext>
              </a:extLst>
            </p:cNvPr>
            <p:cNvSpPr/>
            <p:nvPr/>
          </p:nvSpPr>
          <p:spPr>
            <a:xfrm>
              <a:off x="8205331" y="2156530"/>
              <a:ext cx="556698" cy="246221"/>
            </a:xfrm>
            <a:prstGeom prst="rect">
              <a:avLst/>
            </a:prstGeom>
            <a:noFill/>
            <a:ln>
              <a:noFill/>
            </a:ln>
          </p:spPr>
          <p:txBody>
            <a:bodyPr wrap="square" anchor="t">
              <a:spAutoFit/>
            </a:bodyPr>
            <a:lstStyle/>
            <a:p>
              <a:pPr lvl="0" algn="ctr">
                <a:defRPr/>
              </a:pPr>
              <a:r>
                <a:rPr lang="en-US" altLang="ja-JP" sz="10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14</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pSp>
        <p:nvGrpSpPr>
          <p:cNvPr id="164" name="グループ化 163">
            <a:extLst>
              <a:ext uri="{FF2B5EF4-FFF2-40B4-BE49-F238E27FC236}">
                <a16:creationId xmlns:a16="http://schemas.microsoft.com/office/drawing/2014/main" id="{194BCC93-8998-E04C-8D8E-5ABD2AA7FE5E}"/>
              </a:ext>
            </a:extLst>
          </p:cNvPr>
          <p:cNvGrpSpPr/>
          <p:nvPr/>
        </p:nvGrpSpPr>
        <p:grpSpPr>
          <a:xfrm>
            <a:off x="8558023" y="2576072"/>
            <a:ext cx="830152" cy="373442"/>
            <a:chOff x="8398215" y="2789537"/>
            <a:chExt cx="830152" cy="373442"/>
          </a:xfrm>
        </p:grpSpPr>
        <p:sp>
          <p:nvSpPr>
            <p:cNvPr id="133" name="正方形/長方形 132">
              <a:extLst>
                <a:ext uri="{FF2B5EF4-FFF2-40B4-BE49-F238E27FC236}">
                  <a16:creationId xmlns:a16="http://schemas.microsoft.com/office/drawing/2014/main" id="{B60E80AE-6014-024E-AD82-32AB1553259C}"/>
                </a:ext>
              </a:extLst>
            </p:cNvPr>
            <p:cNvSpPr/>
            <p:nvPr/>
          </p:nvSpPr>
          <p:spPr>
            <a:xfrm>
              <a:off x="8398215" y="2789537"/>
              <a:ext cx="830152" cy="215444"/>
            </a:xfrm>
            <a:prstGeom prst="rect">
              <a:avLst/>
            </a:prstGeom>
            <a:noFill/>
            <a:ln>
              <a:noFill/>
            </a:ln>
          </p:spPr>
          <p:txBody>
            <a:bodyPr wrap="square" anchor="t">
              <a:spAutoFit/>
            </a:bodyPr>
            <a:lstStyle/>
            <a:p>
              <a:pPr lvl="0" algn="ctr">
                <a:defRPr/>
              </a:pPr>
              <a:r>
                <a:rPr lang="en-US" altLang="ja-JP" sz="8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30</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代</a:t>
              </a:r>
            </a:p>
          </p:txBody>
        </p:sp>
        <p:sp>
          <p:nvSpPr>
            <p:cNvPr id="134" name="正方形/長方形 133">
              <a:extLst>
                <a:ext uri="{FF2B5EF4-FFF2-40B4-BE49-F238E27FC236}">
                  <a16:creationId xmlns:a16="http://schemas.microsoft.com/office/drawing/2014/main" id="{5AF43633-C16C-5C42-B487-FFAA0BE3A504}"/>
                </a:ext>
              </a:extLst>
            </p:cNvPr>
            <p:cNvSpPr/>
            <p:nvPr/>
          </p:nvSpPr>
          <p:spPr>
            <a:xfrm>
              <a:off x="8534942" y="2916758"/>
              <a:ext cx="556698" cy="246221"/>
            </a:xfrm>
            <a:prstGeom prst="rect">
              <a:avLst/>
            </a:prstGeom>
            <a:noFill/>
            <a:ln>
              <a:noFill/>
            </a:ln>
          </p:spPr>
          <p:txBody>
            <a:bodyPr wrap="square" anchor="t">
              <a:spAutoFit/>
            </a:bodyPr>
            <a:lstStyle/>
            <a:p>
              <a:pPr lvl="0" algn="ctr">
                <a:defRPr/>
              </a:pPr>
              <a:r>
                <a:rPr lang="en-US" altLang="ja-JP" sz="10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19</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pSp>
        <p:nvGrpSpPr>
          <p:cNvPr id="165" name="グループ化 164">
            <a:extLst>
              <a:ext uri="{FF2B5EF4-FFF2-40B4-BE49-F238E27FC236}">
                <a16:creationId xmlns:a16="http://schemas.microsoft.com/office/drawing/2014/main" id="{B6BBBABF-554F-874E-A409-42CEBDC411DF}"/>
              </a:ext>
            </a:extLst>
          </p:cNvPr>
          <p:cNvGrpSpPr/>
          <p:nvPr/>
        </p:nvGrpSpPr>
        <p:grpSpPr>
          <a:xfrm>
            <a:off x="8002830" y="3516955"/>
            <a:ext cx="830152" cy="373442"/>
            <a:chOff x="7622040" y="3565713"/>
            <a:chExt cx="830152" cy="373442"/>
          </a:xfrm>
        </p:grpSpPr>
        <p:sp>
          <p:nvSpPr>
            <p:cNvPr id="135" name="正方形/長方形 134">
              <a:extLst>
                <a:ext uri="{FF2B5EF4-FFF2-40B4-BE49-F238E27FC236}">
                  <a16:creationId xmlns:a16="http://schemas.microsoft.com/office/drawing/2014/main" id="{2F9D9BA2-9DC1-5543-B7BB-EA0FB7DEB112}"/>
                </a:ext>
              </a:extLst>
            </p:cNvPr>
            <p:cNvSpPr/>
            <p:nvPr/>
          </p:nvSpPr>
          <p:spPr>
            <a:xfrm>
              <a:off x="7622040" y="3565713"/>
              <a:ext cx="830152" cy="215444"/>
            </a:xfrm>
            <a:prstGeom prst="rect">
              <a:avLst/>
            </a:prstGeom>
            <a:noFill/>
            <a:ln>
              <a:noFill/>
            </a:ln>
          </p:spPr>
          <p:txBody>
            <a:bodyPr wrap="square" anchor="t">
              <a:spAutoFit/>
            </a:bodyPr>
            <a:lstStyle/>
            <a:p>
              <a:pPr lvl="0" algn="ctr">
                <a:defRPr/>
              </a:pPr>
              <a:r>
                <a:rPr lang="en-US" altLang="ja-JP" sz="8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40</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代</a:t>
              </a:r>
            </a:p>
          </p:txBody>
        </p:sp>
        <p:sp>
          <p:nvSpPr>
            <p:cNvPr id="136" name="正方形/長方形 135">
              <a:extLst>
                <a:ext uri="{FF2B5EF4-FFF2-40B4-BE49-F238E27FC236}">
                  <a16:creationId xmlns:a16="http://schemas.microsoft.com/office/drawing/2014/main" id="{92095C67-B007-C449-8C43-825EA567ABF8}"/>
                </a:ext>
              </a:extLst>
            </p:cNvPr>
            <p:cNvSpPr/>
            <p:nvPr/>
          </p:nvSpPr>
          <p:spPr>
            <a:xfrm>
              <a:off x="7758767" y="3692934"/>
              <a:ext cx="556698" cy="246221"/>
            </a:xfrm>
            <a:prstGeom prst="rect">
              <a:avLst/>
            </a:prstGeom>
            <a:noFill/>
            <a:ln>
              <a:noFill/>
            </a:ln>
          </p:spPr>
          <p:txBody>
            <a:bodyPr wrap="square" anchor="t">
              <a:spAutoFit/>
            </a:bodyPr>
            <a:lstStyle/>
            <a:p>
              <a:pPr lvl="0" algn="ctr">
                <a:defRPr/>
              </a:pPr>
              <a:r>
                <a:rPr lang="en-US" altLang="ja-JP" sz="10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23</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pSp>
        <p:nvGrpSpPr>
          <p:cNvPr id="166" name="グループ化 165">
            <a:extLst>
              <a:ext uri="{FF2B5EF4-FFF2-40B4-BE49-F238E27FC236}">
                <a16:creationId xmlns:a16="http://schemas.microsoft.com/office/drawing/2014/main" id="{87409DCB-830B-C24A-BD3D-1E6679C5347B}"/>
              </a:ext>
            </a:extLst>
          </p:cNvPr>
          <p:cNvGrpSpPr/>
          <p:nvPr/>
        </p:nvGrpSpPr>
        <p:grpSpPr>
          <a:xfrm>
            <a:off x="6732604" y="2994044"/>
            <a:ext cx="830152" cy="373442"/>
            <a:chOff x="6697010" y="2917126"/>
            <a:chExt cx="830152" cy="373442"/>
          </a:xfrm>
        </p:grpSpPr>
        <p:sp>
          <p:nvSpPr>
            <p:cNvPr id="137" name="正方形/長方形 136">
              <a:extLst>
                <a:ext uri="{FF2B5EF4-FFF2-40B4-BE49-F238E27FC236}">
                  <a16:creationId xmlns:a16="http://schemas.microsoft.com/office/drawing/2014/main" id="{10F0AA4F-14B5-3D4B-906C-1701E2370F94}"/>
                </a:ext>
              </a:extLst>
            </p:cNvPr>
            <p:cNvSpPr/>
            <p:nvPr/>
          </p:nvSpPr>
          <p:spPr>
            <a:xfrm>
              <a:off x="6697010" y="2917126"/>
              <a:ext cx="830152" cy="215444"/>
            </a:xfrm>
            <a:prstGeom prst="rect">
              <a:avLst/>
            </a:prstGeom>
            <a:noFill/>
            <a:ln>
              <a:noFill/>
            </a:ln>
          </p:spPr>
          <p:txBody>
            <a:bodyPr wrap="square" anchor="t">
              <a:spAutoFit/>
            </a:bodyPr>
            <a:lstStyle/>
            <a:p>
              <a:pPr lvl="0" algn="ctr">
                <a:defRPr/>
              </a:pPr>
              <a:r>
                <a:rPr lang="en-US" altLang="ja-JP" sz="8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50</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代</a:t>
              </a:r>
            </a:p>
          </p:txBody>
        </p:sp>
        <p:sp>
          <p:nvSpPr>
            <p:cNvPr id="138" name="正方形/長方形 137">
              <a:extLst>
                <a:ext uri="{FF2B5EF4-FFF2-40B4-BE49-F238E27FC236}">
                  <a16:creationId xmlns:a16="http://schemas.microsoft.com/office/drawing/2014/main" id="{1BC213F6-8B5F-814E-B749-4C62D5976787}"/>
                </a:ext>
              </a:extLst>
            </p:cNvPr>
            <p:cNvSpPr/>
            <p:nvPr/>
          </p:nvSpPr>
          <p:spPr>
            <a:xfrm>
              <a:off x="6833737" y="3044347"/>
              <a:ext cx="556698" cy="246221"/>
            </a:xfrm>
            <a:prstGeom prst="rect">
              <a:avLst/>
            </a:prstGeom>
            <a:noFill/>
            <a:ln>
              <a:noFill/>
            </a:ln>
          </p:spPr>
          <p:txBody>
            <a:bodyPr wrap="square" anchor="t">
              <a:spAutoFit/>
            </a:bodyPr>
            <a:lstStyle/>
            <a:p>
              <a:pPr lvl="0" algn="ctr">
                <a:defRPr/>
              </a:pPr>
              <a:r>
                <a:rPr lang="en-US" altLang="ja-JP" sz="10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23</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pSp>
        <p:nvGrpSpPr>
          <p:cNvPr id="162" name="グループ化 161">
            <a:extLst>
              <a:ext uri="{FF2B5EF4-FFF2-40B4-BE49-F238E27FC236}">
                <a16:creationId xmlns:a16="http://schemas.microsoft.com/office/drawing/2014/main" id="{7C9FECA5-AB68-4F48-BBE7-2AB982132D9F}"/>
              </a:ext>
            </a:extLst>
          </p:cNvPr>
          <p:cNvGrpSpPr/>
          <p:nvPr/>
        </p:nvGrpSpPr>
        <p:grpSpPr>
          <a:xfrm>
            <a:off x="6989025" y="1924040"/>
            <a:ext cx="830152" cy="373442"/>
            <a:chOff x="6984087" y="2029309"/>
            <a:chExt cx="830152" cy="373442"/>
          </a:xfrm>
        </p:grpSpPr>
        <p:sp>
          <p:nvSpPr>
            <p:cNvPr id="139" name="正方形/長方形 138">
              <a:extLst>
                <a:ext uri="{FF2B5EF4-FFF2-40B4-BE49-F238E27FC236}">
                  <a16:creationId xmlns:a16="http://schemas.microsoft.com/office/drawing/2014/main" id="{967F1F0D-E879-0146-8358-988F411212FB}"/>
                </a:ext>
              </a:extLst>
            </p:cNvPr>
            <p:cNvSpPr/>
            <p:nvPr/>
          </p:nvSpPr>
          <p:spPr>
            <a:xfrm>
              <a:off x="6984087" y="2029309"/>
              <a:ext cx="830152" cy="215444"/>
            </a:xfrm>
            <a:prstGeom prst="rect">
              <a:avLst/>
            </a:prstGeom>
            <a:noFill/>
            <a:ln>
              <a:noFill/>
            </a:ln>
          </p:spPr>
          <p:txBody>
            <a:bodyPr wrap="square" anchor="t">
              <a:spAutoFit/>
            </a:bodyPr>
            <a:lstStyle/>
            <a:p>
              <a:pPr lvl="0" algn="ctr">
                <a:defRPr/>
              </a:pPr>
              <a:r>
                <a:rPr lang="en-US" altLang="ja-JP" sz="8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60</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代</a:t>
              </a:r>
            </a:p>
          </p:txBody>
        </p:sp>
        <p:sp>
          <p:nvSpPr>
            <p:cNvPr id="140" name="正方形/長方形 139">
              <a:extLst>
                <a:ext uri="{FF2B5EF4-FFF2-40B4-BE49-F238E27FC236}">
                  <a16:creationId xmlns:a16="http://schemas.microsoft.com/office/drawing/2014/main" id="{9230F16D-20C4-724E-9D4B-061036A3626B}"/>
                </a:ext>
              </a:extLst>
            </p:cNvPr>
            <p:cNvSpPr/>
            <p:nvPr/>
          </p:nvSpPr>
          <p:spPr>
            <a:xfrm>
              <a:off x="7120814" y="2156530"/>
              <a:ext cx="556698" cy="246221"/>
            </a:xfrm>
            <a:prstGeom prst="rect">
              <a:avLst/>
            </a:prstGeom>
            <a:noFill/>
            <a:ln>
              <a:noFill/>
            </a:ln>
          </p:spPr>
          <p:txBody>
            <a:bodyPr wrap="square" anchor="t">
              <a:spAutoFit/>
            </a:bodyPr>
            <a:lstStyle/>
            <a:p>
              <a:pPr lvl="0" algn="ctr">
                <a:defRPr/>
              </a:pPr>
              <a:r>
                <a:rPr lang="en-US" altLang="ja-JP" sz="10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21</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pSp>
        <p:nvGrpSpPr>
          <p:cNvPr id="129" name="グループ化 128">
            <a:extLst>
              <a:ext uri="{FF2B5EF4-FFF2-40B4-BE49-F238E27FC236}">
                <a16:creationId xmlns:a16="http://schemas.microsoft.com/office/drawing/2014/main" id="{0D57C840-53B3-5543-B2CF-A190E3E831B3}"/>
              </a:ext>
            </a:extLst>
          </p:cNvPr>
          <p:cNvGrpSpPr/>
          <p:nvPr/>
        </p:nvGrpSpPr>
        <p:grpSpPr>
          <a:xfrm>
            <a:off x="788746" y="1923317"/>
            <a:ext cx="830152" cy="373442"/>
            <a:chOff x="513480" y="4810559"/>
            <a:chExt cx="830152" cy="373442"/>
          </a:xfrm>
        </p:grpSpPr>
        <p:sp>
          <p:nvSpPr>
            <p:cNvPr id="130" name="正方形/長方形 129">
              <a:extLst>
                <a:ext uri="{FF2B5EF4-FFF2-40B4-BE49-F238E27FC236}">
                  <a16:creationId xmlns:a16="http://schemas.microsoft.com/office/drawing/2014/main" id="{E6611DCC-478A-8C4D-8A2D-6954B9BF9C4D}"/>
                </a:ext>
              </a:extLst>
            </p:cNvPr>
            <p:cNvSpPr/>
            <p:nvPr/>
          </p:nvSpPr>
          <p:spPr>
            <a:xfrm>
              <a:off x="513480" y="4810559"/>
              <a:ext cx="830152" cy="215444"/>
            </a:xfrm>
            <a:prstGeom prst="rect">
              <a:avLst/>
            </a:prstGeom>
            <a:noFill/>
            <a:ln>
              <a:noFill/>
            </a:ln>
          </p:spPr>
          <p:txBody>
            <a:bodyPr wrap="square" anchor="t">
              <a:spAutoFit/>
            </a:bodyPr>
            <a:lstStyle/>
            <a:p>
              <a:pPr lvl="0" algn="ctr">
                <a:defRPr/>
              </a:pP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女性</a:t>
              </a:r>
            </a:p>
          </p:txBody>
        </p:sp>
        <p:sp>
          <p:nvSpPr>
            <p:cNvPr id="172" name="正方形/長方形 171">
              <a:extLst>
                <a:ext uri="{FF2B5EF4-FFF2-40B4-BE49-F238E27FC236}">
                  <a16:creationId xmlns:a16="http://schemas.microsoft.com/office/drawing/2014/main" id="{9A761C57-3B83-8D49-A18C-E0AAAF99B1C3}"/>
                </a:ext>
              </a:extLst>
            </p:cNvPr>
            <p:cNvSpPr/>
            <p:nvPr/>
          </p:nvSpPr>
          <p:spPr>
            <a:xfrm>
              <a:off x="650207" y="4937780"/>
              <a:ext cx="556698" cy="246221"/>
            </a:xfrm>
            <a:prstGeom prst="rect">
              <a:avLst/>
            </a:prstGeom>
            <a:noFill/>
            <a:ln>
              <a:noFill/>
            </a:ln>
          </p:spPr>
          <p:txBody>
            <a:bodyPr wrap="square" anchor="t">
              <a:spAutoFit/>
            </a:bodyPr>
            <a:lstStyle/>
            <a:p>
              <a:pPr lvl="0" algn="ctr">
                <a:defRPr/>
              </a:pPr>
              <a:r>
                <a:rPr lang="en-US" altLang="ja-JP" sz="10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23</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sp>
        <p:nvSpPr>
          <p:cNvPr id="173" name="正方形/長方形 172">
            <a:extLst>
              <a:ext uri="{FF2B5EF4-FFF2-40B4-BE49-F238E27FC236}">
                <a16:creationId xmlns:a16="http://schemas.microsoft.com/office/drawing/2014/main" id="{804D1074-3E28-A64A-9335-24D2803BA86A}"/>
              </a:ext>
            </a:extLst>
          </p:cNvPr>
          <p:cNvSpPr/>
          <p:nvPr/>
        </p:nvSpPr>
        <p:spPr>
          <a:xfrm>
            <a:off x="1434870" y="2519005"/>
            <a:ext cx="830152" cy="276999"/>
          </a:xfrm>
          <a:prstGeom prst="rect">
            <a:avLst/>
          </a:prstGeom>
          <a:noFill/>
          <a:ln>
            <a:noFill/>
          </a:ln>
        </p:spPr>
        <p:txBody>
          <a:bodyPr wrap="square" anchor="t">
            <a:spAutoFit/>
          </a:bodyPr>
          <a:lstStyle/>
          <a:p>
            <a:pPr lvl="0" algn="ctr">
              <a:defRPr/>
            </a:pPr>
            <a:r>
              <a:rPr lang="ja-JP" altLang="en-US" sz="12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男性</a:t>
            </a:r>
          </a:p>
        </p:txBody>
      </p:sp>
      <p:grpSp>
        <p:nvGrpSpPr>
          <p:cNvPr id="174" name="グループ化 173">
            <a:extLst>
              <a:ext uri="{FF2B5EF4-FFF2-40B4-BE49-F238E27FC236}">
                <a16:creationId xmlns:a16="http://schemas.microsoft.com/office/drawing/2014/main" id="{0A1D816D-6BF7-B24D-AFCA-73D2D2218670}"/>
              </a:ext>
            </a:extLst>
          </p:cNvPr>
          <p:cNvGrpSpPr/>
          <p:nvPr/>
        </p:nvGrpSpPr>
        <p:grpSpPr>
          <a:xfrm>
            <a:off x="1432341" y="2715906"/>
            <a:ext cx="885613" cy="461665"/>
            <a:chOff x="1514415" y="5131473"/>
            <a:chExt cx="885613" cy="461665"/>
          </a:xfrm>
        </p:grpSpPr>
        <p:sp>
          <p:nvSpPr>
            <p:cNvPr id="175" name="正方形/長方形 174">
              <a:extLst>
                <a:ext uri="{FF2B5EF4-FFF2-40B4-BE49-F238E27FC236}">
                  <a16:creationId xmlns:a16="http://schemas.microsoft.com/office/drawing/2014/main" id="{7B3F9122-E2AF-0A4E-A9D5-CF92C2150A32}"/>
                </a:ext>
              </a:extLst>
            </p:cNvPr>
            <p:cNvSpPr/>
            <p:nvPr/>
          </p:nvSpPr>
          <p:spPr>
            <a:xfrm>
              <a:off x="1514415" y="5131473"/>
              <a:ext cx="830690" cy="461665"/>
            </a:xfrm>
            <a:prstGeom prst="rect">
              <a:avLst/>
            </a:prstGeom>
            <a:noFill/>
            <a:ln>
              <a:noFill/>
            </a:ln>
          </p:spPr>
          <p:txBody>
            <a:bodyPr wrap="square" anchor="t">
              <a:spAutoFit/>
            </a:bodyPr>
            <a:lstStyle/>
            <a:p>
              <a:pPr lvl="0" algn="ctr">
                <a:defRPr/>
              </a:pPr>
              <a:r>
                <a:rPr lang="en-US" altLang="ja-JP" sz="2400" b="1" kern="100" dirty="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rPr>
                <a:t>77</a:t>
              </a:r>
              <a:endParaRPr lang="ja-JP" altLang="en-US" sz="2400" b="1" kern="10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176" name="正方形/長方形 175">
              <a:extLst>
                <a:ext uri="{FF2B5EF4-FFF2-40B4-BE49-F238E27FC236}">
                  <a16:creationId xmlns:a16="http://schemas.microsoft.com/office/drawing/2014/main" id="{9DEC4C59-F3E9-A34D-8A81-99FE65C53BE6}"/>
                </a:ext>
              </a:extLst>
            </p:cNvPr>
            <p:cNvSpPr/>
            <p:nvPr/>
          </p:nvSpPr>
          <p:spPr>
            <a:xfrm>
              <a:off x="2029242" y="5273759"/>
              <a:ext cx="370786" cy="288000"/>
            </a:xfrm>
            <a:prstGeom prst="rect">
              <a:avLst/>
            </a:prstGeom>
            <a:noFill/>
            <a:ln>
              <a:noFill/>
            </a:ln>
          </p:spPr>
          <p:txBody>
            <a:bodyPr wrap="square" anchor="t">
              <a:spAutoFit/>
            </a:bodyPr>
            <a:lstStyle/>
            <a:p>
              <a:pPr lvl="0" algn="ctr">
                <a:defRPr/>
              </a:pPr>
              <a:r>
                <a:rPr lang="ja-JP" altLang="en-US" sz="1200" kern="10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sp>
        <p:nvSpPr>
          <p:cNvPr id="161" name="角丸四角形 160">
            <a:extLst>
              <a:ext uri="{FF2B5EF4-FFF2-40B4-BE49-F238E27FC236}">
                <a16:creationId xmlns:a16="http://schemas.microsoft.com/office/drawing/2014/main" id="{D18EF651-27D0-C34E-8213-EFA07620E213}"/>
              </a:ext>
            </a:extLst>
          </p:cNvPr>
          <p:cNvSpPr/>
          <p:nvPr/>
        </p:nvSpPr>
        <p:spPr>
          <a:xfrm>
            <a:off x="7210885" y="1503210"/>
            <a:ext cx="1661864" cy="282944"/>
          </a:xfrm>
          <a:prstGeom prst="roundRect">
            <a:avLst/>
          </a:prstGeom>
          <a:solidFill>
            <a:srgbClr val="E1E6EF"/>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角丸四角形 176">
            <a:extLst>
              <a:ext uri="{FF2B5EF4-FFF2-40B4-BE49-F238E27FC236}">
                <a16:creationId xmlns:a16="http://schemas.microsoft.com/office/drawing/2014/main" id="{52133A02-8135-E547-8673-4F1222615049}"/>
              </a:ext>
            </a:extLst>
          </p:cNvPr>
          <p:cNvSpPr/>
          <p:nvPr/>
        </p:nvSpPr>
        <p:spPr>
          <a:xfrm>
            <a:off x="4125851" y="1503210"/>
            <a:ext cx="1661864" cy="282944"/>
          </a:xfrm>
          <a:prstGeom prst="roundRect">
            <a:avLst/>
          </a:prstGeom>
          <a:solidFill>
            <a:srgbClr val="E1E6EF"/>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角丸四角形 72">
            <a:extLst>
              <a:ext uri="{FF2B5EF4-FFF2-40B4-BE49-F238E27FC236}">
                <a16:creationId xmlns:a16="http://schemas.microsoft.com/office/drawing/2014/main" id="{C85A54A7-7782-0747-90D9-6E0D85A46D5E}"/>
              </a:ext>
            </a:extLst>
          </p:cNvPr>
          <p:cNvSpPr/>
          <p:nvPr/>
        </p:nvSpPr>
        <p:spPr>
          <a:xfrm>
            <a:off x="4319067" y="1531106"/>
            <a:ext cx="1275433" cy="22715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rgbClr val="003963"/>
                </a:solidFill>
                <a:latin typeface="Meiryo UI" panose="020B0604030504040204" pitchFamily="50" charset="-128"/>
                <a:ea typeface="Meiryo UI" panose="020B0604030504040204" pitchFamily="50" charset="-128"/>
                <a:cs typeface="Meiryo UI" panose="020B0604030504040204" pitchFamily="50" charset="-128"/>
              </a:rPr>
              <a:t>地域</a:t>
            </a:r>
          </a:p>
        </p:txBody>
      </p:sp>
      <p:sp>
        <p:nvSpPr>
          <p:cNvPr id="181" name="角丸四角形 73">
            <a:extLst>
              <a:ext uri="{FF2B5EF4-FFF2-40B4-BE49-F238E27FC236}">
                <a16:creationId xmlns:a16="http://schemas.microsoft.com/office/drawing/2014/main" id="{E63E8A61-82AB-6B44-A31F-CCABB8F45710}"/>
              </a:ext>
            </a:extLst>
          </p:cNvPr>
          <p:cNvSpPr/>
          <p:nvPr/>
        </p:nvSpPr>
        <p:spPr>
          <a:xfrm>
            <a:off x="7404101" y="1531106"/>
            <a:ext cx="1275433" cy="22715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rgbClr val="003963"/>
                </a:solidFill>
                <a:latin typeface="Meiryo UI" panose="020B0604030504040204" pitchFamily="50" charset="-128"/>
                <a:ea typeface="Meiryo UI" panose="020B0604030504040204" pitchFamily="50" charset="-128"/>
                <a:cs typeface="Meiryo UI" panose="020B0604030504040204" pitchFamily="50" charset="-128"/>
              </a:rPr>
              <a:t>年代</a:t>
            </a:r>
          </a:p>
        </p:txBody>
      </p:sp>
      <p:sp>
        <p:nvSpPr>
          <p:cNvPr id="183" name="角丸四角形 182">
            <a:extLst>
              <a:ext uri="{FF2B5EF4-FFF2-40B4-BE49-F238E27FC236}">
                <a16:creationId xmlns:a16="http://schemas.microsoft.com/office/drawing/2014/main" id="{E300EDF6-E5B7-834C-9FAC-8EB1E5193AE6}"/>
              </a:ext>
            </a:extLst>
          </p:cNvPr>
          <p:cNvSpPr/>
          <p:nvPr/>
        </p:nvSpPr>
        <p:spPr>
          <a:xfrm>
            <a:off x="4125851" y="4063170"/>
            <a:ext cx="1661864" cy="282944"/>
          </a:xfrm>
          <a:prstGeom prst="roundRect">
            <a:avLst/>
          </a:prstGeom>
          <a:solidFill>
            <a:srgbClr val="E1E6EF"/>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角丸四角形 72">
            <a:extLst>
              <a:ext uri="{FF2B5EF4-FFF2-40B4-BE49-F238E27FC236}">
                <a16:creationId xmlns:a16="http://schemas.microsoft.com/office/drawing/2014/main" id="{705706A4-E1D6-DC40-9AA1-7B50AFB80E3E}"/>
              </a:ext>
            </a:extLst>
          </p:cNvPr>
          <p:cNvSpPr/>
          <p:nvPr/>
        </p:nvSpPr>
        <p:spPr>
          <a:xfrm>
            <a:off x="4319067" y="4091066"/>
            <a:ext cx="1275433" cy="22715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rgbClr val="003963"/>
                </a:solidFill>
                <a:latin typeface="Meiryo UI" panose="020B0604030504040204" pitchFamily="50" charset="-128"/>
                <a:ea typeface="Meiryo UI" panose="020B0604030504040204" pitchFamily="50" charset="-128"/>
                <a:cs typeface="Meiryo UI" panose="020B0604030504040204" pitchFamily="50" charset="-128"/>
              </a:rPr>
              <a:t>世帯年収</a:t>
            </a:r>
          </a:p>
        </p:txBody>
      </p:sp>
      <p:sp>
        <p:nvSpPr>
          <p:cNvPr id="94" name="角丸四角形 93">
            <a:extLst>
              <a:ext uri="{FF2B5EF4-FFF2-40B4-BE49-F238E27FC236}">
                <a16:creationId xmlns:a16="http://schemas.microsoft.com/office/drawing/2014/main" id="{F4ADA762-E5CA-724C-9B22-AC274AAE5816}"/>
              </a:ext>
            </a:extLst>
          </p:cNvPr>
          <p:cNvSpPr/>
          <p:nvPr/>
        </p:nvSpPr>
        <p:spPr>
          <a:xfrm>
            <a:off x="1032107" y="1503210"/>
            <a:ext cx="1661864" cy="282944"/>
          </a:xfrm>
          <a:prstGeom prst="roundRect">
            <a:avLst/>
          </a:prstGeom>
          <a:solidFill>
            <a:srgbClr val="E1E6EF"/>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角丸四角形 71">
            <a:extLst>
              <a:ext uri="{FF2B5EF4-FFF2-40B4-BE49-F238E27FC236}">
                <a16:creationId xmlns:a16="http://schemas.microsoft.com/office/drawing/2014/main" id="{D6EE5070-2671-6945-BC26-A9021FF3F451}"/>
              </a:ext>
            </a:extLst>
          </p:cNvPr>
          <p:cNvSpPr/>
          <p:nvPr/>
        </p:nvSpPr>
        <p:spPr>
          <a:xfrm>
            <a:off x="1036956" y="1531106"/>
            <a:ext cx="1661865" cy="22715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rgbClr val="003963"/>
                </a:solidFill>
                <a:latin typeface="Meiryo UI" panose="020B0604030504040204" pitchFamily="50" charset="-128"/>
                <a:ea typeface="Meiryo UI" panose="020B0604030504040204" pitchFamily="50" charset="-128"/>
                <a:cs typeface="Meiryo UI" panose="020B0604030504040204" pitchFamily="50" charset="-128"/>
              </a:rPr>
              <a:t>性別</a:t>
            </a:r>
          </a:p>
        </p:txBody>
      </p:sp>
      <p:sp>
        <p:nvSpPr>
          <p:cNvPr id="171" name="角丸四角形 170">
            <a:extLst>
              <a:ext uri="{FF2B5EF4-FFF2-40B4-BE49-F238E27FC236}">
                <a16:creationId xmlns:a16="http://schemas.microsoft.com/office/drawing/2014/main" id="{E72E67B8-454D-5E47-AF9C-D9DA3658104C}"/>
              </a:ext>
            </a:extLst>
          </p:cNvPr>
          <p:cNvSpPr/>
          <p:nvPr/>
        </p:nvSpPr>
        <p:spPr>
          <a:xfrm>
            <a:off x="7219719" y="4063170"/>
            <a:ext cx="1661864" cy="282944"/>
          </a:xfrm>
          <a:prstGeom prst="roundRect">
            <a:avLst/>
          </a:prstGeom>
          <a:solidFill>
            <a:srgbClr val="E1E6EF"/>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角丸四角形 181">
            <a:extLst>
              <a:ext uri="{FF2B5EF4-FFF2-40B4-BE49-F238E27FC236}">
                <a16:creationId xmlns:a16="http://schemas.microsoft.com/office/drawing/2014/main" id="{61C2A0FE-D398-994B-BDC5-757B32C3413D}"/>
              </a:ext>
            </a:extLst>
          </p:cNvPr>
          <p:cNvSpPr/>
          <p:nvPr/>
        </p:nvSpPr>
        <p:spPr>
          <a:xfrm>
            <a:off x="1040818" y="4063170"/>
            <a:ext cx="1661864" cy="282944"/>
          </a:xfrm>
          <a:prstGeom prst="roundRect">
            <a:avLst/>
          </a:prstGeom>
          <a:solidFill>
            <a:srgbClr val="E1E6EF"/>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角丸四角形 71">
            <a:extLst>
              <a:ext uri="{FF2B5EF4-FFF2-40B4-BE49-F238E27FC236}">
                <a16:creationId xmlns:a16="http://schemas.microsoft.com/office/drawing/2014/main" id="{961DFD18-3F0E-A54E-9E13-6B65DE36ECA9}"/>
              </a:ext>
            </a:extLst>
          </p:cNvPr>
          <p:cNvSpPr/>
          <p:nvPr/>
        </p:nvSpPr>
        <p:spPr>
          <a:xfrm>
            <a:off x="1040818" y="4091066"/>
            <a:ext cx="1661865" cy="22715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rgbClr val="003963"/>
                </a:solidFill>
                <a:latin typeface="Meiryo UI" panose="020B0604030504040204" pitchFamily="50" charset="-128"/>
                <a:ea typeface="Meiryo UI" panose="020B0604030504040204" pitchFamily="50" charset="-128"/>
                <a:cs typeface="Meiryo UI" panose="020B0604030504040204" pitchFamily="50" charset="-128"/>
              </a:rPr>
              <a:t>役職</a:t>
            </a:r>
          </a:p>
        </p:txBody>
      </p:sp>
      <p:sp>
        <p:nvSpPr>
          <p:cNvPr id="185" name="角丸四角形 73">
            <a:extLst>
              <a:ext uri="{FF2B5EF4-FFF2-40B4-BE49-F238E27FC236}">
                <a16:creationId xmlns:a16="http://schemas.microsoft.com/office/drawing/2014/main" id="{4DBC6006-BE67-B043-A222-33C2B107A15C}"/>
              </a:ext>
            </a:extLst>
          </p:cNvPr>
          <p:cNvSpPr/>
          <p:nvPr/>
        </p:nvSpPr>
        <p:spPr>
          <a:xfrm>
            <a:off x="7404101" y="4091066"/>
            <a:ext cx="1275433" cy="22715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rgbClr val="003963"/>
                </a:solidFill>
                <a:latin typeface="Meiryo UI" panose="020B0604030504040204" pitchFamily="50" charset="-128"/>
                <a:ea typeface="Meiryo UI" panose="020B0604030504040204" pitchFamily="50" charset="-128"/>
                <a:cs typeface="Meiryo UI" panose="020B0604030504040204" pitchFamily="50" charset="-128"/>
              </a:rPr>
              <a:t>従業員規模</a:t>
            </a:r>
          </a:p>
        </p:txBody>
      </p:sp>
      <p:sp>
        <p:nvSpPr>
          <p:cNvPr id="178" name="Text Box 16">
            <a:extLst>
              <a:ext uri="{FF2B5EF4-FFF2-40B4-BE49-F238E27FC236}">
                <a16:creationId xmlns:a16="http://schemas.microsoft.com/office/drawing/2014/main" id="{F51E4BA9-FC9E-9344-B748-3D70280E34C1}"/>
              </a:ext>
            </a:extLst>
          </p:cNvPr>
          <p:cNvSpPr txBox="1">
            <a:spLocks noChangeArrowheads="1"/>
          </p:cNvSpPr>
          <p:nvPr/>
        </p:nvSpPr>
        <p:spPr bwMode="auto">
          <a:xfrm>
            <a:off x="9053343" y="6316928"/>
            <a:ext cx="84029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2021.12.1</a:t>
            </a:r>
            <a:r>
              <a:rPr kumimoji="0" lang="ja-JP" altLang="en-US" sz="800">
                <a:solidFill>
                  <a:srgbClr val="C00000"/>
                </a:solidFill>
                <a:latin typeface="Century Gothic"/>
                <a:ea typeface="HGPｺﾞｼｯｸM"/>
              </a:rPr>
              <a:t>更新</a:t>
            </a:r>
            <a:endParaRPr kumimoji="0" lang="ja-JP" altLang="en-US" sz="800" dirty="0">
              <a:solidFill>
                <a:srgbClr val="C00000"/>
              </a:solidFill>
              <a:latin typeface="Century Gothic"/>
              <a:ea typeface="HGPｺﾞｼｯｸM"/>
            </a:endParaRPr>
          </a:p>
        </p:txBody>
      </p:sp>
      <p:sp>
        <p:nvSpPr>
          <p:cNvPr id="179" name="テキスト ボックス 178">
            <a:extLst>
              <a:ext uri="{FF2B5EF4-FFF2-40B4-BE49-F238E27FC236}">
                <a16:creationId xmlns:a16="http://schemas.microsoft.com/office/drawing/2014/main" id="{4D837392-1A9D-724F-8E3E-CF95E4965572}"/>
              </a:ext>
            </a:extLst>
          </p:cNvPr>
          <p:cNvSpPr txBox="1"/>
          <p:nvPr/>
        </p:nvSpPr>
        <p:spPr>
          <a:xfrm>
            <a:off x="7964034" y="6360011"/>
            <a:ext cx="1435430" cy="121893"/>
          </a:xfrm>
          <a:prstGeom prst="rect">
            <a:avLst/>
          </a:prstGeom>
          <a:noFill/>
        </p:spPr>
        <p:txBody>
          <a:bodyPr wrap="square" lIns="0" tIns="0" rIns="0" bIns="0" rtlCol="0" anchor="t">
            <a:spAutoFit/>
          </a:bodyPr>
          <a:lstStyle/>
          <a:p>
            <a:pPr>
              <a:lnSpc>
                <a:spcPct val="110000"/>
              </a:lnSpc>
            </a:pPr>
            <a:r>
              <a:rPr lang="en-US" altLang="ja-JP" sz="800" dirty="0">
                <a:latin typeface="Meiryo UI" panose="020B0604030504040204" pitchFamily="34" charset="-128"/>
                <a:ea typeface="Meiryo UI" panose="020B0604030504040204" pitchFamily="34" charset="-128"/>
                <a:cs typeface="Meiryo UI" panose="020B0604030504040204" pitchFamily="50" charset="-128"/>
              </a:rPr>
              <a:t>※2021</a:t>
            </a:r>
            <a:r>
              <a:rPr lang="ja-JP" altLang="en-US" sz="800">
                <a:latin typeface="Meiryo UI" panose="020B0604030504040204" pitchFamily="34" charset="-128"/>
                <a:ea typeface="Meiryo UI" panose="020B0604030504040204" pitchFamily="34" charset="-128"/>
                <a:cs typeface="Meiryo UI" panose="020B0604030504040204" pitchFamily="50" charset="-128"/>
              </a:rPr>
              <a:t>年</a:t>
            </a:r>
            <a:r>
              <a:rPr lang="en-US" altLang="ja-JP" sz="800" dirty="0">
                <a:latin typeface="Meiryo UI" panose="020B0604030504040204" pitchFamily="34" charset="-128"/>
                <a:ea typeface="Meiryo UI" panose="020B0604030504040204" pitchFamily="34" charset="-128"/>
                <a:cs typeface="Meiryo UI" panose="020B0604030504040204" pitchFamily="50" charset="-128"/>
              </a:rPr>
              <a:t>9</a:t>
            </a:r>
            <a:r>
              <a:rPr lang="ja-JP" altLang="en-US" sz="800">
                <a:latin typeface="Meiryo UI" panose="020B0604030504040204" pitchFamily="34" charset="-128"/>
                <a:ea typeface="Meiryo UI" panose="020B0604030504040204" pitchFamily="34" charset="-128"/>
                <a:cs typeface="Meiryo UI" panose="020B0604030504040204" pitchFamily="50" charset="-128"/>
              </a:rPr>
              <a:t>月</a:t>
            </a:r>
            <a:r>
              <a:rPr lang="en-US" altLang="ja-JP" sz="800" dirty="0">
                <a:latin typeface="Meiryo UI" panose="020B0604030504040204" pitchFamily="34" charset="-128"/>
                <a:ea typeface="Meiryo UI" panose="020B0604030504040204" pitchFamily="34" charset="-128"/>
                <a:cs typeface="Meiryo UI" panose="020B0604030504040204" pitchFamily="50" charset="-128"/>
              </a:rPr>
              <a:t>30</a:t>
            </a:r>
            <a:r>
              <a:rPr lang="ja-JP" altLang="en-US" sz="800" dirty="0">
                <a:latin typeface="Meiryo UI" panose="020B0604030504040204" pitchFamily="34" charset="-128"/>
                <a:ea typeface="Meiryo UI" panose="020B0604030504040204" pitchFamily="34" charset="-128"/>
                <a:cs typeface="Meiryo UI" panose="020B0604030504040204" pitchFamily="50" charset="-128"/>
              </a:rPr>
              <a:t>日時点</a:t>
            </a:r>
            <a:endParaRPr lang="ja-JP" altLang="en-US" sz="800" dirty="0">
              <a:latin typeface="Meiryo UI" panose="020B0604030504040204" pitchFamily="34" charset="-128"/>
              <a:ea typeface="Meiryo UI" panose="020B0604030504040204" pitchFamily="34" charset="-128"/>
            </a:endParaRPr>
          </a:p>
        </p:txBody>
      </p:sp>
      <p:graphicFrame>
        <p:nvGraphicFramePr>
          <p:cNvPr id="187" name="グラフ 186">
            <a:extLst>
              <a:ext uri="{FF2B5EF4-FFF2-40B4-BE49-F238E27FC236}">
                <a16:creationId xmlns:a16="http://schemas.microsoft.com/office/drawing/2014/main" id="{32044147-1154-E64F-8CE6-345B2C18405C}"/>
              </a:ext>
            </a:extLst>
          </p:cNvPr>
          <p:cNvGraphicFramePr/>
          <p:nvPr>
            <p:extLst>
              <p:ext uri="{D42A27DB-BD31-4B8C-83A1-F6EECF244321}">
                <p14:modId xmlns:p14="http://schemas.microsoft.com/office/powerpoint/2010/main" val="2516355525"/>
              </p:ext>
            </p:extLst>
          </p:nvPr>
        </p:nvGraphicFramePr>
        <p:xfrm>
          <a:off x="914465" y="4578474"/>
          <a:ext cx="1996958" cy="1745831"/>
        </p:xfrm>
        <a:graphic>
          <a:graphicData uri="http://schemas.openxmlformats.org/drawingml/2006/chart">
            <c:chart xmlns:c="http://schemas.openxmlformats.org/drawingml/2006/chart" xmlns:r="http://schemas.openxmlformats.org/officeDocument/2006/relationships" r:id="rId7"/>
          </a:graphicData>
        </a:graphic>
      </p:graphicFrame>
      <p:sp>
        <p:nvSpPr>
          <p:cNvPr id="188" name="円/楕円 187">
            <a:extLst>
              <a:ext uri="{FF2B5EF4-FFF2-40B4-BE49-F238E27FC236}">
                <a16:creationId xmlns:a16="http://schemas.microsoft.com/office/drawing/2014/main" id="{6CA2723A-AC49-274C-BAAC-05D518ADADC0}"/>
              </a:ext>
            </a:extLst>
          </p:cNvPr>
          <p:cNvSpPr/>
          <p:nvPr/>
        </p:nvSpPr>
        <p:spPr>
          <a:xfrm>
            <a:off x="1408790" y="4927922"/>
            <a:ext cx="1017594" cy="10175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 name="正方形/長方形 188">
            <a:extLst>
              <a:ext uri="{FF2B5EF4-FFF2-40B4-BE49-F238E27FC236}">
                <a16:creationId xmlns:a16="http://schemas.microsoft.com/office/drawing/2014/main" id="{DF9A50D3-9FFA-8847-902B-A265ED91E64F}"/>
              </a:ext>
            </a:extLst>
          </p:cNvPr>
          <p:cNvSpPr/>
          <p:nvPr/>
        </p:nvSpPr>
        <p:spPr>
          <a:xfrm>
            <a:off x="1491638" y="5102603"/>
            <a:ext cx="830152" cy="276999"/>
          </a:xfrm>
          <a:prstGeom prst="rect">
            <a:avLst/>
          </a:prstGeom>
          <a:noFill/>
          <a:ln>
            <a:noFill/>
          </a:ln>
        </p:spPr>
        <p:txBody>
          <a:bodyPr wrap="square" anchor="t">
            <a:spAutoFit/>
          </a:bodyPr>
          <a:lstStyle/>
          <a:p>
            <a:pPr lvl="0" algn="ctr">
              <a:defRPr/>
            </a:pPr>
            <a:r>
              <a:rPr lang="ja-JP" altLang="en-US" sz="12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役職者</a:t>
            </a:r>
          </a:p>
        </p:txBody>
      </p:sp>
      <p:grpSp>
        <p:nvGrpSpPr>
          <p:cNvPr id="192" name="グループ化 191">
            <a:extLst>
              <a:ext uri="{FF2B5EF4-FFF2-40B4-BE49-F238E27FC236}">
                <a16:creationId xmlns:a16="http://schemas.microsoft.com/office/drawing/2014/main" id="{5D24235A-321F-544F-A52A-48986A6CBC96}"/>
              </a:ext>
            </a:extLst>
          </p:cNvPr>
          <p:cNvGrpSpPr/>
          <p:nvPr/>
        </p:nvGrpSpPr>
        <p:grpSpPr>
          <a:xfrm>
            <a:off x="1461670" y="5299326"/>
            <a:ext cx="867039" cy="461665"/>
            <a:chOff x="1514415" y="5131473"/>
            <a:chExt cx="867039" cy="461665"/>
          </a:xfrm>
        </p:grpSpPr>
        <p:sp>
          <p:nvSpPr>
            <p:cNvPr id="193" name="正方形/長方形 192">
              <a:extLst>
                <a:ext uri="{FF2B5EF4-FFF2-40B4-BE49-F238E27FC236}">
                  <a16:creationId xmlns:a16="http://schemas.microsoft.com/office/drawing/2014/main" id="{BCDA3FAE-C21F-974F-9495-FAF3422B083E}"/>
                </a:ext>
              </a:extLst>
            </p:cNvPr>
            <p:cNvSpPr/>
            <p:nvPr/>
          </p:nvSpPr>
          <p:spPr>
            <a:xfrm>
              <a:off x="1514415" y="5131473"/>
              <a:ext cx="830690" cy="461665"/>
            </a:xfrm>
            <a:prstGeom prst="rect">
              <a:avLst/>
            </a:prstGeom>
            <a:noFill/>
            <a:ln>
              <a:noFill/>
            </a:ln>
          </p:spPr>
          <p:txBody>
            <a:bodyPr wrap="square" anchor="t">
              <a:spAutoFit/>
            </a:bodyPr>
            <a:lstStyle/>
            <a:p>
              <a:pPr lvl="0" algn="ctr">
                <a:defRPr/>
              </a:pPr>
              <a:r>
                <a:rPr lang="en-US" altLang="ja-JP" sz="2400" b="1" kern="100" dirty="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rPr>
                <a:t>56</a:t>
              </a:r>
              <a:endParaRPr lang="ja-JP" altLang="en-US" sz="2400" b="1" kern="10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194" name="正方形/長方形 193">
              <a:extLst>
                <a:ext uri="{FF2B5EF4-FFF2-40B4-BE49-F238E27FC236}">
                  <a16:creationId xmlns:a16="http://schemas.microsoft.com/office/drawing/2014/main" id="{E2573BFE-8438-9C4A-B19E-570EE2C9330B}"/>
                </a:ext>
              </a:extLst>
            </p:cNvPr>
            <p:cNvSpPr/>
            <p:nvPr/>
          </p:nvSpPr>
          <p:spPr>
            <a:xfrm>
              <a:off x="2010668" y="5283487"/>
              <a:ext cx="370786" cy="288000"/>
            </a:xfrm>
            <a:prstGeom prst="rect">
              <a:avLst/>
            </a:prstGeom>
            <a:noFill/>
            <a:ln>
              <a:noFill/>
            </a:ln>
          </p:spPr>
          <p:txBody>
            <a:bodyPr wrap="square" anchor="t">
              <a:spAutoFit/>
            </a:bodyPr>
            <a:lstStyle/>
            <a:p>
              <a:pPr lvl="0" algn="ctr">
                <a:defRPr/>
              </a:pPr>
              <a:r>
                <a:rPr lang="ja-JP" altLang="en-US" sz="1200" kern="10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pSp>
        <p:nvGrpSpPr>
          <p:cNvPr id="197" name="グループ化 196">
            <a:extLst>
              <a:ext uri="{FF2B5EF4-FFF2-40B4-BE49-F238E27FC236}">
                <a16:creationId xmlns:a16="http://schemas.microsoft.com/office/drawing/2014/main" id="{9B54B621-80B8-9443-B607-9584874D44B8}"/>
              </a:ext>
            </a:extLst>
          </p:cNvPr>
          <p:cNvGrpSpPr/>
          <p:nvPr/>
        </p:nvGrpSpPr>
        <p:grpSpPr>
          <a:xfrm>
            <a:off x="2060349" y="4467077"/>
            <a:ext cx="830152" cy="373442"/>
            <a:chOff x="2221623" y="4440036"/>
            <a:chExt cx="830152" cy="373442"/>
          </a:xfrm>
        </p:grpSpPr>
        <p:sp>
          <p:nvSpPr>
            <p:cNvPr id="198" name="正方形/長方形 197">
              <a:extLst>
                <a:ext uri="{FF2B5EF4-FFF2-40B4-BE49-F238E27FC236}">
                  <a16:creationId xmlns:a16="http://schemas.microsoft.com/office/drawing/2014/main" id="{987A0C31-CD61-ED40-8AB6-B6F938D36276}"/>
                </a:ext>
              </a:extLst>
            </p:cNvPr>
            <p:cNvSpPr/>
            <p:nvPr/>
          </p:nvSpPr>
          <p:spPr>
            <a:xfrm>
              <a:off x="2221623" y="4440036"/>
              <a:ext cx="830152" cy="215444"/>
            </a:xfrm>
            <a:prstGeom prst="rect">
              <a:avLst/>
            </a:prstGeom>
            <a:noFill/>
            <a:ln>
              <a:noFill/>
            </a:ln>
          </p:spPr>
          <p:txBody>
            <a:bodyPr wrap="square" anchor="t">
              <a:spAutoFit/>
            </a:bodyPr>
            <a:lstStyle/>
            <a:p>
              <a:pPr lvl="0" algn="ctr">
                <a:defRPr/>
              </a:pP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会長・役員</a:t>
              </a:r>
            </a:p>
          </p:txBody>
        </p:sp>
        <p:sp>
          <p:nvSpPr>
            <p:cNvPr id="199" name="正方形/長方形 198">
              <a:extLst>
                <a:ext uri="{FF2B5EF4-FFF2-40B4-BE49-F238E27FC236}">
                  <a16:creationId xmlns:a16="http://schemas.microsoft.com/office/drawing/2014/main" id="{CCCE8269-DF20-0F4A-9D01-C5430D9C8624}"/>
                </a:ext>
              </a:extLst>
            </p:cNvPr>
            <p:cNvSpPr/>
            <p:nvPr/>
          </p:nvSpPr>
          <p:spPr>
            <a:xfrm>
              <a:off x="2358350" y="4567257"/>
              <a:ext cx="556698" cy="246221"/>
            </a:xfrm>
            <a:prstGeom prst="rect">
              <a:avLst/>
            </a:prstGeom>
            <a:noFill/>
            <a:ln>
              <a:noFill/>
            </a:ln>
          </p:spPr>
          <p:txBody>
            <a:bodyPr wrap="square" anchor="t">
              <a:spAutoFit/>
            </a:bodyPr>
            <a:lstStyle/>
            <a:p>
              <a:pPr lvl="0" algn="ctr">
                <a:defRPr/>
              </a:pPr>
              <a:r>
                <a:rPr lang="en-US" altLang="ja-JP" sz="10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16</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pSp>
        <p:nvGrpSpPr>
          <p:cNvPr id="200" name="グループ化 199">
            <a:extLst>
              <a:ext uri="{FF2B5EF4-FFF2-40B4-BE49-F238E27FC236}">
                <a16:creationId xmlns:a16="http://schemas.microsoft.com/office/drawing/2014/main" id="{DAF19550-F1A0-614F-B8F9-D2857FD29DA2}"/>
              </a:ext>
            </a:extLst>
          </p:cNvPr>
          <p:cNvGrpSpPr/>
          <p:nvPr/>
        </p:nvGrpSpPr>
        <p:grpSpPr>
          <a:xfrm>
            <a:off x="2444027" y="5080455"/>
            <a:ext cx="830152" cy="373442"/>
            <a:chOff x="2531124" y="5088855"/>
            <a:chExt cx="830152" cy="373442"/>
          </a:xfrm>
        </p:grpSpPr>
        <p:sp>
          <p:nvSpPr>
            <p:cNvPr id="201" name="正方形/長方形 200">
              <a:extLst>
                <a:ext uri="{FF2B5EF4-FFF2-40B4-BE49-F238E27FC236}">
                  <a16:creationId xmlns:a16="http://schemas.microsoft.com/office/drawing/2014/main" id="{F2A38896-0235-7C4C-ABB9-2986CD60F566}"/>
                </a:ext>
              </a:extLst>
            </p:cNvPr>
            <p:cNvSpPr/>
            <p:nvPr/>
          </p:nvSpPr>
          <p:spPr>
            <a:xfrm>
              <a:off x="2531124" y="5088855"/>
              <a:ext cx="830152" cy="215444"/>
            </a:xfrm>
            <a:prstGeom prst="rect">
              <a:avLst/>
            </a:prstGeom>
            <a:noFill/>
            <a:ln>
              <a:noFill/>
            </a:ln>
          </p:spPr>
          <p:txBody>
            <a:bodyPr wrap="square" anchor="t">
              <a:spAutoFit/>
            </a:bodyPr>
            <a:lstStyle/>
            <a:p>
              <a:pPr lvl="0" algn="ctr">
                <a:defRPr/>
              </a:pP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部長</a:t>
              </a:r>
            </a:p>
          </p:txBody>
        </p:sp>
        <p:sp>
          <p:nvSpPr>
            <p:cNvPr id="202" name="正方形/長方形 201">
              <a:extLst>
                <a:ext uri="{FF2B5EF4-FFF2-40B4-BE49-F238E27FC236}">
                  <a16:creationId xmlns:a16="http://schemas.microsoft.com/office/drawing/2014/main" id="{3941E061-C0F2-6849-8C65-A155BFC1118B}"/>
                </a:ext>
              </a:extLst>
            </p:cNvPr>
            <p:cNvSpPr/>
            <p:nvPr/>
          </p:nvSpPr>
          <p:spPr>
            <a:xfrm>
              <a:off x="2671730" y="5216076"/>
              <a:ext cx="556698" cy="246221"/>
            </a:xfrm>
            <a:prstGeom prst="rect">
              <a:avLst/>
            </a:prstGeom>
            <a:noFill/>
            <a:ln>
              <a:noFill/>
            </a:ln>
          </p:spPr>
          <p:txBody>
            <a:bodyPr wrap="square" anchor="t">
              <a:spAutoFit/>
            </a:bodyPr>
            <a:lstStyle/>
            <a:p>
              <a:pPr lvl="0" algn="ctr">
                <a:defRPr/>
              </a:pPr>
              <a:r>
                <a:rPr lang="en-US" altLang="ja-JP" sz="10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11</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pSp>
        <p:nvGrpSpPr>
          <p:cNvPr id="203" name="グループ化 202">
            <a:extLst>
              <a:ext uri="{FF2B5EF4-FFF2-40B4-BE49-F238E27FC236}">
                <a16:creationId xmlns:a16="http://schemas.microsoft.com/office/drawing/2014/main" id="{8FB7162F-340D-2841-96C3-5B620EFDDAED}"/>
              </a:ext>
            </a:extLst>
          </p:cNvPr>
          <p:cNvGrpSpPr/>
          <p:nvPr/>
        </p:nvGrpSpPr>
        <p:grpSpPr>
          <a:xfrm>
            <a:off x="2270205" y="6003759"/>
            <a:ext cx="830152" cy="373442"/>
            <a:chOff x="1706176" y="5923741"/>
            <a:chExt cx="830152" cy="373442"/>
          </a:xfrm>
        </p:grpSpPr>
        <p:sp>
          <p:nvSpPr>
            <p:cNvPr id="204" name="正方形/長方形 203">
              <a:extLst>
                <a:ext uri="{FF2B5EF4-FFF2-40B4-BE49-F238E27FC236}">
                  <a16:creationId xmlns:a16="http://schemas.microsoft.com/office/drawing/2014/main" id="{358F5C6A-3DB8-0043-9C71-FE97861839BF}"/>
                </a:ext>
              </a:extLst>
            </p:cNvPr>
            <p:cNvSpPr/>
            <p:nvPr/>
          </p:nvSpPr>
          <p:spPr>
            <a:xfrm>
              <a:off x="1706176" y="5923741"/>
              <a:ext cx="830152" cy="215444"/>
            </a:xfrm>
            <a:prstGeom prst="rect">
              <a:avLst/>
            </a:prstGeom>
            <a:noFill/>
            <a:ln>
              <a:noFill/>
            </a:ln>
          </p:spPr>
          <p:txBody>
            <a:bodyPr wrap="square" anchor="t">
              <a:spAutoFit/>
            </a:bodyPr>
            <a:lstStyle/>
            <a:p>
              <a:pPr lvl="0" algn="ctr">
                <a:defRPr/>
              </a:pP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課長・主任</a:t>
              </a:r>
            </a:p>
          </p:txBody>
        </p:sp>
        <p:sp>
          <p:nvSpPr>
            <p:cNvPr id="205" name="正方形/長方形 204">
              <a:extLst>
                <a:ext uri="{FF2B5EF4-FFF2-40B4-BE49-F238E27FC236}">
                  <a16:creationId xmlns:a16="http://schemas.microsoft.com/office/drawing/2014/main" id="{3B7E2EA8-F66B-DE48-9EEF-4B047B607779}"/>
                </a:ext>
              </a:extLst>
            </p:cNvPr>
            <p:cNvSpPr/>
            <p:nvPr/>
          </p:nvSpPr>
          <p:spPr>
            <a:xfrm>
              <a:off x="1842903" y="6050962"/>
              <a:ext cx="556698" cy="246221"/>
            </a:xfrm>
            <a:prstGeom prst="rect">
              <a:avLst/>
            </a:prstGeom>
            <a:noFill/>
            <a:ln>
              <a:noFill/>
            </a:ln>
          </p:spPr>
          <p:txBody>
            <a:bodyPr wrap="square" anchor="t">
              <a:spAutoFit/>
            </a:bodyPr>
            <a:lstStyle/>
            <a:p>
              <a:pPr lvl="0" algn="ctr">
                <a:defRPr/>
              </a:pPr>
              <a:r>
                <a:rPr lang="en-US" altLang="ja-JP" sz="10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29</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pSp>
        <p:nvGrpSpPr>
          <p:cNvPr id="206" name="グループ化 205">
            <a:extLst>
              <a:ext uri="{FF2B5EF4-FFF2-40B4-BE49-F238E27FC236}">
                <a16:creationId xmlns:a16="http://schemas.microsoft.com/office/drawing/2014/main" id="{90405884-EED9-5544-90E1-6840B2969778}"/>
              </a:ext>
            </a:extLst>
          </p:cNvPr>
          <p:cNvGrpSpPr/>
          <p:nvPr/>
        </p:nvGrpSpPr>
        <p:grpSpPr>
          <a:xfrm>
            <a:off x="546928" y="5054120"/>
            <a:ext cx="830152" cy="373442"/>
            <a:chOff x="513480" y="4810559"/>
            <a:chExt cx="830152" cy="373442"/>
          </a:xfrm>
        </p:grpSpPr>
        <p:sp>
          <p:nvSpPr>
            <p:cNvPr id="207" name="正方形/長方形 206">
              <a:extLst>
                <a:ext uri="{FF2B5EF4-FFF2-40B4-BE49-F238E27FC236}">
                  <a16:creationId xmlns:a16="http://schemas.microsoft.com/office/drawing/2014/main" id="{CE655EF7-930A-044E-BB36-CD303ACEFF5F}"/>
                </a:ext>
              </a:extLst>
            </p:cNvPr>
            <p:cNvSpPr/>
            <p:nvPr/>
          </p:nvSpPr>
          <p:spPr>
            <a:xfrm>
              <a:off x="513480" y="4810559"/>
              <a:ext cx="830152" cy="215444"/>
            </a:xfrm>
            <a:prstGeom prst="rect">
              <a:avLst/>
            </a:prstGeom>
            <a:noFill/>
            <a:ln>
              <a:noFill/>
            </a:ln>
          </p:spPr>
          <p:txBody>
            <a:bodyPr wrap="square" anchor="t">
              <a:spAutoFit/>
            </a:bodyPr>
            <a:lstStyle/>
            <a:p>
              <a:pPr lvl="0" algn="ctr">
                <a:defRPr/>
              </a:pP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その他</a:t>
              </a:r>
            </a:p>
          </p:txBody>
        </p:sp>
        <p:sp>
          <p:nvSpPr>
            <p:cNvPr id="208" name="正方形/長方形 207">
              <a:extLst>
                <a:ext uri="{FF2B5EF4-FFF2-40B4-BE49-F238E27FC236}">
                  <a16:creationId xmlns:a16="http://schemas.microsoft.com/office/drawing/2014/main" id="{30EEE279-141A-1F47-B8A7-E3C345FA3AA8}"/>
                </a:ext>
              </a:extLst>
            </p:cNvPr>
            <p:cNvSpPr/>
            <p:nvPr/>
          </p:nvSpPr>
          <p:spPr>
            <a:xfrm>
              <a:off x="650207" y="4937780"/>
              <a:ext cx="556698" cy="246221"/>
            </a:xfrm>
            <a:prstGeom prst="rect">
              <a:avLst/>
            </a:prstGeom>
            <a:noFill/>
            <a:ln>
              <a:noFill/>
            </a:ln>
          </p:spPr>
          <p:txBody>
            <a:bodyPr wrap="square" anchor="t">
              <a:spAutoFit/>
            </a:bodyPr>
            <a:lstStyle/>
            <a:p>
              <a:pPr lvl="0" algn="ctr">
                <a:defRPr/>
              </a:pPr>
              <a:r>
                <a:rPr lang="en-US" altLang="ja-JP" sz="10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44</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aphicFrame>
        <p:nvGraphicFramePr>
          <p:cNvPr id="209" name="グラフ 208">
            <a:extLst>
              <a:ext uri="{FF2B5EF4-FFF2-40B4-BE49-F238E27FC236}">
                <a16:creationId xmlns:a16="http://schemas.microsoft.com/office/drawing/2014/main" id="{8AC03238-7FFB-E74F-9380-F24AA303F7DD}"/>
              </a:ext>
            </a:extLst>
          </p:cNvPr>
          <p:cNvGraphicFramePr/>
          <p:nvPr>
            <p:extLst>
              <p:ext uri="{D42A27DB-BD31-4B8C-83A1-F6EECF244321}">
                <p14:modId xmlns:p14="http://schemas.microsoft.com/office/powerpoint/2010/main" val="820457400"/>
              </p:ext>
            </p:extLst>
          </p:nvPr>
        </p:nvGraphicFramePr>
        <p:xfrm>
          <a:off x="7052172" y="4582118"/>
          <a:ext cx="1998000" cy="1745999"/>
        </p:xfrm>
        <a:graphic>
          <a:graphicData uri="http://schemas.openxmlformats.org/drawingml/2006/chart">
            <c:chart xmlns:c="http://schemas.openxmlformats.org/drawingml/2006/chart" xmlns:r="http://schemas.openxmlformats.org/officeDocument/2006/relationships" r:id="rId8"/>
          </a:graphicData>
        </a:graphic>
      </p:graphicFrame>
      <p:sp>
        <p:nvSpPr>
          <p:cNvPr id="210" name="円/楕円 209">
            <a:extLst>
              <a:ext uri="{FF2B5EF4-FFF2-40B4-BE49-F238E27FC236}">
                <a16:creationId xmlns:a16="http://schemas.microsoft.com/office/drawing/2014/main" id="{4156FC24-74B2-CA4C-B599-A58D1B60A00B}"/>
              </a:ext>
            </a:extLst>
          </p:cNvPr>
          <p:cNvSpPr/>
          <p:nvPr/>
        </p:nvSpPr>
        <p:spPr>
          <a:xfrm>
            <a:off x="7541854" y="4931566"/>
            <a:ext cx="1017594" cy="10175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正方形/長方形 210">
            <a:extLst>
              <a:ext uri="{FF2B5EF4-FFF2-40B4-BE49-F238E27FC236}">
                <a16:creationId xmlns:a16="http://schemas.microsoft.com/office/drawing/2014/main" id="{C9C6A767-728C-CC45-B60E-8FEEF8A00742}"/>
              </a:ext>
            </a:extLst>
          </p:cNvPr>
          <p:cNvSpPr/>
          <p:nvPr/>
        </p:nvSpPr>
        <p:spPr>
          <a:xfrm>
            <a:off x="7539051" y="5102566"/>
            <a:ext cx="1024322" cy="400110"/>
          </a:xfrm>
          <a:prstGeom prst="rect">
            <a:avLst/>
          </a:prstGeom>
          <a:noFill/>
          <a:ln>
            <a:noFill/>
          </a:ln>
        </p:spPr>
        <p:txBody>
          <a:bodyPr wrap="square" anchor="t">
            <a:spAutoFit/>
          </a:bodyPr>
          <a:lstStyle/>
          <a:p>
            <a:pPr lvl="0" algn="ctr">
              <a:defRPr/>
            </a:pPr>
            <a:r>
              <a:rPr lang="en-US" altLang="ja-JP" sz="10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1,000</a:t>
            </a:r>
            <a:r>
              <a:rPr lang="ja-JP" altLang="en-US" sz="10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人以上の</a:t>
            </a:r>
          </a:p>
          <a:p>
            <a:pPr lvl="0" algn="ctr">
              <a:defRPr/>
            </a:pPr>
            <a:r>
              <a:rPr lang="ja-JP" altLang="en-US" sz="10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会社に勤務</a:t>
            </a:r>
          </a:p>
        </p:txBody>
      </p:sp>
      <p:grpSp>
        <p:nvGrpSpPr>
          <p:cNvPr id="212" name="グループ化 211">
            <a:extLst>
              <a:ext uri="{FF2B5EF4-FFF2-40B4-BE49-F238E27FC236}">
                <a16:creationId xmlns:a16="http://schemas.microsoft.com/office/drawing/2014/main" id="{EE69B31C-AD41-7543-A712-6A35666D9D6B}"/>
              </a:ext>
            </a:extLst>
          </p:cNvPr>
          <p:cNvGrpSpPr/>
          <p:nvPr/>
        </p:nvGrpSpPr>
        <p:grpSpPr>
          <a:xfrm>
            <a:off x="7625030" y="5360845"/>
            <a:ext cx="865809" cy="461665"/>
            <a:chOff x="4426926" y="5181168"/>
            <a:chExt cx="865809" cy="461665"/>
          </a:xfrm>
        </p:grpSpPr>
        <p:sp>
          <p:nvSpPr>
            <p:cNvPr id="213" name="正方形/長方形 212">
              <a:extLst>
                <a:ext uri="{FF2B5EF4-FFF2-40B4-BE49-F238E27FC236}">
                  <a16:creationId xmlns:a16="http://schemas.microsoft.com/office/drawing/2014/main" id="{AA434091-D3B3-0B47-8140-A5D460BC095A}"/>
                </a:ext>
              </a:extLst>
            </p:cNvPr>
            <p:cNvSpPr/>
            <p:nvPr/>
          </p:nvSpPr>
          <p:spPr>
            <a:xfrm>
              <a:off x="4426926" y="5181168"/>
              <a:ext cx="830690" cy="461665"/>
            </a:xfrm>
            <a:prstGeom prst="rect">
              <a:avLst/>
            </a:prstGeom>
            <a:noFill/>
            <a:ln>
              <a:noFill/>
            </a:ln>
          </p:spPr>
          <p:txBody>
            <a:bodyPr wrap="square" anchor="t">
              <a:spAutoFit/>
            </a:bodyPr>
            <a:lstStyle/>
            <a:p>
              <a:pPr lvl="0" algn="ctr">
                <a:defRPr/>
              </a:pPr>
              <a:r>
                <a:rPr lang="en-US" altLang="ja-JP" sz="2400" b="1" kern="100" dirty="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rPr>
                <a:t>42</a:t>
              </a:r>
              <a:endParaRPr lang="ja-JP" altLang="en-US" sz="2400" b="1" kern="10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214" name="正方形/長方形 213">
              <a:extLst>
                <a:ext uri="{FF2B5EF4-FFF2-40B4-BE49-F238E27FC236}">
                  <a16:creationId xmlns:a16="http://schemas.microsoft.com/office/drawing/2014/main" id="{2180828C-1588-E64E-9A36-4B37B3C6328F}"/>
                </a:ext>
              </a:extLst>
            </p:cNvPr>
            <p:cNvSpPr/>
            <p:nvPr/>
          </p:nvSpPr>
          <p:spPr>
            <a:xfrm>
              <a:off x="4921949" y="5333393"/>
              <a:ext cx="370786" cy="288000"/>
            </a:xfrm>
            <a:prstGeom prst="rect">
              <a:avLst/>
            </a:prstGeom>
            <a:noFill/>
            <a:ln>
              <a:noFill/>
            </a:ln>
          </p:spPr>
          <p:txBody>
            <a:bodyPr wrap="square" anchor="t">
              <a:spAutoFit/>
            </a:bodyPr>
            <a:lstStyle/>
            <a:p>
              <a:pPr lvl="0" algn="ctr">
                <a:defRPr/>
              </a:pPr>
              <a:r>
                <a:rPr lang="ja-JP" altLang="en-US" sz="1200" kern="10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pSp>
        <p:nvGrpSpPr>
          <p:cNvPr id="215" name="グループ化 214">
            <a:extLst>
              <a:ext uri="{FF2B5EF4-FFF2-40B4-BE49-F238E27FC236}">
                <a16:creationId xmlns:a16="http://schemas.microsoft.com/office/drawing/2014/main" id="{C0E48DA7-BB2E-1840-9ED6-D30BEDC903BA}"/>
              </a:ext>
            </a:extLst>
          </p:cNvPr>
          <p:cNvGrpSpPr/>
          <p:nvPr/>
        </p:nvGrpSpPr>
        <p:grpSpPr>
          <a:xfrm>
            <a:off x="6804812" y="4757315"/>
            <a:ext cx="830152" cy="373442"/>
            <a:chOff x="6824598" y="4618941"/>
            <a:chExt cx="830152" cy="373442"/>
          </a:xfrm>
        </p:grpSpPr>
        <p:sp>
          <p:nvSpPr>
            <p:cNvPr id="216" name="正方形/長方形 215">
              <a:extLst>
                <a:ext uri="{FF2B5EF4-FFF2-40B4-BE49-F238E27FC236}">
                  <a16:creationId xmlns:a16="http://schemas.microsoft.com/office/drawing/2014/main" id="{5A009440-B08A-994A-BE5D-08047D66FA3A}"/>
                </a:ext>
              </a:extLst>
            </p:cNvPr>
            <p:cNvSpPr/>
            <p:nvPr/>
          </p:nvSpPr>
          <p:spPr>
            <a:xfrm>
              <a:off x="6824598" y="4618941"/>
              <a:ext cx="830152" cy="215444"/>
            </a:xfrm>
            <a:prstGeom prst="rect">
              <a:avLst/>
            </a:prstGeom>
            <a:noFill/>
            <a:ln>
              <a:noFill/>
            </a:ln>
          </p:spPr>
          <p:txBody>
            <a:bodyPr wrap="square" anchor="t">
              <a:spAutoFit/>
            </a:bodyPr>
            <a:lstStyle/>
            <a:p>
              <a:pPr lvl="0" algn="ctr">
                <a:defRPr/>
              </a:pPr>
              <a:r>
                <a:rPr lang="en-US" altLang="ja-JP" sz="8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1〜99</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人</a:t>
              </a:r>
            </a:p>
          </p:txBody>
        </p:sp>
        <p:sp>
          <p:nvSpPr>
            <p:cNvPr id="217" name="正方形/長方形 216">
              <a:extLst>
                <a:ext uri="{FF2B5EF4-FFF2-40B4-BE49-F238E27FC236}">
                  <a16:creationId xmlns:a16="http://schemas.microsoft.com/office/drawing/2014/main" id="{5E830557-56D8-6A4A-9E82-2893A93A4F41}"/>
                </a:ext>
              </a:extLst>
            </p:cNvPr>
            <p:cNvSpPr/>
            <p:nvPr/>
          </p:nvSpPr>
          <p:spPr>
            <a:xfrm>
              <a:off x="6961325" y="4746162"/>
              <a:ext cx="556698" cy="246221"/>
            </a:xfrm>
            <a:prstGeom prst="rect">
              <a:avLst/>
            </a:prstGeom>
            <a:noFill/>
            <a:ln>
              <a:noFill/>
            </a:ln>
          </p:spPr>
          <p:txBody>
            <a:bodyPr wrap="square" anchor="t">
              <a:spAutoFit/>
            </a:bodyPr>
            <a:lstStyle/>
            <a:p>
              <a:pPr lvl="0" algn="ctr">
                <a:defRPr/>
              </a:pPr>
              <a:r>
                <a:rPr lang="en-US" altLang="ja-JP" sz="10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32</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pSp>
        <p:nvGrpSpPr>
          <p:cNvPr id="218" name="グループ化 217">
            <a:extLst>
              <a:ext uri="{FF2B5EF4-FFF2-40B4-BE49-F238E27FC236}">
                <a16:creationId xmlns:a16="http://schemas.microsoft.com/office/drawing/2014/main" id="{BC5E82A8-CBDE-6E44-B26E-1B797DAEC24B}"/>
              </a:ext>
            </a:extLst>
          </p:cNvPr>
          <p:cNvGrpSpPr/>
          <p:nvPr/>
        </p:nvGrpSpPr>
        <p:grpSpPr>
          <a:xfrm>
            <a:off x="6881937" y="5891971"/>
            <a:ext cx="830152" cy="373442"/>
            <a:chOff x="6569417" y="5607769"/>
            <a:chExt cx="830152" cy="373442"/>
          </a:xfrm>
        </p:grpSpPr>
        <p:sp>
          <p:nvSpPr>
            <p:cNvPr id="219" name="正方形/長方形 218">
              <a:extLst>
                <a:ext uri="{FF2B5EF4-FFF2-40B4-BE49-F238E27FC236}">
                  <a16:creationId xmlns:a16="http://schemas.microsoft.com/office/drawing/2014/main" id="{E9377C98-3114-ED48-ADC4-1596F5F444DA}"/>
                </a:ext>
              </a:extLst>
            </p:cNvPr>
            <p:cNvSpPr/>
            <p:nvPr/>
          </p:nvSpPr>
          <p:spPr>
            <a:xfrm>
              <a:off x="6569417" y="5607769"/>
              <a:ext cx="830152" cy="215444"/>
            </a:xfrm>
            <a:prstGeom prst="rect">
              <a:avLst/>
            </a:prstGeom>
            <a:noFill/>
            <a:ln>
              <a:noFill/>
            </a:ln>
          </p:spPr>
          <p:txBody>
            <a:bodyPr wrap="square" anchor="t">
              <a:spAutoFit/>
            </a:bodyPr>
            <a:lstStyle/>
            <a:p>
              <a:pPr lvl="0" algn="ctr">
                <a:defRPr/>
              </a:pPr>
              <a:r>
                <a:rPr lang="en-US" altLang="ja-JP" sz="8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100〜999</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人</a:t>
              </a:r>
            </a:p>
          </p:txBody>
        </p:sp>
        <p:sp>
          <p:nvSpPr>
            <p:cNvPr id="220" name="正方形/長方形 219">
              <a:extLst>
                <a:ext uri="{FF2B5EF4-FFF2-40B4-BE49-F238E27FC236}">
                  <a16:creationId xmlns:a16="http://schemas.microsoft.com/office/drawing/2014/main" id="{64F011F4-39B7-B841-935E-BB547539D717}"/>
                </a:ext>
              </a:extLst>
            </p:cNvPr>
            <p:cNvSpPr/>
            <p:nvPr/>
          </p:nvSpPr>
          <p:spPr>
            <a:xfrm>
              <a:off x="6706144" y="5734990"/>
              <a:ext cx="556698" cy="246221"/>
            </a:xfrm>
            <a:prstGeom prst="rect">
              <a:avLst/>
            </a:prstGeom>
            <a:noFill/>
            <a:ln>
              <a:noFill/>
            </a:ln>
          </p:spPr>
          <p:txBody>
            <a:bodyPr wrap="square" anchor="t">
              <a:spAutoFit/>
            </a:bodyPr>
            <a:lstStyle/>
            <a:p>
              <a:pPr lvl="0" algn="ctr">
                <a:defRPr/>
              </a:pPr>
              <a:r>
                <a:rPr lang="en-US" altLang="ja-JP" sz="10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26</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pSp>
        <p:nvGrpSpPr>
          <p:cNvPr id="221" name="グループ化 220">
            <a:extLst>
              <a:ext uri="{FF2B5EF4-FFF2-40B4-BE49-F238E27FC236}">
                <a16:creationId xmlns:a16="http://schemas.microsoft.com/office/drawing/2014/main" id="{EB0BD321-A17F-994D-9B7D-CD5CDB8A8A43}"/>
              </a:ext>
            </a:extLst>
          </p:cNvPr>
          <p:cNvGrpSpPr/>
          <p:nvPr/>
        </p:nvGrpSpPr>
        <p:grpSpPr>
          <a:xfrm>
            <a:off x="8702360" y="5595142"/>
            <a:ext cx="944405" cy="373442"/>
            <a:chOff x="8472644" y="5809787"/>
            <a:chExt cx="944405" cy="373442"/>
          </a:xfrm>
        </p:grpSpPr>
        <p:sp>
          <p:nvSpPr>
            <p:cNvPr id="222" name="正方形/長方形 221">
              <a:extLst>
                <a:ext uri="{FF2B5EF4-FFF2-40B4-BE49-F238E27FC236}">
                  <a16:creationId xmlns:a16="http://schemas.microsoft.com/office/drawing/2014/main" id="{1FA423FA-4F25-F44C-9119-5C91EC97F4D6}"/>
                </a:ext>
              </a:extLst>
            </p:cNvPr>
            <p:cNvSpPr/>
            <p:nvPr/>
          </p:nvSpPr>
          <p:spPr>
            <a:xfrm>
              <a:off x="8472644" y="5809787"/>
              <a:ext cx="944405" cy="215444"/>
            </a:xfrm>
            <a:prstGeom prst="rect">
              <a:avLst/>
            </a:prstGeom>
            <a:noFill/>
            <a:ln>
              <a:noFill/>
            </a:ln>
          </p:spPr>
          <p:txBody>
            <a:bodyPr wrap="square" anchor="t">
              <a:spAutoFit/>
            </a:bodyPr>
            <a:lstStyle/>
            <a:p>
              <a:pPr lvl="0" algn="ctr">
                <a:defRPr/>
              </a:pPr>
              <a:r>
                <a:rPr lang="en-US" altLang="ja-JP" sz="8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1,000〜9,999</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人</a:t>
              </a:r>
            </a:p>
          </p:txBody>
        </p:sp>
        <p:sp>
          <p:nvSpPr>
            <p:cNvPr id="223" name="正方形/長方形 222">
              <a:extLst>
                <a:ext uri="{FF2B5EF4-FFF2-40B4-BE49-F238E27FC236}">
                  <a16:creationId xmlns:a16="http://schemas.microsoft.com/office/drawing/2014/main" id="{E6B6A7EE-27BE-204D-A7F0-35006B14C671}"/>
                </a:ext>
              </a:extLst>
            </p:cNvPr>
            <p:cNvSpPr/>
            <p:nvPr/>
          </p:nvSpPr>
          <p:spPr>
            <a:xfrm>
              <a:off x="8666497" y="5937008"/>
              <a:ext cx="556698" cy="246221"/>
            </a:xfrm>
            <a:prstGeom prst="rect">
              <a:avLst/>
            </a:prstGeom>
            <a:noFill/>
            <a:ln>
              <a:noFill/>
            </a:ln>
          </p:spPr>
          <p:txBody>
            <a:bodyPr wrap="square" anchor="t">
              <a:spAutoFit/>
            </a:bodyPr>
            <a:lstStyle/>
            <a:p>
              <a:pPr lvl="0" algn="ctr">
                <a:defRPr/>
              </a:pPr>
              <a:r>
                <a:rPr lang="en-US" altLang="ja-JP" sz="10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26</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pSp>
        <p:nvGrpSpPr>
          <p:cNvPr id="224" name="グループ化 223">
            <a:extLst>
              <a:ext uri="{FF2B5EF4-FFF2-40B4-BE49-F238E27FC236}">
                <a16:creationId xmlns:a16="http://schemas.microsoft.com/office/drawing/2014/main" id="{9C1B7D0D-7472-7843-85F6-948D8CA8F056}"/>
              </a:ext>
            </a:extLst>
          </p:cNvPr>
          <p:cNvGrpSpPr/>
          <p:nvPr/>
        </p:nvGrpSpPr>
        <p:grpSpPr>
          <a:xfrm>
            <a:off x="8183333" y="4446822"/>
            <a:ext cx="830152" cy="373442"/>
            <a:chOff x="8472645" y="5809787"/>
            <a:chExt cx="830152" cy="373442"/>
          </a:xfrm>
        </p:grpSpPr>
        <p:sp>
          <p:nvSpPr>
            <p:cNvPr id="225" name="正方形/長方形 224">
              <a:extLst>
                <a:ext uri="{FF2B5EF4-FFF2-40B4-BE49-F238E27FC236}">
                  <a16:creationId xmlns:a16="http://schemas.microsoft.com/office/drawing/2014/main" id="{B154730A-A679-6140-89E7-D23D2827CB53}"/>
                </a:ext>
              </a:extLst>
            </p:cNvPr>
            <p:cNvSpPr/>
            <p:nvPr/>
          </p:nvSpPr>
          <p:spPr>
            <a:xfrm>
              <a:off x="8472645" y="5809787"/>
              <a:ext cx="830152" cy="215444"/>
            </a:xfrm>
            <a:prstGeom prst="rect">
              <a:avLst/>
            </a:prstGeom>
            <a:noFill/>
            <a:ln>
              <a:noFill/>
            </a:ln>
          </p:spPr>
          <p:txBody>
            <a:bodyPr wrap="square" anchor="t">
              <a:spAutoFit/>
            </a:bodyPr>
            <a:lstStyle/>
            <a:p>
              <a:pPr lvl="0" algn="ctr">
                <a:defRPr/>
              </a:pPr>
              <a:r>
                <a:rPr lang="en-US" altLang="ja-JP" sz="8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10,000</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人以上</a:t>
              </a:r>
            </a:p>
          </p:txBody>
        </p:sp>
        <p:sp>
          <p:nvSpPr>
            <p:cNvPr id="226" name="正方形/長方形 225">
              <a:extLst>
                <a:ext uri="{FF2B5EF4-FFF2-40B4-BE49-F238E27FC236}">
                  <a16:creationId xmlns:a16="http://schemas.microsoft.com/office/drawing/2014/main" id="{DDB5D3FF-1A8B-D441-93F4-E4139AB834AC}"/>
                </a:ext>
              </a:extLst>
            </p:cNvPr>
            <p:cNvSpPr/>
            <p:nvPr/>
          </p:nvSpPr>
          <p:spPr>
            <a:xfrm>
              <a:off x="8609372" y="5937008"/>
              <a:ext cx="556698" cy="246221"/>
            </a:xfrm>
            <a:prstGeom prst="rect">
              <a:avLst/>
            </a:prstGeom>
            <a:noFill/>
            <a:ln>
              <a:noFill/>
            </a:ln>
          </p:spPr>
          <p:txBody>
            <a:bodyPr wrap="square" anchor="t">
              <a:spAutoFit/>
            </a:bodyPr>
            <a:lstStyle/>
            <a:p>
              <a:pPr lvl="0" algn="ctr">
                <a:defRPr/>
              </a:pPr>
              <a:r>
                <a:rPr lang="en-US" altLang="ja-JP" sz="10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17</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sp>
        <p:nvSpPr>
          <p:cNvPr id="126" name="テキスト ボックス 125">
            <a:extLst>
              <a:ext uri="{FF2B5EF4-FFF2-40B4-BE49-F238E27FC236}">
                <a16:creationId xmlns:a16="http://schemas.microsoft.com/office/drawing/2014/main" id="{77DA8D9D-6167-7B4E-A4E9-50BA3419308D}"/>
              </a:ext>
            </a:extLst>
          </p:cNvPr>
          <p:cNvSpPr txBox="1"/>
          <p:nvPr/>
        </p:nvSpPr>
        <p:spPr>
          <a:xfrm>
            <a:off x="4684702" y="6360011"/>
            <a:ext cx="2919202" cy="121893"/>
          </a:xfrm>
          <a:prstGeom prst="rect">
            <a:avLst/>
          </a:prstGeom>
          <a:noFill/>
        </p:spPr>
        <p:txBody>
          <a:bodyPr wrap="square" lIns="0" tIns="0" rIns="0" bIns="0" rtlCol="0" anchor="t">
            <a:spAutoFit/>
          </a:bodyPr>
          <a:lstStyle/>
          <a:p>
            <a:pPr>
              <a:lnSpc>
                <a:spcPct val="110000"/>
              </a:lnSpc>
            </a:pPr>
            <a:r>
              <a:rPr lang="en-US" altLang="ja-JP" sz="800" dirty="0">
                <a:latin typeface="Meiryo UI" panose="020B0604030504040204" pitchFamily="34" charset="-128"/>
                <a:ea typeface="Meiryo UI" panose="020B0604030504040204" pitchFamily="34" charset="-128"/>
                <a:cs typeface="Meiryo UI" panose="020B0604030504040204" pitchFamily="50" charset="-128"/>
              </a:rPr>
              <a:t>※</a:t>
            </a:r>
            <a:r>
              <a:rPr lang="ja-JP" altLang="en-US" sz="800">
                <a:latin typeface="Meiryo UI" panose="020B0604030504040204" pitchFamily="34" charset="-128"/>
                <a:ea typeface="Meiryo UI" panose="020B0604030504040204" pitchFamily="34" charset="-128"/>
                <a:cs typeface="Meiryo UI" panose="020B0604030504040204" pitchFamily="50" charset="-128"/>
              </a:rPr>
              <a:t>小数点以下四捨五入しているため、</a:t>
            </a:r>
            <a:r>
              <a:rPr lang="en-US" altLang="ja-JP" sz="800" dirty="0">
                <a:latin typeface="Meiryo UI" panose="020B0604030504040204" pitchFamily="34" charset="-128"/>
                <a:ea typeface="Meiryo UI" panose="020B0604030504040204" pitchFamily="34" charset="-128"/>
                <a:cs typeface="Meiryo UI" panose="020B0604030504040204" pitchFamily="50" charset="-128"/>
              </a:rPr>
              <a:t>100%</a:t>
            </a:r>
            <a:r>
              <a:rPr lang="ja-JP" altLang="en-US" sz="800">
                <a:latin typeface="Meiryo UI" panose="020B0604030504040204" pitchFamily="34" charset="-128"/>
                <a:ea typeface="Meiryo UI" panose="020B0604030504040204" pitchFamily="34" charset="-128"/>
                <a:cs typeface="Meiryo UI" panose="020B0604030504040204" pitchFamily="50" charset="-128"/>
              </a:rPr>
              <a:t>にならない場合があります。</a:t>
            </a:r>
            <a:endParaRPr lang="ja-JP" altLang="en-US" sz="800"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3575071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 name="グラフ 125">
            <a:extLst>
              <a:ext uri="{FF2B5EF4-FFF2-40B4-BE49-F238E27FC236}">
                <a16:creationId xmlns:a16="http://schemas.microsoft.com/office/drawing/2014/main" id="{5A0FD12C-BCD9-45C6-AE68-662850E2E8E8}"/>
              </a:ext>
            </a:extLst>
          </p:cNvPr>
          <p:cNvGraphicFramePr>
            <a:graphicFrameLocks/>
          </p:cNvGraphicFramePr>
          <p:nvPr>
            <p:extLst>
              <p:ext uri="{D42A27DB-BD31-4B8C-83A1-F6EECF244321}">
                <p14:modId xmlns:p14="http://schemas.microsoft.com/office/powerpoint/2010/main" val="4268157357"/>
              </p:ext>
            </p:extLst>
          </p:nvPr>
        </p:nvGraphicFramePr>
        <p:xfrm>
          <a:off x="7039633" y="1984251"/>
          <a:ext cx="1998000" cy="17459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3" name="グラフ 192">
            <a:extLst>
              <a:ext uri="{FF2B5EF4-FFF2-40B4-BE49-F238E27FC236}">
                <a16:creationId xmlns:a16="http://schemas.microsoft.com/office/drawing/2014/main" id="{D931A273-A57B-5541-AC69-FE8E36D1610E}"/>
              </a:ext>
            </a:extLst>
          </p:cNvPr>
          <p:cNvGraphicFramePr/>
          <p:nvPr>
            <p:extLst>
              <p:ext uri="{D42A27DB-BD31-4B8C-83A1-F6EECF244321}">
                <p14:modId xmlns:p14="http://schemas.microsoft.com/office/powerpoint/2010/main" val="2105593467"/>
              </p:ext>
            </p:extLst>
          </p:nvPr>
        </p:nvGraphicFramePr>
        <p:xfrm>
          <a:off x="4044369" y="4503318"/>
          <a:ext cx="1996958" cy="1745831"/>
        </p:xfrm>
        <a:graphic>
          <a:graphicData uri="http://schemas.openxmlformats.org/drawingml/2006/chart">
            <c:chart xmlns:c="http://schemas.openxmlformats.org/drawingml/2006/chart" xmlns:r="http://schemas.openxmlformats.org/officeDocument/2006/relationships" r:id="rId4"/>
          </a:graphicData>
        </a:graphic>
      </p:graphicFrame>
      <p:sp>
        <p:nvSpPr>
          <p:cNvPr id="194" name="円/楕円 193">
            <a:extLst>
              <a:ext uri="{FF2B5EF4-FFF2-40B4-BE49-F238E27FC236}">
                <a16:creationId xmlns:a16="http://schemas.microsoft.com/office/drawing/2014/main" id="{4506D8B0-2576-E94D-A46D-D79351EC889E}"/>
              </a:ext>
            </a:extLst>
          </p:cNvPr>
          <p:cNvSpPr/>
          <p:nvPr/>
        </p:nvSpPr>
        <p:spPr>
          <a:xfrm>
            <a:off x="4538694" y="4852766"/>
            <a:ext cx="1017594" cy="10175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円/楕円 191">
            <a:extLst>
              <a:ext uri="{FF2B5EF4-FFF2-40B4-BE49-F238E27FC236}">
                <a16:creationId xmlns:a16="http://schemas.microsoft.com/office/drawing/2014/main" id="{7C70528F-FA91-7B40-AE01-BC2C196792F4}"/>
              </a:ext>
            </a:extLst>
          </p:cNvPr>
          <p:cNvSpPr/>
          <p:nvPr/>
        </p:nvSpPr>
        <p:spPr>
          <a:xfrm>
            <a:off x="7533958" y="2333699"/>
            <a:ext cx="1017594" cy="10175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89" name="グラフ 188">
            <a:extLst>
              <a:ext uri="{FF2B5EF4-FFF2-40B4-BE49-F238E27FC236}">
                <a16:creationId xmlns:a16="http://schemas.microsoft.com/office/drawing/2014/main" id="{8BADA248-4DC8-604E-95E6-DA5ED996681E}"/>
              </a:ext>
            </a:extLst>
          </p:cNvPr>
          <p:cNvGraphicFramePr/>
          <p:nvPr/>
        </p:nvGraphicFramePr>
        <p:xfrm>
          <a:off x="875021" y="1984251"/>
          <a:ext cx="1996958" cy="1745831"/>
        </p:xfrm>
        <a:graphic>
          <a:graphicData uri="http://schemas.openxmlformats.org/drawingml/2006/chart">
            <c:chart xmlns:c="http://schemas.openxmlformats.org/drawingml/2006/chart" xmlns:r="http://schemas.openxmlformats.org/officeDocument/2006/relationships" r:id="rId5"/>
          </a:graphicData>
        </a:graphic>
      </p:graphicFrame>
      <p:sp>
        <p:nvSpPr>
          <p:cNvPr id="190" name="円/楕円 189">
            <a:extLst>
              <a:ext uri="{FF2B5EF4-FFF2-40B4-BE49-F238E27FC236}">
                <a16:creationId xmlns:a16="http://schemas.microsoft.com/office/drawing/2014/main" id="{EB1535EA-DB71-3943-927E-8B240EFD64B0}"/>
              </a:ext>
            </a:extLst>
          </p:cNvPr>
          <p:cNvSpPr/>
          <p:nvPr/>
        </p:nvSpPr>
        <p:spPr>
          <a:xfrm>
            <a:off x="1369346" y="2333699"/>
            <a:ext cx="1017594" cy="10175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a:t>電子版有料会員の基本プロフィール</a:t>
            </a:r>
            <a:endParaRPr kumimoji="1" lang="ja-JP" altLang="en-US"/>
          </a:p>
        </p:txBody>
      </p:sp>
      <p:sp>
        <p:nvSpPr>
          <p:cNvPr id="38" name="正方形/長方形 37">
            <a:extLst>
              <a:ext uri="{FF2B5EF4-FFF2-40B4-BE49-F238E27FC236}">
                <a16:creationId xmlns:a16="http://schemas.microsoft.com/office/drawing/2014/main" id="{4F34FA92-8EA9-C640-8D2A-708505A2C4DF}"/>
              </a:ext>
            </a:extLst>
          </p:cNvPr>
          <p:cNvSpPr/>
          <p:nvPr/>
        </p:nvSpPr>
        <p:spPr>
          <a:xfrm>
            <a:off x="7604152" y="2519005"/>
            <a:ext cx="830152" cy="276999"/>
          </a:xfrm>
          <a:prstGeom prst="rect">
            <a:avLst/>
          </a:prstGeom>
          <a:noFill/>
          <a:ln>
            <a:noFill/>
          </a:ln>
        </p:spPr>
        <p:txBody>
          <a:bodyPr wrap="square" anchor="t">
            <a:spAutoFit/>
          </a:bodyPr>
          <a:lstStyle/>
          <a:p>
            <a:pPr lvl="0" algn="ctr">
              <a:defRPr/>
            </a:pPr>
            <a:r>
              <a:rPr lang="en-US" altLang="ja-JP" sz="12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30〜50</a:t>
            </a:r>
            <a:r>
              <a:rPr lang="ja-JP" altLang="en-US" sz="12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代</a:t>
            </a:r>
          </a:p>
        </p:txBody>
      </p:sp>
      <p:grpSp>
        <p:nvGrpSpPr>
          <p:cNvPr id="128" name="グループ化 127">
            <a:extLst>
              <a:ext uri="{FF2B5EF4-FFF2-40B4-BE49-F238E27FC236}">
                <a16:creationId xmlns:a16="http://schemas.microsoft.com/office/drawing/2014/main" id="{C2A146C3-DA5C-4149-8AAB-D98D66CAED44}"/>
              </a:ext>
            </a:extLst>
          </p:cNvPr>
          <p:cNvGrpSpPr/>
          <p:nvPr/>
        </p:nvGrpSpPr>
        <p:grpSpPr>
          <a:xfrm>
            <a:off x="7515267" y="2694859"/>
            <a:ext cx="932258" cy="461665"/>
            <a:chOff x="7319530" y="2676196"/>
            <a:chExt cx="932258" cy="461665"/>
          </a:xfrm>
        </p:grpSpPr>
        <p:sp>
          <p:nvSpPr>
            <p:cNvPr id="43" name="正方形/長方形 42">
              <a:extLst>
                <a:ext uri="{FF2B5EF4-FFF2-40B4-BE49-F238E27FC236}">
                  <a16:creationId xmlns:a16="http://schemas.microsoft.com/office/drawing/2014/main" id="{964EC9C1-0C8E-674E-9ED4-A6079F29CDD5}"/>
                </a:ext>
              </a:extLst>
            </p:cNvPr>
            <p:cNvSpPr/>
            <p:nvPr/>
          </p:nvSpPr>
          <p:spPr>
            <a:xfrm>
              <a:off x="7319530" y="2676196"/>
              <a:ext cx="932258" cy="461665"/>
            </a:xfrm>
            <a:prstGeom prst="rect">
              <a:avLst/>
            </a:prstGeom>
            <a:noFill/>
            <a:ln>
              <a:noFill/>
            </a:ln>
          </p:spPr>
          <p:txBody>
            <a:bodyPr wrap="square" anchor="t">
              <a:spAutoFit/>
            </a:bodyPr>
            <a:lstStyle/>
            <a:p>
              <a:pPr lvl="0" algn="ctr">
                <a:defRPr/>
              </a:pPr>
              <a:r>
                <a:rPr lang="en-US" altLang="ja-JP" sz="2400" b="1" kern="100" dirty="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rPr>
                <a:t>68</a:t>
              </a:r>
              <a:endParaRPr lang="ja-JP" altLang="en-US" sz="2400" b="1" kern="10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45" name="正方形/長方形 44">
              <a:extLst>
                <a:ext uri="{FF2B5EF4-FFF2-40B4-BE49-F238E27FC236}">
                  <a16:creationId xmlns:a16="http://schemas.microsoft.com/office/drawing/2014/main" id="{12CE3D99-C934-114B-A8A7-704EA29F07D5}"/>
                </a:ext>
              </a:extLst>
            </p:cNvPr>
            <p:cNvSpPr/>
            <p:nvPr/>
          </p:nvSpPr>
          <p:spPr>
            <a:xfrm>
              <a:off x="7871833" y="2821565"/>
              <a:ext cx="370786" cy="288000"/>
            </a:xfrm>
            <a:prstGeom prst="rect">
              <a:avLst/>
            </a:prstGeom>
            <a:noFill/>
            <a:ln>
              <a:noFill/>
            </a:ln>
          </p:spPr>
          <p:txBody>
            <a:bodyPr wrap="square" anchor="t">
              <a:spAutoFit/>
            </a:bodyPr>
            <a:lstStyle/>
            <a:p>
              <a:pPr lvl="0" algn="ctr">
                <a:defRPr/>
              </a:pPr>
              <a:r>
                <a:rPr lang="ja-JP" altLang="en-US" sz="1200" kern="10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sp>
        <p:nvSpPr>
          <p:cNvPr id="41" name="テキスト ボックス 40">
            <a:extLst>
              <a:ext uri="{FF2B5EF4-FFF2-40B4-BE49-F238E27FC236}">
                <a16:creationId xmlns:a16="http://schemas.microsoft.com/office/drawing/2014/main" id="{12816A29-D327-1741-8D90-7C7155DB366A}"/>
              </a:ext>
            </a:extLst>
          </p:cNvPr>
          <p:cNvSpPr txBox="1"/>
          <p:nvPr/>
        </p:nvSpPr>
        <p:spPr>
          <a:xfrm>
            <a:off x="488950" y="987787"/>
            <a:ext cx="9074872" cy="317716"/>
          </a:xfrm>
          <a:prstGeom prst="rect">
            <a:avLst/>
          </a:prstGeom>
          <a:noFill/>
        </p:spPr>
        <p:txBody>
          <a:bodyPr wrap="square" lIns="0" tIns="0" rIns="0" bIns="0" rtlCol="0">
            <a:spAutoFit/>
          </a:bodyPr>
          <a:lstStyle/>
          <a:p>
            <a:pPr lvl="0">
              <a:lnSpc>
                <a:spcPct val="150000"/>
              </a:lnSpc>
              <a:defRPr/>
            </a:pPr>
            <a:r>
              <a:rPr lang="ja-JP" altLang="en-US" sz="1600" b="1" kern="100" spc="80" dirty="0">
                <a:solidFill>
                  <a:srgbClr val="003963"/>
                </a:solidFill>
                <a:latin typeface="Meiryo UI" panose="020B0604030504040204" pitchFamily="34" charset="-128"/>
                <a:ea typeface="Meiryo UI" panose="020B0604030504040204" pitchFamily="34" charset="-128"/>
                <a:cs typeface="Times New Roman" panose="02020603050405020304" pitchFamily="18" charset="0"/>
              </a:rPr>
              <a:t>電子版有料会員の多くが関東圏に暮らす</a:t>
            </a:r>
            <a:r>
              <a:rPr lang="en-US" altLang="ja-JP" sz="1600" b="1" kern="100" spc="80" dirty="0">
                <a:solidFill>
                  <a:srgbClr val="003963"/>
                </a:solidFill>
                <a:latin typeface="Meiryo UI" panose="020B0604030504040204" pitchFamily="34" charset="-128"/>
                <a:ea typeface="Meiryo UI" panose="020B0604030504040204" pitchFamily="34" charset="-128"/>
                <a:cs typeface="Times New Roman" panose="02020603050405020304" pitchFamily="18" charset="0"/>
              </a:rPr>
              <a:t>30〜50</a:t>
            </a:r>
            <a:r>
              <a:rPr lang="ja-JP" altLang="en-US" sz="1600" b="1" kern="100" spc="80" dirty="0">
                <a:solidFill>
                  <a:srgbClr val="003963"/>
                </a:solidFill>
                <a:latin typeface="Meiryo UI" panose="020B0604030504040204" pitchFamily="34" charset="-128"/>
                <a:ea typeface="Meiryo UI" panose="020B0604030504040204" pitchFamily="34" charset="-128"/>
                <a:cs typeface="Times New Roman" panose="02020603050405020304" pitchFamily="18" charset="0"/>
              </a:rPr>
              <a:t>代男性、</a:t>
            </a:r>
            <a:r>
              <a:rPr lang="en-US" altLang="ja-JP" sz="1600" b="1" kern="100" spc="80" dirty="0">
                <a:solidFill>
                  <a:srgbClr val="003963"/>
                </a:solidFill>
                <a:latin typeface="Meiryo UI" panose="020B0604030504040204" pitchFamily="34" charset="-128"/>
                <a:ea typeface="Meiryo UI" panose="020B0604030504040204" pitchFamily="34" charset="-128"/>
                <a:cs typeface="Times New Roman" panose="02020603050405020304" pitchFamily="18" charset="0"/>
              </a:rPr>
              <a:t>40%</a:t>
            </a:r>
            <a:r>
              <a:rPr lang="ja-JP" altLang="en-US" sz="1600" b="1" kern="100" spc="80" dirty="0">
                <a:solidFill>
                  <a:srgbClr val="003963"/>
                </a:solidFill>
                <a:latin typeface="Meiryo UI" panose="020B0604030504040204" pitchFamily="34" charset="-128"/>
                <a:ea typeface="Meiryo UI" panose="020B0604030504040204" pitchFamily="34" charset="-128"/>
                <a:cs typeface="Times New Roman" panose="02020603050405020304" pitchFamily="18" charset="0"/>
              </a:rPr>
              <a:t>近くが世帯年収</a:t>
            </a:r>
            <a:r>
              <a:rPr lang="en-US" altLang="ja-JP" sz="1600" b="1" kern="100" spc="80" dirty="0">
                <a:solidFill>
                  <a:srgbClr val="003963"/>
                </a:solidFill>
                <a:latin typeface="Meiryo UI" panose="020B0604030504040204" pitchFamily="34" charset="-128"/>
                <a:ea typeface="Meiryo UI" panose="020B0604030504040204" pitchFamily="34" charset="-128"/>
                <a:cs typeface="Times New Roman" panose="02020603050405020304" pitchFamily="18" charset="0"/>
              </a:rPr>
              <a:t>1,000</a:t>
            </a:r>
            <a:r>
              <a:rPr lang="ja-JP" altLang="en-US" sz="1600" b="1" kern="100" spc="80" dirty="0">
                <a:solidFill>
                  <a:srgbClr val="003963"/>
                </a:solidFill>
                <a:latin typeface="Meiryo UI" panose="020B0604030504040204" pitchFamily="34" charset="-128"/>
                <a:ea typeface="Meiryo UI" panose="020B0604030504040204" pitchFamily="34" charset="-128"/>
                <a:cs typeface="Times New Roman" panose="02020603050405020304" pitchFamily="18" charset="0"/>
              </a:rPr>
              <a:t>万円以上</a:t>
            </a:r>
          </a:p>
        </p:txBody>
      </p:sp>
      <p:sp>
        <p:nvSpPr>
          <p:cNvPr id="67" name="正方形/長方形 66">
            <a:extLst>
              <a:ext uri="{FF2B5EF4-FFF2-40B4-BE49-F238E27FC236}">
                <a16:creationId xmlns:a16="http://schemas.microsoft.com/office/drawing/2014/main" id="{3DFF76C0-C71B-884B-9846-36266BCBEB9E}"/>
              </a:ext>
            </a:extLst>
          </p:cNvPr>
          <p:cNvSpPr/>
          <p:nvPr/>
        </p:nvSpPr>
        <p:spPr>
          <a:xfrm>
            <a:off x="4548159" y="5023766"/>
            <a:ext cx="1024322" cy="400110"/>
          </a:xfrm>
          <a:prstGeom prst="rect">
            <a:avLst/>
          </a:prstGeom>
          <a:noFill/>
          <a:ln>
            <a:noFill/>
          </a:ln>
        </p:spPr>
        <p:txBody>
          <a:bodyPr wrap="square" anchor="t">
            <a:spAutoFit/>
          </a:bodyPr>
          <a:lstStyle/>
          <a:p>
            <a:pPr lvl="0" algn="ctr">
              <a:defRPr/>
            </a:pPr>
            <a:r>
              <a:rPr lang="ja-JP" altLang="en-US" sz="10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世帯年収</a:t>
            </a:r>
          </a:p>
          <a:p>
            <a:pPr lvl="0" algn="ctr">
              <a:defRPr/>
            </a:pPr>
            <a:r>
              <a:rPr lang="en-US" altLang="ja-JP" sz="10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1,000</a:t>
            </a:r>
            <a:r>
              <a:rPr lang="ja-JP" altLang="en-US" sz="10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万円以上</a:t>
            </a:r>
          </a:p>
        </p:txBody>
      </p:sp>
      <p:grpSp>
        <p:nvGrpSpPr>
          <p:cNvPr id="127" name="グループ化 126">
            <a:extLst>
              <a:ext uri="{FF2B5EF4-FFF2-40B4-BE49-F238E27FC236}">
                <a16:creationId xmlns:a16="http://schemas.microsoft.com/office/drawing/2014/main" id="{D13A806D-A662-E641-B6E2-049E61E36D9A}"/>
              </a:ext>
            </a:extLst>
          </p:cNvPr>
          <p:cNvGrpSpPr/>
          <p:nvPr/>
        </p:nvGrpSpPr>
        <p:grpSpPr>
          <a:xfrm>
            <a:off x="4629019" y="5282045"/>
            <a:ext cx="865809" cy="461665"/>
            <a:chOff x="4426926" y="5181168"/>
            <a:chExt cx="865809" cy="461665"/>
          </a:xfrm>
        </p:grpSpPr>
        <p:sp>
          <p:nvSpPr>
            <p:cNvPr id="68" name="正方形/長方形 67">
              <a:extLst>
                <a:ext uri="{FF2B5EF4-FFF2-40B4-BE49-F238E27FC236}">
                  <a16:creationId xmlns:a16="http://schemas.microsoft.com/office/drawing/2014/main" id="{0CC9CC8D-6485-3745-80B5-57755127C24D}"/>
                </a:ext>
              </a:extLst>
            </p:cNvPr>
            <p:cNvSpPr/>
            <p:nvPr/>
          </p:nvSpPr>
          <p:spPr>
            <a:xfrm>
              <a:off x="4426926" y="5181168"/>
              <a:ext cx="830690" cy="461665"/>
            </a:xfrm>
            <a:prstGeom prst="rect">
              <a:avLst/>
            </a:prstGeom>
            <a:noFill/>
            <a:ln>
              <a:noFill/>
            </a:ln>
          </p:spPr>
          <p:txBody>
            <a:bodyPr wrap="square" anchor="t">
              <a:spAutoFit/>
            </a:bodyPr>
            <a:lstStyle/>
            <a:p>
              <a:pPr lvl="0" algn="ctr">
                <a:defRPr/>
              </a:pPr>
              <a:r>
                <a:rPr lang="en-US" altLang="ja-JP" sz="2400" b="1" kern="100" dirty="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rPr>
                <a:t>38</a:t>
              </a:r>
              <a:endParaRPr lang="ja-JP" altLang="en-US" sz="2400" b="1" kern="10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69" name="正方形/長方形 68">
              <a:extLst>
                <a:ext uri="{FF2B5EF4-FFF2-40B4-BE49-F238E27FC236}">
                  <a16:creationId xmlns:a16="http://schemas.microsoft.com/office/drawing/2014/main" id="{8B0F0B0D-40EC-144B-AFD1-12B0BC055862}"/>
                </a:ext>
              </a:extLst>
            </p:cNvPr>
            <p:cNvSpPr/>
            <p:nvPr/>
          </p:nvSpPr>
          <p:spPr>
            <a:xfrm>
              <a:off x="4921949" y="5333393"/>
              <a:ext cx="370786" cy="288000"/>
            </a:xfrm>
            <a:prstGeom prst="rect">
              <a:avLst/>
            </a:prstGeom>
            <a:noFill/>
            <a:ln>
              <a:noFill/>
            </a:ln>
          </p:spPr>
          <p:txBody>
            <a:bodyPr wrap="square" anchor="t">
              <a:spAutoFit/>
            </a:bodyPr>
            <a:lstStyle/>
            <a:p>
              <a:pPr lvl="0" algn="ctr">
                <a:defRPr/>
              </a:pPr>
              <a:r>
                <a:rPr lang="ja-JP" altLang="en-US" sz="1200" kern="10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pSp>
        <p:nvGrpSpPr>
          <p:cNvPr id="169" name="グループ化 168">
            <a:extLst>
              <a:ext uri="{FF2B5EF4-FFF2-40B4-BE49-F238E27FC236}">
                <a16:creationId xmlns:a16="http://schemas.microsoft.com/office/drawing/2014/main" id="{5137F0AE-17AF-4841-B66D-E88452D08CAE}"/>
              </a:ext>
            </a:extLst>
          </p:cNvPr>
          <p:cNvGrpSpPr/>
          <p:nvPr/>
        </p:nvGrpSpPr>
        <p:grpSpPr>
          <a:xfrm>
            <a:off x="4369356" y="4354572"/>
            <a:ext cx="830152" cy="348390"/>
            <a:chOff x="4689182" y="4298476"/>
            <a:chExt cx="830152" cy="348390"/>
          </a:xfrm>
        </p:grpSpPr>
        <p:sp>
          <p:nvSpPr>
            <p:cNvPr id="76" name="正方形/長方形 75">
              <a:extLst>
                <a:ext uri="{FF2B5EF4-FFF2-40B4-BE49-F238E27FC236}">
                  <a16:creationId xmlns:a16="http://schemas.microsoft.com/office/drawing/2014/main" id="{CF741576-12F2-554E-990C-8A8738885317}"/>
                </a:ext>
              </a:extLst>
            </p:cNvPr>
            <p:cNvSpPr/>
            <p:nvPr/>
          </p:nvSpPr>
          <p:spPr>
            <a:xfrm>
              <a:off x="4689182" y="4298476"/>
              <a:ext cx="830152" cy="215444"/>
            </a:xfrm>
            <a:prstGeom prst="rect">
              <a:avLst/>
            </a:prstGeom>
            <a:noFill/>
            <a:ln>
              <a:noFill/>
            </a:ln>
          </p:spPr>
          <p:txBody>
            <a:bodyPr wrap="square" anchor="t">
              <a:spAutoFit/>
            </a:bodyPr>
            <a:lstStyle/>
            <a:p>
              <a:pPr lvl="0" algn="ctr">
                <a:defRPr/>
              </a:pPr>
              <a:r>
                <a:rPr lang="en-US" altLang="ja-JP" sz="8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2,000</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万以上</a:t>
              </a:r>
            </a:p>
          </p:txBody>
        </p:sp>
        <p:sp>
          <p:nvSpPr>
            <p:cNvPr id="77" name="正方形/長方形 76">
              <a:extLst>
                <a:ext uri="{FF2B5EF4-FFF2-40B4-BE49-F238E27FC236}">
                  <a16:creationId xmlns:a16="http://schemas.microsoft.com/office/drawing/2014/main" id="{5AE12659-ABE4-C94F-823C-E67E39650F1D}"/>
                </a:ext>
              </a:extLst>
            </p:cNvPr>
            <p:cNvSpPr/>
            <p:nvPr/>
          </p:nvSpPr>
          <p:spPr>
            <a:xfrm>
              <a:off x="4829788" y="4400645"/>
              <a:ext cx="556698" cy="246221"/>
            </a:xfrm>
            <a:prstGeom prst="rect">
              <a:avLst/>
            </a:prstGeom>
            <a:noFill/>
            <a:ln>
              <a:noFill/>
            </a:ln>
          </p:spPr>
          <p:txBody>
            <a:bodyPr wrap="square" anchor="t">
              <a:spAutoFit/>
            </a:bodyPr>
            <a:lstStyle/>
            <a:p>
              <a:pPr lvl="0" algn="ctr">
                <a:defRPr/>
              </a:pPr>
              <a:r>
                <a:rPr lang="en-US" altLang="ja-JP" sz="10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7</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pSp>
        <p:nvGrpSpPr>
          <p:cNvPr id="167" name="グループ化 166">
            <a:extLst>
              <a:ext uri="{FF2B5EF4-FFF2-40B4-BE49-F238E27FC236}">
                <a16:creationId xmlns:a16="http://schemas.microsoft.com/office/drawing/2014/main" id="{97B23EDE-AAB0-D449-922B-F15A91B4A9C5}"/>
              </a:ext>
            </a:extLst>
          </p:cNvPr>
          <p:cNvGrpSpPr/>
          <p:nvPr/>
        </p:nvGrpSpPr>
        <p:grpSpPr>
          <a:xfrm>
            <a:off x="3311737" y="4925719"/>
            <a:ext cx="1126384" cy="373442"/>
            <a:chOff x="5395811" y="4658326"/>
            <a:chExt cx="1126384" cy="373442"/>
          </a:xfrm>
        </p:grpSpPr>
        <p:sp>
          <p:nvSpPr>
            <p:cNvPr id="78" name="正方形/長方形 77">
              <a:extLst>
                <a:ext uri="{FF2B5EF4-FFF2-40B4-BE49-F238E27FC236}">
                  <a16:creationId xmlns:a16="http://schemas.microsoft.com/office/drawing/2014/main" id="{3FA469FE-AA5F-3543-8718-19A81E142440}"/>
                </a:ext>
              </a:extLst>
            </p:cNvPr>
            <p:cNvSpPr/>
            <p:nvPr/>
          </p:nvSpPr>
          <p:spPr>
            <a:xfrm>
              <a:off x="5395811" y="4658326"/>
              <a:ext cx="1126384" cy="215444"/>
            </a:xfrm>
            <a:prstGeom prst="rect">
              <a:avLst/>
            </a:prstGeom>
            <a:noFill/>
            <a:ln>
              <a:noFill/>
            </a:ln>
          </p:spPr>
          <p:txBody>
            <a:bodyPr wrap="square" anchor="t">
              <a:spAutoFit/>
            </a:bodyPr>
            <a:lstStyle/>
            <a:p>
              <a:pPr lvl="0" algn="ctr">
                <a:defRPr/>
              </a:pPr>
              <a:r>
                <a:rPr lang="en-US" altLang="ja-JP" sz="8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1,000</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万</a:t>
              </a:r>
              <a:r>
                <a:rPr lang="en-US" altLang="ja-JP" sz="8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-2,000</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万未満</a:t>
              </a:r>
            </a:p>
          </p:txBody>
        </p:sp>
        <p:sp>
          <p:nvSpPr>
            <p:cNvPr id="79" name="正方形/長方形 78">
              <a:extLst>
                <a:ext uri="{FF2B5EF4-FFF2-40B4-BE49-F238E27FC236}">
                  <a16:creationId xmlns:a16="http://schemas.microsoft.com/office/drawing/2014/main" id="{1CF423B9-58C5-C349-87A1-6A918EC23FFA}"/>
                </a:ext>
              </a:extLst>
            </p:cNvPr>
            <p:cNvSpPr/>
            <p:nvPr/>
          </p:nvSpPr>
          <p:spPr>
            <a:xfrm>
              <a:off x="5680654" y="4785547"/>
              <a:ext cx="556698" cy="246221"/>
            </a:xfrm>
            <a:prstGeom prst="rect">
              <a:avLst/>
            </a:prstGeom>
            <a:noFill/>
            <a:ln>
              <a:noFill/>
            </a:ln>
          </p:spPr>
          <p:txBody>
            <a:bodyPr wrap="square" anchor="t">
              <a:spAutoFit/>
            </a:bodyPr>
            <a:lstStyle/>
            <a:p>
              <a:pPr lvl="0" algn="ctr">
                <a:defRPr/>
              </a:pPr>
              <a:r>
                <a:rPr lang="en-US" altLang="ja-JP" sz="10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31</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pSp>
        <p:nvGrpSpPr>
          <p:cNvPr id="168" name="グループ化 167">
            <a:extLst>
              <a:ext uri="{FF2B5EF4-FFF2-40B4-BE49-F238E27FC236}">
                <a16:creationId xmlns:a16="http://schemas.microsoft.com/office/drawing/2014/main" id="{07F82EB6-645C-A44B-80A7-FB38E0B3D913}"/>
              </a:ext>
            </a:extLst>
          </p:cNvPr>
          <p:cNvGrpSpPr/>
          <p:nvPr/>
        </p:nvGrpSpPr>
        <p:grpSpPr>
          <a:xfrm>
            <a:off x="5354878" y="5895557"/>
            <a:ext cx="1126384" cy="373442"/>
            <a:chOff x="4431184" y="5952927"/>
            <a:chExt cx="1126384" cy="373442"/>
          </a:xfrm>
        </p:grpSpPr>
        <p:sp>
          <p:nvSpPr>
            <p:cNvPr id="80" name="正方形/長方形 79">
              <a:extLst>
                <a:ext uri="{FF2B5EF4-FFF2-40B4-BE49-F238E27FC236}">
                  <a16:creationId xmlns:a16="http://schemas.microsoft.com/office/drawing/2014/main" id="{2B10E149-65EA-B143-8557-4A6E858079FC}"/>
                </a:ext>
              </a:extLst>
            </p:cNvPr>
            <p:cNvSpPr/>
            <p:nvPr/>
          </p:nvSpPr>
          <p:spPr>
            <a:xfrm>
              <a:off x="4431184" y="5952927"/>
              <a:ext cx="1126384" cy="215444"/>
            </a:xfrm>
            <a:prstGeom prst="rect">
              <a:avLst/>
            </a:prstGeom>
            <a:noFill/>
            <a:ln>
              <a:noFill/>
            </a:ln>
          </p:spPr>
          <p:txBody>
            <a:bodyPr wrap="square" anchor="t">
              <a:spAutoFit/>
            </a:bodyPr>
            <a:lstStyle/>
            <a:p>
              <a:pPr lvl="0" algn="ctr">
                <a:defRPr/>
              </a:pPr>
              <a:r>
                <a:rPr lang="en-US" altLang="ja-JP" sz="8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600</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万</a:t>
              </a:r>
              <a:r>
                <a:rPr lang="en-US" altLang="ja-JP" sz="8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-1,000</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万未満</a:t>
              </a:r>
            </a:p>
          </p:txBody>
        </p:sp>
        <p:sp>
          <p:nvSpPr>
            <p:cNvPr id="81" name="正方形/長方形 80">
              <a:extLst>
                <a:ext uri="{FF2B5EF4-FFF2-40B4-BE49-F238E27FC236}">
                  <a16:creationId xmlns:a16="http://schemas.microsoft.com/office/drawing/2014/main" id="{49B3E624-D651-4F4B-AB60-35FD6F2EE3E9}"/>
                </a:ext>
              </a:extLst>
            </p:cNvPr>
            <p:cNvSpPr/>
            <p:nvPr/>
          </p:nvSpPr>
          <p:spPr>
            <a:xfrm>
              <a:off x="4716027" y="6080148"/>
              <a:ext cx="556698" cy="246221"/>
            </a:xfrm>
            <a:prstGeom prst="rect">
              <a:avLst/>
            </a:prstGeom>
            <a:noFill/>
            <a:ln>
              <a:noFill/>
            </a:ln>
          </p:spPr>
          <p:txBody>
            <a:bodyPr wrap="square" anchor="t">
              <a:spAutoFit/>
            </a:bodyPr>
            <a:lstStyle/>
            <a:p>
              <a:pPr lvl="0" algn="ctr">
                <a:defRPr/>
              </a:pPr>
              <a:r>
                <a:rPr lang="en-US" altLang="ja-JP" sz="10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31</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pSp>
        <p:nvGrpSpPr>
          <p:cNvPr id="170" name="グループ化 169">
            <a:extLst>
              <a:ext uri="{FF2B5EF4-FFF2-40B4-BE49-F238E27FC236}">
                <a16:creationId xmlns:a16="http://schemas.microsoft.com/office/drawing/2014/main" id="{6CF37B83-A46C-AB49-9787-53F16F6F44DC}"/>
              </a:ext>
            </a:extLst>
          </p:cNvPr>
          <p:cNvGrpSpPr/>
          <p:nvPr/>
        </p:nvGrpSpPr>
        <p:grpSpPr>
          <a:xfrm>
            <a:off x="5601258" y="4800079"/>
            <a:ext cx="830152" cy="373442"/>
            <a:chOff x="3634368" y="4691291"/>
            <a:chExt cx="830152" cy="373442"/>
          </a:xfrm>
        </p:grpSpPr>
        <p:sp>
          <p:nvSpPr>
            <p:cNvPr id="82" name="正方形/長方形 81">
              <a:extLst>
                <a:ext uri="{FF2B5EF4-FFF2-40B4-BE49-F238E27FC236}">
                  <a16:creationId xmlns:a16="http://schemas.microsoft.com/office/drawing/2014/main" id="{FF241126-9577-7C4D-B157-B0B57685BD38}"/>
                </a:ext>
              </a:extLst>
            </p:cNvPr>
            <p:cNvSpPr/>
            <p:nvPr/>
          </p:nvSpPr>
          <p:spPr>
            <a:xfrm>
              <a:off x="3634368" y="4691291"/>
              <a:ext cx="830152" cy="215444"/>
            </a:xfrm>
            <a:prstGeom prst="rect">
              <a:avLst/>
            </a:prstGeom>
            <a:noFill/>
            <a:ln>
              <a:noFill/>
            </a:ln>
          </p:spPr>
          <p:txBody>
            <a:bodyPr wrap="square" anchor="t">
              <a:spAutoFit/>
            </a:bodyPr>
            <a:lstStyle/>
            <a:p>
              <a:pPr lvl="0" algn="ctr">
                <a:defRPr/>
              </a:pPr>
              <a:r>
                <a:rPr lang="en-US" altLang="ja-JP" sz="8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600</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万未満</a:t>
              </a:r>
            </a:p>
          </p:txBody>
        </p:sp>
        <p:sp>
          <p:nvSpPr>
            <p:cNvPr id="83" name="正方形/長方形 82">
              <a:extLst>
                <a:ext uri="{FF2B5EF4-FFF2-40B4-BE49-F238E27FC236}">
                  <a16:creationId xmlns:a16="http://schemas.microsoft.com/office/drawing/2014/main" id="{2132BB18-68FE-9042-80F5-B795D863AFEF}"/>
                </a:ext>
              </a:extLst>
            </p:cNvPr>
            <p:cNvSpPr/>
            <p:nvPr/>
          </p:nvSpPr>
          <p:spPr>
            <a:xfrm>
              <a:off x="3774974" y="4818512"/>
              <a:ext cx="556698" cy="246221"/>
            </a:xfrm>
            <a:prstGeom prst="rect">
              <a:avLst/>
            </a:prstGeom>
            <a:noFill/>
            <a:ln>
              <a:noFill/>
            </a:ln>
          </p:spPr>
          <p:txBody>
            <a:bodyPr wrap="square" anchor="t">
              <a:spAutoFit/>
            </a:bodyPr>
            <a:lstStyle/>
            <a:p>
              <a:pPr lvl="0" algn="ctr">
                <a:defRPr/>
              </a:pPr>
              <a:r>
                <a:rPr lang="en-US" altLang="ja-JP" sz="10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31</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pSp>
        <p:nvGrpSpPr>
          <p:cNvPr id="3" name="グループ化 2">
            <a:extLst>
              <a:ext uri="{FF2B5EF4-FFF2-40B4-BE49-F238E27FC236}">
                <a16:creationId xmlns:a16="http://schemas.microsoft.com/office/drawing/2014/main" id="{ACA14856-7587-5044-8463-D5892310DCF2}"/>
              </a:ext>
            </a:extLst>
          </p:cNvPr>
          <p:cNvGrpSpPr/>
          <p:nvPr/>
        </p:nvGrpSpPr>
        <p:grpSpPr>
          <a:xfrm>
            <a:off x="3792996" y="2047636"/>
            <a:ext cx="2320008" cy="1651695"/>
            <a:chOff x="3968492" y="2047636"/>
            <a:chExt cx="2320008" cy="1651695"/>
          </a:xfrm>
        </p:grpSpPr>
        <p:pic>
          <p:nvPicPr>
            <p:cNvPr id="85" name="図 84">
              <a:extLst>
                <a:ext uri="{FF2B5EF4-FFF2-40B4-BE49-F238E27FC236}">
                  <a16:creationId xmlns:a16="http://schemas.microsoft.com/office/drawing/2014/main" id="{31BFF2F3-F19E-7146-ADC9-BF1FCF2F306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968492" y="2047636"/>
              <a:ext cx="2280912" cy="1651695"/>
            </a:xfrm>
            <a:prstGeom prst="rect">
              <a:avLst/>
            </a:prstGeom>
          </p:spPr>
        </p:pic>
        <p:grpSp>
          <p:nvGrpSpPr>
            <p:cNvPr id="86" name="図形グループ 7">
              <a:extLst>
                <a:ext uri="{FF2B5EF4-FFF2-40B4-BE49-F238E27FC236}">
                  <a16:creationId xmlns:a16="http://schemas.microsoft.com/office/drawing/2014/main" id="{40991919-3AFB-5E4E-B512-22B5AEF562FB}"/>
                </a:ext>
              </a:extLst>
            </p:cNvPr>
            <p:cNvGrpSpPr/>
            <p:nvPr/>
          </p:nvGrpSpPr>
          <p:grpSpPr>
            <a:xfrm>
              <a:off x="4382887" y="2677217"/>
              <a:ext cx="409553" cy="405401"/>
              <a:chOff x="5060597" y="2253060"/>
              <a:chExt cx="654672" cy="648035"/>
            </a:xfrm>
            <a:solidFill>
              <a:srgbClr val="003963"/>
            </a:solidFill>
          </p:grpSpPr>
          <p:sp>
            <p:nvSpPr>
              <p:cNvPr id="87" name="涙形 86">
                <a:extLst>
                  <a:ext uri="{FF2B5EF4-FFF2-40B4-BE49-F238E27FC236}">
                    <a16:creationId xmlns:a16="http://schemas.microsoft.com/office/drawing/2014/main" id="{14B54E28-7F31-494B-84AD-14D025496091}"/>
                  </a:ext>
                </a:extLst>
              </p:cNvPr>
              <p:cNvSpPr/>
              <p:nvPr/>
            </p:nvSpPr>
            <p:spPr>
              <a:xfrm rot="8100000">
                <a:off x="5060597" y="2253060"/>
                <a:ext cx="654672" cy="648035"/>
              </a:xfrm>
              <a:prstGeom prst="teardrop">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88" name="正方形/長方形 87">
                <a:extLst>
                  <a:ext uri="{FF2B5EF4-FFF2-40B4-BE49-F238E27FC236}">
                    <a16:creationId xmlns:a16="http://schemas.microsoft.com/office/drawing/2014/main" id="{B64BE848-2E5B-A949-89AF-E1C155F39AA7}"/>
                  </a:ext>
                </a:extLst>
              </p:cNvPr>
              <p:cNvSpPr/>
              <p:nvPr/>
            </p:nvSpPr>
            <p:spPr>
              <a:xfrm>
                <a:off x="5202568" y="2354468"/>
                <a:ext cx="335211" cy="170657"/>
              </a:xfrm>
              <a:prstGeom prst="rect">
                <a:avLst/>
              </a:prstGeom>
              <a:noFill/>
            </p:spPr>
            <p:txBody>
              <a:bodyPr wrap="square" lIns="0" tIns="0" rIns="0" bIns="0" rtlCol="0">
                <a:spAutoFit/>
              </a:bodyPr>
              <a:lstStyle/>
              <a:p>
                <a:pPr algn="ctr">
                  <a:lnSpc>
                    <a:spcPct val="120000"/>
                  </a:lnSpc>
                  <a:spcBef>
                    <a:spcPts val="300"/>
                  </a:spcBef>
                </a:pPr>
                <a:r>
                  <a:rPr lang="ja-JP" altLang="en-US" sz="700" b="1">
                    <a:solidFill>
                      <a:prstClr val="white"/>
                    </a:solidFill>
                    <a:latin typeface="HGPｺﾞｼｯｸM" panose="020B0600000000000000" pitchFamily="50" charset="-128"/>
                    <a:ea typeface="HGPｺﾞｼｯｸM" panose="020B0600000000000000" pitchFamily="50" charset="-128"/>
                    <a:cs typeface="ＭＳ Ｐゴシック"/>
                  </a:rPr>
                  <a:t>近畿</a:t>
                </a:r>
              </a:p>
            </p:txBody>
          </p:sp>
          <p:sp>
            <p:nvSpPr>
              <p:cNvPr id="89" name="正方形/長方形 88">
                <a:extLst>
                  <a:ext uri="{FF2B5EF4-FFF2-40B4-BE49-F238E27FC236}">
                    <a16:creationId xmlns:a16="http://schemas.microsoft.com/office/drawing/2014/main" id="{0E7176C6-9259-2C4D-A84E-DE99073C7875}"/>
                  </a:ext>
                </a:extLst>
              </p:cNvPr>
              <p:cNvSpPr/>
              <p:nvPr/>
            </p:nvSpPr>
            <p:spPr>
              <a:xfrm>
                <a:off x="5064662" y="2528442"/>
                <a:ext cx="508145" cy="278483"/>
              </a:xfrm>
              <a:prstGeom prst="rect">
                <a:avLst/>
              </a:prstGeom>
              <a:noFill/>
            </p:spPr>
            <p:txBody>
              <a:bodyPr wrap="square" lIns="0" tIns="0" rIns="0" bIns="0" rtlCol="0">
                <a:spAutoFit/>
              </a:bodyPr>
              <a:lstStyle/>
              <a:p>
                <a:pPr algn="ctr">
                  <a:lnSpc>
                    <a:spcPct val="120000"/>
                  </a:lnSpc>
                  <a:spcBef>
                    <a:spcPts val="300"/>
                  </a:spcBef>
                </a:pPr>
                <a:r>
                  <a:rPr lang="en-US" altLang="ja-JP" sz="1000" b="1" dirty="0">
                    <a:solidFill>
                      <a:prstClr val="white"/>
                    </a:solidFill>
                    <a:latin typeface="HGPｺﾞｼｯｸM" panose="020B0600000000000000" pitchFamily="50" charset="-128"/>
                    <a:ea typeface="HGPｺﾞｼｯｸM" panose="020B0600000000000000" pitchFamily="50" charset="-128"/>
                    <a:cs typeface="ＭＳ Ｐゴシック"/>
                  </a:rPr>
                  <a:t>14</a:t>
                </a:r>
                <a:endParaRPr lang="ja-JP" altLang="en-US" sz="1000" b="1" dirty="0">
                  <a:solidFill>
                    <a:prstClr val="white"/>
                  </a:solidFill>
                  <a:latin typeface="HGPｺﾞｼｯｸM" panose="020B0600000000000000" pitchFamily="50" charset="-128"/>
                  <a:ea typeface="HGPｺﾞｼｯｸM" panose="020B0600000000000000" pitchFamily="50" charset="-128"/>
                  <a:cs typeface="ＭＳ Ｐゴシック"/>
                </a:endParaRPr>
              </a:p>
            </p:txBody>
          </p:sp>
          <p:sp>
            <p:nvSpPr>
              <p:cNvPr id="90" name="正方形/長方形 89">
                <a:extLst>
                  <a:ext uri="{FF2B5EF4-FFF2-40B4-BE49-F238E27FC236}">
                    <a16:creationId xmlns:a16="http://schemas.microsoft.com/office/drawing/2014/main" id="{574A8946-ECD3-9646-9420-1CC2E01CE59A}"/>
                  </a:ext>
                </a:extLst>
              </p:cNvPr>
              <p:cNvSpPr/>
              <p:nvPr/>
            </p:nvSpPr>
            <p:spPr>
              <a:xfrm>
                <a:off x="5491632" y="2563998"/>
                <a:ext cx="208141" cy="195511"/>
              </a:xfrm>
              <a:prstGeom prst="rect">
                <a:avLst/>
              </a:prstGeom>
              <a:noFill/>
            </p:spPr>
            <p:txBody>
              <a:bodyPr wrap="square" lIns="0" tIns="0" rIns="0" bIns="0" rtlCol="0">
                <a:spAutoFit/>
              </a:bodyPr>
              <a:lstStyle/>
              <a:p>
                <a:pPr algn="ctr">
                  <a:lnSpc>
                    <a:spcPct val="120000"/>
                  </a:lnSpc>
                  <a:spcBef>
                    <a:spcPts val="300"/>
                  </a:spcBef>
                </a:pPr>
                <a:r>
                  <a:rPr lang="en-US" altLang="ja-JP" sz="800" dirty="0">
                    <a:solidFill>
                      <a:prstClr val="white"/>
                    </a:solidFill>
                    <a:latin typeface="HGPｺﾞｼｯｸM" panose="020B0600000000000000" pitchFamily="50" charset="-128"/>
                    <a:ea typeface="HGPｺﾞｼｯｸM" panose="020B0600000000000000" pitchFamily="50" charset="-128"/>
                    <a:cs typeface="ＭＳ Ｐゴシック"/>
                  </a:rPr>
                  <a:t>%</a:t>
                </a:r>
                <a:endParaRPr lang="ja-JP" altLang="en-US" sz="800" dirty="0">
                  <a:solidFill>
                    <a:prstClr val="white"/>
                  </a:solidFill>
                  <a:latin typeface="HGPｺﾞｼｯｸM" panose="020B0600000000000000" pitchFamily="50" charset="-128"/>
                  <a:ea typeface="HGPｺﾞｼｯｸM" panose="020B0600000000000000" pitchFamily="50" charset="-128"/>
                  <a:cs typeface="ＭＳ Ｐゴシック"/>
                </a:endParaRPr>
              </a:p>
            </p:txBody>
          </p:sp>
        </p:grpSp>
        <p:grpSp>
          <p:nvGrpSpPr>
            <p:cNvPr id="111" name="図形グループ 7">
              <a:extLst>
                <a:ext uri="{FF2B5EF4-FFF2-40B4-BE49-F238E27FC236}">
                  <a16:creationId xmlns:a16="http://schemas.microsoft.com/office/drawing/2014/main" id="{15969902-5B9C-3C47-9FC7-DCB5E47ED90E}"/>
                </a:ext>
              </a:extLst>
            </p:cNvPr>
            <p:cNvGrpSpPr/>
            <p:nvPr/>
          </p:nvGrpSpPr>
          <p:grpSpPr>
            <a:xfrm>
              <a:off x="4749966" y="2469612"/>
              <a:ext cx="409553" cy="405401"/>
              <a:chOff x="5060597" y="2253060"/>
              <a:chExt cx="654672" cy="648035"/>
            </a:xfrm>
            <a:solidFill>
              <a:srgbClr val="699BB7"/>
            </a:solidFill>
          </p:grpSpPr>
          <p:sp>
            <p:nvSpPr>
              <p:cNvPr id="112" name="涙形 111">
                <a:extLst>
                  <a:ext uri="{FF2B5EF4-FFF2-40B4-BE49-F238E27FC236}">
                    <a16:creationId xmlns:a16="http://schemas.microsoft.com/office/drawing/2014/main" id="{74E2EAA7-0064-7944-9672-88A4829C9E40}"/>
                  </a:ext>
                </a:extLst>
              </p:cNvPr>
              <p:cNvSpPr/>
              <p:nvPr/>
            </p:nvSpPr>
            <p:spPr>
              <a:xfrm rot="8100000">
                <a:off x="5060597" y="2253060"/>
                <a:ext cx="654672" cy="648035"/>
              </a:xfrm>
              <a:prstGeom prst="teardrop">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113" name="正方形/長方形 112">
                <a:extLst>
                  <a:ext uri="{FF2B5EF4-FFF2-40B4-BE49-F238E27FC236}">
                    <a16:creationId xmlns:a16="http://schemas.microsoft.com/office/drawing/2014/main" id="{7157A165-21A6-E14F-8608-6117ABE2BBF2}"/>
                  </a:ext>
                </a:extLst>
              </p:cNvPr>
              <p:cNvSpPr/>
              <p:nvPr/>
            </p:nvSpPr>
            <p:spPr>
              <a:xfrm>
                <a:off x="5213898" y="2354467"/>
                <a:ext cx="335211" cy="194947"/>
              </a:xfrm>
              <a:prstGeom prst="rect">
                <a:avLst/>
              </a:prstGeom>
              <a:noFill/>
            </p:spPr>
            <p:txBody>
              <a:bodyPr wrap="square" lIns="0" tIns="0" rIns="0" bIns="0" rtlCol="0">
                <a:spAutoFit/>
              </a:bodyPr>
              <a:lstStyle/>
              <a:p>
                <a:pPr algn="ctr">
                  <a:lnSpc>
                    <a:spcPct val="120000"/>
                  </a:lnSpc>
                  <a:spcBef>
                    <a:spcPts val="300"/>
                  </a:spcBef>
                </a:pPr>
                <a:r>
                  <a:rPr lang="ja-JP" altLang="en-US" sz="700" b="1">
                    <a:solidFill>
                      <a:prstClr val="white"/>
                    </a:solidFill>
                    <a:latin typeface="HGPｺﾞｼｯｸM" panose="020B0600000000000000" pitchFamily="50" charset="-128"/>
                    <a:ea typeface="HGPｺﾞｼｯｸM" panose="020B0600000000000000" pitchFamily="50" charset="-128"/>
                    <a:cs typeface="ＭＳ Ｐゴシック"/>
                  </a:rPr>
                  <a:t>中部</a:t>
                </a:r>
              </a:p>
            </p:txBody>
          </p:sp>
          <p:sp>
            <p:nvSpPr>
              <p:cNvPr id="114" name="正方形/長方形 113">
                <a:extLst>
                  <a:ext uri="{FF2B5EF4-FFF2-40B4-BE49-F238E27FC236}">
                    <a16:creationId xmlns:a16="http://schemas.microsoft.com/office/drawing/2014/main" id="{2477BF7F-EB40-3144-92D6-BB309D08B67A}"/>
                  </a:ext>
                </a:extLst>
              </p:cNvPr>
              <p:cNvSpPr/>
              <p:nvPr/>
            </p:nvSpPr>
            <p:spPr>
              <a:xfrm>
                <a:off x="5075992" y="2528442"/>
                <a:ext cx="508145" cy="278483"/>
              </a:xfrm>
              <a:prstGeom prst="rect">
                <a:avLst/>
              </a:prstGeom>
              <a:noFill/>
            </p:spPr>
            <p:txBody>
              <a:bodyPr wrap="square" lIns="0" tIns="0" rIns="0" bIns="0" rtlCol="0">
                <a:spAutoFit/>
              </a:bodyPr>
              <a:lstStyle/>
              <a:p>
                <a:pPr algn="ctr">
                  <a:lnSpc>
                    <a:spcPct val="120000"/>
                  </a:lnSpc>
                  <a:spcBef>
                    <a:spcPts val="300"/>
                  </a:spcBef>
                </a:pPr>
                <a:r>
                  <a:rPr lang="en-US" altLang="ja-JP" sz="1000" b="1" dirty="0">
                    <a:solidFill>
                      <a:prstClr val="white"/>
                    </a:solidFill>
                    <a:latin typeface="HGPｺﾞｼｯｸM" panose="020B0600000000000000" pitchFamily="50" charset="-128"/>
                    <a:ea typeface="HGPｺﾞｼｯｸM" panose="020B0600000000000000" pitchFamily="50" charset="-128"/>
                    <a:cs typeface="ＭＳ Ｐゴシック"/>
                  </a:rPr>
                  <a:t>9</a:t>
                </a:r>
                <a:endParaRPr lang="ja-JP" altLang="en-US" sz="1000" b="1" dirty="0">
                  <a:solidFill>
                    <a:prstClr val="white"/>
                  </a:solidFill>
                  <a:latin typeface="HGPｺﾞｼｯｸM" panose="020B0600000000000000" pitchFamily="50" charset="-128"/>
                  <a:ea typeface="HGPｺﾞｼｯｸM" panose="020B0600000000000000" pitchFamily="50" charset="-128"/>
                  <a:cs typeface="ＭＳ Ｐゴシック"/>
                </a:endParaRPr>
              </a:p>
            </p:txBody>
          </p:sp>
          <p:sp>
            <p:nvSpPr>
              <p:cNvPr id="115" name="正方形/長方形 114">
                <a:extLst>
                  <a:ext uri="{FF2B5EF4-FFF2-40B4-BE49-F238E27FC236}">
                    <a16:creationId xmlns:a16="http://schemas.microsoft.com/office/drawing/2014/main" id="{4F3E33DD-36F7-FE4D-99A6-6E3A0AF83E07}"/>
                  </a:ext>
                </a:extLst>
              </p:cNvPr>
              <p:cNvSpPr/>
              <p:nvPr/>
            </p:nvSpPr>
            <p:spPr>
              <a:xfrm>
                <a:off x="5457641" y="2563998"/>
                <a:ext cx="208141" cy="195511"/>
              </a:xfrm>
              <a:prstGeom prst="rect">
                <a:avLst/>
              </a:prstGeom>
              <a:noFill/>
            </p:spPr>
            <p:txBody>
              <a:bodyPr wrap="square" lIns="0" tIns="0" rIns="0" bIns="0" rtlCol="0">
                <a:spAutoFit/>
              </a:bodyPr>
              <a:lstStyle/>
              <a:p>
                <a:pPr algn="ctr">
                  <a:lnSpc>
                    <a:spcPct val="120000"/>
                  </a:lnSpc>
                  <a:spcBef>
                    <a:spcPts val="300"/>
                  </a:spcBef>
                </a:pPr>
                <a:r>
                  <a:rPr lang="en-US" altLang="ja-JP" sz="800" dirty="0">
                    <a:solidFill>
                      <a:prstClr val="white"/>
                    </a:solidFill>
                    <a:latin typeface="HGPｺﾞｼｯｸM" panose="020B0600000000000000" pitchFamily="50" charset="-128"/>
                    <a:ea typeface="HGPｺﾞｼｯｸM" panose="020B0600000000000000" pitchFamily="50" charset="-128"/>
                    <a:cs typeface="ＭＳ Ｐゴシック"/>
                  </a:rPr>
                  <a:t>%</a:t>
                </a:r>
                <a:endParaRPr lang="ja-JP" altLang="en-US" sz="800" dirty="0">
                  <a:solidFill>
                    <a:prstClr val="white"/>
                  </a:solidFill>
                  <a:latin typeface="HGPｺﾞｼｯｸM" panose="020B0600000000000000" pitchFamily="50" charset="-128"/>
                  <a:ea typeface="HGPｺﾞｼｯｸM" panose="020B0600000000000000" pitchFamily="50" charset="-128"/>
                  <a:cs typeface="ＭＳ Ｐゴシック"/>
                </a:endParaRPr>
              </a:p>
            </p:txBody>
          </p:sp>
        </p:grpSp>
        <p:grpSp>
          <p:nvGrpSpPr>
            <p:cNvPr id="116" name="図形グループ 7">
              <a:extLst>
                <a:ext uri="{FF2B5EF4-FFF2-40B4-BE49-F238E27FC236}">
                  <a16:creationId xmlns:a16="http://schemas.microsoft.com/office/drawing/2014/main" id="{8D151D18-F275-1847-9126-4BCC96DA5F0D}"/>
                </a:ext>
              </a:extLst>
            </p:cNvPr>
            <p:cNvGrpSpPr/>
            <p:nvPr/>
          </p:nvGrpSpPr>
          <p:grpSpPr>
            <a:xfrm>
              <a:off x="5156294" y="2662649"/>
              <a:ext cx="409553" cy="405401"/>
              <a:chOff x="5060597" y="2253060"/>
              <a:chExt cx="654672" cy="648035"/>
            </a:xfrm>
            <a:solidFill>
              <a:srgbClr val="003963"/>
            </a:solidFill>
          </p:grpSpPr>
          <p:sp>
            <p:nvSpPr>
              <p:cNvPr id="117" name="涙形 116">
                <a:extLst>
                  <a:ext uri="{FF2B5EF4-FFF2-40B4-BE49-F238E27FC236}">
                    <a16:creationId xmlns:a16="http://schemas.microsoft.com/office/drawing/2014/main" id="{33C86151-288A-AA4C-81F0-6274F2F00090}"/>
                  </a:ext>
                </a:extLst>
              </p:cNvPr>
              <p:cNvSpPr/>
              <p:nvPr/>
            </p:nvSpPr>
            <p:spPr>
              <a:xfrm rot="8100000">
                <a:off x="5060597" y="2253060"/>
                <a:ext cx="654672" cy="648035"/>
              </a:xfrm>
              <a:prstGeom prst="teardrop">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118" name="正方形/長方形 117">
                <a:extLst>
                  <a:ext uri="{FF2B5EF4-FFF2-40B4-BE49-F238E27FC236}">
                    <a16:creationId xmlns:a16="http://schemas.microsoft.com/office/drawing/2014/main" id="{B63CEE7C-135B-1145-A172-E1F1EE308A41}"/>
                  </a:ext>
                </a:extLst>
              </p:cNvPr>
              <p:cNvSpPr/>
              <p:nvPr/>
            </p:nvSpPr>
            <p:spPr>
              <a:xfrm>
                <a:off x="5202568" y="2354467"/>
                <a:ext cx="335211" cy="194947"/>
              </a:xfrm>
              <a:prstGeom prst="rect">
                <a:avLst/>
              </a:prstGeom>
              <a:noFill/>
            </p:spPr>
            <p:txBody>
              <a:bodyPr wrap="square" lIns="0" tIns="0" rIns="0" bIns="0" rtlCol="0">
                <a:spAutoFit/>
              </a:bodyPr>
              <a:lstStyle/>
              <a:p>
                <a:pPr algn="ctr">
                  <a:lnSpc>
                    <a:spcPct val="120000"/>
                  </a:lnSpc>
                  <a:spcBef>
                    <a:spcPts val="300"/>
                  </a:spcBef>
                </a:pPr>
                <a:r>
                  <a:rPr lang="ja-JP" altLang="en-US" sz="700" b="1">
                    <a:solidFill>
                      <a:prstClr val="white"/>
                    </a:solidFill>
                    <a:latin typeface="HGPｺﾞｼｯｸM" panose="020B0600000000000000" pitchFamily="50" charset="-128"/>
                    <a:ea typeface="HGPｺﾞｼｯｸM" panose="020B0600000000000000" pitchFamily="50" charset="-128"/>
                    <a:cs typeface="ＭＳ Ｐゴシック"/>
                  </a:rPr>
                  <a:t>関東</a:t>
                </a:r>
              </a:p>
            </p:txBody>
          </p:sp>
          <p:sp>
            <p:nvSpPr>
              <p:cNvPr id="119" name="正方形/長方形 118">
                <a:extLst>
                  <a:ext uri="{FF2B5EF4-FFF2-40B4-BE49-F238E27FC236}">
                    <a16:creationId xmlns:a16="http://schemas.microsoft.com/office/drawing/2014/main" id="{20A37547-F963-4E4D-B290-E94ED35F5B5E}"/>
                  </a:ext>
                </a:extLst>
              </p:cNvPr>
              <p:cNvSpPr/>
              <p:nvPr/>
            </p:nvSpPr>
            <p:spPr>
              <a:xfrm>
                <a:off x="5064662" y="2528442"/>
                <a:ext cx="508145" cy="278483"/>
              </a:xfrm>
              <a:prstGeom prst="rect">
                <a:avLst/>
              </a:prstGeom>
              <a:noFill/>
            </p:spPr>
            <p:txBody>
              <a:bodyPr wrap="square" lIns="0" tIns="0" rIns="0" bIns="0" rtlCol="0">
                <a:spAutoFit/>
              </a:bodyPr>
              <a:lstStyle/>
              <a:p>
                <a:pPr algn="ctr">
                  <a:lnSpc>
                    <a:spcPct val="120000"/>
                  </a:lnSpc>
                  <a:spcBef>
                    <a:spcPts val="300"/>
                  </a:spcBef>
                </a:pPr>
                <a:r>
                  <a:rPr lang="en-US" altLang="ja-JP" sz="1000" b="1" dirty="0">
                    <a:solidFill>
                      <a:prstClr val="white"/>
                    </a:solidFill>
                    <a:latin typeface="HGPｺﾞｼｯｸM" panose="020B0600000000000000" pitchFamily="50" charset="-128"/>
                    <a:ea typeface="HGPｺﾞｼｯｸM" panose="020B0600000000000000" pitchFamily="50" charset="-128"/>
                    <a:cs typeface="ＭＳ Ｐゴシック"/>
                  </a:rPr>
                  <a:t>66</a:t>
                </a:r>
                <a:endParaRPr lang="ja-JP" altLang="en-US" sz="1000" b="1" dirty="0">
                  <a:solidFill>
                    <a:prstClr val="white"/>
                  </a:solidFill>
                  <a:latin typeface="HGPｺﾞｼｯｸM" panose="020B0600000000000000" pitchFamily="50" charset="-128"/>
                  <a:ea typeface="HGPｺﾞｼｯｸM" panose="020B0600000000000000" pitchFamily="50" charset="-128"/>
                  <a:cs typeface="ＭＳ Ｐゴシック"/>
                </a:endParaRPr>
              </a:p>
            </p:txBody>
          </p:sp>
          <p:sp>
            <p:nvSpPr>
              <p:cNvPr id="120" name="正方形/長方形 119">
                <a:extLst>
                  <a:ext uri="{FF2B5EF4-FFF2-40B4-BE49-F238E27FC236}">
                    <a16:creationId xmlns:a16="http://schemas.microsoft.com/office/drawing/2014/main" id="{54A4D32D-99E2-594E-9683-54F30B594689}"/>
                  </a:ext>
                </a:extLst>
              </p:cNvPr>
              <p:cNvSpPr/>
              <p:nvPr/>
            </p:nvSpPr>
            <p:spPr>
              <a:xfrm>
                <a:off x="5491632" y="2563998"/>
                <a:ext cx="208141" cy="195511"/>
              </a:xfrm>
              <a:prstGeom prst="rect">
                <a:avLst/>
              </a:prstGeom>
              <a:noFill/>
            </p:spPr>
            <p:txBody>
              <a:bodyPr wrap="square" lIns="0" tIns="0" rIns="0" bIns="0" rtlCol="0">
                <a:spAutoFit/>
              </a:bodyPr>
              <a:lstStyle/>
              <a:p>
                <a:pPr algn="ctr">
                  <a:lnSpc>
                    <a:spcPct val="120000"/>
                  </a:lnSpc>
                  <a:spcBef>
                    <a:spcPts val="300"/>
                  </a:spcBef>
                </a:pPr>
                <a:r>
                  <a:rPr lang="en-US" altLang="ja-JP" sz="800" dirty="0">
                    <a:solidFill>
                      <a:prstClr val="white"/>
                    </a:solidFill>
                    <a:latin typeface="HGPｺﾞｼｯｸM" panose="020B0600000000000000" pitchFamily="50" charset="-128"/>
                    <a:ea typeface="HGPｺﾞｼｯｸM" panose="020B0600000000000000" pitchFamily="50" charset="-128"/>
                    <a:cs typeface="ＭＳ Ｐゴシック"/>
                  </a:rPr>
                  <a:t>%</a:t>
                </a:r>
                <a:endParaRPr lang="ja-JP" altLang="en-US" sz="800" dirty="0">
                  <a:solidFill>
                    <a:prstClr val="white"/>
                  </a:solidFill>
                  <a:latin typeface="HGPｺﾞｼｯｸM" panose="020B0600000000000000" pitchFamily="50" charset="-128"/>
                  <a:ea typeface="HGPｺﾞｼｯｸM" panose="020B0600000000000000" pitchFamily="50" charset="-128"/>
                  <a:cs typeface="ＭＳ Ｐゴシック"/>
                </a:endParaRPr>
              </a:p>
            </p:txBody>
          </p:sp>
        </p:grpSp>
        <p:grpSp>
          <p:nvGrpSpPr>
            <p:cNvPr id="121" name="図形グループ 7">
              <a:extLst>
                <a:ext uri="{FF2B5EF4-FFF2-40B4-BE49-F238E27FC236}">
                  <a16:creationId xmlns:a16="http://schemas.microsoft.com/office/drawing/2014/main" id="{9EEA15DB-01CB-0D4D-A4CE-F52FA6959FDE}"/>
                </a:ext>
              </a:extLst>
            </p:cNvPr>
            <p:cNvGrpSpPr/>
            <p:nvPr/>
          </p:nvGrpSpPr>
          <p:grpSpPr>
            <a:xfrm>
              <a:off x="5878947" y="2816306"/>
              <a:ext cx="409553" cy="405401"/>
              <a:chOff x="5060597" y="2253060"/>
              <a:chExt cx="654672" cy="648035"/>
            </a:xfrm>
            <a:solidFill>
              <a:srgbClr val="A5A5A5"/>
            </a:solidFill>
          </p:grpSpPr>
          <p:sp>
            <p:nvSpPr>
              <p:cNvPr id="122" name="涙形 121">
                <a:extLst>
                  <a:ext uri="{FF2B5EF4-FFF2-40B4-BE49-F238E27FC236}">
                    <a16:creationId xmlns:a16="http://schemas.microsoft.com/office/drawing/2014/main" id="{4A1872C1-7408-6B4F-87E7-26768EFCE67B}"/>
                  </a:ext>
                </a:extLst>
              </p:cNvPr>
              <p:cNvSpPr/>
              <p:nvPr/>
            </p:nvSpPr>
            <p:spPr>
              <a:xfrm rot="8100000">
                <a:off x="5060597" y="2253060"/>
                <a:ext cx="654672" cy="648035"/>
              </a:xfrm>
              <a:prstGeom prst="teardrop">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123" name="正方形/長方形 122">
                <a:extLst>
                  <a:ext uri="{FF2B5EF4-FFF2-40B4-BE49-F238E27FC236}">
                    <a16:creationId xmlns:a16="http://schemas.microsoft.com/office/drawing/2014/main" id="{0117939F-7FCF-6C42-B8E5-5A45AFAD0BE2}"/>
                  </a:ext>
                </a:extLst>
              </p:cNvPr>
              <p:cNvSpPr/>
              <p:nvPr/>
            </p:nvSpPr>
            <p:spPr>
              <a:xfrm>
                <a:off x="5111922" y="2354467"/>
                <a:ext cx="536840" cy="194947"/>
              </a:xfrm>
              <a:prstGeom prst="rect">
                <a:avLst/>
              </a:prstGeom>
              <a:noFill/>
            </p:spPr>
            <p:txBody>
              <a:bodyPr wrap="square" lIns="0" tIns="0" rIns="0" bIns="0" rtlCol="0">
                <a:spAutoFit/>
              </a:bodyPr>
              <a:lstStyle/>
              <a:p>
                <a:pPr algn="ctr">
                  <a:lnSpc>
                    <a:spcPct val="120000"/>
                  </a:lnSpc>
                  <a:spcBef>
                    <a:spcPts val="300"/>
                  </a:spcBef>
                </a:pPr>
                <a:r>
                  <a:rPr lang="ja-JP" altLang="en-US" sz="700" b="1">
                    <a:solidFill>
                      <a:prstClr val="white"/>
                    </a:solidFill>
                    <a:latin typeface="HGPｺﾞｼｯｸM" panose="020B0600000000000000" pitchFamily="50" charset="-128"/>
                    <a:ea typeface="HGPｺﾞｼｯｸM" panose="020B0600000000000000" pitchFamily="50" charset="-128"/>
                    <a:cs typeface="ＭＳ Ｐゴシック"/>
                  </a:rPr>
                  <a:t>その他</a:t>
                </a:r>
              </a:p>
            </p:txBody>
          </p:sp>
          <p:sp>
            <p:nvSpPr>
              <p:cNvPr id="124" name="正方形/長方形 123">
                <a:extLst>
                  <a:ext uri="{FF2B5EF4-FFF2-40B4-BE49-F238E27FC236}">
                    <a16:creationId xmlns:a16="http://schemas.microsoft.com/office/drawing/2014/main" id="{AAB3EC99-2C47-7A46-BE5C-9ED03467428C}"/>
                  </a:ext>
                </a:extLst>
              </p:cNvPr>
              <p:cNvSpPr/>
              <p:nvPr/>
            </p:nvSpPr>
            <p:spPr>
              <a:xfrm>
                <a:off x="5064662" y="2528442"/>
                <a:ext cx="508145" cy="278483"/>
              </a:xfrm>
              <a:prstGeom prst="rect">
                <a:avLst/>
              </a:prstGeom>
              <a:noFill/>
            </p:spPr>
            <p:txBody>
              <a:bodyPr wrap="square" lIns="0" tIns="0" rIns="0" bIns="0" rtlCol="0">
                <a:spAutoFit/>
              </a:bodyPr>
              <a:lstStyle/>
              <a:p>
                <a:pPr algn="ctr">
                  <a:lnSpc>
                    <a:spcPct val="120000"/>
                  </a:lnSpc>
                  <a:spcBef>
                    <a:spcPts val="300"/>
                  </a:spcBef>
                </a:pPr>
                <a:r>
                  <a:rPr lang="en-US" altLang="ja-JP" sz="1000" b="1" dirty="0">
                    <a:solidFill>
                      <a:prstClr val="white"/>
                    </a:solidFill>
                    <a:latin typeface="HGPｺﾞｼｯｸM" panose="020B0600000000000000" pitchFamily="50" charset="-128"/>
                    <a:ea typeface="HGPｺﾞｼｯｸM" panose="020B0600000000000000" pitchFamily="50" charset="-128"/>
                    <a:cs typeface="ＭＳ Ｐゴシック"/>
                  </a:rPr>
                  <a:t>10</a:t>
                </a:r>
                <a:endParaRPr lang="ja-JP" altLang="en-US" sz="1000" b="1" dirty="0">
                  <a:solidFill>
                    <a:prstClr val="white"/>
                  </a:solidFill>
                  <a:latin typeface="HGPｺﾞｼｯｸM" panose="020B0600000000000000" pitchFamily="50" charset="-128"/>
                  <a:ea typeface="HGPｺﾞｼｯｸM" panose="020B0600000000000000" pitchFamily="50" charset="-128"/>
                  <a:cs typeface="ＭＳ Ｐゴシック"/>
                </a:endParaRPr>
              </a:p>
            </p:txBody>
          </p:sp>
          <p:sp>
            <p:nvSpPr>
              <p:cNvPr id="125" name="正方形/長方形 124">
                <a:extLst>
                  <a:ext uri="{FF2B5EF4-FFF2-40B4-BE49-F238E27FC236}">
                    <a16:creationId xmlns:a16="http://schemas.microsoft.com/office/drawing/2014/main" id="{215FBDCE-116D-6243-A44E-FF949ADE5459}"/>
                  </a:ext>
                </a:extLst>
              </p:cNvPr>
              <p:cNvSpPr/>
              <p:nvPr/>
            </p:nvSpPr>
            <p:spPr>
              <a:xfrm>
                <a:off x="5491632" y="2563998"/>
                <a:ext cx="208141" cy="195511"/>
              </a:xfrm>
              <a:prstGeom prst="rect">
                <a:avLst/>
              </a:prstGeom>
              <a:noFill/>
            </p:spPr>
            <p:txBody>
              <a:bodyPr wrap="square" lIns="0" tIns="0" rIns="0" bIns="0" rtlCol="0">
                <a:spAutoFit/>
              </a:bodyPr>
              <a:lstStyle/>
              <a:p>
                <a:pPr algn="ctr">
                  <a:lnSpc>
                    <a:spcPct val="120000"/>
                  </a:lnSpc>
                  <a:spcBef>
                    <a:spcPts val="300"/>
                  </a:spcBef>
                </a:pPr>
                <a:r>
                  <a:rPr lang="en-US" altLang="ja-JP" sz="800" dirty="0">
                    <a:solidFill>
                      <a:prstClr val="white"/>
                    </a:solidFill>
                    <a:latin typeface="HGPｺﾞｼｯｸM" panose="020B0600000000000000" pitchFamily="50" charset="-128"/>
                    <a:ea typeface="HGPｺﾞｼｯｸM" panose="020B0600000000000000" pitchFamily="50" charset="-128"/>
                    <a:cs typeface="ＭＳ Ｐゴシック"/>
                  </a:rPr>
                  <a:t>%</a:t>
                </a:r>
                <a:endParaRPr lang="ja-JP" altLang="en-US" sz="800" dirty="0">
                  <a:solidFill>
                    <a:prstClr val="white"/>
                  </a:solidFill>
                  <a:latin typeface="HGPｺﾞｼｯｸM" panose="020B0600000000000000" pitchFamily="50" charset="-128"/>
                  <a:ea typeface="HGPｺﾞｼｯｸM" panose="020B0600000000000000" pitchFamily="50" charset="-128"/>
                  <a:cs typeface="ＭＳ Ｐゴシック"/>
                </a:endParaRPr>
              </a:p>
            </p:txBody>
          </p:sp>
        </p:grpSp>
      </p:grpSp>
      <p:grpSp>
        <p:nvGrpSpPr>
          <p:cNvPr id="163" name="グループ化 162">
            <a:extLst>
              <a:ext uri="{FF2B5EF4-FFF2-40B4-BE49-F238E27FC236}">
                <a16:creationId xmlns:a16="http://schemas.microsoft.com/office/drawing/2014/main" id="{178D98BA-461D-9047-B9EC-A4E42DE64C5C}"/>
              </a:ext>
            </a:extLst>
          </p:cNvPr>
          <p:cNvGrpSpPr/>
          <p:nvPr/>
        </p:nvGrpSpPr>
        <p:grpSpPr>
          <a:xfrm>
            <a:off x="8084809" y="1837320"/>
            <a:ext cx="830152" cy="373442"/>
            <a:chOff x="8068604" y="2029309"/>
            <a:chExt cx="830152" cy="373442"/>
          </a:xfrm>
        </p:grpSpPr>
        <p:sp>
          <p:nvSpPr>
            <p:cNvPr id="131" name="正方形/長方形 130">
              <a:extLst>
                <a:ext uri="{FF2B5EF4-FFF2-40B4-BE49-F238E27FC236}">
                  <a16:creationId xmlns:a16="http://schemas.microsoft.com/office/drawing/2014/main" id="{1C4AE48D-7192-8C44-BD9E-C4F2966A4016}"/>
                </a:ext>
              </a:extLst>
            </p:cNvPr>
            <p:cNvSpPr/>
            <p:nvPr/>
          </p:nvSpPr>
          <p:spPr>
            <a:xfrm>
              <a:off x="8068604" y="2029309"/>
              <a:ext cx="830152" cy="215444"/>
            </a:xfrm>
            <a:prstGeom prst="rect">
              <a:avLst/>
            </a:prstGeom>
            <a:noFill/>
            <a:ln>
              <a:noFill/>
            </a:ln>
          </p:spPr>
          <p:txBody>
            <a:bodyPr wrap="square" anchor="t">
              <a:spAutoFit/>
            </a:bodyPr>
            <a:lstStyle/>
            <a:p>
              <a:pPr lvl="0" algn="ctr">
                <a:defRPr/>
              </a:pPr>
              <a:r>
                <a:rPr lang="en-US" altLang="ja-JP" sz="8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〜20</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代</a:t>
              </a:r>
            </a:p>
          </p:txBody>
        </p:sp>
        <p:sp>
          <p:nvSpPr>
            <p:cNvPr id="132" name="正方形/長方形 131">
              <a:extLst>
                <a:ext uri="{FF2B5EF4-FFF2-40B4-BE49-F238E27FC236}">
                  <a16:creationId xmlns:a16="http://schemas.microsoft.com/office/drawing/2014/main" id="{3C1F2A46-40E4-004E-94C7-04DAA6B2D6B6}"/>
                </a:ext>
              </a:extLst>
            </p:cNvPr>
            <p:cNvSpPr/>
            <p:nvPr/>
          </p:nvSpPr>
          <p:spPr>
            <a:xfrm>
              <a:off x="8205331" y="2156530"/>
              <a:ext cx="556698" cy="246221"/>
            </a:xfrm>
            <a:prstGeom prst="rect">
              <a:avLst/>
            </a:prstGeom>
            <a:noFill/>
            <a:ln>
              <a:noFill/>
            </a:ln>
          </p:spPr>
          <p:txBody>
            <a:bodyPr wrap="square" anchor="t">
              <a:spAutoFit/>
            </a:bodyPr>
            <a:lstStyle/>
            <a:p>
              <a:pPr lvl="0" algn="ctr">
                <a:defRPr/>
              </a:pPr>
              <a:r>
                <a:rPr lang="en-US" altLang="ja-JP" sz="10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14</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pSp>
        <p:nvGrpSpPr>
          <p:cNvPr id="164" name="グループ化 163">
            <a:extLst>
              <a:ext uri="{FF2B5EF4-FFF2-40B4-BE49-F238E27FC236}">
                <a16:creationId xmlns:a16="http://schemas.microsoft.com/office/drawing/2014/main" id="{194BCC93-8998-E04C-8D8E-5ABD2AA7FE5E}"/>
              </a:ext>
            </a:extLst>
          </p:cNvPr>
          <p:cNvGrpSpPr/>
          <p:nvPr/>
        </p:nvGrpSpPr>
        <p:grpSpPr>
          <a:xfrm>
            <a:off x="8564893" y="2701722"/>
            <a:ext cx="830152" cy="373442"/>
            <a:chOff x="8398215" y="2789537"/>
            <a:chExt cx="830152" cy="373442"/>
          </a:xfrm>
        </p:grpSpPr>
        <p:sp>
          <p:nvSpPr>
            <p:cNvPr id="133" name="正方形/長方形 132">
              <a:extLst>
                <a:ext uri="{FF2B5EF4-FFF2-40B4-BE49-F238E27FC236}">
                  <a16:creationId xmlns:a16="http://schemas.microsoft.com/office/drawing/2014/main" id="{B60E80AE-6014-024E-AD82-32AB1553259C}"/>
                </a:ext>
              </a:extLst>
            </p:cNvPr>
            <p:cNvSpPr/>
            <p:nvPr/>
          </p:nvSpPr>
          <p:spPr>
            <a:xfrm>
              <a:off x="8398215" y="2789537"/>
              <a:ext cx="830152" cy="215444"/>
            </a:xfrm>
            <a:prstGeom prst="rect">
              <a:avLst/>
            </a:prstGeom>
            <a:noFill/>
            <a:ln>
              <a:noFill/>
            </a:ln>
          </p:spPr>
          <p:txBody>
            <a:bodyPr wrap="square" anchor="t">
              <a:spAutoFit/>
            </a:bodyPr>
            <a:lstStyle/>
            <a:p>
              <a:pPr lvl="0" algn="ctr">
                <a:defRPr/>
              </a:pPr>
              <a:r>
                <a:rPr lang="en-US" altLang="ja-JP" sz="8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30</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代</a:t>
              </a:r>
            </a:p>
          </p:txBody>
        </p:sp>
        <p:sp>
          <p:nvSpPr>
            <p:cNvPr id="134" name="正方形/長方形 133">
              <a:extLst>
                <a:ext uri="{FF2B5EF4-FFF2-40B4-BE49-F238E27FC236}">
                  <a16:creationId xmlns:a16="http://schemas.microsoft.com/office/drawing/2014/main" id="{5AF43633-C16C-5C42-B487-FFAA0BE3A504}"/>
                </a:ext>
              </a:extLst>
            </p:cNvPr>
            <p:cNvSpPr/>
            <p:nvPr/>
          </p:nvSpPr>
          <p:spPr>
            <a:xfrm>
              <a:off x="8534942" y="2916758"/>
              <a:ext cx="556698" cy="246221"/>
            </a:xfrm>
            <a:prstGeom prst="rect">
              <a:avLst/>
            </a:prstGeom>
            <a:noFill/>
            <a:ln>
              <a:noFill/>
            </a:ln>
          </p:spPr>
          <p:txBody>
            <a:bodyPr wrap="square" anchor="t">
              <a:spAutoFit/>
            </a:bodyPr>
            <a:lstStyle/>
            <a:p>
              <a:pPr lvl="0" algn="ctr">
                <a:defRPr/>
              </a:pPr>
              <a:r>
                <a:rPr lang="en-US" altLang="ja-JP" sz="10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20</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pSp>
        <p:nvGrpSpPr>
          <p:cNvPr id="165" name="グループ化 164">
            <a:extLst>
              <a:ext uri="{FF2B5EF4-FFF2-40B4-BE49-F238E27FC236}">
                <a16:creationId xmlns:a16="http://schemas.microsoft.com/office/drawing/2014/main" id="{B6BBBABF-554F-874E-A409-42CEBDC411DF}"/>
              </a:ext>
            </a:extLst>
          </p:cNvPr>
          <p:cNvGrpSpPr/>
          <p:nvPr/>
        </p:nvGrpSpPr>
        <p:grpSpPr>
          <a:xfrm>
            <a:off x="7777142" y="3547348"/>
            <a:ext cx="830152" cy="373442"/>
            <a:chOff x="7622040" y="3565713"/>
            <a:chExt cx="830152" cy="373442"/>
          </a:xfrm>
        </p:grpSpPr>
        <p:sp>
          <p:nvSpPr>
            <p:cNvPr id="135" name="正方形/長方形 134">
              <a:extLst>
                <a:ext uri="{FF2B5EF4-FFF2-40B4-BE49-F238E27FC236}">
                  <a16:creationId xmlns:a16="http://schemas.microsoft.com/office/drawing/2014/main" id="{2F9D9BA2-9DC1-5543-B7BB-EA0FB7DEB112}"/>
                </a:ext>
              </a:extLst>
            </p:cNvPr>
            <p:cNvSpPr/>
            <p:nvPr/>
          </p:nvSpPr>
          <p:spPr>
            <a:xfrm>
              <a:off x="7622040" y="3565713"/>
              <a:ext cx="830152" cy="215444"/>
            </a:xfrm>
            <a:prstGeom prst="rect">
              <a:avLst/>
            </a:prstGeom>
            <a:noFill/>
            <a:ln>
              <a:noFill/>
            </a:ln>
          </p:spPr>
          <p:txBody>
            <a:bodyPr wrap="square" anchor="t">
              <a:spAutoFit/>
            </a:bodyPr>
            <a:lstStyle/>
            <a:p>
              <a:pPr lvl="0" algn="ctr">
                <a:defRPr/>
              </a:pPr>
              <a:r>
                <a:rPr lang="en-US" altLang="ja-JP" sz="8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40</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代</a:t>
              </a:r>
            </a:p>
          </p:txBody>
        </p:sp>
        <p:sp>
          <p:nvSpPr>
            <p:cNvPr id="136" name="正方形/長方形 135">
              <a:extLst>
                <a:ext uri="{FF2B5EF4-FFF2-40B4-BE49-F238E27FC236}">
                  <a16:creationId xmlns:a16="http://schemas.microsoft.com/office/drawing/2014/main" id="{92095C67-B007-C449-8C43-825EA567ABF8}"/>
                </a:ext>
              </a:extLst>
            </p:cNvPr>
            <p:cNvSpPr/>
            <p:nvPr/>
          </p:nvSpPr>
          <p:spPr>
            <a:xfrm>
              <a:off x="7758767" y="3692934"/>
              <a:ext cx="556698" cy="246221"/>
            </a:xfrm>
            <a:prstGeom prst="rect">
              <a:avLst/>
            </a:prstGeom>
            <a:noFill/>
            <a:ln>
              <a:noFill/>
            </a:ln>
          </p:spPr>
          <p:txBody>
            <a:bodyPr wrap="square" anchor="t">
              <a:spAutoFit/>
            </a:bodyPr>
            <a:lstStyle/>
            <a:p>
              <a:pPr lvl="0" algn="ctr">
                <a:defRPr/>
              </a:pPr>
              <a:r>
                <a:rPr lang="en-US" altLang="ja-JP" sz="10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24</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pSp>
        <p:nvGrpSpPr>
          <p:cNvPr id="166" name="グループ化 165">
            <a:extLst>
              <a:ext uri="{FF2B5EF4-FFF2-40B4-BE49-F238E27FC236}">
                <a16:creationId xmlns:a16="http://schemas.microsoft.com/office/drawing/2014/main" id="{87409DCB-830B-C24A-BD3D-1E6679C5347B}"/>
              </a:ext>
            </a:extLst>
          </p:cNvPr>
          <p:cNvGrpSpPr/>
          <p:nvPr/>
        </p:nvGrpSpPr>
        <p:grpSpPr>
          <a:xfrm>
            <a:off x="6604416" y="2794586"/>
            <a:ext cx="830152" cy="373442"/>
            <a:chOff x="6697010" y="2917126"/>
            <a:chExt cx="830152" cy="373442"/>
          </a:xfrm>
        </p:grpSpPr>
        <p:sp>
          <p:nvSpPr>
            <p:cNvPr id="137" name="正方形/長方形 136">
              <a:extLst>
                <a:ext uri="{FF2B5EF4-FFF2-40B4-BE49-F238E27FC236}">
                  <a16:creationId xmlns:a16="http://schemas.microsoft.com/office/drawing/2014/main" id="{10F0AA4F-14B5-3D4B-906C-1701E2370F94}"/>
                </a:ext>
              </a:extLst>
            </p:cNvPr>
            <p:cNvSpPr/>
            <p:nvPr/>
          </p:nvSpPr>
          <p:spPr>
            <a:xfrm>
              <a:off x="6697010" y="2917126"/>
              <a:ext cx="830152" cy="215444"/>
            </a:xfrm>
            <a:prstGeom prst="rect">
              <a:avLst/>
            </a:prstGeom>
            <a:noFill/>
            <a:ln>
              <a:noFill/>
            </a:ln>
          </p:spPr>
          <p:txBody>
            <a:bodyPr wrap="square" anchor="t">
              <a:spAutoFit/>
            </a:bodyPr>
            <a:lstStyle/>
            <a:p>
              <a:pPr lvl="0" algn="ctr">
                <a:defRPr/>
              </a:pPr>
              <a:r>
                <a:rPr lang="en-US" altLang="ja-JP" sz="8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50</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代</a:t>
              </a:r>
            </a:p>
          </p:txBody>
        </p:sp>
        <p:sp>
          <p:nvSpPr>
            <p:cNvPr id="138" name="正方形/長方形 137">
              <a:extLst>
                <a:ext uri="{FF2B5EF4-FFF2-40B4-BE49-F238E27FC236}">
                  <a16:creationId xmlns:a16="http://schemas.microsoft.com/office/drawing/2014/main" id="{1BC213F6-8B5F-814E-B749-4C62D5976787}"/>
                </a:ext>
              </a:extLst>
            </p:cNvPr>
            <p:cNvSpPr/>
            <p:nvPr/>
          </p:nvSpPr>
          <p:spPr>
            <a:xfrm>
              <a:off x="6833737" y="3044347"/>
              <a:ext cx="556698" cy="246221"/>
            </a:xfrm>
            <a:prstGeom prst="rect">
              <a:avLst/>
            </a:prstGeom>
            <a:noFill/>
            <a:ln>
              <a:noFill/>
            </a:ln>
          </p:spPr>
          <p:txBody>
            <a:bodyPr wrap="square" anchor="t">
              <a:spAutoFit/>
            </a:bodyPr>
            <a:lstStyle/>
            <a:p>
              <a:pPr lvl="0" algn="ctr">
                <a:defRPr/>
              </a:pPr>
              <a:r>
                <a:rPr lang="en-US" altLang="ja-JP" sz="10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25</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pSp>
        <p:nvGrpSpPr>
          <p:cNvPr id="162" name="グループ化 161">
            <a:extLst>
              <a:ext uri="{FF2B5EF4-FFF2-40B4-BE49-F238E27FC236}">
                <a16:creationId xmlns:a16="http://schemas.microsoft.com/office/drawing/2014/main" id="{7C9FECA5-AB68-4F48-BBE7-2AB982132D9F}"/>
              </a:ext>
            </a:extLst>
          </p:cNvPr>
          <p:cNvGrpSpPr/>
          <p:nvPr/>
        </p:nvGrpSpPr>
        <p:grpSpPr>
          <a:xfrm>
            <a:off x="7023441" y="1872045"/>
            <a:ext cx="830152" cy="373442"/>
            <a:chOff x="6984087" y="2029309"/>
            <a:chExt cx="830152" cy="373442"/>
          </a:xfrm>
        </p:grpSpPr>
        <p:sp>
          <p:nvSpPr>
            <p:cNvPr id="139" name="正方形/長方形 138">
              <a:extLst>
                <a:ext uri="{FF2B5EF4-FFF2-40B4-BE49-F238E27FC236}">
                  <a16:creationId xmlns:a16="http://schemas.microsoft.com/office/drawing/2014/main" id="{967F1F0D-E879-0146-8358-988F411212FB}"/>
                </a:ext>
              </a:extLst>
            </p:cNvPr>
            <p:cNvSpPr/>
            <p:nvPr/>
          </p:nvSpPr>
          <p:spPr>
            <a:xfrm>
              <a:off x="6984087" y="2029309"/>
              <a:ext cx="830152" cy="215444"/>
            </a:xfrm>
            <a:prstGeom prst="rect">
              <a:avLst/>
            </a:prstGeom>
            <a:noFill/>
            <a:ln>
              <a:noFill/>
            </a:ln>
          </p:spPr>
          <p:txBody>
            <a:bodyPr wrap="square" anchor="t">
              <a:spAutoFit/>
            </a:bodyPr>
            <a:lstStyle/>
            <a:p>
              <a:pPr lvl="0" algn="ctr">
                <a:defRPr/>
              </a:pPr>
              <a:r>
                <a:rPr lang="en-US" altLang="ja-JP" sz="8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60</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代</a:t>
              </a:r>
            </a:p>
          </p:txBody>
        </p:sp>
        <p:sp>
          <p:nvSpPr>
            <p:cNvPr id="140" name="正方形/長方形 139">
              <a:extLst>
                <a:ext uri="{FF2B5EF4-FFF2-40B4-BE49-F238E27FC236}">
                  <a16:creationId xmlns:a16="http://schemas.microsoft.com/office/drawing/2014/main" id="{9230F16D-20C4-724E-9D4B-061036A3626B}"/>
                </a:ext>
              </a:extLst>
            </p:cNvPr>
            <p:cNvSpPr/>
            <p:nvPr/>
          </p:nvSpPr>
          <p:spPr>
            <a:xfrm>
              <a:off x="7120814" y="2156530"/>
              <a:ext cx="556698" cy="246221"/>
            </a:xfrm>
            <a:prstGeom prst="rect">
              <a:avLst/>
            </a:prstGeom>
            <a:noFill/>
            <a:ln>
              <a:noFill/>
            </a:ln>
          </p:spPr>
          <p:txBody>
            <a:bodyPr wrap="square" anchor="t">
              <a:spAutoFit/>
            </a:bodyPr>
            <a:lstStyle/>
            <a:p>
              <a:pPr lvl="0" algn="ctr">
                <a:defRPr/>
              </a:pPr>
              <a:r>
                <a:rPr lang="en-US" altLang="ja-JP" sz="10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16</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pSp>
        <p:nvGrpSpPr>
          <p:cNvPr id="129" name="グループ化 128">
            <a:extLst>
              <a:ext uri="{FF2B5EF4-FFF2-40B4-BE49-F238E27FC236}">
                <a16:creationId xmlns:a16="http://schemas.microsoft.com/office/drawing/2014/main" id="{0D57C840-53B3-5543-B2CF-A190E3E831B3}"/>
              </a:ext>
            </a:extLst>
          </p:cNvPr>
          <p:cNvGrpSpPr/>
          <p:nvPr/>
        </p:nvGrpSpPr>
        <p:grpSpPr>
          <a:xfrm>
            <a:off x="788321" y="1923317"/>
            <a:ext cx="830152" cy="373442"/>
            <a:chOff x="513480" y="4810559"/>
            <a:chExt cx="830152" cy="373442"/>
          </a:xfrm>
        </p:grpSpPr>
        <p:sp>
          <p:nvSpPr>
            <p:cNvPr id="130" name="正方形/長方形 129">
              <a:extLst>
                <a:ext uri="{FF2B5EF4-FFF2-40B4-BE49-F238E27FC236}">
                  <a16:creationId xmlns:a16="http://schemas.microsoft.com/office/drawing/2014/main" id="{E6611DCC-478A-8C4D-8A2D-6954B9BF9C4D}"/>
                </a:ext>
              </a:extLst>
            </p:cNvPr>
            <p:cNvSpPr/>
            <p:nvPr/>
          </p:nvSpPr>
          <p:spPr>
            <a:xfrm>
              <a:off x="513480" y="4810559"/>
              <a:ext cx="830152" cy="215444"/>
            </a:xfrm>
            <a:prstGeom prst="rect">
              <a:avLst/>
            </a:prstGeom>
            <a:noFill/>
            <a:ln>
              <a:noFill/>
            </a:ln>
          </p:spPr>
          <p:txBody>
            <a:bodyPr wrap="square" anchor="t">
              <a:spAutoFit/>
            </a:bodyPr>
            <a:lstStyle/>
            <a:p>
              <a:pPr lvl="0" algn="ctr">
                <a:defRPr/>
              </a:pP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女性</a:t>
              </a:r>
            </a:p>
          </p:txBody>
        </p:sp>
        <p:sp>
          <p:nvSpPr>
            <p:cNvPr id="172" name="正方形/長方形 171">
              <a:extLst>
                <a:ext uri="{FF2B5EF4-FFF2-40B4-BE49-F238E27FC236}">
                  <a16:creationId xmlns:a16="http://schemas.microsoft.com/office/drawing/2014/main" id="{9A761C57-3B83-8D49-A18C-E0AAAF99B1C3}"/>
                </a:ext>
              </a:extLst>
            </p:cNvPr>
            <p:cNvSpPr/>
            <p:nvPr/>
          </p:nvSpPr>
          <p:spPr>
            <a:xfrm>
              <a:off x="650207" y="4937780"/>
              <a:ext cx="556698" cy="246221"/>
            </a:xfrm>
            <a:prstGeom prst="rect">
              <a:avLst/>
            </a:prstGeom>
            <a:noFill/>
            <a:ln>
              <a:noFill/>
            </a:ln>
          </p:spPr>
          <p:txBody>
            <a:bodyPr wrap="square" anchor="t">
              <a:spAutoFit/>
            </a:bodyPr>
            <a:lstStyle/>
            <a:p>
              <a:pPr lvl="0" algn="ctr">
                <a:defRPr/>
              </a:pPr>
              <a:r>
                <a:rPr lang="en-US" altLang="ja-JP" sz="10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18</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sp>
        <p:nvSpPr>
          <p:cNvPr id="173" name="正方形/長方形 172">
            <a:extLst>
              <a:ext uri="{FF2B5EF4-FFF2-40B4-BE49-F238E27FC236}">
                <a16:creationId xmlns:a16="http://schemas.microsoft.com/office/drawing/2014/main" id="{804D1074-3E28-A64A-9335-24D2803BA86A}"/>
              </a:ext>
            </a:extLst>
          </p:cNvPr>
          <p:cNvSpPr/>
          <p:nvPr/>
        </p:nvSpPr>
        <p:spPr>
          <a:xfrm>
            <a:off x="1434445" y="2519005"/>
            <a:ext cx="830152" cy="276999"/>
          </a:xfrm>
          <a:prstGeom prst="rect">
            <a:avLst/>
          </a:prstGeom>
          <a:noFill/>
          <a:ln>
            <a:noFill/>
          </a:ln>
        </p:spPr>
        <p:txBody>
          <a:bodyPr wrap="square" anchor="t">
            <a:spAutoFit/>
          </a:bodyPr>
          <a:lstStyle/>
          <a:p>
            <a:pPr lvl="0" algn="ctr">
              <a:defRPr/>
            </a:pPr>
            <a:r>
              <a:rPr lang="ja-JP" altLang="en-US" sz="12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男性</a:t>
            </a:r>
          </a:p>
        </p:txBody>
      </p:sp>
      <p:grpSp>
        <p:nvGrpSpPr>
          <p:cNvPr id="174" name="グループ化 173">
            <a:extLst>
              <a:ext uri="{FF2B5EF4-FFF2-40B4-BE49-F238E27FC236}">
                <a16:creationId xmlns:a16="http://schemas.microsoft.com/office/drawing/2014/main" id="{0A1D816D-6BF7-B24D-AFCA-73D2D2218670}"/>
              </a:ext>
            </a:extLst>
          </p:cNvPr>
          <p:cNvGrpSpPr/>
          <p:nvPr/>
        </p:nvGrpSpPr>
        <p:grpSpPr>
          <a:xfrm>
            <a:off x="1431916" y="2715906"/>
            <a:ext cx="885613" cy="461665"/>
            <a:chOff x="1514415" y="5131473"/>
            <a:chExt cx="885613" cy="461665"/>
          </a:xfrm>
        </p:grpSpPr>
        <p:sp>
          <p:nvSpPr>
            <p:cNvPr id="175" name="正方形/長方形 174">
              <a:extLst>
                <a:ext uri="{FF2B5EF4-FFF2-40B4-BE49-F238E27FC236}">
                  <a16:creationId xmlns:a16="http://schemas.microsoft.com/office/drawing/2014/main" id="{7B3F9122-E2AF-0A4E-A9D5-CF92C2150A32}"/>
                </a:ext>
              </a:extLst>
            </p:cNvPr>
            <p:cNvSpPr/>
            <p:nvPr/>
          </p:nvSpPr>
          <p:spPr>
            <a:xfrm>
              <a:off x="1514415" y="5131473"/>
              <a:ext cx="830690" cy="461665"/>
            </a:xfrm>
            <a:prstGeom prst="rect">
              <a:avLst/>
            </a:prstGeom>
            <a:noFill/>
            <a:ln>
              <a:noFill/>
            </a:ln>
          </p:spPr>
          <p:txBody>
            <a:bodyPr wrap="square" anchor="t">
              <a:spAutoFit/>
            </a:bodyPr>
            <a:lstStyle/>
            <a:p>
              <a:pPr lvl="0" algn="ctr">
                <a:defRPr/>
              </a:pPr>
              <a:r>
                <a:rPr lang="en-US" altLang="ja-JP" sz="2400" b="1" kern="100" dirty="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rPr>
                <a:t>82</a:t>
              </a:r>
              <a:endParaRPr lang="ja-JP" altLang="en-US" sz="2400" b="1" kern="10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176" name="正方形/長方形 175">
              <a:extLst>
                <a:ext uri="{FF2B5EF4-FFF2-40B4-BE49-F238E27FC236}">
                  <a16:creationId xmlns:a16="http://schemas.microsoft.com/office/drawing/2014/main" id="{9DEC4C59-F3E9-A34D-8A81-99FE65C53BE6}"/>
                </a:ext>
              </a:extLst>
            </p:cNvPr>
            <p:cNvSpPr/>
            <p:nvPr/>
          </p:nvSpPr>
          <p:spPr>
            <a:xfrm>
              <a:off x="2029242" y="5273759"/>
              <a:ext cx="370786" cy="288000"/>
            </a:xfrm>
            <a:prstGeom prst="rect">
              <a:avLst/>
            </a:prstGeom>
            <a:noFill/>
            <a:ln>
              <a:noFill/>
            </a:ln>
          </p:spPr>
          <p:txBody>
            <a:bodyPr wrap="square" anchor="t">
              <a:spAutoFit/>
            </a:bodyPr>
            <a:lstStyle/>
            <a:p>
              <a:pPr lvl="0" algn="ctr">
                <a:defRPr/>
              </a:pPr>
              <a:r>
                <a:rPr lang="ja-JP" altLang="en-US" sz="1200" kern="10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sp>
        <p:nvSpPr>
          <p:cNvPr id="161" name="角丸四角形 160">
            <a:extLst>
              <a:ext uri="{FF2B5EF4-FFF2-40B4-BE49-F238E27FC236}">
                <a16:creationId xmlns:a16="http://schemas.microsoft.com/office/drawing/2014/main" id="{D18EF651-27D0-C34E-8213-EFA07620E213}"/>
              </a:ext>
            </a:extLst>
          </p:cNvPr>
          <p:cNvSpPr/>
          <p:nvPr/>
        </p:nvSpPr>
        <p:spPr>
          <a:xfrm>
            <a:off x="7207180" y="1503210"/>
            <a:ext cx="1661864" cy="282944"/>
          </a:xfrm>
          <a:prstGeom prst="roundRect">
            <a:avLst/>
          </a:prstGeom>
          <a:solidFill>
            <a:srgbClr val="E1E6EF"/>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角丸四角形 176">
            <a:extLst>
              <a:ext uri="{FF2B5EF4-FFF2-40B4-BE49-F238E27FC236}">
                <a16:creationId xmlns:a16="http://schemas.microsoft.com/office/drawing/2014/main" id="{52133A02-8135-E547-8673-4F1222615049}"/>
              </a:ext>
            </a:extLst>
          </p:cNvPr>
          <p:cNvSpPr/>
          <p:nvPr/>
        </p:nvSpPr>
        <p:spPr>
          <a:xfrm>
            <a:off x="4122068" y="1503210"/>
            <a:ext cx="1661864" cy="282944"/>
          </a:xfrm>
          <a:prstGeom prst="roundRect">
            <a:avLst/>
          </a:prstGeom>
          <a:solidFill>
            <a:srgbClr val="E1E6EF"/>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角丸四角形 177">
            <a:extLst>
              <a:ext uri="{FF2B5EF4-FFF2-40B4-BE49-F238E27FC236}">
                <a16:creationId xmlns:a16="http://schemas.microsoft.com/office/drawing/2014/main" id="{96EC1E04-88BE-6443-8720-6488425E7B24}"/>
              </a:ext>
            </a:extLst>
          </p:cNvPr>
          <p:cNvSpPr/>
          <p:nvPr/>
        </p:nvSpPr>
        <p:spPr>
          <a:xfrm>
            <a:off x="1036956" y="1503210"/>
            <a:ext cx="1661864" cy="282944"/>
          </a:xfrm>
          <a:prstGeom prst="roundRect">
            <a:avLst/>
          </a:prstGeom>
          <a:solidFill>
            <a:srgbClr val="E1E6EF"/>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角丸四角形 71">
            <a:extLst>
              <a:ext uri="{FF2B5EF4-FFF2-40B4-BE49-F238E27FC236}">
                <a16:creationId xmlns:a16="http://schemas.microsoft.com/office/drawing/2014/main" id="{EB6EEEF5-97C7-1F4C-BFF7-B94637FB4EBD}"/>
              </a:ext>
            </a:extLst>
          </p:cNvPr>
          <p:cNvSpPr/>
          <p:nvPr/>
        </p:nvSpPr>
        <p:spPr>
          <a:xfrm>
            <a:off x="1036956" y="1531106"/>
            <a:ext cx="1661865" cy="22715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性別</a:t>
            </a:r>
          </a:p>
        </p:txBody>
      </p:sp>
      <p:sp>
        <p:nvSpPr>
          <p:cNvPr id="180" name="角丸四角形 72">
            <a:extLst>
              <a:ext uri="{FF2B5EF4-FFF2-40B4-BE49-F238E27FC236}">
                <a16:creationId xmlns:a16="http://schemas.microsoft.com/office/drawing/2014/main" id="{C85A54A7-7782-0747-90D9-6E0D85A46D5E}"/>
              </a:ext>
            </a:extLst>
          </p:cNvPr>
          <p:cNvSpPr/>
          <p:nvPr/>
        </p:nvSpPr>
        <p:spPr>
          <a:xfrm>
            <a:off x="4315284" y="1531106"/>
            <a:ext cx="1275433" cy="22715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rgbClr val="003963"/>
                </a:solidFill>
                <a:latin typeface="Meiryo UI" panose="020B0604030504040204" pitchFamily="50" charset="-128"/>
                <a:ea typeface="Meiryo UI" panose="020B0604030504040204" pitchFamily="50" charset="-128"/>
                <a:cs typeface="Meiryo UI" panose="020B0604030504040204" pitchFamily="50" charset="-128"/>
              </a:rPr>
              <a:t>地域</a:t>
            </a:r>
          </a:p>
        </p:txBody>
      </p:sp>
      <p:sp>
        <p:nvSpPr>
          <p:cNvPr id="181" name="角丸四角形 73">
            <a:extLst>
              <a:ext uri="{FF2B5EF4-FFF2-40B4-BE49-F238E27FC236}">
                <a16:creationId xmlns:a16="http://schemas.microsoft.com/office/drawing/2014/main" id="{E63E8A61-82AB-6B44-A31F-CCABB8F45710}"/>
              </a:ext>
            </a:extLst>
          </p:cNvPr>
          <p:cNvSpPr/>
          <p:nvPr/>
        </p:nvSpPr>
        <p:spPr>
          <a:xfrm>
            <a:off x="7400396" y="1531106"/>
            <a:ext cx="1275433" cy="22715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rgbClr val="003963"/>
                </a:solidFill>
                <a:latin typeface="Meiryo UI" panose="020B0604030504040204" pitchFamily="50" charset="-128"/>
                <a:ea typeface="Meiryo UI" panose="020B0604030504040204" pitchFamily="50" charset="-128"/>
                <a:cs typeface="Meiryo UI" panose="020B0604030504040204" pitchFamily="50" charset="-128"/>
              </a:rPr>
              <a:t>年代</a:t>
            </a:r>
          </a:p>
        </p:txBody>
      </p:sp>
      <p:sp>
        <p:nvSpPr>
          <p:cNvPr id="182" name="角丸四角形 181">
            <a:extLst>
              <a:ext uri="{FF2B5EF4-FFF2-40B4-BE49-F238E27FC236}">
                <a16:creationId xmlns:a16="http://schemas.microsoft.com/office/drawing/2014/main" id="{9C1C99D1-6F0D-2543-9870-AF77EBFC3AEE}"/>
              </a:ext>
            </a:extLst>
          </p:cNvPr>
          <p:cNvSpPr/>
          <p:nvPr/>
        </p:nvSpPr>
        <p:spPr>
          <a:xfrm>
            <a:off x="7210885" y="4063170"/>
            <a:ext cx="1661864" cy="282944"/>
          </a:xfrm>
          <a:prstGeom prst="roundRect">
            <a:avLst/>
          </a:prstGeom>
          <a:solidFill>
            <a:srgbClr val="E1E6EF"/>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角丸四角形 182">
            <a:extLst>
              <a:ext uri="{FF2B5EF4-FFF2-40B4-BE49-F238E27FC236}">
                <a16:creationId xmlns:a16="http://schemas.microsoft.com/office/drawing/2014/main" id="{E300EDF6-E5B7-834C-9FAC-8EB1E5193AE6}"/>
              </a:ext>
            </a:extLst>
          </p:cNvPr>
          <p:cNvSpPr/>
          <p:nvPr/>
        </p:nvSpPr>
        <p:spPr>
          <a:xfrm>
            <a:off x="4128453" y="4063170"/>
            <a:ext cx="1661864" cy="282944"/>
          </a:xfrm>
          <a:prstGeom prst="roundRect">
            <a:avLst/>
          </a:prstGeom>
          <a:solidFill>
            <a:srgbClr val="E1E6EF"/>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角丸四角形 183">
            <a:extLst>
              <a:ext uri="{FF2B5EF4-FFF2-40B4-BE49-F238E27FC236}">
                <a16:creationId xmlns:a16="http://schemas.microsoft.com/office/drawing/2014/main" id="{D63F364A-3968-0443-8DAC-48CED5B16655}"/>
              </a:ext>
            </a:extLst>
          </p:cNvPr>
          <p:cNvSpPr/>
          <p:nvPr/>
        </p:nvSpPr>
        <p:spPr>
          <a:xfrm>
            <a:off x="1040818" y="4063170"/>
            <a:ext cx="1661864" cy="282944"/>
          </a:xfrm>
          <a:prstGeom prst="roundRect">
            <a:avLst/>
          </a:prstGeom>
          <a:solidFill>
            <a:srgbClr val="E1E6EF"/>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角丸四角形 71">
            <a:extLst>
              <a:ext uri="{FF2B5EF4-FFF2-40B4-BE49-F238E27FC236}">
                <a16:creationId xmlns:a16="http://schemas.microsoft.com/office/drawing/2014/main" id="{749D3335-CE4C-CB4D-8DF9-CDC64E1214CA}"/>
              </a:ext>
            </a:extLst>
          </p:cNvPr>
          <p:cNvSpPr/>
          <p:nvPr/>
        </p:nvSpPr>
        <p:spPr>
          <a:xfrm>
            <a:off x="1040818" y="4091066"/>
            <a:ext cx="1661865" cy="22715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rgbClr val="003963"/>
                </a:solidFill>
                <a:latin typeface="Meiryo UI" panose="020B0604030504040204" pitchFamily="50" charset="-128"/>
                <a:ea typeface="Meiryo UI" panose="020B0604030504040204" pitchFamily="50" charset="-128"/>
                <a:cs typeface="Meiryo UI" panose="020B0604030504040204" pitchFamily="50" charset="-128"/>
              </a:rPr>
              <a:t>役職</a:t>
            </a:r>
          </a:p>
        </p:txBody>
      </p:sp>
      <p:sp>
        <p:nvSpPr>
          <p:cNvPr id="186" name="角丸四角形 72">
            <a:extLst>
              <a:ext uri="{FF2B5EF4-FFF2-40B4-BE49-F238E27FC236}">
                <a16:creationId xmlns:a16="http://schemas.microsoft.com/office/drawing/2014/main" id="{705706A4-E1D6-DC40-9AA1-7B50AFB80E3E}"/>
              </a:ext>
            </a:extLst>
          </p:cNvPr>
          <p:cNvSpPr/>
          <p:nvPr/>
        </p:nvSpPr>
        <p:spPr>
          <a:xfrm>
            <a:off x="4321669" y="4091066"/>
            <a:ext cx="1275433" cy="22715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rgbClr val="003963"/>
                </a:solidFill>
                <a:latin typeface="Meiryo UI" panose="020B0604030504040204" pitchFamily="50" charset="-128"/>
                <a:ea typeface="Meiryo UI" panose="020B0604030504040204" pitchFamily="50" charset="-128"/>
                <a:cs typeface="Meiryo UI" panose="020B0604030504040204" pitchFamily="50" charset="-128"/>
              </a:rPr>
              <a:t>世帯年収</a:t>
            </a:r>
          </a:p>
        </p:txBody>
      </p:sp>
      <p:sp>
        <p:nvSpPr>
          <p:cNvPr id="187" name="角丸四角形 73">
            <a:extLst>
              <a:ext uri="{FF2B5EF4-FFF2-40B4-BE49-F238E27FC236}">
                <a16:creationId xmlns:a16="http://schemas.microsoft.com/office/drawing/2014/main" id="{851AF9B2-D784-2540-BEC6-B918E73CD62E}"/>
              </a:ext>
            </a:extLst>
          </p:cNvPr>
          <p:cNvSpPr/>
          <p:nvPr/>
        </p:nvSpPr>
        <p:spPr>
          <a:xfrm>
            <a:off x="7404101" y="4091066"/>
            <a:ext cx="1275433" cy="22715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rgbClr val="003963"/>
                </a:solidFill>
                <a:latin typeface="Meiryo UI" panose="020B0604030504040204" pitchFamily="50" charset="-128"/>
                <a:ea typeface="Meiryo UI" panose="020B0604030504040204" pitchFamily="50" charset="-128"/>
                <a:cs typeface="Meiryo UI" panose="020B0604030504040204" pitchFamily="50" charset="-128"/>
              </a:rPr>
              <a:t>従業員規模</a:t>
            </a:r>
          </a:p>
        </p:txBody>
      </p:sp>
      <p:sp>
        <p:nvSpPr>
          <p:cNvPr id="160" name="Text Box 16">
            <a:extLst>
              <a:ext uri="{FF2B5EF4-FFF2-40B4-BE49-F238E27FC236}">
                <a16:creationId xmlns:a16="http://schemas.microsoft.com/office/drawing/2014/main" id="{AC6C7335-6B11-44B2-AFB2-9A5042F0F0CB}"/>
              </a:ext>
            </a:extLst>
          </p:cNvPr>
          <p:cNvSpPr txBox="1">
            <a:spLocks noChangeArrowheads="1"/>
          </p:cNvSpPr>
          <p:nvPr/>
        </p:nvSpPr>
        <p:spPr bwMode="auto">
          <a:xfrm>
            <a:off x="9053343" y="6316928"/>
            <a:ext cx="84029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2021.12.1</a:t>
            </a:r>
            <a:r>
              <a:rPr kumimoji="0" lang="ja-JP" altLang="en-US" sz="800">
                <a:solidFill>
                  <a:srgbClr val="C00000"/>
                </a:solidFill>
                <a:latin typeface="Century Gothic"/>
                <a:ea typeface="HGPｺﾞｼｯｸM"/>
              </a:rPr>
              <a:t>更新</a:t>
            </a:r>
            <a:endParaRPr kumimoji="0" lang="ja-JP" altLang="en-US" sz="800" dirty="0">
              <a:solidFill>
                <a:srgbClr val="C00000"/>
              </a:solidFill>
              <a:latin typeface="Century Gothic"/>
              <a:ea typeface="HGPｺﾞｼｯｸM"/>
            </a:endParaRPr>
          </a:p>
        </p:txBody>
      </p:sp>
      <p:sp>
        <p:nvSpPr>
          <p:cNvPr id="188" name="テキスト ボックス 187">
            <a:extLst>
              <a:ext uri="{FF2B5EF4-FFF2-40B4-BE49-F238E27FC236}">
                <a16:creationId xmlns:a16="http://schemas.microsoft.com/office/drawing/2014/main" id="{529FC8D9-2AE3-4CFD-AF4F-681B80CFCB5A}"/>
              </a:ext>
            </a:extLst>
          </p:cNvPr>
          <p:cNvSpPr txBox="1"/>
          <p:nvPr/>
        </p:nvSpPr>
        <p:spPr>
          <a:xfrm>
            <a:off x="7964034" y="6360011"/>
            <a:ext cx="1435430" cy="121893"/>
          </a:xfrm>
          <a:prstGeom prst="rect">
            <a:avLst/>
          </a:prstGeom>
          <a:noFill/>
        </p:spPr>
        <p:txBody>
          <a:bodyPr wrap="square" lIns="0" tIns="0" rIns="0" bIns="0" rtlCol="0" anchor="t">
            <a:spAutoFit/>
          </a:bodyPr>
          <a:lstStyle/>
          <a:p>
            <a:pPr>
              <a:lnSpc>
                <a:spcPct val="110000"/>
              </a:lnSpc>
            </a:pPr>
            <a:r>
              <a:rPr lang="en-US" altLang="ja-JP" sz="800" dirty="0">
                <a:latin typeface="Meiryo UI" panose="020B0604030504040204" pitchFamily="34" charset="-128"/>
                <a:ea typeface="Meiryo UI" panose="020B0604030504040204" pitchFamily="34" charset="-128"/>
                <a:cs typeface="Meiryo UI" panose="020B0604030504040204" pitchFamily="50" charset="-128"/>
              </a:rPr>
              <a:t>※2021</a:t>
            </a:r>
            <a:r>
              <a:rPr lang="ja-JP" altLang="en-US" sz="800">
                <a:latin typeface="Meiryo UI" panose="020B0604030504040204" pitchFamily="34" charset="-128"/>
                <a:ea typeface="Meiryo UI" panose="020B0604030504040204" pitchFamily="34" charset="-128"/>
                <a:cs typeface="Meiryo UI" panose="020B0604030504040204" pitchFamily="50" charset="-128"/>
              </a:rPr>
              <a:t>年</a:t>
            </a:r>
            <a:r>
              <a:rPr lang="en-US" altLang="ja-JP" sz="800" dirty="0">
                <a:latin typeface="Meiryo UI" panose="020B0604030504040204" pitchFamily="34" charset="-128"/>
                <a:ea typeface="Meiryo UI" panose="020B0604030504040204" pitchFamily="34" charset="-128"/>
                <a:cs typeface="Meiryo UI" panose="020B0604030504040204" pitchFamily="50" charset="-128"/>
              </a:rPr>
              <a:t>9</a:t>
            </a:r>
            <a:r>
              <a:rPr lang="ja-JP" altLang="en-US" sz="800">
                <a:latin typeface="Meiryo UI" panose="020B0604030504040204" pitchFamily="34" charset="-128"/>
                <a:ea typeface="Meiryo UI" panose="020B0604030504040204" pitchFamily="34" charset="-128"/>
                <a:cs typeface="Meiryo UI" panose="020B0604030504040204" pitchFamily="50" charset="-128"/>
              </a:rPr>
              <a:t>月</a:t>
            </a:r>
            <a:r>
              <a:rPr lang="en-US" altLang="ja-JP" sz="800" dirty="0">
                <a:latin typeface="Meiryo UI" panose="020B0604030504040204" pitchFamily="34" charset="-128"/>
                <a:ea typeface="Meiryo UI" panose="020B0604030504040204" pitchFamily="34" charset="-128"/>
                <a:cs typeface="Meiryo UI" panose="020B0604030504040204" pitchFamily="50" charset="-128"/>
              </a:rPr>
              <a:t>30</a:t>
            </a:r>
            <a:r>
              <a:rPr lang="ja-JP" altLang="en-US" sz="800">
                <a:latin typeface="Meiryo UI" panose="020B0604030504040204" pitchFamily="34" charset="-128"/>
                <a:ea typeface="Meiryo UI" panose="020B0604030504040204" pitchFamily="34" charset="-128"/>
                <a:cs typeface="Meiryo UI" panose="020B0604030504040204" pitchFamily="50" charset="-128"/>
              </a:rPr>
              <a:t>日</a:t>
            </a:r>
            <a:r>
              <a:rPr lang="ja-JP" altLang="en-US" sz="800" dirty="0">
                <a:latin typeface="Meiryo UI" panose="020B0604030504040204" pitchFamily="34" charset="-128"/>
                <a:ea typeface="Meiryo UI" panose="020B0604030504040204" pitchFamily="34" charset="-128"/>
                <a:cs typeface="Meiryo UI" panose="020B0604030504040204" pitchFamily="50" charset="-128"/>
              </a:rPr>
              <a:t>時点</a:t>
            </a:r>
            <a:endParaRPr lang="ja-JP" altLang="en-US" sz="800" dirty="0">
              <a:latin typeface="Meiryo UI" panose="020B0604030504040204" pitchFamily="34" charset="-128"/>
              <a:ea typeface="Meiryo UI" panose="020B0604030504040204" pitchFamily="34" charset="-128"/>
            </a:endParaRPr>
          </a:p>
        </p:txBody>
      </p:sp>
      <p:graphicFrame>
        <p:nvGraphicFramePr>
          <p:cNvPr id="199" name="グラフ 198">
            <a:extLst>
              <a:ext uri="{FF2B5EF4-FFF2-40B4-BE49-F238E27FC236}">
                <a16:creationId xmlns:a16="http://schemas.microsoft.com/office/drawing/2014/main" id="{4BBB2816-EA3C-C54F-9F0F-9774D483F5DB}"/>
              </a:ext>
            </a:extLst>
          </p:cNvPr>
          <p:cNvGraphicFramePr/>
          <p:nvPr>
            <p:extLst>
              <p:ext uri="{D42A27DB-BD31-4B8C-83A1-F6EECF244321}">
                <p14:modId xmlns:p14="http://schemas.microsoft.com/office/powerpoint/2010/main" val="1225667004"/>
              </p:ext>
            </p:extLst>
          </p:nvPr>
        </p:nvGraphicFramePr>
        <p:xfrm>
          <a:off x="914465" y="4501982"/>
          <a:ext cx="1996958" cy="1745831"/>
        </p:xfrm>
        <a:graphic>
          <a:graphicData uri="http://schemas.openxmlformats.org/drawingml/2006/chart">
            <c:chart xmlns:c="http://schemas.openxmlformats.org/drawingml/2006/chart" xmlns:r="http://schemas.openxmlformats.org/officeDocument/2006/relationships" r:id="rId7"/>
          </a:graphicData>
        </a:graphic>
      </p:graphicFrame>
      <p:sp>
        <p:nvSpPr>
          <p:cNvPr id="200" name="円/楕円 199">
            <a:extLst>
              <a:ext uri="{FF2B5EF4-FFF2-40B4-BE49-F238E27FC236}">
                <a16:creationId xmlns:a16="http://schemas.microsoft.com/office/drawing/2014/main" id="{F0A4FF3E-0C1F-804A-8770-3962B08BA041}"/>
              </a:ext>
            </a:extLst>
          </p:cNvPr>
          <p:cNvSpPr/>
          <p:nvPr/>
        </p:nvSpPr>
        <p:spPr>
          <a:xfrm>
            <a:off x="1408790" y="4851430"/>
            <a:ext cx="1017594" cy="10175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正方形/長方形 200">
            <a:extLst>
              <a:ext uri="{FF2B5EF4-FFF2-40B4-BE49-F238E27FC236}">
                <a16:creationId xmlns:a16="http://schemas.microsoft.com/office/drawing/2014/main" id="{FAE7E515-9A06-124F-B519-AB2E7C2FD566}"/>
              </a:ext>
            </a:extLst>
          </p:cNvPr>
          <p:cNvSpPr/>
          <p:nvPr/>
        </p:nvSpPr>
        <p:spPr>
          <a:xfrm>
            <a:off x="1491638" y="5026111"/>
            <a:ext cx="830152" cy="276999"/>
          </a:xfrm>
          <a:prstGeom prst="rect">
            <a:avLst/>
          </a:prstGeom>
          <a:noFill/>
          <a:ln>
            <a:noFill/>
          </a:ln>
        </p:spPr>
        <p:txBody>
          <a:bodyPr wrap="square" anchor="t">
            <a:spAutoFit/>
          </a:bodyPr>
          <a:lstStyle/>
          <a:p>
            <a:pPr lvl="0" algn="ctr">
              <a:defRPr/>
            </a:pPr>
            <a:r>
              <a:rPr lang="ja-JP" altLang="en-US" sz="12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役職者</a:t>
            </a:r>
          </a:p>
        </p:txBody>
      </p:sp>
      <p:grpSp>
        <p:nvGrpSpPr>
          <p:cNvPr id="202" name="グループ化 201">
            <a:extLst>
              <a:ext uri="{FF2B5EF4-FFF2-40B4-BE49-F238E27FC236}">
                <a16:creationId xmlns:a16="http://schemas.microsoft.com/office/drawing/2014/main" id="{570E4FC4-1714-7940-9841-E55C622D02DB}"/>
              </a:ext>
            </a:extLst>
          </p:cNvPr>
          <p:cNvGrpSpPr/>
          <p:nvPr/>
        </p:nvGrpSpPr>
        <p:grpSpPr>
          <a:xfrm>
            <a:off x="1461670" y="5222834"/>
            <a:ext cx="867039" cy="461665"/>
            <a:chOff x="1514415" y="5131473"/>
            <a:chExt cx="867039" cy="461665"/>
          </a:xfrm>
        </p:grpSpPr>
        <p:sp>
          <p:nvSpPr>
            <p:cNvPr id="203" name="正方形/長方形 202">
              <a:extLst>
                <a:ext uri="{FF2B5EF4-FFF2-40B4-BE49-F238E27FC236}">
                  <a16:creationId xmlns:a16="http://schemas.microsoft.com/office/drawing/2014/main" id="{39202CB1-4DEB-6241-945E-BCC6621E24D9}"/>
                </a:ext>
              </a:extLst>
            </p:cNvPr>
            <p:cNvSpPr/>
            <p:nvPr/>
          </p:nvSpPr>
          <p:spPr>
            <a:xfrm>
              <a:off x="1514415" y="5131473"/>
              <a:ext cx="830690" cy="461665"/>
            </a:xfrm>
            <a:prstGeom prst="rect">
              <a:avLst/>
            </a:prstGeom>
            <a:noFill/>
            <a:ln>
              <a:noFill/>
            </a:ln>
          </p:spPr>
          <p:txBody>
            <a:bodyPr wrap="square" anchor="t">
              <a:spAutoFit/>
            </a:bodyPr>
            <a:lstStyle/>
            <a:p>
              <a:pPr lvl="0" algn="ctr">
                <a:defRPr/>
              </a:pPr>
              <a:r>
                <a:rPr lang="en-US" altLang="ja-JP" sz="2400" b="1" kern="100" dirty="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rPr>
                <a:t>65</a:t>
              </a:r>
              <a:endParaRPr lang="ja-JP" altLang="en-US" sz="2400" b="1" kern="10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204" name="正方形/長方形 203">
              <a:extLst>
                <a:ext uri="{FF2B5EF4-FFF2-40B4-BE49-F238E27FC236}">
                  <a16:creationId xmlns:a16="http://schemas.microsoft.com/office/drawing/2014/main" id="{F4F5E662-2E12-C64B-A51B-9FCC24D15EF4}"/>
                </a:ext>
              </a:extLst>
            </p:cNvPr>
            <p:cNvSpPr/>
            <p:nvPr/>
          </p:nvSpPr>
          <p:spPr>
            <a:xfrm>
              <a:off x="2010668" y="5283487"/>
              <a:ext cx="370786" cy="288000"/>
            </a:xfrm>
            <a:prstGeom prst="rect">
              <a:avLst/>
            </a:prstGeom>
            <a:noFill/>
            <a:ln>
              <a:noFill/>
            </a:ln>
          </p:spPr>
          <p:txBody>
            <a:bodyPr wrap="square" anchor="t">
              <a:spAutoFit/>
            </a:bodyPr>
            <a:lstStyle/>
            <a:p>
              <a:pPr lvl="0" algn="ctr">
                <a:defRPr/>
              </a:pPr>
              <a:r>
                <a:rPr lang="ja-JP" altLang="en-US" sz="1200" kern="10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pSp>
        <p:nvGrpSpPr>
          <p:cNvPr id="205" name="グループ化 204">
            <a:extLst>
              <a:ext uri="{FF2B5EF4-FFF2-40B4-BE49-F238E27FC236}">
                <a16:creationId xmlns:a16="http://schemas.microsoft.com/office/drawing/2014/main" id="{1CBE7043-7C29-8344-BCCE-F4691299BBD2}"/>
              </a:ext>
            </a:extLst>
          </p:cNvPr>
          <p:cNvGrpSpPr/>
          <p:nvPr/>
        </p:nvGrpSpPr>
        <p:grpSpPr>
          <a:xfrm>
            <a:off x="557814" y="4879655"/>
            <a:ext cx="830152" cy="373442"/>
            <a:chOff x="513480" y="4810559"/>
            <a:chExt cx="830152" cy="373442"/>
          </a:xfrm>
        </p:grpSpPr>
        <p:sp>
          <p:nvSpPr>
            <p:cNvPr id="206" name="正方形/長方形 205">
              <a:extLst>
                <a:ext uri="{FF2B5EF4-FFF2-40B4-BE49-F238E27FC236}">
                  <a16:creationId xmlns:a16="http://schemas.microsoft.com/office/drawing/2014/main" id="{DE86AB1D-4F4A-CA4E-8173-9A18B95039DA}"/>
                </a:ext>
              </a:extLst>
            </p:cNvPr>
            <p:cNvSpPr/>
            <p:nvPr/>
          </p:nvSpPr>
          <p:spPr>
            <a:xfrm>
              <a:off x="513480" y="4810559"/>
              <a:ext cx="830152" cy="215444"/>
            </a:xfrm>
            <a:prstGeom prst="rect">
              <a:avLst/>
            </a:prstGeom>
            <a:noFill/>
            <a:ln>
              <a:noFill/>
            </a:ln>
          </p:spPr>
          <p:txBody>
            <a:bodyPr wrap="square" anchor="t">
              <a:spAutoFit/>
            </a:bodyPr>
            <a:lstStyle/>
            <a:p>
              <a:pPr lvl="0" algn="ctr">
                <a:defRPr/>
              </a:pP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その他</a:t>
              </a:r>
            </a:p>
          </p:txBody>
        </p:sp>
        <p:sp>
          <p:nvSpPr>
            <p:cNvPr id="207" name="正方形/長方形 206">
              <a:extLst>
                <a:ext uri="{FF2B5EF4-FFF2-40B4-BE49-F238E27FC236}">
                  <a16:creationId xmlns:a16="http://schemas.microsoft.com/office/drawing/2014/main" id="{C6A00C38-F86A-2E44-BD8E-5569D2DC9EC1}"/>
                </a:ext>
              </a:extLst>
            </p:cNvPr>
            <p:cNvSpPr/>
            <p:nvPr/>
          </p:nvSpPr>
          <p:spPr>
            <a:xfrm>
              <a:off x="650207" y="4937780"/>
              <a:ext cx="556698" cy="246221"/>
            </a:xfrm>
            <a:prstGeom prst="rect">
              <a:avLst/>
            </a:prstGeom>
            <a:noFill/>
            <a:ln>
              <a:noFill/>
            </a:ln>
          </p:spPr>
          <p:txBody>
            <a:bodyPr wrap="square" anchor="t">
              <a:spAutoFit/>
            </a:bodyPr>
            <a:lstStyle/>
            <a:p>
              <a:pPr lvl="0" algn="ctr">
                <a:defRPr/>
              </a:pPr>
              <a:r>
                <a:rPr lang="en-US" altLang="ja-JP" sz="10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37</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pSp>
        <p:nvGrpSpPr>
          <p:cNvPr id="208" name="グループ化 207">
            <a:extLst>
              <a:ext uri="{FF2B5EF4-FFF2-40B4-BE49-F238E27FC236}">
                <a16:creationId xmlns:a16="http://schemas.microsoft.com/office/drawing/2014/main" id="{58FE7AFF-D365-8C45-967A-C13E6B0CB9A5}"/>
              </a:ext>
            </a:extLst>
          </p:cNvPr>
          <p:cNvGrpSpPr/>
          <p:nvPr/>
        </p:nvGrpSpPr>
        <p:grpSpPr>
          <a:xfrm>
            <a:off x="2060349" y="4390585"/>
            <a:ext cx="830152" cy="373442"/>
            <a:chOff x="2221623" y="4440036"/>
            <a:chExt cx="830152" cy="373442"/>
          </a:xfrm>
        </p:grpSpPr>
        <p:sp>
          <p:nvSpPr>
            <p:cNvPr id="209" name="正方形/長方形 208">
              <a:extLst>
                <a:ext uri="{FF2B5EF4-FFF2-40B4-BE49-F238E27FC236}">
                  <a16:creationId xmlns:a16="http://schemas.microsoft.com/office/drawing/2014/main" id="{439B2B55-179D-CE4B-B7A0-515D7E6B3983}"/>
                </a:ext>
              </a:extLst>
            </p:cNvPr>
            <p:cNvSpPr/>
            <p:nvPr/>
          </p:nvSpPr>
          <p:spPr>
            <a:xfrm>
              <a:off x="2221623" y="4440036"/>
              <a:ext cx="830152" cy="215444"/>
            </a:xfrm>
            <a:prstGeom prst="rect">
              <a:avLst/>
            </a:prstGeom>
            <a:noFill/>
            <a:ln>
              <a:noFill/>
            </a:ln>
          </p:spPr>
          <p:txBody>
            <a:bodyPr wrap="square" anchor="t">
              <a:spAutoFit/>
            </a:bodyPr>
            <a:lstStyle/>
            <a:p>
              <a:pPr lvl="0" algn="ctr">
                <a:defRPr/>
              </a:pP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会長・役員</a:t>
              </a:r>
            </a:p>
          </p:txBody>
        </p:sp>
        <p:sp>
          <p:nvSpPr>
            <p:cNvPr id="210" name="正方形/長方形 209">
              <a:extLst>
                <a:ext uri="{FF2B5EF4-FFF2-40B4-BE49-F238E27FC236}">
                  <a16:creationId xmlns:a16="http://schemas.microsoft.com/office/drawing/2014/main" id="{A597D657-B7C8-3B48-BEEF-93DC4B16F034}"/>
                </a:ext>
              </a:extLst>
            </p:cNvPr>
            <p:cNvSpPr/>
            <p:nvPr/>
          </p:nvSpPr>
          <p:spPr>
            <a:xfrm>
              <a:off x="2358350" y="4567257"/>
              <a:ext cx="556698" cy="246221"/>
            </a:xfrm>
            <a:prstGeom prst="rect">
              <a:avLst/>
            </a:prstGeom>
            <a:noFill/>
            <a:ln>
              <a:noFill/>
            </a:ln>
          </p:spPr>
          <p:txBody>
            <a:bodyPr wrap="square" anchor="t">
              <a:spAutoFit/>
            </a:bodyPr>
            <a:lstStyle/>
            <a:p>
              <a:pPr lvl="0" algn="ctr">
                <a:defRPr/>
              </a:pPr>
              <a:r>
                <a:rPr lang="en-US" altLang="ja-JP" sz="10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19</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pSp>
        <p:nvGrpSpPr>
          <p:cNvPr id="211" name="グループ化 210">
            <a:extLst>
              <a:ext uri="{FF2B5EF4-FFF2-40B4-BE49-F238E27FC236}">
                <a16:creationId xmlns:a16="http://schemas.microsoft.com/office/drawing/2014/main" id="{A19BE9F3-213A-854B-AA60-DEF703D04C0E}"/>
              </a:ext>
            </a:extLst>
          </p:cNvPr>
          <p:cNvGrpSpPr/>
          <p:nvPr/>
        </p:nvGrpSpPr>
        <p:grpSpPr>
          <a:xfrm>
            <a:off x="2454913" y="5156367"/>
            <a:ext cx="830152" cy="373442"/>
            <a:chOff x="2531124" y="5088855"/>
            <a:chExt cx="830152" cy="373442"/>
          </a:xfrm>
        </p:grpSpPr>
        <p:sp>
          <p:nvSpPr>
            <p:cNvPr id="212" name="正方形/長方形 211">
              <a:extLst>
                <a:ext uri="{FF2B5EF4-FFF2-40B4-BE49-F238E27FC236}">
                  <a16:creationId xmlns:a16="http://schemas.microsoft.com/office/drawing/2014/main" id="{B48DC68C-9780-E84B-BE90-AD17A5840504}"/>
                </a:ext>
              </a:extLst>
            </p:cNvPr>
            <p:cNvSpPr/>
            <p:nvPr/>
          </p:nvSpPr>
          <p:spPr>
            <a:xfrm>
              <a:off x="2531124" y="5088855"/>
              <a:ext cx="830152" cy="215444"/>
            </a:xfrm>
            <a:prstGeom prst="rect">
              <a:avLst/>
            </a:prstGeom>
            <a:noFill/>
            <a:ln>
              <a:noFill/>
            </a:ln>
          </p:spPr>
          <p:txBody>
            <a:bodyPr wrap="square" anchor="t">
              <a:spAutoFit/>
            </a:bodyPr>
            <a:lstStyle/>
            <a:p>
              <a:pPr lvl="0" algn="ctr">
                <a:defRPr/>
              </a:pP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部長</a:t>
              </a:r>
            </a:p>
          </p:txBody>
        </p:sp>
        <p:sp>
          <p:nvSpPr>
            <p:cNvPr id="213" name="正方形/長方形 212">
              <a:extLst>
                <a:ext uri="{FF2B5EF4-FFF2-40B4-BE49-F238E27FC236}">
                  <a16:creationId xmlns:a16="http://schemas.microsoft.com/office/drawing/2014/main" id="{BA580689-A50A-FC45-9218-1B7EE6E16D7A}"/>
                </a:ext>
              </a:extLst>
            </p:cNvPr>
            <p:cNvSpPr/>
            <p:nvPr/>
          </p:nvSpPr>
          <p:spPr>
            <a:xfrm>
              <a:off x="2671730" y="5216076"/>
              <a:ext cx="556698" cy="246221"/>
            </a:xfrm>
            <a:prstGeom prst="rect">
              <a:avLst/>
            </a:prstGeom>
            <a:noFill/>
            <a:ln>
              <a:noFill/>
            </a:ln>
          </p:spPr>
          <p:txBody>
            <a:bodyPr wrap="square" anchor="t">
              <a:spAutoFit/>
            </a:bodyPr>
            <a:lstStyle/>
            <a:p>
              <a:pPr lvl="0" algn="ctr">
                <a:defRPr/>
              </a:pPr>
              <a:r>
                <a:rPr lang="en-US" altLang="ja-JP" sz="10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15</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pSp>
        <p:nvGrpSpPr>
          <p:cNvPr id="214" name="グループ化 213">
            <a:extLst>
              <a:ext uri="{FF2B5EF4-FFF2-40B4-BE49-F238E27FC236}">
                <a16:creationId xmlns:a16="http://schemas.microsoft.com/office/drawing/2014/main" id="{624FD1C8-3A5A-2741-B295-26A893BA6E6A}"/>
              </a:ext>
            </a:extLst>
          </p:cNvPr>
          <p:cNvGrpSpPr/>
          <p:nvPr/>
        </p:nvGrpSpPr>
        <p:grpSpPr>
          <a:xfrm>
            <a:off x="1715028" y="6079668"/>
            <a:ext cx="830152" cy="373442"/>
            <a:chOff x="1706176" y="5923741"/>
            <a:chExt cx="830152" cy="373442"/>
          </a:xfrm>
        </p:grpSpPr>
        <p:sp>
          <p:nvSpPr>
            <p:cNvPr id="215" name="正方形/長方形 214">
              <a:extLst>
                <a:ext uri="{FF2B5EF4-FFF2-40B4-BE49-F238E27FC236}">
                  <a16:creationId xmlns:a16="http://schemas.microsoft.com/office/drawing/2014/main" id="{AC79E2AD-E036-EF4F-9D84-D9CFDE52E50B}"/>
                </a:ext>
              </a:extLst>
            </p:cNvPr>
            <p:cNvSpPr/>
            <p:nvPr/>
          </p:nvSpPr>
          <p:spPr>
            <a:xfrm>
              <a:off x="1706176" y="5923741"/>
              <a:ext cx="830152" cy="215444"/>
            </a:xfrm>
            <a:prstGeom prst="rect">
              <a:avLst/>
            </a:prstGeom>
            <a:noFill/>
            <a:ln>
              <a:noFill/>
            </a:ln>
          </p:spPr>
          <p:txBody>
            <a:bodyPr wrap="square" anchor="t">
              <a:spAutoFit/>
            </a:bodyPr>
            <a:lstStyle/>
            <a:p>
              <a:pPr lvl="0" algn="ctr">
                <a:defRPr/>
              </a:pP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課長・主任</a:t>
              </a:r>
            </a:p>
          </p:txBody>
        </p:sp>
        <p:sp>
          <p:nvSpPr>
            <p:cNvPr id="216" name="正方形/長方形 215">
              <a:extLst>
                <a:ext uri="{FF2B5EF4-FFF2-40B4-BE49-F238E27FC236}">
                  <a16:creationId xmlns:a16="http://schemas.microsoft.com/office/drawing/2014/main" id="{A983B96D-C780-8346-8060-6922F0B7AAC0}"/>
                </a:ext>
              </a:extLst>
            </p:cNvPr>
            <p:cNvSpPr/>
            <p:nvPr/>
          </p:nvSpPr>
          <p:spPr>
            <a:xfrm>
              <a:off x="1842903" y="6050962"/>
              <a:ext cx="556698" cy="246221"/>
            </a:xfrm>
            <a:prstGeom prst="rect">
              <a:avLst/>
            </a:prstGeom>
            <a:noFill/>
            <a:ln>
              <a:noFill/>
            </a:ln>
          </p:spPr>
          <p:txBody>
            <a:bodyPr wrap="square" anchor="t">
              <a:spAutoFit/>
            </a:bodyPr>
            <a:lstStyle/>
            <a:p>
              <a:pPr lvl="0" algn="ctr">
                <a:defRPr/>
              </a:pPr>
              <a:r>
                <a:rPr lang="en-US" altLang="ja-JP" sz="10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31</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aphicFrame>
        <p:nvGraphicFramePr>
          <p:cNvPr id="217" name="グラフ 216">
            <a:extLst>
              <a:ext uri="{FF2B5EF4-FFF2-40B4-BE49-F238E27FC236}">
                <a16:creationId xmlns:a16="http://schemas.microsoft.com/office/drawing/2014/main" id="{DD8E9B3B-2803-B44E-901D-021F312ECBEB}"/>
              </a:ext>
            </a:extLst>
          </p:cNvPr>
          <p:cNvGraphicFramePr/>
          <p:nvPr>
            <p:extLst>
              <p:ext uri="{D42A27DB-BD31-4B8C-83A1-F6EECF244321}">
                <p14:modId xmlns:p14="http://schemas.microsoft.com/office/powerpoint/2010/main" val="2744761479"/>
              </p:ext>
            </p:extLst>
          </p:nvPr>
        </p:nvGraphicFramePr>
        <p:xfrm>
          <a:off x="7043338" y="4503318"/>
          <a:ext cx="1996958" cy="1745831"/>
        </p:xfrm>
        <a:graphic>
          <a:graphicData uri="http://schemas.openxmlformats.org/drawingml/2006/chart">
            <c:chart xmlns:c="http://schemas.openxmlformats.org/drawingml/2006/chart" xmlns:r="http://schemas.openxmlformats.org/officeDocument/2006/relationships" r:id="rId8"/>
          </a:graphicData>
        </a:graphic>
      </p:graphicFrame>
      <p:sp>
        <p:nvSpPr>
          <p:cNvPr id="218" name="円/楕円 217">
            <a:extLst>
              <a:ext uri="{FF2B5EF4-FFF2-40B4-BE49-F238E27FC236}">
                <a16:creationId xmlns:a16="http://schemas.microsoft.com/office/drawing/2014/main" id="{22F718FE-9BDA-DF41-B7D0-6FDB3B8CFCBA}"/>
              </a:ext>
            </a:extLst>
          </p:cNvPr>
          <p:cNvSpPr/>
          <p:nvPr/>
        </p:nvSpPr>
        <p:spPr>
          <a:xfrm>
            <a:off x="7537663" y="4852766"/>
            <a:ext cx="1017594" cy="10175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9" name="正方形/長方形 218">
            <a:extLst>
              <a:ext uri="{FF2B5EF4-FFF2-40B4-BE49-F238E27FC236}">
                <a16:creationId xmlns:a16="http://schemas.microsoft.com/office/drawing/2014/main" id="{947AE233-CDCE-704E-890C-F1441AC03010}"/>
              </a:ext>
            </a:extLst>
          </p:cNvPr>
          <p:cNvSpPr/>
          <p:nvPr/>
        </p:nvSpPr>
        <p:spPr>
          <a:xfrm>
            <a:off x="7509197" y="5023766"/>
            <a:ext cx="1024322" cy="400110"/>
          </a:xfrm>
          <a:prstGeom prst="rect">
            <a:avLst/>
          </a:prstGeom>
          <a:noFill/>
          <a:ln>
            <a:noFill/>
          </a:ln>
        </p:spPr>
        <p:txBody>
          <a:bodyPr wrap="square" anchor="t">
            <a:spAutoFit/>
          </a:bodyPr>
          <a:lstStyle/>
          <a:p>
            <a:pPr lvl="0" algn="ctr">
              <a:defRPr/>
            </a:pPr>
            <a:r>
              <a:rPr lang="en-US" altLang="ja-JP" sz="10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1,000</a:t>
            </a:r>
            <a:r>
              <a:rPr lang="ja-JP" altLang="en-US" sz="10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人以上の</a:t>
            </a:r>
          </a:p>
          <a:p>
            <a:pPr lvl="0" algn="ctr">
              <a:defRPr/>
            </a:pPr>
            <a:r>
              <a:rPr lang="ja-JP" altLang="en-US" sz="10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会社に勤務</a:t>
            </a:r>
          </a:p>
        </p:txBody>
      </p:sp>
      <p:grpSp>
        <p:nvGrpSpPr>
          <p:cNvPr id="220" name="グループ化 219">
            <a:extLst>
              <a:ext uri="{FF2B5EF4-FFF2-40B4-BE49-F238E27FC236}">
                <a16:creationId xmlns:a16="http://schemas.microsoft.com/office/drawing/2014/main" id="{E10EA860-D3EA-4647-98FA-251F42BD4DCB}"/>
              </a:ext>
            </a:extLst>
          </p:cNvPr>
          <p:cNvGrpSpPr/>
          <p:nvPr/>
        </p:nvGrpSpPr>
        <p:grpSpPr>
          <a:xfrm>
            <a:off x="7595176" y="5282045"/>
            <a:ext cx="865809" cy="461665"/>
            <a:chOff x="4426926" y="5181168"/>
            <a:chExt cx="865809" cy="461665"/>
          </a:xfrm>
        </p:grpSpPr>
        <p:sp>
          <p:nvSpPr>
            <p:cNvPr id="221" name="正方形/長方形 220">
              <a:extLst>
                <a:ext uri="{FF2B5EF4-FFF2-40B4-BE49-F238E27FC236}">
                  <a16:creationId xmlns:a16="http://schemas.microsoft.com/office/drawing/2014/main" id="{768AEF9F-5BB5-0043-8476-C594EDA7352F}"/>
                </a:ext>
              </a:extLst>
            </p:cNvPr>
            <p:cNvSpPr/>
            <p:nvPr/>
          </p:nvSpPr>
          <p:spPr>
            <a:xfrm>
              <a:off x="4426926" y="5181168"/>
              <a:ext cx="830690" cy="461665"/>
            </a:xfrm>
            <a:prstGeom prst="rect">
              <a:avLst/>
            </a:prstGeom>
            <a:noFill/>
            <a:ln>
              <a:noFill/>
            </a:ln>
          </p:spPr>
          <p:txBody>
            <a:bodyPr wrap="square" anchor="t">
              <a:spAutoFit/>
            </a:bodyPr>
            <a:lstStyle/>
            <a:p>
              <a:pPr lvl="0" algn="ctr">
                <a:defRPr/>
              </a:pPr>
              <a:r>
                <a:rPr lang="en-US" altLang="ja-JP" sz="2400" b="1" kern="100" dirty="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rPr>
                <a:t>55</a:t>
              </a:r>
              <a:endParaRPr lang="ja-JP" altLang="en-US" sz="2400" b="1" kern="10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222" name="正方形/長方形 221">
              <a:extLst>
                <a:ext uri="{FF2B5EF4-FFF2-40B4-BE49-F238E27FC236}">
                  <a16:creationId xmlns:a16="http://schemas.microsoft.com/office/drawing/2014/main" id="{F5399A4A-3AD4-6B46-92FF-777FB1AFD398}"/>
                </a:ext>
              </a:extLst>
            </p:cNvPr>
            <p:cNvSpPr/>
            <p:nvPr/>
          </p:nvSpPr>
          <p:spPr>
            <a:xfrm>
              <a:off x="4921949" y="5333393"/>
              <a:ext cx="370786" cy="288000"/>
            </a:xfrm>
            <a:prstGeom prst="rect">
              <a:avLst/>
            </a:prstGeom>
            <a:noFill/>
            <a:ln>
              <a:noFill/>
            </a:ln>
          </p:spPr>
          <p:txBody>
            <a:bodyPr wrap="square" anchor="t">
              <a:spAutoFit/>
            </a:bodyPr>
            <a:lstStyle/>
            <a:p>
              <a:pPr lvl="0" algn="ctr">
                <a:defRPr/>
              </a:pPr>
              <a:r>
                <a:rPr lang="ja-JP" altLang="en-US" sz="1200" kern="10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pSp>
        <p:nvGrpSpPr>
          <p:cNvPr id="223" name="グループ化 222">
            <a:extLst>
              <a:ext uri="{FF2B5EF4-FFF2-40B4-BE49-F238E27FC236}">
                <a16:creationId xmlns:a16="http://schemas.microsoft.com/office/drawing/2014/main" id="{0AD6E825-638A-EF4F-A77C-EE10938D0572}"/>
              </a:ext>
            </a:extLst>
          </p:cNvPr>
          <p:cNvGrpSpPr/>
          <p:nvPr/>
        </p:nvGrpSpPr>
        <p:grpSpPr>
          <a:xfrm>
            <a:off x="6859625" y="4509183"/>
            <a:ext cx="830152" cy="373442"/>
            <a:chOff x="6824598" y="4618941"/>
            <a:chExt cx="830152" cy="373442"/>
          </a:xfrm>
        </p:grpSpPr>
        <p:sp>
          <p:nvSpPr>
            <p:cNvPr id="224" name="正方形/長方形 223">
              <a:extLst>
                <a:ext uri="{FF2B5EF4-FFF2-40B4-BE49-F238E27FC236}">
                  <a16:creationId xmlns:a16="http://schemas.microsoft.com/office/drawing/2014/main" id="{F3E7EB2D-A1DB-3B4B-AC54-C9B69371826C}"/>
                </a:ext>
              </a:extLst>
            </p:cNvPr>
            <p:cNvSpPr/>
            <p:nvPr/>
          </p:nvSpPr>
          <p:spPr>
            <a:xfrm>
              <a:off x="6824598" y="4618941"/>
              <a:ext cx="830152" cy="215444"/>
            </a:xfrm>
            <a:prstGeom prst="rect">
              <a:avLst/>
            </a:prstGeom>
            <a:noFill/>
            <a:ln>
              <a:noFill/>
            </a:ln>
          </p:spPr>
          <p:txBody>
            <a:bodyPr wrap="square" anchor="t">
              <a:spAutoFit/>
            </a:bodyPr>
            <a:lstStyle/>
            <a:p>
              <a:pPr lvl="0" algn="ctr">
                <a:defRPr/>
              </a:pPr>
              <a:r>
                <a:rPr lang="en-US" altLang="ja-JP" sz="8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1〜99</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人</a:t>
              </a:r>
            </a:p>
          </p:txBody>
        </p:sp>
        <p:sp>
          <p:nvSpPr>
            <p:cNvPr id="225" name="正方形/長方形 224">
              <a:extLst>
                <a:ext uri="{FF2B5EF4-FFF2-40B4-BE49-F238E27FC236}">
                  <a16:creationId xmlns:a16="http://schemas.microsoft.com/office/drawing/2014/main" id="{066344D7-43D1-1547-A6BB-B6A4209C4F20}"/>
                </a:ext>
              </a:extLst>
            </p:cNvPr>
            <p:cNvSpPr/>
            <p:nvPr/>
          </p:nvSpPr>
          <p:spPr>
            <a:xfrm>
              <a:off x="6961325" y="4746162"/>
              <a:ext cx="556698" cy="246221"/>
            </a:xfrm>
            <a:prstGeom prst="rect">
              <a:avLst/>
            </a:prstGeom>
            <a:noFill/>
            <a:ln>
              <a:noFill/>
            </a:ln>
          </p:spPr>
          <p:txBody>
            <a:bodyPr wrap="square" anchor="t">
              <a:spAutoFit/>
            </a:bodyPr>
            <a:lstStyle/>
            <a:p>
              <a:pPr lvl="0" algn="ctr">
                <a:defRPr/>
              </a:pPr>
              <a:r>
                <a:rPr lang="en-US" altLang="ja-JP" sz="10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23</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pSp>
        <p:nvGrpSpPr>
          <p:cNvPr id="226" name="グループ化 225">
            <a:extLst>
              <a:ext uri="{FF2B5EF4-FFF2-40B4-BE49-F238E27FC236}">
                <a16:creationId xmlns:a16="http://schemas.microsoft.com/office/drawing/2014/main" id="{B3C9A305-8FDA-AA4A-8721-B49AF30F532B}"/>
              </a:ext>
            </a:extLst>
          </p:cNvPr>
          <p:cNvGrpSpPr/>
          <p:nvPr/>
        </p:nvGrpSpPr>
        <p:grpSpPr>
          <a:xfrm>
            <a:off x="6639169" y="5602186"/>
            <a:ext cx="830152" cy="373442"/>
            <a:chOff x="6569417" y="5607769"/>
            <a:chExt cx="830152" cy="373442"/>
          </a:xfrm>
        </p:grpSpPr>
        <p:sp>
          <p:nvSpPr>
            <p:cNvPr id="227" name="正方形/長方形 226">
              <a:extLst>
                <a:ext uri="{FF2B5EF4-FFF2-40B4-BE49-F238E27FC236}">
                  <a16:creationId xmlns:a16="http://schemas.microsoft.com/office/drawing/2014/main" id="{E8EFF2AB-CCE9-F44A-B6C6-F92476798CE3}"/>
                </a:ext>
              </a:extLst>
            </p:cNvPr>
            <p:cNvSpPr/>
            <p:nvPr/>
          </p:nvSpPr>
          <p:spPr>
            <a:xfrm>
              <a:off x="6569417" y="5607769"/>
              <a:ext cx="830152" cy="215444"/>
            </a:xfrm>
            <a:prstGeom prst="rect">
              <a:avLst/>
            </a:prstGeom>
            <a:noFill/>
            <a:ln>
              <a:noFill/>
            </a:ln>
          </p:spPr>
          <p:txBody>
            <a:bodyPr wrap="square" anchor="t">
              <a:spAutoFit/>
            </a:bodyPr>
            <a:lstStyle/>
            <a:p>
              <a:pPr lvl="0" algn="ctr">
                <a:defRPr/>
              </a:pPr>
              <a:r>
                <a:rPr lang="en-US" altLang="ja-JP" sz="8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100〜999</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人</a:t>
              </a:r>
            </a:p>
          </p:txBody>
        </p:sp>
        <p:sp>
          <p:nvSpPr>
            <p:cNvPr id="228" name="正方形/長方形 227">
              <a:extLst>
                <a:ext uri="{FF2B5EF4-FFF2-40B4-BE49-F238E27FC236}">
                  <a16:creationId xmlns:a16="http://schemas.microsoft.com/office/drawing/2014/main" id="{5A4B2512-3E0D-1F4E-9743-E1535B4975EF}"/>
                </a:ext>
              </a:extLst>
            </p:cNvPr>
            <p:cNvSpPr/>
            <p:nvPr/>
          </p:nvSpPr>
          <p:spPr>
            <a:xfrm>
              <a:off x="6706144" y="5734990"/>
              <a:ext cx="556698" cy="246221"/>
            </a:xfrm>
            <a:prstGeom prst="rect">
              <a:avLst/>
            </a:prstGeom>
            <a:noFill/>
            <a:ln>
              <a:noFill/>
            </a:ln>
          </p:spPr>
          <p:txBody>
            <a:bodyPr wrap="square" anchor="t">
              <a:spAutoFit/>
            </a:bodyPr>
            <a:lstStyle/>
            <a:p>
              <a:pPr lvl="0" algn="ctr">
                <a:defRPr/>
              </a:pPr>
              <a:r>
                <a:rPr lang="en-US" altLang="ja-JP" sz="10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23</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pSp>
        <p:nvGrpSpPr>
          <p:cNvPr id="229" name="グループ化 228">
            <a:extLst>
              <a:ext uri="{FF2B5EF4-FFF2-40B4-BE49-F238E27FC236}">
                <a16:creationId xmlns:a16="http://schemas.microsoft.com/office/drawing/2014/main" id="{3876D0E8-0DE9-824D-9F74-D84EBEFAE338}"/>
              </a:ext>
            </a:extLst>
          </p:cNvPr>
          <p:cNvGrpSpPr/>
          <p:nvPr/>
        </p:nvGrpSpPr>
        <p:grpSpPr>
          <a:xfrm>
            <a:off x="8553971" y="5804204"/>
            <a:ext cx="944405" cy="373442"/>
            <a:chOff x="8472644" y="5809787"/>
            <a:chExt cx="944405" cy="373442"/>
          </a:xfrm>
        </p:grpSpPr>
        <p:sp>
          <p:nvSpPr>
            <p:cNvPr id="230" name="正方形/長方形 229">
              <a:extLst>
                <a:ext uri="{FF2B5EF4-FFF2-40B4-BE49-F238E27FC236}">
                  <a16:creationId xmlns:a16="http://schemas.microsoft.com/office/drawing/2014/main" id="{3BB6BB8C-27A8-E64F-A048-C34DC050BC47}"/>
                </a:ext>
              </a:extLst>
            </p:cNvPr>
            <p:cNvSpPr/>
            <p:nvPr/>
          </p:nvSpPr>
          <p:spPr>
            <a:xfrm>
              <a:off x="8472644" y="5809787"/>
              <a:ext cx="944405" cy="215444"/>
            </a:xfrm>
            <a:prstGeom prst="rect">
              <a:avLst/>
            </a:prstGeom>
            <a:noFill/>
            <a:ln>
              <a:noFill/>
            </a:ln>
          </p:spPr>
          <p:txBody>
            <a:bodyPr wrap="square" anchor="t">
              <a:spAutoFit/>
            </a:bodyPr>
            <a:lstStyle/>
            <a:p>
              <a:pPr lvl="0" algn="ctr">
                <a:defRPr/>
              </a:pPr>
              <a:r>
                <a:rPr lang="en-US" altLang="ja-JP" sz="8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1,000〜9,999</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人</a:t>
              </a:r>
            </a:p>
          </p:txBody>
        </p:sp>
        <p:sp>
          <p:nvSpPr>
            <p:cNvPr id="231" name="正方形/長方形 230">
              <a:extLst>
                <a:ext uri="{FF2B5EF4-FFF2-40B4-BE49-F238E27FC236}">
                  <a16:creationId xmlns:a16="http://schemas.microsoft.com/office/drawing/2014/main" id="{3A0C4313-B3EE-1A4B-84F0-94F1FBCE42ED}"/>
                </a:ext>
              </a:extLst>
            </p:cNvPr>
            <p:cNvSpPr/>
            <p:nvPr/>
          </p:nvSpPr>
          <p:spPr>
            <a:xfrm>
              <a:off x="8666497" y="5937008"/>
              <a:ext cx="556698" cy="246221"/>
            </a:xfrm>
            <a:prstGeom prst="rect">
              <a:avLst/>
            </a:prstGeom>
            <a:noFill/>
            <a:ln>
              <a:noFill/>
            </a:ln>
          </p:spPr>
          <p:txBody>
            <a:bodyPr wrap="square" anchor="t">
              <a:spAutoFit/>
            </a:bodyPr>
            <a:lstStyle/>
            <a:p>
              <a:pPr lvl="0" algn="ctr">
                <a:defRPr/>
              </a:pPr>
              <a:r>
                <a:rPr lang="en-US" altLang="ja-JP" sz="10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32</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pSp>
        <p:nvGrpSpPr>
          <p:cNvPr id="232" name="グループ化 231">
            <a:extLst>
              <a:ext uri="{FF2B5EF4-FFF2-40B4-BE49-F238E27FC236}">
                <a16:creationId xmlns:a16="http://schemas.microsoft.com/office/drawing/2014/main" id="{7F7F00F8-0B3E-C946-86D5-8719F108A2E5}"/>
              </a:ext>
            </a:extLst>
          </p:cNvPr>
          <p:cNvGrpSpPr/>
          <p:nvPr/>
        </p:nvGrpSpPr>
        <p:grpSpPr>
          <a:xfrm>
            <a:off x="8458279" y="4655888"/>
            <a:ext cx="830152" cy="373442"/>
            <a:chOff x="8472645" y="5809787"/>
            <a:chExt cx="830152" cy="373442"/>
          </a:xfrm>
        </p:grpSpPr>
        <p:sp>
          <p:nvSpPr>
            <p:cNvPr id="233" name="正方形/長方形 232">
              <a:extLst>
                <a:ext uri="{FF2B5EF4-FFF2-40B4-BE49-F238E27FC236}">
                  <a16:creationId xmlns:a16="http://schemas.microsoft.com/office/drawing/2014/main" id="{FB37B575-9985-8B41-B1BB-0EB35928B79D}"/>
                </a:ext>
              </a:extLst>
            </p:cNvPr>
            <p:cNvSpPr/>
            <p:nvPr/>
          </p:nvSpPr>
          <p:spPr>
            <a:xfrm>
              <a:off x="8472645" y="5809787"/>
              <a:ext cx="830152" cy="215444"/>
            </a:xfrm>
            <a:prstGeom prst="rect">
              <a:avLst/>
            </a:prstGeom>
            <a:noFill/>
            <a:ln>
              <a:noFill/>
            </a:ln>
          </p:spPr>
          <p:txBody>
            <a:bodyPr wrap="square" anchor="t">
              <a:spAutoFit/>
            </a:bodyPr>
            <a:lstStyle/>
            <a:p>
              <a:pPr lvl="0" algn="ctr">
                <a:defRPr/>
              </a:pPr>
              <a:r>
                <a:rPr lang="en-US" altLang="ja-JP" sz="8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10,000</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人以上</a:t>
              </a:r>
            </a:p>
          </p:txBody>
        </p:sp>
        <p:sp>
          <p:nvSpPr>
            <p:cNvPr id="234" name="正方形/長方形 233">
              <a:extLst>
                <a:ext uri="{FF2B5EF4-FFF2-40B4-BE49-F238E27FC236}">
                  <a16:creationId xmlns:a16="http://schemas.microsoft.com/office/drawing/2014/main" id="{C73250D0-44AF-8849-9301-6C8A8C2163B7}"/>
                </a:ext>
              </a:extLst>
            </p:cNvPr>
            <p:cNvSpPr/>
            <p:nvPr/>
          </p:nvSpPr>
          <p:spPr>
            <a:xfrm>
              <a:off x="8609372" y="5937008"/>
              <a:ext cx="556698" cy="246221"/>
            </a:xfrm>
            <a:prstGeom prst="rect">
              <a:avLst/>
            </a:prstGeom>
            <a:noFill/>
            <a:ln>
              <a:noFill/>
            </a:ln>
          </p:spPr>
          <p:txBody>
            <a:bodyPr wrap="square" anchor="t">
              <a:spAutoFit/>
            </a:bodyPr>
            <a:lstStyle/>
            <a:p>
              <a:pPr lvl="0" algn="ctr">
                <a:defRPr/>
              </a:pPr>
              <a:r>
                <a:rPr lang="en-US" altLang="ja-JP" sz="10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23</a:t>
              </a:r>
              <a:r>
                <a:rPr lang="ja-JP" altLang="en-US" sz="8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sp>
        <p:nvSpPr>
          <p:cNvPr id="142" name="テキスト ボックス 141">
            <a:extLst>
              <a:ext uri="{FF2B5EF4-FFF2-40B4-BE49-F238E27FC236}">
                <a16:creationId xmlns:a16="http://schemas.microsoft.com/office/drawing/2014/main" id="{57933DA1-4E1A-F943-B441-C8D7DED31E55}"/>
              </a:ext>
            </a:extLst>
          </p:cNvPr>
          <p:cNvSpPr txBox="1"/>
          <p:nvPr/>
        </p:nvSpPr>
        <p:spPr>
          <a:xfrm>
            <a:off x="4684702" y="6360011"/>
            <a:ext cx="2919202" cy="121893"/>
          </a:xfrm>
          <a:prstGeom prst="rect">
            <a:avLst/>
          </a:prstGeom>
          <a:noFill/>
        </p:spPr>
        <p:txBody>
          <a:bodyPr wrap="square" lIns="0" tIns="0" rIns="0" bIns="0" rtlCol="0" anchor="t">
            <a:spAutoFit/>
          </a:bodyPr>
          <a:lstStyle/>
          <a:p>
            <a:pPr>
              <a:lnSpc>
                <a:spcPct val="110000"/>
              </a:lnSpc>
            </a:pPr>
            <a:r>
              <a:rPr lang="en-US" altLang="ja-JP" sz="800" dirty="0">
                <a:latin typeface="Meiryo UI" panose="020B0604030504040204" pitchFamily="34" charset="-128"/>
                <a:ea typeface="Meiryo UI" panose="020B0604030504040204" pitchFamily="34" charset="-128"/>
                <a:cs typeface="Meiryo UI" panose="020B0604030504040204" pitchFamily="50" charset="-128"/>
              </a:rPr>
              <a:t>※</a:t>
            </a:r>
            <a:r>
              <a:rPr lang="ja-JP" altLang="en-US" sz="800">
                <a:latin typeface="Meiryo UI" panose="020B0604030504040204" pitchFamily="34" charset="-128"/>
                <a:ea typeface="Meiryo UI" panose="020B0604030504040204" pitchFamily="34" charset="-128"/>
                <a:cs typeface="Meiryo UI" panose="020B0604030504040204" pitchFamily="50" charset="-128"/>
              </a:rPr>
              <a:t>小数点以下四捨五入しているため、</a:t>
            </a:r>
            <a:r>
              <a:rPr lang="en-US" altLang="ja-JP" sz="800" dirty="0">
                <a:latin typeface="Meiryo UI" panose="020B0604030504040204" pitchFamily="34" charset="-128"/>
                <a:ea typeface="Meiryo UI" panose="020B0604030504040204" pitchFamily="34" charset="-128"/>
                <a:cs typeface="Meiryo UI" panose="020B0604030504040204" pitchFamily="50" charset="-128"/>
              </a:rPr>
              <a:t>100%</a:t>
            </a:r>
            <a:r>
              <a:rPr lang="ja-JP" altLang="en-US" sz="800">
                <a:latin typeface="Meiryo UI" panose="020B0604030504040204" pitchFamily="34" charset="-128"/>
                <a:ea typeface="Meiryo UI" panose="020B0604030504040204" pitchFamily="34" charset="-128"/>
                <a:cs typeface="Meiryo UI" panose="020B0604030504040204" pitchFamily="50" charset="-128"/>
              </a:rPr>
              <a:t>にならない場合があります。</a:t>
            </a:r>
            <a:endParaRPr lang="ja-JP" altLang="en-US" sz="800"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528272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角丸四角形 43">
            <a:extLst>
              <a:ext uri="{FF2B5EF4-FFF2-40B4-BE49-F238E27FC236}">
                <a16:creationId xmlns:a16="http://schemas.microsoft.com/office/drawing/2014/main" id="{9DCEA096-545D-B243-BFCF-71022759FF8A}"/>
              </a:ext>
            </a:extLst>
          </p:cNvPr>
          <p:cNvSpPr/>
          <p:nvPr/>
        </p:nvSpPr>
        <p:spPr>
          <a:xfrm>
            <a:off x="6528944" y="4359463"/>
            <a:ext cx="2827600" cy="852056"/>
          </a:xfrm>
          <a:prstGeom prst="roundRect">
            <a:avLst/>
          </a:prstGeom>
          <a:solidFill>
            <a:srgbClr val="E1E6EF"/>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角丸四角形 44">
            <a:extLst>
              <a:ext uri="{FF2B5EF4-FFF2-40B4-BE49-F238E27FC236}">
                <a16:creationId xmlns:a16="http://schemas.microsoft.com/office/drawing/2014/main" id="{F6994CCC-40CC-304A-8C22-D85B179D18F8}"/>
              </a:ext>
            </a:extLst>
          </p:cNvPr>
          <p:cNvSpPr/>
          <p:nvPr/>
        </p:nvSpPr>
        <p:spPr>
          <a:xfrm>
            <a:off x="3539200" y="4359463"/>
            <a:ext cx="2827600" cy="852056"/>
          </a:xfrm>
          <a:prstGeom prst="roundRect">
            <a:avLst/>
          </a:prstGeom>
          <a:solidFill>
            <a:srgbClr val="E1E6EF"/>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 45">
            <a:extLst>
              <a:ext uri="{FF2B5EF4-FFF2-40B4-BE49-F238E27FC236}">
                <a16:creationId xmlns:a16="http://schemas.microsoft.com/office/drawing/2014/main" id="{2856284F-6833-8D48-83FE-11EE618D43A2}"/>
              </a:ext>
            </a:extLst>
          </p:cNvPr>
          <p:cNvSpPr/>
          <p:nvPr/>
        </p:nvSpPr>
        <p:spPr>
          <a:xfrm>
            <a:off x="549456" y="4359463"/>
            <a:ext cx="2827600" cy="852056"/>
          </a:xfrm>
          <a:prstGeom prst="roundRect">
            <a:avLst/>
          </a:prstGeom>
          <a:solidFill>
            <a:srgbClr val="E1E6EF"/>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42">
            <a:extLst>
              <a:ext uri="{FF2B5EF4-FFF2-40B4-BE49-F238E27FC236}">
                <a16:creationId xmlns:a16="http://schemas.microsoft.com/office/drawing/2014/main" id="{800F6615-8739-8D4A-86AA-25F12F7FD609}"/>
              </a:ext>
            </a:extLst>
          </p:cNvPr>
          <p:cNvSpPr/>
          <p:nvPr/>
        </p:nvSpPr>
        <p:spPr>
          <a:xfrm>
            <a:off x="6528944" y="2160312"/>
            <a:ext cx="2827600" cy="852056"/>
          </a:xfrm>
          <a:prstGeom prst="roundRect">
            <a:avLst/>
          </a:prstGeom>
          <a:solidFill>
            <a:srgbClr val="E1E6EF"/>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角丸四角形 40">
            <a:extLst>
              <a:ext uri="{FF2B5EF4-FFF2-40B4-BE49-F238E27FC236}">
                <a16:creationId xmlns:a16="http://schemas.microsoft.com/office/drawing/2014/main" id="{1B9C6031-B18B-FD48-B5E1-102C3BB92F92}"/>
              </a:ext>
            </a:extLst>
          </p:cNvPr>
          <p:cNvSpPr/>
          <p:nvPr/>
        </p:nvSpPr>
        <p:spPr>
          <a:xfrm>
            <a:off x="3539200" y="2160312"/>
            <a:ext cx="2827600" cy="852056"/>
          </a:xfrm>
          <a:prstGeom prst="roundRect">
            <a:avLst/>
          </a:prstGeom>
          <a:solidFill>
            <a:srgbClr val="E1E6EF"/>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a:extLst>
              <a:ext uri="{FF2B5EF4-FFF2-40B4-BE49-F238E27FC236}">
                <a16:creationId xmlns:a16="http://schemas.microsoft.com/office/drawing/2014/main" id="{736FCA2A-31CB-074A-AC9E-8DD826085398}"/>
              </a:ext>
            </a:extLst>
          </p:cNvPr>
          <p:cNvSpPr/>
          <p:nvPr/>
        </p:nvSpPr>
        <p:spPr>
          <a:xfrm>
            <a:off x="549456" y="2160312"/>
            <a:ext cx="2827600" cy="852056"/>
          </a:xfrm>
          <a:prstGeom prst="roundRect">
            <a:avLst/>
          </a:prstGeom>
          <a:solidFill>
            <a:srgbClr val="E1E6EF"/>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グラフィックス 14" descr="事務員">
            <a:extLst>
              <a:ext uri="{FF2B5EF4-FFF2-40B4-BE49-F238E27FC236}">
                <a16:creationId xmlns:a16="http://schemas.microsoft.com/office/drawing/2014/main" id="{C3F42445-B183-4617-9D25-A4CC2B351158}"/>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23631" y="3025892"/>
            <a:ext cx="914400" cy="914400"/>
          </a:xfrm>
          <a:prstGeom prst="rect">
            <a:avLst/>
          </a:prstGeom>
        </p:spPr>
      </p:pic>
      <p:sp>
        <p:nvSpPr>
          <p:cNvPr id="29" name="テキスト ボックス 28"/>
          <p:cNvSpPr txBox="1"/>
          <p:nvPr/>
        </p:nvSpPr>
        <p:spPr>
          <a:xfrm>
            <a:off x="6435177" y="6363040"/>
            <a:ext cx="4154481" cy="118879"/>
          </a:xfrm>
          <a:prstGeom prst="rect">
            <a:avLst/>
          </a:prstGeom>
          <a:noFill/>
        </p:spPr>
        <p:txBody>
          <a:bodyPr wrap="square" lIns="0" tIns="0" rIns="0" bIns="0" rtlCol="0" anchor="t">
            <a:spAutoFit/>
          </a:bodyPr>
          <a:lstStyle/>
          <a:p>
            <a:pPr>
              <a:lnSpc>
                <a:spcPct val="110000"/>
              </a:lnSpc>
            </a:pPr>
            <a:r>
              <a:rPr lang="en-US" altLang="ja-JP" sz="800" dirty="0">
                <a:latin typeface="HGPｺﾞｼｯｸM"/>
                <a:ea typeface="HGPｺﾞｼｯｸM"/>
              </a:rPr>
              <a:t>※</a:t>
            </a:r>
            <a:r>
              <a:rPr lang="ja-JP" altLang="en-US" sz="800" dirty="0">
                <a:latin typeface="HGPｺﾞｼｯｸM"/>
                <a:ea typeface="HGPｺﾞｼｯｸM"/>
              </a:rPr>
              <a:t>日本経済新聞 電子版 ユーザー調査</a:t>
            </a:r>
            <a:r>
              <a:rPr lang="en-US" altLang="ja-JP" sz="800" dirty="0">
                <a:latin typeface="HGPｺﾞｼｯｸM"/>
                <a:ea typeface="HGPｺﾞｼｯｸM"/>
              </a:rPr>
              <a:t>2021</a:t>
            </a:r>
            <a:endParaRPr lang="ja-JP" altLang="en-US" sz="800" dirty="0">
              <a:latin typeface="HGPｺﾞｼｯｸM"/>
              <a:ea typeface="HGPｺﾞｼｯｸM"/>
            </a:endParaRPr>
          </a:p>
        </p:txBody>
      </p:sp>
      <p:sp>
        <p:nvSpPr>
          <p:cNvPr id="2" name="タイトル 1"/>
          <p:cNvSpPr>
            <a:spLocks noGrp="1"/>
          </p:cNvSpPr>
          <p:nvPr>
            <p:ph type="title"/>
          </p:nvPr>
        </p:nvSpPr>
        <p:spPr>
          <a:xfrm>
            <a:off x="394754" y="247772"/>
            <a:ext cx="8256086" cy="460148"/>
          </a:xfrm>
        </p:spPr>
        <p:txBody>
          <a:bodyPr/>
          <a:lstStyle/>
          <a:p>
            <a:r>
              <a:rPr lang="ja-JP" altLang="en-US" spc="80" dirty="0"/>
              <a:t>影響力の高い役職者、商品導入決定層へのブランド認知・理解促進に有効</a:t>
            </a:r>
            <a:endParaRPr kumimoji="1" lang="ja-JP" altLang="en-US" spc="80" dirty="0"/>
          </a:p>
        </p:txBody>
      </p:sp>
      <p:sp>
        <p:nvSpPr>
          <p:cNvPr id="3" name="テキスト ボックス 2"/>
          <p:cNvSpPr txBox="1"/>
          <p:nvPr/>
        </p:nvSpPr>
        <p:spPr>
          <a:xfrm>
            <a:off x="501829" y="1018609"/>
            <a:ext cx="6356868" cy="1056379"/>
          </a:xfrm>
          <a:prstGeom prst="rect">
            <a:avLst/>
          </a:prstGeom>
          <a:noFill/>
        </p:spPr>
        <p:txBody>
          <a:bodyPr wrap="none" lIns="0" tIns="0" rIns="0" bIns="0" rtlCol="0">
            <a:spAutoFit/>
          </a:bodyPr>
          <a:lstStyle>
            <a:defPPr>
              <a:defRPr lang="ja-JP"/>
            </a:defPPr>
            <a:lvl1pPr>
              <a:lnSpc>
                <a:spcPct val="160000"/>
              </a:lnSpc>
              <a:defRPr sz="1300" b="1">
                <a:latin typeface="+mn-ea"/>
                <a:cs typeface="ＭＳ Ｐゴシック"/>
              </a:defRPr>
            </a:lvl1pPr>
          </a:lstStyle>
          <a:p>
            <a:pPr>
              <a:lnSpc>
                <a:spcPct val="150000"/>
              </a:lnSpc>
            </a:pPr>
            <a:r>
              <a:rPr lang="ja-JP" altLang="en-US" sz="1600" spc="8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有料会員の</a:t>
            </a:r>
            <a:r>
              <a:rPr lang="en-US" altLang="ja-JP" sz="1600" spc="8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600" spc="8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割はビジネスの意思決定に関わる役職者。</a:t>
            </a:r>
            <a:br>
              <a:rPr lang="en-US" altLang="ja-JP" sz="1600" spc="8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br>
            <a:r>
              <a:rPr lang="en-US" altLang="ja-JP" sz="1600" spc="8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spc="80">
                <a:solidFill>
                  <a:srgbClr val="003963"/>
                </a:solidFill>
                <a:latin typeface="Meiryo UI" panose="020B0604030504040204" pitchFamily="50" charset="-128"/>
                <a:ea typeface="Meiryo UI" panose="020B0604030504040204" pitchFamily="50" charset="-128"/>
                <a:cs typeface="Meiryo UI" panose="020B0604030504040204" pitchFamily="50" charset="-128"/>
              </a:rPr>
              <a:t>人に</a:t>
            </a:r>
            <a:r>
              <a:rPr lang="en-US" altLang="ja-JP" sz="1600" spc="8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spc="80">
                <a:solidFill>
                  <a:srgbClr val="003963"/>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600" spc="8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が大企業に勤務</a:t>
            </a:r>
            <a:r>
              <a:rPr lang="ja-JP" altLang="en-US" sz="1600" spc="80">
                <a:solidFill>
                  <a:srgbClr val="003963"/>
                </a:solidFill>
                <a:latin typeface="Meiryo UI" panose="020B0604030504040204" pitchFamily="50" charset="-128"/>
                <a:ea typeface="Meiryo UI" panose="020B0604030504040204" pitchFamily="50" charset="-128"/>
                <a:cs typeface="Meiryo UI" panose="020B0604030504040204" pitchFamily="50" charset="-128"/>
              </a:rPr>
              <a:t>し、</a:t>
            </a:r>
            <a:r>
              <a:rPr lang="en-US" altLang="ja-JP" sz="1600" spc="8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spc="80">
                <a:solidFill>
                  <a:srgbClr val="003963"/>
                </a:solidFill>
                <a:latin typeface="Meiryo UI" panose="020B0604030504040204" pitchFamily="50" charset="-128"/>
                <a:ea typeface="Meiryo UI" panose="020B0604030504040204" pitchFamily="50" charset="-128"/>
                <a:cs typeface="Meiryo UI" panose="020B0604030504040204" pitchFamily="50" charset="-128"/>
              </a:rPr>
              <a:t>人に</a:t>
            </a:r>
            <a:r>
              <a:rPr lang="en-US" altLang="ja-JP" sz="1600" spc="8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spc="80">
                <a:solidFill>
                  <a:srgbClr val="003963"/>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600" spc="8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は経営に携わっていることから、</a:t>
            </a:r>
            <a:endParaRPr lang="en-US" altLang="ja-JP" sz="1600" spc="80" dirty="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spc="8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ビジネスに強い影響力のある層にアプローチできます。</a:t>
            </a:r>
          </a:p>
        </p:txBody>
      </p:sp>
      <p:sp>
        <p:nvSpPr>
          <p:cNvPr id="10" name="正方形/長方形 9"/>
          <p:cNvSpPr/>
          <p:nvPr/>
        </p:nvSpPr>
        <p:spPr>
          <a:xfrm>
            <a:off x="1861475" y="3179488"/>
            <a:ext cx="1128344" cy="640560"/>
          </a:xfrm>
          <a:prstGeom prst="rect">
            <a:avLst/>
          </a:prstGeom>
          <a:noFill/>
        </p:spPr>
        <p:txBody>
          <a:bodyPr wrap="square" lIns="0" tIns="0" rIns="0" bIns="0" rtlCol="0" anchor="t">
            <a:spAutoFit/>
          </a:bodyPr>
          <a:lstStyle/>
          <a:p>
            <a:pPr>
              <a:lnSpc>
                <a:spcPct val="120000"/>
              </a:lnSpc>
              <a:spcBef>
                <a:spcPts val="300"/>
              </a:spcBef>
            </a:pPr>
            <a:r>
              <a:rPr lang="en-US" altLang="ja-JP" sz="4000" b="1" dirty="0">
                <a:solidFill>
                  <a:srgbClr val="DA5121"/>
                </a:solidFill>
                <a:latin typeface="ＭＳ Ｐゴシック"/>
                <a:ea typeface="ＭＳ Ｐゴシック"/>
                <a:cs typeface="メイリオ" panose="020B0604030504040204" pitchFamily="50" charset="-128"/>
              </a:rPr>
              <a:t>60.3</a:t>
            </a:r>
            <a:r>
              <a:rPr lang="en-US" altLang="ja-JP" sz="1000" b="1" kern="0" dirty="0">
                <a:solidFill>
                  <a:srgbClr val="DA5121"/>
                </a:solidFill>
                <a:latin typeface="ＭＳ Ｐゴシック"/>
                <a:ea typeface="ＭＳ Ｐゴシック"/>
                <a:cs typeface="メイリオ" panose="020B0604030504040204" pitchFamily="50" charset="-128"/>
              </a:rPr>
              <a:t> </a:t>
            </a:r>
            <a:r>
              <a:rPr lang="en-US" altLang="ja-JP" sz="2400" dirty="0">
                <a:solidFill>
                  <a:srgbClr val="DA5121"/>
                </a:solidFill>
                <a:latin typeface="ＭＳ Ｐゴシック"/>
                <a:ea typeface="ＭＳ Ｐゴシック"/>
                <a:cs typeface="ＭＳ Ｐゴシック"/>
              </a:rPr>
              <a:t>%</a:t>
            </a:r>
            <a:endParaRPr lang="ja-JP" altLang="en-US" sz="2400">
              <a:solidFill>
                <a:srgbClr val="DA5121"/>
              </a:solidFill>
              <a:latin typeface="ＭＳ Ｐゴシック"/>
              <a:ea typeface="ＭＳ Ｐゴシック"/>
              <a:cs typeface="ＭＳ Ｐゴシック"/>
            </a:endParaRPr>
          </a:p>
        </p:txBody>
      </p:sp>
      <p:sp>
        <p:nvSpPr>
          <p:cNvPr id="12" name="正方形/長方形 11"/>
          <p:cNvSpPr/>
          <p:nvPr/>
        </p:nvSpPr>
        <p:spPr>
          <a:xfrm>
            <a:off x="4884578" y="3179488"/>
            <a:ext cx="1208113" cy="640560"/>
          </a:xfrm>
          <a:prstGeom prst="rect">
            <a:avLst/>
          </a:prstGeom>
          <a:noFill/>
        </p:spPr>
        <p:txBody>
          <a:bodyPr wrap="square" lIns="0" tIns="0" rIns="0" bIns="0" rtlCol="0">
            <a:spAutoFit/>
          </a:bodyPr>
          <a:lstStyle/>
          <a:p>
            <a:pPr>
              <a:lnSpc>
                <a:spcPct val="120000"/>
              </a:lnSpc>
              <a:spcBef>
                <a:spcPts val="300"/>
              </a:spcBef>
            </a:pPr>
            <a:r>
              <a:rPr lang="en-US" altLang="ja-JP" sz="4000" b="1" dirty="0">
                <a:solidFill>
                  <a:srgbClr val="DA5121"/>
                </a:solidFill>
                <a:latin typeface="+mn-ea"/>
                <a:cs typeface="ＭＳ Ｐゴシック"/>
              </a:rPr>
              <a:t>21.8</a:t>
            </a:r>
            <a:r>
              <a:rPr lang="en-US" altLang="ja-JP" sz="1000" b="1" dirty="0">
                <a:solidFill>
                  <a:srgbClr val="DA5121"/>
                </a:solidFill>
                <a:latin typeface="+mn-ea"/>
                <a:cs typeface="ＭＳ Ｐゴシック"/>
              </a:rPr>
              <a:t> </a:t>
            </a:r>
            <a:r>
              <a:rPr lang="en-US" altLang="ja-JP" sz="2400" dirty="0">
                <a:solidFill>
                  <a:srgbClr val="DA5121"/>
                </a:solidFill>
                <a:latin typeface="ＭＳ Ｐゴシック" panose="020B0600070205080204" pitchFamily="50" charset="-128"/>
                <a:ea typeface="ＭＳ Ｐゴシック" panose="020B0600070205080204" pitchFamily="50" charset="-128"/>
                <a:cs typeface="ＭＳ Ｐゴシック"/>
              </a:rPr>
              <a:t>%</a:t>
            </a:r>
            <a:endParaRPr lang="ja-JP" altLang="en-US" sz="2400">
              <a:solidFill>
                <a:srgbClr val="DA5121"/>
              </a:solidFill>
              <a:latin typeface="ＭＳ Ｐゴシック" panose="020B0600070205080204" pitchFamily="50" charset="-128"/>
              <a:ea typeface="ＭＳ Ｐゴシック" panose="020B0600070205080204" pitchFamily="50" charset="-128"/>
              <a:cs typeface="ＭＳ Ｐゴシック"/>
            </a:endParaRPr>
          </a:p>
        </p:txBody>
      </p:sp>
      <p:sp>
        <p:nvSpPr>
          <p:cNvPr id="17" name="正方形/長方形 16"/>
          <p:cNvSpPr/>
          <p:nvPr/>
        </p:nvSpPr>
        <p:spPr>
          <a:xfrm>
            <a:off x="7898139" y="3179488"/>
            <a:ext cx="1379923" cy="640560"/>
          </a:xfrm>
          <a:prstGeom prst="rect">
            <a:avLst/>
          </a:prstGeom>
          <a:noFill/>
        </p:spPr>
        <p:txBody>
          <a:bodyPr wrap="square" lIns="0" tIns="0" rIns="0" bIns="0" rtlCol="0">
            <a:spAutoFit/>
          </a:bodyPr>
          <a:lstStyle/>
          <a:p>
            <a:pPr>
              <a:lnSpc>
                <a:spcPct val="120000"/>
              </a:lnSpc>
              <a:spcBef>
                <a:spcPts val="300"/>
              </a:spcBef>
            </a:pPr>
            <a:r>
              <a:rPr lang="en-US" altLang="ja-JP" sz="4000" b="1" dirty="0">
                <a:solidFill>
                  <a:srgbClr val="DA5121"/>
                </a:solidFill>
                <a:latin typeface="+mn-ea"/>
                <a:cs typeface="ＭＳ Ｐゴシック"/>
              </a:rPr>
              <a:t>50.6</a:t>
            </a:r>
            <a:r>
              <a:rPr lang="en-US" altLang="ja-JP" sz="1000" b="1" kern="0" dirty="0">
                <a:solidFill>
                  <a:srgbClr val="DA5121"/>
                </a:solidFill>
                <a:latin typeface="+mn-ea"/>
                <a:cs typeface="メイリオ" panose="020B0604030504040204" pitchFamily="50" charset="-128"/>
              </a:rPr>
              <a:t> </a:t>
            </a:r>
            <a:r>
              <a:rPr lang="en-US" altLang="ja-JP" sz="2400" dirty="0">
                <a:solidFill>
                  <a:srgbClr val="DA5121"/>
                </a:solidFill>
                <a:latin typeface="ＭＳ Ｐゴシック" panose="020B0600070205080204" pitchFamily="50" charset="-128"/>
                <a:ea typeface="ＭＳ Ｐゴシック" panose="020B0600070205080204" pitchFamily="50" charset="-128"/>
                <a:cs typeface="ＭＳ Ｐゴシック"/>
              </a:rPr>
              <a:t>%</a:t>
            </a:r>
            <a:endParaRPr lang="ja-JP" altLang="en-US" sz="2400">
              <a:solidFill>
                <a:srgbClr val="DA5121"/>
              </a:solidFill>
              <a:latin typeface="ＭＳ Ｐゴシック" panose="020B0600070205080204" pitchFamily="50" charset="-128"/>
              <a:ea typeface="ＭＳ Ｐゴシック" panose="020B0600070205080204" pitchFamily="50" charset="-128"/>
              <a:cs typeface="ＭＳ Ｐゴシック"/>
            </a:endParaRPr>
          </a:p>
        </p:txBody>
      </p:sp>
      <p:sp>
        <p:nvSpPr>
          <p:cNvPr id="47" name="正方形/長方形 46">
            <a:extLst>
              <a:ext uri="{FF2B5EF4-FFF2-40B4-BE49-F238E27FC236}">
                <a16:creationId xmlns:a16="http://schemas.microsoft.com/office/drawing/2014/main" id="{2D58CAA0-1D36-455D-8248-373BBF46DCE5}"/>
              </a:ext>
            </a:extLst>
          </p:cNvPr>
          <p:cNvSpPr/>
          <p:nvPr/>
        </p:nvSpPr>
        <p:spPr>
          <a:xfrm>
            <a:off x="4953000" y="5339455"/>
            <a:ext cx="1213811" cy="640560"/>
          </a:xfrm>
          <a:prstGeom prst="rect">
            <a:avLst/>
          </a:prstGeom>
          <a:noFill/>
        </p:spPr>
        <p:txBody>
          <a:bodyPr wrap="square" lIns="0" tIns="0" rIns="0" bIns="0" rtlCol="0">
            <a:spAutoFit/>
          </a:bodyPr>
          <a:lstStyle/>
          <a:p>
            <a:pPr>
              <a:lnSpc>
                <a:spcPct val="120000"/>
              </a:lnSpc>
              <a:spcBef>
                <a:spcPts val="300"/>
              </a:spcBef>
            </a:pPr>
            <a:r>
              <a:rPr lang="en-US" altLang="ja-JP" sz="4000" b="1" dirty="0">
                <a:solidFill>
                  <a:srgbClr val="DA5121"/>
                </a:solidFill>
                <a:latin typeface="ＭＳ Ｐゴシック" panose="020B0600070205080204" pitchFamily="50" charset="-128"/>
                <a:ea typeface="ＭＳ Ｐゴシック" panose="020B0600070205080204" pitchFamily="50" charset="-128"/>
                <a:cs typeface="ＭＳ Ｐゴシック"/>
              </a:rPr>
              <a:t>41.0</a:t>
            </a:r>
            <a:r>
              <a:rPr lang="en-US" altLang="ja-JP" sz="1000" b="1" kern="0" dirty="0">
                <a:solidFill>
                  <a:srgbClr val="DA5121"/>
                </a:solidFill>
                <a:latin typeface="+mn-ea"/>
                <a:cs typeface="メイリオ" panose="020B0604030504040204" pitchFamily="50" charset="-128"/>
              </a:rPr>
              <a:t> </a:t>
            </a:r>
            <a:r>
              <a:rPr lang="en-US" altLang="ja-JP" sz="2400" dirty="0">
                <a:solidFill>
                  <a:srgbClr val="DA5121"/>
                </a:solidFill>
                <a:latin typeface="ＭＳ Ｐゴシック" panose="020B0600070205080204" pitchFamily="50" charset="-128"/>
                <a:ea typeface="ＭＳ Ｐゴシック" panose="020B0600070205080204" pitchFamily="50" charset="-128"/>
                <a:cs typeface="ＭＳ Ｐゴシック"/>
              </a:rPr>
              <a:t>%</a:t>
            </a:r>
            <a:endParaRPr lang="ja-JP" altLang="en-US" sz="2400">
              <a:solidFill>
                <a:srgbClr val="DA5121"/>
              </a:solidFill>
              <a:latin typeface="ＭＳ Ｐゴシック" panose="020B0600070205080204" pitchFamily="50" charset="-128"/>
              <a:ea typeface="ＭＳ Ｐゴシック" panose="020B0600070205080204" pitchFamily="50" charset="-128"/>
              <a:cs typeface="ＭＳ Ｐゴシック"/>
            </a:endParaRPr>
          </a:p>
        </p:txBody>
      </p:sp>
      <p:sp>
        <p:nvSpPr>
          <p:cNvPr id="55" name="テキスト ボックス 54">
            <a:extLst>
              <a:ext uri="{FF2B5EF4-FFF2-40B4-BE49-F238E27FC236}">
                <a16:creationId xmlns:a16="http://schemas.microsoft.com/office/drawing/2014/main" id="{9EFFA85E-95EC-4AF1-807E-4D9F67321C45}"/>
              </a:ext>
            </a:extLst>
          </p:cNvPr>
          <p:cNvSpPr txBox="1"/>
          <p:nvPr/>
        </p:nvSpPr>
        <p:spPr>
          <a:xfrm>
            <a:off x="3529406" y="6046908"/>
            <a:ext cx="2832186" cy="253916"/>
          </a:xfrm>
          <a:prstGeom prst="rect">
            <a:avLst/>
          </a:prstGeom>
          <a:noFill/>
        </p:spPr>
        <p:txBody>
          <a:bodyPr wrap="square" rtlCol="0">
            <a:spAutoFit/>
          </a:bodyPr>
          <a:lstStyle/>
          <a:p>
            <a:pPr algn="ctr"/>
            <a:r>
              <a:rPr kumimoji="1" lang="en-US" altLang="ja-JP" sz="1050" dirty="0"/>
              <a:t>※</a:t>
            </a:r>
            <a:r>
              <a:rPr lang="ja-JP" altLang="en-US" sz="1050"/>
              <a:t>電子版非ユーザー</a:t>
            </a:r>
            <a:r>
              <a:rPr kumimoji="1" lang="ja-JP" altLang="en-US" sz="1050"/>
              <a:t>：</a:t>
            </a:r>
            <a:r>
              <a:rPr lang="en-US" altLang="ja-JP" sz="1050" dirty="0"/>
              <a:t>18.1</a:t>
            </a:r>
            <a:r>
              <a:rPr kumimoji="1" lang="en-US" altLang="ja-JP" sz="1050" dirty="0"/>
              <a:t>%</a:t>
            </a:r>
            <a:endParaRPr kumimoji="1" lang="ja-JP" altLang="en-US" sz="1050" dirty="0"/>
          </a:p>
        </p:txBody>
      </p:sp>
      <p:sp>
        <p:nvSpPr>
          <p:cNvPr id="58" name="テキスト ボックス 57">
            <a:extLst>
              <a:ext uri="{FF2B5EF4-FFF2-40B4-BE49-F238E27FC236}">
                <a16:creationId xmlns:a16="http://schemas.microsoft.com/office/drawing/2014/main" id="{D071C109-710A-4A1F-BA53-92D5F131C963}"/>
              </a:ext>
            </a:extLst>
          </p:cNvPr>
          <p:cNvSpPr txBox="1"/>
          <p:nvPr/>
        </p:nvSpPr>
        <p:spPr>
          <a:xfrm>
            <a:off x="3533993" y="4362598"/>
            <a:ext cx="2827599" cy="773289"/>
          </a:xfrm>
          <a:prstGeom prst="rect">
            <a:avLst/>
          </a:prstGeom>
          <a:noFill/>
        </p:spPr>
        <p:txBody>
          <a:bodyPr wrap="square" rtlCol="0">
            <a:spAutoFit/>
          </a:bodyPr>
          <a:lstStyle/>
          <a:p>
            <a:pPr algn="ctr">
              <a:lnSpc>
                <a:spcPct val="150000"/>
              </a:lnSpc>
            </a:pPr>
            <a:r>
              <a:rPr lang="en-US" altLang="ja-JP" sz="1600" b="1" spc="80" dirty="0">
                <a:solidFill>
                  <a:srgbClr val="003963"/>
                </a:solidFill>
                <a:latin typeface="Meiryo UI" panose="020B0604030504040204" pitchFamily="50" charset="-128"/>
                <a:ea typeface="Meiryo UI" panose="020B0604030504040204" pitchFamily="50" charset="-128"/>
              </a:rPr>
              <a:t>IT</a:t>
            </a:r>
            <a:r>
              <a:rPr lang="ja-JP" altLang="en-US" sz="1600" b="1" spc="80" dirty="0">
                <a:solidFill>
                  <a:srgbClr val="003963"/>
                </a:solidFill>
                <a:latin typeface="Meiryo UI" panose="020B0604030504040204" pitchFamily="50" charset="-128"/>
                <a:ea typeface="Meiryo UI" panose="020B0604030504040204" pitchFamily="50" charset="-128"/>
              </a:rPr>
              <a:t>製品の</a:t>
            </a:r>
            <a:r>
              <a:rPr lang="ja-JP" altLang="en-US" sz="1600" b="1" spc="80">
                <a:solidFill>
                  <a:srgbClr val="003963"/>
                </a:solidFill>
                <a:latin typeface="Meiryo UI" panose="020B0604030504040204" pitchFamily="50" charset="-128"/>
                <a:ea typeface="Meiryo UI" panose="020B0604030504040204" pitchFamily="50" charset="-128"/>
              </a:rPr>
              <a:t>導入に</a:t>
            </a:r>
            <a:endParaRPr lang="en-US" altLang="ja-JP" sz="1600" b="1" spc="80" dirty="0">
              <a:solidFill>
                <a:srgbClr val="003963"/>
              </a:solidFill>
              <a:latin typeface="Meiryo UI" panose="020B0604030504040204" pitchFamily="50" charset="-128"/>
              <a:ea typeface="Meiryo UI" panose="020B0604030504040204" pitchFamily="50" charset="-128"/>
            </a:endParaRPr>
          </a:p>
          <a:p>
            <a:pPr algn="ctr">
              <a:lnSpc>
                <a:spcPct val="150000"/>
              </a:lnSpc>
            </a:pPr>
            <a:r>
              <a:rPr lang="ja-JP" altLang="en-US" sz="1600" b="1" spc="80">
                <a:solidFill>
                  <a:srgbClr val="003963"/>
                </a:solidFill>
                <a:latin typeface="Meiryo UI" panose="020B0604030504040204" pitchFamily="50" charset="-128"/>
                <a:ea typeface="Meiryo UI" panose="020B0604030504040204" pitchFamily="50" charset="-128"/>
              </a:rPr>
              <a:t>関与</a:t>
            </a:r>
            <a:r>
              <a:rPr lang="ja-JP" altLang="en-US" sz="1600" b="1" spc="80" dirty="0">
                <a:solidFill>
                  <a:srgbClr val="003963"/>
                </a:solidFill>
                <a:latin typeface="Meiryo UI" panose="020B0604030504040204" pitchFamily="50" charset="-128"/>
                <a:ea typeface="Meiryo UI" panose="020B0604030504040204" pitchFamily="50" charset="-128"/>
              </a:rPr>
              <a:t>している</a:t>
            </a:r>
          </a:p>
        </p:txBody>
      </p:sp>
      <p:pic>
        <p:nvPicPr>
          <p:cNvPr id="59" name="グラフィックス 2" descr="クラウド コンピューティング">
            <a:extLst>
              <a:ext uri="{FF2B5EF4-FFF2-40B4-BE49-F238E27FC236}">
                <a16:creationId xmlns:a16="http://schemas.microsoft.com/office/drawing/2014/main" id="{9DB5D96D-52E6-4FB2-8685-D124891D8146}"/>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974246" y="5227416"/>
            <a:ext cx="864637" cy="864637"/>
          </a:xfrm>
          <a:prstGeom prst="rect">
            <a:avLst/>
          </a:prstGeom>
        </p:spPr>
      </p:pic>
      <p:sp>
        <p:nvSpPr>
          <p:cNvPr id="60" name="テキスト ボックス 59">
            <a:extLst>
              <a:ext uri="{FF2B5EF4-FFF2-40B4-BE49-F238E27FC236}">
                <a16:creationId xmlns:a16="http://schemas.microsoft.com/office/drawing/2014/main" id="{FEF47705-C22C-4EBC-B2FB-4DBBD56BADD5}"/>
              </a:ext>
            </a:extLst>
          </p:cNvPr>
          <p:cNvSpPr txBox="1"/>
          <p:nvPr/>
        </p:nvSpPr>
        <p:spPr>
          <a:xfrm>
            <a:off x="6525059" y="4362598"/>
            <a:ext cx="2838015" cy="773289"/>
          </a:xfrm>
          <a:prstGeom prst="rect">
            <a:avLst/>
          </a:prstGeom>
          <a:noFill/>
        </p:spPr>
        <p:txBody>
          <a:bodyPr wrap="square" rtlCol="0">
            <a:spAutoFit/>
          </a:bodyPr>
          <a:lstStyle/>
          <a:p>
            <a:pPr algn="ctr">
              <a:lnSpc>
                <a:spcPct val="150000"/>
              </a:lnSpc>
            </a:pPr>
            <a:r>
              <a:rPr lang="en-US" altLang="ja-JP" sz="1600" b="1" spc="80" dirty="0">
                <a:solidFill>
                  <a:srgbClr val="003963"/>
                </a:solidFill>
                <a:latin typeface="Meiryo UI" panose="020B0604030504040204" pitchFamily="50" charset="-128"/>
                <a:ea typeface="Meiryo UI" panose="020B0604030504040204" pitchFamily="50" charset="-128"/>
              </a:rPr>
              <a:t>DX</a:t>
            </a:r>
            <a:r>
              <a:rPr lang="ja-JP" altLang="en-US" sz="1600" b="1" spc="80" dirty="0">
                <a:solidFill>
                  <a:srgbClr val="003963"/>
                </a:solidFill>
                <a:latin typeface="Meiryo UI" panose="020B0604030504040204" pitchFamily="50" charset="-128"/>
                <a:ea typeface="Meiryo UI" panose="020B0604030504040204" pitchFamily="50" charset="-128"/>
              </a:rPr>
              <a:t>の</a:t>
            </a:r>
            <a:r>
              <a:rPr lang="ja-JP" altLang="en-US" sz="1600" b="1" spc="80">
                <a:solidFill>
                  <a:srgbClr val="003963"/>
                </a:solidFill>
                <a:latin typeface="Meiryo UI" panose="020B0604030504040204" pitchFamily="50" charset="-128"/>
                <a:ea typeface="Meiryo UI" panose="020B0604030504040204" pitchFamily="50" charset="-128"/>
              </a:rPr>
              <a:t>推進に</a:t>
            </a:r>
            <a:endParaRPr lang="en-US" altLang="ja-JP" sz="1600" b="1" spc="80" dirty="0">
              <a:solidFill>
                <a:srgbClr val="003963"/>
              </a:solidFill>
              <a:latin typeface="Meiryo UI" panose="020B0604030504040204" pitchFamily="50" charset="-128"/>
              <a:ea typeface="Meiryo UI" panose="020B0604030504040204" pitchFamily="50" charset="-128"/>
            </a:endParaRPr>
          </a:p>
          <a:p>
            <a:pPr algn="ctr">
              <a:lnSpc>
                <a:spcPct val="150000"/>
              </a:lnSpc>
            </a:pPr>
            <a:r>
              <a:rPr lang="ja-JP" altLang="en-US" sz="1600" b="1" spc="80">
                <a:solidFill>
                  <a:srgbClr val="003963"/>
                </a:solidFill>
                <a:latin typeface="Meiryo UI" panose="020B0604030504040204" pitchFamily="50" charset="-128"/>
                <a:ea typeface="Meiryo UI" panose="020B0604030504040204" pitchFamily="50" charset="-128"/>
              </a:rPr>
              <a:t>関与</a:t>
            </a:r>
            <a:r>
              <a:rPr lang="ja-JP" altLang="en-US" sz="1600" b="1" spc="80" dirty="0">
                <a:solidFill>
                  <a:srgbClr val="003963"/>
                </a:solidFill>
                <a:latin typeface="Meiryo UI" panose="020B0604030504040204" pitchFamily="50" charset="-128"/>
                <a:ea typeface="Meiryo UI" panose="020B0604030504040204" pitchFamily="50" charset="-128"/>
              </a:rPr>
              <a:t>している</a:t>
            </a:r>
          </a:p>
        </p:txBody>
      </p:sp>
      <p:sp>
        <p:nvSpPr>
          <p:cNvPr id="61" name="正方形/長方形 60">
            <a:extLst>
              <a:ext uri="{FF2B5EF4-FFF2-40B4-BE49-F238E27FC236}">
                <a16:creationId xmlns:a16="http://schemas.microsoft.com/office/drawing/2014/main" id="{4CE02648-8023-4D46-8302-6C7687258473}"/>
              </a:ext>
            </a:extLst>
          </p:cNvPr>
          <p:cNvSpPr/>
          <p:nvPr/>
        </p:nvSpPr>
        <p:spPr>
          <a:xfrm>
            <a:off x="7940648" y="5339455"/>
            <a:ext cx="1147713" cy="640560"/>
          </a:xfrm>
          <a:prstGeom prst="rect">
            <a:avLst/>
          </a:prstGeom>
          <a:noFill/>
        </p:spPr>
        <p:txBody>
          <a:bodyPr wrap="square" lIns="0" tIns="0" rIns="0" bIns="0" rtlCol="0">
            <a:spAutoFit/>
          </a:bodyPr>
          <a:lstStyle/>
          <a:p>
            <a:pPr>
              <a:lnSpc>
                <a:spcPct val="120000"/>
              </a:lnSpc>
              <a:spcBef>
                <a:spcPts val="300"/>
              </a:spcBef>
            </a:pPr>
            <a:r>
              <a:rPr lang="en-US" altLang="ja-JP" sz="4000" b="1" dirty="0">
                <a:solidFill>
                  <a:srgbClr val="DA5121"/>
                </a:solidFill>
                <a:latin typeface="ＭＳ Ｐゴシック" panose="020B0600070205080204" pitchFamily="50" charset="-128"/>
                <a:ea typeface="ＭＳ Ｐゴシック" panose="020B0600070205080204" pitchFamily="50" charset="-128"/>
                <a:cs typeface="ＭＳ Ｐゴシック"/>
              </a:rPr>
              <a:t>37.8</a:t>
            </a:r>
            <a:r>
              <a:rPr lang="en-US" altLang="ja-JP" sz="1000" b="1" kern="0" dirty="0">
                <a:solidFill>
                  <a:srgbClr val="DA5121"/>
                </a:solidFill>
                <a:latin typeface="+mn-ea"/>
                <a:cs typeface="メイリオ" panose="020B0604030504040204" pitchFamily="50" charset="-128"/>
              </a:rPr>
              <a:t> </a:t>
            </a:r>
            <a:r>
              <a:rPr lang="en-US" altLang="ja-JP" sz="2400" dirty="0">
                <a:solidFill>
                  <a:srgbClr val="DA5121"/>
                </a:solidFill>
                <a:latin typeface="ＭＳ Ｐゴシック" panose="020B0600070205080204" pitchFamily="50" charset="-128"/>
                <a:ea typeface="ＭＳ Ｐゴシック" panose="020B0600070205080204" pitchFamily="50" charset="-128"/>
                <a:cs typeface="ＭＳ Ｐゴシック"/>
              </a:rPr>
              <a:t>%</a:t>
            </a:r>
            <a:endParaRPr lang="ja-JP" altLang="en-US" sz="2400">
              <a:solidFill>
                <a:srgbClr val="DA5121"/>
              </a:solidFill>
              <a:latin typeface="ＭＳ Ｐゴシック" panose="020B0600070205080204" pitchFamily="50" charset="-128"/>
              <a:ea typeface="ＭＳ Ｐゴシック" panose="020B0600070205080204" pitchFamily="50" charset="-128"/>
              <a:cs typeface="ＭＳ Ｐゴシック"/>
            </a:endParaRPr>
          </a:p>
        </p:txBody>
      </p:sp>
      <p:sp>
        <p:nvSpPr>
          <p:cNvPr id="62" name="テキスト ボックス 61">
            <a:extLst>
              <a:ext uri="{FF2B5EF4-FFF2-40B4-BE49-F238E27FC236}">
                <a16:creationId xmlns:a16="http://schemas.microsoft.com/office/drawing/2014/main" id="{96AEDA02-0CD7-49C3-888A-2E7FD5B623EF}"/>
              </a:ext>
            </a:extLst>
          </p:cNvPr>
          <p:cNvSpPr txBox="1"/>
          <p:nvPr/>
        </p:nvSpPr>
        <p:spPr>
          <a:xfrm>
            <a:off x="6528944" y="6046908"/>
            <a:ext cx="2834130" cy="253916"/>
          </a:xfrm>
          <a:prstGeom prst="rect">
            <a:avLst/>
          </a:prstGeom>
          <a:noFill/>
        </p:spPr>
        <p:txBody>
          <a:bodyPr wrap="square" rtlCol="0">
            <a:spAutoFit/>
          </a:bodyPr>
          <a:lstStyle/>
          <a:p>
            <a:pPr algn="ctr"/>
            <a:r>
              <a:rPr kumimoji="1" lang="en-US" altLang="ja-JP" sz="1050" dirty="0"/>
              <a:t>※</a:t>
            </a:r>
            <a:r>
              <a:rPr lang="ja-JP" altLang="en-US" sz="1050"/>
              <a:t>電子版非ユーザー</a:t>
            </a:r>
            <a:r>
              <a:rPr kumimoji="1" lang="ja-JP" altLang="en-US" sz="1050" dirty="0"/>
              <a:t>：</a:t>
            </a:r>
            <a:r>
              <a:rPr kumimoji="1" lang="en-US" altLang="ja-JP" sz="1050" dirty="0"/>
              <a:t>10.5%</a:t>
            </a:r>
            <a:endParaRPr kumimoji="1" lang="ja-JP" altLang="en-US" sz="1050" dirty="0"/>
          </a:p>
        </p:txBody>
      </p:sp>
      <p:sp>
        <p:nvSpPr>
          <p:cNvPr id="64" name="正方形/長方形 63">
            <a:extLst>
              <a:ext uri="{FF2B5EF4-FFF2-40B4-BE49-F238E27FC236}">
                <a16:creationId xmlns:a16="http://schemas.microsoft.com/office/drawing/2014/main" id="{7310E977-F81F-4E90-9177-56EF424BAD14}"/>
              </a:ext>
            </a:extLst>
          </p:cNvPr>
          <p:cNvSpPr/>
          <p:nvPr/>
        </p:nvSpPr>
        <p:spPr>
          <a:xfrm>
            <a:off x="1863102" y="5339455"/>
            <a:ext cx="1095999" cy="640560"/>
          </a:xfrm>
          <a:prstGeom prst="rect">
            <a:avLst/>
          </a:prstGeom>
          <a:noFill/>
        </p:spPr>
        <p:txBody>
          <a:bodyPr wrap="square" lIns="0" tIns="0" rIns="0" bIns="0" rtlCol="0">
            <a:spAutoFit/>
          </a:bodyPr>
          <a:lstStyle/>
          <a:p>
            <a:pPr>
              <a:lnSpc>
                <a:spcPct val="120000"/>
              </a:lnSpc>
              <a:spcBef>
                <a:spcPts val="300"/>
              </a:spcBef>
            </a:pPr>
            <a:r>
              <a:rPr lang="en-US" altLang="ja-JP" sz="4000" b="1" dirty="0">
                <a:solidFill>
                  <a:srgbClr val="DA5121"/>
                </a:solidFill>
                <a:latin typeface="ＭＳ Ｐゴシック" panose="020B0600070205080204" pitchFamily="50" charset="-128"/>
                <a:ea typeface="ＭＳ Ｐゴシック" panose="020B0600070205080204" pitchFamily="50" charset="-128"/>
                <a:cs typeface="ＭＳ Ｐゴシック"/>
              </a:rPr>
              <a:t>38.6</a:t>
            </a:r>
            <a:r>
              <a:rPr lang="en-US" altLang="ja-JP" sz="1000" b="1" kern="0" dirty="0">
                <a:solidFill>
                  <a:srgbClr val="DA5121"/>
                </a:solidFill>
                <a:latin typeface="+mn-ea"/>
                <a:cs typeface="メイリオ" panose="020B0604030504040204" pitchFamily="50" charset="-128"/>
              </a:rPr>
              <a:t> </a:t>
            </a:r>
            <a:r>
              <a:rPr lang="en-US" altLang="ja-JP" sz="2400" dirty="0">
                <a:solidFill>
                  <a:srgbClr val="DA5121"/>
                </a:solidFill>
                <a:latin typeface="ＭＳ Ｐゴシック" panose="020B0600070205080204" pitchFamily="50" charset="-128"/>
                <a:ea typeface="ＭＳ Ｐゴシック" panose="020B0600070205080204" pitchFamily="50" charset="-128"/>
                <a:cs typeface="ＭＳ Ｐゴシック"/>
              </a:rPr>
              <a:t>%</a:t>
            </a:r>
            <a:endParaRPr lang="ja-JP" altLang="en-US" sz="2400">
              <a:solidFill>
                <a:srgbClr val="DA5121"/>
              </a:solidFill>
              <a:latin typeface="ＭＳ Ｐゴシック" panose="020B0600070205080204" pitchFamily="50" charset="-128"/>
              <a:ea typeface="ＭＳ Ｐゴシック" panose="020B0600070205080204" pitchFamily="50" charset="-128"/>
              <a:cs typeface="ＭＳ Ｐゴシック"/>
            </a:endParaRPr>
          </a:p>
        </p:txBody>
      </p:sp>
      <p:sp>
        <p:nvSpPr>
          <p:cNvPr id="65" name="テキスト ボックス 64">
            <a:extLst>
              <a:ext uri="{FF2B5EF4-FFF2-40B4-BE49-F238E27FC236}">
                <a16:creationId xmlns:a16="http://schemas.microsoft.com/office/drawing/2014/main" id="{077FFB8D-B26F-41C2-99C0-72283F1AFB6B}"/>
              </a:ext>
            </a:extLst>
          </p:cNvPr>
          <p:cNvSpPr txBox="1"/>
          <p:nvPr/>
        </p:nvSpPr>
        <p:spPr>
          <a:xfrm>
            <a:off x="536396" y="6046908"/>
            <a:ext cx="2827600" cy="253916"/>
          </a:xfrm>
          <a:prstGeom prst="rect">
            <a:avLst/>
          </a:prstGeom>
          <a:noFill/>
        </p:spPr>
        <p:txBody>
          <a:bodyPr wrap="square" rtlCol="0">
            <a:spAutoFit/>
          </a:bodyPr>
          <a:lstStyle/>
          <a:p>
            <a:pPr algn="ctr"/>
            <a:r>
              <a:rPr kumimoji="1" lang="en-US" altLang="ja-JP" sz="1050" dirty="0"/>
              <a:t>※</a:t>
            </a:r>
            <a:r>
              <a:rPr lang="ja-JP" altLang="en-US" sz="1050"/>
              <a:t>電子版非ユーザー</a:t>
            </a:r>
            <a:r>
              <a:rPr kumimoji="1" lang="ja-JP" altLang="en-US" sz="1050"/>
              <a:t>：</a:t>
            </a:r>
            <a:r>
              <a:rPr kumimoji="1" lang="en-US" altLang="ja-JP" sz="1050" dirty="0"/>
              <a:t>12.6%</a:t>
            </a:r>
            <a:endParaRPr kumimoji="1" lang="ja-JP" altLang="en-US" sz="1050" dirty="0"/>
          </a:p>
        </p:txBody>
      </p:sp>
      <p:sp>
        <p:nvSpPr>
          <p:cNvPr id="66" name="テキスト ボックス 65">
            <a:extLst>
              <a:ext uri="{FF2B5EF4-FFF2-40B4-BE49-F238E27FC236}">
                <a16:creationId xmlns:a16="http://schemas.microsoft.com/office/drawing/2014/main" id="{ABA067F4-AC2C-421B-AE70-DD1B77566001}"/>
              </a:ext>
            </a:extLst>
          </p:cNvPr>
          <p:cNvSpPr txBox="1"/>
          <p:nvPr/>
        </p:nvSpPr>
        <p:spPr>
          <a:xfrm>
            <a:off x="540985" y="4547264"/>
            <a:ext cx="2827600" cy="410049"/>
          </a:xfrm>
          <a:prstGeom prst="rect">
            <a:avLst/>
          </a:prstGeom>
          <a:noFill/>
        </p:spPr>
        <p:txBody>
          <a:bodyPr wrap="square" rtlCol="0">
            <a:spAutoFit/>
          </a:bodyPr>
          <a:lstStyle/>
          <a:p>
            <a:pPr algn="ctr">
              <a:lnSpc>
                <a:spcPct val="150000"/>
              </a:lnSpc>
            </a:pPr>
            <a:r>
              <a:rPr lang="ja-JP" altLang="en-US" sz="1600" b="1" spc="80" dirty="0">
                <a:solidFill>
                  <a:srgbClr val="003963"/>
                </a:solidFill>
                <a:latin typeface="Meiryo UI" panose="020B0604030504040204" pitchFamily="50" charset="-128"/>
                <a:ea typeface="Meiryo UI" panose="020B0604030504040204" pitchFamily="50" charset="-128"/>
              </a:rPr>
              <a:t>新規ビジネスの立ち上げ</a:t>
            </a:r>
          </a:p>
        </p:txBody>
      </p:sp>
      <p:pic>
        <p:nvPicPr>
          <p:cNvPr id="8" name="グラフィックス 7" descr="都市 単色塗りつぶし">
            <a:extLst>
              <a:ext uri="{FF2B5EF4-FFF2-40B4-BE49-F238E27FC236}">
                <a16:creationId xmlns:a16="http://schemas.microsoft.com/office/drawing/2014/main" id="{83E1524D-3D20-1F46-A34C-FEC84F8D200E}"/>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949365" y="3025892"/>
            <a:ext cx="914400" cy="914400"/>
          </a:xfrm>
          <a:prstGeom prst="rect">
            <a:avLst/>
          </a:prstGeom>
        </p:spPr>
      </p:pic>
      <p:pic>
        <p:nvPicPr>
          <p:cNvPr id="14" name="グラフィックス 13" descr="取締役会 単色塗りつぶし">
            <a:extLst>
              <a:ext uri="{FF2B5EF4-FFF2-40B4-BE49-F238E27FC236}">
                <a16:creationId xmlns:a16="http://schemas.microsoft.com/office/drawing/2014/main" id="{71BC7008-489D-F042-B159-DC750DAAE32A}"/>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926048" y="3025892"/>
            <a:ext cx="914400" cy="914400"/>
          </a:xfrm>
          <a:prstGeom prst="rect">
            <a:avLst/>
          </a:prstGeom>
        </p:spPr>
      </p:pic>
      <p:sp>
        <p:nvSpPr>
          <p:cNvPr id="23" name="正方形/長方形 22">
            <a:extLst>
              <a:ext uri="{FF2B5EF4-FFF2-40B4-BE49-F238E27FC236}">
                <a16:creationId xmlns:a16="http://schemas.microsoft.com/office/drawing/2014/main" id="{8AAF8CD2-90A3-5E4F-A91A-433807285A6D}"/>
              </a:ext>
            </a:extLst>
          </p:cNvPr>
          <p:cNvSpPr/>
          <p:nvPr/>
        </p:nvSpPr>
        <p:spPr>
          <a:xfrm>
            <a:off x="549455" y="2354797"/>
            <a:ext cx="2819130" cy="410049"/>
          </a:xfrm>
          <a:prstGeom prst="rect">
            <a:avLst/>
          </a:prstGeom>
        </p:spPr>
        <p:txBody>
          <a:bodyPr wrap="square">
            <a:spAutoFit/>
          </a:bodyPr>
          <a:lstStyle/>
          <a:p>
            <a:pPr algn="ctr">
              <a:lnSpc>
                <a:spcPct val="150000"/>
              </a:lnSpc>
            </a:pPr>
            <a:r>
              <a:rPr lang="ja-JP" altLang="en-US" sz="1600" b="1" spc="80" dirty="0">
                <a:solidFill>
                  <a:srgbClr val="003964"/>
                </a:solidFill>
                <a:latin typeface="Meiryo UI" panose="020B0604030504040204" pitchFamily="50" charset="-128"/>
                <a:ea typeface="Meiryo UI" panose="020B0604030504040204" pitchFamily="50" charset="-128"/>
                <a:cs typeface="ＭＳ Ｐゴシック"/>
              </a:rPr>
              <a:t>課長・主任以上の役職者</a:t>
            </a:r>
            <a:endParaRPr lang="en-US" altLang="ja-JP" sz="1600" b="1" spc="80" dirty="0">
              <a:solidFill>
                <a:srgbClr val="003964"/>
              </a:solidFill>
              <a:latin typeface="Meiryo UI" panose="020B0604030504040204" pitchFamily="50" charset="-128"/>
              <a:ea typeface="Meiryo UI" panose="020B0604030504040204" pitchFamily="50" charset="-128"/>
              <a:cs typeface="ＭＳ Ｐゴシック"/>
            </a:endParaRPr>
          </a:p>
        </p:txBody>
      </p:sp>
      <p:sp>
        <p:nvSpPr>
          <p:cNvPr id="25" name="正方形/長方形 24">
            <a:extLst>
              <a:ext uri="{FF2B5EF4-FFF2-40B4-BE49-F238E27FC236}">
                <a16:creationId xmlns:a16="http://schemas.microsoft.com/office/drawing/2014/main" id="{7BA10B6A-1AFE-2D4C-A100-59AF5E238B39}"/>
              </a:ext>
            </a:extLst>
          </p:cNvPr>
          <p:cNvSpPr/>
          <p:nvPr/>
        </p:nvSpPr>
        <p:spPr>
          <a:xfrm>
            <a:off x="6528944" y="2170131"/>
            <a:ext cx="2827600" cy="773289"/>
          </a:xfrm>
          <a:prstGeom prst="rect">
            <a:avLst/>
          </a:prstGeom>
        </p:spPr>
        <p:txBody>
          <a:bodyPr wrap="square">
            <a:spAutoFit/>
          </a:bodyPr>
          <a:lstStyle/>
          <a:p>
            <a:pPr algn="ctr">
              <a:lnSpc>
                <a:spcPct val="150000"/>
              </a:lnSpc>
            </a:pPr>
            <a:r>
              <a:rPr lang="ja-JP" altLang="en-US" sz="1600" b="1" spc="80">
                <a:solidFill>
                  <a:srgbClr val="003964"/>
                </a:solidFill>
                <a:latin typeface="Meiryo UI" panose="020B0604030504040204" pitchFamily="50" charset="-128"/>
                <a:ea typeface="Meiryo UI" panose="020B0604030504040204" pitchFamily="50" charset="-128"/>
              </a:rPr>
              <a:t>従業員規模</a:t>
            </a:r>
            <a:r>
              <a:rPr lang="en-US" altLang="ja-JP" sz="1600" b="1" spc="80" dirty="0">
                <a:solidFill>
                  <a:srgbClr val="003964"/>
                </a:solidFill>
                <a:latin typeface="Meiryo UI" panose="020B0604030504040204" pitchFamily="50" charset="-128"/>
                <a:ea typeface="Meiryo UI" panose="020B0604030504040204" pitchFamily="50" charset="-128"/>
              </a:rPr>
              <a:t>1,000</a:t>
            </a:r>
            <a:r>
              <a:rPr lang="ja-JP" altLang="en-US" sz="1600" b="1" spc="80">
                <a:solidFill>
                  <a:srgbClr val="003964"/>
                </a:solidFill>
                <a:latin typeface="Meiryo UI" panose="020B0604030504040204" pitchFamily="50" charset="-128"/>
                <a:ea typeface="Meiryo UI" panose="020B0604030504040204" pitchFamily="50" charset="-128"/>
              </a:rPr>
              <a:t>人以上の</a:t>
            </a:r>
            <a:endParaRPr lang="en-US" altLang="ja-JP" sz="1600" b="1" spc="80" dirty="0">
              <a:solidFill>
                <a:srgbClr val="003964"/>
              </a:solidFill>
              <a:latin typeface="Meiryo UI" panose="020B0604030504040204" pitchFamily="50" charset="-128"/>
              <a:ea typeface="Meiryo UI" panose="020B0604030504040204" pitchFamily="50" charset="-128"/>
            </a:endParaRPr>
          </a:p>
          <a:p>
            <a:pPr algn="ctr">
              <a:lnSpc>
                <a:spcPct val="150000"/>
              </a:lnSpc>
            </a:pPr>
            <a:r>
              <a:rPr lang="ja-JP" altLang="en-US" sz="1600" b="1" spc="80">
                <a:solidFill>
                  <a:srgbClr val="003964"/>
                </a:solidFill>
                <a:latin typeface="Meiryo UI" panose="020B0604030504040204" pitchFamily="50" charset="-128"/>
                <a:ea typeface="Meiryo UI" panose="020B0604030504040204" pitchFamily="50" charset="-128"/>
              </a:rPr>
              <a:t>会社に勤務</a:t>
            </a:r>
            <a:endParaRPr lang="ja-JP" altLang="en-US" sz="1600" b="1" spc="80" dirty="0">
              <a:solidFill>
                <a:srgbClr val="003964"/>
              </a:solidFill>
              <a:latin typeface="Meiryo UI" panose="020B0604030504040204" pitchFamily="50" charset="-128"/>
              <a:ea typeface="Meiryo UI" panose="020B0604030504040204" pitchFamily="50" charset="-128"/>
            </a:endParaRPr>
          </a:p>
        </p:txBody>
      </p:sp>
      <p:sp>
        <p:nvSpPr>
          <p:cNvPr id="77" name="正方形/長方形 76">
            <a:extLst>
              <a:ext uri="{FF2B5EF4-FFF2-40B4-BE49-F238E27FC236}">
                <a16:creationId xmlns:a16="http://schemas.microsoft.com/office/drawing/2014/main" id="{44BB288B-561C-6F4E-9A03-DDB240ED0E8F}"/>
              </a:ext>
            </a:extLst>
          </p:cNvPr>
          <p:cNvSpPr/>
          <p:nvPr/>
        </p:nvSpPr>
        <p:spPr>
          <a:xfrm>
            <a:off x="3533995" y="2354797"/>
            <a:ext cx="2829539" cy="410049"/>
          </a:xfrm>
          <a:prstGeom prst="rect">
            <a:avLst/>
          </a:prstGeom>
        </p:spPr>
        <p:txBody>
          <a:bodyPr wrap="square">
            <a:spAutoFit/>
          </a:bodyPr>
          <a:lstStyle/>
          <a:p>
            <a:pPr algn="ctr">
              <a:lnSpc>
                <a:spcPct val="150000"/>
              </a:lnSpc>
            </a:pPr>
            <a:r>
              <a:rPr lang="ja-JP" altLang="en-US" sz="1600" b="1" spc="80">
                <a:solidFill>
                  <a:srgbClr val="003964"/>
                </a:solidFill>
                <a:latin typeface="Meiryo UI" panose="020B0604030504040204" pitchFamily="50" charset="-128"/>
                <a:ea typeface="Meiryo UI" panose="020B0604030504040204" pitchFamily="50" charset="-128"/>
                <a:cs typeface="ＭＳ Ｐゴシック"/>
              </a:rPr>
              <a:t>経営</a:t>
            </a:r>
            <a:r>
              <a:rPr lang="en-US" altLang="ja-JP" sz="1600" b="1" spc="80" dirty="0">
                <a:solidFill>
                  <a:srgbClr val="003964"/>
                </a:solidFill>
                <a:latin typeface="Meiryo UI" panose="020B0604030504040204" pitchFamily="50" charset="-128"/>
                <a:ea typeface="Meiryo UI" panose="020B0604030504040204" pitchFamily="50" charset="-128"/>
                <a:cs typeface="ＭＳ Ｐゴシック"/>
              </a:rPr>
              <a:t>+</a:t>
            </a:r>
            <a:r>
              <a:rPr lang="ja-JP" altLang="en-US" sz="1600" b="1" spc="80">
                <a:solidFill>
                  <a:srgbClr val="003964"/>
                </a:solidFill>
                <a:latin typeface="Meiryo UI" panose="020B0604030504040204" pitchFamily="50" charset="-128"/>
                <a:ea typeface="Meiryo UI" panose="020B0604030504040204" pitchFamily="50" charset="-128"/>
                <a:cs typeface="ＭＳ Ｐゴシック"/>
              </a:rPr>
              <a:t>経営企画</a:t>
            </a:r>
          </a:p>
        </p:txBody>
      </p:sp>
      <p:pic>
        <p:nvPicPr>
          <p:cNvPr id="83" name="グラフィックス 59" descr="グループでのブレーンストーミング">
            <a:extLst>
              <a:ext uri="{FF2B5EF4-FFF2-40B4-BE49-F238E27FC236}">
                <a16:creationId xmlns:a16="http://schemas.microsoft.com/office/drawing/2014/main" id="{1AFB55CC-080E-B646-A5BB-1985B2373254}"/>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28165" y="5163125"/>
            <a:ext cx="914400" cy="914400"/>
          </a:xfrm>
          <a:prstGeom prst="rect">
            <a:avLst/>
          </a:prstGeom>
        </p:spPr>
      </p:pic>
      <p:grpSp>
        <p:nvGrpSpPr>
          <p:cNvPr id="4" name="グループ化 3">
            <a:extLst>
              <a:ext uri="{FF2B5EF4-FFF2-40B4-BE49-F238E27FC236}">
                <a16:creationId xmlns:a16="http://schemas.microsoft.com/office/drawing/2014/main" id="{9C2F08E7-CE58-5444-A9ED-BC2B04CDC87B}"/>
              </a:ext>
            </a:extLst>
          </p:cNvPr>
          <p:cNvGrpSpPr/>
          <p:nvPr/>
        </p:nvGrpSpPr>
        <p:grpSpPr>
          <a:xfrm>
            <a:off x="3837986" y="5379211"/>
            <a:ext cx="1000036" cy="640560"/>
            <a:chOff x="4005781" y="5028677"/>
            <a:chExt cx="1000036" cy="640560"/>
          </a:xfrm>
        </p:grpSpPr>
        <p:pic>
          <p:nvPicPr>
            <p:cNvPr id="57" name="グラフィックス 22" descr="スマート フォン">
              <a:extLst>
                <a:ext uri="{FF2B5EF4-FFF2-40B4-BE49-F238E27FC236}">
                  <a16:creationId xmlns:a16="http://schemas.microsoft.com/office/drawing/2014/main" id="{D7D49FE2-B146-450E-B32C-5B2E50E86B6E}"/>
                </a:ext>
              </a:extLst>
            </p:cNvPr>
            <p:cNvPicPr>
              <a:picLocks noChangeAspect="1"/>
            </p:cNvPicPr>
            <p:nvPr/>
          </p:nvPicPr>
          <p:blipFill>
            <a:blip r:embed="rId13" cstate="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005781" y="5134398"/>
              <a:ext cx="429119" cy="429119"/>
            </a:xfrm>
            <a:prstGeom prst="rect">
              <a:avLst/>
            </a:prstGeom>
          </p:spPr>
        </p:pic>
        <p:pic>
          <p:nvPicPr>
            <p:cNvPr id="85" name="グラフィックス 21" descr="コンピューター">
              <a:extLst>
                <a:ext uri="{FF2B5EF4-FFF2-40B4-BE49-F238E27FC236}">
                  <a16:creationId xmlns:a16="http://schemas.microsoft.com/office/drawing/2014/main" id="{DECBBBF1-B4DE-4546-A3A4-1756C0DE8D22}"/>
                </a:ext>
              </a:extLst>
            </p:cNvPr>
            <p:cNvPicPr>
              <a:picLocks noChangeAspect="1"/>
            </p:cNvPicPr>
            <p:nvPr/>
          </p:nvPicPr>
          <p:blipFill>
            <a:blip r:embed="rId15" cstate="print">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365257" y="5028677"/>
              <a:ext cx="640560" cy="640560"/>
            </a:xfrm>
            <a:prstGeom prst="rect">
              <a:avLst/>
            </a:prstGeom>
          </p:spPr>
        </p:pic>
      </p:grpSp>
      <p:sp>
        <p:nvSpPr>
          <p:cNvPr id="51" name="Text Box 16">
            <a:extLst>
              <a:ext uri="{FF2B5EF4-FFF2-40B4-BE49-F238E27FC236}">
                <a16:creationId xmlns:a16="http://schemas.microsoft.com/office/drawing/2014/main" id="{54061D05-8A1E-4834-AC56-6662F0D98B31}"/>
              </a:ext>
            </a:extLst>
          </p:cNvPr>
          <p:cNvSpPr txBox="1">
            <a:spLocks noChangeArrowheads="1"/>
          </p:cNvSpPr>
          <p:nvPr/>
        </p:nvSpPr>
        <p:spPr bwMode="auto">
          <a:xfrm>
            <a:off x="9053343" y="6316928"/>
            <a:ext cx="84029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2021.12.1</a:t>
            </a:r>
            <a:r>
              <a:rPr kumimoji="0" lang="ja-JP" altLang="en-US" sz="800">
                <a:solidFill>
                  <a:srgbClr val="C00000"/>
                </a:solidFill>
                <a:latin typeface="Century Gothic"/>
                <a:ea typeface="HGPｺﾞｼｯｸM"/>
              </a:rPr>
              <a:t>更新</a:t>
            </a:r>
            <a:endParaRPr kumimoji="0" lang="ja-JP" altLang="en-US" sz="800" dirty="0">
              <a:solidFill>
                <a:srgbClr val="C00000"/>
              </a:solidFill>
              <a:latin typeface="Century Gothic"/>
              <a:ea typeface="HGPｺﾞｼｯｸM"/>
            </a:endParaRPr>
          </a:p>
        </p:txBody>
      </p:sp>
      <p:sp>
        <p:nvSpPr>
          <p:cNvPr id="36" name="テキスト ボックス 35">
            <a:extLst>
              <a:ext uri="{FF2B5EF4-FFF2-40B4-BE49-F238E27FC236}">
                <a16:creationId xmlns:a16="http://schemas.microsoft.com/office/drawing/2014/main" id="{AA21BEC6-A98D-4A4A-8B01-40BDA7A64D40}"/>
              </a:ext>
            </a:extLst>
          </p:cNvPr>
          <p:cNvSpPr txBox="1"/>
          <p:nvPr/>
        </p:nvSpPr>
        <p:spPr>
          <a:xfrm>
            <a:off x="546154" y="3890680"/>
            <a:ext cx="2827600" cy="253916"/>
          </a:xfrm>
          <a:prstGeom prst="rect">
            <a:avLst/>
          </a:prstGeom>
          <a:noFill/>
        </p:spPr>
        <p:txBody>
          <a:bodyPr wrap="square" lIns="91440" tIns="45720" rIns="91440" bIns="45720" rtlCol="0" anchor="t">
            <a:spAutoFit/>
          </a:bodyPr>
          <a:lstStyle/>
          <a:p>
            <a:pPr algn="ctr"/>
            <a:r>
              <a:rPr kumimoji="1" lang="en-US" altLang="ja-JP" sz="1050" dirty="0">
                <a:ea typeface="ＭＳ Ｐゴシック"/>
              </a:rPr>
              <a:t>※</a:t>
            </a:r>
            <a:r>
              <a:rPr lang="ja-JP" altLang="en-US" sz="1050">
                <a:ea typeface="ＭＳ Ｐゴシック"/>
              </a:rPr>
              <a:t>電子版非ユーザー</a:t>
            </a:r>
            <a:r>
              <a:rPr kumimoji="1" lang="ja-JP" altLang="en-US" sz="1050">
                <a:ea typeface="ＭＳ Ｐゴシック"/>
              </a:rPr>
              <a:t>：</a:t>
            </a:r>
            <a:r>
              <a:rPr kumimoji="1" lang="en-US" altLang="ja-JP" sz="1050" dirty="0">
                <a:ea typeface="ＭＳ Ｐゴシック"/>
              </a:rPr>
              <a:t>27.4</a:t>
            </a:r>
            <a:r>
              <a:rPr lang="en-US" altLang="ja-JP" sz="1050" dirty="0">
                <a:ea typeface="ＭＳ Ｐゴシック"/>
              </a:rPr>
              <a:t>%</a:t>
            </a:r>
            <a:endParaRPr kumimoji="1" lang="ja-JP" altLang="en-US" sz="1050">
              <a:ea typeface="ＭＳ Ｐゴシック"/>
            </a:endParaRPr>
          </a:p>
        </p:txBody>
      </p:sp>
      <p:sp>
        <p:nvSpPr>
          <p:cNvPr id="37" name="テキスト ボックス 36">
            <a:extLst>
              <a:ext uri="{FF2B5EF4-FFF2-40B4-BE49-F238E27FC236}">
                <a16:creationId xmlns:a16="http://schemas.microsoft.com/office/drawing/2014/main" id="{53F528CD-5E75-413C-89E7-29FA81BE41F7}"/>
              </a:ext>
            </a:extLst>
          </p:cNvPr>
          <p:cNvSpPr txBox="1"/>
          <p:nvPr/>
        </p:nvSpPr>
        <p:spPr>
          <a:xfrm>
            <a:off x="3471788" y="3940592"/>
            <a:ext cx="2827600" cy="253916"/>
          </a:xfrm>
          <a:prstGeom prst="rect">
            <a:avLst/>
          </a:prstGeom>
          <a:noFill/>
        </p:spPr>
        <p:txBody>
          <a:bodyPr wrap="square" lIns="91440" tIns="45720" rIns="91440" bIns="45720" rtlCol="0" anchor="t">
            <a:spAutoFit/>
          </a:bodyPr>
          <a:lstStyle/>
          <a:p>
            <a:pPr algn="ctr"/>
            <a:r>
              <a:rPr kumimoji="1" lang="en-US" altLang="ja-JP" sz="1050" dirty="0">
                <a:ea typeface="ＭＳ Ｐゴシック"/>
              </a:rPr>
              <a:t>※</a:t>
            </a:r>
            <a:r>
              <a:rPr lang="ja-JP" altLang="en-US" sz="1050">
                <a:ea typeface="ＭＳ Ｐゴシック"/>
              </a:rPr>
              <a:t>電子版非ユーザー</a:t>
            </a:r>
            <a:r>
              <a:rPr kumimoji="1" lang="ja-JP" altLang="en-US" sz="1050">
                <a:ea typeface="ＭＳ Ｐゴシック"/>
              </a:rPr>
              <a:t>：</a:t>
            </a:r>
            <a:r>
              <a:rPr kumimoji="1" lang="en-US" altLang="ja-JP" sz="1050" dirty="0">
                <a:ea typeface="ＭＳ Ｐゴシック"/>
              </a:rPr>
              <a:t>10.6</a:t>
            </a:r>
            <a:r>
              <a:rPr lang="en-US" altLang="ja-JP" sz="1050" dirty="0">
                <a:ea typeface="ＭＳ Ｐゴシック"/>
              </a:rPr>
              <a:t>%</a:t>
            </a:r>
            <a:endParaRPr kumimoji="1" lang="ja-JP" altLang="en-US" sz="1050">
              <a:ea typeface="ＭＳ Ｐゴシック"/>
            </a:endParaRPr>
          </a:p>
        </p:txBody>
      </p:sp>
      <p:sp>
        <p:nvSpPr>
          <p:cNvPr id="38" name="テキスト ボックス 37">
            <a:extLst>
              <a:ext uri="{FF2B5EF4-FFF2-40B4-BE49-F238E27FC236}">
                <a16:creationId xmlns:a16="http://schemas.microsoft.com/office/drawing/2014/main" id="{AC31603E-95FC-4433-970A-85A268291FE4}"/>
              </a:ext>
            </a:extLst>
          </p:cNvPr>
          <p:cNvSpPr txBox="1"/>
          <p:nvPr/>
        </p:nvSpPr>
        <p:spPr>
          <a:xfrm>
            <a:off x="6446369" y="3940592"/>
            <a:ext cx="2827600" cy="253916"/>
          </a:xfrm>
          <a:prstGeom prst="rect">
            <a:avLst/>
          </a:prstGeom>
          <a:noFill/>
        </p:spPr>
        <p:txBody>
          <a:bodyPr wrap="square" lIns="91440" tIns="45720" rIns="91440" bIns="45720" rtlCol="0" anchor="t">
            <a:spAutoFit/>
          </a:bodyPr>
          <a:lstStyle/>
          <a:p>
            <a:pPr algn="ctr"/>
            <a:r>
              <a:rPr kumimoji="1" lang="en-US" altLang="ja-JP" sz="1050" dirty="0">
                <a:ea typeface="ＭＳ Ｐゴシック"/>
              </a:rPr>
              <a:t>※</a:t>
            </a:r>
            <a:r>
              <a:rPr lang="ja-JP" altLang="en-US" sz="1050">
                <a:ea typeface="ＭＳ Ｐゴシック"/>
              </a:rPr>
              <a:t>電子版非ユーザー</a:t>
            </a:r>
            <a:r>
              <a:rPr kumimoji="1" lang="ja-JP" altLang="en-US" sz="1050">
                <a:ea typeface="ＭＳ Ｐゴシック"/>
              </a:rPr>
              <a:t>：</a:t>
            </a:r>
            <a:r>
              <a:rPr kumimoji="1" lang="en-US" altLang="ja-JP" sz="1050" dirty="0">
                <a:ea typeface="ＭＳ Ｐゴシック"/>
              </a:rPr>
              <a:t>26.8</a:t>
            </a:r>
            <a:r>
              <a:rPr lang="en-US" altLang="ja-JP" sz="1050" dirty="0">
                <a:ea typeface="ＭＳ Ｐゴシック"/>
              </a:rPr>
              <a:t>%</a:t>
            </a:r>
            <a:endParaRPr kumimoji="1" lang="ja-JP" altLang="en-US" sz="1050">
              <a:ea typeface="ＭＳ Ｐゴシック"/>
            </a:endParaRPr>
          </a:p>
        </p:txBody>
      </p:sp>
    </p:spTree>
    <p:extLst>
      <p:ext uri="{BB962C8B-B14F-4D97-AF65-F5344CB8AC3E}">
        <p14:creationId xmlns:p14="http://schemas.microsoft.com/office/powerpoint/2010/main" val="3937084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25">
            <a:extLst>
              <a:ext uri="{FF2B5EF4-FFF2-40B4-BE49-F238E27FC236}">
                <a16:creationId xmlns:a16="http://schemas.microsoft.com/office/drawing/2014/main" id="{D3AC3A95-333F-9F44-BCED-EC6381000C4F}"/>
              </a:ext>
            </a:extLst>
          </p:cNvPr>
          <p:cNvSpPr/>
          <p:nvPr/>
        </p:nvSpPr>
        <p:spPr>
          <a:xfrm>
            <a:off x="542926" y="1510302"/>
            <a:ext cx="2827600" cy="852056"/>
          </a:xfrm>
          <a:prstGeom prst="roundRect">
            <a:avLst/>
          </a:prstGeom>
          <a:solidFill>
            <a:srgbClr val="E1E6EF"/>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角丸四角形 77">
            <a:extLst>
              <a:ext uri="{FF2B5EF4-FFF2-40B4-BE49-F238E27FC236}">
                <a16:creationId xmlns:a16="http://schemas.microsoft.com/office/drawing/2014/main" id="{E106D986-4097-3F44-A1B1-1AC37F70B9FC}"/>
              </a:ext>
            </a:extLst>
          </p:cNvPr>
          <p:cNvSpPr/>
          <p:nvPr/>
        </p:nvSpPr>
        <p:spPr>
          <a:xfrm>
            <a:off x="542926" y="3926556"/>
            <a:ext cx="2827600" cy="852056"/>
          </a:xfrm>
          <a:prstGeom prst="roundRect">
            <a:avLst/>
          </a:prstGeom>
          <a:solidFill>
            <a:srgbClr val="E1E6EF"/>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角丸四角形 78">
            <a:extLst>
              <a:ext uri="{FF2B5EF4-FFF2-40B4-BE49-F238E27FC236}">
                <a16:creationId xmlns:a16="http://schemas.microsoft.com/office/drawing/2014/main" id="{C0383FC8-89A0-7749-BA82-0F31B4A011B2}"/>
              </a:ext>
            </a:extLst>
          </p:cNvPr>
          <p:cNvSpPr/>
          <p:nvPr/>
        </p:nvSpPr>
        <p:spPr>
          <a:xfrm>
            <a:off x="3535935" y="1510302"/>
            <a:ext cx="2827600" cy="852056"/>
          </a:xfrm>
          <a:prstGeom prst="roundRect">
            <a:avLst/>
          </a:prstGeom>
          <a:solidFill>
            <a:srgbClr val="E1E6EF"/>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角丸四角形 79">
            <a:extLst>
              <a:ext uri="{FF2B5EF4-FFF2-40B4-BE49-F238E27FC236}">
                <a16:creationId xmlns:a16="http://schemas.microsoft.com/office/drawing/2014/main" id="{2B755DEF-04FD-1249-8D2A-8A4EA7426CB7}"/>
              </a:ext>
            </a:extLst>
          </p:cNvPr>
          <p:cNvSpPr/>
          <p:nvPr/>
        </p:nvSpPr>
        <p:spPr>
          <a:xfrm>
            <a:off x="3535935" y="3926556"/>
            <a:ext cx="2827600" cy="852056"/>
          </a:xfrm>
          <a:prstGeom prst="roundRect">
            <a:avLst/>
          </a:prstGeom>
          <a:solidFill>
            <a:srgbClr val="E1E6EF"/>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角丸四角形 80">
            <a:extLst>
              <a:ext uri="{FF2B5EF4-FFF2-40B4-BE49-F238E27FC236}">
                <a16:creationId xmlns:a16="http://schemas.microsoft.com/office/drawing/2014/main" id="{5C1CB42D-DD7A-5D4D-BE3F-8650B0278E20}"/>
              </a:ext>
            </a:extLst>
          </p:cNvPr>
          <p:cNvSpPr/>
          <p:nvPr/>
        </p:nvSpPr>
        <p:spPr>
          <a:xfrm>
            <a:off x="6528945" y="1510302"/>
            <a:ext cx="2827600" cy="852056"/>
          </a:xfrm>
          <a:prstGeom prst="roundRect">
            <a:avLst/>
          </a:prstGeom>
          <a:solidFill>
            <a:srgbClr val="E1E6EF"/>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角丸四角形 81">
            <a:extLst>
              <a:ext uri="{FF2B5EF4-FFF2-40B4-BE49-F238E27FC236}">
                <a16:creationId xmlns:a16="http://schemas.microsoft.com/office/drawing/2014/main" id="{6E99A929-3E26-6E4E-BD2B-BB84624776DC}"/>
              </a:ext>
            </a:extLst>
          </p:cNvPr>
          <p:cNvSpPr/>
          <p:nvPr/>
        </p:nvSpPr>
        <p:spPr>
          <a:xfrm>
            <a:off x="6528945" y="3926556"/>
            <a:ext cx="2827600" cy="852056"/>
          </a:xfrm>
          <a:prstGeom prst="roundRect">
            <a:avLst/>
          </a:prstGeom>
          <a:solidFill>
            <a:srgbClr val="E1E6EF"/>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05028" y="247772"/>
            <a:ext cx="7905750" cy="460148"/>
          </a:xfrm>
        </p:spPr>
        <p:txBody>
          <a:bodyPr/>
          <a:lstStyle/>
          <a:p>
            <a:r>
              <a:rPr lang="ja-JP" altLang="en-US" spc="80"/>
              <a:t>高所得で消費意欲旺盛な層への訴求に有効</a:t>
            </a:r>
            <a:endParaRPr kumimoji="1" lang="ja-JP" altLang="en-US" spc="80" dirty="0"/>
          </a:p>
        </p:txBody>
      </p:sp>
      <p:sp>
        <p:nvSpPr>
          <p:cNvPr id="10" name="正方形/長方形 9"/>
          <p:cNvSpPr/>
          <p:nvPr/>
        </p:nvSpPr>
        <p:spPr>
          <a:xfrm>
            <a:off x="1861475" y="2513890"/>
            <a:ext cx="1128344" cy="640560"/>
          </a:xfrm>
          <a:prstGeom prst="rect">
            <a:avLst/>
          </a:prstGeom>
          <a:noFill/>
        </p:spPr>
        <p:txBody>
          <a:bodyPr wrap="square" lIns="0" tIns="0" rIns="0" bIns="0" rtlCol="0">
            <a:spAutoFit/>
          </a:bodyPr>
          <a:lstStyle/>
          <a:p>
            <a:pPr>
              <a:lnSpc>
                <a:spcPct val="120000"/>
              </a:lnSpc>
              <a:spcBef>
                <a:spcPts val="300"/>
              </a:spcBef>
            </a:pPr>
            <a:r>
              <a:rPr lang="en-US" altLang="ja-JP" sz="4000" b="1" dirty="0">
                <a:solidFill>
                  <a:srgbClr val="DA5121"/>
                </a:solidFill>
                <a:latin typeface="+mn-ea"/>
                <a:cs typeface="ＭＳ Ｐゴシック"/>
              </a:rPr>
              <a:t>17.2</a:t>
            </a:r>
            <a:r>
              <a:rPr lang="en-US" altLang="ja-JP" sz="1000" b="1" kern="0" dirty="0">
                <a:solidFill>
                  <a:srgbClr val="DA5121"/>
                </a:solidFill>
                <a:latin typeface="+mn-ea"/>
                <a:cs typeface="メイリオ" panose="020B0604030504040204" pitchFamily="50" charset="-128"/>
              </a:rPr>
              <a:t> </a:t>
            </a:r>
            <a:r>
              <a:rPr lang="en-US" altLang="ja-JP" sz="2400" dirty="0">
                <a:solidFill>
                  <a:srgbClr val="DA5121"/>
                </a:solidFill>
                <a:latin typeface="ＭＳ Ｐゴシック" panose="020B0600070205080204" pitchFamily="50" charset="-128"/>
                <a:ea typeface="ＭＳ Ｐゴシック" panose="020B0600070205080204" pitchFamily="50" charset="-128"/>
                <a:cs typeface="ＭＳ Ｐゴシック"/>
              </a:rPr>
              <a:t>%</a:t>
            </a:r>
            <a:endParaRPr lang="ja-JP" altLang="en-US" sz="2400">
              <a:solidFill>
                <a:srgbClr val="DA5121"/>
              </a:solidFill>
              <a:latin typeface="ＭＳ Ｐゴシック" panose="020B0600070205080204" pitchFamily="50" charset="-128"/>
              <a:ea typeface="ＭＳ Ｐゴシック" panose="020B0600070205080204" pitchFamily="50" charset="-128"/>
              <a:cs typeface="ＭＳ Ｐゴシック"/>
            </a:endParaRPr>
          </a:p>
        </p:txBody>
      </p:sp>
      <p:sp>
        <p:nvSpPr>
          <p:cNvPr id="12" name="正方形/長方形 11"/>
          <p:cNvSpPr/>
          <p:nvPr/>
        </p:nvSpPr>
        <p:spPr>
          <a:xfrm>
            <a:off x="4884578" y="2513890"/>
            <a:ext cx="1208113" cy="640560"/>
          </a:xfrm>
          <a:prstGeom prst="rect">
            <a:avLst/>
          </a:prstGeom>
          <a:noFill/>
        </p:spPr>
        <p:txBody>
          <a:bodyPr wrap="square" lIns="0" tIns="0" rIns="0" bIns="0" rtlCol="0">
            <a:spAutoFit/>
          </a:bodyPr>
          <a:lstStyle/>
          <a:p>
            <a:pPr>
              <a:lnSpc>
                <a:spcPct val="120000"/>
              </a:lnSpc>
              <a:spcBef>
                <a:spcPts val="300"/>
              </a:spcBef>
            </a:pPr>
            <a:r>
              <a:rPr lang="en-US" altLang="ja-JP" sz="4000" b="1" dirty="0">
                <a:solidFill>
                  <a:srgbClr val="DA5121"/>
                </a:solidFill>
                <a:latin typeface="+mn-ea"/>
                <a:cs typeface="ＭＳ Ｐゴシック"/>
              </a:rPr>
              <a:t>29.4</a:t>
            </a:r>
            <a:r>
              <a:rPr lang="en-US" altLang="ja-JP" sz="1000" b="1" dirty="0">
                <a:solidFill>
                  <a:srgbClr val="DA5121"/>
                </a:solidFill>
                <a:latin typeface="+mn-ea"/>
                <a:cs typeface="ＭＳ Ｐゴシック"/>
              </a:rPr>
              <a:t> </a:t>
            </a:r>
            <a:r>
              <a:rPr lang="en-US" altLang="ja-JP" sz="2400" dirty="0">
                <a:solidFill>
                  <a:srgbClr val="DA5121"/>
                </a:solidFill>
                <a:latin typeface="ＭＳ Ｐゴシック" panose="020B0600070205080204" pitchFamily="50" charset="-128"/>
                <a:ea typeface="ＭＳ Ｐゴシック" panose="020B0600070205080204" pitchFamily="50" charset="-128"/>
                <a:cs typeface="ＭＳ Ｐゴシック"/>
              </a:rPr>
              <a:t>%</a:t>
            </a:r>
            <a:endParaRPr lang="ja-JP" altLang="en-US" sz="2400">
              <a:solidFill>
                <a:srgbClr val="DA5121"/>
              </a:solidFill>
              <a:latin typeface="ＭＳ Ｐゴシック" panose="020B0600070205080204" pitchFamily="50" charset="-128"/>
              <a:ea typeface="ＭＳ Ｐゴシック" panose="020B0600070205080204" pitchFamily="50" charset="-128"/>
              <a:cs typeface="ＭＳ Ｐゴシック"/>
            </a:endParaRPr>
          </a:p>
        </p:txBody>
      </p:sp>
      <p:sp>
        <p:nvSpPr>
          <p:cNvPr id="17" name="正方形/長方形 16"/>
          <p:cNvSpPr/>
          <p:nvPr/>
        </p:nvSpPr>
        <p:spPr>
          <a:xfrm>
            <a:off x="7898139" y="2513890"/>
            <a:ext cx="1379923" cy="640560"/>
          </a:xfrm>
          <a:prstGeom prst="rect">
            <a:avLst/>
          </a:prstGeom>
          <a:noFill/>
        </p:spPr>
        <p:txBody>
          <a:bodyPr wrap="square" lIns="0" tIns="0" rIns="0" bIns="0" rtlCol="0">
            <a:spAutoFit/>
          </a:bodyPr>
          <a:lstStyle/>
          <a:p>
            <a:pPr>
              <a:lnSpc>
                <a:spcPct val="120000"/>
              </a:lnSpc>
              <a:spcBef>
                <a:spcPts val="300"/>
              </a:spcBef>
            </a:pPr>
            <a:r>
              <a:rPr lang="en-US" altLang="ja-JP" sz="4000" b="1" dirty="0">
                <a:solidFill>
                  <a:srgbClr val="DA5121"/>
                </a:solidFill>
                <a:latin typeface="+mn-ea"/>
                <a:cs typeface="ＭＳ Ｐゴシック"/>
              </a:rPr>
              <a:t>81.9</a:t>
            </a:r>
            <a:r>
              <a:rPr lang="en-US" altLang="ja-JP" sz="1000" b="1" kern="0" dirty="0">
                <a:solidFill>
                  <a:srgbClr val="DA5121"/>
                </a:solidFill>
                <a:latin typeface="+mn-ea"/>
                <a:cs typeface="メイリオ" panose="020B0604030504040204" pitchFamily="50" charset="-128"/>
              </a:rPr>
              <a:t> </a:t>
            </a:r>
            <a:r>
              <a:rPr lang="en-US" altLang="ja-JP" sz="2400" dirty="0">
                <a:solidFill>
                  <a:srgbClr val="DA5121"/>
                </a:solidFill>
                <a:latin typeface="ＭＳ Ｐゴシック" panose="020B0600070205080204" pitchFamily="50" charset="-128"/>
                <a:ea typeface="ＭＳ Ｐゴシック" panose="020B0600070205080204" pitchFamily="50" charset="-128"/>
                <a:cs typeface="ＭＳ Ｐゴシック"/>
              </a:rPr>
              <a:t>%</a:t>
            </a:r>
            <a:endParaRPr lang="ja-JP" altLang="en-US" sz="2400">
              <a:solidFill>
                <a:srgbClr val="DA5121"/>
              </a:solidFill>
              <a:latin typeface="ＭＳ Ｐゴシック" panose="020B0600070205080204" pitchFamily="50" charset="-128"/>
              <a:ea typeface="ＭＳ Ｐゴシック" panose="020B0600070205080204" pitchFamily="50" charset="-128"/>
              <a:cs typeface="ＭＳ Ｐゴシック"/>
            </a:endParaRPr>
          </a:p>
        </p:txBody>
      </p:sp>
      <p:sp>
        <p:nvSpPr>
          <p:cNvPr id="40" name="テキスト ボックス 39">
            <a:extLst>
              <a:ext uri="{FF2B5EF4-FFF2-40B4-BE49-F238E27FC236}">
                <a16:creationId xmlns:a16="http://schemas.microsoft.com/office/drawing/2014/main" id="{5FD8D351-39D2-4024-977F-739659810535}"/>
              </a:ext>
            </a:extLst>
          </p:cNvPr>
          <p:cNvSpPr txBox="1"/>
          <p:nvPr/>
        </p:nvSpPr>
        <p:spPr>
          <a:xfrm>
            <a:off x="3533993" y="3323341"/>
            <a:ext cx="2827599" cy="246221"/>
          </a:xfrm>
          <a:prstGeom prst="rect">
            <a:avLst/>
          </a:prstGeom>
          <a:noFill/>
        </p:spPr>
        <p:txBody>
          <a:bodyPr wrap="square" lIns="91440" tIns="45720" rIns="91440" bIns="45720" rtlCol="0" anchor="t">
            <a:spAutoFit/>
          </a:bodyPr>
          <a:lstStyle/>
          <a:p>
            <a:pPr algn="ctr"/>
            <a:r>
              <a:rPr kumimoji="1" lang="en-US" altLang="ja-JP" sz="1000" dirty="0">
                <a:ea typeface="ＭＳ Ｐゴシック"/>
              </a:rPr>
              <a:t>※</a:t>
            </a:r>
            <a:r>
              <a:rPr lang="ja-JP" altLang="en-US" sz="1000">
                <a:ea typeface="ＭＳ Ｐゴシック"/>
              </a:rPr>
              <a:t>電子版非ユーザー</a:t>
            </a:r>
            <a:r>
              <a:rPr kumimoji="1" lang="ja-JP" altLang="en-US" sz="1000">
                <a:ea typeface="ＭＳ Ｐゴシック"/>
              </a:rPr>
              <a:t>：</a:t>
            </a:r>
            <a:r>
              <a:rPr lang="en-US" altLang="ja-JP" sz="1000" dirty="0">
                <a:ea typeface="+mn-lt"/>
                <a:cs typeface="+mn-lt"/>
              </a:rPr>
              <a:t>19.2</a:t>
            </a:r>
            <a:r>
              <a:rPr lang="ja-JP" sz="1000">
                <a:ea typeface="+mn-lt"/>
                <a:cs typeface="+mn-lt"/>
              </a:rPr>
              <a:t>%</a:t>
            </a:r>
            <a:endParaRPr lang="en-US" altLang="ja-JP" sz="1000" dirty="0">
              <a:ea typeface="ＭＳ Ｐゴシック"/>
              <a:cs typeface="Calibri"/>
            </a:endParaRPr>
          </a:p>
        </p:txBody>
      </p:sp>
      <p:sp>
        <p:nvSpPr>
          <p:cNvPr id="42" name="テキスト ボックス 41">
            <a:extLst>
              <a:ext uri="{FF2B5EF4-FFF2-40B4-BE49-F238E27FC236}">
                <a16:creationId xmlns:a16="http://schemas.microsoft.com/office/drawing/2014/main" id="{17909D85-1E18-444C-BADA-9162D44523EA}"/>
              </a:ext>
            </a:extLst>
          </p:cNvPr>
          <p:cNvSpPr txBox="1"/>
          <p:nvPr/>
        </p:nvSpPr>
        <p:spPr>
          <a:xfrm>
            <a:off x="6519946" y="3323341"/>
            <a:ext cx="2836597" cy="246221"/>
          </a:xfrm>
          <a:prstGeom prst="rect">
            <a:avLst/>
          </a:prstGeom>
          <a:noFill/>
        </p:spPr>
        <p:txBody>
          <a:bodyPr wrap="square" lIns="91440" tIns="45720" rIns="91440" bIns="45720" rtlCol="0" anchor="t">
            <a:spAutoFit/>
          </a:bodyPr>
          <a:lstStyle/>
          <a:p>
            <a:pPr algn="ctr"/>
            <a:r>
              <a:rPr lang="en-US" altLang="ja-JP" sz="1000" dirty="0">
                <a:ea typeface="ＭＳ Ｐゴシック"/>
              </a:rPr>
              <a:t>※</a:t>
            </a:r>
            <a:r>
              <a:rPr lang="ja-JP" altLang="en-US" sz="1000">
                <a:ea typeface="ＭＳ Ｐゴシック"/>
              </a:rPr>
              <a:t>電子版</a:t>
            </a:r>
            <a:r>
              <a:rPr kumimoji="1" lang="ja-JP" altLang="en-US" sz="1000">
                <a:ea typeface="ＭＳ Ｐゴシック"/>
              </a:rPr>
              <a:t>非ユーザー：</a:t>
            </a:r>
            <a:r>
              <a:rPr lang="en-US" altLang="ja-JP" sz="1000" dirty="0">
                <a:ea typeface="+mn-lt"/>
                <a:cs typeface="+mn-lt"/>
              </a:rPr>
              <a:t>27.9</a:t>
            </a:r>
            <a:r>
              <a:rPr lang="en-US" altLang="ja-JP" sz="1000" dirty="0">
                <a:ea typeface="ＭＳ Ｐゴシック"/>
                <a:cs typeface="+mn-lt"/>
              </a:rPr>
              <a:t>%</a:t>
            </a:r>
            <a:endParaRPr lang="ja-JP" altLang="en-US" sz="1000" dirty="0">
              <a:ea typeface="ＭＳ Ｐゴシック" panose="020B0600070205080204" pitchFamily="34" charset="-128"/>
              <a:cs typeface="Calibri"/>
            </a:endParaRPr>
          </a:p>
        </p:txBody>
      </p:sp>
      <p:sp>
        <p:nvSpPr>
          <p:cNvPr id="48" name="テキスト ボックス 47">
            <a:extLst>
              <a:ext uri="{FF2B5EF4-FFF2-40B4-BE49-F238E27FC236}">
                <a16:creationId xmlns:a16="http://schemas.microsoft.com/office/drawing/2014/main" id="{3B38A48C-9B91-48D9-95F4-3387EA265DA1}"/>
              </a:ext>
            </a:extLst>
          </p:cNvPr>
          <p:cNvSpPr txBox="1"/>
          <p:nvPr/>
        </p:nvSpPr>
        <p:spPr>
          <a:xfrm>
            <a:off x="549455" y="3323341"/>
            <a:ext cx="2819130" cy="246221"/>
          </a:xfrm>
          <a:prstGeom prst="rect">
            <a:avLst/>
          </a:prstGeom>
          <a:noFill/>
        </p:spPr>
        <p:txBody>
          <a:bodyPr wrap="square" lIns="91440" tIns="45720" rIns="91440" bIns="45720" rtlCol="0" anchor="t">
            <a:spAutoFit/>
          </a:bodyPr>
          <a:lstStyle/>
          <a:p>
            <a:pPr algn="ctr"/>
            <a:r>
              <a:rPr lang="en-US" altLang="ja-JP" sz="1000" dirty="0">
                <a:ea typeface="ＭＳ Ｐゴシック"/>
              </a:rPr>
              <a:t>※</a:t>
            </a:r>
            <a:r>
              <a:rPr lang="ja-JP" altLang="en-US" sz="1000">
                <a:ea typeface="ＭＳ Ｐゴシック"/>
              </a:rPr>
              <a:t>電子版</a:t>
            </a:r>
            <a:r>
              <a:rPr kumimoji="1" lang="ja-JP" altLang="en-US" sz="1000">
                <a:ea typeface="ＭＳ Ｐゴシック"/>
              </a:rPr>
              <a:t>非ユーザー：</a:t>
            </a:r>
            <a:r>
              <a:rPr lang="en-US" altLang="ja-JP" sz="1000" dirty="0">
                <a:ea typeface="+mn-lt"/>
                <a:cs typeface="+mn-lt"/>
              </a:rPr>
              <a:t>6.8</a:t>
            </a:r>
            <a:r>
              <a:rPr lang="ja-JP" sz="1000">
                <a:ea typeface="+mn-lt"/>
                <a:cs typeface="+mn-lt"/>
              </a:rPr>
              <a:t>%</a:t>
            </a:r>
            <a:endParaRPr lang="en-US" altLang="ja-JP" sz="1000" dirty="0">
              <a:ea typeface="ＭＳ Ｐゴシック"/>
              <a:cs typeface="Calibri"/>
            </a:endParaRPr>
          </a:p>
        </p:txBody>
      </p:sp>
      <p:sp>
        <p:nvSpPr>
          <p:cNvPr id="47" name="正方形/長方形 46">
            <a:extLst>
              <a:ext uri="{FF2B5EF4-FFF2-40B4-BE49-F238E27FC236}">
                <a16:creationId xmlns:a16="http://schemas.microsoft.com/office/drawing/2014/main" id="{2D58CAA0-1D36-455D-8248-373BBF46DCE5}"/>
              </a:ext>
            </a:extLst>
          </p:cNvPr>
          <p:cNvSpPr/>
          <p:nvPr/>
        </p:nvSpPr>
        <p:spPr>
          <a:xfrm>
            <a:off x="4953000" y="4966373"/>
            <a:ext cx="1213811" cy="640560"/>
          </a:xfrm>
          <a:prstGeom prst="rect">
            <a:avLst/>
          </a:prstGeom>
          <a:noFill/>
        </p:spPr>
        <p:txBody>
          <a:bodyPr wrap="square" lIns="0" tIns="0" rIns="0" bIns="0" rtlCol="0">
            <a:spAutoFit/>
          </a:bodyPr>
          <a:lstStyle/>
          <a:p>
            <a:pPr>
              <a:lnSpc>
                <a:spcPct val="120000"/>
              </a:lnSpc>
              <a:spcBef>
                <a:spcPts val="300"/>
              </a:spcBef>
            </a:pPr>
            <a:r>
              <a:rPr lang="en-US" altLang="ja-JP" sz="4000" b="1" dirty="0">
                <a:solidFill>
                  <a:srgbClr val="DA5121"/>
                </a:solidFill>
                <a:latin typeface="ＭＳ Ｐゴシック" panose="020B0600070205080204" pitchFamily="50" charset="-128"/>
                <a:ea typeface="ＭＳ Ｐゴシック" panose="020B0600070205080204" pitchFamily="50" charset="-128"/>
                <a:cs typeface="ＭＳ Ｐゴシック"/>
              </a:rPr>
              <a:t>35.6</a:t>
            </a:r>
            <a:r>
              <a:rPr lang="en-US" altLang="ja-JP" sz="1000" b="1" kern="0" dirty="0">
                <a:solidFill>
                  <a:srgbClr val="DA5121"/>
                </a:solidFill>
                <a:latin typeface="+mn-ea"/>
                <a:cs typeface="メイリオ" panose="020B0604030504040204" pitchFamily="50" charset="-128"/>
              </a:rPr>
              <a:t> </a:t>
            </a:r>
            <a:r>
              <a:rPr lang="en-US" altLang="ja-JP" sz="2400" dirty="0">
                <a:solidFill>
                  <a:srgbClr val="DA5121"/>
                </a:solidFill>
                <a:latin typeface="ＭＳ Ｐゴシック" panose="020B0600070205080204" pitchFamily="50" charset="-128"/>
                <a:ea typeface="ＭＳ Ｐゴシック" panose="020B0600070205080204" pitchFamily="50" charset="-128"/>
                <a:cs typeface="ＭＳ Ｐゴシック"/>
              </a:rPr>
              <a:t>%</a:t>
            </a:r>
            <a:endParaRPr lang="ja-JP" altLang="en-US" sz="2400">
              <a:solidFill>
                <a:srgbClr val="DA5121"/>
              </a:solidFill>
              <a:latin typeface="ＭＳ Ｐゴシック" panose="020B0600070205080204" pitchFamily="50" charset="-128"/>
              <a:ea typeface="ＭＳ Ｐゴシック" panose="020B0600070205080204" pitchFamily="50" charset="-128"/>
              <a:cs typeface="ＭＳ Ｐゴシック"/>
            </a:endParaRPr>
          </a:p>
        </p:txBody>
      </p:sp>
      <p:sp>
        <p:nvSpPr>
          <p:cNvPr id="55" name="テキスト ボックス 54">
            <a:extLst>
              <a:ext uri="{FF2B5EF4-FFF2-40B4-BE49-F238E27FC236}">
                <a16:creationId xmlns:a16="http://schemas.microsoft.com/office/drawing/2014/main" id="{9EFFA85E-95EC-4AF1-807E-4D9F67321C45}"/>
              </a:ext>
            </a:extLst>
          </p:cNvPr>
          <p:cNvSpPr txBox="1"/>
          <p:nvPr/>
        </p:nvSpPr>
        <p:spPr>
          <a:xfrm>
            <a:off x="3529406" y="5735470"/>
            <a:ext cx="2832186" cy="253916"/>
          </a:xfrm>
          <a:prstGeom prst="rect">
            <a:avLst/>
          </a:prstGeom>
          <a:noFill/>
        </p:spPr>
        <p:txBody>
          <a:bodyPr wrap="square" rtlCol="0">
            <a:spAutoFit/>
          </a:bodyPr>
          <a:lstStyle/>
          <a:p>
            <a:pPr algn="ctr"/>
            <a:r>
              <a:rPr kumimoji="1" lang="en-US" altLang="ja-JP" sz="1050" dirty="0"/>
              <a:t>※</a:t>
            </a:r>
            <a:r>
              <a:rPr lang="ja-JP" altLang="en-US" sz="1050"/>
              <a:t>電子版非ユーザー</a:t>
            </a:r>
            <a:r>
              <a:rPr kumimoji="1" lang="ja-JP" altLang="en-US" sz="1050"/>
              <a:t>：</a:t>
            </a:r>
            <a:r>
              <a:rPr kumimoji="1" lang="en-US" altLang="ja-JP" sz="1050" dirty="0"/>
              <a:t>20.8%</a:t>
            </a:r>
            <a:endParaRPr kumimoji="1" lang="ja-JP" altLang="en-US" sz="1050" dirty="0"/>
          </a:p>
        </p:txBody>
      </p:sp>
      <p:sp>
        <p:nvSpPr>
          <p:cNvPr id="58" name="テキスト ボックス 57">
            <a:extLst>
              <a:ext uri="{FF2B5EF4-FFF2-40B4-BE49-F238E27FC236}">
                <a16:creationId xmlns:a16="http://schemas.microsoft.com/office/drawing/2014/main" id="{D071C109-710A-4A1F-BA53-92D5F131C963}"/>
              </a:ext>
            </a:extLst>
          </p:cNvPr>
          <p:cNvSpPr txBox="1"/>
          <p:nvPr/>
        </p:nvSpPr>
        <p:spPr>
          <a:xfrm>
            <a:off x="3533993" y="3926930"/>
            <a:ext cx="2827599" cy="787973"/>
          </a:xfrm>
          <a:prstGeom prst="rect">
            <a:avLst/>
          </a:prstGeom>
          <a:noFill/>
        </p:spPr>
        <p:txBody>
          <a:bodyPr wrap="square" rtlCol="0">
            <a:spAutoFit/>
          </a:bodyPr>
          <a:lstStyle/>
          <a:p>
            <a:pPr algn="ctr">
              <a:lnSpc>
                <a:spcPct val="150000"/>
              </a:lnSpc>
            </a:pPr>
            <a:r>
              <a:rPr lang="ja-JP" altLang="en-US" sz="1600" b="1" spc="80">
                <a:solidFill>
                  <a:srgbClr val="003963"/>
                </a:solidFill>
                <a:latin typeface="Meiryo UI" panose="020B0604030504040204" pitchFamily="50" charset="-128"/>
                <a:ea typeface="Meiryo UI" panose="020B0604030504040204" pitchFamily="50" charset="-128"/>
              </a:rPr>
              <a:t>趣味にお金をかけることは</a:t>
            </a:r>
            <a:endParaRPr lang="en-US" altLang="ja-JP" sz="1600" b="1" spc="80" dirty="0">
              <a:solidFill>
                <a:srgbClr val="003963"/>
              </a:solidFill>
              <a:latin typeface="Meiryo UI" panose="020B0604030504040204" pitchFamily="50" charset="-128"/>
              <a:ea typeface="Meiryo UI" panose="020B0604030504040204" pitchFamily="50" charset="-128"/>
            </a:endParaRPr>
          </a:p>
          <a:p>
            <a:pPr algn="ctr">
              <a:lnSpc>
                <a:spcPct val="150000"/>
              </a:lnSpc>
            </a:pPr>
            <a:r>
              <a:rPr lang="ja-JP" altLang="en-US" sz="1600" b="1" spc="80">
                <a:solidFill>
                  <a:srgbClr val="003963"/>
                </a:solidFill>
                <a:latin typeface="Meiryo UI" panose="020B0604030504040204" pitchFamily="50" charset="-128"/>
                <a:ea typeface="Meiryo UI" panose="020B0604030504040204" pitchFamily="50" charset="-128"/>
              </a:rPr>
              <a:t>いとわない</a:t>
            </a:r>
            <a:endParaRPr lang="ja-JP" altLang="en-US" sz="1600" b="1" spc="80" dirty="0">
              <a:solidFill>
                <a:srgbClr val="003963"/>
              </a:solidFill>
              <a:latin typeface="Meiryo UI" panose="020B0604030504040204" pitchFamily="50" charset="-128"/>
              <a:ea typeface="Meiryo UI" panose="020B0604030504040204" pitchFamily="50" charset="-128"/>
            </a:endParaRPr>
          </a:p>
        </p:txBody>
      </p:sp>
      <p:sp>
        <p:nvSpPr>
          <p:cNvPr id="60" name="テキスト ボックス 59">
            <a:extLst>
              <a:ext uri="{FF2B5EF4-FFF2-40B4-BE49-F238E27FC236}">
                <a16:creationId xmlns:a16="http://schemas.microsoft.com/office/drawing/2014/main" id="{FEF47705-C22C-4EBC-B2FB-4DBBD56BADD5}"/>
              </a:ext>
            </a:extLst>
          </p:cNvPr>
          <p:cNvSpPr txBox="1"/>
          <p:nvPr/>
        </p:nvSpPr>
        <p:spPr>
          <a:xfrm>
            <a:off x="6525059" y="3926930"/>
            <a:ext cx="2838015" cy="787973"/>
          </a:xfrm>
          <a:prstGeom prst="rect">
            <a:avLst/>
          </a:prstGeom>
          <a:noFill/>
        </p:spPr>
        <p:txBody>
          <a:bodyPr wrap="square" rtlCol="0">
            <a:spAutoFit/>
          </a:bodyPr>
          <a:lstStyle/>
          <a:p>
            <a:pPr algn="ctr">
              <a:lnSpc>
                <a:spcPct val="150000"/>
              </a:lnSpc>
            </a:pPr>
            <a:r>
              <a:rPr lang="ja-JP" altLang="en-US" sz="1600" b="1" spc="80">
                <a:solidFill>
                  <a:srgbClr val="003963"/>
                </a:solidFill>
                <a:latin typeface="Meiryo UI" panose="020B0604030504040204" pitchFamily="50" charset="-128"/>
                <a:ea typeface="Meiryo UI" panose="020B0604030504040204" pitchFamily="50" charset="-128"/>
              </a:rPr>
              <a:t>キャリアアップのために</a:t>
            </a:r>
            <a:endParaRPr lang="en-US" altLang="ja-JP" sz="1600" b="1" spc="80" dirty="0">
              <a:solidFill>
                <a:srgbClr val="003963"/>
              </a:solidFill>
              <a:latin typeface="Meiryo UI" panose="020B0604030504040204" pitchFamily="50" charset="-128"/>
              <a:ea typeface="Meiryo UI" panose="020B0604030504040204" pitchFamily="50" charset="-128"/>
            </a:endParaRPr>
          </a:p>
          <a:p>
            <a:pPr algn="ctr">
              <a:lnSpc>
                <a:spcPct val="150000"/>
              </a:lnSpc>
            </a:pPr>
            <a:r>
              <a:rPr lang="ja-JP" altLang="en-US" sz="1600" b="1" spc="80">
                <a:solidFill>
                  <a:srgbClr val="003963"/>
                </a:solidFill>
                <a:latin typeface="Meiryo UI" panose="020B0604030504040204" pitchFamily="50" charset="-128"/>
                <a:ea typeface="Meiryo UI" panose="020B0604030504040204" pitchFamily="50" charset="-128"/>
              </a:rPr>
              <a:t>自主的に勉強している</a:t>
            </a:r>
            <a:endParaRPr lang="ja-JP" altLang="en-US" sz="1600" b="1" spc="80" dirty="0">
              <a:solidFill>
                <a:srgbClr val="003963"/>
              </a:solidFill>
              <a:latin typeface="Meiryo UI" panose="020B0604030504040204" pitchFamily="50" charset="-128"/>
              <a:ea typeface="Meiryo UI" panose="020B0604030504040204" pitchFamily="50" charset="-128"/>
            </a:endParaRPr>
          </a:p>
        </p:txBody>
      </p:sp>
      <p:sp>
        <p:nvSpPr>
          <p:cNvPr id="61" name="正方形/長方形 60">
            <a:extLst>
              <a:ext uri="{FF2B5EF4-FFF2-40B4-BE49-F238E27FC236}">
                <a16:creationId xmlns:a16="http://schemas.microsoft.com/office/drawing/2014/main" id="{4CE02648-8023-4D46-8302-6C7687258473}"/>
              </a:ext>
            </a:extLst>
          </p:cNvPr>
          <p:cNvSpPr/>
          <p:nvPr/>
        </p:nvSpPr>
        <p:spPr>
          <a:xfrm>
            <a:off x="7940648" y="4966373"/>
            <a:ext cx="1147713" cy="640560"/>
          </a:xfrm>
          <a:prstGeom prst="rect">
            <a:avLst/>
          </a:prstGeom>
          <a:noFill/>
        </p:spPr>
        <p:txBody>
          <a:bodyPr wrap="square" lIns="0" tIns="0" rIns="0" bIns="0" rtlCol="0">
            <a:spAutoFit/>
          </a:bodyPr>
          <a:lstStyle/>
          <a:p>
            <a:pPr>
              <a:lnSpc>
                <a:spcPct val="120000"/>
              </a:lnSpc>
              <a:spcBef>
                <a:spcPts val="300"/>
              </a:spcBef>
            </a:pPr>
            <a:r>
              <a:rPr lang="en-US" altLang="ja-JP" sz="4000" b="1" dirty="0">
                <a:solidFill>
                  <a:srgbClr val="DA5121"/>
                </a:solidFill>
                <a:latin typeface="ＭＳ Ｐゴシック" panose="020B0600070205080204" pitchFamily="50" charset="-128"/>
                <a:ea typeface="ＭＳ Ｐゴシック" panose="020B0600070205080204" pitchFamily="50" charset="-128"/>
                <a:cs typeface="ＭＳ Ｐゴシック"/>
              </a:rPr>
              <a:t>75.8</a:t>
            </a:r>
            <a:r>
              <a:rPr lang="en-US" altLang="ja-JP" sz="1000" b="1" kern="0" dirty="0">
                <a:solidFill>
                  <a:srgbClr val="DA5121"/>
                </a:solidFill>
                <a:latin typeface="+mn-ea"/>
                <a:cs typeface="メイリオ" panose="020B0604030504040204" pitchFamily="50" charset="-128"/>
              </a:rPr>
              <a:t> </a:t>
            </a:r>
            <a:r>
              <a:rPr lang="en-US" altLang="ja-JP" sz="2400" dirty="0">
                <a:solidFill>
                  <a:srgbClr val="DA5121"/>
                </a:solidFill>
                <a:latin typeface="ＭＳ Ｐゴシック" panose="020B0600070205080204" pitchFamily="50" charset="-128"/>
                <a:ea typeface="ＭＳ Ｐゴシック" panose="020B0600070205080204" pitchFamily="50" charset="-128"/>
                <a:cs typeface="ＭＳ Ｐゴシック"/>
              </a:rPr>
              <a:t>%</a:t>
            </a:r>
            <a:endParaRPr lang="ja-JP" altLang="en-US" sz="2400">
              <a:solidFill>
                <a:srgbClr val="DA5121"/>
              </a:solidFill>
              <a:latin typeface="ＭＳ Ｐゴシック" panose="020B0600070205080204" pitchFamily="50" charset="-128"/>
              <a:ea typeface="ＭＳ Ｐゴシック" panose="020B0600070205080204" pitchFamily="50" charset="-128"/>
              <a:cs typeface="ＭＳ Ｐゴシック"/>
            </a:endParaRPr>
          </a:p>
        </p:txBody>
      </p:sp>
      <p:sp>
        <p:nvSpPr>
          <p:cNvPr id="62" name="テキスト ボックス 61">
            <a:extLst>
              <a:ext uri="{FF2B5EF4-FFF2-40B4-BE49-F238E27FC236}">
                <a16:creationId xmlns:a16="http://schemas.microsoft.com/office/drawing/2014/main" id="{96AEDA02-0CD7-49C3-888A-2E7FD5B623EF}"/>
              </a:ext>
            </a:extLst>
          </p:cNvPr>
          <p:cNvSpPr txBox="1"/>
          <p:nvPr/>
        </p:nvSpPr>
        <p:spPr>
          <a:xfrm>
            <a:off x="6528944" y="5735470"/>
            <a:ext cx="2834130" cy="253916"/>
          </a:xfrm>
          <a:prstGeom prst="rect">
            <a:avLst/>
          </a:prstGeom>
          <a:noFill/>
        </p:spPr>
        <p:txBody>
          <a:bodyPr wrap="square" rtlCol="0">
            <a:spAutoFit/>
          </a:bodyPr>
          <a:lstStyle/>
          <a:p>
            <a:pPr algn="ctr"/>
            <a:r>
              <a:rPr kumimoji="1" lang="en-US" altLang="ja-JP" sz="1050" dirty="0"/>
              <a:t>※</a:t>
            </a:r>
            <a:r>
              <a:rPr lang="ja-JP" altLang="en-US" sz="1050"/>
              <a:t>電子版非ユーザー</a:t>
            </a:r>
            <a:r>
              <a:rPr kumimoji="1" lang="ja-JP" altLang="en-US" sz="1050"/>
              <a:t>：</a:t>
            </a:r>
            <a:r>
              <a:rPr kumimoji="1" lang="en-US" altLang="ja-JP" sz="1050" dirty="0"/>
              <a:t>20.9%</a:t>
            </a:r>
            <a:endParaRPr kumimoji="1" lang="ja-JP" altLang="en-US" sz="1050" dirty="0"/>
          </a:p>
        </p:txBody>
      </p:sp>
      <p:sp>
        <p:nvSpPr>
          <p:cNvPr id="64" name="正方形/長方形 63">
            <a:extLst>
              <a:ext uri="{FF2B5EF4-FFF2-40B4-BE49-F238E27FC236}">
                <a16:creationId xmlns:a16="http://schemas.microsoft.com/office/drawing/2014/main" id="{7310E977-F81F-4E90-9177-56EF424BAD14}"/>
              </a:ext>
            </a:extLst>
          </p:cNvPr>
          <p:cNvSpPr/>
          <p:nvPr/>
        </p:nvSpPr>
        <p:spPr>
          <a:xfrm>
            <a:off x="1863102" y="4966373"/>
            <a:ext cx="1095999" cy="640560"/>
          </a:xfrm>
          <a:prstGeom prst="rect">
            <a:avLst/>
          </a:prstGeom>
          <a:noFill/>
        </p:spPr>
        <p:txBody>
          <a:bodyPr wrap="square" lIns="0" tIns="0" rIns="0" bIns="0" rtlCol="0">
            <a:spAutoFit/>
          </a:bodyPr>
          <a:lstStyle/>
          <a:p>
            <a:pPr>
              <a:lnSpc>
                <a:spcPct val="120000"/>
              </a:lnSpc>
              <a:spcBef>
                <a:spcPts val="300"/>
              </a:spcBef>
            </a:pPr>
            <a:r>
              <a:rPr lang="en-US" altLang="ja-JP" sz="4000" b="1" dirty="0">
                <a:solidFill>
                  <a:srgbClr val="DA5121"/>
                </a:solidFill>
                <a:latin typeface="ＭＳ Ｐゴシック" panose="020B0600070205080204" pitchFamily="50" charset="-128"/>
                <a:ea typeface="ＭＳ Ｐゴシック" panose="020B0600070205080204" pitchFamily="50" charset="-128"/>
                <a:cs typeface="ＭＳ Ｐゴシック"/>
              </a:rPr>
              <a:t>28.4</a:t>
            </a:r>
            <a:r>
              <a:rPr lang="en-US" altLang="ja-JP" sz="1000" b="1" kern="0" dirty="0">
                <a:solidFill>
                  <a:srgbClr val="DA5121"/>
                </a:solidFill>
                <a:latin typeface="+mn-ea"/>
                <a:cs typeface="メイリオ" panose="020B0604030504040204" pitchFamily="50" charset="-128"/>
              </a:rPr>
              <a:t> </a:t>
            </a:r>
            <a:r>
              <a:rPr lang="en-US" altLang="ja-JP" sz="2400" dirty="0">
                <a:solidFill>
                  <a:srgbClr val="DA5121"/>
                </a:solidFill>
                <a:latin typeface="ＭＳ Ｐゴシック" panose="020B0600070205080204" pitchFamily="50" charset="-128"/>
                <a:ea typeface="ＭＳ Ｐゴシック" panose="020B0600070205080204" pitchFamily="50" charset="-128"/>
                <a:cs typeface="ＭＳ Ｐゴシック"/>
              </a:rPr>
              <a:t>%</a:t>
            </a:r>
            <a:endParaRPr lang="ja-JP" altLang="en-US" sz="2400">
              <a:solidFill>
                <a:srgbClr val="DA5121"/>
              </a:solidFill>
              <a:latin typeface="ＭＳ Ｐゴシック" panose="020B0600070205080204" pitchFamily="50" charset="-128"/>
              <a:ea typeface="ＭＳ Ｐゴシック" panose="020B0600070205080204" pitchFamily="50" charset="-128"/>
              <a:cs typeface="ＭＳ Ｐゴシック"/>
            </a:endParaRPr>
          </a:p>
        </p:txBody>
      </p:sp>
      <p:sp>
        <p:nvSpPr>
          <p:cNvPr id="65" name="テキスト ボックス 64">
            <a:extLst>
              <a:ext uri="{FF2B5EF4-FFF2-40B4-BE49-F238E27FC236}">
                <a16:creationId xmlns:a16="http://schemas.microsoft.com/office/drawing/2014/main" id="{077FFB8D-B26F-41C2-99C0-72283F1AFB6B}"/>
              </a:ext>
            </a:extLst>
          </p:cNvPr>
          <p:cNvSpPr txBox="1"/>
          <p:nvPr/>
        </p:nvSpPr>
        <p:spPr>
          <a:xfrm>
            <a:off x="536396" y="5735470"/>
            <a:ext cx="2827600" cy="253916"/>
          </a:xfrm>
          <a:prstGeom prst="rect">
            <a:avLst/>
          </a:prstGeom>
          <a:noFill/>
        </p:spPr>
        <p:txBody>
          <a:bodyPr wrap="square" rtlCol="0">
            <a:spAutoFit/>
          </a:bodyPr>
          <a:lstStyle/>
          <a:p>
            <a:pPr algn="ctr"/>
            <a:r>
              <a:rPr kumimoji="1" lang="en-US" altLang="ja-JP" sz="1050" dirty="0"/>
              <a:t>※</a:t>
            </a:r>
            <a:r>
              <a:rPr lang="ja-JP" altLang="en-US" sz="1050"/>
              <a:t>電子版非ユーザー</a:t>
            </a:r>
            <a:r>
              <a:rPr kumimoji="1" lang="ja-JP" altLang="en-US" sz="1050"/>
              <a:t>：</a:t>
            </a:r>
            <a:r>
              <a:rPr kumimoji="1" lang="en-US" altLang="ja-JP" sz="1050" dirty="0"/>
              <a:t>19.9%</a:t>
            </a:r>
            <a:endParaRPr kumimoji="1" lang="ja-JP" altLang="en-US" sz="1050" dirty="0"/>
          </a:p>
        </p:txBody>
      </p:sp>
      <p:sp>
        <p:nvSpPr>
          <p:cNvPr id="66" name="テキスト ボックス 65">
            <a:extLst>
              <a:ext uri="{FF2B5EF4-FFF2-40B4-BE49-F238E27FC236}">
                <a16:creationId xmlns:a16="http://schemas.microsoft.com/office/drawing/2014/main" id="{ABA067F4-AC2C-421B-AE70-DD1B77566001}"/>
              </a:ext>
            </a:extLst>
          </p:cNvPr>
          <p:cNvSpPr txBox="1"/>
          <p:nvPr/>
        </p:nvSpPr>
        <p:spPr>
          <a:xfrm>
            <a:off x="540985" y="3926930"/>
            <a:ext cx="2827600" cy="787973"/>
          </a:xfrm>
          <a:prstGeom prst="rect">
            <a:avLst/>
          </a:prstGeom>
          <a:noFill/>
        </p:spPr>
        <p:txBody>
          <a:bodyPr wrap="square" rtlCol="0">
            <a:spAutoFit/>
          </a:bodyPr>
          <a:lstStyle/>
          <a:p>
            <a:pPr algn="ctr">
              <a:lnSpc>
                <a:spcPct val="150000"/>
              </a:lnSpc>
            </a:pPr>
            <a:r>
              <a:rPr lang="ja-JP" altLang="en-US" sz="1600" b="1" spc="80">
                <a:solidFill>
                  <a:srgbClr val="003963"/>
                </a:solidFill>
                <a:latin typeface="Meiryo UI" panose="020B0604030504040204" pitchFamily="50" charset="-128"/>
                <a:ea typeface="Meiryo UI" panose="020B0604030504040204" pitchFamily="50" charset="-128"/>
              </a:rPr>
              <a:t>健康には人一倍</a:t>
            </a:r>
            <a:endParaRPr lang="en-US" altLang="ja-JP" sz="1600" b="1" spc="80" dirty="0">
              <a:solidFill>
                <a:srgbClr val="003963"/>
              </a:solidFill>
              <a:latin typeface="Meiryo UI" panose="020B0604030504040204" pitchFamily="50" charset="-128"/>
              <a:ea typeface="Meiryo UI" panose="020B0604030504040204" pitchFamily="50" charset="-128"/>
            </a:endParaRPr>
          </a:p>
          <a:p>
            <a:pPr algn="ctr">
              <a:lnSpc>
                <a:spcPct val="150000"/>
              </a:lnSpc>
            </a:pPr>
            <a:r>
              <a:rPr lang="ja-JP" altLang="en-US" sz="1600" b="1" spc="80">
                <a:solidFill>
                  <a:srgbClr val="003963"/>
                </a:solidFill>
                <a:latin typeface="Meiryo UI" panose="020B0604030504040204" pitchFamily="50" charset="-128"/>
                <a:ea typeface="Meiryo UI" panose="020B0604030504040204" pitchFamily="50" charset="-128"/>
              </a:rPr>
              <a:t>気を使っている</a:t>
            </a:r>
            <a:endParaRPr lang="ja-JP" altLang="en-US" sz="1600" b="1" spc="80" dirty="0">
              <a:solidFill>
                <a:srgbClr val="003963"/>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8AAF8CD2-90A3-5E4F-A91A-433807285A6D}"/>
              </a:ext>
            </a:extLst>
          </p:cNvPr>
          <p:cNvSpPr/>
          <p:nvPr/>
        </p:nvSpPr>
        <p:spPr>
          <a:xfrm>
            <a:off x="549455" y="1499961"/>
            <a:ext cx="2819130" cy="787973"/>
          </a:xfrm>
          <a:prstGeom prst="rect">
            <a:avLst/>
          </a:prstGeom>
        </p:spPr>
        <p:txBody>
          <a:bodyPr wrap="square">
            <a:spAutoFit/>
          </a:bodyPr>
          <a:lstStyle/>
          <a:p>
            <a:pPr algn="ctr">
              <a:lnSpc>
                <a:spcPct val="150000"/>
              </a:lnSpc>
            </a:pPr>
            <a:r>
              <a:rPr lang="ja-JP" altLang="en-US" sz="1600" b="1" spc="80" dirty="0">
                <a:solidFill>
                  <a:srgbClr val="003964"/>
                </a:solidFill>
                <a:latin typeface="Meiryo UI" panose="020B0604030504040204" pitchFamily="50" charset="-128"/>
                <a:ea typeface="Meiryo UI" panose="020B0604030504040204" pitchFamily="50" charset="-128"/>
                <a:cs typeface="ＭＳ Ｐゴシック"/>
              </a:rPr>
              <a:t>時計やバッグなどの</a:t>
            </a:r>
            <a:endParaRPr lang="en-US" altLang="ja-JP" sz="1600" b="1" spc="80" dirty="0">
              <a:solidFill>
                <a:srgbClr val="003964"/>
              </a:solidFill>
              <a:latin typeface="Meiryo UI" panose="020B0604030504040204" pitchFamily="50" charset="-128"/>
              <a:ea typeface="Meiryo UI" panose="020B0604030504040204" pitchFamily="50" charset="-128"/>
              <a:cs typeface="ＭＳ Ｐゴシック"/>
            </a:endParaRPr>
          </a:p>
          <a:p>
            <a:pPr algn="ctr">
              <a:lnSpc>
                <a:spcPct val="150000"/>
              </a:lnSpc>
            </a:pPr>
            <a:r>
              <a:rPr lang="ja-JP" altLang="en-US" sz="1600" b="1" spc="80" dirty="0">
                <a:solidFill>
                  <a:srgbClr val="003964"/>
                </a:solidFill>
                <a:latin typeface="Meiryo UI" panose="020B0604030504040204" pitchFamily="50" charset="-128"/>
                <a:ea typeface="Meiryo UI" panose="020B0604030504040204" pitchFamily="50" charset="-128"/>
                <a:cs typeface="ＭＳ Ｐゴシック"/>
              </a:rPr>
              <a:t>高級品にはこだわりがある</a:t>
            </a:r>
            <a:endParaRPr lang="en-US" altLang="ja-JP" sz="1600" b="1" spc="80" dirty="0">
              <a:solidFill>
                <a:srgbClr val="003964"/>
              </a:solidFill>
              <a:latin typeface="Meiryo UI" panose="020B0604030504040204" pitchFamily="50" charset="-128"/>
              <a:ea typeface="Meiryo UI" panose="020B0604030504040204" pitchFamily="50" charset="-128"/>
              <a:cs typeface="ＭＳ Ｐゴシック"/>
            </a:endParaRPr>
          </a:p>
        </p:txBody>
      </p:sp>
      <p:sp>
        <p:nvSpPr>
          <p:cNvPr id="25" name="正方形/長方形 24">
            <a:extLst>
              <a:ext uri="{FF2B5EF4-FFF2-40B4-BE49-F238E27FC236}">
                <a16:creationId xmlns:a16="http://schemas.microsoft.com/office/drawing/2014/main" id="{7BA10B6A-1AFE-2D4C-A100-59AF5E238B39}"/>
              </a:ext>
            </a:extLst>
          </p:cNvPr>
          <p:cNvSpPr/>
          <p:nvPr/>
        </p:nvSpPr>
        <p:spPr>
          <a:xfrm>
            <a:off x="6528944" y="1499961"/>
            <a:ext cx="2827600" cy="787973"/>
          </a:xfrm>
          <a:prstGeom prst="rect">
            <a:avLst/>
          </a:prstGeom>
        </p:spPr>
        <p:txBody>
          <a:bodyPr wrap="square">
            <a:spAutoFit/>
          </a:bodyPr>
          <a:lstStyle/>
          <a:p>
            <a:pPr algn="ctr">
              <a:lnSpc>
                <a:spcPct val="150000"/>
              </a:lnSpc>
            </a:pPr>
            <a:r>
              <a:rPr lang="en" altLang="ja-JP" sz="1600" b="1" spc="80" dirty="0">
                <a:solidFill>
                  <a:srgbClr val="003964"/>
                </a:solidFill>
                <a:latin typeface="Meiryo UI" panose="020B0604030504040204" pitchFamily="50" charset="-128"/>
                <a:ea typeface="Meiryo UI" panose="020B0604030504040204" pitchFamily="50" charset="-128"/>
              </a:rPr>
              <a:t>SDGs</a:t>
            </a:r>
            <a:r>
              <a:rPr lang="ja-JP" altLang="en-US" sz="1600" b="1" spc="80">
                <a:solidFill>
                  <a:srgbClr val="003964"/>
                </a:solidFill>
                <a:latin typeface="Meiryo UI" panose="020B0604030504040204" pitchFamily="50" charset="-128"/>
                <a:ea typeface="Meiryo UI" panose="020B0604030504040204" pitchFamily="50" charset="-128"/>
              </a:rPr>
              <a:t>について</a:t>
            </a:r>
            <a:endParaRPr lang="en-US" altLang="ja-JP" sz="1600" b="1" spc="80" dirty="0">
              <a:solidFill>
                <a:srgbClr val="003964"/>
              </a:solidFill>
              <a:latin typeface="Meiryo UI" panose="020B0604030504040204" pitchFamily="50" charset="-128"/>
              <a:ea typeface="Meiryo UI" panose="020B0604030504040204" pitchFamily="50" charset="-128"/>
            </a:endParaRPr>
          </a:p>
          <a:p>
            <a:pPr algn="ctr">
              <a:lnSpc>
                <a:spcPct val="150000"/>
              </a:lnSpc>
            </a:pPr>
            <a:r>
              <a:rPr lang="ja-JP" altLang="en-US" sz="1600" b="1" spc="80">
                <a:solidFill>
                  <a:srgbClr val="003964"/>
                </a:solidFill>
                <a:latin typeface="Meiryo UI" panose="020B0604030504040204" pitchFamily="50" charset="-128"/>
                <a:ea typeface="Meiryo UI" panose="020B0604030504040204" pitchFamily="50" charset="-128"/>
              </a:rPr>
              <a:t>意味まで知っている</a:t>
            </a:r>
            <a:endParaRPr lang="ja-JP" altLang="en-US" sz="1600" b="1" spc="80" dirty="0">
              <a:solidFill>
                <a:srgbClr val="003964"/>
              </a:solidFill>
              <a:latin typeface="Meiryo UI" panose="020B0604030504040204" pitchFamily="50" charset="-128"/>
              <a:ea typeface="Meiryo UI" panose="020B0604030504040204" pitchFamily="50" charset="-128"/>
            </a:endParaRPr>
          </a:p>
        </p:txBody>
      </p:sp>
      <p:sp>
        <p:nvSpPr>
          <p:cNvPr id="77" name="正方形/長方形 76">
            <a:extLst>
              <a:ext uri="{FF2B5EF4-FFF2-40B4-BE49-F238E27FC236}">
                <a16:creationId xmlns:a16="http://schemas.microsoft.com/office/drawing/2014/main" id="{44BB288B-561C-6F4E-9A03-DDB240ED0E8F}"/>
              </a:ext>
            </a:extLst>
          </p:cNvPr>
          <p:cNvSpPr/>
          <p:nvPr/>
        </p:nvSpPr>
        <p:spPr>
          <a:xfrm>
            <a:off x="3533995" y="1509983"/>
            <a:ext cx="2829539" cy="787973"/>
          </a:xfrm>
          <a:prstGeom prst="rect">
            <a:avLst/>
          </a:prstGeom>
        </p:spPr>
        <p:txBody>
          <a:bodyPr wrap="square">
            <a:spAutoFit/>
          </a:bodyPr>
          <a:lstStyle/>
          <a:p>
            <a:pPr algn="ctr">
              <a:lnSpc>
                <a:spcPct val="150000"/>
              </a:lnSpc>
            </a:pPr>
            <a:r>
              <a:rPr lang="ja-JP" altLang="en-US" sz="1600" b="1" spc="80">
                <a:solidFill>
                  <a:srgbClr val="003964"/>
                </a:solidFill>
                <a:latin typeface="Meiryo UI" panose="020B0604030504040204" pitchFamily="50" charset="-128"/>
                <a:ea typeface="Meiryo UI" panose="020B0604030504040204" pitchFamily="50" charset="-128"/>
                <a:cs typeface="ＭＳ Ｐゴシック"/>
              </a:rPr>
              <a:t>世帯の金融資産は</a:t>
            </a:r>
            <a:endParaRPr lang="en-US" altLang="ja-JP" sz="1600" b="1" spc="80" dirty="0">
              <a:solidFill>
                <a:srgbClr val="003964"/>
              </a:solidFill>
              <a:latin typeface="Meiryo UI" panose="020B0604030504040204" pitchFamily="50" charset="-128"/>
              <a:ea typeface="Meiryo UI" panose="020B0604030504040204" pitchFamily="50" charset="-128"/>
              <a:cs typeface="ＭＳ Ｐゴシック"/>
            </a:endParaRPr>
          </a:p>
          <a:p>
            <a:pPr algn="ctr">
              <a:lnSpc>
                <a:spcPct val="150000"/>
              </a:lnSpc>
            </a:pPr>
            <a:r>
              <a:rPr lang="en-US" altLang="ja-JP" sz="1600" b="1" spc="80" dirty="0">
                <a:solidFill>
                  <a:srgbClr val="003964"/>
                </a:solidFill>
                <a:latin typeface="Meiryo UI" panose="020B0604030504040204" pitchFamily="50" charset="-128"/>
                <a:ea typeface="Meiryo UI" panose="020B0604030504040204" pitchFamily="50" charset="-128"/>
                <a:cs typeface="ＭＳ Ｐゴシック"/>
              </a:rPr>
              <a:t>2000</a:t>
            </a:r>
            <a:r>
              <a:rPr lang="ja-JP" altLang="en-US" sz="1600" b="1" spc="80">
                <a:solidFill>
                  <a:srgbClr val="003964"/>
                </a:solidFill>
                <a:latin typeface="Meiryo UI" panose="020B0604030504040204" pitchFamily="50" charset="-128"/>
                <a:ea typeface="Meiryo UI" panose="020B0604030504040204" pitchFamily="50" charset="-128"/>
                <a:cs typeface="ＭＳ Ｐゴシック"/>
              </a:rPr>
              <a:t>万円以上</a:t>
            </a:r>
          </a:p>
        </p:txBody>
      </p:sp>
      <p:pic>
        <p:nvPicPr>
          <p:cNvPr id="6" name="図 5" descr="アイコン が含まれている画像&#10;&#10;自動的に生成された説明">
            <a:extLst>
              <a:ext uri="{FF2B5EF4-FFF2-40B4-BE49-F238E27FC236}">
                <a16:creationId xmlns:a16="http://schemas.microsoft.com/office/drawing/2014/main" id="{5B27CA03-1A13-9246-9D6F-C39A746222F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86383" y="2478570"/>
            <a:ext cx="952500" cy="711200"/>
          </a:xfrm>
          <a:prstGeom prst="rect">
            <a:avLst/>
          </a:prstGeom>
        </p:spPr>
      </p:pic>
      <p:pic>
        <p:nvPicPr>
          <p:cNvPr id="9" name="図 8" descr="アイコン&#10;&#10;自動的に生成された説明">
            <a:extLst>
              <a:ext uri="{FF2B5EF4-FFF2-40B4-BE49-F238E27FC236}">
                <a16:creationId xmlns:a16="http://schemas.microsoft.com/office/drawing/2014/main" id="{E3EC4E17-9363-2143-A910-D68826B3E9F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15713" y="5064347"/>
            <a:ext cx="627697" cy="542586"/>
          </a:xfrm>
          <a:prstGeom prst="rect">
            <a:avLst/>
          </a:prstGeom>
        </p:spPr>
      </p:pic>
      <p:pic>
        <p:nvPicPr>
          <p:cNvPr id="18" name="図 17" descr="屋外, 建物, 記号, 交通 が含まれている画像&#10;&#10;自動的に生成された説明">
            <a:extLst>
              <a:ext uri="{FF2B5EF4-FFF2-40B4-BE49-F238E27FC236}">
                <a16:creationId xmlns:a16="http://schemas.microsoft.com/office/drawing/2014/main" id="{4233B164-5031-804C-AC4C-4715A3E1937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47765" y="2532230"/>
            <a:ext cx="958377" cy="619439"/>
          </a:xfrm>
          <a:prstGeom prst="rect">
            <a:avLst/>
          </a:prstGeom>
        </p:spPr>
      </p:pic>
      <p:pic>
        <p:nvPicPr>
          <p:cNvPr id="20" name="図 19">
            <a:extLst>
              <a:ext uri="{FF2B5EF4-FFF2-40B4-BE49-F238E27FC236}">
                <a16:creationId xmlns:a16="http://schemas.microsoft.com/office/drawing/2014/main" id="{4CA8E51B-3E58-6743-B340-B8CA6E6F658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185215" y="5041711"/>
            <a:ext cx="558800" cy="533400"/>
          </a:xfrm>
          <a:prstGeom prst="rect">
            <a:avLst/>
          </a:prstGeom>
        </p:spPr>
      </p:pic>
      <p:pic>
        <p:nvPicPr>
          <p:cNvPr id="22" name="図 21" descr="食品, マグカップ が含まれている画像&#10;&#10;自動的に生成された説明">
            <a:extLst>
              <a:ext uri="{FF2B5EF4-FFF2-40B4-BE49-F238E27FC236}">
                <a16:creationId xmlns:a16="http://schemas.microsoft.com/office/drawing/2014/main" id="{8E1F9977-F253-3C4E-B5B3-783213B7E81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987983" y="4913266"/>
            <a:ext cx="749300" cy="698500"/>
          </a:xfrm>
          <a:prstGeom prst="rect">
            <a:avLst/>
          </a:prstGeom>
        </p:spPr>
      </p:pic>
      <p:pic>
        <p:nvPicPr>
          <p:cNvPr id="4" name="図 3" descr="文字が書かれている&#10;&#10;自動的に生成された説明">
            <a:extLst>
              <a:ext uri="{FF2B5EF4-FFF2-40B4-BE49-F238E27FC236}">
                <a16:creationId xmlns:a16="http://schemas.microsoft.com/office/drawing/2014/main" id="{F76EA427-EE94-BE46-B093-0A01D53BCC6D}"/>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958913" y="2513890"/>
            <a:ext cx="774700" cy="698500"/>
          </a:xfrm>
          <a:prstGeom prst="rect">
            <a:avLst/>
          </a:prstGeom>
        </p:spPr>
      </p:pic>
      <p:sp>
        <p:nvSpPr>
          <p:cNvPr id="35" name="Text Box 16">
            <a:extLst>
              <a:ext uri="{FF2B5EF4-FFF2-40B4-BE49-F238E27FC236}">
                <a16:creationId xmlns:a16="http://schemas.microsoft.com/office/drawing/2014/main" id="{B122B8EC-8232-4E04-8F0B-199EB0183DD4}"/>
              </a:ext>
            </a:extLst>
          </p:cNvPr>
          <p:cNvSpPr txBox="1">
            <a:spLocks noChangeArrowheads="1"/>
          </p:cNvSpPr>
          <p:nvPr/>
        </p:nvSpPr>
        <p:spPr bwMode="auto">
          <a:xfrm>
            <a:off x="9053343" y="6316928"/>
            <a:ext cx="84029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2021.8.11</a:t>
            </a:r>
            <a:r>
              <a:rPr kumimoji="0" lang="ja-JP" altLang="en-US" sz="800">
                <a:solidFill>
                  <a:srgbClr val="C00000"/>
                </a:solidFill>
                <a:latin typeface="Century Gothic"/>
                <a:ea typeface="HGPｺﾞｼｯｸM"/>
              </a:rPr>
              <a:t>更新</a:t>
            </a:r>
            <a:endParaRPr kumimoji="0" lang="ja-JP" altLang="en-US" sz="800" dirty="0">
              <a:solidFill>
                <a:srgbClr val="C00000"/>
              </a:solidFill>
              <a:latin typeface="Century Gothic"/>
              <a:ea typeface="HGPｺﾞｼｯｸM"/>
            </a:endParaRPr>
          </a:p>
        </p:txBody>
      </p:sp>
      <p:sp>
        <p:nvSpPr>
          <p:cNvPr id="37" name="テキスト ボックス 36">
            <a:extLst>
              <a:ext uri="{FF2B5EF4-FFF2-40B4-BE49-F238E27FC236}">
                <a16:creationId xmlns:a16="http://schemas.microsoft.com/office/drawing/2014/main" id="{4CC5FC6E-2A54-4299-94DC-6F39C1C8E3B2}"/>
              </a:ext>
            </a:extLst>
          </p:cNvPr>
          <p:cNvSpPr txBox="1"/>
          <p:nvPr/>
        </p:nvSpPr>
        <p:spPr>
          <a:xfrm>
            <a:off x="6435177" y="6363040"/>
            <a:ext cx="4154481" cy="118879"/>
          </a:xfrm>
          <a:prstGeom prst="rect">
            <a:avLst/>
          </a:prstGeom>
          <a:noFill/>
        </p:spPr>
        <p:txBody>
          <a:bodyPr wrap="square" lIns="0" tIns="0" rIns="0" bIns="0" rtlCol="0" anchor="t">
            <a:spAutoFit/>
          </a:bodyPr>
          <a:lstStyle/>
          <a:p>
            <a:pPr>
              <a:lnSpc>
                <a:spcPct val="110000"/>
              </a:lnSpc>
            </a:pPr>
            <a:r>
              <a:rPr lang="en-US" altLang="ja-JP" sz="800" dirty="0">
                <a:latin typeface="HGPｺﾞｼｯｸM"/>
                <a:ea typeface="HGPｺﾞｼｯｸM"/>
              </a:rPr>
              <a:t>※</a:t>
            </a:r>
            <a:r>
              <a:rPr lang="ja-JP" altLang="en-US" sz="800" dirty="0">
                <a:latin typeface="HGPｺﾞｼｯｸM"/>
                <a:ea typeface="HGPｺﾞｼｯｸM"/>
              </a:rPr>
              <a:t>日本経済新聞 電子版 ユーザー調査</a:t>
            </a:r>
            <a:r>
              <a:rPr lang="en-US" altLang="ja-JP" sz="800" dirty="0">
                <a:latin typeface="HGPｺﾞｼｯｸM"/>
                <a:ea typeface="HGPｺﾞｼｯｸM"/>
              </a:rPr>
              <a:t>2021</a:t>
            </a:r>
            <a:endParaRPr lang="ja-JP" altLang="en-US" sz="800" dirty="0">
              <a:latin typeface="HGPｺﾞｼｯｸM"/>
              <a:ea typeface="HGPｺﾞｼｯｸM"/>
            </a:endParaRPr>
          </a:p>
        </p:txBody>
      </p:sp>
    </p:spTree>
    <p:extLst>
      <p:ext uri="{BB962C8B-B14F-4D97-AF65-F5344CB8AC3E}">
        <p14:creationId xmlns:p14="http://schemas.microsoft.com/office/powerpoint/2010/main" val="2363704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 name="グラフ 79">
            <a:extLst>
              <a:ext uri="{FF2B5EF4-FFF2-40B4-BE49-F238E27FC236}">
                <a16:creationId xmlns:a16="http://schemas.microsoft.com/office/drawing/2014/main" id="{1D5CD1E7-E88D-42A0-8C27-30C2C49B4F4C}"/>
              </a:ext>
            </a:extLst>
          </p:cNvPr>
          <p:cNvGraphicFramePr>
            <a:graphicFrameLocks/>
          </p:cNvGraphicFramePr>
          <p:nvPr>
            <p:extLst>
              <p:ext uri="{D42A27DB-BD31-4B8C-83A1-F6EECF244321}">
                <p14:modId xmlns:p14="http://schemas.microsoft.com/office/powerpoint/2010/main" val="3764830081"/>
              </p:ext>
            </p:extLst>
          </p:nvPr>
        </p:nvGraphicFramePr>
        <p:xfrm>
          <a:off x="910350" y="1480457"/>
          <a:ext cx="8143200" cy="4183199"/>
        </p:xfrm>
        <a:graphic>
          <a:graphicData uri="http://schemas.openxmlformats.org/drawingml/2006/chart">
            <c:chart xmlns:c="http://schemas.openxmlformats.org/drawingml/2006/chart" xmlns:r="http://schemas.openxmlformats.org/officeDocument/2006/relationships" r:id="rId3"/>
          </a:graphicData>
        </a:graphic>
      </p:graphicFrame>
      <p:sp>
        <p:nvSpPr>
          <p:cNvPr id="29" name="三角形 28">
            <a:extLst>
              <a:ext uri="{FF2B5EF4-FFF2-40B4-BE49-F238E27FC236}">
                <a16:creationId xmlns:a16="http://schemas.microsoft.com/office/drawing/2014/main" id="{71CF54EE-6DA5-254E-B221-DB9A8D835F8A}"/>
              </a:ext>
            </a:extLst>
          </p:cNvPr>
          <p:cNvSpPr/>
          <p:nvPr/>
        </p:nvSpPr>
        <p:spPr>
          <a:xfrm rot="13500000">
            <a:off x="4314763" y="2232845"/>
            <a:ext cx="123087" cy="707337"/>
          </a:xfrm>
          <a:prstGeom prst="triangle">
            <a:avLst>
              <a:gd name="adj" fmla="val 100000"/>
            </a:avLst>
          </a:prstGeom>
          <a:solidFill>
            <a:srgbClr val="DA5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sz="1800"/>
              <a:t>利用シーンでデバイスを使い分けるユーザー</a:t>
            </a:r>
            <a:endParaRPr kumimoji="1" lang="ja-JP" altLang="en-US"/>
          </a:p>
        </p:txBody>
      </p:sp>
      <p:sp>
        <p:nvSpPr>
          <p:cNvPr id="7" name="円/楕円 6">
            <a:extLst>
              <a:ext uri="{FF2B5EF4-FFF2-40B4-BE49-F238E27FC236}">
                <a16:creationId xmlns:a16="http://schemas.microsoft.com/office/drawing/2014/main" id="{E20882B0-E502-9E41-B8AC-C830664DCF3C}"/>
              </a:ext>
            </a:extLst>
          </p:cNvPr>
          <p:cNvSpPr/>
          <p:nvPr/>
        </p:nvSpPr>
        <p:spPr>
          <a:xfrm>
            <a:off x="1537776" y="1844121"/>
            <a:ext cx="736375" cy="736375"/>
          </a:xfrm>
          <a:prstGeom prst="ellipse">
            <a:avLst/>
          </a:prstGeom>
          <a:noFill/>
          <a:ln>
            <a:solidFill>
              <a:srgbClr val="DA51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8" name="正方形/長方形 7">
            <a:extLst>
              <a:ext uri="{FF2B5EF4-FFF2-40B4-BE49-F238E27FC236}">
                <a16:creationId xmlns:a16="http://schemas.microsoft.com/office/drawing/2014/main" id="{6F74077A-8A8A-C346-AFF6-9D58258A904E}"/>
              </a:ext>
            </a:extLst>
          </p:cNvPr>
          <p:cNvSpPr/>
          <p:nvPr/>
        </p:nvSpPr>
        <p:spPr>
          <a:xfrm>
            <a:off x="2650325" y="1918966"/>
            <a:ext cx="1529056" cy="567812"/>
          </a:xfrm>
          <a:prstGeom prst="rect">
            <a:avLst/>
          </a:prstGeom>
          <a:solidFill>
            <a:srgbClr val="DA5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5091913F-67F7-FD4D-A843-5F22194B2992}"/>
              </a:ext>
            </a:extLst>
          </p:cNvPr>
          <p:cNvSpPr/>
          <p:nvPr/>
        </p:nvSpPr>
        <p:spPr>
          <a:xfrm>
            <a:off x="2628311" y="1982123"/>
            <a:ext cx="1573084" cy="461665"/>
          </a:xfrm>
          <a:prstGeom prst="rect">
            <a:avLst/>
          </a:prstGeom>
          <a:noFill/>
        </p:spPr>
        <p:txBody>
          <a:bodyPr wrap="square">
            <a:spAutoFit/>
          </a:bodyPr>
          <a:lstStyle/>
          <a:p>
            <a:pPr algn="ctr"/>
            <a:r>
              <a:rPr lang="ja-JP" altLang="en-US" sz="800" b="1" spc="40" dirty="0">
                <a:solidFill>
                  <a:schemeClr val="bg1"/>
                </a:solidFill>
                <a:latin typeface="Meiryo" panose="020B0604030504040204" pitchFamily="34" charset="-128"/>
                <a:ea typeface="Meiryo" panose="020B0604030504040204" pitchFamily="34" charset="-128"/>
              </a:rPr>
              <a:t>スマートデバイスは</a:t>
            </a:r>
            <a:r>
              <a:rPr lang="en-US" altLang="ja-JP" sz="800" b="1" spc="40" dirty="0">
                <a:solidFill>
                  <a:schemeClr val="bg1"/>
                </a:solidFill>
                <a:latin typeface="Meiryo" panose="020B0604030504040204" pitchFamily="34" charset="-128"/>
                <a:ea typeface="Meiryo" panose="020B0604030504040204" pitchFamily="34" charset="-128"/>
              </a:rPr>
              <a:t>7</a:t>
            </a:r>
            <a:r>
              <a:rPr lang="ja-JP" altLang="en-US" sz="800" b="1" spc="40" dirty="0">
                <a:solidFill>
                  <a:schemeClr val="bg1"/>
                </a:solidFill>
                <a:latin typeface="Meiryo" panose="020B0604030504040204" pitchFamily="34" charset="-128"/>
                <a:ea typeface="Meiryo" panose="020B0604030504040204" pitchFamily="34" charset="-128"/>
              </a:rPr>
              <a:t>時台に、</a:t>
            </a:r>
            <a:endParaRPr lang="en-US" altLang="ja-JP" sz="800" b="1" spc="40" dirty="0">
              <a:solidFill>
                <a:schemeClr val="bg1"/>
              </a:solidFill>
              <a:latin typeface="Meiryo" panose="020B0604030504040204" pitchFamily="34" charset="-128"/>
              <a:ea typeface="Meiryo" panose="020B0604030504040204" pitchFamily="34" charset="-128"/>
            </a:endParaRPr>
          </a:p>
          <a:p>
            <a:pPr algn="ctr"/>
            <a:r>
              <a:rPr lang="ja-JP" altLang="en-US" sz="800" b="1" spc="40" dirty="0">
                <a:solidFill>
                  <a:schemeClr val="bg1"/>
                </a:solidFill>
                <a:latin typeface="Meiryo" panose="020B0604030504040204" pitchFamily="34" charset="-128"/>
                <a:ea typeface="Meiryo" panose="020B0604030504040204" pitchFamily="34" charset="-128"/>
              </a:rPr>
              <a:t>パソコンは</a:t>
            </a:r>
            <a:r>
              <a:rPr lang="en-US" altLang="ja-JP" sz="800" b="1" spc="40" dirty="0">
                <a:solidFill>
                  <a:schemeClr val="bg1"/>
                </a:solidFill>
                <a:latin typeface="Meiryo" panose="020B0604030504040204" pitchFamily="34" charset="-128"/>
                <a:ea typeface="Meiryo" panose="020B0604030504040204" pitchFamily="34" charset="-128"/>
              </a:rPr>
              <a:t>8</a:t>
            </a:r>
            <a:r>
              <a:rPr lang="ja-JP" altLang="en-US" sz="800" b="1" spc="40" dirty="0">
                <a:solidFill>
                  <a:schemeClr val="bg1"/>
                </a:solidFill>
                <a:latin typeface="Meiryo" panose="020B0604030504040204" pitchFamily="34" charset="-128"/>
                <a:ea typeface="Meiryo" panose="020B0604030504040204" pitchFamily="34" charset="-128"/>
              </a:rPr>
              <a:t>時台にアクセス数のピークに到達</a:t>
            </a:r>
          </a:p>
        </p:txBody>
      </p:sp>
      <p:sp>
        <p:nvSpPr>
          <p:cNvPr id="9" name="三角形 8">
            <a:extLst>
              <a:ext uri="{FF2B5EF4-FFF2-40B4-BE49-F238E27FC236}">
                <a16:creationId xmlns:a16="http://schemas.microsoft.com/office/drawing/2014/main" id="{126027B6-CFFA-9549-A4D4-B8EC2D55EFE0}"/>
              </a:ext>
            </a:extLst>
          </p:cNvPr>
          <p:cNvSpPr/>
          <p:nvPr/>
        </p:nvSpPr>
        <p:spPr>
          <a:xfrm rot="16200000">
            <a:off x="2396568" y="1995165"/>
            <a:ext cx="87368" cy="432047"/>
          </a:xfrm>
          <a:prstGeom prst="triangle">
            <a:avLst/>
          </a:prstGeom>
          <a:solidFill>
            <a:srgbClr val="DA5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FB72E325-F784-9B47-8511-3F695F90C37D}"/>
              </a:ext>
            </a:extLst>
          </p:cNvPr>
          <p:cNvSpPr/>
          <p:nvPr/>
        </p:nvSpPr>
        <p:spPr>
          <a:xfrm>
            <a:off x="4257760" y="2036072"/>
            <a:ext cx="950430" cy="437601"/>
          </a:xfrm>
          <a:prstGeom prst="rect">
            <a:avLst/>
          </a:prstGeom>
          <a:solidFill>
            <a:srgbClr val="DA5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5668710E-1347-FE44-891B-519BCCF7D6B5}"/>
              </a:ext>
            </a:extLst>
          </p:cNvPr>
          <p:cNvSpPr/>
          <p:nvPr/>
        </p:nvSpPr>
        <p:spPr>
          <a:xfrm>
            <a:off x="4195742" y="2083187"/>
            <a:ext cx="1075547" cy="338554"/>
          </a:xfrm>
          <a:prstGeom prst="rect">
            <a:avLst/>
          </a:prstGeom>
          <a:noFill/>
        </p:spPr>
        <p:txBody>
          <a:bodyPr wrap="square">
            <a:spAutoFit/>
          </a:bodyPr>
          <a:lstStyle/>
          <a:p>
            <a:pPr algn="ctr"/>
            <a:r>
              <a:rPr lang="ja-JP" altLang="en-US" sz="800" b="1" spc="40" dirty="0">
                <a:solidFill>
                  <a:schemeClr val="bg1"/>
                </a:solidFill>
                <a:latin typeface="Meiryo" panose="020B0604030504040204" pitchFamily="34" charset="-128"/>
                <a:ea typeface="Meiryo" panose="020B0604030504040204" pitchFamily="34" charset="-128"/>
              </a:rPr>
              <a:t>再び昼休み前後に</a:t>
            </a:r>
          </a:p>
          <a:p>
            <a:pPr algn="ctr"/>
            <a:r>
              <a:rPr lang="ja-JP" altLang="en-US" sz="800" b="1" spc="40" dirty="0">
                <a:solidFill>
                  <a:schemeClr val="bg1"/>
                </a:solidFill>
                <a:latin typeface="Meiryo" panose="020B0604030504040204" pitchFamily="34" charset="-128"/>
                <a:ea typeface="Meiryo" panose="020B0604030504040204" pitchFamily="34" charset="-128"/>
              </a:rPr>
              <a:t>アクセスが増加</a:t>
            </a:r>
          </a:p>
        </p:txBody>
      </p:sp>
      <p:sp>
        <p:nvSpPr>
          <p:cNvPr id="30" name="円/楕円 29">
            <a:extLst>
              <a:ext uri="{FF2B5EF4-FFF2-40B4-BE49-F238E27FC236}">
                <a16:creationId xmlns:a16="http://schemas.microsoft.com/office/drawing/2014/main" id="{61C9C4B7-C196-3C49-9F9B-DB03561B6438}"/>
              </a:ext>
            </a:extLst>
          </p:cNvPr>
          <p:cNvSpPr/>
          <p:nvPr/>
        </p:nvSpPr>
        <p:spPr>
          <a:xfrm>
            <a:off x="3678514" y="2730909"/>
            <a:ext cx="404193" cy="404193"/>
          </a:xfrm>
          <a:prstGeom prst="ellipse">
            <a:avLst/>
          </a:prstGeom>
          <a:noFill/>
          <a:ln>
            <a:solidFill>
              <a:srgbClr val="DA51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40" name="正方形/長方形 39">
            <a:extLst>
              <a:ext uri="{FF2B5EF4-FFF2-40B4-BE49-F238E27FC236}">
                <a16:creationId xmlns:a16="http://schemas.microsoft.com/office/drawing/2014/main" id="{913B5557-9C7F-1049-A5E3-B4FDD29B7C0A}"/>
              </a:ext>
            </a:extLst>
          </p:cNvPr>
          <p:cNvSpPr/>
          <p:nvPr/>
        </p:nvSpPr>
        <p:spPr>
          <a:xfrm>
            <a:off x="7352652" y="3479135"/>
            <a:ext cx="950430" cy="374603"/>
          </a:xfrm>
          <a:prstGeom prst="rect">
            <a:avLst/>
          </a:prstGeom>
          <a:solidFill>
            <a:srgbClr val="DA5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52F8B5DC-00E9-7A47-A960-B9D7622FA5BB}"/>
              </a:ext>
            </a:extLst>
          </p:cNvPr>
          <p:cNvSpPr/>
          <p:nvPr/>
        </p:nvSpPr>
        <p:spPr>
          <a:xfrm>
            <a:off x="7242659" y="3506771"/>
            <a:ext cx="1193578" cy="338554"/>
          </a:xfrm>
          <a:prstGeom prst="rect">
            <a:avLst/>
          </a:prstGeom>
          <a:noFill/>
        </p:spPr>
        <p:txBody>
          <a:bodyPr wrap="square">
            <a:spAutoFit/>
          </a:bodyPr>
          <a:lstStyle/>
          <a:p>
            <a:pPr algn="ctr"/>
            <a:r>
              <a:rPr lang="ja-JP" altLang="en-US" sz="800" b="1" spc="40" dirty="0">
                <a:solidFill>
                  <a:schemeClr val="bg1"/>
                </a:solidFill>
                <a:latin typeface="Meiryo" panose="020B0604030504040204" pitchFamily="34" charset="-128"/>
                <a:ea typeface="Meiryo" panose="020B0604030504040204" pitchFamily="34" charset="-128"/>
              </a:rPr>
              <a:t>安定した</a:t>
            </a:r>
          </a:p>
          <a:p>
            <a:pPr algn="ctr"/>
            <a:r>
              <a:rPr lang="ja-JP" altLang="en-US" sz="800" b="1" spc="40" dirty="0">
                <a:solidFill>
                  <a:schemeClr val="bg1"/>
                </a:solidFill>
                <a:latin typeface="Meiryo" panose="020B0604030504040204" pitchFamily="34" charset="-128"/>
                <a:ea typeface="Meiryo" panose="020B0604030504040204" pitchFamily="34" charset="-128"/>
              </a:rPr>
              <a:t>アクセス数を維持</a:t>
            </a:r>
          </a:p>
        </p:txBody>
      </p:sp>
      <p:sp>
        <p:nvSpPr>
          <p:cNvPr id="45" name="三角形 44">
            <a:extLst>
              <a:ext uri="{FF2B5EF4-FFF2-40B4-BE49-F238E27FC236}">
                <a16:creationId xmlns:a16="http://schemas.microsoft.com/office/drawing/2014/main" id="{650DDA1E-2EC8-B341-8ED8-4DD340E041A1}"/>
              </a:ext>
            </a:extLst>
          </p:cNvPr>
          <p:cNvSpPr/>
          <p:nvPr/>
        </p:nvSpPr>
        <p:spPr>
          <a:xfrm rot="10800000">
            <a:off x="7782415" y="3829087"/>
            <a:ext cx="90905" cy="307776"/>
          </a:xfrm>
          <a:prstGeom prst="triangle">
            <a:avLst/>
          </a:prstGeom>
          <a:solidFill>
            <a:srgbClr val="DA5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a:extLst>
              <a:ext uri="{FF2B5EF4-FFF2-40B4-BE49-F238E27FC236}">
                <a16:creationId xmlns:a16="http://schemas.microsoft.com/office/drawing/2014/main" id="{659E1659-3629-924B-8521-090666E17119}"/>
              </a:ext>
            </a:extLst>
          </p:cNvPr>
          <p:cNvSpPr/>
          <p:nvPr/>
        </p:nvSpPr>
        <p:spPr>
          <a:xfrm>
            <a:off x="7625770" y="4229461"/>
            <a:ext cx="404193" cy="404193"/>
          </a:xfrm>
          <a:prstGeom prst="ellipse">
            <a:avLst/>
          </a:prstGeom>
          <a:noFill/>
          <a:ln>
            <a:solidFill>
              <a:srgbClr val="DA51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grpSp>
        <p:nvGrpSpPr>
          <p:cNvPr id="15" name="グループ化 14">
            <a:extLst>
              <a:ext uri="{FF2B5EF4-FFF2-40B4-BE49-F238E27FC236}">
                <a16:creationId xmlns:a16="http://schemas.microsoft.com/office/drawing/2014/main" id="{9D63731B-3397-F44B-897E-683915FDD2E3}"/>
              </a:ext>
            </a:extLst>
          </p:cNvPr>
          <p:cNvGrpSpPr/>
          <p:nvPr/>
        </p:nvGrpSpPr>
        <p:grpSpPr>
          <a:xfrm>
            <a:off x="5442837" y="2015543"/>
            <a:ext cx="1193578" cy="1193578"/>
            <a:chOff x="5616999" y="1930295"/>
            <a:chExt cx="1193578" cy="1193578"/>
          </a:xfrm>
        </p:grpSpPr>
        <p:sp>
          <p:nvSpPr>
            <p:cNvPr id="3" name="円/楕円 2">
              <a:extLst>
                <a:ext uri="{FF2B5EF4-FFF2-40B4-BE49-F238E27FC236}">
                  <a16:creationId xmlns:a16="http://schemas.microsoft.com/office/drawing/2014/main" id="{FD5EE15C-C1AE-354A-B10F-0E6DEF4E798E}"/>
                </a:ext>
              </a:extLst>
            </p:cNvPr>
            <p:cNvSpPr/>
            <p:nvPr/>
          </p:nvSpPr>
          <p:spPr>
            <a:xfrm>
              <a:off x="5616999" y="1930295"/>
              <a:ext cx="1193578" cy="1193578"/>
            </a:xfrm>
            <a:prstGeom prst="ellipse">
              <a:avLst/>
            </a:prstGeom>
            <a:solidFill>
              <a:schemeClr val="bg1"/>
            </a:solidFill>
            <a:ln>
              <a:solidFill>
                <a:srgbClr val="15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7D6ECE99-22EB-4F96-B281-E3D5BFDA188B}"/>
                </a:ext>
              </a:extLst>
            </p:cNvPr>
            <p:cNvSpPr/>
            <p:nvPr/>
          </p:nvSpPr>
          <p:spPr>
            <a:xfrm>
              <a:off x="5770021" y="2421835"/>
              <a:ext cx="890048" cy="315471"/>
            </a:xfrm>
            <a:prstGeom prst="rect">
              <a:avLst/>
            </a:prstGeom>
            <a:noFill/>
          </p:spPr>
          <p:txBody>
            <a:bodyPr wrap="square" lIns="0" tIns="0" rIns="0" bIns="0" rtlCol="0">
              <a:spAutoFit/>
            </a:bodyPr>
            <a:lstStyle/>
            <a:p>
              <a:pPr algn="ctr">
                <a:spcBef>
                  <a:spcPts val="300"/>
                </a:spcBef>
              </a:pPr>
              <a:r>
                <a:rPr lang="ja-JP" altLang="en-US" sz="900" b="1">
                  <a:solidFill>
                    <a:srgbClr val="003964"/>
                  </a:solidFill>
                  <a:latin typeface="Meiryo UI" panose="020B0604030504040204" pitchFamily="34" charset="-128"/>
                  <a:ea typeface="Meiryo UI" panose="020B0604030504040204" pitchFamily="34" charset="-128"/>
                  <a:cs typeface="Meiryo UI" panose="020B0604030504040204" pitchFamily="50" charset="-128"/>
                </a:rPr>
                <a:t>スマートデバイス</a:t>
              </a:r>
              <a:endParaRPr lang="en-US" altLang="ja-JP" sz="900" b="1" dirty="0">
                <a:solidFill>
                  <a:srgbClr val="003964"/>
                </a:solidFill>
                <a:latin typeface="Meiryo UI" panose="020B0604030504040204" pitchFamily="34" charset="-128"/>
                <a:ea typeface="Meiryo UI" panose="020B0604030504040204" pitchFamily="34" charset="-128"/>
                <a:cs typeface="Meiryo UI" panose="020B0604030504040204" pitchFamily="50" charset="-128"/>
              </a:endParaRPr>
            </a:p>
            <a:p>
              <a:pPr algn="ctr">
                <a:spcBef>
                  <a:spcPts val="300"/>
                </a:spcBef>
              </a:pPr>
              <a:r>
                <a:rPr lang="ja-JP" altLang="en-US" sz="900" b="1">
                  <a:solidFill>
                    <a:srgbClr val="003964"/>
                  </a:solidFill>
                  <a:latin typeface="Meiryo UI" panose="020B0604030504040204" pitchFamily="34" charset="-128"/>
                  <a:ea typeface="Meiryo UI" panose="020B0604030504040204" pitchFamily="34" charset="-128"/>
                  <a:cs typeface="Meiryo UI" panose="020B0604030504040204" pitchFamily="50" charset="-128"/>
                </a:rPr>
                <a:t>のみ</a:t>
              </a:r>
              <a:r>
                <a:rPr lang="ja-JP" altLang="en-US" sz="900" b="1" dirty="0">
                  <a:solidFill>
                    <a:srgbClr val="003964"/>
                  </a:solidFill>
                  <a:latin typeface="Meiryo UI" panose="020B0604030504040204" pitchFamily="34" charset="-128"/>
                  <a:ea typeface="Meiryo UI" panose="020B0604030504040204" pitchFamily="34" charset="-128"/>
                  <a:cs typeface="Meiryo UI" panose="020B0604030504040204" pitchFamily="50" charset="-128"/>
                </a:rPr>
                <a:t>で閲覧</a:t>
              </a:r>
            </a:p>
          </p:txBody>
        </p:sp>
        <p:sp>
          <p:nvSpPr>
            <p:cNvPr id="43" name="正方形/長方形 42">
              <a:extLst>
                <a:ext uri="{FF2B5EF4-FFF2-40B4-BE49-F238E27FC236}">
                  <a16:creationId xmlns:a16="http://schemas.microsoft.com/office/drawing/2014/main" id="{70E43D0E-21E5-41EE-B769-FCCD18304D4E}"/>
                </a:ext>
              </a:extLst>
            </p:cNvPr>
            <p:cNvSpPr/>
            <p:nvPr/>
          </p:nvSpPr>
          <p:spPr>
            <a:xfrm>
              <a:off x="5833857" y="2750934"/>
              <a:ext cx="695694" cy="229550"/>
            </a:xfrm>
            <a:prstGeom prst="rect">
              <a:avLst/>
            </a:prstGeom>
            <a:noFill/>
          </p:spPr>
          <p:txBody>
            <a:bodyPr wrap="square" lIns="0" tIns="0" rIns="0" bIns="0" rtlCol="0">
              <a:spAutoFit/>
            </a:bodyPr>
            <a:lstStyle/>
            <a:p>
              <a:pPr algn="ctr">
                <a:lnSpc>
                  <a:spcPct val="120000"/>
                </a:lnSpc>
                <a:spcBef>
                  <a:spcPts val="300"/>
                </a:spcBef>
              </a:pPr>
              <a:r>
                <a:rPr lang="en-US" altLang="ja-JP" sz="1400" b="1" dirty="0">
                  <a:solidFill>
                    <a:srgbClr val="DA5121"/>
                  </a:solidFill>
                  <a:latin typeface="Meiryo UI" panose="020B0604030504040204" pitchFamily="34" charset="-128"/>
                  <a:ea typeface="Meiryo UI" panose="020B0604030504040204" pitchFamily="34" charset="-128"/>
                  <a:cs typeface="ＭＳ Ｐゴシック"/>
                </a:rPr>
                <a:t>27.4</a:t>
              </a:r>
              <a:endParaRPr lang="ja-JP" altLang="en-US" sz="1400" b="1" dirty="0">
                <a:solidFill>
                  <a:srgbClr val="DA5121"/>
                </a:solidFill>
                <a:latin typeface="Meiryo UI" panose="020B0604030504040204" pitchFamily="34" charset="-128"/>
                <a:ea typeface="Meiryo UI" panose="020B0604030504040204" pitchFamily="34" charset="-128"/>
                <a:cs typeface="ＭＳ Ｐゴシック"/>
              </a:endParaRPr>
            </a:p>
          </p:txBody>
        </p:sp>
        <p:sp>
          <p:nvSpPr>
            <p:cNvPr id="70" name="正方形/長方形 69">
              <a:extLst>
                <a:ext uri="{FF2B5EF4-FFF2-40B4-BE49-F238E27FC236}">
                  <a16:creationId xmlns:a16="http://schemas.microsoft.com/office/drawing/2014/main" id="{60A51767-9EAE-49C2-8298-EC7A2A92CFEB}"/>
                </a:ext>
              </a:extLst>
            </p:cNvPr>
            <p:cNvSpPr/>
            <p:nvPr/>
          </p:nvSpPr>
          <p:spPr>
            <a:xfrm>
              <a:off x="6416004" y="2816528"/>
              <a:ext cx="147632" cy="163956"/>
            </a:xfrm>
            <a:prstGeom prst="rect">
              <a:avLst/>
            </a:prstGeom>
            <a:noFill/>
          </p:spPr>
          <p:txBody>
            <a:bodyPr wrap="square" lIns="0" tIns="0" rIns="0" bIns="0" rtlCol="0">
              <a:spAutoFit/>
            </a:bodyPr>
            <a:lstStyle/>
            <a:p>
              <a:pPr algn="ctr">
                <a:lnSpc>
                  <a:spcPct val="120000"/>
                </a:lnSpc>
                <a:spcBef>
                  <a:spcPts val="300"/>
                </a:spcBef>
              </a:pPr>
              <a:r>
                <a:rPr lang="ja-JP" altLang="en-US" sz="1000" b="1">
                  <a:solidFill>
                    <a:srgbClr val="003964"/>
                  </a:solidFill>
                  <a:latin typeface="Meiryo UI" panose="020B0604030504040204" pitchFamily="34" charset="-128"/>
                  <a:ea typeface="Meiryo UI" panose="020B0604030504040204" pitchFamily="34" charset="-128"/>
                  <a:cs typeface="ＭＳ Ｐゴシック"/>
                </a:rPr>
                <a:t>％</a:t>
              </a:r>
            </a:p>
          </p:txBody>
        </p:sp>
        <p:pic>
          <p:nvPicPr>
            <p:cNvPr id="61" name="グラフィックス 60">
              <a:extLst>
                <a:ext uri="{FF2B5EF4-FFF2-40B4-BE49-F238E27FC236}">
                  <a16:creationId xmlns:a16="http://schemas.microsoft.com/office/drawing/2014/main" id="{F40A2B6B-0A56-5840-9CC6-3FAEE5D4048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43099" y="2010478"/>
              <a:ext cx="341379" cy="341379"/>
            </a:xfrm>
            <a:prstGeom prst="rect">
              <a:avLst/>
            </a:prstGeom>
          </p:spPr>
        </p:pic>
      </p:grpSp>
      <p:grpSp>
        <p:nvGrpSpPr>
          <p:cNvPr id="5" name="グループ化 4">
            <a:extLst>
              <a:ext uri="{FF2B5EF4-FFF2-40B4-BE49-F238E27FC236}">
                <a16:creationId xmlns:a16="http://schemas.microsoft.com/office/drawing/2014/main" id="{49DD86E6-7B20-8A47-9F21-3040251AD446}"/>
              </a:ext>
            </a:extLst>
          </p:cNvPr>
          <p:cNvGrpSpPr/>
          <p:nvPr/>
        </p:nvGrpSpPr>
        <p:grpSpPr>
          <a:xfrm>
            <a:off x="7992400" y="2015543"/>
            <a:ext cx="1193578" cy="1193578"/>
            <a:chOff x="8166562" y="1930295"/>
            <a:chExt cx="1193578" cy="1193578"/>
          </a:xfrm>
        </p:grpSpPr>
        <p:sp>
          <p:nvSpPr>
            <p:cNvPr id="63" name="円/楕円 62">
              <a:extLst>
                <a:ext uri="{FF2B5EF4-FFF2-40B4-BE49-F238E27FC236}">
                  <a16:creationId xmlns:a16="http://schemas.microsoft.com/office/drawing/2014/main" id="{C9398B10-DD2C-3946-AD72-77F12753259C}"/>
                </a:ext>
              </a:extLst>
            </p:cNvPr>
            <p:cNvSpPr/>
            <p:nvPr/>
          </p:nvSpPr>
          <p:spPr>
            <a:xfrm>
              <a:off x="8166562" y="1930295"/>
              <a:ext cx="1193578" cy="1193578"/>
            </a:xfrm>
            <a:prstGeom prst="ellipse">
              <a:avLst/>
            </a:prstGeom>
            <a:solidFill>
              <a:schemeClr val="bg1"/>
            </a:solidFill>
            <a:ln>
              <a:solidFill>
                <a:srgbClr val="15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55741F58-6370-458A-9BCF-90D0F4E58684}"/>
                </a:ext>
              </a:extLst>
            </p:cNvPr>
            <p:cNvSpPr/>
            <p:nvPr/>
          </p:nvSpPr>
          <p:spPr>
            <a:xfrm>
              <a:off x="8395364" y="2421835"/>
              <a:ext cx="735975" cy="315471"/>
            </a:xfrm>
            <a:prstGeom prst="rect">
              <a:avLst/>
            </a:prstGeom>
            <a:noFill/>
          </p:spPr>
          <p:txBody>
            <a:bodyPr wrap="square" lIns="0" tIns="0" rIns="0" bIns="0" rtlCol="0">
              <a:spAutoFit/>
            </a:bodyPr>
            <a:lstStyle/>
            <a:p>
              <a:pPr algn="ctr">
                <a:spcBef>
                  <a:spcPts val="300"/>
                </a:spcBef>
              </a:pPr>
              <a:r>
                <a:rPr lang="ja-JP" altLang="en-US" sz="900" b="1">
                  <a:solidFill>
                    <a:srgbClr val="003964"/>
                  </a:solidFill>
                  <a:latin typeface="Meiryo UI" panose="020B0604030504040204" pitchFamily="34" charset="-128"/>
                  <a:ea typeface="Meiryo UI" panose="020B0604030504040204" pitchFamily="34" charset="-128"/>
                  <a:cs typeface="Meiryo UI" panose="020B0604030504040204" pitchFamily="50" charset="-128"/>
                </a:rPr>
                <a:t>パソコン</a:t>
              </a:r>
              <a:endParaRPr lang="en-US" altLang="ja-JP" sz="900" b="1" dirty="0">
                <a:solidFill>
                  <a:srgbClr val="003964"/>
                </a:solidFill>
                <a:latin typeface="Meiryo UI" panose="020B0604030504040204" pitchFamily="34" charset="-128"/>
                <a:ea typeface="Meiryo UI" panose="020B0604030504040204" pitchFamily="34" charset="-128"/>
                <a:cs typeface="Meiryo UI" panose="020B0604030504040204" pitchFamily="50" charset="-128"/>
              </a:endParaRPr>
            </a:p>
            <a:p>
              <a:pPr algn="ctr">
                <a:spcBef>
                  <a:spcPts val="300"/>
                </a:spcBef>
              </a:pPr>
              <a:r>
                <a:rPr lang="ja-JP" altLang="en-US" sz="900" b="1">
                  <a:solidFill>
                    <a:srgbClr val="003964"/>
                  </a:solidFill>
                  <a:latin typeface="Meiryo UI" panose="020B0604030504040204" pitchFamily="34" charset="-128"/>
                  <a:ea typeface="Meiryo UI" panose="020B0604030504040204" pitchFamily="34" charset="-128"/>
                  <a:cs typeface="Meiryo UI" panose="020B0604030504040204" pitchFamily="50" charset="-128"/>
                </a:rPr>
                <a:t>のみで閲覧</a:t>
              </a:r>
            </a:p>
          </p:txBody>
        </p:sp>
        <p:sp>
          <p:nvSpPr>
            <p:cNvPr id="37" name="正方形/長方形 36">
              <a:extLst>
                <a:ext uri="{FF2B5EF4-FFF2-40B4-BE49-F238E27FC236}">
                  <a16:creationId xmlns:a16="http://schemas.microsoft.com/office/drawing/2014/main" id="{3EFCF11D-7E01-42F9-9E7A-8220CCC1F806}"/>
                </a:ext>
              </a:extLst>
            </p:cNvPr>
            <p:cNvSpPr/>
            <p:nvPr/>
          </p:nvSpPr>
          <p:spPr>
            <a:xfrm>
              <a:off x="8437957" y="2750934"/>
              <a:ext cx="545144" cy="229550"/>
            </a:xfrm>
            <a:prstGeom prst="rect">
              <a:avLst/>
            </a:prstGeom>
            <a:noFill/>
          </p:spPr>
          <p:txBody>
            <a:bodyPr wrap="square" lIns="0" tIns="0" rIns="0" bIns="0" rtlCol="0">
              <a:spAutoFit/>
            </a:bodyPr>
            <a:lstStyle/>
            <a:p>
              <a:pPr algn="ctr">
                <a:lnSpc>
                  <a:spcPct val="120000"/>
                </a:lnSpc>
                <a:spcBef>
                  <a:spcPts val="300"/>
                </a:spcBef>
              </a:pPr>
              <a:r>
                <a:rPr lang="en-US" altLang="ja-JP" sz="1400" b="1" dirty="0">
                  <a:solidFill>
                    <a:srgbClr val="DA5121"/>
                  </a:solidFill>
                  <a:latin typeface="Meiryo UI" panose="020B0604030504040204" pitchFamily="34" charset="-128"/>
                  <a:ea typeface="Meiryo UI" panose="020B0604030504040204" pitchFamily="34" charset="-128"/>
                  <a:cs typeface="ＭＳ Ｐゴシック"/>
                </a:rPr>
                <a:t>33.3</a:t>
              </a:r>
              <a:endParaRPr lang="ja-JP" altLang="en-US" sz="1400" b="1" dirty="0">
                <a:solidFill>
                  <a:srgbClr val="DA5121"/>
                </a:solidFill>
                <a:latin typeface="Meiryo UI" panose="020B0604030504040204" pitchFamily="34" charset="-128"/>
                <a:ea typeface="Meiryo UI" panose="020B0604030504040204" pitchFamily="34" charset="-128"/>
                <a:cs typeface="ＭＳ Ｐゴシック"/>
              </a:endParaRPr>
            </a:p>
          </p:txBody>
        </p:sp>
        <p:sp>
          <p:nvSpPr>
            <p:cNvPr id="38" name="正方形/長方形 37">
              <a:extLst>
                <a:ext uri="{FF2B5EF4-FFF2-40B4-BE49-F238E27FC236}">
                  <a16:creationId xmlns:a16="http://schemas.microsoft.com/office/drawing/2014/main" id="{612C0FE5-073B-4AE6-A84F-FBBA1FB3B5CD}"/>
                </a:ext>
              </a:extLst>
            </p:cNvPr>
            <p:cNvSpPr/>
            <p:nvPr/>
          </p:nvSpPr>
          <p:spPr>
            <a:xfrm>
              <a:off x="8934164" y="2816528"/>
              <a:ext cx="147632" cy="163956"/>
            </a:xfrm>
            <a:prstGeom prst="rect">
              <a:avLst/>
            </a:prstGeom>
            <a:noFill/>
          </p:spPr>
          <p:txBody>
            <a:bodyPr wrap="square" lIns="0" tIns="0" rIns="0" bIns="0" rtlCol="0">
              <a:spAutoFit/>
            </a:bodyPr>
            <a:lstStyle/>
            <a:p>
              <a:pPr algn="ctr">
                <a:lnSpc>
                  <a:spcPct val="120000"/>
                </a:lnSpc>
                <a:spcBef>
                  <a:spcPts val="300"/>
                </a:spcBef>
              </a:pPr>
              <a:r>
                <a:rPr lang="ja-JP" altLang="en-US" sz="1000" b="1">
                  <a:solidFill>
                    <a:srgbClr val="003964"/>
                  </a:solidFill>
                  <a:latin typeface="Meiryo UI" panose="020B0604030504040204" pitchFamily="34" charset="-128"/>
                  <a:ea typeface="Meiryo UI" panose="020B0604030504040204" pitchFamily="34" charset="-128"/>
                  <a:cs typeface="ＭＳ Ｐゴシック"/>
                </a:rPr>
                <a:t>％</a:t>
              </a:r>
            </a:p>
          </p:txBody>
        </p:sp>
        <p:pic>
          <p:nvPicPr>
            <p:cNvPr id="62" name="グラフィックス 61">
              <a:extLst>
                <a:ext uri="{FF2B5EF4-FFF2-40B4-BE49-F238E27FC236}">
                  <a16:creationId xmlns:a16="http://schemas.microsoft.com/office/drawing/2014/main" id="{6D402B95-2125-5845-93B2-A6900C0B414E}"/>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561430" y="2003819"/>
              <a:ext cx="403843" cy="403843"/>
            </a:xfrm>
            <a:prstGeom prst="rect">
              <a:avLst/>
            </a:prstGeom>
          </p:spPr>
        </p:pic>
      </p:grpSp>
      <p:grpSp>
        <p:nvGrpSpPr>
          <p:cNvPr id="10" name="グループ化 9">
            <a:extLst>
              <a:ext uri="{FF2B5EF4-FFF2-40B4-BE49-F238E27FC236}">
                <a16:creationId xmlns:a16="http://schemas.microsoft.com/office/drawing/2014/main" id="{1C5491EE-E4A6-7645-8880-3F3AEAB331E4}"/>
              </a:ext>
            </a:extLst>
          </p:cNvPr>
          <p:cNvGrpSpPr/>
          <p:nvPr/>
        </p:nvGrpSpPr>
        <p:grpSpPr>
          <a:xfrm>
            <a:off x="6715272" y="2015543"/>
            <a:ext cx="1193578" cy="1193578"/>
            <a:chOff x="6756428" y="1930295"/>
            <a:chExt cx="1193578" cy="1193578"/>
          </a:xfrm>
        </p:grpSpPr>
        <p:sp>
          <p:nvSpPr>
            <p:cNvPr id="64" name="円/楕円 63">
              <a:extLst>
                <a:ext uri="{FF2B5EF4-FFF2-40B4-BE49-F238E27FC236}">
                  <a16:creationId xmlns:a16="http://schemas.microsoft.com/office/drawing/2014/main" id="{E1BE2252-11A8-F143-B905-719BA66F5126}"/>
                </a:ext>
              </a:extLst>
            </p:cNvPr>
            <p:cNvSpPr/>
            <p:nvPr/>
          </p:nvSpPr>
          <p:spPr>
            <a:xfrm>
              <a:off x="6756428" y="1930295"/>
              <a:ext cx="1193578" cy="1193578"/>
            </a:xfrm>
            <a:prstGeom prst="ellipse">
              <a:avLst/>
            </a:prstGeom>
            <a:solidFill>
              <a:srgbClr val="DA5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a:extLst>
                <a:ext uri="{FF2B5EF4-FFF2-40B4-BE49-F238E27FC236}">
                  <a16:creationId xmlns:a16="http://schemas.microsoft.com/office/drawing/2014/main" id="{3B869465-FD08-A342-A760-913C6C4E4600}"/>
                </a:ext>
              </a:extLst>
            </p:cNvPr>
            <p:cNvSpPr/>
            <p:nvPr/>
          </p:nvSpPr>
          <p:spPr>
            <a:xfrm>
              <a:off x="6924684" y="2202390"/>
              <a:ext cx="857067" cy="315471"/>
            </a:xfrm>
            <a:prstGeom prst="rect">
              <a:avLst/>
            </a:prstGeom>
            <a:noFill/>
          </p:spPr>
          <p:txBody>
            <a:bodyPr wrap="square" lIns="0" tIns="0" rIns="0" bIns="0" rtlCol="0">
              <a:spAutoFit/>
            </a:bodyPr>
            <a:lstStyle/>
            <a:p>
              <a:pPr algn="ctr">
                <a:spcBef>
                  <a:spcPts val="300"/>
                </a:spcBef>
              </a:pPr>
              <a:r>
                <a:rPr lang="ja-JP" altLang="en-US" sz="900" b="1" dirty="0">
                  <a:solidFill>
                    <a:schemeClr val="bg1"/>
                  </a:solidFill>
                  <a:latin typeface="Meiryo UI" panose="020B0604030504040204" pitchFamily="34" charset="-128"/>
                  <a:ea typeface="Meiryo UI" panose="020B0604030504040204" pitchFamily="34" charset="-128"/>
                  <a:cs typeface="Meiryo UI" panose="020B0604030504040204" pitchFamily="50" charset="-128"/>
                </a:rPr>
                <a:t>スマートデバイス</a:t>
              </a:r>
              <a:r>
                <a:rPr lang="en-US" altLang="ja-JP" sz="900" b="1" dirty="0">
                  <a:solidFill>
                    <a:schemeClr val="bg1"/>
                  </a:solidFill>
                  <a:latin typeface="Meiryo UI" panose="020B0604030504040204" pitchFamily="34" charset="-128"/>
                  <a:ea typeface="Meiryo UI" panose="020B0604030504040204" pitchFamily="34" charset="-128"/>
                  <a:cs typeface="Meiryo UI" panose="020B0604030504040204" pitchFamily="50" charset="-128"/>
                </a:rPr>
                <a:t>/</a:t>
              </a:r>
            </a:p>
            <a:p>
              <a:pPr algn="ctr">
                <a:spcBef>
                  <a:spcPts val="300"/>
                </a:spcBef>
              </a:pPr>
              <a:r>
                <a:rPr lang="ja-JP" altLang="en-US" sz="900" b="1" dirty="0">
                  <a:solidFill>
                    <a:schemeClr val="bg1"/>
                  </a:solidFill>
                  <a:latin typeface="Meiryo UI" panose="020B0604030504040204" pitchFamily="34" charset="-128"/>
                  <a:ea typeface="Meiryo UI" panose="020B0604030504040204" pitchFamily="34" charset="-128"/>
                  <a:cs typeface="Meiryo UI" panose="020B0604030504040204" pitchFamily="50" charset="-128"/>
                </a:rPr>
                <a:t>パソコン併用</a:t>
              </a:r>
            </a:p>
          </p:txBody>
        </p:sp>
        <p:sp>
          <p:nvSpPr>
            <p:cNvPr id="67" name="正方形/長方形 66">
              <a:extLst>
                <a:ext uri="{FF2B5EF4-FFF2-40B4-BE49-F238E27FC236}">
                  <a16:creationId xmlns:a16="http://schemas.microsoft.com/office/drawing/2014/main" id="{EED2EA7D-22A7-9D4E-93EC-62428DE34B49}"/>
                </a:ext>
              </a:extLst>
            </p:cNvPr>
            <p:cNvSpPr/>
            <p:nvPr/>
          </p:nvSpPr>
          <p:spPr>
            <a:xfrm>
              <a:off x="7589131" y="2675371"/>
              <a:ext cx="147632" cy="196721"/>
            </a:xfrm>
            <a:prstGeom prst="rect">
              <a:avLst/>
            </a:prstGeom>
            <a:noFill/>
          </p:spPr>
          <p:txBody>
            <a:bodyPr wrap="square" lIns="0" tIns="0" rIns="0" bIns="0" rtlCol="0">
              <a:spAutoFit/>
            </a:bodyPr>
            <a:lstStyle/>
            <a:p>
              <a:pPr algn="ctr">
                <a:lnSpc>
                  <a:spcPct val="120000"/>
                </a:lnSpc>
                <a:spcBef>
                  <a:spcPts val="300"/>
                </a:spcBef>
              </a:pPr>
              <a:r>
                <a:rPr lang="ja-JP" altLang="en-US" sz="1200" b="1">
                  <a:solidFill>
                    <a:schemeClr val="bg1"/>
                  </a:solidFill>
                  <a:latin typeface="Meiryo UI" panose="020B0604030504040204" pitchFamily="34" charset="-128"/>
                  <a:ea typeface="Meiryo UI" panose="020B0604030504040204" pitchFamily="34" charset="-128"/>
                  <a:cs typeface="ＭＳ Ｐゴシック"/>
                </a:rPr>
                <a:t>％</a:t>
              </a:r>
            </a:p>
          </p:txBody>
        </p:sp>
        <p:sp>
          <p:nvSpPr>
            <p:cNvPr id="68" name="正方形/長方形 67">
              <a:extLst>
                <a:ext uri="{FF2B5EF4-FFF2-40B4-BE49-F238E27FC236}">
                  <a16:creationId xmlns:a16="http://schemas.microsoft.com/office/drawing/2014/main" id="{8D7516B3-87B6-FC45-A6D8-D3F9F4966062}"/>
                </a:ext>
              </a:extLst>
            </p:cNvPr>
            <p:cNvSpPr/>
            <p:nvPr/>
          </p:nvSpPr>
          <p:spPr>
            <a:xfrm>
              <a:off x="6936853" y="2540171"/>
              <a:ext cx="781780" cy="369332"/>
            </a:xfrm>
            <a:prstGeom prst="rect">
              <a:avLst/>
            </a:prstGeom>
          </p:spPr>
          <p:txBody>
            <a:bodyPr wrap="square" lIns="91440" tIns="45720" rIns="91440" bIns="45720" anchor="t">
              <a:spAutoFit/>
            </a:bodyPr>
            <a:lstStyle/>
            <a:p>
              <a:r>
                <a:rPr lang="en-US" altLang="ja-JP" b="1">
                  <a:solidFill>
                    <a:schemeClr val="bg1"/>
                  </a:solidFill>
                  <a:latin typeface="Meiryo UI" panose="020B0604030504040204" pitchFamily="34" charset="-128"/>
                  <a:ea typeface="Meiryo UI" panose="020B0604030504040204" pitchFamily="34" charset="-128"/>
                </a:rPr>
                <a:t>39.3</a:t>
              </a:r>
              <a:endParaRPr lang="ja-JP" altLang="en-US" sz="1000" dirty="0">
                <a:solidFill>
                  <a:schemeClr val="bg1"/>
                </a:solidFill>
                <a:latin typeface="Meiryo UI" panose="020B0604030504040204" pitchFamily="34" charset="-128"/>
                <a:ea typeface="Meiryo UI" panose="020B0604030504040204" pitchFamily="34" charset="-128"/>
                <a:cs typeface="Calibri"/>
              </a:endParaRPr>
            </a:p>
          </p:txBody>
        </p:sp>
      </p:grpSp>
      <p:sp>
        <p:nvSpPr>
          <p:cNvPr id="47" name="テキスト ボックス 46">
            <a:extLst>
              <a:ext uri="{FF2B5EF4-FFF2-40B4-BE49-F238E27FC236}">
                <a16:creationId xmlns:a16="http://schemas.microsoft.com/office/drawing/2014/main" id="{94FC28CA-2125-7B4B-A1A5-020DCF528A04}"/>
              </a:ext>
            </a:extLst>
          </p:cNvPr>
          <p:cNvSpPr txBox="1"/>
          <p:nvPr/>
        </p:nvSpPr>
        <p:spPr>
          <a:xfrm>
            <a:off x="250655" y="987787"/>
            <a:ext cx="9404689" cy="687048"/>
          </a:xfrm>
          <a:prstGeom prst="rect">
            <a:avLst/>
          </a:prstGeom>
          <a:noFill/>
        </p:spPr>
        <p:txBody>
          <a:bodyPr wrap="square" lIns="0" tIns="0" rIns="0" bIns="0" rtlCol="0">
            <a:spAutoFit/>
          </a:bodyPr>
          <a:lstStyle/>
          <a:p>
            <a:pPr lvl="0">
              <a:lnSpc>
                <a:spcPct val="150000"/>
              </a:lnSpc>
              <a:defRPr/>
            </a:pPr>
            <a:r>
              <a:rPr lang="ja-JP" altLang="en-US" sz="1600" b="1" kern="100" spc="20">
                <a:solidFill>
                  <a:srgbClr val="003963"/>
                </a:solidFill>
                <a:latin typeface="Meiryo UI" panose="020B0604030504040204" pitchFamily="34" charset="-128"/>
                <a:ea typeface="Meiryo UI" panose="020B0604030504040204" pitchFamily="34" charset="-128"/>
                <a:cs typeface="Times New Roman" panose="02020603050405020304" pitchFamily="18" charset="0"/>
              </a:rPr>
              <a:t>在宅</a:t>
            </a:r>
            <a:r>
              <a:rPr lang="en-US" altLang="ja-JP" sz="1600" b="1" kern="100" spc="20" dirty="0">
                <a:solidFill>
                  <a:srgbClr val="003963"/>
                </a:solidFill>
                <a:latin typeface="Meiryo UI" panose="020B0604030504040204" pitchFamily="34" charset="-128"/>
                <a:ea typeface="Meiryo UI" panose="020B0604030504040204" pitchFamily="34" charset="-128"/>
                <a:cs typeface="Times New Roman" panose="02020603050405020304" pitchFamily="18" charset="0"/>
              </a:rPr>
              <a:t>/</a:t>
            </a:r>
            <a:r>
              <a:rPr lang="ja-JP" altLang="en-US" sz="1600" b="1" kern="100" spc="20">
                <a:solidFill>
                  <a:srgbClr val="003963"/>
                </a:solidFill>
                <a:latin typeface="Meiryo UI" panose="020B0604030504040204" pitchFamily="34" charset="-128"/>
                <a:ea typeface="Meiryo UI" panose="020B0604030504040204" pitchFamily="34" charset="-128"/>
                <a:cs typeface="Times New Roman" panose="02020603050405020304" pitchFamily="18" charset="0"/>
              </a:rPr>
              <a:t>テレワークが加速してきた今も、</a:t>
            </a:r>
            <a:r>
              <a:rPr lang="en" altLang="ja-JP" sz="1600" b="1" kern="100" spc="20" dirty="0">
                <a:solidFill>
                  <a:srgbClr val="003963"/>
                </a:solidFill>
                <a:latin typeface="Meiryo UI" panose="020B0604030504040204" pitchFamily="34" charset="-128"/>
                <a:ea typeface="Meiryo UI" panose="020B0604030504040204" pitchFamily="34" charset="-128"/>
                <a:cs typeface="Times New Roman" panose="02020603050405020304" pitchFamily="18" charset="0"/>
              </a:rPr>
              <a:t>PC</a:t>
            </a:r>
            <a:r>
              <a:rPr lang="ja-JP" altLang="en" sz="1600" b="1" kern="100" spc="20">
                <a:solidFill>
                  <a:srgbClr val="003963"/>
                </a:solidFill>
                <a:latin typeface="Meiryo UI" panose="020B0604030504040204" pitchFamily="34" charset="-128"/>
                <a:ea typeface="Meiryo UI" panose="020B0604030504040204" pitchFamily="34" charset="-128"/>
                <a:cs typeface="Times New Roman" panose="02020603050405020304" pitchFamily="18" charset="0"/>
              </a:rPr>
              <a:t>、</a:t>
            </a:r>
            <a:r>
              <a:rPr lang="ja-JP" altLang="en-US" sz="1600" b="1" kern="100" spc="20">
                <a:solidFill>
                  <a:srgbClr val="003963"/>
                </a:solidFill>
                <a:latin typeface="Meiryo UI" panose="020B0604030504040204" pitchFamily="34" charset="-128"/>
                <a:ea typeface="Meiryo UI" panose="020B0604030504040204" pitchFamily="34" charset="-128"/>
                <a:cs typeface="Times New Roman" panose="02020603050405020304" pitchFamily="18" charset="0"/>
              </a:rPr>
              <a:t>スマートデバイスで早朝から接触するメディアとして利用されています。 </a:t>
            </a:r>
            <a:endParaRPr lang="en-US" altLang="ja-JP" sz="1600" b="1" kern="100" spc="20" dirty="0">
              <a:solidFill>
                <a:srgbClr val="003963"/>
              </a:solidFill>
              <a:latin typeface="Meiryo UI" panose="020B0604030504040204" pitchFamily="34" charset="-128"/>
              <a:ea typeface="Meiryo UI" panose="020B0604030504040204" pitchFamily="34" charset="-128"/>
              <a:cs typeface="Times New Roman" panose="02020603050405020304" pitchFamily="18" charset="0"/>
            </a:endParaRPr>
          </a:p>
          <a:p>
            <a:pPr lvl="0">
              <a:lnSpc>
                <a:spcPct val="150000"/>
              </a:lnSpc>
              <a:defRPr/>
            </a:pPr>
            <a:r>
              <a:rPr lang="ja-JP" altLang="en-US" sz="1600" b="1" kern="100" spc="40">
                <a:solidFill>
                  <a:srgbClr val="003963"/>
                </a:solidFill>
                <a:latin typeface="Meiryo UI" panose="020B0604030504040204" pitchFamily="34" charset="-128"/>
                <a:ea typeface="Meiryo UI" panose="020B0604030504040204" pitchFamily="34" charset="-128"/>
                <a:cs typeface="Times New Roman" panose="02020603050405020304" pitchFamily="18" charset="0"/>
              </a:rPr>
              <a:t>両デバイスに広告出稿いただくことで、ターゲットに対し継続したメッセージを常時届けることが可能となります。</a:t>
            </a:r>
          </a:p>
        </p:txBody>
      </p:sp>
      <p:sp>
        <p:nvSpPr>
          <p:cNvPr id="48" name="Text Box 16">
            <a:extLst>
              <a:ext uri="{FF2B5EF4-FFF2-40B4-BE49-F238E27FC236}">
                <a16:creationId xmlns:a16="http://schemas.microsoft.com/office/drawing/2014/main" id="{F68F5F87-1C83-4632-8416-4A3F65A3EA46}"/>
              </a:ext>
            </a:extLst>
          </p:cNvPr>
          <p:cNvSpPr txBox="1">
            <a:spLocks noChangeArrowheads="1"/>
          </p:cNvSpPr>
          <p:nvPr/>
        </p:nvSpPr>
        <p:spPr bwMode="auto">
          <a:xfrm>
            <a:off x="9053343" y="6316928"/>
            <a:ext cx="84029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2021.12.1</a:t>
            </a:r>
            <a:r>
              <a:rPr kumimoji="0" lang="ja-JP" altLang="en-US" sz="800">
                <a:solidFill>
                  <a:srgbClr val="C00000"/>
                </a:solidFill>
                <a:latin typeface="Century Gothic"/>
                <a:ea typeface="HGPｺﾞｼｯｸM"/>
              </a:rPr>
              <a:t>更新</a:t>
            </a:r>
            <a:endParaRPr kumimoji="0" lang="ja-JP" altLang="en-US" sz="800" dirty="0">
              <a:solidFill>
                <a:srgbClr val="C00000"/>
              </a:solidFill>
              <a:latin typeface="Century Gothic"/>
              <a:ea typeface="HGPｺﾞｼｯｸM"/>
            </a:endParaRPr>
          </a:p>
        </p:txBody>
      </p:sp>
      <p:sp>
        <p:nvSpPr>
          <p:cNvPr id="49" name="テキスト ボックス 48">
            <a:extLst>
              <a:ext uri="{FF2B5EF4-FFF2-40B4-BE49-F238E27FC236}">
                <a16:creationId xmlns:a16="http://schemas.microsoft.com/office/drawing/2014/main" id="{80DD88EE-2C5B-9E42-8614-DA1222B0D80B}"/>
              </a:ext>
            </a:extLst>
          </p:cNvPr>
          <p:cNvSpPr txBox="1"/>
          <p:nvPr/>
        </p:nvSpPr>
        <p:spPr>
          <a:xfrm>
            <a:off x="4519463" y="6363040"/>
            <a:ext cx="4154481" cy="123111"/>
          </a:xfrm>
          <a:prstGeom prst="rect">
            <a:avLst/>
          </a:prstGeom>
          <a:noFill/>
        </p:spPr>
        <p:txBody>
          <a:bodyPr wrap="square" lIns="0" tIns="0" rIns="0" bIns="0" rtlCol="0" anchor="t">
            <a:spAutoFit/>
          </a:bodyPr>
          <a:lstStyle/>
          <a:p>
            <a:pPr algn="r"/>
            <a:r>
              <a:rPr lang="en-US" altLang="ja-JP" sz="800" dirty="0">
                <a:latin typeface="Meiryo UI" panose="020B0604030504040204" pitchFamily="50" charset="-128"/>
                <a:ea typeface="Meiryo UI" panose="020B0604030504040204" pitchFamily="50" charset="-128"/>
              </a:rPr>
              <a:t>※</a:t>
            </a:r>
            <a:r>
              <a:rPr lang="ja-JP" altLang="en-US" sz="800">
                <a:latin typeface="Meiryo UI" panose="020B0604030504040204" pitchFamily="50" charset="-128"/>
                <a:ea typeface="Meiryo UI" panose="020B0604030504040204" pitchFamily="50" charset="-128"/>
              </a:rPr>
              <a:t>時間帯別利用デバイス（</a:t>
            </a:r>
            <a:r>
              <a:rPr lang="en-US" altLang="ja-JP" sz="800" dirty="0">
                <a:latin typeface="Meiryo UI" panose="020B0604030504040204" pitchFamily="50" charset="-128"/>
                <a:ea typeface="Meiryo UI" panose="020B0604030504040204" pitchFamily="50" charset="-128"/>
              </a:rPr>
              <a:t>2021</a:t>
            </a:r>
            <a:r>
              <a:rPr lang="ja-JP" altLang="en-US" sz="800">
                <a:latin typeface="Meiryo UI" panose="020B0604030504040204" pitchFamily="50" charset="-128"/>
                <a:ea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rPr>
              <a:t>9</a:t>
            </a:r>
            <a:r>
              <a:rPr lang="ja-JP" altLang="en-US" sz="800">
                <a:latin typeface="Meiryo UI" panose="020B0604030504040204" pitchFamily="50" charset="-128"/>
                <a:ea typeface="Meiryo UI" panose="020B0604030504040204" pitchFamily="50" charset="-128"/>
              </a:rPr>
              <a:t>月平日平均）から</a:t>
            </a:r>
            <a:r>
              <a:rPr lang="en-US" altLang="ja-JP" sz="800" dirty="0">
                <a:latin typeface="Meiryo UI" panose="020B0604030504040204" pitchFamily="50" charset="-128"/>
                <a:ea typeface="Meiryo UI" panose="020B0604030504040204" pitchFamily="50" charset="-128"/>
              </a:rPr>
              <a:t>PV</a:t>
            </a:r>
            <a:r>
              <a:rPr lang="ja-JP" altLang="en-US" sz="800">
                <a:latin typeface="Meiryo UI" panose="020B0604030504040204" pitchFamily="50" charset="-128"/>
                <a:ea typeface="Meiryo UI" panose="020B0604030504040204" pitchFamily="50" charset="-128"/>
              </a:rPr>
              <a:t>を基に算出</a:t>
            </a:r>
            <a:endParaRPr lang="ja-JP" altLang="en-US" sz="800" dirty="0">
              <a:latin typeface="Meiryo UI" panose="020B0604030504040204" pitchFamily="50" charset="-128"/>
              <a:ea typeface="Meiryo UI" panose="020B0604030504040204" pitchFamily="50" charset="-128"/>
            </a:endParaRPr>
          </a:p>
        </p:txBody>
      </p:sp>
      <p:pic>
        <p:nvPicPr>
          <p:cNvPr id="50" name="グラフィックス 49">
            <a:extLst>
              <a:ext uri="{FF2B5EF4-FFF2-40B4-BE49-F238E27FC236}">
                <a16:creationId xmlns:a16="http://schemas.microsoft.com/office/drawing/2014/main" id="{A1EA56A4-CF85-0645-8CDB-398C5790EB39}"/>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30807" y="4773262"/>
            <a:ext cx="403843" cy="403843"/>
          </a:xfrm>
          <a:prstGeom prst="rect">
            <a:avLst/>
          </a:prstGeom>
        </p:spPr>
      </p:pic>
      <p:pic>
        <p:nvPicPr>
          <p:cNvPr id="51" name="グラフィックス 50">
            <a:extLst>
              <a:ext uri="{FF2B5EF4-FFF2-40B4-BE49-F238E27FC236}">
                <a16:creationId xmlns:a16="http://schemas.microsoft.com/office/drawing/2014/main" id="{6464290F-96B8-2D4C-8D4D-9F2BC467EA09}"/>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62039" y="3712219"/>
            <a:ext cx="341379" cy="341379"/>
          </a:xfrm>
          <a:prstGeom prst="rect">
            <a:avLst/>
          </a:prstGeom>
        </p:spPr>
      </p:pic>
      <p:sp>
        <p:nvSpPr>
          <p:cNvPr id="52" name="正方形/長方形 51">
            <a:extLst>
              <a:ext uri="{FF2B5EF4-FFF2-40B4-BE49-F238E27FC236}">
                <a16:creationId xmlns:a16="http://schemas.microsoft.com/office/drawing/2014/main" id="{DD60865F-5B2A-6A46-8919-1E6EA3203113}"/>
              </a:ext>
            </a:extLst>
          </p:cNvPr>
          <p:cNvSpPr/>
          <p:nvPr/>
        </p:nvSpPr>
        <p:spPr>
          <a:xfrm>
            <a:off x="287704" y="4145874"/>
            <a:ext cx="890048" cy="315471"/>
          </a:xfrm>
          <a:prstGeom prst="rect">
            <a:avLst/>
          </a:prstGeom>
          <a:noFill/>
        </p:spPr>
        <p:txBody>
          <a:bodyPr wrap="square" lIns="0" tIns="0" rIns="0" bIns="0" rtlCol="0">
            <a:spAutoFit/>
          </a:bodyPr>
          <a:lstStyle/>
          <a:p>
            <a:pPr algn="ctr">
              <a:spcBef>
                <a:spcPts val="300"/>
              </a:spcBef>
            </a:pPr>
            <a:r>
              <a:rPr lang="ja-JP" altLang="en-US" sz="900" b="1">
                <a:solidFill>
                  <a:srgbClr val="6895BF"/>
                </a:solidFill>
                <a:latin typeface="Meiryo UI" panose="020B0604030504040204" pitchFamily="34" charset="-128"/>
                <a:ea typeface="Meiryo UI" panose="020B0604030504040204" pitchFamily="34" charset="-128"/>
                <a:cs typeface="Meiryo UI" panose="020B0604030504040204" pitchFamily="50" charset="-128"/>
              </a:rPr>
              <a:t>スマート</a:t>
            </a:r>
            <a:endParaRPr lang="en-US" altLang="ja-JP" sz="900" b="1" dirty="0">
              <a:solidFill>
                <a:srgbClr val="6895BF"/>
              </a:solidFill>
              <a:latin typeface="Meiryo UI" panose="020B0604030504040204" pitchFamily="34" charset="-128"/>
              <a:ea typeface="Meiryo UI" panose="020B0604030504040204" pitchFamily="34" charset="-128"/>
              <a:cs typeface="Meiryo UI" panose="020B0604030504040204" pitchFamily="50" charset="-128"/>
            </a:endParaRPr>
          </a:p>
          <a:p>
            <a:pPr algn="ctr">
              <a:spcBef>
                <a:spcPts val="300"/>
              </a:spcBef>
            </a:pPr>
            <a:r>
              <a:rPr lang="ja-JP" altLang="en-US" sz="900" b="1">
                <a:solidFill>
                  <a:srgbClr val="6895BF"/>
                </a:solidFill>
                <a:latin typeface="Meiryo UI" panose="020B0604030504040204" pitchFamily="34" charset="-128"/>
                <a:ea typeface="Meiryo UI" panose="020B0604030504040204" pitchFamily="34" charset="-128"/>
                <a:cs typeface="Meiryo UI" panose="020B0604030504040204" pitchFamily="50" charset="-128"/>
              </a:rPr>
              <a:t>デバイス</a:t>
            </a:r>
            <a:endParaRPr lang="en-US" altLang="ja-JP" sz="900" b="1" dirty="0">
              <a:solidFill>
                <a:srgbClr val="6895BF"/>
              </a:solidFill>
              <a:latin typeface="Meiryo UI" panose="020B0604030504040204" pitchFamily="34" charset="-128"/>
              <a:ea typeface="Meiryo UI" panose="020B0604030504040204" pitchFamily="34" charset="-128"/>
              <a:cs typeface="Meiryo UI" panose="020B0604030504040204" pitchFamily="50" charset="-128"/>
            </a:endParaRPr>
          </a:p>
        </p:txBody>
      </p:sp>
      <p:sp>
        <p:nvSpPr>
          <p:cNvPr id="53" name="正方形/長方形 52">
            <a:extLst>
              <a:ext uri="{FF2B5EF4-FFF2-40B4-BE49-F238E27FC236}">
                <a16:creationId xmlns:a16="http://schemas.microsoft.com/office/drawing/2014/main" id="{77DBF844-6BE0-744B-9950-5C1250E41E83}"/>
              </a:ext>
            </a:extLst>
          </p:cNvPr>
          <p:cNvSpPr/>
          <p:nvPr/>
        </p:nvSpPr>
        <p:spPr>
          <a:xfrm>
            <a:off x="287704" y="5201788"/>
            <a:ext cx="890048" cy="138499"/>
          </a:xfrm>
          <a:prstGeom prst="rect">
            <a:avLst/>
          </a:prstGeom>
          <a:noFill/>
        </p:spPr>
        <p:txBody>
          <a:bodyPr wrap="square" lIns="0" tIns="0" rIns="0" bIns="0" rtlCol="0">
            <a:spAutoFit/>
          </a:bodyPr>
          <a:lstStyle/>
          <a:p>
            <a:pPr algn="ctr">
              <a:spcBef>
                <a:spcPts val="300"/>
              </a:spcBef>
            </a:pPr>
            <a:r>
              <a:rPr lang="en-US" altLang="ja-JP" sz="900" b="1" dirty="0">
                <a:solidFill>
                  <a:srgbClr val="123F63"/>
                </a:solidFill>
                <a:latin typeface="Meiryo UI" panose="020B0604030504040204" pitchFamily="34" charset="-128"/>
                <a:ea typeface="Meiryo UI" panose="020B0604030504040204" pitchFamily="34" charset="-128"/>
                <a:cs typeface="Meiryo UI" panose="020B0604030504040204" pitchFamily="50" charset="-128"/>
              </a:rPr>
              <a:t>PC</a:t>
            </a:r>
          </a:p>
        </p:txBody>
      </p:sp>
      <p:cxnSp>
        <p:nvCxnSpPr>
          <p:cNvPr id="14" name="直線コネクタ 13">
            <a:extLst>
              <a:ext uri="{FF2B5EF4-FFF2-40B4-BE49-F238E27FC236}">
                <a16:creationId xmlns:a16="http://schemas.microsoft.com/office/drawing/2014/main" id="{38F559FF-405A-3444-A7E7-3D879BEE64F4}"/>
              </a:ext>
            </a:extLst>
          </p:cNvPr>
          <p:cNvCxnSpPr/>
          <p:nvPr/>
        </p:nvCxnSpPr>
        <p:spPr>
          <a:xfrm>
            <a:off x="1185390" y="5843220"/>
            <a:ext cx="7488554" cy="0"/>
          </a:xfrm>
          <a:prstGeom prst="line">
            <a:avLst/>
          </a:prstGeom>
          <a:ln w="19050">
            <a:solidFill>
              <a:srgbClr val="DAE9F5"/>
            </a:solidFill>
            <a:prstDash val="sysDash"/>
          </a:ln>
        </p:spPr>
        <p:style>
          <a:lnRef idx="1">
            <a:schemeClr val="accent1"/>
          </a:lnRef>
          <a:fillRef idx="0">
            <a:schemeClr val="accent1"/>
          </a:fillRef>
          <a:effectRef idx="0">
            <a:schemeClr val="accent1"/>
          </a:effectRef>
          <a:fontRef idx="minor">
            <a:schemeClr val="tx1"/>
          </a:fontRef>
        </p:style>
      </p:cxnSp>
      <p:grpSp>
        <p:nvGrpSpPr>
          <p:cNvPr id="17" name="グループ化 16">
            <a:extLst>
              <a:ext uri="{FF2B5EF4-FFF2-40B4-BE49-F238E27FC236}">
                <a16:creationId xmlns:a16="http://schemas.microsoft.com/office/drawing/2014/main" id="{0E9E9E39-D9FF-4F43-ACC0-6640C864014D}"/>
              </a:ext>
            </a:extLst>
          </p:cNvPr>
          <p:cNvGrpSpPr/>
          <p:nvPr/>
        </p:nvGrpSpPr>
        <p:grpSpPr>
          <a:xfrm>
            <a:off x="760402" y="5647200"/>
            <a:ext cx="890048" cy="568741"/>
            <a:chOff x="760402" y="5647200"/>
            <a:chExt cx="890048" cy="568741"/>
          </a:xfrm>
        </p:grpSpPr>
        <p:sp>
          <p:nvSpPr>
            <p:cNvPr id="54" name="円/楕円 53">
              <a:extLst>
                <a:ext uri="{FF2B5EF4-FFF2-40B4-BE49-F238E27FC236}">
                  <a16:creationId xmlns:a16="http://schemas.microsoft.com/office/drawing/2014/main" id="{81CB04D8-2406-5D46-A4A8-191D80712EC1}"/>
                </a:ext>
              </a:extLst>
            </p:cNvPr>
            <p:cNvSpPr/>
            <p:nvPr/>
          </p:nvSpPr>
          <p:spPr>
            <a:xfrm>
              <a:off x="1003477" y="5647200"/>
              <a:ext cx="403898" cy="403898"/>
            </a:xfrm>
            <a:prstGeom prst="ellipse">
              <a:avLst/>
            </a:prstGeom>
            <a:solidFill>
              <a:srgbClr val="DAE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5" name="グラフィックス 54">
              <a:extLst>
                <a:ext uri="{FF2B5EF4-FFF2-40B4-BE49-F238E27FC236}">
                  <a16:creationId xmlns:a16="http://schemas.microsoft.com/office/drawing/2014/main" id="{FE38C7DB-2761-5D4E-B4E9-E89267608798}"/>
                </a:ext>
              </a:extLst>
            </p:cNvPr>
            <p:cNvPicPr>
              <a:picLocks noChangeAspect="1"/>
            </p:cNvPicPr>
            <p:nvPr/>
          </p:nvPicPr>
          <p:blipFill>
            <a:blip r:embed="rId12" cstate="print">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52650" y="5696373"/>
              <a:ext cx="305552" cy="305552"/>
            </a:xfrm>
            <a:prstGeom prst="rect">
              <a:avLst/>
            </a:prstGeom>
          </p:spPr>
        </p:pic>
        <p:sp>
          <p:nvSpPr>
            <p:cNvPr id="56" name="正方形/長方形 55">
              <a:extLst>
                <a:ext uri="{FF2B5EF4-FFF2-40B4-BE49-F238E27FC236}">
                  <a16:creationId xmlns:a16="http://schemas.microsoft.com/office/drawing/2014/main" id="{A0B149B8-4042-A843-AE67-D73484E4D169}"/>
                </a:ext>
              </a:extLst>
            </p:cNvPr>
            <p:cNvSpPr/>
            <p:nvPr/>
          </p:nvSpPr>
          <p:spPr>
            <a:xfrm>
              <a:off x="760402" y="6077442"/>
              <a:ext cx="890048" cy="138499"/>
            </a:xfrm>
            <a:prstGeom prst="rect">
              <a:avLst/>
            </a:prstGeom>
            <a:noFill/>
          </p:spPr>
          <p:txBody>
            <a:bodyPr wrap="square" lIns="0" tIns="0" rIns="0" bIns="0" rtlCol="0">
              <a:spAutoFit/>
            </a:bodyPr>
            <a:lstStyle/>
            <a:p>
              <a:pPr algn="ctr">
                <a:spcBef>
                  <a:spcPts val="300"/>
                </a:spcBef>
              </a:pPr>
              <a:r>
                <a:rPr lang="ja-JP" altLang="en-US" sz="900" b="1">
                  <a:solidFill>
                    <a:srgbClr val="123F63"/>
                  </a:solidFill>
                  <a:latin typeface="Meiryo UI" panose="020B0604030504040204" pitchFamily="34" charset="-128"/>
                  <a:ea typeface="Meiryo UI" panose="020B0604030504040204" pitchFamily="34" charset="-128"/>
                  <a:cs typeface="Meiryo UI" panose="020B0604030504040204" pitchFamily="50" charset="-128"/>
                </a:rPr>
                <a:t>自宅</a:t>
              </a:r>
              <a:endParaRPr lang="en-US" altLang="ja-JP" sz="900" b="1" dirty="0">
                <a:solidFill>
                  <a:srgbClr val="123F63"/>
                </a:solidFill>
                <a:latin typeface="Meiryo UI" panose="020B0604030504040204" pitchFamily="34" charset="-128"/>
                <a:ea typeface="Meiryo UI" panose="020B0604030504040204" pitchFamily="34" charset="-128"/>
                <a:cs typeface="Meiryo UI" panose="020B0604030504040204" pitchFamily="50" charset="-128"/>
              </a:endParaRPr>
            </a:p>
          </p:txBody>
        </p:sp>
      </p:grpSp>
      <p:grpSp>
        <p:nvGrpSpPr>
          <p:cNvPr id="74" name="グループ化 73">
            <a:extLst>
              <a:ext uri="{FF2B5EF4-FFF2-40B4-BE49-F238E27FC236}">
                <a16:creationId xmlns:a16="http://schemas.microsoft.com/office/drawing/2014/main" id="{C4831F86-138C-824C-A8ED-FDF889C20DC4}"/>
              </a:ext>
            </a:extLst>
          </p:cNvPr>
          <p:cNvGrpSpPr/>
          <p:nvPr/>
        </p:nvGrpSpPr>
        <p:grpSpPr>
          <a:xfrm>
            <a:off x="8247713" y="5647200"/>
            <a:ext cx="890048" cy="568741"/>
            <a:chOff x="760402" y="5647200"/>
            <a:chExt cx="890048" cy="568741"/>
          </a:xfrm>
        </p:grpSpPr>
        <p:sp>
          <p:nvSpPr>
            <p:cNvPr id="75" name="円/楕円 74">
              <a:extLst>
                <a:ext uri="{FF2B5EF4-FFF2-40B4-BE49-F238E27FC236}">
                  <a16:creationId xmlns:a16="http://schemas.microsoft.com/office/drawing/2014/main" id="{B9CE09C7-8E9B-0046-85DF-68EBCB39E46A}"/>
                </a:ext>
              </a:extLst>
            </p:cNvPr>
            <p:cNvSpPr/>
            <p:nvPr/>
          </p:nvSpPr>
          <p:spPr>
            <a:xfrm>
              <a:off x="1003477" y="5647200"/>
              <a:ext cx="403898" cy="403898"/>
            </a:xfrm>
            <a:prstGeom prst="ellipse">
              <a:avLst/>
            </a:prstGeom>
            <a:solidFill>
              <a:srgbClr val="DAE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6" name="グラフィックス 75">
              <a:extLst>
                <a:ext uri="{FF2B5EF4-FFF2-40B4-BE49-F238E27FC236}">
                  <a16:creationId xmlns:a16="http://schemas.microsoft.com/office/drawing/2014/main" id="{7AC7D69D-3EC2-B446-A2C0-F38AE930D126}"/>
                </a:ext>
              </a:extLst>
            </p:cNvPr>
            <p:cNvPicPr>
              <a:picLocks noChangeAspect="1"/>
            </p:cNvPicPr>
            <p:nvPr/>
          </p:nvPicPr>
          <p:blipFill>
            <a:blip r:embed="rId12" cstate="print">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52650" y="5696373"/>
              <a:ext cx="305552" cy="305552"/>
            </a:xfrm>
            <a:prstGeom prst="rect">
              <a:avLst/>
            </a:prstGeom>
          </p:spPr>
        </p:pic>
        <p:sp>
          <p:nvSpPr>
            <p:cNvPr id="77" name="正方形/長方形 76">
              <a:extLst>
                <a:ext uri="{FF2B5EF4-FFF2-40B4-BE49-F238E27FC236}">
                  <a16:creationId xmlns:a16="http://schemas.microsoft.com/office/drawing/2014/main" id="{8868E631-A641-D34D-9853-5A64F865FEF2}"/>
                </a:ext>
              </a:extLst>
            </p:cNvPr>
            <p:cNvSpPr/>
            <p:nvPr/>
          </p:nvSpPr>
          <p:spPr>
            <a:xfrm>
              <a:off x="760402" y="6077442"/>
              <a:ext cx="890048" cy="138499"/>
            </a:xfrm>
            <a:prstGeom prst="rect">
              <a:avLst/>
            </a:prstGeom>
            <a:noFill/>
          </p:spPr>
          <p:txBody>
            <a:bodyPr wrap="square" lIns="0" tIns="0" rIns="0" bIns="0" rtlCol="0">
              <a:spAutoFit/>
            </a:bodyPr>
            <a:lstStyle/>
            <a:p>
              <a:pPr algn="ctr">
                <a:spcBef>
                  <a:spcPts val="300"/>
                </a:spcBef>
              </a:pPr>
              <a:r>
                <a:rPr lang="ja-JP" altLang="en-US" sz="900" b="1">
                  <a:solidFill>
                    <a:srgbClr val="123F63"/>
                  </a:solidFill>
                  <a:latin typeface="Meiryo UI" panose="020B0604030504040204" pitchFamily="34" charset="-128"/>
                  <a:ea typeface="Meiryo UI" panose="020B0604030504040204" pitchFamily="34" charset="-128"/>
                  <a:cs typeface="Meiryo UI" panose="020B0604030504040204" pitchFamily="50" charset="-128"/>
                </a:rPr>
                <a:t>自宅</a:t>
              </a:r>
              <a:endParaRPr lang="en-US" altLang="ja-JP" sz="900" b="1" dirty="0">
                <a:solidFill>
                  <a:srgbClr val="123F63"/>
                </a:solidFill>
                <a:latin typeface="Meiryo UI" panose="020B0604030504040204" pitchFamily="34" charset="-128"/>
                <a:ea typeface="Meiryo UI" panose="020B0604030504040204" pitchFamily="34" charset="-128"/>
                <a:cs typeface="Meiryo UI" panose="020B0604030504040204" pitchFamily="50" charset="-128"/>
              </a:endParaRPr>
            </a:p>
          </p:txBody>
        </p:sp>
      </p:grpSp>
      <p:grpSp>
        <p:nvGrpSpPr>
          <p:cNvPr id="20" name="グループ化 19">
            <a:extLst>
              <a:ext uri="{FF2B5EF4-FFF2-40B4-BE49-F238E27FC236}">
                <a16:creationId xmlns:a16="http://schemas.microsoft.com/office/drawing/2014/main" id="{AEF5B704-6DE0-5244-B46F-D87490555858}"/>
              </a:ext>
            </a:extLst>
          </p:cNvPr>
          <p:cNvGrpSpPr/>
          <p:nvPr/>
        </p:nvGrpSpPr>
        <p:grpSpPr>
          <a:xfrm>
            <a:off x="6945855" y="5647200"/>
            <a:ext cx="890048" cy="568741"/>
            <a:chOff x="6945855" y="5647200"/>
            <a:chExt cx="890048" cy="568741"/>
          </a:xfrm>
        </p:grpSpPr>
        <p:grpSp>
          <p:nvGrpSpPr>
            <p:cNvPr id="78" name="グループ化 77">
              <a:extLst>
                <a:ext uri="{FF2B5EF4-FFF2-40B4-BE49-F238E27FC236}">
                  <a16:creationId xmlns:a16="http://schemas.microsoft.com/office/drawing/2014/main" id="{9022BB7B-8836-A54C-85E7-1D1E55B8AA31}"/>
                </a:ext>
              </a:extLst>
            </p:cNvPr>
            <p:cNvGrpSpPr/>
            <p:nvPr/>
          </p:nvGrpSpPr>
          <p:grpSpPr>
            <a:xfrm>
              <a:off x="6945855" y="5647200"/>
              <a:ext cx="890048" cy="568741"/>
              <a:chOff x="760402" y="5647200"/>
              <a:chExt cx="890048" cy="568741"/>
            </a:xfrm>
          </p:grpSpPr>
          <p:sp>
            <p:nvSpPr>
              <p:cNvPr id="79" name="円/楕円 78">
                <a:extLst>
                  <a:ext uri="{FF2B5EF4-FFF2-40B4-BE49-F238E27FC236}">
                    <a16:creationId xmlns:a16="http://schemas.microsoft.com/office/drawing/2014/main" id="{71BCFBB2-2589-AD4C-BCEE-9B498099B0A0}"/>
                  </a:ext>
                </a:extLst>
              </p:cNvPr>
              <p:cNvSpPr/>
              <p:nvPr/>
            </p:nvSpPr>
            <p:spPr>
              <a:xfrm>
                <a:off x="1003477" y="5647200"/>
                <a:ext cx="403898" cy="403898"/>
              </a:xfrm>
              <a:prstGeom prst="ellipse">
                <a:avLst/>
              </a:prstGeom>
              <a:solidFill>
                <a:srgbClr val="DAE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a:extLst>
                  <a:ext uri="{FF2B5EF4-FFF2-40B4-BE49-F238E27FC236}">
                    <a16:creationId xmlns:a16="http://schemas.microsoft.com/office/drawing/2014/main" id="{DD26AA28-A60C-6B41-9E69-0EDED4824B7F}"/>
                  </a:ext>
                </a:extLst>
              </p:cNvPr>
              <p:cNvSpPr/>
              <p:nvPr/>
            </p:nvSpPr>
            <p:spPr>
              <a:xfrm>
                <a:off x="760402" y="6077442"/>
                <a:ext cx="890048" cy="138499"/>
              </a:xfrm>
              <a:prstGeom prst="rect">
                <a:avLst/>
              </a:prstGeom>
              <a:noFill/>
            </p:spPr>
            <p:txBody>
              <a:bodyPr wrap="square" lIns="0" tIns="0" rIns="0" bIns="0" rtlCol="0">
                <a:spAutoFit/>
              </a:bodyPr>
              <a:lstStyle/>
              <a:p>
                <a:pPr algn="ctr">
                  <a:spcBef>
                    <a:spcPts val="300"/>
                  </a:spcBef>
                </a:pPr>
                <a:r>
                  <a:rPr lang="ja-JP" altLang="en-US" sz="900" b="1">
                    <a:solidFill>
                      <a:srgbClr val="123F63"/>
                    </a:solidFill>
                    <a:latin typeface="Meiryo UI" panose="020B0604030504040204" pitchFamily="34" charset="-128"/>
                    <a:ea typeface="Meiryo UI" panose="020B0604030504040204" pitchFamily="34" charset="-128"/>
                    <a:cs typeface="Meiryo UI" panose="020B0604030504040204" pitchFamily="50" charset="-128"/>
                  </a:rPr>
                  <a:t>帰宅</a:t>
                </a:r>
                <a:endParaRPr lang="en-US" altLang="ja-JP" sz="900" b="1" dirty="0">
                  <a:solidFill>
                    <a:srgbClr val="123F63"/>
                  </a:solidFill>
                  <a:latin typeface="Meiryo UI" panose="020B0604030504040204" pitchFamily="34" charset="-128"/>
                  <a:ea typeface="Meiryo UI" panose="020B0604030504040204" pitchFamily="34" charset="-128"/>
                  <a:cs typeface="Meiryo UI" panose="020B0604030504040204" pitchFamily="50" charset="-128"/>
                </a:endParaRPr>
              </a:p>
            </p:txBody>
          </p:sp>
        </p:grpSp>
        <p:pic>
          <p:nvPicPr>
            <p:cNvPr id="82" name="グラフィックス 81">
              <a:extLst>
                <a:ext uri="{FF2B5EF4-FFF2-40B4-BE49-F238E27FC236}">
                  <a16:creationId xmlns:a16="http://schemas.microsoft.com/office/drawing/2014/main" id="{F020D7D3-EFB7-9245-BDC0-3739E21D215E}"/>
                </a:ext>
              </a:extLst>
            </p:cNvPr>
            <p:cNvPicPr>
              <a:picLocks noChangeAspect="1"/>
            </p:cNvPicPr>
            <p:nvPr/>
          </p:nvPicPr>
          <p:blipFill>
            <a:blip r:embed="rId14" cstate="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7249533" y="5707803"/>
              <a:ext cx="282692" cy="282692"/>
            </a:xfrm>
            <a:prstGeom prst="rect">
              <a:avLst/>
            </a:prstGeom>
          </p:spPr>
        </p:pic>
      </p:grpSp>
      <p:grpSp>
        <p:nvGrpSpPr>
          <p:cNvPr id="83" name="グループ化 82">
            <a:extLst>
              <a:ext uri="{FF2B5EF4-FFF2-40B4-BE49-F238E27FC236}">
                <a16:creationId xmlns:a16="http://schemas.microsoft.com/office/drawing/2014/main" id="{13308E46-202B-9346-AF5B-F80794F90127}"/>
              </a:ext>
            </a:extLst>
          </p:cNvPr>
          <p:cNvGrpSpPr/>
          <p:nvPr/>
        </p:nvGrpSpPr>
        <p:grpSpPr>
          <a:xfrm>
            <a:off x="1443957" y="5647200"/>
            <a:ext cx="890048" cy="568741"/>
            <a:chOff x="6945855" y="5647200"/>
            <a:chExt cx="890048" cy="568741"/>
          </a:xfrm>
        </p:grpSpPr>
        <p:grpSp>
          <p:nvGrpSpPr>
            <p:cNvPr id="84" name="グループ化 83">
              <a:extLst>
                <a:ext uri="{FF2B5EF4-FFF2-40B4-BE49-F238E27FC236}">
                  <a16:creationId xmlns:a16="http://schemas.microsoft.com/office/drawing/2014/main" id="{77D4052B-502E-8647-90D7-0717A72E9403}"/>
                </a:ext>
              </a:extLst>
            </p:cNvPr>
            <p:cNvGrpSpPr/>
            <p:nvPr/>
          </p:nvGrpSpPr>
          <p:grpSpPr>
            <a:xfrm>
              <a:off x="6945855" y="5647200"/>
              <a:ext cx="890048" cy="568741"/>
              <a:chOff x="760402" y="5647200"/>
              <a:chExt cx="890048" cy="568741"/>
            </a:xfrm>
          </p:grpSpPr>
          <p:sp>
            <p:nvSpPr>
              <p:cNvPr id="86" name="円/楕円 85">
                <a:extLst>
                  <a:ext uri="{FF2B5EF4-FFF2-40B4-BE49-F238E27FC236}">
                    <a16:creationId xmlns:a16="http://schemas.microsoft.com/office/drawing/2014/main" id="{B7CB93D0-410B-5447-9C2F-A163BC5E0FBC}"/>
                  </a:ext>
                </a:extLst>
              </p:cNvPr>
              <p:cNvSpPr/>
              <p:nvPr/>
            </p:nvSpPr>
            <p:spPr>
              <a:xfrm>
                <a:off x="1003477" y="5647200"/>
                <a:ext cx="403898" cy="403898"/>
              </a:xfrm>
              <a:prstGeom prst="ellipse">
                <a:avLst/>
              </a:prstGeom>
              <a:solidFill>
                <a:srgbClr val="DAE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a:extLst>
                  <a:ext uri="{FF2B5EF4-FFF2-40B4-BE49-F238E27FC236}">
                    <a16:creationId xmlns:a16="http://schemas.microsoft.com/office/drawing/2014/main" id="{F05811D5-56A3-5D49-AF45-7AB2389C5B07}"/>
                  </a:ext>
                </a:extLst>
              </p:cNvPr>
              <p:cNvSpPr/>
              <p:nvPr/>
            </p:nvSpPr>
            <p:spPr>
              <a:xfrm>
                <a:off x="760402" y="6077442"/>
                <a:ext cx="890048" cy="138499"/>
              </a:xfrm>
              <a:prstGeom prst="rect">
                <a:avLst/>
              </a:prstGeom>
              <a:noFill/>
            </p:spPr>
            <p:txBody>
              <a:bodyPr wrap="square" lIns="0" tIns="0" rIns="0" bIns="0" rtlCol="0">
                <a:spAutoFit/>
              </a:bodyPr>
              <a:lstStyle/>
              <a:p>
                <a:pPr algn="ctr">
                  <a:spcBef>
                    <a:spcPts val="300"/>
                  </a:spcBef>
                </a:pPr>
                <a:r>
                  <a:rPr lang="ja-JP" altLang="en-US" sz="900" b="1">
                    <a:solidFill>
                      <a:srgbClr val="123F63"/>
                    </a:solidFill>
                    <a:latin typeface="Meiryo UI" panose="020B0604030504040204" pitchFamily="34" charset="-128"/>
                    <a:ea typeface="Meiryo UI" panose="020B0604030504040204" pitchFamily="34" charset="-128"/>
                    <a:cs typeface="Meiryo UI" panose="020B0604030504040204" pitchFamily="50" charset="-128"/>
                  </a:rPr>
                  <a:t>通勤</a:t>
                </a:r>
                <a:endParaRPr lang="en-US" altLang="ja-JP" sz="900" b="1" dirty="0">
                  <a:solidFill>
                    <a:srgbClr val="123F63"/>
                  </a:solidFill>
                  <a:latin typeface="Meiryo UI" panose="020B0604030504040204" pitchFamily="34" charset="-128"/>
                  <a:ea typeface="Meiryo UI" panose="020B0604030504040204" pitchFamily="34" charset="-128"/>
                  <a:cs typeface="Meiryo UI" panose="020B0604030504040204" pitchFamily="50" charset="-128"/>
                </a:endParaRPr>
              </a:p>
            </p:txBody>
          </p:sp>
        </p:grpSp>
        <p:pic>
          <p:nvPicPr>
            <p:cNvPr id="85" name="グラフィックス 84">
              <a:extLst>
                <a:ext uri="{FF2B5EF4-FFF2-40B4-BE49-F238E27FC236}">
                  <a16:creationId xmlns:a16="http://schemas.microsoft.com/office/drawing/2014/main" id="{88D97E28-FBC4-F444-8CB5-8277F5184C77}"/>
                </a:ext>
              </a:extLst>
            </p:cNvPr>
            <p:cNvPicPr>
              <a:picLocks noChangeAspect="1"/>
            </p:cNvPicPr>
            <p:nvPr/>
          </p:nvPicPr>
          <p:blipFill>
            <a:blip r:embed="rId14" cstate="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7249533" y="5707803"/>
              <a:ext cx="282692" cy="282692"/>
            </a:xfrm>
            <a:prstGeom prst="rect">
              <a:avLst/>
            </a:prstGeom>
          </p:spPr>
        </p:pic>
      </p:grpSp>
      <p:grpSp>
        <p:nvGrpSpPr>
          <p:cNvPr id="23" name="グループ化 22">
            <a:extLst>
              <a:ext uri="{FF2B5EF4-FFF2-40B4-BE49-F238E27FC236}">
                <a16:creationId xmlns:a16="http://schemas.microsoft.com/office/drawing/2014/main" id="{DF03B80A-A269-BE4E-BBCB-7E95C30E6AC3}"/>
              </a:ext>
            </a:extLst>
          </p:cNvPr>
          <p:cNvGrpSpPr/>
          <p:nvPr/>
        </p:nvGrpSpPr>
        <p:grpSpPr>
          <a:xfrm>
            <a:off x="3435489" y="5647200"/>
            <a:ext cx="890048" cy="568741"/>
            <a:chOff x="3435489" y="5647200"/>
            <a:chExt cx="890048" cy="568741"/>
          </a:xfrm>
        </p:grpSpPr>
        <p:grpSp>
          <p:nvGrpSpPr>
            <p:cNvPr id="94" name="グループ化 93">
              <a:extLst>
                <a:ext uri="{FF2B5EF4-FFF2-40B4-BE49-F238E27FC236}">
                  <a16:creationId xmlns:a16="http://schemas.microsoft.com/office/drawing/2014/main" id="{9672422B-1C12-1F42-BC95-C47E39EDC40F}"/>
                </a:ext>
              </a:extLst>
            </p:cNvPr>
            <p:cNvGrpSpPr/>
            <p:nvPr/>
          </p:nvGrpSpPr>
          <p:grpSpPr>
            <a:xfrm>
              <a:off x="3435489" y="5647200"/>
              <a:ext cx="890048" cy="568741"/>
              <a:chOff x="760402" y="5647200"/>
              <a:chExt cx="890048" cy="568741"/>
            </a:xfrm>
          </p:grpSpPr>
          <p:sp>
            <p:nvSpPr>
              <p:cNvPr id="96" name="円/楕円 95">
                <a:extLst>
                  <a:ext uri="{FF2B5EF4-FFF2-40B4-BE49-F238E27FC236}">
                    <a16:creationId xmlns:a16="http://schemas.microsoft.com/office/drawing/2014/main" id="{63886D88-3F54-E142-B27F-454FC8FE1C21}"/>
                  </a:ext>
                </a:extLst>
              </p:cNvPr>
              <p:cNvSpPr/>
              <p:nvPr/>
            </p:nvSpPr>
            <p:spPr>
              <a:xfrm>
                <a:off x="1003477" y="5647200"/>
                <a:ext cx="403898" cy="403898"/>
              </a:xfrm>
              <a:prstGeom prst="ellipse">
                <a:avLst/>
              </a:prstGeom>
              <a:solidFill>
                <a:srgbClr val="DAE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a:extLst>
                  <a:ext uri="{FF2B5EF4-FFF2-40B4-BE49-F238E27FC236}">
                    <a16:creationId xmlns:a16="http://schemas.microsoft.com/office/drawing/2014/main" id="{C388C331-2D6F-3B4E-B4CC-CBA5D1EB0150}"/>
                  </a:ext>
                </a:extLst>
              </p:cNvPr>
              <p:cNvSpPr/>
              <p:nvPr/>
            </p:nvSpPr>
            <p:spPr>
              <a:xfrm>
                <a:off x="760402" y="6077442"/>
                <a:ext cx="890048" cy="138499"/>
              </a:xfrm>
              <a:prstGeom prst="rect">
                <a:avLst/>
              </a:prstGeom>
              <a:noFill/>
            </p:spPr>
            <p:txBody>
              <a:bodyPr wrap="square" lIns="0" tIns="0" rIns="0" bIns="0" rtlCol="0">
                <a:spAutoFit/>
              </a:bodyPr>
              <a:lstStyle/>
              <a:p>
                <a:pPr algn="ctr">
                  <a:spcBef>
                    <a:spcPts val="300"/>
                  </a:spcBef>
                </a:pPr>
                <a:r>
                  <a:rPr lang="ja-JP" altLang="en-US" sz="900" b="1">
                    <a:solidFill>
                      <a:srgbClr val="123F63"/>
                    </a:solidFill>
                    <a:latin typeface="Meiryo UI" panose="020B0604030504040204" pitchFamily="34" charset="-128"/>
                    <a:ea typeface="Meiryo UI" panose="020B0604030504040204" pitchFamily="34" charset="-128"/>
                    <a:cs typeface="Meiryo UI" panose="020B0604030504040204" pitchFamily="50" charset="-128"/>
                  </a:rPr>
                  <a:t>昼休憩</a:t>
                </a:r>
                <a:endParaRPr lang="en-US" altLang="ja-JP" sz="900" b="1" dirty="0">
                  <a:solidFill>
                    <a:srgbClr val="123F63"/>
                  </a:solidFill>
                  <a:latin typeface="Meiryo UI" panose="020B0604030504040204" pitchFamily="34" charset="-128"/>
                  <a:ea typeface="Meiryo UI" panose="020B0604030504040204" pitchFamily="34" charset="-128"/>
                  <a:cs typeface="Meiryo UI" panose="020B0604030504040204" pitchFamily="50" charset="-128"/>
                </a:endParaRPr>
              </a:p>
            </p:txBody>
          </p:sp>
        </p:grpSp>
        <p:pic>
          <p:nvPicPr>
            <p:cNvPr id="98" name="グラフィックス 97">
              <a:extLst>
                <a:ext uri="{FF2B5EF4-FFF2-40B4-BE49-F238E27FC236}">
                  <a16:creationId xmlns:a16="http://schemas.microsoft.com/office/drawing/2014/main" id="{439CEAA3-5CE9-714D-8809-641741F2C78A}"/>
                </a:ext>
              </a:extLst>
            </p:cNvPr>
            <p:cNvPicPr>
              <a:picLocks noChangeAspect="1"/>
            </p:cNvPicPr>
            <p:nvPr/>
          </p:nvPicPr>
          <p:blipFill>
            <a:blip r:embed="rId16" cstate="print">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3762775" y="5755017"/>
              <a:ext cx="235477" cy="235477"/>
            </a:xfrm>
            <a:prstGeom prst="rect">
              <a:avLst/>
            </a:prstGeom>
          </p:spPr>
        </p:pic>
      </p:grpSp>
      <p:grpSp>
        <p:nvGrpSpPr>
          <p:cNvPr id="26" name="グループ化 25">
            <a:extLst>
              <a:ext uri="{FF2B5EF4-FFF2-40B4-BE49-F238E27FC236}">
                <a16:creationId xmlns:a16="http://schemas.microsoft.com/office/drawing/2014/main" id="{F4FE3D9E-7BC9-1241-8E7F-0EA903B1855F}"/>
              </a:ext>
            </a:extLst>
          </p:cNvPr>
          <p:cNvGrpSpPr/>
          <p:nvPr/>
        </p:nvGrpSpPr>
        <p:grpSpPr>
          <a:xfrm>
            <a:off x="2087137" y="5647200"/>
            <a:ext cx="890048" cy="568741"/>
            <a:chOff x="2087137" y="5647200"/>
            <a:chExt cx="890048" cy="568741"/>
          </a:xfrm>
        </p:grpSpPr>
        <p:grpSp>
          <p:nvGrpSpPr>
            <p:cNvPr id="89" name="グループ化 88">
              <a:extLst>
                <a:ext uri="{FF2B5EF4-FFF2-40B4-BE49-F238E27FC236}">
                  <a16:creationId xmlns:a16="http://schemas.microsoft.com/office/drawing/2014/main" id="{F2600BE7-7FB9-7943-950E-B0E6D5D302A0}"/>
                </a:ext>
              </a:extLst>
            </p:cNvPr>
            <p:cNvGrpSpPr/>
            <p:nvPr/>
          </p:nvGrpSpPr>
          <p:grpSpPr>
            <a:xfrm>
              <a:off x="2087137" y="5647200"/>
              <a:ext cx="890048" cy="568741"/>
              <a:chOff x="760402" y="5647200"/>
              <a:chExt cx="890048" cy="568741"/>
            </a:xfrm>
          </p:grpSpPr>
          <p:sp>
            <p:nvSpPr>
              <p:cNvPr id="91" name="円/楕円 90">
                <a:extLst>
                  <a:ext uri="{FF2B5EF4-FFF2-40B4-BE49-F238E27FC236}">
                    <a16:creationId xmlns:a16="http://schemas.microsoft.com/office/drawing/2014/main" id="{F8AC571A-10E0-3541-AD55-14A622DD2CC8}"/>
                  </a:ext>
                </a:extLst>
              </p:cNvPr>
              <p:cNvSpPr/>
              <p:nvPr/>
            </p:nvSpPr>
            <p:spPr>
              <a:xfrm>
                <a:off x="1003477" y="5647200"/>
                <a:ext cx="403898" cy="403898"/>
              </a:xfrm>
              <a:prstGeom prst="ellipse">
                <a:avLst/>
              </a:prstGeom>
              <a:solidFill>
                <a:srgbClr val="DAE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a:extLst>
                  <a:ext uri="{FF2B5EF4-FFF2-40B4-BE49-F238E27FC236}">
                    <a16:creationId xmlns:a16="http://schemas.microsoft.com/office/drawing/2014/main" id="{318D914D-13FC-DB4D-AE37-4179FF1982AF}"/>
                  </a:ext>
                </a:extLst>
              </p:cNvPr>
              <p:cNvSpPr/>
              <p:nvPr/>
            </p:nvSpPr>
            <p:spPr>
              <a:xfrm>
                <a:off x="760402" y="6077442"/>
                <a:ext cx="890048" cy="138499"/>
              </a:xfrm>
              <a:prstGeom prst="rect">
                <a:avLst/>
              </a:prstGeom>
              <a:noFill/>
            </p:spPr>
            <p:txBody>
              <a:bodyPr wrap="square" lIns="0" tIns="0" rIns="0" bIns="0" rtlCol="0">
                <a:spAutoFit/>
              </a:bodyPr>
              <a:lstStyle/>
              <a:p>
                <a:pPr algn="ctr">
                  <a:spcBef>
                    <a:spcPts val="300"/>
                  </a:spcBef>
                </a:pPr>
                <a:r>
                  <a:rPr lang="ja-JP" altLang="en-US" sz="900" b="1">
                    <a:solidFill>
                      <a:srgbClr val="123F63"/>
                    </a:solidFill>
                    <a:latin typeface="Meiryo UI" panose="020B0604030504040204" pitchFamily="34" charset="-128"/>
                    <a:ea typeface="Meiryo UI" panose="020B0604030504040204" pitchFamily="34" charset="-128"/>
                    <a:cs typeface="Meiryo UI" panose="020B0604030504040204" pitchFamily="50" charset="-128"/>
                  </a:rPr>
                  <a:t>会社</a:t>
                </a:r>
                <a:endParaRPr lang="en-US" altLang="ja-JP" sz="900" b="1" dirty="0">
                  <a:solidFill>
                    <a:srgbClr val="123F63"/>
                  </a:solidFill>
                  <a:latin typeface="Meiryo UI" panose="020B0604030504040204" pitchFamily="34" charset="-128"/>
                  <a:ea typeface="Meiryo UI" panose="020B0604030504040204" pitchFamily="34" charset="-128"/>
                  <a:cs typeface="Meiryo UI" panose="020B0604030504040204" pitchFamily="50" charset="-128"/>
                </a:endParaRPr>
              </a:p>
            </p:txBody>
          </p:sp>
        </p:grpSp>
        <p:pic>
          <p:nvPicPr>
            <p:cNvPr id="99" name="グラフィックス 98">
              <a:extLst>
                <a:ext uri="{FF2B5EF4-FFF2-40B4-BE49-F238E27FC236}">
                  <a16:creationId xmlns:a16="http://schemas.microsoft.com/office/drawing/2014/main" id="{E5610ECE-28F7-3647-99EF-D9356E02E957}"/>
                </a:ext>
              </a:extLst>
            </p:cNvPr>
            <p:cNvPicPr>
              <a:picLocks noChangeAspect="1"/>
            </p:cNvPicPr>
            <p:nvPr/>
          </p:nvPicPr>
          <p:blipFill>
            <a:blip r:embed="rId18" cstate="print">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2401464" y="5718452"/>
              <a:ext cx="261394" cy="261394"/>
            </a:xfrm>
            <a:prstGeom prst="rect">
              <a:avLst/>
            </a:prstGeom>
          </p:spPr>
        </p:pic>
      </p:grpSp>
      <p:grpSp>
        <p:nvGrpSpPr>
          <p:cNvPr id="100" name="グループ化 99">
            <a:extLst>
              <a:ext uri="{FF2B5EF4-FFF2-40B4-BE49-F238E27FC236}">
                <a16:creationId xmlns:a16="http://schemas.microsoft.com/office/drawing/2014/main" id="{92B95B02-63B8-514E-885C-60375EFB3C8A}"/>
              </a:ext>
            </a:extLst>
          </p:cNvPr>
          <p:cNvGrpSpPr/>
          <p:nvPr/>
        </p:nvGrpSpPr>
        <p:grpSpPr>
          <a:xfrm>
            <a:off x="5124805" y="5647200"/>
            <a:ext cx="890048" cy="568741"/>
            <a:chOff x="2087137" y="5647200"/>
            <a:chExt cx="890048" cy="568741"/>
          </a:xfrm>
        </p:grpSpPr>
        <p:grpSp>
          <p:nvGrpSpPr>
            <p:cNvPr id="101" name="グループ化 100">
              <a:extLst>
                <a:ext uri="{FF2B5EF4-FFF2-40B4-BE49-F238E27FC236}">
                  <a16:creationId xmlns:a16="http://schemas.microsoft.com/office/drawing/2014/main" id="{692425F6-2C2E-2B45-BDC7-5E297C7598FD}"/>
                </a:ext>
              </a:extLst>
            </p:cNvPr>
            <p:cNvGrpSpPr/>
            <p:nvPr/>
          </p:nvGrpSpPr>
          <p:grpSpPr>
            <a:xfrm>
              <a:off x="2087137" y="5647200"/>
              <a:ext cx="890048" cy="568741"/>
              <a:chOff x="760402" y="5647200"/>
              <a:chExt cx="890048" cy="568741"/>
            </a:xfrm>
          </p:grpSpPr>
          <p:sp>
            <p:nvSpPr>
              <p:cNvPr id="103" name="円/楕円 102">
                <a:extLst>
                  <a:ext uri="{FF2B5EF4-FFF2-40B4-BE49-F238E27FC236}">
                    <a16:creationId xmlns:a16="http://schemas.microsoft.com/office/drawing/2014/main" id="{A20E494B-B6CB-0B4E-B8D9-9FB078CFFADD}"/>
                  </a:ext>
                </a:extLst>
              </p:cNvPr>
              <p:cNvSpPr/>
              <p:nvPr/>
            </p:nvSpPr>
            <p:spPr>
              <a:xfrm>
                <a:off x="1003477" y="5647200"/>
                <a:ext cx="403898" cy="403898"/>
              </a:xfrm>
              <a:prstGeom prst="ellipse">
                <a:avLst/>
              </a:prstGeom>
              <a:solidFill>
                <a:srgbClr val="DAE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正方形/長方形 103">
                <a:extLst>
                  <a:ext uri="{FF2B5EF4-FFF2-40B4-BE49-F238E27FC236}">
                    <a16:creationId xmlns:a16="http://schemas.microsoft.com/office/drawing/2014/main" id="{5A5AA352-B03C-8C46-996F-16AD1B77A8F6}"/>
                  </a:ext>
                </a:extLst>
              </p:cNvPr>
              <p:cNvSpPr/>
              <p:nvPr/>
            </p:nvSpPr>
            <p:spPr>
              <a:xfrm>
                <a:off x="760402" y="6077442"/>
                <a:ext cx="890048" cy="138499"/>
              </a:xfrm>
              <a:prstGeom prst="rect">
                <a:avLst/>
              </a:prstGeom>
              <a:noFill/>
            </p:spPr>
            <p:txBody>
              <a:bodyPr wrap="square" lIns="0" tIns="0" rIns="0" bIns="0" rtlCol="0">
                <a:spAutoFit/>
              </a:bodyPr>
              <a:lstStyle/>
              <a:p>
                <a:pPr algn="ctr">
                  <a:spcBef>
                    <a:spcPts val="300"/>
                  </a:spcBef>
                </a:pPr>
                <a:r>
                  <a:rPr lang="ja-JP" altLang="en-US" sz="900" b="1">
                    <a:solidFill>
                      <a:srgbClr val="123F63"/>
                    </a:solidFill>
                    <a:latin typeface="Meiryo UI" panose="020B0604030504040204" pitchFamily="34" charset="-128"/>
                    <a:ea typeface="Meiryo UI" panose="020B0604030504040204" pitchFamily="34" charset="-128"/>
                    <a:cs typeface="Meiryo UI" panose="020B0604030504040204" pitchFamily="50" charset="-128"/>
                  </a:rPr>
                  <a:t>会社</a:t>
                </a:r>
                <a:endParaRPr lang="en-US" altLang="ja-JP" sz="900" b="1" dirty="0">
                  <a:solidFill>
                    <a:srgbClr val="123F63"/>
                  </a:solidFill>
                  <a:latin typeface="Meiryo UI" panose="020B0604030504040204" pitchFamily="34" charset="-128"/>
                  <a:ea typeface="Meiryo UI" panose="020B0604030504040204" pitchFamily="34" charset="-128"/>
                  <a:cs typeface="Meiryo UI" panose="020B0604030504040204" pitchFamily="50" charset="-128"/>
                </a:endParaRPr>
              </a:p>
            </p:txBody>
          </p:sp>
        </p:grpSp>
        <p:pic>
          <p:nvPicPr>
            <p:cNvPr id="102" name="グラフィックス 101">
              <a:extLst>
                <a:ext uri="{FF2B5EF4-FFF2-40B4-BE49-F238E27FC236}">
                  <a16:creationId xmlns:a16="http://schemas.microsoft.com/office/drawing/2014/main" id="{0B4505D4-EAF5-6B45-9975-D11A5421AA98}"/>
                </a:ext>
              </a:extLst>
            </p:cNvPr>
            <p:cNvPicPr>
              <a:picLocks noChangeAspect="1"/>
            </p:cNvPicPr>
            <p:nvPr/>
          </p:nvPicPr>
          <p:blipFill>
            <a:blip r:embed="rId18" cstate="print">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2401464" y="5718452"/>
              <a:ext cx="261394" cy="261394"/>
            </a:xfrm>
            <a:prstGeom prst="rect">
              <a:avLst/>
            </a:prstGeom>
          </p:spPr>
        </p:pic>
      </p:grpSp>
    </p:spTree>
    <p:extLst>
      <p:ext uri="{BB962C8B-B14F-4D97-AF65-F5344CB8AC3E}">
        <p14:creationId xmlns:p14="http://schemas.microsoft.com/office/powerpoint/2010/main" val="1687629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5028" y="247772"/>
            <a:ext cx="7905750" cy="460148"/>
          </a:xfrm>
        </p:spPr>
        <p:txBody>
          <a:bodyPr/>
          <a:lstStyle/>
          <a:p>
            <a:r>
              <a:rPr lang="ja-JP" altLang="en-US" spc="80" dirty="0"/>
              <a:t>繁忙期料金の設定について</a:t>
            </a:r>
            <a:endParaRPr kumimoji="1" lang="ja-JP" altLang="en-US" spc="80" dirty="0"/>
          </a:p>
        </p:txBody>
      </p:sp>
      <p:sp>
        <p:nvSpPr>
          <p:cNvPr id="36" name="テキスト ボックス 35">
            <a:extLst>
              <a:ext uri="{FF2B5EF4-FFF2-40B4-BE49-F238E27FC236}">
                <a16:creationId xmlns:a16="http://schemas.microsoft.com/office/drawing/2014/main" id="{7A718B15-4892-4270-8800-1CCF9CE06377}"/>
              </a:ext>
            </a:extLst>
          </p:cNvPr>
          <p:cNvSpPr txBox="1"/>
          <p:nvPr/>
        </p:nvSpPr>
        <p:spPr>
          <a:xfrm>
            <a:off x="584872" y="1084778"/>
            <a:ext cx="8580597" cy="1231106"/>
          </a:xfrm>
          <a:prstGeom prst="rect">
            <a:avLst/>
          </a:prstGeom>
          <a:noFill/>
        </p:spPr>
        <p:txBody>
          <a:bodyPr wrap="square" lIns="0" tIns="0" rIns="0" bIns="0" rtlCol="0">
            <a:spAutoFit/>
          </a:bodyPr>
          <a:lstStyle/>
          <a:p>
            <a:r>
              <a:rPr lang="ja-JP" altLang="en-US"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●繁忙期料金（正価比</a:t>
            </a:r>
            <a:r>
              <a:rPr lang="en-US" altLang="ja-JP"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120%</a:t>
            </a:r>
            <a:r>
              <a:rPr lang="ja-JP" altLang="en-US"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）を設定します</a:t>
            </a:r>
            <a:endParaRPr lang="en-US" altLang="ja-JP"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en-US" altLang="ja-JP"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適用期間：</a:t>
            </a:r>
            <a:r>
              <a:rPr lang="en-US" altLang="zh-TW"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2022/03/1(</a:t>
            </a:r>
            <a:r>
              <a:rPr lang="zh-TW" altLang="en-US"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火</a:t>
            </a:r>
            <a:r>
              <a:rPr lang="en-US" altLang="zh-TW"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)-2022/03/31(</a:t>
            </a:r>
            <a:r>
              <a:rPr lang="zh-TW" altLang="en-US"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木</a:t>
            </a:r>
            <a:r>
              <a:rPr lang="en-US" altLang="zh-TW"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掲載開始分</a:t>
            </a:r>
            <a:endParaRPr lang="en-US" altLang="zh-TW"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例）</a:t>
            </a:r>
            <a:r>
              <a:rPr lang="en-US" altLang="ja-JP"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月開始</a:t>
            </a:r>
            <a:r>
              <a:rPr lang="en-US" altLang="ja-JP"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月にまたがる場合＝適用なし</a:t>
            </a:r>
          </a:p>
          <a:p>
            <a:pPr marL="182563"/>
            <a:r>
              <a:rPr lang="ja-JP" altLang="en-US"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月開始</a:t>
            </a:r>
            <a:r>
              <a:rPr lang="en-US" altLang="ja-JP"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月にまたがる場合＝適用あり</a:t>
            </a:r>
          </a:p>
          <a:p>
            <a:pPr marL="182563"/>
            <a:endParaRPr lang="en-US" altLang="zh-TW"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a:extLst>
              <a:ext uri="{FF2B5EF4-FFF2-40B4-BE49-F238E27FC236}">
                <a16:creationId xmlns:a16="http://schemas.microsoft.com/office/drawing/2014/main" id="{F7362355-2B73-4484-B707-228ABCDCB222}"/>
              </a:ext>
            </a:extLst>
          </p:cNvPr>
          <p:cNvSpPr txBox="1"/>
          <p:nvPr/>
        </p:nvSpPr>
        <p:spPr>
          <a:xfrm>
            <a:off x="6739697" y="5773222"/>
            <a:ext cx="5870303" cy="261610"/>
          </a:xfrm>
          <a:prstGeom prst="rect">
            <a:avLst/>
          </a:prstGeom>
          <a:noFill/>
        </p:spPr>
        <p:txBody>
          <a:bodyPr wrap="square" rtlCol="0">
            <a:spAutoFit/>
          </a:bodyPr>
          <a:lstStyle/>
          <a:p>
            <a:r>
              <a:rPr kumimoji="1" lang="en-US" altLang="ja-JP" sz="11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商品仕様は変更になる可能性がございます。</a:t>
            </a:r>
          </a:p>
        </p:txBody>
      </p:sp>
      <p:pic>
        <p:nvPicPr>
          <p:cNvPr id="3" name="図 2">
            <a:extLst>
              <a:ext uri="{FF2B5EF4-FFF2-40B4-BE49-F238E27FC236}">
                <a16:creationId xmlns:a16="http://schemas.microsoft.com/office/drawing/2014/main" id="{DE01327D-B8D1-486F-AF14-6638B9E54AD1}"/>
              </a:ext>
            </a:extLst>
          </p:cNvPr>
          <p:cNvPicPr>
            <a:picLocks noChangeAspect="1"/>
          </p:cNvPicPr>
          <p:nvPr/>
        </p:nvPicPr>
        <p:blipFill>
          <a:blip r:embed="rId3"/>
          <a:stretch>
            <a:fillRect/>
          </a:stretch>
        </p:blipFill>
        <p:spPr>
          <a:xfrm>
            <a:off x="1671164" y="2190205"/>
            <a:ext cx="6408012" cy="3435689"/>
          </a:xfrm>
          <a:prstGeom prst="rect">
            <a:avLst/>
          </a:prstGeom>
        </p:spPr>
      </p:pic>
    </p:spTree>
    <p:extLst>
      <p:ext uri="{BB962C8B-B14F-4D97-AF65-F5344CB8AC3E}">
        <p14:creationId xmlns:p14="http://schemas.microsoft.com/office/powerpoint/2010/main" val="1079933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812286" y="3013358"/>
            <a:ext cx="4253709" cy="707886"/>
          </a:xfrm>
          <a:prstGeom prst="rect">
            <a:avLst/>
          </a:prstGeom>
          <a:noFill/>
        </p:spPr>
        <p:txBody>
          <a:bodyPr wrap="square" rtlCol="0" anchor="t">
            <a:spAutoFit/>
          </a:bodyPr>
          <a:lstStyle/>
          <a:p>
            <a:pPr algn="ctr"/>
            <a:r>
              <a:rPr kumimoji="1" lang="ja-JP" altLang="en-US" sz="4000" b="1" kern="300" spc="100" dirty="0">
                <a:solidFill>
                  <a:srgbClr val="00253C"/>
                </a:solidFill>
                <a:latin typeface="+mn-ea"/>
              </a:rPr>
              <a:t>ディスプレー</a:t>
            </a:r>
          </a:p>
        </p:txBody>
      </p:sp>
      <p:graphicFrame>
        <p:nvGraphicFramePr>
          <p:cNvPr id="3" name="表 2"/>
          <p:cNvGraphicFramePr>
            <a:graphicFrameLocks noGrp="1"/>
          </p:cNvGraphicFramePr>
          <p:nvPr/>
        </p:nvGraphicFramePr>
        <p:xfrm>
          <a:off x="6188497" y="4658515"/>
          <a:ext cx="3437428" cy="1450520"/>
        </p:xfrm>
        <a:graphic>
          <a:graphicData uri="http://schemas.openxmlformats.org/drawingml/2006/table">
            <a:tbl>
              <a:tblPr/>
              <a:tblGrid>
                <a:gridCol w="225244">
                  <a:extLst>
                    <a:ext uri="{9D8B030D-6E8A-4147-A177-3AD203B41FA5}">
                      <a16:colId xmlns:a16="http://schemas.microsoft.com/office/drawing/2014/main" val="20000"/>
                    </a:ext>
                  </a:extLst>
                </a:gridCol>
                <a:gridCol w="2849833">
                  <a:extLst>
                    <a:ext uri="{9D8B030D-6E8A-4147-A177-3AD203B41FA5}">
                      <a16:colId xmlns:a16="http://schemas.microsoft.com/office/drawing/2014/main" val="20001"/>
                    </a:ext>
                  </a:extLst>
                </a:gridCol>
                <a:gridCol w="362351">
                  <a:extLst>
                    <a:ext uri="{9D8B030D-6E8A-4147-A177-3AD203B41FA5}">
                      <a16:colId xmlns:a16="http://schemas.microsoft.com/office/drawing/2014/main" val="20002"/>
                    </a:ext>
                  </a:extLst>
                </a:gridCol>
              </a:tblGrid>
              <a:tr h="194582">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ダブルレクタングル</a:t>
                      </a: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68048">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ja-JP"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レクタングル</a:t>
                      </a: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8048">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Run of NIKKEI</a:t>
                      </a: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レクタングル</a:t>
                      </a: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68048">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Run of NIKKEI</a:t>
                      </a: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レクタングル（モバイル指定）</a:t>
                      </a: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83419"/>
                  </a:ext>
                </a:extLst>
              </a:tr>
              <a:tr h="168048">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ターゲティングレクタングル（日経</a:t>
                      </a:r>
                      <a:r>
                        <a:rPr lang="en-US" altLang="ja-JP"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ID</a:t>
                      </a:r>
                      <a:r>
                        <a:rPr lang="ja-JP" altLang="en-US"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）メニュー表</a:t>
                      </a: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94582">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日経</a:t>
                      </a:r>
                      <a:r>
                        <a:rPr lang="en-US" altLang="ja-JP"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ID</a:t>
                      </a: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ターゲティング 属性表</a:t>
                      </a: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82">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ターゲティングレクタングル（サイトカテゴリー）</a:t>
                      </a:r>
                      <a:endParaRPr lang="en-US" altLang="ja-JP"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3155276"/>
                  </a:ext>
                </a:extLst>
              </a:tr>
              <a:tr h="194582">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ブランドセーフティー・ターゲティング</a:t>
                      </a: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633077"/>
                  </a:ext>
                </a:extLst>
              </a:tr>
            </a:tbl>
          </a:graphicData>
        </a:graphic>
      </p:graphicFrame>
    </p:spTree>
    <p:extLst>
      <p:ext uri="{BB962C8B-B14F-4D97-AF65-F5344CB8AC3E}">
        <p14:creationId xmlns:p14="http://schemas.microsoft.com/office/powerpoint/2010/main" val="2698133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ダブルレクタングル</a:t>
            </a:r>
          </a:p>
        </p:txBody>
      </p:sp>
      <p:grpSp>
        <p:nvGrpSpPr>
          <p:cNvPr id="4" name="グループ化 3"/>
          <p:cNvGrpSpPr/>
          <p:nvPr/>
        </p:nvGrpSpPr>
        <p:grpSpPr>
          <a:xfrm>
            <a:off x="2420229" y="166341"/>
            <a:ext cx="946328" cy="226480"/>
            <a:chOff x="2345874" y="280659"/>
            <a:chExt cx="921760" cy="226480"/>
          </a:xfrm>
        </p:grpSpPr>
        <p:sp>
          <p:nvSpPr>
            <p:cNvPr id="5"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6" name="テキスト ボックス 5"/>
            <p:cNvSpPr txBox="1"/>
            <p:nvPr/>
          </p:nvSpPr>
          <p:spPr>
            <a:xfrm>
              <a:off x="2436419" y="280659"/>
              <a:ext cx="740908" cy="223137"/>
            </a:xfrm>
            <a:prstGeom prst="rect">
              <a:avLst/>
            </a:prstGeom>
            <a:noFill/>
          </p:spPr>
          <p:txBody>
            <a:bodyPr wrap="none" rtlCol="0">
              <a:spAutoFit/>
            </a:bodyPr>
            <a:lstStyle/>
            <a:p>
              <a:pPr algn="ctr"/>
              <a:r>
                <a:rPr kumimoji="1" lang="ja-JP" altLang="en-US" sz="850" b="1" dirty="0">
                  <a:solidFill>
                    <a:srgbClr val="00253C"/>
                  </a:solidFill>
                  <a:latin typeface="+mn-ea"/>
                  <a:cs typeface="メイリオ" panose="020B0604030504040204" pitchFamily="50" charset="-128"/>
                </a:rPr>
                <a:t>ディスプレー</a:t>
              </a:r>
            </a:p>
          </p:txBody>
        </p:sp>
      </p:grpSp>
      <p:grpSp>
        <p:nvGrpSpPr>
          <p:cNvPr id="7" name="グループ化 6"/>
          <p:cNvGrpSpPr/>
          <p:nvPr/>
        </p:nvGrpSpPr>
        <p:grpSpPr>
          <a:xfrm>
            <a:off x="2420229" y="450793"/>
            <a:ext cx="946328" cy="226480"/>
            <a:chOff x="2345874" y="548996"/>
            <a:chExt cx="921760" cy="226480"/>
          </a:xfrm>
        </p:grpSpPr>
        <p:sp>
          <p:nvSpPr>
            <p:cNvPr id="8" name="角丸四角形 8"/>
            <p:cNvSpPr/>
            <p:nvPr/>
          </p:nvSpPr>
          <p:spPr>
            <a:xfrm>
              <a:off x="2345874" y="554837"/>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9" name="テキスト ボックス 8"/>
            <p:cNvSpPr txBox="1"/>
            <p:nvPr/>
          </p:nvSpPr>
          <p:spPr>
            <a:xfrm>
              <a:off x="2394510" y="548996"/>
              <a:ext cx="824725" cy="223138"/>
            </a:xfrm>
            <a:prstGeom prst="rect">
              <a:avLst/>
            </a:prstGeom>
            <a:noFill/>
          </p:spPr>
          <p:txBody>
            <a:bodyPr wrap="none" rtlCol="0">
              <a:spAutoFit/>
            </a:bodyPr>
            <a:lstStyle/>
            <a:p>
              <a:pPr algn="ctr"/>
              <a:r>
                <a:rPr kumimoji="1" lang="ja-JP" altLang="en-US" sz="850" b="1">
                  <a:solidFill>
                    <a:srgbClr val="00253C"/>
                  </a:solidFill>
                  <a:latin typeface="+mn-ea"/>
                  <a:cs typeface="メイリオ" panose="020B0604030504040204" pitchFamily="50" charset="-128"/>
                </a:rPr>
                <a:t>ターゲティング</a:t>
              </a:r>
            </a:p>
          </p:txBody>
        </p:sp>
      </p:grpSp>
      <p:sp>
        <p:nvSpPr>
          <p:cNvPr id="10" name="正方形/長方形 9"/>
          <p:cNvSpPr/>
          <p:nvPr/>
        </p:nvSpPr>
        <p:spPr>
          <a:xfrm>
            <a:off x="4402606" y="907664"/>
            <a:ext cx="4538194" cy="220573"/>
          </a:xfrm>
          <a:prstGeom prst="rect">
            <a:avLst/>
          </a:prstGeom>
          <a:noFill/>
        </p:spPr>
        <p:txBody>
          <a:bodyPr wrap="square">
            <a:spAutoFit/>
          </a:bodyPr>
          <a:lstStyle/>
          <a:p>
            <a:pPr>
              <a:lnSpc>
                <a:spcPts val="1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通常のレクタングルの</a:t>
            </a:r>
            <a:r>
              <a:rPr lang="en-US" altLang="ja-JP" sz="1000">
                <a:latin typeface="Meiryo UI" panose="020B0604030504040204" pitchFamily="50" charset="-128"/>
                <a:ea typeface="Meiryo UI" panose="020B0604030504040204" pitchFamily="50" charset="-128"/>
                <a:cs typeface="Meiryo UI" panose="020B0604030504040204" pitchFamily="50" charset="-128"/>
              </a:rPr>
              <a:t>2</a:t>
            </a:r>
            <a:r>
              <a:rPr lang="ja-JP" altLang="en-US" sz="1000">
                <a:latin typeface="Meiryo UI" panose="020B0604030504040204" pitchFamily="50" charset="-128"/>
                <a:ea typeface="Meiryo UI" panose="020B0604030504040204" pitchFamily="50" charset="-128"/>
                <a:cs typeface="Meiryo UI" panose="020B0604030504040204" pitchFamily="50" charset="-128"/>
              </a:rPr>
              <a:t>倍以上の大きさのスペースを使用します</a:t>
            </a:r>
            <a:endParaRPr lang="ja-JP" altLang="en-US" sz="1000" kern="900" spc="5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nvGraphicFramePr>
        <p:xfrm>
          <a:off x="4494639" y="1642061"/>
          <a:ext cx="5280498" cy="1872000"/>
        </p:xfrm>
        <a:graphic>
          <a:graphicData uri="http://schemas.openxmlformats.org/drawingml/2006/table">
            <a:tbl>
              <a:tblPr firstRow="1" bandRow="1">
                <a:tableStyleId>{5C22544A-7EE6-4342-B048-85BDC9FD1C3A}</a:tableStyleId>
              </a:tblPr>
              <a:tblGrid>
                <a:gridCol w="2923317">
                  <a:extLst>
                    <a:ext uri="{9D8B030D-6E8A-4147-A177-3AD203B41FA5}">
                      <a16:colId xmlns:a16="http://schemas.microsoft.com/office/drawing/2014/main" val="20000"/>
                    </a:ext>
                  </a:extLst>
                </a:gridCol>
                <a:gridCol w="1046758">
                  <a:extLst>
                    <a:ext uri="{9D8B030D-6E8A-4147-A177-3AD203B41FA5}">
                      <a16:colId xmlns:a16="http://schemas.microsoft.com/office/drawing/2014/main" val="20001"/>
                    </a:ext>
                  </a:extLst>
                </a:gridCol>
                <a:gridCol w="1310423">
                  <a:extLst>
                    <a:ext uri="{9D8B030D-6E8A-4147-A177-3AD203B41FA5}">
                      <a16:colId xmlns:a16="http://schemas.microsoft.com/office/drawing/2014/main" val="20002"/>
                    </a:ext>
                  </a:extLst>
                </a:gridCol>
              </a:tblGrid>
              <a:tr h="252000">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商品名</a:t>
                      </a:r>
                    </a:p>
                  </a:txBody>
                  <a:tcPr marL="93877" marR="93877" marT="36000" marB="36000">
                    <a:lnL w="12700" cap="flat" cmpd="sng" algn="ctr">
                      <a:solidFill>
                        <a:srgbClr val="185680"/>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料金</a:t>
                      </a:r>
                    </a:p>
                  </a:txBody>
                  <a:tcPr marL="93877" marR="93877" marT="36000" marB="36000">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掲載場所</a:t>
                      </a:r>
                    </a:p>
                  </a:txBody>
                  <a:tcPr marL="93877" marR="93877" marT="36000" marB="36000">
                    <a:lnL w="12700" cap="flat" cmpd="sng" algn="ctr">
                      <a:solidFill>
                        <a:srgbClr val="E1E6EF"/>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extLst>
                  <a:ext uri="{0D108BD9-81ED-4DB2-BD59-A6C34878D82A}">
                    <a16:rowId xmlns:a16="http://schemas.microsoft.com/office/drawing/2014/main" val="10000"/>
                  </a:ext>
                </a:extLst>
              </a:tr>
              <a:tr h="324000">
                <a:tc>
                  <a:txBody>
                    <a:bodyPr/>
                    <a:lstStyle/>
                    <a:p>
                      <a:r>
                        <a:rPr kumimoji="1" lang="ja-JP" altLang="en-US"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ダブルレクタングル（日経電子版トップページ指定）</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4.5</a:t>
                      </a:r>
                      <a:r>
                        <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381" rtl="0" eaLnBrk="1" fontAlgn="auto" latinLnBrk="0" hangingPunct="1">
                        <a:lnSpc>
                          <a:spcPct val="100000"/>
                        </a:lnSpc>
                        <a:spcBef>
                          <a:spcPts val="0"/>
                        </a:spcBef>
                        <a:spcAft>
                          <a:spcPts val="0"/>
                        </a:spcAft>
                        <a:buClrTx/>
                        <a:buSzTx/>
                        <a:buFontTx/>
                        <a:buNone/>
                        <a:tabLst/>
                        <a:defRPr/>
                      </a:pPr>
                      <a:r>
                        <a:rPr kumimoji="1" lang="ja-JP" altLang="en-US" sz="700" b="0">
                          <a:latin typeface="Meiryo UI" panose="020B0604030504040204" pitchFamily="50" charset="-128"/>
                          <a:ea typeface="Meiryo UI" panose="020B0604030504040204" pitchFamily="50" charset="-128"/>
                          <a:cs typeface="Meiryo UI" panose="020B0604030504040204" pitchFamily="50" charset="-128"/>
                        </a:rPr>
                        <a:t>日経電子版トップページ</a:t>
                      </a:r>
                      <a:endParaRPr kumimoji="1" lang="en-US" altLang="ja-JP" sz="700" b="0">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r>
                        <a:rPr kumimoji="1" lang="ja-JP" altLang="en-US"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ダブルレクタングル（日経電子版指定）</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algn="ct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700" b="0" dirty="0">
                          <a:latin typeface="Meiryo UI" panose="020B0604030504040204" pitchFamily="50" charset="-128"/>
                          <a:ea typeface="Meiryo UI" panose="020B0604030504040204" pitchFamily="50" charset="-128"/>
                          <a:cs typeface="Meiryo UI" panose="020B0604030504040204" pitchFamily="50" charset="-128"/>
                        </a:rPr>
                        <a:t>日経電子版トップページおよび記事面ページ、セクショントップページ</a:t>
                      </a:r>
                      <a:endParaRPr kumimoji="1" lang="en-US" altLang="ja-JP" sz="700" b="0" dirty="0">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extLst>
                  <a:ext uri="{0D108BD9-81ED-4DB2-BD59-A6C34878D82A}">
                    <a16:rowId xmlns:a16="http://schemas.microsoft.com/office/drawing/2014/main" val="10002"/>
                  </a:ext>
                </a:extLst>
              </a:tr>
              <a:tr h="324000">
                <a:tc>
                  <a:txBody>
                    <a:bodyPr/>
                    <a:lstStyle/>
                    <a:p>
                      <a:r>
                        <a:rPr kumimoji="1" lang="ja-JP" altLang="en-US"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ダブルレクタングル（</a:t>
                      </a:r>
                      <a:r>
                        <a:rPr kumimoji="1" lang="en-US" altLang="ja-JP"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NIKKEI  STYLE</a:t>
                      </a:r>
                      <a:r>
                        <a:rPr kumimoji="1" lang="ja-JP" altLang="en-US"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指定）</a:t>
                      </a:r>
                      <a:endParaRPr kumimoji="1" lang="en-US" altLang="ja-JP" sz="1000" b="1">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a:latin typeface="Meiryo UI" panose="020B0604030504040204" pitchFamily="50" charset="-128"/>
                          <a:ea typeface="Meiryo UI" panose="020B0604030504040204" pitchFamily="50" charset="-128"/>
                          <a:cs typeface="Meiryo UI" panose="020B0604030504040204" pitchFamily="50" charset="-128"/>
                        </a:rPr>
                        <a:t>NIKKEI</a:t>
                      </a:r>
                      <a:r>
                        <a:rPr kumimoji="1" lang="en-US" altLang="ja-JP" sz="700" b="0" baseline="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b="0">
                          <a:latin typeface="Meiryo UI" panose="020B0604030504040204" pitchFamily="50" charset="-128"/>
                          <a:ea typeface="Meiryo UI" panose="020B0604030504040204" pitchFamily="50" charset="-128"/>
                          <a:cs typeface="Meiryo UI" panose="020B0604030504040204" pitchFamily="50" charset="-128"/>
                        </a:rPr>
                        <a:t>STYLE</a:t>
                      </a:r>
                      <a:endParaRPr kumimoji="1" lang="ja-JP" altLang="en-US" sz="700" b="0">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a:txBody>
                    <a:bodyPr/>
                    <a:lstStyle/>
                    <a:p>
                      <a:r>
                        <a:rPr kumimoji="1" lang="ja-JP" altLang="en-US"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ダブルレクタングル</a:t>
                      </a:r>
                      <a:r>
                        <a:rPr kumimoji="1" lang="ja-JP" altLang="en-US" sz="900" b="1">
                          <a:solidFill>
                            <a:srgbClr val="003963"/>
                          </a:solidFill>
                          <a:latin typeface="Meiryo UI" panose="020B0604030504040204" pitchFamily="50" charset="-128"/>
                          <a:ea typeface="Meiryo UI" panose="020B0604030504040204" pitchFamily="50" charset="-128"/>
                          <a:cs typeface="Meiryo UI" panose="020B0604030504040204" pitchFamily="50" charset="-128"/>
                        </a:rPr>
                        <a:t>（日経会社情報</a:t>
                      </a:r>
                      <a:r>
                        <a:rPr kumimoji="1" lang="en-US" altLang="ja-JP" sz="900" b="1">
                          <a:solidFill>
                            <a:srgbClr val="003963"/>
                          </a:solidFill>
                          <a:latin typeface="Meiryo UI" panose="020B0604030504040204" pitchFamily="50" charset="-128"/>
                          <a:ea typeface="Meiryo UI" panose="020B0604030504040204" pitchFamily="50" charset="-128"/>
                          <a:cs typeface="Meiryo UI" panose="020B0604030504040204" pitchFamily="50" charset="-128"/>
                        </a:rPr>
                        <a:t>DIGITAL</a:t>
                      </a:r>
                      <a:r>
                        <a:rPr kumimoji="1" lang="ja-JP" altLang="en-US" sz="900" b="1">
                          <a:solidFill>
                            <a:srgbClr val="003963"/>
                          </a:solidFill>
                          <a:latin typeface="Meiryo UI" panose="020B0604030504040204" pitchFamily="50" charset="-128"/>
                          <a:ea typeface="Meiryo UI" panose="020B0604030504040204" pitchFamily="50" charset="-128"/>
                          <a:cs typeface="Meiryo UI" panose="020B0604030504040204" pitchFamily="50" charset="-128"/>
                        </a:rPr>
                        <a:t>指定）</a:t>
                      </a:r>
                      <a:endParaRPr kumimoji="1" lang="ja-JP" altLang="en-US" sz="1000" b="1">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ctr" defTabSz="914381"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a:ln>
                            <a:noFill/>
                          </a:ln>
                          <a:solidFill>
                            <a:schemeClr val="accent6">
                              <a:lumMod val="7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0.9</a:t>
                      </a:r>
                      <a:r>
                        <a:rPr kumimoji="1" lang="ja-JP" altLang="en-US" sz="1050" b="1" i="0" u="none" strike="noStrike" kern="1200" cap="none" spc="0" normalizeH="0" baseline="0" noProof="0">
                          <a:ln>
                            <a:noFill/>
                          </a:ln>
                          <a:solidFill>
                            <a:schemeClr val="accent6">
                              <a:lumMod val="7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i="0" u="none" strike="noStrike" kern="1200" cap="none" spc="0" normalizeH="0" baseline="0" noProof="0">
                          <a:ln>
                            <a:noFill/>
                          </a:ln>
                          <a:solidFill>
                            <a:schemeClr val="accent6">
                              <a:lumMod val="7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i="0" u="none" strike="noStrike" kern="1200" cap="none" spc="0" normalizeH="0" baseline="0" noProof="0">
                        <a:ln>
                          <a:noFill/>
                        </a:ln>
                        <a:solidFill>
                          <a:schemeClr val="accent6">
                            <a:lumMod val="7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700" b="0">
                          <a:latin typeface="Meiryo UI" panose="020B0604030504040204" pitchFamily="50" charset="-128"/>
                          <a:ea typeface="Meiryo UI" panose="020B0604030504040204" pitchFamily="50" charset="-128"/>
                          <a:cs typeface="Meiryo UI" panose="020B0604030504040204" pitchFamily="50" charset="-128"/>
                        </a:rPr>
                        <a:t>日経会社情報</a:t>
                      </a:r>
                      <a:r>
                        <a:rPr kumimoji="1" lang="en-US" altLang="ja-JP" sz="700" b="0">
                          <a:latin typeface="Meiryo UI" panose="020B0604030504040204" pitchFamily="50" charset="-128"/>
                          <a:ea typeface="Meiryo UI" panose="020B0604030504040204" pitchFamily="50" charset="-128"/>
                          <a:cs typeface="Meiryo UI" panose="020B0604030504040204" pitchFamily="50" charset="-128"/>
                        </a:rPr>
                        <a:t>DIGITAL</a:t>
                      </a:r>
                      <a:endParaRPr kumimoji="1" lang="ja-JP" altLang="en-US" sz="700" b="0">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extLst>
                  <a:ext uri="{0D108BD9-81ED-4DB2-BD59-A6C34878D82A}">
                    <a16:rowId xmlns:a16="http://schemas.microsoft.com/office/drawing/2014/main" val="10004"/>
                  </a:ext>
                </a:extLst>
              </a:tr>
              <a:tr h="324000">
                <a:tc>
                  <a:txBody>
                    <a:bodyPr/>
                    <a:lstStyle/>
                    <a:p>
                      <a:r>
                        <a:rPr kumimoji="1" lang="ja-JP" altLang="en-US"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ダブル指定　ターゲティングレクタングル（日経</a:t>
                      </a:r>
                      <a:r>
                        <a:rPr kumimoji="1" lang="en-US" altLang="ja-JP"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8568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日経</a:t>
                      </a:r>
                      <a:r>
                        <a:rPr kumimoji="1" lang="en-US" altLang="ja-JP" sz="700" b="0" i="0" u="none" strike="noStrike" kern="120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700" b="0" i="0" u="none" strike="noStrike" kern="120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登録者に対し、役職、企業規模などセグメントを絞ったターゲティングも可能です。詳しくは</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「ターゲティングレクタングル（日経</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）」をご参照ください。</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8568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600" b="1">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6"/>
                  </a:ext>
                </a:extLst>
              </a:tr>
            </a:tbl>
          </a:graphicData>
        </a:graphic>
      </p:graphicFrame>
      <p:sp>
        <p:nvSpPr>
          <p:cNvPr id="12" name="正方形/長方形 11"/>
          <p:cNvSpPr/>
          <p:nvPr/>
        </p:nvSpPr>
        <p:spPr>
          <a:xfrm>
            <a:off x="4402606" y="1117255"/>
            <a:ext cx="4718498" cy="220573"/>
          </a:xfrm>
          <a:prstGeom prst="rect">
            <a:avLst/>
          </a:prstGeom>
          <a:noFill/>
        </p:spPr>
        <p:txBody>
          <a:bodyPr wrap="square">
            <a:spAutoFit/>
          </a:bodyPr>
          <a:lstStyle/>
          <a:p>
            <a:pPr>
              <a:lnSpc>
                <a:spcPts val="1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広告認知率を大幅アップしたい場合におすすめです</a:t>
            </a:r>
          </a:p>
        </p:txBody>
      </p:sp>
      <p:sp>
        <p:nvSpPr>
          <p:cNvPr id="13" name="正方形/長方形 12"/>
          <p:cNvSpPr/>
          <p:nvPr/>
        </p:nvSpPr>
        <p:spPr>
          <a:xfrm>
            <a:off x="4402606" y="1329779"/>
            <a:ext cx="5358179" cy="220573"/>
          </a:xfrm>
          <a:prstGeom prst="rect">
            <a:avLst/>
          </a:prstGeom>
          <a:noFill/>
        </p:spPr>
        <p:txBody>
          <a:bodyPr wrap="square" anchor="ctr">
            <a:spAutoFit/>
          </a:bodyPr>
          <a:lstStyle/>
          <a:p>
            <a:pPr>
              <a:lnSpc>
                <a:spcPts val="1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インパクトのあるクリエーティブ展開により、通常サイズのレクタングルより高いパフォーマンスが見込めます</a:t>
            </a:r>
            <a:endParaRPr lang="ja-JP" altLang="en-US" sz="1000" kern="900" spc="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2"/>
          <p:cNvSpPr>
            <a:spLocks noChangeArrowheads="1"/>
          </p:cNvSpPr>
          <p:nvPr/>
        </p:nvSpPr>
        <p:spPr bwMode="auto">
          <a:xfrm>
            <a:off x="4409211" y="6049569"/>
            <a:ext cx="3972562" cy="415498"/>
          </a:xfrm>
          <a:prstGeom prst="rect">
            <a:avLst/>
          </a:prstGeom>
          <a:noFill/>
          <a:ln>
            <a:noFill/>
          </a:ln>
        </p:spPr>
        <p:txBody>
          <a:bodyPr wrap="none">
            <a:spAutoFit/>
          </a:bodyPr>
          <a:lstStyle/>
          <a:p>
            <a:pPr marL="88900" indent="-88900"/>
            <a:r>
              <a:rPr kumimoji="0" lang="en-US" altLang="ja-JP" sz="700">
                <a:latin typeface="HGPｺﾞｼｯｸM" pitchFamily="50" charset="-128"/>
                <a:ea typeface="HGPｺﾞｼｯｸM" pitchFamily="50" charset="-128"/>
              </a:rPr>
              <a:t>※</a:t>
            </a:r>
            <a:r>
              <a:rPr kumimoji="0" lang="ja-JP" altLang="en-US" sz="700">
                <a:latin typeface="HGPｺﾞｼｯｸM" pitchFamily="50" charset="-128"/>
                <a:ea typeface="HGPｺﾞｼｯｸM" pitchFamily="50" charset="-128"/>
              </a:rPr>
              <a:t>　掲載期間内に合計</a:t>
            </a:r>
            <a:r>
              <a:rPr kumimoji="0" lang="en-US" altLang="ja-JP" sz="700">
                <a:latin typeface="HGPｺﾞｼｯｸM" pitchFamily="50" charset="-128"/>
                <a:ea typeface="HGPｺﾞｼｯｸM" pitchFamily="50" charset="-128"/>
              </a:rPr>
              <a:t>4</a:t>
            </a:r>
            <a:r>
              <a:rPr kumimoji="0" lang="ja-JP" altLang="en-US" sz="700">
                <a:latin typeface="HGPｺﾞｼｯｸM" pitchFamily="50" charset="-128"/>
                <a:ea typeface="HGPｺﾞｼｯｸM" pitchFamily="50" charset="-128"/>
              </a:rPr>
              <a:t>本まで同時掲載および原稿差し替えが可能です。</a:t>
            </a:r>
            <a:endParaRPr kumimoji="0" lang="en-US" altLang="ja-JP" sz="700">
              <a:latin typeface="HGPｺﾞｼｯｸM" pitchFamily="50" charset="-128"/>
              <a:ea typeface="HGPｺﾞｼｯｸM" pitchFamily="50" charset="-128"/>
            </a:endParaRPr>
          </a:p>
          <a:p>
            <a:pPr marL="88900" indent="-88900"/>
            <a:r>
              <a:rPr kumimoji="0" lang="ja-JP" altLang="en-US" sz="700">
                <a:latin typeface="HGPｺﾞｼｯｸM" pitchFamily="50" charset="-128"/>
                <a:ea typeface="HGPｺﾞｼｯｸM" pitchFamily="50" charset="-128"/>
              </a:rPr>
              <a:t>　　 </a:t>
            </a:r>
            <a:r>
              <a:rPr kumimoji="0" lang="en-US" altLang="ja-JP" sz="700">
                <a:latin typeface="HGPｺﾞｼｯｸM" pitchFamily="50" charset="-128"/>
                <a:ea typeface="HGPｺﾞｼｯｸM" pitchFamily="50" charset="-128"/>
              </a:rPr>
              <a:t>5</a:t>
            </a:r>
            <a:r>
              <a:rPr kumimoji="0" lang="ja-JP" altLang="en-US" sz="700">
                <a:latin typeface="HGPｺﾞｼｯｸM" pitchFamily="50" charset="-128"/>
                <a:ea typeface="HGPｺﾞｼｯｸM" pitchFamily="50" charset="-128"/>
              </a:rPr>
              <a:t>本以上の掲載または差し替えを行う場合は、</a:t>
            </a:r>
            <a:r>
              <a:rPr kumimoji="0" lang="en-US" altLang="ja-JP" sz="700">
                <a:latin typeface="HGPｺﾞｼｯｸM" pitchFamily="50" charset="-128"/>
                <a:ea typeface="HGPｺﾞｼｯｸM" pitchFamily="50" charset="-128"/>
              </a:rPr>
              <a:t>5</a:t>
            </a:r>
            <a:r>
              <a:rPr kumimoji="0" lang="ja-JP" altLang="en-US" sz="700">
                <a:latin typeface="HGPｺﾞｼｯｸM" pitchFamily="50" charset="-128"/>
                <a:ea typeface="HGPｺﾞｼｯｸM" pitchFamily="50" charset="-128"/>
              </a:rPr>
              <a:t>本目から</a:t>
            </a:r>
            <a:r>
              <a:rPr kumimoji="0" lang="en-US" altLang="ja-JP" sz="700">
                <a:latin typeface="HGPｺﾞｼｯｸM" pitchFamily="50" charset="-128"/>
                <a:ea typeface="HGPｺﾞｼｯｸM" pitchFamily="50" charset="-128"/>
              </a:rPr>
              <a:t>1</a:t>
            </a:r>
            <a:r>
              <a:rPr kumimoji="0" lang="ja-JP" altLang="en-US" sz="700">
                <a:latin typeface="HGPｺﾞｼｯｸM" pitchFamily="50" charset="-128"/>
                <a:ea typeface="HGPｺﾞｼｯｸM" pitchFamily="50" charset="-128"/>
              </a:rPr>
              <a:t>本につき</a:t>
            </a:r>
            <a:r>
              <a:rPr kumimoji="0" lang="en-US" altLang="ja-JP" sz="700">
                <a:latin typeface="HGPｺﾞｼｯｸM" pitchFamily="50" charset="-128"/>
                <a:ea typeface="HGPｺﾞｼｯｸM" pitchFamily="50" charset="-128"/>
              </a:rPr>
              <a:t>2</a:t>
            </a:r>
            <a:r>
              <a:rPr kumimoji="0" lang="ja-JP" altLang="en-US" sz="700">
                <a:latin typeface="HGPｺﾞｼｯｸM" pitchFamily="50" charset="-128"/>
                <a:ea typeface="HGPｺﾞｼｯｸM" pitchFamily="50" charset="-128"/>
              </a:rPr>
              <a:t>万円の追加料金がかかります。</a:t>
            </a:r>
            <a:endParaRPr kumimoji="0" lang="en-US" altLang="ja-JP" sz="700">
              <a:latin typeface="HGPｺﾞｼｯｸM" pitchFamily="50" charset="-128"/>
              <a:ea typeface="HGPｺﾞｼｯｸM" pitchFamily="50" charset="-128"/>
            </a:endParaRPr>
          </a:p>
          <a:p>
            <a:pPr marL="88900" indent="-88900"/>
            <a:r>
              <a:rPr lang="en-US" altLang="ja-JP" sz="700">
                <a:latin typeface="HGPｺﾞｼｯｸM" pitchFamily="50" charset="-128"/>
                <a:ea typeface="HGPｺﾞｼｯｸM" pitchFamily="50" charset="-128"/>
              </a:rPr>
              <a:t>※</a:t>
            </a:r>
            <a:r>
              <a:rPr lang="ja-JP" altLang="en-US" sz="700">
                <a:latin typeface="HGPｺﾞｼｯｸM" pitchFamily="50" charset="-128"/>
                <a:ea typeface="HGPｺﾞｼｯｸM" pitchFamily="50" charset="-128"/>
              </a:rPr>
              <a:t>　事前に原稿案を確認のうえ、媒体判断によりお断りまたは修正をお願いする場合があります。</a:t>
            </a:r>
            <a:endParaRPr kumimoji="0" lang="en-US" altLang="ja-JP" sz="700">
              <a:solidFill>
                <a:srgbClr val="000000"/>
              </a:solidFill>
              <a:latin typeface="HGPｺﾞｼｯｸM" panose="020B0600000000000000" pitchFamily="50" charset="-128"/>
              <a:ea typeface="HGPｺﾞｼｯｸM" panose="020B0600000000000000" pitchFamily="50" charset="-128"/>
            </a:endParaRPr>
          </a:p>
        </p:txBody>
      </p:sp>
      <p:sp>
        <p:nvSpPr>
          <p:cNvPr id="17" name="角丸四角形 16"/>
          <p:cNvSpPr/>
          <p:nvPr/>
        </p:nvSpPr>
        <p:spPr>
          <a:xfrm>
            <a:off x="4494639" y="4246652"/>
            <a:ext cx="908784" cy="216131"/>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19" name="表 18"/>
          <p:cNvGraphicFramePr>
            <a:graphicFrameLocks noGrp="1"/>
          </p:cNvGraphicFramePr>
          <p:nvPr/>
        </p:nvGraphicFramePr>
        <p:xfrm>
          <a:off x="4494639" y="4499732"/>
          <a:ext cx="5288189" cy="1534560"/>
        </p:xfrm>
        <a:graphic>
          <a:graphicData uri="http://schemas.openxmlformats.org/drawingml/2006/table">
            <a:tbl>
              <a:tblPr firstRow="1" bandRow="1">
                <a:tableStyleId>{5C22544A-7EE6-4342-B048-85BDC9FD1C3A}</a:tableStyleId>
              </a:tblPr>
              <a:tblGrid>
                <a:gridCol w="807611">
                  <a:extLst>
                    <a:ext uri="{9D8B030D-6E8A-4147-A177-3AD203B41FA5}">
                      <a16:colId xmlns:a16="http://schemas.microsoft.com/office/drawing/2014/main" val="20000"/>
                    </a:ext>
                  </a:extLst>
                </a:gridCol>
                <a:gridCol w="1168638">
                  <a:extLst>
                    <a:ext uri="{9D8B030D-6E8A-4147-A177-3AD203B41FA5}">
                      <a16:colId xmlns:a16="http://schemas.microsoft.com/office/drawing/2014/main" val="20001"/>
                    </a:ext>
                  </a:extLst>
                </a:gridCol>
                <a:gridCol w="869712">
                  <a:extLst>
                    <a:ext uri="{9D8B030D-6E8A-4147-A177-3AD203B41FA5}">
                      <a16:colId xmlns:a16="http://schemas.microsoft.com/office/drawing/2014/main" val="20002"/>
                    </a:ext>
                  </a:extLst>
                </a:gridCol>
                <a:gridCol w="1134978">
                  <a:extLst>
                    <a:ext uri="{9D8B030D-6E8A-4147-A177-3AD203B41FA5}">
                      <a16:colId xmlns:a16="http://schemas.microsoft.com/office/drawing/2014/main" val="1451268218"/>
                    </a:ext>
                  </a:extLst>
                </a:gridCol>
                <a:gridCol w="1307250">
                  <a:extLst>
                    <a:ext uri="{9D8B030D-6E8A-4147-A177-3AD203B41FA5}">
                      <a16:colId xmlns:a16="http://schemas.microsoft.com/office/drawing/2014/main" val="20004"/>
                    </a:ext>
                  </a:extLst>
                </a:gridCol>
              </a:tblGrid>
              <a:tr h="21600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掲載期間</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任意</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掲載開始日</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平日任意</a:t>
                      </a:r>
                    </a:p>
                  </a:txBody>
                  <a:tcPr anchor="ctr">
                    <a:lnL w="12700" cmpd="sng">
                      <a:noFill/>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1600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保証形態</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インプレッション保証</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表示方法</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ローテーション</a:t>
                      </a:r>
                    </a:p>
                  </a:txBody>
                  <a:tcPr anchor="ctr">
                    <a:lnL w="12700" cmpd="sng">
                      <a:noFill/>
                    </a:lnL>
                    <a:lnR w="12700" cap="flat" cmpd="sng" algn="ctr">
                      <a:no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1600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表示枠数</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8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掲載社数</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mpd="sng">
                      <a:noFill/>
                    </a:lnL>
                    <a:lnR w="12700" cap="flat" cmpd="sng" algn="ctr">
                      <a:no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1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原稿仕様</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巻末「原稿規定」を参照ください。</a:t>
                      </a:r>
                    </a:p>
                  </a:txBody>
                  <a:tcPr anchor="ctr">
                    <a:lnL w="12700" cmpd="sng">
                      <a:noFill/>
                    </a:lnL>
                    <a:lnR w="12700" cap="flat" cmpd="sng" algn="ctr">
                      <a:no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ap="flat" cmpd="sng" algn="ctr">
                      <a:no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5560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同時出稿本数</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本まで</a:t>
                      </a:r>
                      <a:endParaRPr kumimoji="1" lang="en-US" altLang="ja-JP" sz="80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（差し替え含む）</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差し替え規定</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2">
                  <a:txBody>
                    <a:bodyPr/>
                    <a:lstStyle/>
                    <a:p>
                      <a:r>
                        <a:rPr kumimoji="1" lang="en-US" altLang="ja-JP" sz="80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本まで</a:t>
                      </a:r>
                    </a:p>
                    <a:p>
                      <a:r>
                        <a:rPr kumimoji="1" lang="ja-JP" altLang="en-US" sz="650">
                          <a:latin typeface="Meiryo UI" panose="020B0604030504040204" pitchFamily="50" charset="-128"/>
                          <a:ea typeface="Meiryo UI" panose="020B0604030504040204" pitchFamily="50" charset="-128"/>
                          <a:cs typeface="Meiryo UI" panose="020B0604030504040204" pitchFamily="50" charset="-128"/>
                        </a:rPr>
                        <a:t>（同時出稿含む、営業日のみ、同時入稿）</a:t>
                      </a:r>
                      <a:endParaRPr kumimoji="1" lang="ja-JP" altLang="en-US"/>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65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締め切り</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事前原稿確認</a:t>
                      </a:r>
                      <a:endParaRPr kumimoji="1" lang="en-US" altLang="ja-JP" sz="800">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入稿締め切り</a:t>
                      </a:r>
                    </a:p>
                  </a:txBody>
                  <a:tcPr anchor="ctr">
                    <a:lnL w="12700" cmpd="sng">
                      <a:noFill/>
                    </a:lnL>
                    <a:lnR w="12700" cap="flat" cmpd="sng" algn="ctr">
                      <a:no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r>
                        <a:rPr kumimoji="1" lang="en-US" altLang="ja-JP" sz="8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営業日前</a:t>
                      </a:r>
                      <a:endParaRPr kumimoji="1" lang="en-US" altLang="ja-JP" sz="8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営業日前</a:t>
                      </a:r>
                    </a:p>
                  </a:txBody>
                  <a:tcPr anchor="ctr">
                    <a:lnL w="12700" cmpd="sng">
                      <a:noFill/>
                    </a:lnL>
                    <a:lnR w="12700" cap="flat" cmpd="sng" algn="ctr">
                      <a:solidFill>
                        <a:schemeClr val="tx2"/>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lnL w="12700" cap="flat" cmpd="sng" algn="ctr">
                      <a:solidFill>
                        <a:schemeClr val="tx2"/>
                      </a:solidFill>
                      <a:prstDash val="solid"/>
                      <a:round/>
                      <a:headEnd type="none" w="med" len="med"/>
                      <a:tailEnd type="none" w="med" len="med"/>
                    </a:lnL>
                    <a:lnT w="12700" cap="flat" cmpd="sng" algn="ctr">
                      <a:solidFill>
                        <a:srgbClr val="1F497D"/>
                      </a:solidFill>
                      <a:prstDash val="solid"/>
                      <a:round/>
                      <a:headEnd type="none" w="med" len="med"/>
                      <a:tailEnd type="none" w="med" len="med"/>
                    </a:lnT>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a:latin typeface="HGPｺﾞｼｯｸM" panose="020B0600000000000000" pitchFamily="50" charset="-128"/>
                        <a:ea typeface="HGPｺﾞｼｯｸM" panose="020B06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grpSp>
        <p:nvGrpSpPr>
          <p:cNvPr id="21" name="グループ化 20"/>
          <p:cNvGrpSpPr/>
          <p:nvPr/>
        </p:nvGrpSpPr>
        <p:grpSpPr>
          <a:xfrm>
            <a:off x="3427059" y="168841"/>
            <a:ext cx="946328" cy="226480"/>
            <a:chOff x="2345874" y="280659"/>
            <a:chExt cx="921760" cy="226480"/>
          </a:xfrm>
        </p:grpSpPr>
        <p:sp>
          <p:nvSpPr>
            <p:cNvPr id="23"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24" name="テキスト ボックス 23"/>
            <p:cNvSpPr txBox="1"/>
            <p:nvPr/>
          </p:nvSpPr>
          <p:spPr>
            <a:xfrm>
              <a:off x="2649013" y="280659"/>
              <a:ext cx="315712" cy="223138"/>
            </a:xfrm>
            <a:prstGeom prst="rect">
              <a:avLst/>
            </a:prstGeom>
            <a:noFill/>
          </p:spPr>
          <p:txBody>
            <a:bodyPr wrap="none" rtlCol="0">
              <a:spAutoFit/>
            </a:bodyPr>
            <a:lstStyle/>
            <a:p>
              <a:pPr algn="ctr"/>
              <a:r>
                <a:rPr lang="en-US" altLang="ja-JP" sz="850" b="1">
                  <a:solidFill>
                    <a:srgbClr val="00253C"/>
                  </a:solidFill>
                  <a:latin typeface="+mn-ea"/>
                  <a:cs typeface="メイリオ" panose="020B0604030504040204" pitchFamily="50" charset="-128"/>
                </a:rPr>
                <a:t>PC</a:t>
              </a:r>
              <a:endParaRPr kumimoji="1" lang="ja-JP" altLang="en-US" sz="850" b="1">
                <a:solidFill>
                  <a:srgbClr val="00253C"/>
                </a:solidFill>
                <a:latin typeface="+mn-ea"/>
                <a:cs typeface="メイリオ" panose="020B0604030504040204" pitchFamily="50" charset="-128"/>
              </a:endParaRPr>
            </a:p>
          </p:txBody>
        </p:sp>
      </p:grpSp>
      <p:sp>
        <p:nvSpPr>
          <p:cNvPr id="25" name="正方形/長方形 12">
            <a:extLst>
              <a:ext uri="{FF2B5EF4-FFF2-40B4-BE49-F238E27FC236}">
                <a16:creationId xmlns:a16="http://schemas.microsoft.com/office/drawing/2014/main" id="{02BA9C06-E395-4CE4-9FFF-518C9E4997C2}"/>
              </a:ext>
            </a:extLst>
          </p:cNvPr>
          <p:cNvSpPr>
            <a:spLocks noChangeArrowheads="1"/>
          </p:cNvSpPr>
          <p:nvPr/>
        </p:nvSpPr>
        <p:spPr bwMode="auto">
          <a:xfrm>
            <a:off x="4402606" y="3484024"/>
            <a:ext cx="4685898" cy="738664"/>
          </a:xfrm>
          <a:prstGeom prst="rect">
            <a:avLst/>
          </a:prstGeom>
          <a:noFill/>
          <a:ln>
            <a:noFill/>
          </a:ln>
        </p:spPr>
        <p:txBody>
          <a:bodyPr wrap="none">
            <a:spAutoFit/>
          </a:bodyPr>
          <a:lstStyle/>
          <a:p>
            <a:pPr marL="88900" indent="-88900"/>
            <a:r>
              <a:rPr kumimoji="0" lang="en-US" altLang="ja-JP" sz="700">
                <a:latin typeface="HGPｺﾞｼｯｸM" pitchFamily="50" charset="-128"/>
                <a:ea typeface="HGPｺﾞｼｯｸM" pitchFamily="50" charset="-128"/>
              </a:rPr>
              <a:t>※</a:t>
            </a:r>
            <a:r>
              <a:rPr kumimoji="0" lang="ja-JP" altLang="en-US" sz="700">
                <a:latin typeface="HGPｺﾞｼｯｸM" pitchFamily="50" charset="-128"/>
                <a:ea typeface="HGPｺﾞｼｯｸM" pitchFamily="50" charset="-128"/>
              </a:rPr>
              <a:t>　最低販売金額は</a:t>
            </a:r>
            <a:r>
              <a:rPr kumimoji="0" lang="en-US" altLang="ja-JP" sz="700">
                <a:latin typeface="HGPｺﾞｼｯｸM" pitchFamily="50" charset="-128"/>
                <a:ea typeface="HGPｺﾞｼｯｸM" pitchFamily="50" charset="-128"/>
              </a:rPr>
              <a:t>50</a:t>
            </a:r>
            <a:r>
              <a:rPr kumimoji="0" lang="ja-JP" altLang="en-US" sz="700">
                <a:latin typeface="HGPｺﾞｼｯｸM" pitchFamily="50" charset="-128"/>
                <a:ea typeface="HGPｺﾞｼｯｸM" pitchFamily="50" charset="-128"/>
              </a:rPr>
              <a:t>万円です。</a:t>
            </a:r>
          </a:p>
          <a:p>
            <a:pPr marL="88900" indent="-88900"/>
            <a:r>
              <a:rPr kumimoji="0" lang="en-US" altLang="ja-JP" sz="700">
                <a:latin typeface="HGPｺﾞｼｯｸM" pitchFamily="50" charset="-128"/>
                <a:ea typeface="HGPｺﾞｼｯｸM" pitchFamily="50" charset="-128"/>
              </a:rPr>
              <a:t>※</a:t>
            </a:r>
            <a:r>
              <a:rPr kumimoji="0" lang="ja-JP" altLang="en-US" sz="700">
                <a:latin typeface="HGPｺﾞｼｯｸM" pitchFamily="50" charset="-128"/>
                <a:ea typeface="HGPｺﾞｼｯｸM" pitchFamily="50" charset="-128"/>
              </a:rPr>
              <a:t>　日ごと、時間ごとの均等配信は保証いたしません。</a:t>
            </a:r>
          </a:p>
          <a:p>
            <a:pPr marL="88900" indent="-88900"/>
            <a:r>
              <a:rPr kumimoji="0" lang="en-US" altLang="ja-JP" sz="700">
                <a:latin typeface="HGPｺﾞｼｯｸM" pitchFamily="50" charset="-128"/>
                <a:ea typeface="HGPｺﾞｼｯｸM" pitchFamily="50" charset="-128"/>
              </a:rPr>
              <a:t>※</a:t>
            </a:r>
            <a:r>
              <a:rPr kumimoji="0" lang="ja-JP" altLang="en-US" sz="700">
                <a:latin typeface="HGPｺﾞｼｯｸM" pitchFamily="50" charset="-128"/>
                <a:ea typeface="HGPｺﾞｼｯｸM" pitchFamily="50" charset="-128"/>
              </a:rPr>
              <a:t>　朝刊・夕刊セクションには配信いたしません。</a:t>
            </a:r>
          </a:p>
          <a:p>
            <a:pPr marL="88900" indent="-88900"/>
            <a:r>
              <a:rPr kumimoji="0" lang="en-US" altLang="ja-JP" sz="700">
                <a:latin typeface="HGPｺﾞｼｯｸM" pitchFamily="50" charset="-128"/>
                <a:ea typeface="HGPｺﾞｼｯｸM" pitchFamily="50" charset="-128"/>
              </a:rPr>
              <a:t>※</a:t>
            </a:r>
            <a:r>
              <a:rPr kumimoji="0" lang="ja-JP" altLang="en-US" sz="700">
                <a:latin typeface="HGPｺﾞｼｯｸM" pitchFamily="50" charset="-128"/>
                <a:ea typeface="HGPｺﾞｼｯｸM" pitchFamily="50" charset="-128"/>
              </a:rPr>
              <a:t>　ターゲティング内容の詳細につきましてはターゲティングレクタングル（日経</a:t>
            </a:r>
            <a:r>
              <a:rPr kumimoji="0" lang="en-US" altLang="ja-JP" sz="700">
                <a:latin typeface="HGPｺﾞｼｯｸM" pitchFamily="50" charset="-128"/>
                <a:ea typeface="HGPｺﾞｼｯｸM" pitchFamily="50" charset="-128"/>
              </a:rPr>
              <a:t>ID</a:t>
            </a:r>
            <a:r>
              <a:rPr kumimoji="0" lang="ja-JP" altLang="en-US" sz="700">
                <a:latin typeface="HGPｺﾞｼｯｸM" pitchFamily="50" charset="-128"/>
                <a:ea typeface="HGPｺﾞｼｯｸM" pitchFamily="50" charset="-128"/>
              </a:rPr>
              <a:t>）メニュー表をご参照ください。</a:t>
            </a:r>
          </a:p>
          <a:p>
            <a:pPr marL="88900" indent="-88900"/>
            <a:r>
              <a:rPr kumimoji="0" lang="en-US" altLang="ja-JP" sz="700">
                <a:latin typeface="HGPｺﾞｼｯｸM" pitchFamily="50" charset="-128"/>
                <a:ea typeface="HGPｺﾞｼｯｸM" pitchFamily="50" charset="-128"/>
              </a:rPr>
              <a:t>※</a:t>
            </a:r>
            <a:r>
              <a:rPr kumimoji="0" lang="ja-JP" altLang="en-US" sz="700">
                <a:latin typeface="HGPｺﾞｼｯｸM" pitchFamily="50" charset="-128"/>
                <a:ea typeface="HGPｺﾞｼｯｸM" pitchFamily="50" charset="-128"/>
              </a:rPr>
              <a:t>　電子版のセクションおよび</a:t>
            </a:r>
            <a:r>
              <a:rPr kumimoji="0" lang="en-US" altLang="ja-JP" sz="700">
                <a:latin typeface="HGPｺﾞｼｯｸM" pitchFamily="50" charset="-128"/>
                <a:ea typeface="HGPｺﾞｼｯｸM" pitchFamily="50" charset="-128"/>
              </a:rPr>
              <a:t>NIKKEI STYLE</a:t>
            </a:r>
            <a:r>
              <a:rPr kumimoji="0" lang="ja-JP" altLang="en-US" sz="700">
                <a:latin typeface="HGPｺﾞｼｯｸM" pitchFamily="50" charset="-128"/>
                <a:ea typeface="HGPｺﾞｼｯｸM" pitchFamily="50" charset="-128"/>
              </a:rPr>
              <a:t>のチャンネル</a:t>
            </a:r>
            <a:r>
              <a:rPr kumimoji="0" lang="en-US" altLang="ja-JP" sz="700">
                <a:latin typeface="HGPｺﾞｼｯｸM" pitchFamily="50" charset="-128"/>
                <a:ea typeface="HGPｺﾞｼｯｸM" pitchFamily="50" charset="-128"/>
              </a:rPr>
              <a:t>/</a:t>
            </a:r>
            <a:r>
              <a:rPr kumimoji="0" lang="ja-JP" altLang="en-US" sz="700">
                <a:latin typeface="HGPｺﾞｼｯｸM" pitchFamily="50" charset="-128"/>
                <a:ea typeface="HGPｺﾞｼｯｸM" pitchFamily="50" charset="-128"/>
              </a:rPr>
              <a:t>カテゴリーを指定する場合は上記に</a:t>
            </a:r>
            <a:r>
              <a:rPr kumimoji="0" lang="en-US" altLang="ja-JP" sz="700">
                <a:latin typeface="HGPｺﾞｼｯｸM" pitchFamily="50" charset="-128"/>
                <a:ea typeface="HGPｺﾞｼｯｸM" pitchFamily="50" charset="-128"/>
              </a:rPr>
              <a:t>0.5</a:t>
            </a:r>
            <a:r>
              <a:rPr kumimoji="0" lang="ja-JP" altLang="en-US" sz="700">
                <a:latin typeface="HGPｺﾞｼｯｸM" pitchFamily="50" charset="-128"/>
                <a:ea typeface="HGPｺﾞｼｯｸM" pitchFamily="50" charset="-128"/>
              </a:rPr>
              <a:t>円</a:t>
            </a:r>
            <a:r>
              <a:rPr kumimoji="0" lang="en-US" altLang="ja-JP" sz="700">
                <a:latin typeface="HGPｺﾞｼｯｸM" pitchFamily="50" charset="-128"/>
                <a:ea typeface="HGPｺﾞｼｯｸM" pitchFamily="50" charset="-128"/>
              </a:rPr>
              <a:t>/imp</a:t>
            </a:r>
            <a:r>
              <a:rPr kumimoji="0" lang="ja-JP" altLang="en-US" sz="700">
                <a:latin typeface="HGPｺﾞｼｯｸM" pitchFamily="50" charset="-128"/>
                <a:ea typeface="HGPｺﾞｼｯｸM" pitchFamily="50" charset="-128"/>
              </a:rPr>
              <a:t>が追加となります。</a:t>
            </a:r>
          </a:p>
          <a:p>
            <a:pPr marL="88900" indent="-88900"/>
            <a:r>
              <a:rPr kumimoji="0" lang="en-US" altLang="ja-JP" sz="700">
                <a:latin typeface="HGPｺﾞｼｯｸM" pitchFamily="50" charset="-128"/>
                <a:ea typeface="HGPｺﾞｼｯｸM" pitchFamily="50" charset="-128"/>
              </a:rPr>
              <a:t>※</a:t>
            </a:r>
            <a:r>
              <a:rPr kumimoji="0" lang="ja-JP" altLang="en-US" sz="700">
                <a:latin typeface="HGPｺﾞｼｯｸM" pitchFamily="50" charset="-128"/>
                <a:ea typeface="HGPｺﾞｼｯｸM" pitchFamily="50" charset="-128"/>
              </a:rPr>
              <a:t>　セクション、チャンネル／カテゴリー指定をご希望の場合、ターゲティング（日経</a:t>
            </a:r>
            <a:r>
              <a:rPr kumimoji="0" lang="en-US" altLang="ja-JP" sz="700">
                <a:latin typeface="HGPｺﾞｼｯｸM" pitchFamily="50" charset="-128"/>
                <a:ea typeface="HGPｺﾞｼｯｸM" pitchFamily="50" charset="-128"/>
              </a:rPr>
              <a:t>ID</a:t>
            </a:r>
            <a:r>
              <a:rPr kumimoji="0" lang="ja-JP" altLang="en-US" sz="700">
                <a:latin typeface="HGPｺﾞｼｯｸM" pitchFamily="50" charset="-128"/>
                <a:ea typeface="HGPｺﾞｼｯｸM" pitchFamily="50" charset="-128"/>
              </a:rPr>
              <a:t>）は不可となります。</a:t>
            </a:r>
            <a:endParaRPr kumimoji="0" lang="en-US" altLang="ja-JP" sz="700">
              <a:latin typeface="HGPｺﾞｼｯｸM" pitchFamily="50" charset="-128"/>
              <a:ea typeface="HGPｺﾞｼｯｸM" pitchFamily="50" charset="-128"/>
            </a:endParaRPr>
          </a:p>
        </p:txBody>
      </p:sp>
      <p:sp>
        <p:nvSpPr>
          <p:cNvPr id="27" name="テキスト ボックス 26">
            <a:extLst>
              <a:ext uri="{FF2B5EF4-FFF2-40B4-BE49-F238E27FC236}">
                <a16:creationId xmlns:a16="http://schemas.microsoft.com/office/drawing/2014/main" id="{883832FE-121F-4E50-8425-CD66CDE5D115}"/>
              </a:ext>
            </a:extLst>
          </p:cNvPr>
          <p:cNvSpPr txBox="1"/>
          <p:nvPr/>
        </p:nvSpPr>
        <p:spPr>
          <a:xfrm>
            <a:off x="3304168" y="2976171"/>
            <a:ext cx="720306" cy="246221"/>
          </a:xfrm>
          <a:prstGeom prst="rect">
            <a:avLst/>
          </a:prstGeom>
          <a:solidFill>
            <a:srgbClr val="D93F3F"/>
          </a:solidFill>
        </p:spPr>
        <p:txBody>
          <a:bodyPr wrap="square" rtlCol="0">
            <a:spAutoFit/>
          </a:bodyPr>
          <a:lstStyle/>
          <a:p>
            <a:pPr algn="ctr"/>
            <a:r>
              <a:rPr kumimoji="1" lang="en-US" altLang="ja-JP" sz="1000" b="1">
                <a:solidFill>
                  <a:schemeClr val="bg1"/>
                </a:solidFill>
              </a:rPr>
              <a:t>300×600</a:t>
            </a:r>
            <a:endParaRPr kumimoji="1" lang="ja-JP" altLang="en-US" sz="1000" b="1">
              <a:solidFill>
                <a:schemeClr val="bg1"/>
              </a:solidFill>
            </a:endParaRPr>
          </a:p>
        </p:txBody>
      </p:sp>
      <p:sp>
        <p:nvSpPr>
          <p:cNvPr id="3" name="テキスト ボックス 2">
            <a:extLst>
              <a:ext uri="{FF2B5EF4-FFF2-40B4-BE49-F238E27FC236}">
                <a16:creationId xmlns:a16="http://schemas.microsoft.com/office/drawing/2014/main" id="{2852ED19-9801-4F3C-BF24-38976DED5F0B}"/>
              </a:ext>
            </a:extLst>
          </p:cNvPr>
          <p:cNvSpPr txBox="1"/>
          <p:nvPr/>
        </p:nvSpPr>
        <p:spPr>
          <a:xfrm>
            <a:off x="1729740" y="6004560"/>
            <a:ext cx="2743200"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700" dirty="0">
                <a:solidFill>
                  <a:srgbClr val="333333"/>
                </a:solidFill>
                <a:latin typeface="HGPゴシック"/>
                <a:ea typeface="ＭＳ Ｐゴシック"/>
                <a:cs typeface="Segoe UI"/>
              </a:rPr>
              <a:t>※</a:t>
            </a:r>
            <a:r>
              <a:rPr lang="ja-JP" altLang="en-US" sz="700">
                <a:solidFill>
                  <a:srgbClr val="333333"/>
                </a:solidFill>
                <a:latin typeface="HGPゴシック"/>
                <a:ea typeface="ＭＳ Ｐゴシック"/>
                <a:cs typeface="Segoe UI"/>
              </a:rPr>
              <a:t>掲載イメージ。デザインは変更になる場合がございます。</a:t>
            </a:r>
            <a:endParaRPr lang="en-US" altLang="ja-JP" sz="800">
              <a:latin typeface="HGPゴシック"/>
              <a:ea typeface="ＭＳ Ｐゴシック"/>
            </a:endParaRPr>
          </a:p>
        </p:txBody>
      </p:sp>
      <p:pic>
        <p:nvPicPr>
          <p:cNvPr id="14" name="図 13">
            <a:extLst>
              <a:ext uri="{FF2B5EF4-FFF2-40B4-BE49-F238E27FC236}">
                <a16:creationId xmlns:a16="http://schemas.microsoft.com/office/drawing/2014/main" id="{A08ADEC9-E477-4768-962F-76ECC086C580}"/>
              </a:ext>
            </a:extLst>
          </p:cNvPr>
          <p:cNvPicPr>
            <a:picLocks noChangeAspect="1"/>
          </p:cNvPicPr>
          <p:nvPr/>
        </p:nvPicPr>
        <p:blipFill>
          <a:blip r:embed="rId3"/>
          <a:stretch>
            <a:fillRect/>
          </a:stretch>
        </p:blipFill>
        <p:spPr>
          <a:xfrm>
            <a:off x="108124" y="1128237"/>
            <a:ext cx="4114178" cy="4472641"/>
          </a:xfrm>
          <a:prstGeom prst="rect">
            <a:avLst/>
          </a:prstGeom>
        </p:spPr>
      </p:pic>
      <p:sp>
        <p:nvSpPr>
          <p:cNvPr id="28" name="Text Box 16">
            <a:extLst>
              <a:ext uri="{FF2B5EF4-FFF2-40B4-BE49-F238E27FC236}">
                <a16:creationId xmlns:a16="http://schemas.microsoft.com/office/drawing/2014/main" id="{2C83BD7C-F1D4-4510-AAFD-CE591E0A23CE}"/>
              </a:ext>
            </a:extLst>
          </p:cNvPr>
          <p:cNvSpPr txBox="1">
            <a:spLocks noChangeArrowheads="1"/>
          </p:cNvSpPr>
          <p:nvPr/>
        </p:nvSpPr>
        <p:spPr bwMode="auto">
          <a:xfrm>
            <a:off x="9043263" y="6352051"/>
            <a:ext cx="862737"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2021.3.24</a:t>
            </a:r>
            <a:r>
              <a:rPr kumimoji="0" lang="ja-JP" altLang="en-US" sz="800" dirty="0">
                <a:solidFill>
                  <a:srgbClr val="C00000"/>
                </a:solidFill>
                <a:latin typeface="Century Gothic"/>
                <a:ea typeface="HGPｺﾞｼｯｸM"/>
              </a:rPr>
              <a:t>更新</a:t>
            </a:r>
          </a:p>
        </p:txBody>
      </p:sp>
      <p:grpSp>
        <p:nvGrpSpPr>
          <p:cNvPr id="26" name="グループ化 25">
            <a:extLst>
              <a:ext uri="{FF2B5EF4-FFF2-40B4-BE49-F238E27FC236}">
                <a16:creationId xmlns:a16="http://schemas.microsoft.com/office/drawing/2014/main" id="{907D6580-77E6-4937-8B1A-7E0AFC480870}"/>
              </a:ext>
            </a:extLst>
          </p:cNvPr>
          <p:cNvGrpSpPr/>
          <p:nvPr/>
        </p:nvGrpSpPr>
        <p:grpSpPr>
          <a:xfrm>
            <a:off x="3425906" y="448519"/>
            <a:ext cx="947695" cy="226480"/>
            <a:chOff x="2345323" y="280659"/>
            <a:chExt cx="923090" cy="226480"/>
          </a:xfrm>
        </p:grpSpPr>
        <p:sp>
          <p:nvSpPr>
            <p:cNvPr id="29" name="角丸四角形 5">
              <a:extLst>
                <a:ext uri="{FF2B5EF4-FFF2-40B4-BE49-F238E27FC236}">
                  <a16:creationId xmlns:a16="http://schemas.microsoft.com/office/drawing/2014/main" id="{8FC0E7E1-FE29-4167-8F68-CD3F3AF04606}"/>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dirty="0">
                <a:solidFill>
                  <a:srgbClr val="003963"/>
                </a:solidFill>
                <a:latin typeface="+mn-ea"/>
              </a:endParaRPr>
            </a:p>
          </p:txBody>
        </p:sp>
        <p:sp>
          <p:nvSpPr>
            <p:cNvPr id="30" name="テキスト ボックス 29">
              <a:extLst>
                <a:ext uri="{FF2B5EF4-FFF2-40B4-BE49-F238E27FC236}">
                  <a16:creationId xmlns:a16="http://schemas.microsoft.com/office/drawing/2014/main" id="{81EC4FCC-AB4C-407D-AFD8-69D38F563E0C}"/>
                </a:ext>
              </a:extLst>
            </p:cNvPr>
            <p:cNvSpPr txBox="1"/>
            <p:nvPr/>
          </p:nvSpPr>
          <p:spPr>
            <a:xfrm>
              <a:off x="2345323" y="280659"/>
              <a:ext cx="923090" cy="223138"/>
            </a:xfrm>
            <a:prstGeom prst="rect">
              <a:avLst/>
            </a:prstGeom>
            <a:noFill/>
          </p:spPr>
          <p:txBody>
            <a:bodyPr wrap="none" rtlCol="0">
              <a:spAutoFit/>
            </a:bodyPr>
            <a:lstStyle/>
            <a:p>
              <a:pPr algn="ctr"/>
              <a:r>
                <a:rPr lang="ja-JP" altLang="en-US" sz="850" b="1" dirty="0">
                  <a:solidFill>
                    <a:srgbClr val="E46C0A"/>
                  </a:solidFill>
                  <a:latin typeface="+mn-ea"/>
                  <a:cs typeface="メイリオ" panose="020B0604030504040204" pitchFamily="50" charset="-128"/>
                </a:rPr>
                <a:t>繁忙期料金対象</a:t>
              </a:r>
              <a:endParaRPr kumimoji="1" lang="ja-JP" altLang="en-US" sz="850" b="1" dirty="0">
                <a:solidFill>
                  <a:srgbClr val="E46C0A"/>
                </a:solidFill>
                <a:latin typeface="+mn-ea"/>
                <a:cs typeface="メイリオ" panose="020B0604030504040204" pitchFamily="50" charset="-128"/>
              </a:endParaRPr>
            </a:p>
          </p:txBody>
        </p:sp>
      </p:grpSp>
    </p:spTree>
    <p:extLst>
      <p:ext uri="{BB962C8B-B14F-4D97-AF65-F5344CB8AC3E}">
        <p14:creationId xmlns:p14="http://schemas.microsoft.com/office/powerpoint/2010/main" val="2846376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第</a:t>
            </a:r>
            <a:r>
              <a:rPr lang="en-US" altLang="ja-JP"/>
              <a:t>1</a:t>
            </a:r>
            <a:r>
              <a:rPr kumimoji="1" lang="ja-JP" altLang="en-US"/>
              <a:t>レクタングル</a:t>
            </a:r>
          </a:p>
        </p:txBody>
      </p:sp>
      <p:sp>
        <p:nvSpPr>
          <p:cNvPr id="4" name="正方形/長方形 3"/>
          <p:cNvSpPr/>
          <p:nvPr/>
        </p:nvSpPr>
        <p:spPr>
          <a:xfrm>
            <a:off x="4402606" y="885672"/>
            <a:ext cx="4538194" cy="225596"/>
          </a:xfrm>
          <a:prstGeom prst="rect">
            <a:avLst/>
          </a:prstGeom>
          <a:noFill/>
        </p:spPr>
        <p:txBody>
          <a:bodyPr wrap="square">
            <a:spAutoFit/>
          </a:bodyPr>
          <a:lstStyle/>
          <a:p>
            <a:pPr>
              <a:lnSpc>
                <a:spcPts val="1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ほぼ全てのセクションの上部レクタングルでキャンペーンを展開できます</a:t>
            </a:r>
            <a:endParaRPr lang="ja-JP" altLang="en-US" sz="1000" kern="900" spc="5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p:cNvGraphicFramePr>
            <a:graphicFrameLocks noGrp="1"/>
          </p:cNvGraphicFramePr>
          <p:nvPr/>
        </p:nvGraphicFramePr>
        <p:xfrm>
          <a:off x="4501065" y="1663444"/>
          <a:ext cx="5272108" cy="1872000"/>
        </p:xfrm>
        <a:graphic>
          <a:graphicData uri="http://schemas.openxmlformats.org/drawingml/2006/table">
            <a:tbl>
              <a:tblPr firstRow="1" bandRow="1">
                <a:tableStyleId>{5C22544A-7EE6-4342-B048-85BDC9FD1C3A}</a:tableStyleId>
              </a:tblPr>
              <a:tblGrid>
                <a:gridCol w="286176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419748">
                  <a:extLst>
                    <a:ext uri="{9D8B030D-6E8A-4147-A177-3AD203B41FA5}">
                      <a16:colId xmlns:a16="http://schemas.microsoft.com/office/drawing/2014/main" val="20002"/>
                    </a:ext>
                  </a:extLst>
                </a:gridCol>
              </a:tblGrid>
              <a:tr h="252000">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商品名</a:t>
                      </a:r>
                    </a:p>
                  </a:txBody>
                  <a:tcPr marL="93877" marR="93877" marT="36000" marB="36000">
                    <a:lnL w="12700" cap="flat" cmpd="sng" algn="ctr">
                      <a:solidFill>
                        <a:srgbClr val="185680"/>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料金</a:t>
                      </a:r>
                    </a:p>
                  </a:txBody>
                  <a:tcPr marL="93877" marR="93877" marT="36000" marB="36000">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掲載場所</a:t>
                      </a:r>
                    </a:p>
                  </a:txBody>
                  <a:tcPr marL="93877" marR="93877" marT="36000" marB="36000">
                    <a:lnL w="12700" cap="flat" cmpd="sng" algn="ctr">
                      <a:solidFill>
                        <a:srgbClr val="E1E6EF"/>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extLst>
                  <a:ext uri="{0D108BD9-81ED-4DB2-BD59-A6C34878D82A}">
                    <a16:rowId xmlns:a16="http://schemas.microsoft.com/office/drawing/2014/main" val="10000"/>
                  </a:ext>
                </a:extLst>
              </a:tr>
              <a:tr h="324000">
                <a:tc>
                  <a:txBody>
                    <a:bodyPr/>
                    <a:lstStyle/>
                    <a:p>
                      <a:r>
                        <a:rPr kumimoji="1" lang="ja-JP" altLang="en-US"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レクタングル（日経電子版トップページ指定）</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381" rtl="0" eaLnBrk="1" fontAlgn="auto" latinLnBrk="0" hangingPunct="1">
                        <a:lnSpc>
                          <a:spcPct val="100000"/>
                        </a:lnSpc>
                        <a:spcBef>
                          <a:spcPts val="0"/>
                        </a:spcBef>
                        <a:spcAft>
                          <a:spcPts val="0"/>
                        </a:spcAft>
                        <a:buClrTx/>
                        <a:buSzTx/>
                        <a:buFontTx/>
                        <a:buNone/>
                        <a:tabLst/>
                        <a:defRPr/>
                      </a:pPr>
                      <a:r>
                        <a:rPr kumimoji="1" lang="ja-JP" altLang="en-US" sz="700" b="0">
                          <a:latin typeface="Meiryo UI" panose="020B0604030504040204" pitchFamily="50" charset="-128"/>
                          <a:ea typeface="Meiryo UI" panose="020B0604030504040204" pitchFamily="50" charset="-128"/>
                          <a:cs typeface="Meiryo UI" panose="020B0604030504040204" pitchFamily="50" charset="-128"/>
                        </a:rPr>
                        <a:t>日経電子版トップページ</a:t>
                      </a:r>
                      <a:endParaRPr kumimoji="1" lang="en-US" altLang="ja-JP" sz="700" b="0">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r>
                        <a:rPr kumimoji="1" lang="ja-JP" altLang="en-US"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レクタングル（日経電子版指定）</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algn="ct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700" b="0" dirty="0">
                          <a:latin typeface="Meiryo UI" panose="020B0604030504040204" pitchFamily="50" charset="-128"/>
                          <a:ea typeface="Meiryo UI" panose="020B0604030504040204" pitchFamily="50" charset="-128"/>
                          <a:cs typeface="Meiryo UI" panose="020B0604030504040204" pitchFamily="50" charset="-128"/>
                        </a:rPr>
                        <a:t>日経電子版トップページおよび記事面ページ、セクショントップページ</a:t>
                      </a:r>
                      <a:endParaRPr kumimoji="1" lang="en-US" altLang="ja-JP" sz="700" b="0" dirty="0">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extLst>
                  <a:ext uri="{0D108BD9-81ED-4DB2-BD59-A6C34878D82A}">
                    <a16:rowId xmlns:a16="http://schemas.microsoft.com/office/drawing/2014/main" val="10002"/>
                  </a:ext>
                </a:extLst>
              </a:tr>
              <a:tr h="324000">
                <a:tc>
                  <a:txBody>
                    <a:bodyPr/>
                    <a:lstStyle/>
                    <a:p>
                      <a:r>
                        <a:rPr kumimoji="1" lang="ja-JP" altLang="en-US"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レクタングル（</a:t>
                      </a:r>
                      <a:r>
                        <a:rPr kumimoji="1" lang="en-US" altLang="ja-JP"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NIKKEI</a:t>
                      </a:r>
                      <a:r>
                        <a:rPr kumimoji="1" lang="en-US" altLang="ja-JP" sz="1000" b="1" baseline="0">
                          <a:solidFill>
                            <a:srgbClr val="003963"/>
                          </a:solidFill>
                          <a:latin typeface="Meiryo UI" panose="020B0604030504040204" pitchFamily="50" charset="-128"/>
                          <a:ea typeface="Meiryo UI" panose="020B0604030504040204" pitchFamily="50" charset="-128"/>
                          <a:cs typeface="Meiryo UI" panose="020B0604030504040204" pitchFamily="50" charset="-128"/>
                        </a:rPr>
                        <a:t> STYLE</a:t>
                      </a:r>
                      <a:r>
                        <a:rPr kumimoji="1" lang="ja-JP" altLang="en-US" sz="1000" b="1" baseline="0">
                          <a:solidFill>
                            <a:srgbClr val="003963"/>
                          </a:solidFill>
                          <a:latin typeface="Meiryo UI" panose="020B0604030504040204" pitchFamily="50" charset="-128"/>
                          <a:ea typeface="Meiryo UI" panose="020B0604030504040204" pitchFamily="50" charset="-128"/>
                          <a:cs typeface="Meiryo UI" panose="020B0604030504040204" pitchFamily="50" charset="-128"/>
                        </a:rPr>
                        <a:t>指定</a:t>
                      </a:r>
                      <a:r>
                        <a:rPr kumimoji="1" lang="ja-JP" altLang="en-US"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1">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a:latin typeface="Meiryo UI" panose="020B0604030504040204" pitchFamily="50" charset="-128"/>
                          <a:ea typeface="Meiryo UI" panose="020B0604030504040204" pitchFamily="50" charset="-128"/>
                          <a:cs typeface="Meiryo UI" panose="020B0604030504040204" pitchFamily="50" charset="-128"/>
                        </a:rPr>
                        <a:t>NIKKEI STYLE</a:t>
                      </a:r>
                      <a:endParaRPr kumimoji="1" lang="ja-JP" altLang="en-US" sz="700" b="0">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a:txBody>
                    <a:bodyPr/>
                    <a:lstStyle/>
                    <a:p>
                      <a:r>
                        <a:rPr kumimoji="1" lang="ja-JP" altLang="en-US"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レクタングル</a:t>
                      </a:r>
                      <a:r>
                        <a:rPr kumimoji="1" lang="ja-JP" altLang="en-US" sz="900" b="1">
                          <a:solidFill>
                            <a:srgbClr val="003963"/>
                          </a:solidFill>
                          <a:latin typeface="Meiryo UI" panose="020B0604030504040204" pitchFamily="50" charset="-128"/>
                          <a:ea typeface="Meiryo UI" panose="020B0604030504040204" pitchFamily="50" charset="-128"/>
                          <a:cs typeface="Meiryo UI" panose="020B0604030504040204" pitchFamily="50" charset="-128"/>
                        </a:rPr>
                        <a:t>（日経会社情報</a:t>
                      </a:r>
                      <a:r>
                        <a:rPr kumimoji="1" lang="en-US" altLang="ja-JP" sz="900" b="1">
                          <a:solidFill>
                            <a:srgbClr val="003963"/>
                          </a:solidFill>
                          <a:latin typeface="Meiryo UI" panose="020B0604030504040204" pitchFamily="50" charset="-128"/>
                          <a:ea typeface="Meiryo UI" panose="020B0604030504040204" pitchFamily="50" charset="-128"/>
                          <a:cs typeface="Meiryo UI" panose="020B0604030504040204" pitchFamily="50" charset="-128"/>
                        </a:rPr>
                        <a:t>DIGITAL</a:t>
                      </a:r>
                      <a:r>
                        <a:rPr kumimoji="1" lang="ja-JP" altLang="en-US" sz="900" b="1">
                          <a:solidFill>
                            <a:srgbClr val="003963"/>
                          </a:solidFill>
                          <a:latin typeface="Meiryo UI" panose="020B0604030504040204" pitchFamily="50" charset="-128"/>
                          <a:ea typeface="Meiryo UI" panose="020B0604030504040204" pitchFamily="50" charset="-128"/>
                          <a:cs typeface="Meiryo UI" panose="020B0604030504040204" pitchFamily="50" charset="-128"/>
                        </a:rPr>
                        <a:t>指定）</a:t>
                      </a:r>
                      <a:endParaRPr kumimoji="1" lang="ja-JP" altLang="en-US" sz="1000" b="1">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ctr" defTabSz="914381"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a:ln>
                            <a:noFill/>
                          </a:ln>
                          <a:solidFill>
                            <a:schemeClr val="accent6">
                              <a:lumMod val="7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0.6</a:t>
                      </a:r>
                      <a:r>
                        <a:rPr kumimoji="1" lang="ja-JP" altLang="en-US" sz="1050" b="1" i="0" u="none" strike="noStrike" kern="1200" cap="none" spc="0" normalizeH="0" baseline="0" noProof="0">
                          <a:ln>
                            <a:noFill/>
                          </a:ln>
                          <a:solidFill>
                            <a:schemeClr val="accent6">
                              <a:lumMod val="7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i="0" u="none" strike="noStrike" kern="1200" cap="none" spc="0" normalizeH="0" baseline="0" noProof="0">
                          <a:ln>
                            <a:noFill/>
                          </a:ln>
                          <a:solidFill>
                            <a:schemeClr val="accent6">
                              <a:lumMod val="7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i="0" u="none" strike="noStrike" kern="1200" cap="none" spc="0" normalizeH="0" baseline="0" noProof="0">
                        <a:ln>
                          <a:noFill/>
                        </a:ln>
                        <a:solidFill>
                          <a:schemeClr val="accent6">
                            <a:lumMod val="7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700" b="0">
                          <a:latin typeface="Meiryo UI" panose="020B0604030504040204" pitchFamily="50" charset="-128"/>
                          <a:ea typeface="Meiryo UI" panose="020B0604030504040204" pitchFamily="50" charset="-128"/>
                          <a:cs typeface="Meiryo UI" panose="020B0604030504040204" pitchFamily="50" charset="-128"/>
                        </a:rPr>
                        <a:t>日経会社情報</a:t>
                      </a:r>
                      <a:r>
                        <a:rPr kumimoji="1" lang="en-US" altLang="ja-JP" sz="700" b="0">
                          <a:latin typeface="Meiryo UI" panose="020B0604030504040204" pitchFamily="50" charset="-128"/>
                          <a:ea typeface="Meiryo UI" panose="020B0604030504040204" pitchFamily="50" charset="-128"/>
                          <a:cs typeface="Meiryo UI" panose="020B0604030504040204" pitchFamily="50" charset="-128"/>
                        </a:rPr>
                        <a:t>DIGITAL</a:t>
                      </a:r>
                      <a:endParaRPr kumimoji="1" lang="ja-JP" altLang="en-US" sz="700" b="0">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extLst>
                  <a:ext uri="{0D108BD9-81ED-4DB2-BD59-A6C34878D82A}">
                    <a16:rowId xmlns:a16="http://schemas.microsoft.com/office/drawing/2014/main" val="10004"/>
                  </a:ext>
                </a:extLst>
              </a:tr>
              <a:tr h="324000">
                <a:tc>
                  <a:txBody>
                    <a:bodyPr/>
                    <a:lstStyle/>
                    <a:p>
                      <a:r>
                        <a:rPr kumimoji="1" lang="ja-JP" altLang="en-US"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指定</a:t>
                      </a:r>
                      <a:r>
                        <a:rPr kumimoji="1" lang="ja-JP" altLang="en-US" sz="1000" b="1" baseline="0">
                          <a:solidFill>
                            <a:srgbClr val="003963"/>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ターゲティングレクタングル（日経</a:t>
                      </a:r>
                      <a:r>
                        <a:rPr kumimoji="1" lang="en-US" altLang="ja-JP"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8568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日経</a:t>
                      </a:r>
                      <a:r>
                        <a:rPr kumimoji="1" lang="en-US" altLang="ja-JP" sz="700" b="0" i="0" u="none" strike="noStrike" kern="120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700" b="0" i="0" u="none" strike="noStrike" kern="120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登録者に対し、役職、企業規模などセグメントを絞ったターゲティングも可能です。詳しくは</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「ターゲティングレクタングル（日経</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）」をご参照ください。</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8568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600" b="1">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6"/>
                  </a:ext>
                </a:extLst>
              </a:tr>
            </a:tbl>
          </a:graphicData>
        </a:graphic>
      </p:graphicFrame>
      <p:sp>
        <p:nvSpPr>
          <p:cNvPr id="6" name="正方形/長方形 5"/>
          <p:cNvSpPr/>
          <p:nvPr/>
        </p:nvSpPr>
        <p:spPr>
          <a:xfrm>
            <a:off x="4402606" y="1091108"/>
            <a:ext cx="4538194" cy="220573"/>
          </a:xfrm>
          <a:prstGeom prst="rect">
            <a:avLst/>
          </a:prstGeom>
          <a:noFill/>
        </p:spPr>
        <p:txBody>
          <a:bodyPr wrap="square">
            <a:spAutoFit/>
          </a:bodyPr>
          <a:lstStyle/>
          <a:p>
            <a:pPr>
              <a:lnSpc>
                <a:spcPts val="1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ビジネスパーソンに向けて、確実かつ効率よく訴求したい場合におすすめです</a:t>
            </a:r>
          </a:p>
        </p:txBody>
      </p:sp>
      <p:sp>
        <p:nvSpPr>
          <p:cNvPr id="7" name="正方形/長方形 6"/>
          <p:cNvSpPr/>
          <p:nvPr/>
        </p:nvSpPr>
        <p:spPr>
          <a:xfrm>
            <a:off x="4402605" y="1291522"/>
            <a:ext cx="5780923" cy="348813"/>
          </a:xfrm>
          <a:prstGeom prst="rect">
            <a:avLst/>
          </a:prstGeom>
          <a:noFill/>
        </p:spPr>
        <p:txBody>
          <a:bodyPr wrap="square">
            <a:spAutoFit/>
          </a:bodyPr>
          <a:lstStyle/>
          <a:p>
            <a:pPr>
              <a:lnSpc>
                <a:spcPts val="1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ターゲティングメニューもご利用可能です</a:t>
            </a:r>
            <a:endParaRPr lang="en-US" altLang="ja-JP" sz="1000">
              <a:latin typeface="Meiryo UI" panose="020B0604030504040204" pitchFamily="50" charset="-128"/>
              <a:ea typeface="Meiryo UI" panose="020B0604030504040204" pitchFamily="50" charset="-128"/>
              <a:cs typeface="Meiryo UI" panose="020B0604030504040204" pitchFamily="50" charset="-128"/>
            </a:endParaRPr>
          </a:p>
          <a:p>
            <a:pPr marL="177800">
              <a:lnSpc>
                <a:spcPts val="1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（「日経電子版トップページ指定」、「</a:t>
            </a:r>
            <a:r>
              <a:rPr lang="en-US" altLang="ja-JP" sz="1000">
                <a:latin typeface="Meiryo UI" panose="020B0604030504040204" pitchFamily="50" charset="-128"/>
                <a:ea typeface="Meiryo UI" panose="020B0604030504040204" pitchFamily="50" charset="-128"/>
                <a:cs typeface="Meiryo UI" panose="020B0604030504040204" pitchFamily="50" charset="-128"/>
              </a:rPr>
              <a:t>NIKKEI STYLE </a:t>
            </a:r>
            <a:r>
              <a:rPr lang="ja-JP" altLang="en-US" sz="1000">
                <a:latin typeface="Meiryo UI" panose="020B0604030504040204" pitchFamily="50" charset="-128"/>
                <a:ea typeface="Meiryo UI" panose="020B0604030504040204" pitchFamily="50" charset="-128"/>
                <a:cs typeface="Meiryo UI" panose="020B0604030504040204" pitchFamily="50" charset="-128"/>
              </a:rPr>
              <a:t>指定」、「日経会社情報</a:t>
            </a:r>
            <a:r>
              <a:rPr lang="en-US" altLang="ja-JP" sz="1000">
                <a:latin typeface="Meiryo UI" panose="020B0604030504040204" pitchFamily="50" charset="-128"/>
                <a:ea typeface="Meiryo UI" panose="020B0604030504040204" pitchFamily="50" charset="-128"/>
                <a:cs typeface="Meiryo UI" panose="020B0604030504040204" pitchFamily="50" charset="-128"/>
              </a:rPr>
              <a:t>DIGITAL</a:t>
            </a:r>
            <a:r>
              <a:rPr lang="ja-JP" altLang="en-US" sz="1000">
                <a:latin typeface="Meiryo UI" panose="020B0604030504040204" pitchFamily="50" charset="-128"/>
                <a:ea typeface="Meiryo UI" panose="020B0604030504040204" pitchFamily="50" charset="-128"/>
                <a:cs typeface="Meiryo UI" panose="020B0604030504040204" pitchFamily="50" charset="-128"/>
              </a:rPr>
              <a:t>指定」を除く）</a:t>
            </a:r>
            <a:endParaRPr lang="ja-JP" altLang="en-US" sz="1000" kern="900" spc="5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12"/>
          <p:cNvSpPr>
            <a:spLocks noChangeArrowheads="1"/>
          </p:cNvSpPr>
          <p:nvPr/>
        </p:nvSpPr>
        <p:spPr bwMode="auto">
          <a:xfrm>
            <a:off x="4419436" y="6096459"/>
            <a:ext cx="39725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180975" indent="-180975"/>
            <a:r>
              <a:rPr kumimoji="0" lang="en-US" altLang="ja-JP" sz="700">
                <a:latin typeface="HGPｺﾞｼｯｸM" panose="020B0600000000000000" pitchFamily="50" charset="-128"/>
                <a:ea typeface="HGPｺﾞｼｯｸM" panose="020B0600000000000000" pitchFamily="50" charset="-128"/>
              </a:rPr>
              <a:t>※</a:t>
            </a:r>
            <a:r>
              <a:rPr kumimoji="0" lang="ja-JP" altLang="en-US" sz="700">
                <a:latin typeface="HGPｺﾞｼｯｸM" panose="020B0600000000000000" pitchFamily="50" charset="-128"/>
                <a:ea typeface="HGPｺﾞｼｯｸM" panose="020B0600000000000000" pitchFamily="50" charset="-128"/>
              </a:rPr>
              <a:t>　掲載期間内に合計</a:t>
            </a:r>
            <a:r>
              <a:rPr kumimoji="0" lang="en-US" altLang="ja-JP" sz="700">
                <a:latin typeface="HGPｺﾞｼｯｸM" panose="020B0600000000000000" pitchFamily="50" charset="-128"/>
                <a:ea typeface="HGPｺﾞｼｯｸM" panose="020B0600000000000000" pitchFamily="50" charset="-128"/>
              </a:rPr>
              <a:t>4</a:t>
            </a:r>
            <a:r>
              <a:rPr kumimoji="0" lang="ja-JP" altLang="en-US" sz="700">
                <a:latin typeface="HGPｺﾞｼｯｸM" panose="020B0600000000000000" pitchFamily="50" charset="-128"/>
                <a:ea typeface="HGPｺﾞｼｯｸM" panose="020B0600000000000000" pitchFamily="50" charset="-128"/>
              </a:rPr>
              <a:t>本まで同時掲載および原稿差し替えが可能です。</a:t>
            </a:r>
            <a:endParaRPr kumimoji="0" lang="en-US" altLang="ja-JP" sz="700">
              <a:latin typeface="HGPｺﾞｼｯｸM" panose="020B0600000000000000" pitchFamily="50" charset="-128"/>
              <a:ea typeface="HGPｺﾞｼｯｸM" panose="020B0600000000000000" pitchFamily="50" charset="-128"/>
            </a:endParaRPr>
          </a:p>
          <a:p>
            <a:pPr marL="180975" indent="-180975"/>
            <a:r>
              <a:rPr kumimoji="0" lang="ja-JP" altLang="en-US" sz="700">
                <a:latin typeface="HGPｺﾞｼｯｸM" panose="020B0600000000000000" pitchFamily="50" charset="-128"/>
                <a:ea typeface="HGPｺﾞｼｯｸM" panose="020B0600000000000000" pitchFamily="50" charset="-128"/>
              </a:rPr>
              <a:t>　　 </a:t>
            </a:r>
            <a:r>
              <a:rPr kumimoji="0" lang="en-US" altLang="ja-JP" sz="700">
                <a:latin typeface="HGPｺﾞｼｯｸM" panose="020B0600000000000000" pitchFamily="50" charset="-128"/>
                <a:ea typeface="HGPｺﾞｼｯｸM" panose="020B0600000000000000" pitchFamily="50" charset="-128"/>
              </a:rPr>
              <a:t>5</a:t>
            </a:r>
            <a:r>
              <a:rPr kumimoji="0" lang="ja-JP" altLang="en-US" sz="700">
                <a:latin typeface="HGPｺﾞｼｯｸM" panose="020B0600000000000000" pitchFamily="50" charset="-128"/>
                <a:ea typeface="HGPｺﾞｼｯｸM" panose="020B0600000000000000" pitchFamily="50" charset="-128"/>
              </a:rPr>
              <a:t>本以上の掲載または差し替えを行う場合は、</a:t>
            </a:r>
            <a:r>
              <a:rPr kumimoji="0" lang="en-US" altLang="ja-JP" sz="700">
                <a:latin typeface="HGPｺﾞｼｯｸM" panose="020B0600000000000000" pitchFamily="50" charset="-128"/>
                <a:ea typeface="HGPｺﾞｼｯｸM" panose="020B0600000000000000" pitchFamily="50" charset="-128"/>
              </a:rPr>
              <a:t>5</a:t>
            </a:r>
            <a:r>
              <a:rPr kumimoji="0" lang="ja-JP" altLang="en-US" sz="700">
                <a:latin typeface="HGPｺﾞｼｯｸM" panose="020B0600000000000000" pitchFamily="50" charset="-128"/>
                <a:ea typeface="HGPｺﾞｼｯｸM" panose="020B0600000000000000" pitchFamily="50" charset="-128"/>
              </a:rPr>
              <a:t>本目から</a:t>
            </a:r>
            <a:r>
              <a:rPr kumimoji="0" lang="en-US" altLang="ja-JP" sz="700">
                <a:latin typeface="HGPｺﾞｼｯｸM" panose="020B0600000000000000" pitchFamily="50" charset="-128"/>
                <a:ea typeface="HGPｺﾞｼｯｸM" panose="020B0600000000000000" pitchFamily="50" charset="-128"/>
              </a:rPr>
              <a:t>1</a:t>
            </a:r>
            <a:r>
              <a:rPr kumimoji="0" lang="ja-JP" altLang="en-US" sz="700">
                <a:latin typeface="HGPｺﾞｼｯｸM" panose="020B0600000000000000" pitchFamily="50" charset="-128"/>
                <a:ea typeface="HGPｺﾞｼｯｸM" panose="020B0600000000000000" pitchFamily="50" charset="-128"/>
              </a:rPr>
              <a:t>本につき</a:t>
            </a:r>
            <a:r>
              <a:rPr kumimoji="0" lang="en-US" altLang="ja-JP" sz="700">
                <a:latin typeface="HGPｺﾞｼｯｸM" panose="020B0600000000000000" pitchFamily="50" charset="-128"/>
                <a:ea typeface="HGPｺﾞｼｯｸM" panose="020B0600000000000000" pitchFamily="50" charset="-128"/>
              </a:rPr>
              <a:t>2</a:t>
            </a:r>
            <a:r>
              <a:rPr kumimoji="0" lang="ja-JP" altLang="en-US" sz="700">
                <a:latin typeface="HGPｺﾞｼｯｸM" panose="020B0600000000000000" pitchFamily="50" charset="-128"/>
                <a:ea typeface="HGPｺﾞｼｯｸM" panose="020B0600000000000000" pitchFamily="50" charset="-128"/>
              </a:rPr>
              <a:t>万円の追加料金がかかります。</a:t>
            </a:r>
          </a:p>
        </p:txBody>
      </p:sp>
      <p:sp>
        <p:nvSpPr>
          <p:cNvPr id="11" name="角丸四角形 10"/>
          <p:cNvSpPr/>
          <p:nvPr/>
        </p:nvSpPr>
        <p:spPr>
          <a:xfrm>
            <a:off x="4494639" y="4253794"/>
            <a:ext cx="908784" cy="216131"/>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13" name="表 12"/>
          <p:cNvGraphicFramePr>
            <a:graphicFrameLocks noGrp="1"/>
          </p:cNvGraphicFramePr>
          <p:nvPr/>
        </p:nvGraphicFramePr>
        <p:xfrm>
          <a:off x="4503028" y="4522285"/>
          <a:ext cx="5288188" cy="1590420"/>
        </p:xfrm>
        <a:graphic>
          <a:graphicData uri="http://schemas.openxmlformats.org/drawingml/2006/table">
            <a:tbl>
              <a:tblPr firstRow="1" bandRow="1">
                <a:tableStyleId>{5C22544A-7EE6-4342-B048-85BDC9FD1C3A}</a:tableStyleId>
              </a:tblPr>
              <a:tblGrid>
                <a:gridCol w="909135">
                  <a:extLst>
                    <a:ext uri="{9D8B030D-6E8A-4147-A177-3AD203B41FA5}">
                      <a16:colId xmlns:a16="http://schemas.microsoft.com/office/drawing/2014/main" val="20000"/>
                    </a:ext>
                  </a:extLst>
                </a:gridCol>
                <a:gridCol w="1716069">
                  <a:extLst>
                    <a:ext uri="{9D8B030D-6E8A-4147-A177-3AD203B41FA5}">
                      <a16:colId xmlns:a16="http://schemas.microsoft.com/office/drawing/2014/main" val="20001"/>
                    </a:ext>
                  </a:extLst>
                </a:gridCol>
                <a:gridCol w="926463">
                  <a:extLst>
                    <a:ext uri="{9D8B030D-6E8A-4147-A177-3AD203B41FA5}">
                      <a16:colId xmlns:a16="http://schemas.microsoft.com/office/drawing/2014/main" val="20002"/>
                    </a:ext>
                  </a:extLst>
                </a:gridCol>
                <a:gridCol w="1736521">
                  <a:extLst>
                    <a:ext uri="{9D8B030D-6E8A-4147-A177-3AD203B41FA5}">
                      <a16:colId xmlns:a16="http://schemas.microsoft.com/office/drawing/2014/main" val="20003"/>
                    </a:ext>
                  </a:extLst>
                </a:gridCol>
              </a:tblGrid>
              <a:tr h="25560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掲載期間</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任意</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掲載開始日</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平日任意</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5560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保証形態</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インプレッション保証</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表示方法</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ローテーション</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5560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表示枠数</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8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掲載社数</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原稿仕様</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巻末「原稿規定」を参照ください。</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endParaRPr kumimoji="1" lang="ja-JP" altLang="en-US" sz="800">
                        <a:latin typeface="HGPｺﾞｼｯｸM" panose="020B0600000000000000" pitchFamily="50" charset="-128"/>
                        <a:ea typeface="HGPｺﾞｼｯｸM" panose="020B0600000000000000"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5560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同時出稿本数</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本まで（差し替え含む）</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差し替え規定</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本まで</a:t>
                      </a:r>
                    </a:p>
                    <a:p>
                      <a:r>
                        <a:rPr kumimoji="1" lang="ja-JP" altLang="en-US" sz="650">
                          <a:latin typeface="Meiryo UI" panose="020B0604030504040204" pitchFamily="50" charset="-128"/>
                          <a:ea typeface="Meiryo UI" panose="020B0604030504040204" pitchFamily="50" charset="-128"/>
                          <a:cs typeface="Meiryo UI" panose="020B0604030504040204" pitchFamily="50" charset="-128"/>
                        </a:rPr>
                        <a:t>（同時出稿含む、営業日のみ、同時入稿）</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入稿締め切り</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a:latin typeface="HGPｺﾞｼｯｸM" panose="020B0600000000000000" pitchFamily="50" charset="-128"/>
                        <a:ea typeface="HGPｺﾞｼｯｸM" panose="020B0600000000000000"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grpSp>
        <p:nvGrpSpPr>
          <p:cNvPr id="14" name="グループ化 13"/>
          <p:cNvGrpSpPr/>
          <p:nvPr/>
        </p:nvGrpSpPr>
        <p:grpSpPr>
          <a:xfrm>
            <a:off x="2219118" y="179707"/>
            <a:ext cx="946328" cy="226480"/>
            <a:chOff x="2345874" y="280659"/>
            <a:chExt cx="921760" cy="226480"/>
          </a:xfrm>
        </p:grpSpPr>
        <p:sp>
          <p:nvSpPr>
            <p:cNvPr id="15"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16" name="テキスト ボックス 15"/>
            <p:cNvSpPr txBox="1"/>
            <p:nvPr/>
          </p:nvSpPr>
          <p:spPr>
            <a:xfrm>
              <a:off x="2436419" y="280659"/>
              <a:ext cx="740908" cy="223137"/>
            </a:xfrm>
            <a:prstGeom prst="rect">
              <a:avLst/>
            </a:prstGeom>
            <a:noFill/>
          </p:spPr>
          <p:txBody>
            <a:bodyPr wrap="none" rtlCol="0">
              <a:spAutoFit/>
            </a:bodyPr>
            <a:lstStyle/>
            <a:p>
              <a:pPr algn="ctr"/>
              <a:r>
                <a:rPr kumimoji="1" lang="ja-JP" altLang="en-US" sz="850" b="1" dirty="0">
                  <a:solidFill>
                    <a:srgbClr val="00253C"/>
                  </a:solidFill>
                  <a:latin typeface="+mn-ea"/>
                  <a:cs typeface="メイリオ" panose="020B0604030504040204" pitchFamily="50" charset="-128"/>
                </a:rPr>
                <a:t>ディスプレー</a:t>
              </a:r>
            </a:p>
          </p:txBody>
        </p:sp>
      </p:grpSp>
      <p:grpSp>
        <p:nvGrpSpPr>
          <p:cNvPr id="17" name="グループ化 16"/>
          <p:cNvGrpSpPr/>
          <p:nvPr/>
        </p:nvGrpSpPr>
        <p:grpSpPr>
          <a:xfrm>
            <a:off x="2219118" y="448044"/>
            <a:ext cx="946328" cy="226480"/>
            <a:chOff x="2345874" y="548996"/>
            <a:chExt cx="921760" cy="226480"/>
          </a:xfrm>
        </p:grpSpPr>
        <p:sp>
          <p:nvSpPr>
            <p:cNvPr id="18" name="角丸四角形 8"/>
            <p:cNvSpPr/>
            <p:nvPr/>
          </p:nvSpPr>
          <p:spPr>
            <a:xfrm>
              <a:off x="2345874" y="554837"/>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19" name="テキスト ボックス 18"/>
            <p:cNvSpPr txBox="1"/>
            <p:nvPr/>
          </p:nvSpPr>
          <p:spPr>
            <a:xfrm>
              <a:off x="2394510" y="548996"/>
              <a:ext cx="824725" cy="223138"/>
            </a:xfrm>
            <a:prstGeom prst="rect">
              <a:avLst/>
            </a:prstGeom>
            <a:noFill/>
          </p:spPr>
          <p:txBody>
            <a:bodyPr wrap="none" rtlCol="0">
              <a:spAutoFit/>
            </a:bodyPr>
            <a:lstStyle/>
            <a:p>
              <a:pPr algn="ctr"/>
              <a:r>
                <a:rPr kumimoji="1" lang="ja-JP" altLang="en-US" sz="850" b="1">
                  <a:solidFill>
                    <a:srgbClr val="00253C"/>
                  </a:solidFill>
                  <a:latin typeface="+mn-ea"/>
                  <a:cs typeface="メイリオ" panose="020B0604030504040204" pitchFamily="50" charset="-128"/>
                </a:rPr>
                <a:t>ターゲティング</a:t>
              </a:r>
            </a:p>
          </p:txBody>
        </p:sp>
      </p:grpSp>
      <p:sp>
        <p:nvSpPr>
          <p:cNvPr id="23" name="角丸四角形 5"/>
          <p:cNvSpPr/>
          <p:nvPr/>
        </p:nvSpPr>
        <p:spPr>
          <a:xfrm>
            <a:off x="3218281" y="179707"/>
            <a:ext cx="946328"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50" b="1">
                <a:solidFill>
                  <a:srgbClr val="003963"/>
                </a:solidFill>
                <a:latin typeface="+mn-ea"/>
              </a:rPr>
              <a:t>PC</a:t>
            </a:r>
            <a:endParaRPr kumimoji="1" lang="ja-JP" altLang="en-US" sz="850" b="1">
              <a:solidFill>
                <a:srgbClr val="003963"/>
              </a:solidFill>
              <a:latin typeface="+mn-ea"/>
            </a:endParaRPr>
          </a:p>
        </p:txBody>
      </p:sp>
      <p:sp>
        <p:nvSpPr>
          <p:cNvPr id="21" name="正方形/長方形 20"/>
          <p:cNvSpPr/>
          <p:nvPr/>
        </p:nvSpPr>
        <p:spPr>
          <a:xfrm>
            <a:off x="4419436" y="3535444"/>
            <a:ext cx="4972053" cy="655692"/>
          </a:xfrm>
          <a:prstGeom prst="rect">
            <a:avLst/>
          </a:prstGeom>
          <a:noFill/>
        </p:spPr>
        <p:txBody>
          <a:bodyPr wrap="square">
            <a:spAutoFit/>
          </a:bodyPr>
          <a:lstStyle/>
          <a:p>
            <a:pPr marL="171450" indent="-171450">
              <a:buFont typeface="HGPｺﾞｼｯｸM" panose="020B0600000000000000" pitchFamily="50" charset="-128"/>
              <a:buChar char="※"/>
            </a:pPr>
            <a:r>
              <a:rPr lang="ja-JP" altLang="en-US" sz="700" kern="900">
                <a:latin typeface="HGPｺﾞｼｯｸM" panose="020B0600000000000000" pitchFamily="50" charset="-128"/>
                <a:ea typeface="HGPｺﾞｼｯｸM" panose="020B0600000000000000" pitchFamily="50" charset="-128"/>
              </a:rPr>
              <a:t>最低販売金額は</a:t>
            </a:r>
            <a:r>
              <a:rPr lang="en-US" altLang="ja-JP" sz="700" kern="900">
                <a:latin typeface="HGPｺﾞｼｯｸM" panose="020B0600000000000000" pitchFamily="50" charset="-128"/>
                <a:ea typeface="HGPｺﾞｼｯｸM" panose="020B0600000000000000" pitchFamily="50" charset="-128"/>
              </a:rPr>
              <a:t>50</a:t>
            </a:r>
            <a:r>
              <a:rPr lang="ja-JP" altLang="en-US" sz="700" kern="900">
                <a:latin typeface="HGPｺﾞｼｯｸM" panose="020B0600000000000000" pitchFamily="50" charset="-128"/>
                <a:ea typeface="HGPｺﾞｼｯｸM" panose="020B0600000000000000" pitchFamily="50" charset="-128"/>
              </a:rPr>
              <a:t>万円です。</a:t>
            </a:r>
            <a:endParaRPr lang="en-US" altLang="ja-JP" sz="700" kern="900">
              <a:latin typeface="HGPｺﾞｼｯｸM" panose="020B0600000000000000" pitchFamily="50" charset="-128"/>
              <a:ea typeface="HGPｺﾞｼｯｸM" panose="020B0600000000000000" pitchFamily="50" charset="-128"/>
            </a:endParaRPr>
          </a:p>
          <a:p>
            <a:pPr marL="171450" indent="-171450">
              <a:buFont typeface="HGPｺﾞｼｯｸM" panose="020B0600000000000000" pitchFamily="50" charset="-128"/>
              <a:buChar char="※"/>
            </a:pPr>
            <a:r>
              <a:rPr lang="ja-JP" altLang="en-US" sz="700" kern="900">
                <a:latin typeface="HGPｺﾞｼｯｸM" panose="020B0600000000000000" pitchFamily="50" charset="-128"/>
                <a:ea typeface="HGPｺﾞｼｯｸM" panose="020B0600000000000000" pitchFamily="50" charset="-128"/>
              </a:rPr>
              <a:t>日ごと、時間ごとの均等配信は保証いたしません。</a:t>
            </a:r>
            <a:endParaRPr lang="en-US" altLang="ja-JP" sz="700" kern="900">
              <a:latin typeface="HGPｺﾞｼｯｸM" panose="020B0600000000000000" pitchFamily="50" charset="-128"/>
              <a:ea typeface="HGPｺﾞｼｯｸM" panose="020B0600000000000000" pitchFamily="50" charset="-128"/>
            </a:endParaRPr>
          </a:p>
          <a:p>
            <a:pPr marL="171450" indent="-171450">
              <a:buFont typeface="HGPｺﾞｼｯｸM" panose="020B0600000000000000" pitchFamily="50" charset="-128"/>
              <a:buChar char="※"/>
            </a:pPr>
            <a:r>
              <a:rPr kumimoji="0" lang="ja-JP" altLang="en-US" sz="700">
                <a:latin typeface="HGPｺﾞｼｯｸM" panose="020B0600000000000000" pitchFamily="50" charset="-128"/>
                <a:ea typeface="HGPｺﾞｼｯｸM" panose="020B0600000000000000" pitchFamily="50" charset="-128"/>
              </a:rPr>
              <a:t>ターゲティング内容の詳細につきましてはターゲティングレクタングル（日経</a:t>
            </a:r>
            <a:r>
              <a:rPr kumimoji="0" lang="en-US" altLang="ja-JP" sz="700">
                <a:latin typeface="HGPｺﾞｼｯｸM" panose="020B0600000000000000" pitchFamily="50" charset="-128"/>
                <a:ea typeface="HGPｺﾞｼｯｸM" panose="020B0600000000000000" pitchFamily="50" charset="-128"/>
              </a:rPr>
              <a:t>ID</a:t>
            </a:r>
            <a:r>
              <a:rPr kumimoji="0" lang="ja-JP" altLang="en-US" sz="700">
                <a:latin typeface="HGPｺﾞｼｯｸM" panose="020B0600000000000000" pitchFamily="50" charset="-128"/>
                <a:ea typeface="HGPｺﾞｼｯｸM" panose="020B0600000000000000" pitchFamily="50" charset="-128"/>
              </a:rPr>
              <a:t>）メニュー表をご参照ください。</a:t>
            </a:r>
            <a:endParaRPr kumimoji="0" lang="en-US" altLang="ja-JP" sz="700">
              <a:latin typeface="HGPｺﾞｼｯｸM" panose="020B0600000000000000" pitchFamily="50" charset="-128"/>
              <a:ea typeface="HGPｺﾞｼｯｸM" panose="020B0600000000000000" pitchFamily="50" charset="-128"/>
            </a:endParaRPr>
          </a:p>
          <a:p>
            <a:pPr marL="171450" indent="-171450">
              <a:buFont typeface="HGPｺﾞｼｯｸM" panose="020B0600000000000000" pitchFamily="50" charset="-128"/>
              <a:buChar char="※"/>
            </a:pPr>
            <a:r>
              <a:rPr kumimoji="0" lang="ja-JP" altLang="en-US" sz="700">
                <a:latin typeface="HGPｺﾞｼｯｸM" panose="020B0600000000000000" pitchFamily="50" charset="-128"/>
                <a:ea typeface="HGPｺﾞｼｯｸM" panose="020B0600000000000000" pitchFamily="50" charset="-128"/>
              </a:rPr>
              <a:t>電子版のセクションおよび</a:t>
            </a:r>
            <a:r>
              <a:rPr kumimoji="0" lang="en-US" altLang="ja-JP" sz="700">
                <a:latin typeface="HGPｺﾞｼｯｸM" panose="020B0600000000000000" pitchFamily="50" charset="-128"/>
                <a:ea typeface="HGPｺﾞｼｯｸM" panose="020B0600000000000000" pitchFamily="50" charset="-128"/>
              </a:rPr>
              <a:t>NIKKEI STYLE</a:t>
            </a:r>
            <a:r>
              <a:rPr kumimoji="0" lang="ja-JP" altLang="en-US" sz="700">
                <a:latin typeface="HGPｺﾞｼｯｸM" panose="020B0600000000000000" pitchFamily="50" charset="-128"/>
                <a:ea typeface="HGPｺﾞｼｯｸM" panose="020B0600000000000000" pitchFamily="50" charset="-128"/>
              </a:rPr>
              <a:t>のチャンネル</a:t>
            </a:r>
            <a:r>
              <a:rPr kumimoji="0" lang="en-US" altLang="ja-JP" sz="700">
                <a:latin typeface="HGPｺﾞｼｯｸM" panose="020B0600000000000000" pitchFamily="50" charset="-128"/>
                <a:ea typeface="HGPｺﾞｼｯｸM" panose="020B0600000000000000" pitchFamily="50" charset="-128"/>
              </a:rPr>
              <a:t>/</a:t>
            </a:r>
            <a:r>
              <a:rPr kumimoji="0" lang="ja-JP" altLang="en-US" sz="700">
                <a:latin typeface="HGPｺﾞｼｯｸM" panose="020B0600000000000000" pitchFamily="50" charset="-128"/>
                <a:ea typeface="HGPｺﾞｼｯｸM" panose="020B0600000000000000" pitchFamily="50" charset="-128"/>
              </a:rPr>
              <a:t>カテゴリーを指定する場合は上記に</a:t>
            </a:r>
            <a:r>
              <a:rPr kumimoji="0" lang="en-US" altLang="ja-JP" sz="700">
                <a:latin typeface="HGPｺﾞｼｯｸM" panose="020B0600000000000000" pitchFamily="50" charset="-128"/>
                <a:ea typeface="HGPｺﾞｼｯｸM" panose="020B0600000000000000" pitchFamily="50" charset="-128"/>
              </a:rPr>
              <a:t>0.5</a:t>
            </a:r>
            <a:r>
              <a:rPr kumimoji="0" lang="ja-JP" altLang="en-US" sz="700">
                <a:latin typeface="HGPｺﾞｼｯｸM" panose="020B0600000000000000" pitchFamily="50" charset="-128"/>
                <a:ea typeface="HGPｺﾞｼｯｸM" panose="020B0600000000000000" pitchFamily="50" charset="-128"/>
              </a:rPr>
              <a:t>円</a:t>
            </a:r>
            <a:r>
              <a:rPr kumimoji="0" lang="en-US" altLang="ja-JP" sz="700">
                <a:latin typeface="HGPｺﾞｼｯｸM" panose="020B0600000000000000" pitchFamily="50" charset="-128"/>
                <a:ea typeface="HGPｺﾞｼｯｸM" panose="020B0600000000000000" pitchFamily="50" charset="-128"/>
              </a:rPr>
              <a:t>/imp</a:t>
            </a:r>
            <a:r>
              <a:rPr kumimoji="0" lang="ja-JP" altLang="en-US" sz="700">
                <a:latin typeface="HGPｺﾞｼｯｸM" panose="020B0600000000000000" pitchFamily="50" charset="-128"/>
                <a:ea typeface="HGPｺﾞｼｯｸM" panose="020B0600000000000000" pitchFamily="50" charset="-128"/>
              </a:rPr>
              <a:t>が追加となります。</a:t>
            </a:r>
            <a:endParaRPr kumimoji="0" lang="en-US" altLang="ja-JP" sz="700">
              <a:latin typeface="HGPｺﾞｼｯｸM" panose="020B0600000000000000" pitchFamily="50" charset="-128"/>
              <a:ea typeface="HGPｺﾞｼｯｸM" panose="020B0600000000000000" pitchFamily="50" charset="-128"/>
            </a:endParaRPr>
          </a:p>
          <a:p>
            <a:pPr marL="171450" indent="-171450">
              <a:buFont typeface="HGPｺﾞｼｯｸM" panose="020B0600000000000000" pitchFamily="50" charset="-128"/>
              <a:buChar char="※"/>
            </a:pPr>
            <a:r>
              <a:rPr kumimoji="0" lang="ja-JP" altLang="en-US" sz="700">
                <a:latin typeface="HGPｺﾞｼｯｸM" panose="020B0600000000000000" pitchFamily="50" charset="-128"/>
                <a:ea typeface="HGPｺﾞｼｯｸM" panose="020B0600000000000000" pitchFamily="50" charset="-128"/>
              </a:rPr>
              <a:t>セクション、チャンネル／カテゴリー指定をご希望の場合、ターゲティング（日経</a:t>
            </a:r>
            <a:r>
              <a:rPr kumimoji="0" lang="en-US" altLang="ja-JP" sz="700">
                <a:latin typeface="HGPｺﾞｼｯｸM" panose="020B0600000000000000" pitchFamily="50" charset="-128"/>
                <a:ea typeface="HGPｺﾞｼｯｸM" panose="020B0600000000000000" pitchFamily="50" charset="-128"/>
              </a:rPr>
              <a:t>ID</a:t>
            </a:r>
            <a:r>
              <a:rPr kumimoji="0" lang="ja-JP" altLang="en-US" sz="700">
                <a:latin typeface="HGPｺﾞｼｯｸM" panose="020B0600000000000000" pitchFamily="50" charset="-128"/>
                <a:ea typeface="HGPｺﾞｼｯｸM" panose="020B0600000000000000" pitchFamily="50" charset="-128"/>
              </a:rPr>
              <a:t>）は不可となります。</a:t>
            </a:r>
          </a:p>
        </p:txBody>
      </p:sp>
      <p:sp>
        <p:nvSpPr>
          <p:cNvPr id="3" name="テキスト ボックス 2">
            <a:extLst>
              <a:ext uri="{FF2B5EF4-FFF2-40B4-BE49-F238E27FC236}">
                <a16:creationId xmlns:a16="http://schemas.microsoft.com/office/drawing/2014/main" id="{2B57F0CC-1393-4BCB-9B83-8FBF0D6C53E0}"/>
              </a:ext>
            </a:extLst>
          </p:cNvPr>
          <p:cNvSpPr txBox="1"/>
          <p:nvPr/>
        </p:nvSpPr>
        <p:spPr>
          <a:xfrm>
            <a:off x="1729740" y="6004560"/>
            <a:ext cx="2743200"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700" dirty="0">
                <a:solidFill>
                  <a:srgbClr val="333333"/>
                </a:solidFill>
                <a:latin typeface="HGPゴシック"/>
                <a:ea typeface="ＭＳ Ｐゴシック"/>
                <a:cs typeface="Segoe UI"/>
              </a:rPr>
              <a:t>※</a:t>
            </a:r>
            <a:r>
              <a:rPr lang="ja-JP" altLang="en-US" sz="700">
                <a:solidFill>
                  <a:srgbClr val="333333"/>
                </a:solidFill>
                <a:latin typeface="HGPゴシック"/>
                <a:ea typeface="ＭＳ Ｐゴシック"/>
                <a:cs typeface="Segoe UI"/>
              </a:rPr>
              <a:t>掲載イメージ。デザインは変更になる場合がございます。</a:t>
            </a:r>
            <a:endParaRPr lang="en-US" altLang="ja-JP" sz="800">
              <a:latin typeface="HGPゴシック"/>
              <a:ea typeface="ＭＳ Ｐゴシック"/>
            </a:endParaRPr>
          </a:p>
        </p:txBody>
      </p:sp>
      <p:pic>
        <p:nvPicPr>
          <p:cNvPr id="8" name="図 7">
            <a:extLst>
              <a:ext uri="{FF2B5EF4-FFF2-40B4-BE49-F238E27FC236}">
                <a16:creationId xmlns:a16="http://schemas.microsoft.com/office/drawing/2014/main" id="{C2046D6B-67EA-4398-A1E6-FE242EFB4806}"/>
              </a:ext>
            </a:extLst>
          </p:cNvPr>
          <p:cNvPicPr>
            <a:picLocks noChangeAspect="1"/>
          </p:cNvPicPr>
          <p:nvPr/>
        </p:nvPicPr>
        <p:blipFill>
          <a:blip r:embed="rId3"/>
          <a:stretch>
            <a:fillRect/>
          </a:stretch>
        </p:blipFill>
        <p:spPr>
          <a:xfrm>
            <a:off x="226756" y="1093808"/>
            <a:ext cx="3984723" cy="4356314"/>
          </a:xfrm>
          <a:prstGeom prst="rect">
            <a:avLst/>
          </a:prstGeom>
        </p:spPr>
      </p:pic>
      <p:sp>
        <p:nvSpPr>
          <p:cNvPr id="24" name="Text Box 16">
            <a:extLst>
              <a:ext uri="{FF2B5EF4-FFF2-40B4-BE49-F238E27FC236}">
                <a16:creationId xmlns:a16="http://schemas.microsoft.com/office/drawing/2014/main" id="{57B0131B-25D4-4154-A25F-C953A2A142BB}"/>
              </a:ext>
            </a:extLst>
          </p:cNvPr>
          <p:cNvSpPr txBox="1">
            <a:spLocks noChangeArrowheads="1"/>
          </p:cNvSpPr>
          <p:nvPr/>
        </p:nvSpPr>
        <p:spPr bwMode="auto">
          <a:xfrm>
            <a:off x="9043263" y="6352051"/>
            <a:ext cx="862737"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2021.3.24</a:t>
            </a:r>
            <a:r>
              <a:rPr kumimoji="0" lang="ja-JP" altLang="en-US" sz="800" dirty="0">
                <a:solidFill>
                  <a:srgbClr val="C00000"/>
                </a:solidFill>
                <a:latin typeface="Century Gothic"/>
                <a:ea typeface="HGPｺﾞｼｯｸM"/>
              </a:rPr>
              <a:t>更新</a:t>
            </a:r>
          </a:p>
        </p:txBody>
      </p:sp>
      <p:grpSp>
        <p:nvGrpSpPr>
          <p:cNvPr id="22" name="グループ化 21">
            <a:extLst>
              <a:ext uri="{FF2B5EF4-FFF2-40B4-BE49-F238E27FC236}">
                <a16:creationId xmlns:a16="http://schemas.microsoft.com/office/drawing/2014/main" id="{0D05F7E7-82D1-4A21-8349-4B630BD2BBDD}"/>
              </a:ext>
            </a:extLst>
          </p:cNvPr>
          <p:cNvGrpSpPr/>
          <p:nvPr/>
        </p:nvGrpSpPr>
        <p:grpSpPr>
          <a:xfrm>
            <a:off x="3216353" y="448519"/>
            <a:ext cx="947695" cy="226480"/>
            <a:chOff x="2345323" y="280659"/>
            <a:chExt cx="923091" cy="226480"/>
          </a:xfrm>
        </p:grpSpPr>
        <p:sp>
          <p:nvSpPr>
            <p:cNvPr id="25" name="角丸四角形 5">
              <a:extLst>
                <a:ext uri="{FF2B5EF4-FFF2-40B4-BE49-F238E27FC236}">
                  <a16:creationId xmlns:a16="http://schemas.microsoft.com/office/drawing/2014/main" id="{D1FFD345-2ABC-4155-BA02-346030E327AC}"/>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dirty="0">
                <a:solidFill>
                  <a:srgbClr val="003963"/>
                </a:solidFill>
                <a:latin typeface="+mn-ea"/>
              </a:endParaRPr>
            </a:p>
          </p:txBody>
        </p:sp>
        <p:sp>
          <p:nvSpPr>
            <p:cNvPr id="26" name="テキスト ボックス 25">
              <a:extLst>
                <a:ext uri="{FF2B5EF4-FFF2-40B4-BE49-F238E27FC236}">
                  <a16:creationId xmlns:a16="http://schemas.microsoft.com/office/drawing/2014/main" id="{03A11EC0-27CA-43E6-85B2-F7D37EE0B773}"/>
                </a:ext>
              </a:extLst>
            </p:cNvPr>
            <p:cNvSpPr txBox="1"/>
            <p:nvPr/>
          </p:nvSpPr>
          <p:spPr>
            <a:xfrm>
              <a:off x="2345323" y="280659"/>
              <a:ext cx="923091" cy="223138"/>
            </a:xfrm>
            <a:prstGeom prst="rect">
              <a:avLst/>
            </a:prstGeom>
            <a:noFill/>
          </p:spPr>
          <p:txBody>
            <a:bodyPr wrap="none" rtlCol="0">
              <a:spAutoFit/>
            </a:bodyPr>
            <a:lstStyle/>
            <a:p>
              <a:pPr algn="ctr"/>
              <a:r>
                <a:rPr lang="ja-JP" altLang="en-US" sz="850" b="1" dirty="0">
                  <a:solidFill>
                    <a:srgbClr val="E46C0A"/>
                  </a:solidFill>
                  <a:latin typeface="+mn-ea"/>
                  <a:cs typeface="メイリオ" panose="020B0604030504040204" pitchFamily="50" charset="-128"/>
                </a:rPr>
                <a:t>繁忙期料金対象</a:t>
              </a:r>
              <a:endParaRPr kumimoji="1" lang="ja-JP" altLang="en-US" sz="850" b="1" dirty="0">
                <a:solidFill>
                  <a:srgbClr val="E46C0A"/>
                </a:solidFill>
                <a:latin typeface="+mn-ea"/>
                <a:cs typeface="メイリオ" panose="020B0604030504040204" pitchFamily="50" charset="-128"/>
              </a:endParaRPr>
            </a:p>
          </p:txBody>
        </p:sp>
      </p:grpSp>
    </p:spTree>
    <p:extLst>
      <p:ext uri="{BB962C8B-B14F-4D97-AF65-F5344CB8AC3E}">
        <p14:creationId xmlns:p14="http://schemas.microsoft.com/office/powerpoint/2010/main" val="2277021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ndc32030\iソリューション局\iソリューション部\@iソリューション部共通\#【DB局】広告ガイドリニューアル\画面イラスト\NIKKEI STYLE\NIKKEI STYLE_レクタングル_PC版_.png"/>
          <p:cNvPicPr preferRelativeResize="0">
            <a:picLocks noChangeAspect="1" noChangeArrowheads="1"/>
          </p:cNvPicPr>
          <p:nvPr/>
        </p:nvPicPr>
        <p:blipFill rotWithShape="1">
          <a:blip r:embed="rId3" cstate="print">
            <a:extLst>
              <a:ext uri="{28A0092B-C50C-407E-A947-70E740481C1C}">
                <a14:useLocalDpi xmlns:a14="http://schemas.microsoft.com/office/drawing/2010/main"/>
              </a:ext>
            </a:extLst>
          </a:blip>
          <a:srcRect t="-3" b="26198"/>
          <a:stretch/>
        </p:blipFill>
        <p:spPr bwMode="auto">
          <a:xfrm>
            <a:off x="2118232" y="1411303"/>
            <a:ext cx="2204481" cy="475200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lang="en-US" altLang="ja-JP" kern="1100" spc="50" dirty="0"/>
              <a:t>Run</a:t>
            </a:r>
            <a:r>
              <a:rPr lang="ja-JP" altLang="en-US" kern="1100" spc="50" dirty="0"/>
              <a:t> </a:t>
            </a:r>
            <a:r>
              <a:rPr lang="en-US" altLang="ja-JP" kern="1100" spc="50" dirty="0"/>
              <a:t>of NIKKEI</a:t>
            </a:r>
            <a:r>
              <a:rPr lang="ja-JP" altLang="en-US" kern="1100" spc="50" dirty="0"/>
              <a:t> レクタングル</a:t>
            </a:r>
            <a:endParaRPr kumimoji="1" lang="ja-JP" altLang="en-US" dirty="0"/>
          </a:p>
        </p:txBody>
      </p:sp>
      <p:grpSp>
        <p:nvGrpSpPr>
          <p:cNvPr id="4" name="グループ化 3"/>
          <p:cNvGrpSpPr/>
          <p:nvPr/>
        </p:nvGrpSpPr>
        <p:grpSpPr>
          <a:xfrm>
            <a:off x="4144790" y="172404"/>
            <a:ext cx="946328" cy="226480"/>
            <a:chOff x="2345874" y="280659"/>
            <a:chExt cx="921760" cy="226480"/>
          </a:xfrm>
        </p:grpSpPr>
        <p:sp>
          <p:nvSpPr>
            <p:cNvPr id="5"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6" name="テキスト ボックス 5"/>
            <p:cNvSpPr txBox="1"/>
            <p:nvPr/>
          </p:nvSpPr>
          <p:spPr>
            <a:xfrm>
              <a:off x="2436419" y="280659"/>
              <a:ext cx="740908" cy="223137"/>
            </a:xfrm>
            <a:prstGeom prst="rect">
              <a:avLst/>
            </a:prstGeom>
            <a:noFill/>
          </p:spPr>
          <p:txBody>
            <a:bodyPr wrap="none" rtlCol="0">
              <a:spAutoFit/>
            </a:bodyPr>
            <a:lstStyle/>
            <a:p>
              <a:pPr algn="ctr"/>
              <a:r>
                <a:rPr kumimoji="1" lang="ja-JP" altLang="en-US" sz="850" b="1" dirty="0">
                  <a:solidFill>
                    <a:srgbClr val="00253C"/>
                  </a:solidFill>
                  <a:latin typeface="+mn-ea"/>
                  <a:cs typeface="メイリオ" panose="020B0604030504040204" pitchFamily="50" charset="-128"/>
                </a:rPr>
                <a:t>ディスプレー</a:t>
              </a:r>
            </a:p>
          </p:txBody>
        </p:sp>
      </p:grpSp>
      <p:grpSp>
        <p:nvGrpSpPr>
          <p:cNvPr id="7" name="グループ化 6"/>
          <p:cNvGrpSpPr/>
          <p:nvPr/>
        </p:nvGrpSpPr>
        <p:grpSpPr>
          <a:xfrm>
            <a:off x="4144790" y="450789"/>
            <a:ext cx="946328" cy="226480"/>
            <a:chOff x="2345874" y="548996"/>
            <a:chExt cx="921760" cy="226480"/>
          </a:xfrm>
        </p:grpSpPr>
        <p:sp>
          <p:nvSpPr>
            <p:cNvPr id="8" name="角丸四角形 8"/>
            <p:cNvSpPr/>
            <p:nvPr/>
          </p:nvSpPr>
          <p:spPr>
            <a:xfrm>
              <a:off x="2345874" y="554837"/>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9" name="テキスト ボックス 8"/>
            <p:cNvSpPr txBox="1"/>
            <p:nvPr/>
          </p:nvSpPr>
          <p:spPr>
            <a:xfrm>
              <a:off x="2394510" y="548996"/>
              <a:ext cx="824725" cy="223138"/>
            </a:xfrm>
            <a:prstGeom prst="rect">
              <a:avLst/>
            </a:prstGeom>
            <a:noFill/>
          </p:spPr>
          <p:txBody>
            <a:bodyPr wrap="none" rtlCol="0">
              <a:spAutoFit/>
            </a:bodyPr>
            <a:lstStyle/>
            <a:p>
              <a:pPr algn="ctr"/>
              <a:r>
                <a:rPr kumimoji="1" lang="ja-JP" altLang="en-US" sz="850" b="1">
                  <a:solidFill>
                    <a:srgbClr val="00253C"/>
                  </a:solidFill>
                  <a:latin typeface="+mn-ea"/>
                  <a:cs typeface="メイリオ" panose="020B0604030504040204" pitchFamily="50" charset="-128"/>
                </a:rPr>
                <a:t>ターゲティング</a:t>
              </a:r>
            </a:p>
          </p:txBody>
        </p:sp>
      </p:grpSp>
      <p:sp>
        <p:nvSpPr>
          <p:cNvPr id="10" name="正方形/長方形 9"/>
          <p:cNvSpPr/>
          <p:nvPr/>
        </p:nvSpPr>
        <p:spPr>
          <a:xfrm>
            <a:off x="4410840" y="933928"/>
            <a:ext cx="4538194" cy="220573"/>
          </a:xfrm>
          <a:prstGeom prst="rect">
            <a:avLst/>
          </a:prstGeom>
          <a:noFill/>
        </p:spPr>
        <p:txBody>
          <a:bodyPr wrap="square">
            <a:spAutoFit/>
          </a:bodyPr>
          <a:lstStyle/>
          <a:p>
            <a:pPr>
              <a:lnSpc>
                <a:spcPts val="1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レクタングル商品枠のいずれかにランダムに広告を掲載します</a:t>
            </a:r>
            <a:endParaRPr lang="ja-JP" altLang="en-US" sz="1000" kern="900" spc="5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410840" y="1096812"/>
            <a:ext cx="5349213" cy="348813"/>
          </a:xfrm>
          <a:prstGeom prst="rect">
            <a:avLst/>
          </a:prstGeom>
          <a:noFill/>
        </p:spPr>
        <p:txBody>
          <a:bodyPr wrap="square">
            <a:spAutoFit/>
          </a:bodyPr>
          <a:lstStyle/>
          <a:p>
            <a:pPr marL="177800" indent="-177800">
              <a:lnSpc>
                <a:spcPts val="1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ファーストビューにないレクタングル（モバイル含む）では</a:t>
            </a: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、ビューアビリティー（広告の可視性）の高い配信により、全てのインプレッションでユーザーに確実にメッセージをお届けします</a:t>
            </a:r>
            <a:endParaRPr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2"/>
          <p:cNvSpPr>
            <a:spLocks noChangeArrowheads="1"/>
          </p:cNvSpPr>
          <p:nvPr/>
        </p:nvSpPr>
        <p:spPr bwMode="auto">
          <a:xfrm>
            <a:off x="4410841" y="6041518"/>
            <a:ext cx="3972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180975" indent="-180975"/>
            <a:r>
              <a:rPr kumimoji="0" lang="en-US" altLang="ja-JP" sz="700">
                <a:latin typeface="HGPｺﾞｼｯｸM" panose="020B0600000000000000" pitchFamily="50" charset="-128"/>
                <a:ea typeface="HGPｺﾞｼｯｸM" panose="020B0600000000000000" pitchFamily="50" charset="-128"/>
              </a:rPr>
              <a:t>※</a:t>
            </a:r>
            <a:r>
              <a:rPr kumimoji="0" lang="ja-JP" altLang="en-US" sz="700">
                <a:latin typeface="HGPｺﾞｼｯｸM" panose="020B0600000000000000" pitchFamily="50" charset="-128"/>
                <a:ea typeface="HGPｺﾞｼｯｸM" panose="020B0600000000000000" pitchFamily="50" charset="-128"/>
              </a:rPr>
              <a:t>　掲載期間内に合計</a:t>
            </a:r>
            <a:r>
              <a:rPr kumimoji="0" lang="en-US" altLang="ja-JP" sz="700">
                <a:latin typeface="HGPｺﾞｼｯｸM" panose="020B0600000000000000" pitchFamily="50" charset="-128"/>
                <a:ea typeface="HGPｺﾞｼｯｸM" panose="020B0600000000000000" pitchFamily="50" charset="-128"/>
              </a:rPr>
              <a:t>4</a:t>
            </a:r>
            <a:r>
              <a:rPr kumimoji="0" lang="ja-JP" altLang="en-US" sz="700">
                <a:latin typeface="HGPｺﾞｼｯｸM" panose="020B0600000000000000" pitchFamily="50" charset="-128"/>
                <a:ea typeface="HGPｺﾞｼｯｸM" panose="020B0600000000000000" pitchFamily="50" charset="-128"/>
              </a:rPr>
              <a:t>本まで同時掲載および原稿差し替えが可能です。</a:t>
            </a:r>
            <a:endParaRPr kumimoji="0" lang="en-US" altLang="ja-JP" sz="700">
              <a:latin typeface="HGPｺﾞｼｯｸM" panose="020B0600000000000000" pitchFamily="50" charset="-128"/>
              <a:ea typeface="HGPｺﾞｼｯｸM" panose="020B0600000000000000" pitchFamily="50" charset="-128"/>
            </a:endParaRPr>
          </a:p>
          <a:p>
            <a:pPr marL="180975" indent="-180975"/>
            <a:r>
              <a:rPr kumimoji="0" lang="ja-JP" altLang="en-US" sz="700">
                <a:latin typeface="HGPｺﾞｼｯｸM" panose="020B0600000000000000" pitchFamily="50" charset="-128"/>
                <a:ea typeface="HGPｺﾞｼｯｸM" panose="020B0600000000000000" pitchFamily="50" charset="-128"/>
              </a:rPr>
              <a:t>　　 </a:t>
            </a:r>
            <a:r>
              <a:rPr kumimoji="0" lang="en-US" altLang="ja-JP" sz="700">
                <a:latin typeface="HGPｺﾞｼｯｸM" panose="020B0600000000000000" pitchFamily="50" charset="-128"/>
                <a:ea typeface="HGPｺﾞｼｯｸM" panose="020B0600000000000000" pitchFamily="50" charset="-128"/>
              </a:rPr>
              <a:t>5</a:t>
            </a:r>
            <a:r>
              <a:rPr kumimoji="0" lang="ja-JP" altLang="en-US" sz="700">
                <a:latin typeface="HGPｺﾞｼｯｸM" panose="020B0600000000000000" pitchFamily="50" charset="-128"/>
                <a:ea typeface="HGPｺﾞｼｯｸM" panose="020B0600000000000000" pitchFamily="50" charset="-128"/>
              </a:rPr>
              <a:t>本以上の掲載または差し替えを行う場合は、</a:t>
            </a:r>
            <a:r>
              <a:rPr kumimoji="0" lang="en-US" altLang="ja-JP" sz="700">
                <a:latin typeface="HGPｺﾞｼｯｸM" panose="020B0600000000000000" pitchFamily="50" charset="-128"/>
                <a:ea typeface="HGPｺﾞｼｯｸM" panose="020B0600000000000000" pitchFamily="50" charset="-128"/>
              </a:rPr>
              <a:t>5</a:t>
            </a:r>
            <a:r>
              <a:rPr kumimoji="0" lang="ja-JP" altLang="en-US" sz="700">
                <a:latin typeface="HGPｺﾞｼｯｸM" panose="020B0600000000000000" pitchFamily="50" charset="-128"/>
                <a:ea typeface="HGPｺﾞｼｯｸM" panose="020B0600000000000000" pitchFamily="50" charset="-128"/>
              </a:rPr>
              <a:t>本目から</a:t>
            </a:r>
            <a:r>
              <a:rPr kumimoji="0" lang="en-US" altLang="ja-JP" sz="700">
                <a:latin typeface="HGPｺﾞｼｯｸM" panose="020B0600000000000000" pitchFamily="50" charset="-128"/>
                <a:ea typeface="HGPｺﾞｼｯｸM" panose="020B0600000000000000" pitchFamily="50" charset="-128"/>
              </a:rPr>
              <a:t>1</a:t>
            </a:r>
            <a:r>
              <a:rPr kumimoji="0" lang="ja-JP" altLang="en-US" sz="700">
                <a:latin typeface="HGPｺﾞｼｯｸM" panose="020B0600000000000000" pitchFamily="50" charset="-128"/>
                <a:ea typeface="HGPｺﾞｼｯｸM" panose="020B0600000000000000" pitchFamily="50" charset="-128"/>
              </a:rPr>
              <a:t>本につき</a:t>
            </a:r>
            <a:r>
              <a:rPr kumimoji="0" lang="en-US" altLang="ja-JP" sz="700">
                <a:latin typeface="HGPｺﾞｼｯｸM" panose="020B0600000000000000" pitchFamily="50" charset="-128"/>
                <a:ea typeface="HGPｺﾞｼｯｸM" panose="020B0600000000000000" pitchFamily="50" charset="-128"/>
              </a:rPr>
              <a:t>2</a:t>
            </a:r>
            <a:r>
              <a:rPr kumimoji="0" lang="ja-JP" altLang="en-US" sz="700">
                <a:latin typeface="HGPｺﾞｼｯｸM" panose="020B0600000000000000" pitchFamily="50" charset="-128"/>
                <a:ea typeface="HGPｺﾞｼｯｸM" panose="020B0600000000000000" pitchFamily="50" charset="-128"/>
              </a:rPr>
              <a:t>万円の追加料金がかかります。</a:t>
            </a:r>
            <a:endParaRPr kumimoji="0" lang="en-US" altLang="ja-JP" sz="700">
              <a:latin typeface="HGPｺﾞｼｯｸM" panose="020B0600000000000000" pitchFamily="50" charset="-128"/>
              <a:ea typeface="HGPｺﾞｼｯｸM" panose="020B0600000000000000" pitchFamily="50" charset="-128"/>
            </a:endParaRPr>
          </a:p>
          <a:p>
            <a:pPr marL="180975" indent="-180975"/>
            <a:r>
              <a:rPr kumimoji="0" lang="en-US" altLang="ja-JP" sz="700">
                <a:latin typeface="HGPｺﾞｼｯｸM" panose="020B0600000000000000" pitchFamily="50" charset="-128"/>
                <a:ea typeface="HGPｺﾞｼｯｸM" panose="020B0600000000000000" pitchFamily="50" charset="-128"/>
              </a:rPr>
              <a:t>※</a:t>
            </a:r>
            <a:r>
              <a:rPr kumimoji="0" lang="ja-JP" altLang="en-US" sz="700">
                <a:latin typeface="HGPｺﾞｼｯｸM" panose="020B0600000000000000" pitchFamily="50" charset="-128"/>
                <a:ea typeface="HGPｺﾞｼｯｸM" panose="020B0600000000000000" pitchFamily="50" charset="-128"/>
              </a:rPr>
              <a:t>　配信リポートは合算となります。掲載場所別の集計はお受けできません。</a:t>
            </a:r>
          </a:p>
        </p:txBody>
      </p:sp>
      <p:sp>
        <p:nvSpPr>
          <p:cNvPr id="16" name="角丸四角形 15"/>
          <p:cNvSpPr/>
          <p:nvPr/>
        </p:nvSpPr>
        <p:spPr>
          <a:xfrm>
            <a:off x="4494639" y="4207084"/>
            <a:ext cx="908784" cy="216131"/>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18" name="表 17"/>
          <p:cNvGraphicFramePr>
            <a:graphicFrameLocks noGrp="1"/>
          </p:cNvGraphicFramePr>
          <p:nvPr/>
        </p:nvGraphicFramePr>
        <p:xfrm>
          <a:off x="4494639" y="4482155"/>
          <a:ext cx="5288188" cy="1590420"/>
        </p:xfrm>
        <a:graphic>
          <a:graphicData uri="http://schemas.openxmlformats.org/drawingml/2006/table">
            <a:tbl>
              <a:tblPr firstRow="1" bandRow="1">
                <a:tableStyleId>{5C22544A-7EE6-4342-B048-85BDC9FD1C3A}</a:tableStyleId>
              </a:tblPr>
              <a:tblGrid>
                <a:gridCol w="909135">
                  <a:extLst>
                    <a:ext uri="{9D8B030D-6E8A-4147-A177-3AD203B41FA5}">
                      <a16:colId xmlns:a16="http://schemas.microsoft.com/office/drawing/2014/main" val="20000"/>
                    </a:ext>
                  </a:extLst>
                </a:gridCol>
                <a:gridCol w="1716069">
                  <a:extLst>
                    <a:ext uri="{9D8B030D-6E8A-4147-A177-3AD203B41FA5}">
                      <a16:colId xmlns:a16="http://schemas.microsoft.com/office/drawing/2014/main" val="20001"/>
                    </a:ext>
                  </a:extLst>
                </a:gridCol>
                <a:gridCol w="926463">
                  <a:extLst>
                    <a:ext uri="{9D8B030D-6E8A-4147-A177-3AD203B41FA5}">
                      <a16:colId xmlns:a16="http://schemas.microsoft.com/office/drawing/2014/main" val="20002"/>
                    </a:ext>
                  </a:extLst>
                </a:gridCol>
                <a:gridCol w="1736521">
                  <a:extLst>
                    <a:ext uri="{9D8B030D-6E8A-4147-A177-3AD203B41FA5}">
                      <a16:colId xmlns:a16="http://schemas.microsoft.com/office/drawing/2014/main" val="20003"/>
                    </a:ext>
                  </a:extLst>
                </a:gridCol>
              </a:tblGrid>
              <a:tr h="25560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掲載期間</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任意</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掲載開始日</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平日任意</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5560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保証形態</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インプレッション保証</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表示方法</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ローテーション</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5560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表示枠数</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最大</a:t>
                      </a:r>
                      <a:r>
                        <a:rPr kumimoji="1" lang="en-US" altLang="ja-JP" sz="80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枠</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掲載社数</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原稿仕様</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巻末「原稿規定」を参照ください。</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endParaRPr kumimoji="1" lang="ja-JP" altLang="en-US" sz="800">
                        <a:latin typeface="HGPｺﾞｼｯｸM" panose="020B0600000000000000" pitchFamily="50" charset="-128"/>
                        <a:ea typeface="HGPｺﾞｼｯｸM" panose="020B0600000000000000"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5560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同時出稿本数</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本まで（差し替え含む）</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差し替え規定</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本まで</a:t>
                      </a:r>
                    </a:p>
                    <a:p>
                      <a:r>
                        <a:rPr kumimoji="1" lang="ja-JP" altLang="en-US" sz="650">
                          <a:latin typeface="Meiryo UI" panose="020B0604030504040204" pitchFamily="50" charset="-128"/>
                          <a:ea typeface="Meiryo UI" panose="020B0604030504040204" pitchFamily="50" charset="-128"/>
                          <a:cs typeface="Meiryo UI" panose="020B0604030504040204" pitchFamily="50" charset="-128"/>
                        </a:rPr>
                        <a:t>（同時出稿含む、営業日のみ、同時入稿）</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入稿締め切り</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a:latin typeface="HGPｺﾞｼｯｸM" panose="020B0600000000000000" pitchFamily="50" charset="-128"/>
                        <a:ea typeface="HGPｺﾞｼｯｸM" panose="020B0600000000000000"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19" name="表 18"/>
          <p:cNvGraphicFramePr>
            <a:graphicFrameLocks noGrp="1"/>
          </p:cNvGraphicFramePr>
          <p:nvPr/>
        </p:nvGraphicFramePr>
        <p:xfrm>
          <a:off x="4498968" y="1414855"/>
          <a:ext cx="5349212" cy="2128792"/>
        </p:xfrm>
        <a:graphic>
          <a:graphicData uri="http://schemas.openxmlformats.org/drawingml/2006/table">
            <a:tbl>
              <a:tblPr firstRow="1" bandRow="1">
                <a:tableStyleId>{5C22544A-7EE6-4342-B048-85BDC9FD1C3A}</a:tableStyleId>
              </a:tblPr>
              <a:tblGrid>
                <a:gridCol w="2098643">
                  <a:extLst>
                    <a:ext uri="{9D8B030D-6E8A-4147-A177-3AD203B41FA5}">
                      <a16:colId xmlns:a16="http://schemas.microsoft.com/office/drawing/2014/main" val="20000"/>
                    </a:ext>
                  </a:extLst>
                </a:gridCol>
                <a:gridCol w="920711">
                  <a:extLst>
                    <a:ext uri="{9D8B030D-6E8A-4147-A177-3AD203B41FA5}">
                      <a16:colId xmlns:a16="http://schemas.microsoft.com/office/drawing/2014/main" val="20001"/>
                    </a:ext>
                  </a:extLst>
                </a:gridCol>
                <a:gridCol w="2329858">
                  <a:extLst>
                    <a:ext uri="{9D8B030D-6E8A-4147-A177-3AD203B41FA5}">
                      <a16:colId xmlns:a16="http://schemas.microsoft.com/office/drawing/2014/main" val="20002"/>
                    </a:ext>
                  </a:extLst>
                </a:gridCol>
              </a:tblGrid>
              <a:tr h="267278">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商品名</a:t>
                      </a:r>
                    </a:p>
                  </a:txBody>
                  <a:tcPr marL="93877" marR="93877" marT="36000" marB="36000">
                    <a:lnL w="12700" cap="flat" cmpd="sng" algn="ctr">
                      <a:solidFill>
                        <a:srgbClr val="185680"/>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料金</a:t>
                      </a:r>
                    </a:p>
                  </a:txBody>
                  <a:tcPr marL="93877" marR="93877" marT="36000" marB="36000">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掲載場所</a:t>
                      </a:r>
                    </a:p>
                  </a:txBody>
                  <a:tcPr marL="93877" marR="93877" marT="36000" marB="36000">
                    <a:lnL w="12700" cap="flat" cmpd="sng" algn="ctr">
                      <a:solidFill>
                        <a:srgbClr val="E1E6EF"/>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extLst>
                  <a:ext uri="{0D108BD9-81ED-4DB2-BD59-A6C34878D82A}">
                    <a16:rowId xmlns:a16="http://schemas.microsoft.com/office/drawing/2014/main" val="10000"/>
                  </a:ext>
                </a:extLst>
              </a:tr>
              <a:tr h="510931">
                <a:tc>
                  <a:txBody>
                    <a:bodyPr/>
                    <a:lstStyle/>
                    <a:p>
                      <a:r>
                        <a:rPr kumimoji="1" lang="en-US" altLang="ja-JP"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Run</a:t>
                      </a:r>
                      <a:r>
                        <a:rPr kumimoji="1" lang="ja-JP" altLang="en-US"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of</a:t>
                      </a:r>
                      <a:r>
                        <a:rPr kumimoji="1" lang="ja-JP" altLang="en-US"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NIKKEI </a:t>
                      </a:r>
                      <a:r>
                        <a:rPr kumimoji="1" lang="ja-JP" altLang="en-US"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レクタングル</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日経電子版トップページおよび記事面ページ、セクショントップページ、</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NIKKEI STYLE</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ts val="200"/>
                        </a:spcBef>
                        <a:spcAft>
                          <a:spcPct val="0"/>
                        </a:spcAft>
                        <a:buClrTx/>
                        <a:buSzTx/>
                        <a:buFontTx/>
                        <a:buNone/>
                        <a:tabLst/>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日経会社情報</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DIGITAL</a:t>
                      </a:r>
                    </a:p>
                    <a:p>
                      <a:pPr marL="0" marR="0" lvl="0" indent="0" algn="l" defTabSz="914400" rtl="0" eaLnBrk="1" fontAlgn="base" latinLnBrk="0" hangingPunct="1">
                        <a:lnSpc>
                          <a:spcPct val="100000"/>
                        </a:lnSpc>
                        <a:spcBef>
                          <a:spcPts val="200"/>
                        </a:spcBef>
                        <a:spcAft>
                          <a:spcPct val="0"/>
                        </a:spcAft>
                        <a:buClrTx/>
                        <a:buSzTx/>
                        <a:buFontTx/>
                        <a:buNone/>
                        <a:tabLst/>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日経電子版モバイル、日経電子版アプリ</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ts val="200"/>
                        </a:spcBef>
                        <a:spcAft>
                          <a:spcPct val="0"/>
                        </a:spcAft>
                        <a:buClrTx/>
                        <a:buSzTx/>
                        <a:buFontTx/>
                        <a:buNone/>
                        <a:tabLst/>
                      </a:pPr>
                      <a:r>
                        <a:rPr kumimoji="1" lang="ja-JP" altLang="en-US" sz="700" b="0" dirty="0">
                          <a:latin typeface="Meiryo UI" panose="020B0604030504040204" pitchFamily="50" charset="-128"/>
                          <a:ea typeface="Meiryo UI" panose="020B0604030504040204" pitchFamily="50" charset="-128"/>
                          <a:cs typeface="Meiryo UI" panose="020B0604030504040204" pitchFamily="50" charset="-128"/>
                        </a:rPr>
                        <a:t>（第三者配信の場合は電子版アプリには配信されません）</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12597">
                <a:tc>
                  <a:txBody>
                    <a:bodyPr/>
                    <a:lstStyle/>
                    <a:p>
                      <a:r>
                        <a:rPr kumimoji="1" lang="en-US" altLang="ja-JP"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Run</a:t>
                      </a:r>
                      <a:r>
                        <a:rPr kumimoji="1" lang="ja-JP" altLang="en-US"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of</a:t>
                      </a:r>
                      <a:r>
                        <a:rPr kumimoji="1" lang="ja-JP" altLang="en-US"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NIKKEI </a:t>
                      </a:r>
                      <a:r>
                        <a:rPr kumimoji="1" lang="ja-JP" altLang="en-US"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レクタングル</a:t>
                      </a:r>
                      <a:endParaRPr kumimoji="1" lang="en-US" altLang="ja-JP"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（日経電子版指定）</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algn="ct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700" b="0" dirty="0">
                          <a:latin typeface="Meiryo UI" panose="020B0604030504040204" pitchFamily="50" charset="-128"/>
                          <a:ea typeface="Meiryo UI" panose="020B0604030504040204" pitchFamily="50" charset="-128"/>
                          <a:cs typeface="Meiryo UI" panose="020B0604030504040204" pitchFamily="50" charset="-128"/>
                        </a:rPr>
                        <a:t>日経電子版トップページおよび記事面ページ、セクショントップページ、日経電子版モバイル、日経電子版アプリ</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extLst>
                  <a:ext uri="{0D108BD9-81ED-4DB2-BD59-A6C34878D82A}">
                    <a16:rowId xmlns:a16="http://schemas.microsoft.com/office/drawing/2014/main" val="10006"/>
                  </a:ext>
                </a:extLst>
              </a:tr>
              <a:tr h="4125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1">
                          <a:solidFill>
                            <a:srgbClr val="003963"/>
                          </a:solidFill>
                          <a:latin typeface="Meiryo UI" panose="020B0604030504040204" pitchFamily="50" charset="-128"/>
                          <a:ea typeface="Meiryo UI" panose="020B0604030504040204" pitchFamily="50" charset="-128"/>
                          <a:cs typeface="Meiryo UI" panose="020B0604030504040204" pitchFamily="50" charset="-128"/>
                        </a:rPr>
                        <a:t>デバイス指定</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×120%</a:t>
                      </a:r>
                      <a:endPar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700" b="0" i="0" u="none" strike="noStrike" cap="none" normalizeH="0" baseline="0" err="1">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ー</a:t>
                      </a:r>
                      <a:endParaRPr kumimoji="0" lang="ja-JP" altLang="en-US" sz="7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12597">
                <a:tc>
                  <a:txBody>
                    <a:bodyPr/>
                    <a:lstStyle/>
                    <a:p>
                      <a:r>
                        <a:rPr kumimoji="1" lang="ja-JP" altLang="en-US"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日経</a:t>
                      </a:r>
                      <a:r>
                        <a:rPr kumimoji="1" lang="en-US" altLang="ja-JP"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ターゲティングレクタングル</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856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baseline="0" dirty="0">
                          <a:solidFill>
                            <a:schemeClr val="dk1"/>
                          </a:solidFill>
                          <a:latin typeface="Meiryo UI"/>
                          <a:ea typeface="Meiryo UI"/>
                          <a:cs typeface="Meiryo UI" panose="020B0604030504040204" pitchFamily="50" charset="-128"/>
                        </a:rPr>
                        <a:t>日経</a:t>
                      </a:r>
                      <a:r>
                        <a:rPr kumimoji="1" lang="en-US" altLang="ja-JP" sz="700" b="0" i="0" u="none" strike="noStrike" kern="1200" baseline="0" dirty="0">
                          <a:solidFill>
                            <a:schemeClr val="dk1"/>
                          </a:solidFill>
                          <a:latin typeface="Meiryo UI"/>
                          <a:ea typeface="Meiryo UI"/>
                          <a:cs typeface="Meiryo UI" panose="020B0604030504040204" pitchFamily="50" charset="-128"/>
                        </a:rPr>
                        <a:t>ID</a:t>
                      </a:r>
                      <a:r>
                        <a:rPr kumimoji="1" lang="ja-JP" altLang="en-US" sz="700" b="0" i="0" u="none" strike="noStrike" kern="1200" baseline="0" dirty="0">
                          <a:solidFill>
                            <a:schemeClr val="dk1"/>
                          </a:solidFill>
                          <a:latin typeface="Meiryo UI"/>
                          <a:ea typeface="Meiryo UI"/>
                          <a:cs typeface="Meiryo UI" panose="020B0604030504040204" pitchFamily="50" charset="-128"/>
                        </a:rPr>
                        <a:t>登録者に対し、役職、企業規模などセグメントを絞ったターゲティングも可能です。</a:t>
                      </a:r>
                      <a:r>
                        <a:rPr lang="ja-JP" sz="700" b="0" i="0" u="none" strike="noStrike" kern="1200" cap="none" spc="0" normalizeH="0" baseline="0" noProof="0" dirty="0">
                          <a:ln>
                            <a:noFill/>
                          </a:ln>
                          <a:effectLst/>
                          <a:uLnTx/>
                          <a:uFillTx/>
                          <a:latin typeface="Meiryo UI"/>
                          <a:ea typeface="Meiryo UI"/>
                        </a:rPr>
                        <a:t>※Run of NIKKEI</a:t>
                      </a:r>
                      <a:r>
                        <a:rPr lang="ja-JP" altLang="en-US" sz="700" b="0" i="0" u="none" strike="noStrike" kern="1200" cap="none" spc="0" normalizeH="0" baseline="0" noProof="0" dirty="0">
                          <a:ln>
                            <a:noFill/>
                          </a:ln>
                          <a:effectLst/>
                          <a:uLnTx/>
                          <a:uFillTx/>
                          <a:latin typeface="Meiryo UI"/>
                          <a:ea typeface="Meiryo UI"/>
                        </a:rPr>
                        <a:t>レクタングル</a:t>
                      </a:r>
                      <a:r>
                        <a:rPr lang="ja-JP" sz="700" b="0" i="0" u="none" strike="noStrike" kern="1200" cap="none" spc="0" normalizeH="0" baseline="0" noProof="0" dirty="0">
                          <a:ln>
                            <a:noFill/>
                          </a:ln>
                          <a:effectLst/>
                          <a:uLnTx/>
                          <a:uFillTx/>
                          <a:latin typeface="Meiryo UI"/>
                          <a:ea typeface="Meiryo UI"/>
                        </a:rPr>
                        <a:t>、Run of NIKKEI</a:t>
                      </a:r>
                      <a:r>
                        <a:rPr lang="ja-JP" altLang="en-US" sz="700" b="0" i="0" u="none" strike="noStrike" kern="1200" cap="none" spc="0" normalizeH="0" baseline="0" noProof="0" dirty="0">
                          <a:ln>
                            <a:noFill/>
                          </a:ln>
                          <a:effectLst/>
                          <a:uLnTx/>
                          <a:uFillTx/>
                          <a:latin typeface="Meiryo UI"/>
                          <a:ea typeface="Meiryo UI"/>
                        </a:rPr>
                        <a:t>レクタングル</a:t>
                      </a:r>
                      <a:r>
                        <a:rPr lang="ja-JP" sz="700" b="0" i="0" u="none" strike="noStrike" kern="1200" cap="none" spc="0" normalizeH="0" baseline="0" noProof="0" dirty="0">
                          <a:ln>
                            <a:noFill/>
                          </a:ln>
                          <a:effectLst/>
                          <a:uLnTx/>
                          <a:uFillTx/>
                          <a:latin typeface="Meiryo UI"/>
                          <a:ea typeface="Meiryo UI"/>
                        </a:rPr>
                        <a:t>（日経電子版指定）に適応可能</a:t>
                      </a:r>
                      <a:endParaRPr lang="ja-JP" altLang="en-US" sz="700" b="0" i="0" u="none" strike="noStrike" kern="1200" cap="none" spc="0" normalizeH="0" baseline="0" noProof="0" dirty="0">
                        <a:ln>
                          <a:noFill/>
                        </a:ln>
                        <a:effectLst/>
                        <a:uLnTx/>
                        <a:uFillTx/>
                        <a:latin typeface="Meiryo UI"/>
                        <a:ea typeface="Meiryo UI"/>
                      </a:endParaRPr>
                    </a:p>
                    <a:p>
                      <a:pPr marL="0" marR="0" lvl="0" indent="0" algn="l">
                        <a:lnSpc>
                          <a:spcPct val="100000"/>
                        </a:lnSpc>
                        <a:spcBef>
                          <a:spcPts val="0"/>
                        </a:spcBef>
                        <a:spcAft>
                          <a:spcPts val="0"/>
                        </a:spcAft>
                        <a:buNone/>
                      </a:pPr>
                      <a:r>
                        <a:rPr lang="ja-JP" sz="700" b="0" i="0" u="none" strike="noStrike" kern="1200" cap="none" spc="0" normalizeH="0" baseline="0" noProof="0" dirty="0">
                          <a:ln>
                            <a:noFill/>
                          </a:ln>
                          <a:solidFill>
                            <a:schemeClr val="dk1"/>
                          </a:solidFill>
                          <a:effectLst/>
                          <a:uLnTx/>
                          <a:uFillTx/>
                          <a:latin typeface="Meiryo UI"/>
                          <a:ea typeface="Meiryo UI"/>
                        </a:rPr>
                        <a:t>詳しくは</a:t>
                      </a:r>
                      <a:r>
                        <a:rPr lang="ja-JP" sz="700" b="0" i="0" u="none" strike="noStrike" kern="1200" cap="none" spc="0" normalizeH="0" baseline="0" noProof="0" dirty="0">
                          <a:ln>
                            <a:noFill/>
                          </a:ln>
                          <a:effectLst/>
                          <a:uLnTx/>
                          <a:uFillTx/>
                          <a:latin typeface="Meiryo UI"/>
                          <a:ea typeface="Meiryo UI"/>
                        </a:rPr>
                        <a:t>「ターゲティングレクタングル（日経</a:t>
                      </a:r>
                      <a:r>
                        <a:rPr lang="en-US" altLang="ja-JP" sz="700" b="0" i="0" u="none" strike="noStrike" kern="1200" cap="none" spc="0" normalizeH="0" baseline="0" noProof="0" dirty="0">
                          <a:ln>
                            <a:noFill/>
                          </a:ln>
                          <a:effectLst/>
                          <a:uLnTx/>
                          <a:uFillTx/>
                          <a:latin typeface="Meiryo UI"/>
                          <a:ea typeface="ＭＳ Ｐゴシック"/>
                        </a:rPr>
                        <a:t>ID</a:t>
                      </a:r>
                      <a:r>
                        <a:rPr lang="ja-JP" sz="700" b="0" i="0" u="none" strike="noStrike" kern="1200" cap="none" spc="0" normalizeH="0" baseline="0" noProof="0" dirty="0">
                          <a:ln>
                            <a:noFill/>
                          </a:ln>
                          <a:effectLst/>
                          <a:uLnTx/>
                          <a:uFillTx/>
                          <a:latin typeface="Meiryo UI"/>
                          <a:ea typeface="Meiryo UI"/>
                        </a:rPr>
                        <a:t>）」をご参照ください。</a:t>
                      </a:r>
                      <a:endParaRPr lang="ja-JP" dirty="0">
                        <a:latin typeface="Meiryo UI"/>
                        <a:ea typeface="Meiryo UI"/>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856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endParaRPr kumimoji="1" lang="ja-JP" altLang="en-US" sz="600" b="1">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856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20" name="正方形/長方形 19"/>
          <p:cNvSpPr/>
          <p:nvPr/>
        </p:nvSpPr>
        <p:spPr>
          <a:xfrm>
            <a:off x="4402603" y="3571772"/>
            <a:ext cx="5262097" cy="669414"/>
          </a:xfrm>
          <a:prstGeom prst="rect">
            <a:avLst/>
          </a:prstGeom>
          <a:noFill/>
        </p:spPr>
        <p:txBody>
          <a:bodyPr wrap="square" lIns="91440" tIns="45720" rIns="91440" bIns="45720" anchor="t">
            <a:spAutoFit/>
          </a:bodyPr>
          <a:lstStyle/>
          <a:p>
            <a:pPr marL="171450" indent="-171450">
              <a:lnSpc>
                <a:spcPts val="900"/>
              </a:lnSpc>
              <a:buFont typeface="HGPｺﾞｼｯｸM" panose="020B0600000000000000" pitchFamily="50" charset="-128"/>
              <a:buChar char="※"/>
            </a:pPr>
            <a:r>
              <a:rPr lang="ja-JP" altLang="en-US" sz="700" kern="900" dirty="0">
                <a:latin typeface="HGPｺﾞｼｯｸM" panose="020B0600000000000000" pitchFamily="50" charset="-128"/>
                <a:ea typeface="HGPｺﾞｼｯｸM" panose="020B0600000000000000" pitchFamily="50" charset="-128"/>
              </a:rPr>
              <a:t>最低販売金額は</a:t>
            </a:r>
            <a:r>
              <a:rPr lang="en-US" altLang="ja-JP" sz="700" kern="900" dirty="0">
                <a:latin typeface="HGPｺﾞｼｯｸM" panose="020B0600000000000000" pitchFamily="50" charset="-128"/>
                <a:ea typeface="HGPｺﾞｼｯｸM" panose="020B0600000000000000" pitchFamily="50" charset="-128"/>
              </a:rPr>
              <a:t>50</a:t>
            </a:r>
            <a:r>
              <a:rPr lang="ja-JP" altLang="en-US" sz="700" kern="900" dirty="0">
                <a:latin typeface="HGPｺﾞｼｯｸM" panose="020B0600000000000000" pitchFamily="50" charset="-128"/>
                <a:ea typeface="HGPｺﾞｼｯｸM" panose="020B0600000000000000" pitchFamily="50" charset="-128"/>
              </a:rPr>
              <a:t>万円です。</a:t>
            </a:r>
            <a:endParaRPr lang="en-US" altLang="ja-JP" sz="700" kern="900" dirty="0">
              <a:latin typeface="HGPｺﾞｼｯｸM" panose="020B0600000000000000" pitchFamily="50" charset="-128"/>
              <a:ea typeface="HGPｺﾞｼｯｸM" panose="020B0600000000000000" pitchFamily="50" charset="-128"/>
            </a:endParaRPr>
          </a:p>
          <a:p>
            <a:pPr marL="171450" indent="-171450">
              <a:lnSpc>
                <a:spcPts val="900"/>
              </a:lnSpc>
              <a:buFont typeface="HGPｺﾞｼｯｸM" panose="020B0600000000000000" pitchFamily="50" charset="-128"/>
              <a:buChar char="※"/>
            </a:pPr>
            <a:r>
              <a:rPr lang="ja-JP" altLang="en-US" sz="700" kern="900" dirty="0">
                <a:latin typeface="HGPｺﾞｼｯｸM" panose="020B0600000000000000" pitchFamily="50" charset="-128"/>
                <a:ea typeface="HGPｺﾞｼｯｸM" panose="020B0600000000000000" pitchFamily="50" charset="-128"/>
              </a:rPr>
              <a:t>すべての掲載場所に掲載されるとは限りません。また、第三者配信の場合は日経電子版アプリに掲載されません。</a:t>
            </a:r>
            <a:endParaRPr lang="en-US" altLang="ja-JP" sz="700" kern="900" dirty="0">
              <a:latin typeface="HGPｺﾞｼｯｸM" panose="020B0600000000000000" pitchFamily="50" charset="-128"/>
              <a:ea typeface="HGPｺﾞｼｯｸM" panose="020B0600000000000000" pitchFamily="50" charset="-128"/>
            </a:endParaRPr>
          </a:p>
          <a:p>
            <a:pPr marL="171450" indent="-171450">
              <a:lnSpc>
                <a:spcPts val="900"/>
              </a:lnSpc>
              <a:buFont typeface="HGPｺﾞｼｯｸM" panose="020B0600000000000000" pitchFamily="50" charset="-128"/>
              <a:buChar char="※"/>
            </a:pPr>
            <a:r>
              <a:rPr lang="ja-JP" altLang="en-US" sz="700" kern="900" dirty="0">
                <a:latin typeface="HGPｺﾞｼｯｸM" panose="020B0600000000000000" pitchFamily="50" charset="-128"/>
                <a:ea typeface="HGPｺﾞｼｯｸM" panose="020B0600000000000000" pitchFamily="50" charset="-128"/>
              </a:rPr>
              <a:t>日ごと、時間ごとの均等配信は保証いたしません。</a:t>
            </a:r>
            <a:endParaRPr lang="en-US" altLang="ja-JP" sz="700" kern="900" dirty="0">
              <a:latin typeface="HGPｺﾞｼｯｸM" panose="020B0600000000000000" pitchFamily="50" charset="-128"/>
              <a:ea typeface="HGPｺﾞｼｯｸM" panose="020B0600000000000000" pitchFamily="50" charset="-128"/>
            </a:endParaRPr>
          </a:p>
          <a:p>
            <a:pPr marL="171450" indent="-171450">
              <a:lnSpc>
                <a:spcPts val="900"/>
              </a:lnSpc>
              <a:buFont typeface="HGPｺﾞｼｯｸM" panose="020B0600000000000000" pitchFamily="50" charset="-128"/>
              <a:buChar char="※"/>
            </a:pPr>
            <a:r>
              <a:rPr kumimoji="0" lang="ja-JP" altLang="en-US" sz="700" dirty="0">
                <a:latin typeface="HGPｺﾞｼｯｸM"/>
                <a:ea typeface="HGPｺﾞｼｯｸM"/>
              </a:rPr>
              <a:t>ターゲティング内容の詳細につきましてはターゲティングレクタングル（日経</a:t>
            </a:r>
            <a:r>
              <a:rPr kumimoji="0" lang="en-US" altLang="ja-JP" sz="700" dirty="0">
                <a:latin typeface="HGPｺﾞｼｯｸM"/>
                <a:ea typeface="HGPｺﾞｼｯｸM"/>
              </a:rPr>
              <a:t>ID</a:t>
            </a:r>
            <a:r>
              <a:rPr kumimoji="0" lang="ja-JP" altLang="en-US" sz="700" dirty="0">
                <a:latin typeface="HGPｺﾞｼｯｸM"/>
                <a:ea typeface="HGPｺﾞｼｯｸM"/>
              </a:rPr>
              <a:t>）メニュー表をご参照ください。</a:t>
            </a:r>
            <a:endParaRPr kumimoji="0" lang="en-US" altLang="ja-JP" sz="700" dirty="0">
              <a:latin typeface="HGPｺﾞｼｯｸM"/>
              <a:ea typeface="HGPｺﾞｼｯｸM"/>
            </a:endParaRPr>
          </a:p>
          <a:p>
            <a:pPr marL="171450" indent="-171450">
              <a:lnSpc>
                <a:spcPts val="900"/>
              </a:lnSpc>
              <a:buFont typeface="HGPｺﾞｼｯｸM" panose="020B0600000000000000" pitchFamily="50" charset="-128"/>
              <a:buChar char="※"/>
            </a:pPr>
            <a:r>
              <a:rPr lang="ja-JP" altLang="en-US" sz="700" dirty="0">
                <a:latin typeface="HGPｺﾞｼｯｸM" panose="020B0600000000000000" pitchFamily="50" charset="-128"/>
                <a:ea typeface="HGPｺﾞｼｯｸM" panose="020B0600000000000000" pitchFamily="50" charset="-128"/>
              </a:rPr>
              <a:t>セクション指定をご希望の場合は第</a:t>
            </a:r>
            <a:r>
              <a:rPr lang="en-US" altLang="ja-JP" sz="700" dirty="0">
                <a:latin typeface="HGPｺﾞｼｯｸM" panose="020B0600000000000000" pitchFamily="50" charset="-128"/>
                <a:ea typeface="HGPｺﾞｼｯｸM" panose="020B0600000000000000" pitchFamily="50" charset="-128"/>
              </a:rPr>
              <a:t>1</a:t>
            </a:r>
            <a:r>
              <a:rPr lang="ja-JP" altLang="en-US" sz="700" dirty="0">
                <a:latin typeface="HGPｺﾞｼｯｸM" panose="020B0600000000000000" pitchFamily="50" charset="-128"/>
                <a:ea typeface="HGPｺﾞｼｯｸM" panose="020B0600000000000000" pitchFamily="50" charset="-128"/>
              </a:rPr>
              <a:t>レクタングルもしくはターゲティングレクタングル（サイトカテゴリー）をご活用ください。</a:t>
            </a:r>
          </a:p>
        </p:txBody>
      </p:sp>
      <p:grpSp>
        <p:nvGrpSpPr>
          <p:cNvPr id="22" name="グループ化 21"/>
          <p:cNvGrpSpPr/>
          <p:nvPr/>
        </p:nvGrpSpPr>
        <p:grpSpPr>
          <a:xfrm>
            <a:off x="5148953" y="173939"/>
            <a:ext cx="946328" cy="226480"/>
            <a:chOff x="2345874" y="280659"/>
            <a:chExt cx="921760" cy="226480"/>
          </a:xfrm>
        </p:grpSpPr>
        <p:sp>
          <p:nvSpPr>
            <p:cNvPr id="24"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25" name="テキスト ボックス 24"/>
            <p:cNvSpPr txBox="1"/>
            <p:nvPr/>
          </p:nvSpPr>
          <p:spPr>
            <a:xfrm>
              <a:off x="2649016" y="280659"/>
              <a:ext cx="315713" cy="223138"/>
            </a:xfrm>
            <a:prstGeom prst="rect">
              <a:avLst/>
            </a:prstGeom>
            <a:noFill/>
          </p:spPr>
          <p:txBody>
            <a:bodyPr wrap="none" rtlCol="0">
              <a:spAutoFit/>
            </a:bodyPr>
            <a:lstStyle/>
            <a:p>
              <a:pPr algn="ctr"/>
              <a:r>
                <a:rPr kumimoji="1" lang="en-US" altLang="ja-JP" sz="850" b="1">
                  <a:solidFill>
                    <a:srgbClr val="00253C"/>
                  </a:solidFill>
                  <a:latin typeface="+mn-ea"/>
                  <a:cs typeface="メイリオ" panose="020B0604030504040204" pitchFamily="50" charset="-128"/>
                </a:rPr>
                <a:t>PC</a:t>
              </a:r>
              <a:endParaRPr kumimoji="1" lang="ja-JP" altLang="en-US" sz="850" b="1">
                <a:solidFill>
                  <a:srgbClr val="00253C"/>
                </a:solidFill>
                <a:latin typeface="+mn-ea"/>
                <a:cs typeface="メイリオ" panose="020B0604030504040204" pitchFamily="50" charset="-128"/>
              </a:endParaRPr>
            </a:p>
          </p:txBody>
        </p:sp>
      </p:grpSp>
      <p:grpSp>
        <p:nvGrpSpPr>
          <p:cNvPr id="26" name="グループ化 25"/>
          <p:cNvGrpSpPr/>
          <p:nvPr/>
        </p:nvGrpSpPr>
        <p:grpSpPr>
          <a:xfrm>
            <a:off x="5144768" y="445239"/>
            <a:ext cx="946328" cy="226480"/>
            <a:chOff x="2345874" y="280659"/>
            <a:chExt cx="921760" cy="226480"/>
          </a:xfrm>
        </p:grpSpPr>
        <p:sp>
          <p:nvSpPr>
            <p:cNvPr id="27"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28" name="テキスト ボックス 27"/>
            <p:cNvSpPr txBox="1"/>
            <p:nvPr/>
          </p:nvSpPr>
          <p:spPr>
            <a:xfrm>
              <a:off x="2519419" y="280659"/>
              <a:ext cx="574903" cy="223138"/>
            </a:xfrm>
            <a:prstGeom prst="rect">
              <a:avLst/>
            </a:prstGeom>
            <a:noFill/>
          </p:spPr>
          <p:txBody>
            <a:bodyPr wrap="none" rtlCol="0">
              <a:spAutoFit/>
            </a:bodyPr>
            <a:lstStyle/>
            <a:p>
              <a:pPr algn="ctr"/>
              <a:r>
                <a:rPr lang="ja-JP" altLang="en-US" sz="850" b="1">
                  <a:solidFill>
                    <a:srgbClr val="00253C"/>
                  </a:solidFill>
                  <a:latin typeface="+mn-ea"/>
                  <a:cs typeface="メイリオ" panose="020B0604030504040204" pitchFamily="50" charset="-128"/>
                </a:rPr>
                <a:t>モバイル</a:t>
              </a:r>
              <a:endParaRPr kumimoji="1" lang="ja-JP" altLang="en-US" sz="850" b="1">
                <a:solidFill>
                  <a:srgbClr val="00253C"/>
                </a:solidFill>
                <a:latin typeface="+mn-ea"/>
                <a:cs typeface="メイリオ" panose="020B0604030504040204" pitchFamily="50" charset="-128"/>
              </a:endParaRPr>
            </a:p>
          </p:txBody>
        </p:sp>
      </p:grpSp>
      <p:sp>
        <p:nvSpPr>
          <p:cNvPr id="3" name="テキスト ボックス 2">
            <a:extLst>
              <a:ext uri="{FF2B5EF4-FFF2-40B4-BE49-F238E27FC236}">
                <a16:creationId xmlns:a16="http://schemas.microsoft.com/office/drawing/2014/main" id="{D002A4AD-5577-4374-8D9F-20F758C6B4A4}"/>
              </a:ext>
            </a:extLst>
          </p:cNvPr>
          <p:cNvSpPr txBox="1"/>
          <p:nvPr/>
        </p:nvSpPr>
        <p:spPr>
          <a:xfrm>
            <a:off x="1752600" y="6355080"/>
            <a:ext cx="2743200"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700" dirty="0">
                <a:solidFill>
                  <a:srgbClr val="333333"/>
                </a:solidFill>
                <a:latin typeface="HGPゴシック"/>
                <a:ea typeface="ＭＳ Ｐゴシック"/>
                <a:cs typeface="Segoe UI"/>
              </a:rPr>
              <a:t>※</a:t>
            </a:r>
            <a:r>
              <a:rPr lang="ja-JP" altLang="en-US" sz="700">
                <a:solidFill>
                  <a:srgbClr val="333333"/>
                </a:solidFill>
                <a:latin typeface="HGPゴシック"/>
                <a:ea typeface="ＭＳ Ｐゴシック"/>
                <a:cs typeface="Segoe UI"/>
              </a:rPr>
              <a:t>掲載イメージ。デザインは変更になる場合がございます。</a:t>
            </a:r>
            <a:endParaRPr lang="en-US" altLang="ja-JP" sz="800">
              <a:latin typeface="HGPゴシック"/>
              <a:ea typeface="ＭＳ Ｐゴシック"/>
            </a:endParaRPr>
          </a:p>
        </p:txBody>
      </p:sp>
      <p:pic>
        <p:nvPicPr>
          <p:cNvPr id="12" name="図 11">
            <a:extLst>
              <a:ext uri="{FF2B5EF4-FFF2-40B4-BE49-F238E27FC236}">
                <a16:creationId xmlns:a16="http://schemas.microsoft.com/office/drawing/2014/main" id="{AFE107B8-F468-47AC-9BFE-90C2DE901553}"/>
              </a:ext>
            </a:extLst>
          </p:cNvPr>
          <p:cNvPicPr>
            <a:picLocks noChangeAspect="1"/>
          </p:cNvPicPr>
          <p:nvPr/>
        </p:nvPicPr>
        <p:blipFill>
          <a:blip r:embed="rId4"/>
          <a:stretch>
            <a:fillRect/>
          </a:stretch>
        </p:blipFill>
        <p:spPr>
          <a:xfrm>
            <a:off x="1080162" y="1078667"/>
            <a:ext cx="1984104" cy="5293441"/>
          </a:xfrm>
          <a:prstGeom prst="rect">
            <a:avLst/>
          </a:prstGeom>
        </p:spPr>
      </p:pic>
      <p:pic>
        <p:nvPicPr>
          <p:cNvPr id="30" name="Picture 2" descr="\\ndc32030\iソリューション局\iソリューション部\@iソリューション部共通\#【DB局】広告ガイドリニューアル\2017_08_イラスト修正など\イラスト\0815修正依頼対応イラスト\【 モバイルメニュー】モバイルレクタングル_日経電子版モバイル.png"/>
          <p:cNvPicPr preferRelativeResize="0">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53989" y="3942959"/>
            <a:ext cx="1295131" cy="2457831"/>
          </a:xfrm>
          <a:prstGeom prst="rect">
            <a:avLst/>
          </a:prstGeom>
          <a:noFill/>
          <a:extLst>
            <a:ext uri="{909E8E84-426E-40DD-AFC4-6F175D3DCCD1}">
              <a14:hiddenFill xmlns:a14="http://schemas.microsoft.com/office/drawing/2010/main">
                <a:solidFill>
                  <a:srgbClr val="FFFFFF"/>
                </a:solidFill>
              </a14:hiddenFill>
            </a:ext>
          </a:extLst>
        </p:spPr>
      </p:pic>
      <p:sp>
        <p:nvSpPr>
          <p:cNvPr id="29" name="Text Box 16">
            <a:extLst>
              <a:ext uri="{FF2B5EF4-FFF2-40B4-BE49-F238E27FC236}">
                <a16:creationId xmlns:a16="http://schemas.microsoft.com/office/drawing/2014/main" id="{E7D79EC1-2DF5-4D89-A4FF-7201D9094A7E}"/>
              </a:ext>
            </a:extLst>
          </p:cNvPr>
          <p:cNvSpPr txBox="1">
            <a:spLocks noChangeArrowheads="1"/>
          </p:cNvSpPr>
          <p:nvPr/>
        </p:nvSpPr>
        <p:spPr bwMode="auto">
          <a:xfrm>
            <a:off x="9065705" y="6352051"/>
            <a:ext cx="84029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2021.4.13</a:t>
            </a:r>
            <a:r>
              <a:rPr kumimoji="0" lang="ja-JP" altLang="en-US" sz="800" dirty="0">
                <a:solidFill>
                  <a:srgbClr val="C00000"/>
                </a:solidFill>
                <a:latin typeface="Century Gothic"/>
                <a:ea typeface="HGPｺﾞｼｯｸM"/>
              </a:rPr>
              <a:t>更新</a:t>
            </a:r>
          </a:p>
        </p:txBody>
      </p:sp>
      <p:grpSp>
        <p:nvGrpSpPr>
          <p:cNvPr id="31" name="グループ化 30">
            <a:extLst>
              <a:ext uri="{FF2B5EF4-FFF2-40B4-BE49-F238E27FC236}">
                <a16:creationId xmlns:a16="http://schemas.microsoft.com/office/drawing/2014/main" id="{C8994CB0-50C5-4D82-A4D5-87023FAB665D}"/>
              </a:ext>
            </a:extLst>
          </p:cNvPr>
          <p:cNvGrpSpPr/>
          <p:nvPr/>
        </p:nvGrpSpPr>
        <p:grpSpPr>
          <a:xfrm>
            <a:off x="6138554" y="172404"/>
            <a:ext cx="947695" cy="226480"/>
            <a:chOff x="2345323" y="280659"/>
            <a:chExt cx="923091" cy="226480"/>
          </a:xfrm>
        </p:grpSpPr>
        <p:sp>
          <p:nvSpPr>
            <p:cNvPr id="33" name="角丸四角形 5">
              <a:extLst>
                <a:ext uri="{FF2B5EF4-FFF2-40B4-BE49-F238E27FC236}">
                  <a16:creationId xmlns:a16="http://schemas.microsoft.com/office/drawing/2014/main" id="{878160E4-379E-4D03-A93C-1B2188234D6A}"/>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dirty="0">
                <a:solidFill>
                  <a:srgbClr val="003963"/>
                </a:solidFill>
                <a:latin typeface="+mn-ea"/>
              </a:endParaRPr>
            </a:p>
          </p:txBody>
        </p:sp>
        <p:sp>
          <p:nvSpPr>
            <p:cNvPr id="34" name="テキスト ボックス 33">
              <a:extLst>
                <a:ext uri="{FF2B5EF4-FFF2-40B4-BE49-F238E27FC236}">
                  <a16:creationId xmlns:a16="http://schemas.microsoft.com/office/drawing/2014/main" id="{0A84BBE9-7FE9-420D-9742-30AF4C08E745}"/>
                </a:ext>
              </a:extLst>
            </p:cNvPr>
            <p:cNvSpPr txBox="1"/>
            <p:nvPr/>
          </p:nvSpPr>
          <p:spPr>
            <a:xfrm>
              <a:off x="2345323" y="280659"/>
              <a:ext cx="923091" cy="223138"/>
            </a:xfrm>
            <a:prstGeom prst="rect">
              <a:avLst/>
            </a:prstGeom>
            <a:noFill/>
          </p:spPr>
          <p:txBody>
            <a:bodyPr wrap="none" rtlCol="0">
              <a:spAutoFit/>
            </a:bodyPr>
            <a:lstStyle/>
            <a:p>
              <a:pPr algn="ctr"/>
              <a:r>
                <a:rPr lang="ja-JP" altLang="en-US" sz="850" b="1" dirty="0">
                  <a:solidFill>
                    <a:srgbClr val="E46C0A"/>
                  </a:solidFill>
                  <a:latin typeface="+mn-ea"/>
                  <a:cs typeface="メイリオ" panose="020B0604030504040204" pitchFamily="50" charset="-128"/>
                </a:rPr>
                <a:t>繁忙期料金対象</a:t>
              </a:r>
              <a:endParaRPr kumimoji="1" lang="ja-JP" altLang="en-US" sz="850" b="1" dirty="0">
                <a:solidFill>
                  <a:srgbClr val="E46C0A"/>
                </a:solidFill>
                <a:latin typeface="+mn-ea"/>
                <a:cs typeface="メイリオ" panose="020B0604030504040204" pitchFamily="50" charset="-128"/>
              </a:endParaRPr>
            </a:p>
          </p:txBody>
        </p:sp>
      </p:grpSp>
    </p:spTree>
    <p:extLst>
      <p:ext uri="{BB962C8B-B14F-4D97-AF65-F5344CB8AC3E}">
        <p14:creationId xmlns:p14="http://schemas.microsoft.com/office/powerpoint/2010/main" val="466542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6DA91EEA-7F93-4043-A033-CC6CD0B792FB}"/>
              </a:ext>
            </a:extLst>
          </p:cNvPr>
          <p:cNvSpPr/>
          <p:nvPr/>
        </p:nvSpPr>
        <p:spPr bwMode="ltGray">
          <a:xfrm>
            <a:off x="453242" y="2169138"/>
            <a:ext cx="2790711" cy="2519724"/>
          </a:xfrm>
          <a:prstGeom prst="rect">
            <a:avLst/>
          </a:prstGeom>
          <a:solidFill>
            <a:srgbClr val="00396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rgbClr val="003963"/>
              </a:solidFill>
              <a:latin typeface="+mj-lt"/>
            </a:endParaRPr>
          </a:p>
        </p:txBody>
      </p:sp>
      <p:sp>
        <p:nvSpPr>
          <p:cNvPr id="2" name="タイトル 1"/>
          <p:cNvSpPr>
            <a:spLocks noGrp="1"/>
          </p:cNvSpPr>
          <p:nvPr>
            <p:ph type="title"/>
          </p:nvPr>
        </p:nvSpPr>
        <p:spPr>
          <a:prstGeom prst="rect">
            <a:avLst/>
          </a:prstGeom>
        </p:spPr>
        <p:txBody>
          <a:bodyPr/>
          <a:lstStyle/>
          <a:p>
            <a:r>
              <a:rPr lang="en-US" altLang="ja-JP" dirty="0"/>
              <a:t>Trusted</a:t>
            </a:r>
            <a:r>
              <a:rPr lang="ja-JP" altLang="en-US"/>
              <a:t> </a:t>
            </a:r>
            <a:r>
              <a:rPr lang="en-US" altLang="ja-JP" dirty="0"/>
              <a:t>Media</a:t>
            </a:r>
            <a:r>
              <a:rPr lang="ja-JP" altLang="en-US"/>
              <a:t> </a:t>
            </a:r>
            <a:r>
              <a:rPr lang="en-US" altLang="ja-JP" dirty="0"/>
              <a:t>For</a:t>
            </a:r>
            <a:r>
              <a:rPr lang="ja-JP" altLang="en-US"/>
              <a:t> </a:t>
            </a:r>
            <a:r>
              <a:rPr lang="en-US" altLang="ja-JP" dirty="0"/>
              <a:t>Trusted</a:t>
            </a:r>
            <a:r>
              <a:rPr lang="ja-JP" altLang="en-US"/>
              <a:t> </a:t>
            </a:r>
            <a:r>
              <a:rPr lang="en-US" altLang="ja-JP" dirty="0"/>
              <a:t>Brands</a:t>
            </a:r>
            <a:endParaRPr kumimoji="1" lang="ja-JP" altLang="en-US"/>
          </a:p>
        </p:txBody>
      </p:sp>
      <p:sp>
        <p:nvSpPr>
          <p:cNvPr id="5" name="正方形/長方形 4">
            <a:extLst>
              <a:ext uri="{FF2B5EF4-FFF2-40B4-BE49-F238E27FC236}">
                <a16:creationId xmlns:a16="http://schemas.microsoft.com/office/drawing/2014/main" id="{5EE3CB42-490D-E746-A0D4-8F97C92E4239}"/>
              </a:ext>
            </a:extLst>
          </p:cNvPr>
          <p:cNvSpPr/>
          <p:nvPr/>
        </p:nvSpPr>
        <p:spPr>
          <a:xfrm>
            <a:off x="3574158" y="1301058"/>
            <a:ext cx="5958884" cy="4808689"/>
          </a:xfrm>
          <a:prstGeom prst="rect">
            <a:avLst/>
          </a:prstGeom>
          <a:noFill/>
        </p:spPr>
        <p:txBody>
          <a:bodyPr wrap="square" lIns="91440" tIns="45720" rIns="91440" bIns="45720" anchor="t">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1" lang="ja-JP" altLang="ja-JP" sz="1200" i="0" u="none" strike="noStrike" kern="100" cap="none" spc="80" normalizeH="0" baseline="0" noProof="0" dirty="0">
                <a:ln>
                  <a:noFill/>
                </a:ln>
                <a:effectLst/>
                <a:uLnTx/>
                <a:uFillTx/>
                <a:latin typeface="Meiryo UI"/>
                <a:ea typeface="Meiryo UI"/>
                <a:cs typeface="Times New Roman"/>
              </a:rPr>
              <a:t>デジタル化の波は予想外に早く押し寄せ、社会に目まぐるしい変化をもたらしています。</a:t>
            </a:r>
            <a:endParaRPr kumimoji="1" lang="en-US" altLang="ja-JP" sz="1200" i="0" u="none" strike="noStrike" kern="100" cap="none" spc="80" normalizeH="0" baseline="0" noProof="0" dirty="0">
              <a:ln>
                <a:noFill/>
              </a:ln>
              <a:effectLst/>
              <a:uLnTx/>
              <a:uFillTx/>
              <a:latin typeface="Meiryo UI"/>
              <a:ea typeface="Meiryo UI"/>
              <a:cs typeface="Times New Roman"/>
            </a:endParaRPr>
          </a:p>
          <a:p>
            <a:pPr marL="0" marR="0" lvl="0" indent="0" defTabSz="914400" rtl="0" eaLnBrk="1" fontAlgn="auto" latinLnBrk="0" hangingPunct="1">
              <a:lnSpc>
                <a:spcPct val="150000"/>
              </a:lnSpc>
              <a:spcBef>
                <a:spcPts val="0"/>
              </a:spcBef>
              <a:spcAft>
                <a:spcPts val="0"/>
              </a:spcAft>
              <a:buClrTx/>
              <a:buSzTx/>
              <a:buFontTx/>
              <a:buNone/>
              <a:tabLst/>
              <a:defRPr/>
            </a:pPr>
            <a:r>
              <a:rPr kumimoji="1" lang="ja-JP" altLang="ja-JP" sz="1200" i="0" u="none" strike="noStrike" kern="100" cap="none" spc="80" normalizeH="0" baseline="0" noProof="0" dirty="0">
                <a:ln>
                  <a:noFill/>
                </a:ln>
                <a:effectLst/>
                <a:uLnTx/>
                <a:uFillTx/>
                <a:latin typeface="Meiryo UI"/>
                <a:ea typeface="Meiryo UI"/>
                <a:cs typeface="Times New Roman"/>
              </a:rPr>
              <a:t>一方で偏ったテクノロジーの使い方が、読者の体験、企業のブランド価値、メディアの信頼を損うことがあるのもまた現実です。</a:t>
            </a:r>
            <a:endParaRPr lang="ja-JP" altLang="ja-JP" sz="1200" i="0" u="none" strike="noStrike" kern="100" cap="none" spc="80" normalizeH="0" baseline="0" noProof="0" dirty="0">
              <a:ln>
                <a:noFill/>
              </a:ln>
              <a:effectLst/>
              <a:uLnTx/>
              <a:uFillTx/>
              <a:latin typeface="Meiryo UI" panose="020B0604030504040204" pitchFamily="34" charset="-128"/>
              <a:ea typeface="Meiryo UI" panose="020B0604030504040204" pitchFamily="34" charset="-128"/>
              <a:cs typeface="Times New Roman" panose="02020603050405020304" pitchFamily="18" charset="0"/>
            </a:endParaRPr>
          </a:p>
          <a:p>
            <a:pPr marL="0" marR="0" lvl="0" indent="0" defTabSz="914400" rtl="0" eaLnBrk="1" fontAlgn="auto" latinLnBrk="0" hangingPunct="1">
              <a:lnSpc>
                <a:spcPct val="150000"/>
              </a:lnSpc>
              <a:spcBef>
                <a:spcPts val="0"/>
              </a:spcBef>
              <a:spcAft>
                <a:spcPts val="0"/>
              </a:spcAft>
              <a:buClrTx/>
              <a:buSzTx/>
              <a:buFontTx/>
              <a:buNone/>
              <a:tabLst/>
              <a:defRPr/>
            </a:pPr>
            <a:endParaRPr kumimoji="1" lang="ja-JP" altLang="ja-JP" sz="1200" i="0" u="none" strike="noStrike" kern="100" cap="none" spc="80" normalizeH="0" baseline="0" noProof="0" dirty="0">
              <a:ln>
                <a:noFill/>
              </a:ln>
              <a:effectLst/>
              <a:uLnTx/>
              <a:uFillTx/>
              <a:latin typeface="Meiryo UI" panose="020B0604030504040204" pitchFamily="34" charset="-128"/>
              <a:ea typeface="Meiryo UI" panose="020B0604030504040204" pitchFamily="34" charset="-128"/>
              <a:cs typeface="Times New Roman" panose="02020603050405020304" pitchFamily="18" charset="0"/>
            </a:endParaRPr>
          </a:p>
          <a:p>
            <a:pPr marL="0" marR="0" lvl="0" indent="0" defTabSz="914400" rtl="0" eaLnBrk="1" fontAlgn="auto" latinLnBrk="0" hangingPunct="1">
              <a:lnSpc>
                <a:spcPct val="150000"/>
              </a:lnSpc>
              <a:spcBef>
                <a:spcPts val="0"/>
              </a:spcBef>
              <a:spcAft>
                <a:spcPts val="0"/>
              </a:spcAft>
              <a:buClrTx/>
              <a:buSzTx/>
              <a:buFontTx/>
              <a:buNone/>
              <a:tabLst/>
              <a:defRPr/>
            </a:pPr>
            <a:r>
              <a:rPr kumimoji="1" lang="ja-JP" altLang="ja-JP" sz="1200" i="0" u="none" strike="noStrike" kern="100" cap="none" spc="80" normalizeH="0" baseline="0" noProof="0" dirty="0">
                <a:ln>
                  <a:noFill/>
                </a:ln>
                <a:effectLst/>
                <a:uLnTx/>
                <a:uFillTx/>
                <a:latin typeface="Meiryo UI" panose="020B0604030504040204" pitchFamily="34" charset="-128"/>
                <a:ea typeface="Meiryo UI" panose="020B0604030504040204" pitchFamily="34" charset="-128"/>
                <a:cs typeface="Times New Roman" panose="02020603050405020304" pitchFamily="18" charset="0"/>
              </a:rPr>
              <a:t>だからこそ「確かなもの」を見抜く目が一層、大切になっています。</a:t>
            </a:r>
          </a:p>
          <a:p>
            <a:pPr marL="0" marR="0" lvl="0" indent="0" defTabSz="914400" rtl="0" eaLnBrk="1" fontAlgn="auto" latinLnBrk="0" hangingPunct="1">
              <a:lnSpc>
                <a:spcPct val="150000"/>
              </a:lnSpc>
              <a:spcBef>
                <a:spcPts val="0"/>
              </a:spcBef>
              <a:spcAft>
                <a:spcPts val="0"/>
              </a:spcAft>
              <a:buClrTx/>
              <a:buSzTx/>
              <a:buFontTx/>
              <a:buNone/>
              <a:tabLst/>
              <a:defRPr/>
            </a:pPr>
            <a:endParaRPr kumimoji="1" lang="ja-JP" altLang="ja-JP" sz="1200" i="0" u="none" strike="noStrike" kern="100" cap="none" spc="80" normalizeH="0" baseline="0" noProof="0" dirty="0">
              <a:ln>
                <a:noFill/>
              </a:ln>
              <a:effectLst/>
              <a:uLnTx/>
              <a:uFillTx/>
              <a:latin typeface="Meiryo UI" panose="020B0604030504040204" pitchFamily="34" charset="-128"/>
              <a:ea typeface="Meiryo UI" panose="020B0604030504040204" pitchFamily="34" charset="-128"/>
              <a:cs typeface="Times New Roman" panose="02020603050405020304" pitchFamily="18" charset="0"/>
            </a:endParaRPr>
          </a:p>
          <a:p>
            <a:pPr marL="0" marR="0" lvl="0" indent="0" defTabSz="914400" rtl="0" eaLnBrk="1" fontAlgn="auto" latinLnBrk="0" hangingPunct="1">
              <a:lnSpc>
                <a:spcPct val="150000"/>
              </a:lnSpc>
              <a:spcBef>
                <a:spcPts val="0"/>
              </a:spcBef>
              <a:spcAft>
                <a:spcPts val="0"/>
              </a:spcAft>
              <a:buClrTx/>
              <a:buSzTx/>
              <a:buFontTx/>
              <a:buNone/>
              <a:tabLst/>
              <a:defRPr/>
            </a:pPr>
            <a:r>
              <a:rPr kumimoji="1" lang="ja-JP" altLang="ja-JP" sz="1200" i="0" u="none" strike="noStrike" kern="100" cap="none" spc="80" normalizeH="0" baseline="0" noProof="0" dirty="0">
                <a:ln>
                  <a:noFill/>
                </a:ln>
                <a:effectLst/>
                <a:uLnTx/>
                <a:uFillTx/>
                <a:latin typeface="Meiryo UI"/>
                <a:ea typeface="Meiryo UI"/>
                <a:cs typeface="Times New Roman"/>
              </a:rPr>
              <a:t>企業のビジネスにかける思いを確実に読み手に届け、ブランド価値の向上へとつなげていく。</a:t>
            </a:r>
            <a:endParaRPr kumimoji="1" lang="en-US" altLang="ja-JP" sz="1200" i="0" u="none" strike="noStrike" kern="100" cap="none" spc="80" normalizeH="0" baseline="0" noProof="0" dirty="0">
              <a:ln>
                <a:noFill/>
              </a:ln>
              <a:effectLst/>
              <a:uLnTx/>
              <a:uFillTx/>
              <a:latin typeface="Meiryo UI"/>
              <a:ea typeface="Meiryo UI"/>
              <a:cs typeface="Times New Roman"/>
            </a:endParaRPr>
          </a:p>
          <a:p>
            <a:pPr marL="0" marR="0" lvl="0" indent="0" defTabSz="914400" rtl="0" eaLnBrk="1" fontAlgn="auto" latinLnBrk="0" hangingPunct="1">
              <a:lnSpc>
                <a:spcPct val="150000"/>
              </a:lnSpc>
              <a:spcBef>
                <a:spcPts val="0"/>
              </a:spcBef>
              <a:spcAft>
                <a:spcPts val="0"/>
              </a:spcAft>
              <a:buClrTx/>
              <a:buSzTx/>
              <a:buFontTx/>
              <a:buNone/>
              <a:tabLst/>
              <a:defRPr/>
            </a:pPr>
            <a:r>
              <a:rPr kumimoji="1" lang="ja-JP" altLang="ja-JP" sz="1200" i="0" u="none" strike="noStrike" kern="100" cap="none" spc="80" normalizeH="0" baseline="0" noProof="0" dirty="0">
                <a:ln>
                  <a:noFill/>
                </a:ln>
                <a:effectLst/>
                <a:uLnTx/>
                <a:uFillTx/>
                <a:latin typeface="Meiryo UI"/>
                <a:ea typeface="Meiryo UI"/>
                <a:cs typeface="Times New Roman"/>
              </a:rPr>
              <a:t>そのためのメディアも「確か」でなければ信頼につながりません。</a:t>
            </a:r>
            <a:endParaRPr kumimoji="1" lang="en-US" altLang="ja-JP" sz="1200" i="0" u="none" strike="noStrike" kern="100" cap="none" spc="80" normalizeH="0" baseline="0" noProof="0" dirty="0">
              <a:ln>
                <a:noFill/>
              </a:ln>
              <a:effectLst/>
              <a:uLnTx/>
              <a:uFillTx/>
              <a:latin typeface="Meiryo UI"/>
              <a:ea typeface="Meiryo UI"/>
              <a:cs typeface="Times New Roman"/>
            </a:endParaRPr>
          </a:p>
          <a:p>
            <a:pPr marL="0" marR="0" lvl="0" indent="0" defTabSz="914400" rtl="0" eaLnBrk="1" fontAlgn="auto" latinLnBrk="0" hangingPunct="1">
              <a:lnSpc>
                <a:spcPct val="150000"/>
              </a:lnSpc>
              <a:spcBef>
                <a:spcPts val="0"/>
              </a:spcBef>
              <a:spcAft>
                <a:spcPts val="0"/>
              </a:spcAft>
              <a:buClrTx/>
              <a:buSzTx/>
              <a:buFontTx/>
              <a:buNone/>
              <a:tabLst/>
              <a:defRPr/>
            </a:pPr>
            <a:endParaRPr lang="en-US" altLang="ja-JP" sz="1300" kern="100" spc="80" dirty="0">
              <a:solidFill>
                <a:srgbClr val="1F497D"/>
              </a:solidFill>
              <a:latin typeface="Meiryo UI" panose="020B0604030504040204" pitchFamily="34" charset="-128"/>
              <a:ea typeface="Meiryo UI" panose="020B0604030504040204" pitchFamily="34" charset="-128"/>
              <a:cs typeface="Times New Roman" panose="02020603050405020304" pitchFamily="18" charset="0"/>
            </a:endParaRPr>
          </a:p>
          <a:p>
            <a:pPr lvl="0">
              <a:lnSpc>
                <a:spcPct val="150000"/>
              </a:lnSpc>
              <a:defRPr/>
            </a:pPr>
            <a:r>
              <a:rPr lang="en-US" altLang="ja-JP" sz="1600" b="1" kern="100" spc="80" dirty="0">
                <a:latin typeface=""/>
                <a:ea typeface="Meiryo UI" panose="020B0604030504040204" pitchFamily="34" charset="-128"/>
                <a:cs typeface="Times New Roman" panose="02020603050405020304" pitchFamily="18" charset="0"/>
              </a:rPr>
              <a:t>Trusted Media For Trusted Brands</a:t>
            </a:r>
          </a:p>
          <a:p>
            <a:pPr lvl="0">
              <a:lnSpc>
                <a:spcPct val="150000"/>
              </a:lnSpc>
              <a:defRPr/>
            </a:pPr>
            <a:r>
              <a:rPr lang="ja-JP" altLang="en-US" sz="1400" b="1" kern="100" spc="80" dirty="0">
                <a:latin typeface="Meiryo UI" panose="020B0604030504040204" pitchFamily="34" charset="-128"/>
                <a:ea typeface="Meiryo UI" panose="020B0604030504040204" pitchFamily="34" charset="-128"/>
                <a:cs typeface="Times New Roman" panose="02020603050405020304" pitchFamily="18" charset="0"/>
              </a:rPr>
              <a:t>読者のためにある　確かなブランドと　確かなメディア</a:t>
            </a:r>
            <a:endParaRPr lang="en-US" altLang="ja-JP" sz="1400" b="1" kern="100" spc="80" dirty="0">
              <a:latin typeface="Meiryo UI" panose="020B0604030504040204" pitchFamily="34" charset="-128"/>
              <a:ea typeface="Meiryo UI" panose="020B0604030504040204" pitchFamily="34" charset="-128"/>
              <a:cs typeface="Times New Roman" panose="02020603050405020304" pitchFamily="18" charset="0"/>
            </a:endParaRPr>
          </a:p>
          <a:p>
            <a:pPr lvl="0">
              <a:lnSpc>
                <a:spcPct val="150000"/>
              </a:lnSpc>
              <a:defRPr/>
            </a:pPr>
            <a:endParaRPr lang="en-US" altLang="ja-JP" sz="1400" kern="100" spc="80" dirty="0">
              <a:latin typeface="Meiryo UI" panose="020B0604030504040204" pitchFamily="34" charset="-128"/>
              <a:ea typeface="Meiryo UI" panose="020B0604030504040204" pitchFamily="34" charset="-128"/>
              <a:cs typeface="Times New Roman" panose="02020603050405020304" pitchFamily="18" charset="0"/>
            </a:endParaRPr>
          </a:p>
          <a:p>
            <a:pPr lvl="0">
              <a:lnSpc>
                <a:spcPct val="150000"/>
              </a:lnSpc>
              <a:defRPr/>
            </a:pPr>
            <a:r>
              <a:rPr lang="ja-JP" altLang="en-US" sz="1400" kern="100" spc="80" dirty="0">
                <a:latin typeface="Meiryo UI" panose="020B0604030504040204" pitchFamily="34" charset="-128"/>
                <a:ea typeface="Meiryo UI" panose="020B0604030504040204" pitchFamily="34" charset="-128"/>
                <a:cs typeface="Times New Roman" panose="02020603050405020304" pitchFamily="18" charset="0"/>
              </a:rPr>
              <a:t>３つの価値を毀損するテクノロジーにはくみしない</a:t>
            </a:r>
          </a:p>
          <a:p>
            <a:pPr lvl="0">
              <a:lnSpc>
                <a:spcPct val="150000"/>
              </a:lnSpc>
              <a:defRPr/>
            </a:pPr>
            <a:r>
              <a:rPr lang="ja-JP" altLang="en-US" sz="1400" kern="100" spc="80" dirty="0">
                <a:latin typeface="Meiryo UI" panose="020B0604030504040204" pitchFamily="34" charset="-128"/>
                <a:ea typeface="Meiryo UI" panose="020B0604030504040204" pitchFamily="34" charset="-128"/>
                <a:cs typeface="Times New Roman" panose="02020603050405020304" pitchFamily="18" charset="0"/>
              </a:rPr>
              <a:t>３つの価値を確かなものにしていく</a:t>
            </a:r>
            <a:endParaRPr lang="en-US" altLang="ja-JP" sz="1400" kern="100" spc="80" dirty="0">
              <a:latin typeface="Meiryo UI" panose="020B0604030504040204" pitchFamily="34" charset="-128"/>
              <a:ea typeface="Meiryo UI" panose="020B0604030504040204" pitchFamily="34" charset="-128"/>
              <a:cs typeface="Times New Roman" panose="02020603050405020304" pitchFamily="18" charset="0"/>
            </a:endParaRPr>
          </a:p>
          <a:p>
            <a:pPr lvl="0">
              <a:lnSpc>
                <a:spcPct val="150000"/>
              </a:lnSpc>
              <a:defRPr/>
            </a:pPr>
            <a:endParaRPr lang="ja-JP" altLang="en-US" sz="1300" kern="100" spc="80" dirty="0">
              <a:latin typeface="Meiryo UI" panose="020B0604030504040204" pitchFamily="34" charset="-128"/>
              <a:ea typeface="Meiryo UI" panose="020B0604030504040204" pitchFamily="34" charset="-128"/>
              <a:cs typeface="Times New Roman" panose="02020603050405020304" pitchFamily="18" charset="0"/>
            </a:endParaRPr>
          </a:p>
          <a:p>
            <a:pPr lvl="0">
              <a:lnSpc>
                <a:spcPct val="150000"/>
              </a:lnSpc>
              <a:defRPr/>
            </a:pPr>
            <a:r>
              <a:rPr lang="ja-JP" altLang="en-US" sz="1200" kern="100" spc="80" dirty="0">
                <a:latin typeface="Meiryo UI" panose="020B0604030504040204" pitchFamily="34" charset="-128"/>
                <a:ea typeface="Meiryo UI" panose="020B0604030504040204" pitchFamily="34" charset="-128"/>
                <a:cs typeface="Times New Roman" panose="02020603050405020304" pitchFamily="18" charset="0"/>
              </a:rPr>
              <a:t>それが日経電子版の広告事業がめざすものです。</a:t>
            </a:r>
          </a:p>
        </p:txBody>
      </p:sp>
      <p:sp>
        <p:nvSpPr>
          <p:cNvPr id="7" name="正方形/長方形 6">
            <a:extLst>
              <a:ext uri="{FF2B5EF4-FFF2-40B4-BE49-F238E27FC236}">
                <a16:creationId xmlns:a16="http://schemas.microsoft.com/office/drawing/2014/main" id="{99DAEDF7-12FB-C740-AF84-B6532DD9C41B}"/>
              </a:ext>
            </a:extLst>
          </p:cNvPr>
          <p:cNvSpPr/>
          <p:nvPr/>
        </p:nvSpPr>
        <p:spPr>
          <a:xfrm>
            <a:off x="372958" y="4826208"/>
            <a:ext cx="2973358" cy="307777"/>
          </a:xfrm>
          <a:prstGeom prst="rect">
            <a:avLst/>
          </a:prstGeom>
          <a:noFill/>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1400" i="0" u="none" strike="noStrike" kern="100" cap="none" spc="20" normalizeH="0" noProof="0" dirty="0">
                <a:ln>
                  <a:noFill/>
                </a:ln>
                <a:solidFill>
                  <a:srgbClr val="1E5780"/>
                </a:solidFill>
                <a:effectLst/>
                <a:uLnTx/>
                <a:uFillTx/>
                <a:latin typeface="Helvetica" pitchFamily="2" charset="0"/>
                <a:ea typeface="MS PMincho" panose="02020600040205080304" pitchFamily="18" charset="-128"/>
                <a:cs typeface="Times New Roman"/>
              </a:rPr>
              <a:t>Trusted Media For Trusted Brands</a:t>
            </a:r>
            <a:endParaRPr kumimoji="1" lang="en-US" altLang="ja-JP" sz="1400" i="0" u="none" strike="noStrike" kern="100" cap="none" spc="20" normalizeH="0" noProof="0" dirty="0">
              <a:ln>
                <a:noFill/>
              </a:ln>
              <a:solidFill>
                <a:srgbClr val="1E5780"/>
              </a:solidFill>
              <a:effectLst/>
              <a:uLnTx/>
              <a:uFillTx/>
              <a:latin typeface="Helvetica" pitchFamily="2" charset="0"/>
              <a:ea typeface="MS PMincho" panose="02020600040205080304" pitchFamily="18" charset="-128"/>
              <a:cs typeface="Times New Roman" panose="02020603050405020304" pitchFamily="18" charset="0"/>
            </a:endParaRPr>
          </a:p>
        </p:txBody>
      </p:sp>
      <p:sp>
        <p:nvSpPr>
          <p:cNvPr id="8" name="正方形/長方形 7">
            <a:extLst>
              <a:ext uri="{FF2B5EF4-FFF2-40B4-BE49-F238E27FC236}">
                <a16:creationId xmlns:a16="http://schemas.microsoft.com/office/drawing/2014/main" id="{4F867EDF-9F92-404D-B028-AA4C961939C3}"/>
              </a:ext>
            </a:extLst>
          </p:cNvPr>
          <p:cNvSpPr/>
          <p:nvPr/>
        </p:nvSpPr>
        <p:spPr>
          <a:xfrm>
            <a:off x="824824" y="2571110"/>
            <a:ext cx="2164282" cy="1676869"/>
          </a:xfrm>
          <a:prstGeom prst="rect">
            <a:avLst/>
          </a:prstGeom>
          <a:noFill/>
        </p:spPr>
        <p:txBody>
          <a:bodyPr wrap="square" anchor="t">
            <a:spAutoFit/>
          </a:bodyPr>
          <a:lstStyle/>
          <a:p>
            <a:pPr>
              <a:lnSpc>
                <a:spcPct val="150000"/>
              </a:lnSpc>
              <a:defRPr/>
            </a:pPr>
            <a:r>
              <a:rPr kumimoji="1" lang="ja-JP" altLang="ja-JP" sz="2400" i="0" u="none" strike="noStrike" kern="100" cap="none" spc="300" normalizeH="0" baseline="0" noProof="0">
                <a:ln>
                  <a:noFill/>
                </a:ln>
                <a:solidFill>
                  <a:schemeClr val="bg1"/>
                </a:solidFill>
                <a:effectLst/>
                <a:uLnTx/>
                <a:uFillTx/>
                <a:latin typeface="Meiryo UI" panose="020B0604030504040204" pitchFamily="34" charset="-128"/>
                <a:ea typeface="Meiryo UI" panose="020B0604030504040204" pitchFamily="34" charset="-128"/>
                <a:cs typeface="Times New Roman"/>
              </a:rPr>
              <a:t>読者</a:t>
            </a:r>
            <a:r>
              <a:rPr kumimoji="1" lang="ja-JP" altLang="ja-JP" sz="1600" i="0" u="none" strike="noStrike" kern="100" cap="none" spc="300" normalizeH="0" baseline="0" noProof="0">
                <a:ln>
                  <a:noFill/>
                </a:ln>
                <a:solidFill>
                  <a:schemeClr val="bg1"/>
                </a:solidFill>
                <a:effectLst/>
                <a:uLnTx/>
                <a:uFillTx/>
                <a:latin typeface="Meiryo UI" panose="020B0604030504040204" pitchFamily="34" charset="-128"/>
                <a:ea typeface="Meiryo UI" panose="020B0604030504040204" pitchFamily="34" charset="-128"/>
                <a:cs typeface="Times New Roman"/>
              </a:rPr>
              <a:t>のためにある</a:t>
            </a:r>
            <a:endParaRPr lang="en-US" altLang="ja-JP" sz="1600" kern="100" spc="300" dirty="0">
              <a:solidFill>
                <a:schemeClr val="bg1"/>
              </a:solidFill>
              <a:latin typeface="Meiryo UI" panose="020B0604030504040204" pitchFamily="34" charset="-128"/>
              <a:ea typeface="Meiryo UI" panose="020B0604030504040204" pitchFamily="34" charset="-128"/>
              <a:cs typeface="Times New Roman"/>
            </a:endParaRPr>
          </a:p>
          <a:p>
            <a:pPr>
              <a:lnSpc>
                <a:spcPct val="150000"/>
              </a:lnSpc>
              <a:defRPr/>
            </a:pPr>
            <a:r>
              <a:rPr lang="ja-JP" altLang="ja-JP" sz="1600" kern="100" spc="300">
                <a:solidFill>
                  <a:schemeClr val="bg1"/>
                </a:solidFill>
                <a:latin typeface="Meiryo UI" panose="020B0604030504040204" pitchFamily="34" charset="-128"/>
                <a:ea typeface="Meiryo UI" panose="020B0604030504040204" pitchFamily="34" charset="-128"/>
                <a:cs typeface="Times New Roman"/>
              </a:rPr>
              <a:t>確かな</a:t>
            </a:r>
            <a:r>
              <a:rPr lang="ja-JP" altLang="ja-JP" sz="2400" kern="100" spc="300">
                <a:solidFill>
                  <a:schemeClr val="bg1"/>
                </a:solidFill>
                <a:latin typeface="Meiryo UI" panose="020B0604030504040204" pitchFamily="34" charset="-128"/>
                <a:ea typeface="Meiryo UI" panose="020B0604030504040204" pitchFamily="34" charset="-128"/>
                <a:cs typeface="Times New Roman"/>
              </a:rPr>
              <a:t>ブランド</a:t>
            </a:r>
            <a:r>
              <a:rPr lang="ja-JP" altLang="ja-JP" sz="1600" kern="100" spc="300">
                <a:solidFill>
                  <a:schemeClr val="bg1"/>
                </a:solidFill>
                <a:latin typeface="Meiryo UI" panose="020B0604030504040204" pitchFamily="34" charset="-128"/>
                <a:ea typeface="Meiryo UI" panose="020B0604030504040204" pitchFamily="34" charset="-128"/>
                <a:cs typeface="Times New Roman"/>
              </a:rPr>
              <a:t>と</a:t>
            </a:r>
            <a:endParaRPr lang="en-US" altLang="ja-JP" sz="1600" kern="100" spc="300" dirty="0">
              <a:solidFill>
                <a:schemeClr val="bg1"/>
              </a:solidFill>
              <a:latin typeface="Meiryo UI" panose="020B0604030504040204" pitchFamily="34" charset="-128"/>
              <a:ea typeface="Meiryo UI" panose="020B0604030504040204" pitchFamily="34" charset="-128"/>
              <a:cs typeface="Times New Roman"/>
            </a:endParaRPr>
          </a:p>
          <a:p>
            <a:pPr>
              <a:lnSpc>
                <a:spcPct val="150000"/>
              </a:lnSpc>
              <a:defRPr/>
            </a:pPr>
            <a:r>
              <a:rPr lang="ja-JP" altLang="ja-JP" sz="1600" kern="100" spc="300">
                <a:solidFill>
                  <a:schemeClr val="bg1"/>
                </a:solidFill>
                <a:latin typeface="Meiryo UI" panose="020B0604030504040204" pitchFamily="34" charset="-128"/>
                <a:ea typeface="Meiryo UI" panose="020B0604030504040204" pitchFamily="34" charset="-128"/>
                <a:cs typeface="Times New Roman"/>
              </a:rPr>
              <a:t>確かな</a:t>
            </a:r>
            <a:r>
              <a:rPr lang="ja-JP" altLang="ja-JP" sz="2400" kern="100" spc="300">
                <a:solidFill>
                  <a:schemeClr val="bg1"/>
                </a:solidFill>
                <a:latin typeface="Meiryo UI" panose="020B0604030504040204" pitchFamily="34" charset="-128"/>
                <a:ea typeface="Meiryo UI" panose="020B0604030504040204" pitchFamily="34" charset="-128"/>
                <a:cs typeface="Times New Roman"/>
              </a:rPr>
              <a:t>メディア</a:t>
            </a:r>
            <a:endParaRPr lang="en-US" altLang="ja-JP" sz="2400" kern="100" spc="300" dirty="0">
              <a:solidFill>
                <a:schemeClr val="bg1"/>
              </a:solidFill>
              <a:latin typeface="Meiryo UI" panose="020B0604030504040204" pitchFamily="34" charset="-128"/>
              <a:ea typeface="Meiryo UI" panose="020B0604030504040204" pitchFamily="34" charset="-128"/>
              <a:cs typeface="Times New Roman" panose="02020603050405020304" pitchFamily="18" charset="0"/>
            </a:endParaRPr>
          </a:p>
        </p:txBody>
      </p:sp>
      <p:pic>
        <p:nvPicPr>
          <p:cNvPr id="9" name="図 8">
            <a:extLst>
              <a:ext uri="{FF2B5EF4-FFF2-40B4-BE49-F238E27FC236}">
                <a16:creationId xmlns:a16="http://schemas.microsoft.com/office/drawing/2014/main" id="{F5CA9182-C206-2345-9704-46288B7C3FFC}"/>
              </a:ext>
            </a:extLst>
          </p:cNvPr>
          <p:cNvPicPr>
            <a:picLocks noChangeAspect="1"/>
          </p:cNvPicPr>
          <p:nvPr/>
        </p:nvPicPr>
        <p:blipFill>
          <a:blip r:embed="rId3"/>
          <a:stretch>
            <a:fillRect/>
          </a:stretch>
        </p:blipFill>
        <p:spPr>
          <a:xfrm>
            <a:off x="7114651" y="5605325"/>
            <a:ext cx="1198286" cy="676128"/>
          </a:xfrm>
          <a:prstGeom prst="rect">
            <a:avLst/>
          </a:prstGeom>
        </p:spPr>
      </p:pic>
      <p:pic>
        <p:nvPicPr>
          <p:cNvPr id="10" name="図 9">
            <a:extLst>
              <a:ext uri="{FF2B5EF4-FFF2-40B4-BE49-F238E27FC236}">
                <a16:creationId xmlns:a16="http://schemas.microsoft.com/office/drawing/2014/main" id="{2FC87CC7-C798-1541-A770-37513512DF6F}"/>
              </a:ext>
            </a:extLst>
          </p:cNvPr>
          <p:cNvPicPr>
            <a:picLocks noChangeAspect="1"/>
          </p:cNvPicPr>
          <p:nvPr/>
        </p:nvPicPr>
        <p:blipFill>
          <a:blip r:embed="rId4"/>
          <a:stretch>
            <a:fillRect/>
          </a:stretch>
        </p:blipFill>
        <p:spPr>
          <a:xfrm>
            <a:off x="8609887" y="5617862"/>
            <a:ext cx="1049682" cy="666207"/>
          </a:xfrm>
          <a:prstGeom prst="rect">
            <a:avLst/>
          </a:prstGeom>
        </p:spPr>
      </p:pic>
    </p:spTree>
    <p:extLst>
      <p:ext uri="{BB962C8B-B14F-4D97-AF65-F5344CB8AC3E}">
        <p14:creationId xmlns:p14="http://schemas.microsoft.com/office/powerpoint/2010/main" val="313626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7332" y="207185"/>
            <a:ext cx="7905750" cy="460148"/>
          </a:xfrm>
        </p:spPr>
        <p:txBody>
          <a:bodyPr/>
          <a:lstStyle/>
          <a:p>
            <a:r>
              <a:rPr lang="en-US" altLang="ja-JP" kern="1100" spc="50" dirty="0"/>
              <a:t>Run</a:t>
            </a:r>
            <a:r>
              <a:rPr lang="ja-JP" altLang="en-US" kern="1100" spc="50" dirty="0"/>
              <a:t> </a:t>
            </a:r>
            <a:r>
              <a:rPr lang="en-US" altLang="ja-JP" kern="1100" spc="50" dirty="0"/>
              <a:t>of</a:t>
            </a:r>
            <a:r>
              <a:rPr lang="ja-JP" altLang="en-US" kern="1100" spc="50" dirty="0"/>
              <a:t> </a:t>
            </a:r>
            <a:r>
              <a:rPr lang="en-US" altLang="ja-JP" kern="1100" spc="50" dirty="0"/>
              <a:t>NIKKEI</a:t>
            </a:r>
            <a:r>
              <a:rPr lang="ja-JP" altLang="en-US" kern="1100" spc="50" dirty="0"/>
              <a:t> レクタングル（モバイル指定）</a:t>
            </a:r>
            <a:endParaRPr kumimoji="1" lang="ja-JP" altLang="en-US" dirty="0"/>
          </a:p>
        </p:txBody>
      </p:sp>
      <p:pic>
        <p:nvPicPr>
          <p:cNvPr id="7" name="Picture 3" descr="C:\Users\Maruyama-Yoshihiko-7\Desktop\nikkei_0224_PNG\モバイルメニュー_レクタングル_アプリ.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478689" y="2266973"/>
            <a:ext cx="1669271" cy="3171513"/>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4363840" y="969971"/>
            <a:ext cx="4538194" cy="220573"/>
          </a:xfrm>
          <a:prstGeom prst="rect">
            <a:avLst/>
          </a:prstGeom>
          <a:noFill/>
        </p:spPr>
        <p:txBody>
          <a:bodyPr wrap="square">
            <a:spAutoFit/>
          </a:bodyPr>
          <a:lstStyle/>
          <a:p>
            <a:pPr>
              <a:lnSpc>
                <a:spcPts val="1000"/>
              </a:lnSpc>
            </a:pP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 モバイル向けのサービスにレクタングルを掲載します</a:t>
            </a:r>
            <a:endParaRPr lang="ja-JP" altLang="en-US" sz="1000" kern="900" spc="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690"/>
          <p:cNvSpPr>
            <a:spLocks noChangeArrowheads="1"/>
          </p:cNvSpPr>
          <p:nvPr/>
        </p:nvSpPr>
        <p:spPr bwMode="auto">
          <a:xfrm>
            <a:off x="4362090" y="3275820"/>
            <a:ext cx="5290803" cy="738664"/>
          </a:xfrm>
          <a:prstGeom prst="rect">
            <a:avLst/>
          </a:prstGeom>
          <a:noFill/>
          <a:ln>
            <a:noFill/>
          </a:ln>
        </p:spPr>
        <p:txBody>
          <a:bodyPr wrap="square">
            <a:spAutoFit/>
          </a:bodyPr>
          <a:lstStyle/>
          <a:p>
            <a:pPr marL="180975" indent="-180975"/>
            <a:r>
              <a:rPr lang="en-US" altLang="ja-JP" sz="700" dirty="0">
                <a:latin typeface="HGPｺﾞｼｯｸM" pitchFamily="50" charset="-128"/>
                <a:ea typeface="HGPｺﾞｼｯｸM" pitchFamily="50" charset="-128"/>
              </a:rPr>
              <a:t>※</a:t>
            </a:r>
            <a:r>
              <a:rPr lang="ja-JP" altLang="en-US" sz="700" dirty="0">
                <a:latin typeface="HGPｺﾞｼｯｸM" pitchFamily="50" charset="-128"/>
                <a:ea typeface="HGPｺﾞｼｯｸM" pitchFamily="50" charset="-128"/>
              </a:rPr>
              <a:t>　 最低販売金額は</a:t>
            </a:r>
            <a:r>
              <a:rPr lang="en-US" altLang="ja-JP" sz="700" dirty="0">
                <a:latin typeface="HGPｺﾞｼｯｸM" pitchFamily="50" charset="-128"/>
                <a:ea typeface="HGPｺﾞｼｯｸM" pitchFamily="50" charset="-128"/>
              </a:rPr>
              <a:t>50</a:t>
            </a:r>
            <a:r>
              <a:rPr lang="ja-JP" altLang="en-US" sz="700" dirty="0">
                <a:latin typeface="HGPｺﾞｼｯｸM" pitchFamily="50" charset="-128"/>
                <a:ea typeface="HGPｺﾞｼｯｸM" pitchFamily="50" charset="-128"/>
              </a:rPr>
              <a:t>万円です。</a:t>
            </a:r>
            <a:endParaRPr kumimoji="0" lang="en-US" altLang="ja-JP" sz="700" dirty="0">
              <a:solidFill>
                <a:prstClr val="black"/>
              </a:solidFill>
              <a:latin typeface="HGPｺﾞｼｯｸM" panose="020B0600000000000000" pitchFamily="50" charset="-128"/>
              <a:ea typeface="HGPｺﾞｼｯｸM" panose="020B0600000000000000" pitchFamily="50" charset="-128"/>
            </a:endParaRPr>
          </a:p>
          <a:p>
            <a:pPr marL="180975" indent="-180975"/>
            <a:r>
              <a:rPr kumimoji="0" lang="en-US" altLang="ja-JP" sz="700" dirty="0">
                <a:solidFill>
                  <a:prstClr val="black"/>
                </a:solidFill>
                <a:latin typeface="HGPｺﾞｼｯｸM" panose="020B0600000000000000" pitchFamily="50" charset="-128"/>
                <a:ea typeface="HGPｺﾞｼｯｸM" panose="020B0600000000000000" pitchFamily="50" charset="-128"/>
              </a:rPr>
              <a:t>※	</a:t>
            </a:r>
            <a:r>
              <a:rPr kumimoji="0" lang="ja-JP" altLang="en-US" sz="700" dirty="0">
                <a:solidFill>
                  <a:prstClr val="black"/>
                </a:solidFill>
                <a:latin typeface="HGPｺﾞｼｯｸM" panose="020B0600000000000000" pitchFamily="50" charset="-128"/>
                <a:ea typeface="HGPｺﾞｼｯｸM" panose="020B0600000000000000" pitchFamily="50" charset="-128"/>
              </a:rPr>
              <a:t>日ごと、時間ごと、サービスごとの均等配信は保証しておりません。</a:t>
            </a:r>
            <a:endParaRPr kumimoji="0" lang="en-US" altLang="ja-JP" sz="700" dirty="0">
              <a:solidFill>
                <a:prstClr val="black"/>
              </a:solidFill>
              <a:latin typeface="HGPｺﾞｼｯｸM" panose="020B0600000000000000" pitchFamily="50" charset="-128"/>
              <a:ea typeface="HGPｺﾞｼｯｸM" panose="020B0600000000000000" pitchFamily="50" charset="-128"/>
            </a:endParaRPr>
          </a:p>
          <a:p>
            <a:pPr marL="180975" indent="-180975"/>
            <a:r>
              <a:rPr kumimoji="0" lang="en-US" altLang="ja-JP" sz="700" dirty="0">
                <a:solidFill>
                  <a:prstClr val="black"/>
                </a:solidFill>
                <a:latin typeface="HGPｺﾞｼｯｸM" panose="020B0600000000000000" pitchFamily="50" charset="-128"/>
                <a:ea typeface="HGPｺﾞｼｯｸM" panose="020B0600000000000000" pitchFamily="50" charset="-128"/>
              </a:rPr>
              <a:t>※	</a:t>
            </a:r>
            <a:r>
              <a:rPr kumimoji="0" lang="ja-JP" altLang="en-US" sz="700" dirty="0">
                <a:solidFill>
                  <a:prstClr val="black"/>
                </a:solidFill>
                <a:latin typeface="HGPｺﾞｼｯｸM" panose="020B0600000000000000" pitchFamily="50" charset="-128"/>
                <a:ea typeface="HGPｺﾞｼｯｸM" panose="020B0600000000000000" pitchFamily="50" charset="-128"/>
              </a:rPr>
              <a:t>第三者配信はお受けできません。</a:t>
            </a:r>
            <a:endParaRPr kumimoji="0" lang="en-US" altLang="ja-JP" sz="700" dirty="0">
              <a:solidFill>
                <a:prstClr val="black"/>
              </a:solidFill>
              <a:latin typeface="HGPｺﾞｼｯｸM" panose="020B0600000000000000" pitchFamily="50" charset="-128"/>
              <a:ea typeface="HGPｺﾞｼｯｸM" panose="020B0600000000000000" pitchFamily="50" charset="-128"/>
            </a:endParaRPr>
          </a:p>
          <a:p>
            <a:pPr marL="180975" indent="-180975"/>
            <a:r>
              <a:rPr kumimoji="0" lang="en-US" altLang="ja-JP" sz="700" dirty="0">
                <a:solidFill>
                  <a:prstClr val="black"/>
                </a:solidFill>
                <a:latin typeface="HGPｺﾞｼｯｸM" panose="020B0600000000000000" pitchFamily="50" charset="-128"/>
                <a:ea typeface="HGPｺﾞｼｯｸM" panose="020B0600000000000000" pitchFamily="50" charset="-128"/>
              </a:rPr>
              <a:t>※	</a:t>
            </a:r>
            <a:r>
              <a:rPr kumimoji="0" lang="ja-JP" altLang="en-US" sz="700" dirty="0">
                <a:solidFill>
                  <a:prstClr val="black"/>
                </a:solidFill>
                <a:latin typeface="HGPｺﾞｼｯｸM" panose="020B0600000000000000" pitchFamily="50" charset="-128"/>
                <a:ea typeface="HGPｺﾞｼｯｸM" panose="020B0600000000000000" pitchFamily="50" charset="-128"/>
              </a:rPr>
              <a:t>日経電子版モバイル、日経電子版アプリの指定はできません。</a:t>
            </a:r>
            <a:endParaRPr kumimoji="0" lang="en-US" altLang="ja-JP" sz="700" dirty="0">
              <a:solidFill>
                <a:prstClr val="black"/>
              </a:solidFill>
              <a:latin typeface="HGPｺﾞｼｯｸM" panose="020B0600000000000000" pitchFamily="50" charset="-128"/>
              <a:ea typeface="HGPｺﾞｼｯｸM" panose="020B0600000000000000" pitchFamily="50" charset="-128"/>
            </a:endParaRPr>
          </a:p>
          <a:p>
            <a:pPr marL="180975" indent="-180975"/>
            <a:r>
              <a:rPr kumimoji="0" lang="en-US" altLang="ja-JP" sz="700" dirty="0">
                <a:solidFill>
                  <a:prstClr val="black"/>
                </a:solidFill>
                <a:latin typeface="HGPｺﾞｼｯｸM" panose="020B0600000000000000" pitchFamily="50" charset="-128"/>
                <a:ea typeface="HGPｺﾞｼｯｸM" panose="020B0600000000000000" pitchFamily="50" charset="-128"/>
              </a:rPr>
              <a:t>※	</a:t>
            </a:r>
            <a:r>
              <a:rPr kumimoji="0" lang="en-US" altLang="ja-JP" sz="700" dirty="0">
                <a:solidFill>
                  <a:prstClr val="black"/>
                </a:solidFill>
                <a:latin typeface="HGPｺﾞｼｯｸM" panose="020B0600000000000000" pitchFamily="50" charset="-128"/>
                <a:ea typeface="HGPｺﾞｼｯｸM" panose="020B0600000000000000" pitchFamily="50" charset="-128"/>
                <a:cs typeface="Arial" panose="020B0604020202020204" pitchFamily="34" charset="0"/>
              </a:rPr>
              <a:t>OS</a:t>
            </a:r>
            <a:r>
              <a:rPr kumimoji="0" lang="ja-JP" altLang="en-US" sz="700" dirty="0">
                <a:solidFill>
                  <a:prstClr val="black"/>
                </a:solidFill>
                <a:latin typeface="HGPｺﾞｼｯｸM" panose="020B0600000000000000" pitchFamily="50" charset="-128"/>
                <a:ea typeface="HGPｺﾞｼｯｸM" panose="020B0600000000000000" pitchFamily="50" charset="-128"/>
              </a:rPr>
              <a:t>指定はユーザー・エージェントによる判定となり、料金の割増率は</a:t>
            </a:r>
            <a:r>
              <a:rPr kumimoji="0" lang="en-US" altLang="ja-JP" sz="700" dirty="0">
                <a:solidFill>
                  <a:prstClr val="black"/>
                </a:solidFill>
                <a:latin typeface="HGPｺﾞｼｯｸM" panose="020B0600000000000000" pitchFamily="50" charset="-128"/>
                <a:ea typeface="HGPｺﾞｼｯｸM" panose="020B0600000000000000" pitchFamily="50" charset="-128"/>
              </a:rPr>
              <a:t>150</a:t>
            </a:r>
            <a:r>
              <a:rPr kumimoji="0" lang="ja-JP" altLang="en-US" sz="700" dirty="0">
                <a:solidFill>
                  <a:prstClr val="black"/>
                </a:solidFill>
                <a:latin typeface="HGPｺﾞｼｯｸM" panose="020B0600000000000000" pitchFamily="50" charset="-128"/>
                <a:ea typeface="HGPｺﾞｼｯｸM" panose="020B0600000000000000" pitchFamily="50" charset="-128"/>
              </a:rPr>
              <a:t>％、</a:t>
            </a:r>
            <a:r>
              <a:rPr kumimoji="0" lang="en-US" altLang="ja-JP" sz="700" dirty="0">
                <a:solidFill>
                  <a:prstClr val="black"/>
                </a:solidFill>
                <a:latin typeface="HGPｺﾞｼｯｸM" panose="020B0600000000000000" pitchFamily="50" charset="-128"/>
                <a:ea typeface="HGPｺﾞｼｯｸM" panose="020B0600000000000000" pitchFamily="50" charset="-128"/>
                <a:cs typeface="Arial" panose="020B0604020202020204" pitchFamily="34" charset="0"/>
              </a:rPr>
              <a:t>OS</a:t>
            </a:r>
            <a:r>
              <a:rPr kumimoji="0" lang="ja-JP" altLang="en-US" sz="700" dirty="0">
                <a:solidFill>
                  <a:prstClr val="black"/>
                </a:solidFill>
                <a:latin typeface="HGPｺﾞｼｯｸM" panose="020B0600000000000000" pitchFamily="50" charset="-128"/>
                <a:ea typeface="HGPｺﾞｼｯｸM" panose="020B0600000000000000" pitchFamily="50" charset="-128"/>
              </a:rPr>
              <a:t>によるクリエーティブ・リンクの出し分けは</a:t>
            </a:r>
            <a:r>
              <a:rPr kumimoji="0" lang="en-US" altLang="ja-JP" sz="700" dirty="0">
                <a:solidFill>
                  <a:prstClr val="black"/>
                </a:solidFill>
                <a:latin typeface="HGPｺﾞｼｯｸM" panose="020B0600000000000000" pitchFamily="50" charset="-128"/>
                <a:ea typeface="HGPｺﾞｼｯｸM" panose="020B0600000000000000" pitchFamily="50" charset="-128"/>
              </a:rPr>
              <a:t>120</a:t>
            </a:r>
            <a:r>
              <a:rPr kumimoji="0" lang="ja-JP" altLang="en-US" sz="700" dirty="0">
                <a:solidFill>
                  <a:prstClr val="black"/>
                </a:solidFill>
                <a:latin typeface="HGPｺﾞｼｯｸM" panose="020B0600000000000000" pitchFamily="50" charset="-128"/>
                <a:ea typeface="HGPｺﾞｼｯｸM" panose="020B0600000000000000" pitchFamily="50" charset="-128"/>
              </a:rPr>
              <a:t>％となります。</a:t>
            </a:r>
            <a:endParaRPr kumimoji="0" lang="en-US" altLang="ja-JP" sz="700" dirty="0">
              <a:solidFill>
                <a:prstClr val="black"/>
              </a:solidFill>
              <a:latin typeface="HGPｺﾞｼｯｸM" panose="020B0600000000000000" pitchFamily="50" charset="-128"/>
              <a:ea typeface="HGPｺﾞｼｯｸM" panose="020B0600000000000000" pitchFamily="50" charset="-128"/>
            </a:endParaRPr>
          </a:p>
          <a:p>
            <a:pPr marL="180975" indent="-180975"/>
            <a:r>
              <a:rPr kumimoji="0" lang="ja-JP" altLang="en-US" sz="700" dirty="0">
                <a:solidFill>
                  <a:prstClr val="black"/>
                </a:solidFill>
                <a:latin typeface="HGPｺﾞｼｯｸM" panose="020B0600000000000000" pitchFamily="50" charset="-128"/>
                <a:ea typeface="HGPｺﾞｼｯｸM" panose="020B0600000000000000" pitchFamily="50" charset="-128"/>
              </a:rPr>
              <a:t>　　　（</a:t>
            </a:r>
            <a:r>
              <a:rPr kumimoji="0" lang="en-US" altLang="ja-JP" sz="700" dirty="0">
                <a:solidFill>
                  <a:prstClr val="black"/>
                </a:solidFill>
                <a:latin typeface="HGPｺﾞｼｯｸM" panose="020B0600000000000000" pitchFamily="50" charset="-128"/>
                <a:ea typeface="HGPｺﾞｼｯｸM" panose="020B0600000000000000" pitchFamily="50" charset="-128"/>
              </a:rPr>
              <a:t>NIKKEI STYLE</a:t>
            </a:r>
            <a:r>
              <a:rPr kumimoji="0" lang="ja-JP" altLang="en-US" sz="700" dirty="0">
                <a:solidFill>
                  <a:prstClr val="black"/>
                </a:solidFill>
                <a:latin typeface="HGPｺﾞｼｯｸM" panose="020B0600000000000000" pitchFamily="50" charset="-128"/>
                <a:ea typeface="HGPｺﾞｼｯｸM" panose="020B0600000000000000" pitchFamily="50" charset="-128"/>
              </a:rPr>
              <a:t>レクタングル モバイル指定を除く）</a:t>
            </a:r>
            <a:endParaRPr kumimoji="0" lang="en-US" altLang="ja-JP" sz="700" dirty="0">
              <a:solidFill>
                <a:prstClr val="black"/>
              </a:solidFill>
              <a:latin typeface="HGPｺﾞｼｯｸM" panose="020B0600000000000000" pitchFamily="50" charset="-128"/>
              <a:ea typeface="HGPｺﾞｼｯｸM" panose="020B0600000000000000" pitchFamily="50" charset="-128"/>
            </a:endParaRPr>
          </a:p>
        </p:txBody>
      </p:sp>
      <p:sp>
        <p:nvSpPr>
          <p:cNvPr id="11" name="正方形/長方形 10"/>
          <p:cNvSpPr/>
          <p:nvPr/>
        </p:nvSpPr>
        <p:spPr>
          <a:xfrm>
            <a:off x="4363840" y="1195790"/>
            <a:ext cx="5403517" cy="220573"/>
          </a:xfrm>
          <a:prstGeom prst="rect">
            <a:avLst/>
          </a:prstGeom>
          <a:noFill/>
        </p:spPr>
        <p:txBody>
          <a:bodyPr wrap="square">
            <a:spAutoFit/>
          </a:bodyPr>
          <a:lstStyle/>
          <a:p>
            <a:pPr>
              <a:lnSpc>
                <a:spcPts val="1000"/>
              </a:lnSpc>
            </a:pP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 「日経電子版モバイル」「日経電子版アプリ」の記事下に表示されます</a:t>
            </a:r>
          </a:p>
        </p:txBody>
      </p:sp>
      <p:sp>
        <p:nvSpPr>
          <p:cNvPr id="12" name="正方形/長方形 11"/>
          <p:cNvSpPr/>
          <p:nvPr/>
        </p:nvSpPr>
        <p:spPr>
          <a:xfrm>
            <a:off x="4363840" y="1415374"/>
            <a:ext cx="5403517" cy="220573"/>
          </a:xfrm>
          <a:prstGeom prst="rect">
            <a:avLst/>
          </a:prstGeom>
          <a:noFill/>
        </p:spPr>
        <p:txBody>
          <a:bodyPr wrap="square">
            <a:spAutoFit/>
          </a:bodyPr>
          <a:lstStyle/>
          <a:p>
            <a:pPr>
              <a:lnSpc>
                <a:spcPts val="1000"/>
              </a:lnSpc>
            </a:pP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 ビューアビリティー（広告の可視性）の高い配信により、ユーザーに確実にメッセージをお届けします</a:t>
            </a:r>
          </a:p>
        </p:txBody>
      </p:sp>
      <p:grpSp>
        <p:nvGrpSpPr>
          <p:cNvPr id="24" name="グループ化 23"/>
          <p:cNvGrpSpPr/>
          <p:nvPr/>
        </p:nvGrpSpPr>
        <p:grpSpPr>
          <a:xfrm>
            <a:off x="5552444" y="170882"/>
            <a:ext cx="946327" cy="226480"/>
            <a:chOff x="2345874" y="280659"/>
            <a:chExt cx="921760" cy="226480"/>
          </a:xfrm>
        </p:grpSpPr>
        <p:sp>
          <p:nvSpPr>
            <p:cNvPr id="25"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50">
                <a:solidFill>
                  <a:srgbClr val="003963"/>
                </a:solidFill>
                <a:latin typeface="ＭＳ Ｐゴシック"/>
              </a:endParaRPr>
            </a:p>
          </p:txBody>
        </p:sp>
        <p:sp>
          <p:nvSpPr>
            <p:cNvPr id="26" name="テキスト ボックス 25"/>
            <p:cNvSpPr txBox="1"/>
            <p:nvPr/>
          </p:nvSpPr>
          <p:spPr>
            <a:xfrm>
              <a:off x="2438230" y="280659"/>
              <a:ext cx="737288" cy="223138"/>
            </a:xfrm>
            <a:prstGeom prst="rect">
              <a:avLst/>
            </a:prstGeom>
            <a:noFill/>
          </p:spPr>
          <p:txBody>
            <a:bodyPr wrap="none" rtlCol="0">
              <a:spAutoFit/>
            </a:bodyPr>
            <a:lstStyle/>
            <a:p>
              <a:pPr algn="ctr"/>
              <a:r>
                <a:rPr lang="ja-JP" altLang="en-US" sz="850" b="1" dirty="0">
                  <a:solidFill>
                    <a:srgbClr val="00253C"/>
                  </a:solidFill>
                  <a:latin typeface="ＭＳ Ｐゴシック"/>
                  <a:cs typeface="メイリオ" panose="020B0604030504040204" pitchFamily="50" charset="-128"/>
                </a:rPr>
                <a:t>ディスプレー</a:t>
              </a:r>
            </a:p>
          </p:txBody>
        </p:sp>
      </p:grpSp>
      <p:grpSp>
        <p:nvGrpSpPr>
          <p:cNvPr id="27" name="グループ化 26"/>
          <p:cNvGrpSpPr/>
          <p:nvPr/>
        </p:nvGrpSpPr>
        <p:grpSpPr>
          <a:xfrm>
            <a:off x="5552445" y="439219"/>
            <a:ext cx="946328" cy="226480"/>
            <a:chOff x="2345874" y="548996"/>
            <a:chExt cx="921760" cy="226480"/>
          </a:xfrm>
        </p:grpSpPr>
        <p:sp>
          <p:nvSpPr>
            <p:cNvPr id="28" name="角丸四角形 8"/>
            <p:cNvSpPr/>
            <p:nvPr/>
          </p:nvSpPr>
          <p:spPr>
            <a:xfrm>
              <a:off x="2345874" y="554837"/>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50">
                <a:solidFill>
                  <a:srgbClr val="003963"/>
                </a:solidFill>
                <a:latin typeface="ＭＳ Ｐゴシック"/>
              </a:endParaRPr>
            </a:p>
          </p:txBody>
        </p:sp>
        <p:sp>
          <p:nvSpPr>
            <p:cNvPr id="29" name="テキスト ボックス 28"/>
            <p:cNvSpPr txBox="1"/>
            <p:nvPr/>
          </p:nvSpPr>
          <p:spPr>
            <a:xfrm>
              <a:off x="2519417" y="548996"/>
              <a:ext cx="574902" cy="223138"/>
            </a:xfrm>
            <a:prstGeom prst="rect">
              <a:avLst/>
            </a:prstGeom>
            <a:noFill/>
          </p:spPr>
          <p:txBody>
            <a:bodyPr wrap="none" rtlCol="0">
              <a:spAutoFit/>
            </a:bodyPr>
            <a:lstStyle/>
            <a:p>
              <a:pPr algn="ctr"/>
              <a:r>
                <a:rPr lang="ja-JP" altLang="en-US" sz="850" b="1">
                  <a:solidFill>
                    <a:srgbClr val="00253C"/>
                  </a:solidFill>
                  <a:latin typeface="ＭＳ Ｐゴシック"/>
                  <a:cs typeface="メイリオ" panose="020B0604030504040204" pitchFamily="50" charset="-128"/>
                </a:rPr>
                <a:t>モバイル</a:t>
              </a:r>
            </a:p>
          </p:txBody>
        </p:sp>
      </p:grpSp>
      <p:graphicFrame>
        <p:nvGraphicFramePr>
          <p:cNvPr id="32" name="表 31"/>
          <p:cNvGraphicFramePr>
            <a:graphicFrameLocks noGrp="1"/>
          </p:cNvGraphicFramePr>
          <p:nvPr/>
        </p:nvGraphicFramePr>
        <p:xfrm>
          <a:off x="4429957" y="1662453"/>
          <a:ext cx="5275236" cy="1620000"/>
        </p:xfrm>
        <a:graphic>
          <a:graphicData uri="http://schemas.openxmlformats.org/drawingml/2006/table">
            <a:tbl>
              <a:tblPr firstRow="1" bandRow="1">
                <a:tableStyleId>{5C22544A-7EE6-4342-B048-85BDC9FD1C3A}</a:tableStyleId>
              </a:tblPr>
              <a:tblGrid>
                <a:gridCol w="2021829">
                  <a:extLst>
                    <a:ext uri="{9D8B030D-6E8A-4147-A177-3AD203B41FA5}">
                      <a16:colId xmlns:a16="http://schemas.microsoft.com/office/drawing/2014/main" val="20000"/>
                    </a:ext>
                  </a:extLst>
                </a:gridCol>
                <a:gridCol w="1147772">
                  <a:extLst>
                    <a:ext uri="{9D8B030D-6E8A-4147-A177-3AD203B41FA5}">
                      <a16:colId xmlns:a16="http://schemas.microsoft.com/office/drawing/2014/main" val="20001"/>
                    </a:ext>
                  </a:extLst>
                </a:gridCol>
                <a:gridCol w="2105635">
                  <a:extLst>
                    <a:ext uri="{9D8B030D-6E8A-4147-A177-3AD203B41FA5}">
                      <a16:colId xmlns:a16="http://schemas.microsoft.com/office/drawing/2014/main" val="20002"/>
                    </a:ext>
                  </a:extLst>
                </a:gridCol>
              </a:tblGrid>
              <a:tr h="252000">
                <a:tc>
                  <a:txBody>
                    <a:bodyPr/>
                    <a:lstStyle/>
                    <a:p>
                      <a:pPr algn="ct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商品名</a:t>
                      </a:r>
                    </a:p>
                  </a:txBody>
                  <a:tcPr marL="93877" marR="93877" marT="36000" marB="36000">
                    <a:lnL w="12700" cap="flat" cmpd="sng" algn="ctr">
                      <a:solidFill>
                        <a:srgbClr val="185680"/>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料金</a:t>
                      </a:r>
                    </a:p>
                  </a:txBody>
                  <a:tcPr marL="93877" marR="93877" marT="36000" marB="36000">
                    <a:lnL w="12700" cap="flat" cmpd="sng" algn="ctr">
                      <a:solidFill>
                        <a:srgbClr val="E1E6E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掲載場所</a:t>
                      </a:r>
                    </a:p>
                  </a:txBody>
                  <a:tcPr marL="93877" marR="93877" marT="36000" marB="36000">
                    <a:lnL w="12700" cap="flat" cmpd="sng" algn="ctr">
                      <a:solidFill>
                        <a:schemeClr val="bg1"/>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extLst>
                  <a:ext uri="{0D108BD9-81ED-4DB2-BD59-A6C34878D82A}">
                    <a16:rowId xmlns:a16="http://schemas.microsoft.com/office/drawing/2014/main" val="10000"/>
                  </a:ext>
                </a:extLst>
              </a:tr>
              <a:tr h="342000">
                <a:tc>
                  <a:txBody>
                    <a:bodyPr/>
                    <a:lstStyle/>
                    <a:p>
                      <a:r>
                        <a:rPr kumimoji="1" lang="en-US" altLang="ja-JP"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Run</a:t>
                      </a:r>
                      <a:r>
                        <a:rPr kumimoji="1" lang="en-US" altLang="ja-JP" sz="1000" b="1" baseline="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 of NIKKEI</a:t>
                      </a:r>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レクタングル</a:t>
                      </a:r>
                      <a:endParaRPr kumimoji="1" lang="en-US" altLang="ja-JP" sz="1000" b="1" baseline="0" dirty="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1" baseline="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モバイル指定</a:t>
                      </a:r>
                      <a:endPar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381" rtl="0" eaLnBrk="1" fontAlgn="auto" latinLnBrk="0" hangingPunct="1">
                        <a:lnSpc>
                          <a:spcPct val="100000"/>
                        </a:lnSpc>
                        <a:spcBef>
                          <a:spcPts val="0"/>
                        </a:spcBef>
                        <a:spcAft>
                          <a:spcPts val="0"/>
                        </a:spcAft>
                        <a:buClrTx/>
                        <a:buSzTx/>
                        <a:buFontTx/>
                        <a:buNone/>
                        <a:tabLst/>
                        <a:defRPr/>
                      </a:pPr>
                      <a:r>
                        <a:rPr kumimoji="1" lang="ja-JP" altLang="en-US" sz="800" baseline="0">
                          <a:latin typeface="Meiryo UI" panose="020B0604030504040204" pitchFamily="50" charset="-128"/>
                          <a:ea typeface="Meiryo UI" panose="020B0604030504040204" pitchFamily="50" charset="-128"/>
                          <a:cs typeface="Meiryo UI" panose="020B0604030504040204" pitchFamily="50" charset="-128"/>
                        </a:rPr>
                        <a:t>日経電子版モバイル、日経電子版アプリ、</a:t>
                      </a:r>
                      <a:r>
                        <a:rPr kumimoji="1" lang="en-US" altLang="ja-JP" sz="800" baseline="0">
                          <a:latin typeface="Meiryo UI" panose="020B0604030504040204" pitchFamily="50" charset="-128"/>
                          <a:ea typeface="Meiryo UI" panose="020B0604030504040204" pitchFamily="50" charset="-128"/>
                          <a:cs typeface="Meiryo UI" panose="020B0604030504040204" pitchFamily="50" charset="-128"/>
                        </a:rPr>
                        <a:t>NIKKEI STYLE</a:t>
                      </a:r>
                      <a:endParaRPr kumimoji="1" lang="ja-JP" altLang="en-US" sz="700" b="0">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42000">
                <a:tc>
                  <a:txBody>
                    <a:bodyPr/>
                    <a:lstStyle/>
                    <a:p>
                      <a:r>
                        <a:rPr kumimoji="1" lang="en-US" altLang="ja-JP"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Ru</a:t>
                      </a:r>
                      <a:r>
                        <a:rPr kumimoji="1" lang="en-US" altLang="ja-JP" sz="1000" b="1" baseline="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n of NIKKEI</a:t>
                      </a:r>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レクタングル</a:t>
                      </a:r>
                      <a:endParaRPr kumimoji="1" lang="en-US" altLang="ja-JP" sz="1000" b="1" baseline="0" dirty="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1" baseline="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日経電子版指定 </a:t>
                      </a:r>
                      <a:r>
                        <a:rPr kumimoji="1" lang="en-US" altLang="ja-JP" sz="1000" b="1" baseline="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x </a:t>
                      </a:r>
                      <a:r>
                        <a:rPr kumimoji="1" lang="ja-JP" altLang="en-US" sz="1000" b="1" baseline="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モバイル指定</a:t>
                      </a:r>
                      <a:endPar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algn="ct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800" baseline="0">
                          <a:latin typeface="Meiryo UI" panose="020B0604030504040204" pitchFamily="50" charset="-128"/>
                          <a:ea typeface="Meiryo UI" panose="020B0604030504040204" pitchFamily="50" charset="-128"/>
                          <a:cs typeface="Meiryo UI" panose="020B0604030504040204" pitchFamily="50" charset="-128"/>
                        </a:rPr>
                        <a:t>日経電子版モバイル、日経電子版アプリ</a:t>
                      </a:r>
                      <a:endParaRPr kumimoji="1" lang="ja-JP" altLang="en-US" sz="700" b="0">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extLst>
                  <a:ext uri="{0D108BD9-81ED-4DB2-BD59-A6C34878D82A}">
                    <a16:rowId xmlns:a16="http://schemas.microsoft.com/office/drawing/2014/main" val="10002"/>
                  </a:ext>
                </a:extLst>
              </a:tr>
              <a:tr h="342000">
                <a:tc>
                  <a:txBody>
                    <a:bodyPr/>
                    <a:lstStyle/>
                    <a:p>
                      <a:r>
                        <a:rPr kumimoji="1" lang="en-US" altLang="ja-JP"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NIKKEI</a:t>
                      </a:r>
                      <a:r>
                        <a:rPr kumimoji="1" lang="en-US" altLang="ja-JP" sz="1000" b="1" baseline="0">
                          <a:solidFill>
                            <a:srgbClr val="003963"/>
                          </a:solidFill>
                          <a:latin typeface="Meiryo UI" panose="020B0604030504040204" pitchFamily="50" charset="-128"/>
                          <a:ea typeface="Meiryo UI" panose="020B0604030504040204" pitchFamily="50" charset="-128"/>
                          <a:cs typeface="Meiryo UI" panose="020B0604030504040204" pitchFamily="50" charset="-128"/>
                        </a:rPr>
                        <a:t> STYLE</a:t>
                      </a:r>
                      <a:r>
                        <a:rPr kumimoji="1" lang="ja-JP" altLang="en-US" sz="1000" b="1" baseline="0">
                          <a:solidFill>
                            <a:srgbClr val="003963"/>
                          </a:solidFill>
                          <a:latin typeface="Meiryo UI" panose="020B0604030504040204" pitchFamily="50" charset="-128"/>
                          <a:ea typeface="Meiryo UI" panose="020B0604030504040204" pitchFamily="50" charset="-128"/>
                          <a:cs typeface="Meiryo UI" panose="020B0604030504040204" pitchFamily="50" charset="-128"/>
                        </a:rPr>
                        <a:t>レクタングル</a:t>
                      </a:r>
                      <a:r>
                        <a:rPr kumimoji="1" lang="en-US" altLang="ja-JP" sz="1000" b="1" baseline="0">
                          <a:solidFill>
                            <a:srgbClr val="003963"/>
                          </a:solidFill>
                          <a:latin typeface="Meiryo UI" panose="020B0604030504040204" pitchFamily="50" charset="-128"/>
                          <a:ea typeface="Meiryo UI" panose="020B0604030504040204" pitchFamily="50" charset="-128"/>
                          <a:cs typeface="Meiryo UI" panose="020B0604030504040204" pitchFamily="50" charset="-128"/>
                        </a:rPr>
                        <a:t> </a:t>
                      </a:r>
                    </a:p>
                    <a:p>
                      <a:r>
                        <a:rPr kumimoji="1" lang="ja-JP" altLang="en-US" sz="1000" b="1" baseline="0">
                          <a:solidFill>
                            <a:srgbClr val="003963"/>
                          </a:solidFill>
                          <a:latin typeface="Meiryo UI" panose="020B0604030504040204" pitchFamily="50" charset="-128"/>
                          <a:ea typeface="Meiryo UI" panose="020B0604030504040204" pitchFamily="50" charset="-128"/>
                          <a:cs typeface="Meiryo UI" panose="020B0604030504040204" pitchFamily="50" charset="-128"/>
                        </a:rPr>
                        <a:t>モバイル指定</a:t>
                      </a:r>
                      <a:endParaRPr kumimoji="1" lang="ja-JP" altLang="en-US" sz="1000" b="1">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aseline="0">
                          <a:latin typeface="Meiryo UI" panose="020B0604030504040204" pitchFamily="50" charset="-128"/>
                          <a:ea typeface="Meiryo UI" panose="020B0604030504040204" pitchFamily="50" charset="-128"/>
                          <a:cs typeface="Meiryo UI" panose="020B0604030504040204" pitchFamily="50" charset="-128"/>
                        </a:rPr>
                        <a:t>NIKKEI STYLE</a:t>
                      </a:r>
                      <a:endParaRPr kumimoji="1" lang="ja-JP" altLang="en-US" sz="700" b="0">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42000">
                <a:tc>
                  <a:txBody>
                    <a:bodyPr/>
                    <a:lstStyle/>
                    <a:p>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セクション、チャンネル、カテゴリ指定</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2">
                  <a:txBody>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ターゲティングレクタングル（サイトカテゴリー）のモバイル指定で可能です。</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b="0" i="0" u="none" strike="noStrike" kern="120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詳しくは上記メニューページをご参照ください。</a:t>
                      </a:r>
                      <a:endParaRPr kumimoji="1" lang="ja-JP" altLang="en-US" sz="800" b="0" dirty="0">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endParaRPr kumimoji="1" lang="ja-JP" altLang="en-US" sz="700" b="0">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extLst>
                  <a:ext uri="{0D108BD9-81ED-4DB2-BD59-A6C34878D82A}">
                    <a16:rowId xmlns:a16="http://schemas.microsoft.com/office/drawing/2014/main" val="10004"/>
                  </a:ext>
                </a:extLst>
              </a:tr>
            </a:tbl>
          </a:graphicData>
        </a:graphic>
      </p:graphicFrame>
      <p:graphicFrame>
        <p:nvGraphicFramePr>
          <p:cNvPr id="35" name="表 34"/>
          <p:cNvGraphicFramePr>
            <a:graphicFrameLocks noGrp="1"/>
          </p:cNvGraphicFramePr>
          <p:nvPr/>
        </p:nvGraphicFramePr>
        <p:xfrm>
          <a:off x="4479169" y="4325244"/>
          <a:ext cx="5288188" cy="1874184"/>
        </p:xfrm>
        <a:graphic>
          <a:graphicData uri="http://schemas.openxmlformats.org/drawingml/2006/table">
            <a:tbl>
              <a:tblPr firstRow="1" bandRow="1">
                <a:tableStyleId>{5C22544A-7EE6-4342-B048-85BDC9FD1C3A}</a:tableStyleId>
              </a:tblPr>
              <a:tblGrid>
                <a:gridCol w="909135">
                  <a:extLst>
                    <a:ext uri="{9D8B030D-6E8A-4147-A177-3AD203B41FA5}">
                      <a16:colId xmlns:a16="http://schemas.microsoft.com/office/drawing/2014/main" val="20000"/>
                    </a:ext>
                  </a:extLst>
                </a:gridCol>
                <a:gridCol w="1716069">
                  <a:extLst>
                    <a:ext uri="{9D8B030D-6E8A-4147-A177-3AD203B41FA5}">
                      <a16:colId xmlns:a16="http://schemas.microsoft.com/office/drawing/2014/main" val="20001"/>
                    </a:ext>
                  </a:extLst>
                </a:gridCol>
                <a:gridCol w="926463">
                  <a:extLst>
                    <a:ext uri="{9D8B030D-6E8A-4147-A177-3AD203B41FA5}">
                      <a16:colId xmlns:a16="http://schemas.microsoft.com/office/drawing/2014/main" val="20002"/>
                    </a:ext>
                  </a:extLst>
                </a:gridCol>
                <a:gridCol w="1736521">
                  <a:extLst>
                    <a:ext uri="{9D8B030D-6E8A-4147-A177-3AD203B41FA5}">
                      <a16:colId xmlns:a16="http://schemas.microsoft.com/office/drawing/2014/main" val="20003"/>
                    </a:ext>
                  </a:extLst>
                </a:gridCol>
              </a:tblGrid>
              <a:tr h="16887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掲載期間</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任意</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掲載開始日</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平日任意</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1313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保証形態</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インプレッション保証</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表示方法</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ローテーション</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13137">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表示枠数</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電子版</a:t>
                      </a:r>
                      <a:r>
                        <a:rPr kumimoji="1" lang="en-US" altLang="ja-JP" sz="80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枠、</a:t>
                      </a:r>
                      <a:r>
                        <a:rPr kumimoji="1" lang="en-US" altLang="ja-JP" sz="800">
                          <a:latin typeface="Meiryo UI" panose="020B0604030504040204" pitchFamily="50" charset="-128"/>
                          <a:ea typeface="Meiryo UI" panose="020B0604030504040204" pitchFamily="50" charset="-128"/>
                          <a:cs typeface="Meiryo UI" panose="020B0604030504040204" pitchFamily="50" charset="-128"/>
                        </a:rPr>
                        <a:t>NIKKEI STYLE3</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枠</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掲載社数</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132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表示サイズ</a:t>
                      </a:r>
                      <a:endParaRPr kumimoji="1" lang="en-US" altLang="ja-JP" sz="800" b="1">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（左右</a:t>
                      </a:r>
                      <a:r>
                        <a:rPr kumimoji="1" lang="en-US" altLang="ja-JP"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天地）</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300</a:t>
                      </a:r>
                      <a:r>
                        <a:rPr kumimoji="1" lang="en-US" altLang="ja-JP" sz="800" b="0" baseline="0">
                          <a:solidFill>
                            <a:schemeClr val="tx1"/>
                          </a:solidFill>
                          <a:latin typeface="Meiryo UI" panose="020B0604030504040204" pitchFamily="50" charset="-128"/>
                          <a:ea typeface="Meiryo UI" panose="020B0604030504040204" pitchFamily="50" charset="-128"/>
                          <a:cs typeface="Meiryo UI" panose="020B0604030504040204" pitchFamily="50" charset="-128"/>
                        </a:rPr>
                        <a:t>x250 pixel</a:t>
                      </a:r>
                      <a:endPar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ap="flat" cmpd="sng" algn="ctr">
                      <a:no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形式・容量</a:t>
                      </a:r>
                    </a:p>
                  </a:txBody>
                  <a:tcPr anchor="ctr">
                    <a:lnL w="12700" cap="flat" cmpd="sng" algn="ctr">
                      <a:no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cs typeface="Meiryo UI" panose="020B0604030504040204" pitchFamily="50" charset="-128"/>
                        </a:rPr>
                        <a:t>GIF,JPEG,PNG</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cs typeface="Meiryo UI" panose="020B0604030504040204" pitchFamily="50" charset="-128"/>
                        </a:rPr>
                        <a:t>600x500 pixel 150KB</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以内</a:t>
                      </a:r>
                      <a:endParaRPr kumimoji="1" lang="en-US" altLang="ja-JP" sz="80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cs typeface="Meiryo UI" panose="020B0604030504040204" pitchFamily="50" charset="-128"/>
                        </a:rPr>
                        <a:t>(Retina</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対応</a:t>
                      </a:r>
                      <a:r>
                        <a:rPr kumimoji="1" lang="en-US" altLang="ja-JP" sz="80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132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差し替え規定</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本まで</a:t>
                      </a:r>
                    </a:p>
                    <a:p>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（同時出稿含む、営業日のみ、同時入稿）</a:t>
                      </a:r>
                    </a:p>
                  </a:txBody>
                  <a:tcPr anchor="ctr">
                    <a:lnL w="12700" cmpd="sng">
                      <a:noFill/>
                    </a:lnL>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同時出稿本数</a:t>
                      </a:r>
                    </a:p>
                  </a:txBody>
                  <a:tcPr anchor="ct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tcPr>
                </a:tc>
                <a:tc>
                  <a:txBody>
                    <a:bodyPr/>
                    <a:lstStyle/>
                    <a:p>
                      <a:r>
                        <a:rPr kumimoji="1" lang="en-US" altLang="ja-JP" sz="80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本まで（差し替え含む）</a:t>
                      </a:r>
                    </a:p>
                  </a:txBody>
                  <a:tcPr anchor="ctr">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197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入稿締め切り</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36" name="正方形/長方形 12"/>
          <p:cNvSpPr>
            <a:spLocks noChangeArrowheads="1"/>
          </p:cNvSpPr>
          <p:nvPr/>
        </p:nvSpPr>
        <p:spPr bwMode="auto">
          <a:xfrm>
            <a:off x="4362090" y="6228359"/>
            <a:ext cx="39725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180975" indent="-180975"/>
            <a:r>
              <a:rPr kumimoji="0" lang="en-US" altLang="ja-JP" sz="700">
                <a:solidFill>
                  <a:prstClr val="black"/>
                </a:solidFill>
                <a:latin typeface="HGPｺﾞｼｯｸM" panose="020B0600000000000000" pitchFamily="50" charset="-128"/>
                <a:ea typeface="HGPｺﾞｼｯｸM" panose="020B0600000000000000" pitchFamily="50" charset="-128"/>
              </a:rPr>
              <a:t>※</a:t>
            </a:r>
            <a:r>
              <a:rPr kumimoji="0" lang="ja-JP" altLang="en-US" sz="700">
                <a:solidFill>
                  <a:prstClr val="black"/>
                </a:solidFill>
                <a:latin typeface="HGPｺﾞｼｯｸM" panose="020B0600000000000000" pitchFamily="50" charset="-128"/>
                <a:ea typeface="HGPｺﾞｼｯｸM" panose="020B0600000000000000" pitchFamily="50" charset="-128"/>
              </a:rPr>
              <a:t>　掲載期間内に合計</a:t>
            </a:r>
            <a:r>
              <a:rPr kumimoji="0" lang="en-US" altLang="ja-JP" sz="700">
                <a:solidFill>
                  <a:prstClr val="black"/>
                </a:solidFill>
                <a:latin typeface="HGPｺﾞｼｯｸM" panose="020B0600000000000000" pitchFamily="50" charset="-128"/>
                <a:ea typeface="HGPｺﾞｼｯｸM" panose="020B0600000000000000" pitchFamily="50" charset="-128"/>
              </a:rPr>
              <a:t>4</a:t>
            </a:r>
            <a:r>
              <a:rPr kumimoji="0" lang="ja-JP" altLang="en-US" sz="700">
                <a:solidFill>
                  <a:prstClr val="black"/>
                </a:solidFill>
                <a:latin typeface="HGPｺﾞｼｯｸM" panose="020B0600000000000000" pitchFamily="50" charset="-128"/>
                <a:ea typeface="HGPｺﾞｼｯｸM" panose="020B0600000000000000" pitchFamily="50" charset="-128"/>
              </a:rPr>
              <a:t>本まで同時掲載および原稿差し替えが可能です。</a:t>
            </a:r>
            <a:endParaRPr kumimoji="0" lang="en-US" altLang="ja-JP" sz="700">
              <a:solidFill>
                <a:prstClr val="black"/>
              </a:solidFill>
              <a:latin typeface="HGPｺﾞｼｯｸM" panose="020B0600000000000000" pitchFamily="50" charset="-128"/>
              <a:ea typeface="HGPｺﾞｼｯｸM" panose="020B0600000000000000" pitchFamily="50" charset="-128"/>
            </a:endParaRPr>
          </a:p>
          <a:p>
            <a:pPr marL="180975" indent="-180975"/>
            <a:r>
              <a:rPr kumimoji="0" lang="ja-JP" altLang="en-US" sz="700">
                <a:solidFill>
                  <a:prstClr val="black"/>
                </a:solidFill>
                <a:latin typeface="HGPｺﾞｼｯｸM" panose="020B0600000000000000" pitchFamily="50" charset="-128"/>
                <a:ea typeface="HGPｺﾞｼｯｸM" panose="020B0600000000000000" pitchFamily="50" charset="-128"/>
              </a:rPr>
              <a:t>　　 </a:t>
            </a:r>
            <a:r>
              <a:rPr kumimoji="0" lang="en-US" altLang="ja-JP" sz="700">
                <a:solidFill>
                  <a:prstClr val="black"/>
                </a:solidFill>
                <a:latin typeface="HGPｺﾞｼｯｸM" panose="020B0600000000000000" pitchFamily="50" charset="-128"/>
                <a:ea typeface="HGPｺﾞｼｯｸM" panose="020B0600000000000000" pitchFamily="50" charset="-128"/>
              </a:rPr>
              <a:t>5</a:t>
            </a:r>
            <a:r>
              <a:rPr kumimoji="0" lang="ja-JP" altLang="en-US" sz="700">
                <a:solidFill>
                  <a:prstClr val="black"/>
                </a:solidFill>
                <a:latin typeface="HGPｺﾞｼｯｸM" panose="020B0600000000000000" pitchFamily="50" charset="-128"/>
                <a:ea typeface="HGPｺﾞｼｯｸM" panose="020B0600000000000000" pitchFamily="50" charset="-128"/>
              </a:rPr>
              <a:t>本以上の掲載または差し替えを行う場合は、</a:t>
            </a:r>
            <a:r>
              <a:rPr kumimoji="0" lang="en-US" altLang="ja-JP" sz="700">
                <a:solidFill>
                  <a:prstClr val="black"/>
                </a:solidFill>
                <a:latin typeface="HGPｺﾞｼｯｸM" panose="020B0600000000000000" pitchFamily="50" charset="-128"/>
                <a:ea typeface="HGPｺﾞｼｯｸM" panose="020B0600000000000000" pitchFamily="50" charset="-128"/>
              </a:rPr>
              <a:t>5</a:t>
            </a:r>
            <a:r>
              <a:rPr kumimoji="0" lang="ja-JP" altLang="en-US" sz="700">
                <a:solidFill>
                  <a:prstClr val="black"/>
                </a:solidFill>
                <a:latin typeface="HGPｺﾞｼｯｸM" panose="020B0600000000000000" pitchFamily="50" charset="-128"/>
                <a:ea typeface="HGPｺﾞｼｯｸM" panose="020B0600000000000000" pitchFamily="50" charset="-128"/>
              </a:rPr>
              <a:t>本目から</a:t>
            </a:r>
            <a:r>
              <a:rPr kumimoji="0" lang="en-US" altLang="ja-JP" sz="700">
                <a:solidFill>
                  <a:prstClr val="black"/>
                </a:solidFill>
                <a:latin typeface="HGPｺﾞｼｯｸM" panose="020B0600000000000000" pitchFamily="50" charset="-128"/>
                <a:ea typeface="HGPｺﾞｼｯｸM" panose="020B0600000000000000" pitchFamily="50" charset="-128"/>
              </a:rPr>
              <a:t>1</a:t>
            </a:r>
            <a:r>
              <a:rPr kumimoji="0" lang="ja-JP" altLang="en-US" sz="700">
                <a:solidFill>
                  <a:prstClr val="black"/>
                </a:solidFill>
                <a:latin typeface="HGPｺﾞｼｯｸM" panose="020B0600000000000000" pitchFamily="50" charset="-128"/>
                <a:ea typeface="HGPｺﾞｼｯｸM" panose="020B0600000000000000" pitchFamily="50" charset="-128"/>
              </a:rPr>
              <a:t>本につき</a:t>
            </a:r>
            <a:r>
              <a:rPr kumimoji="0" lang="en-US" altLang="ja-JP" sz="700">
                <a:solidFill>
                  <a:prstClr val="black"/>
                </a:solidFill>
                <a:latin typeface="HGPｺﾞｼｯｸM" panose="020B0600000000000000" pitchFamily="50" charset="-128"/>
                <a:ea typeface="HGPｺﾞｼｯｸM" panose="020B0600000000000000" pitchFamily="50" charset="-128"/>
              </a:rPr>
              <a:t>2</a:t>
            </a:r>
            <a:r>
              <a:rPr kumimoji="0" lang="ja-JP" altLang="en-US" sz="700">
                <a:solidFill>
                  <a:prstClr val="black"/>
                </a:solidFill>
                <a:latin typeface="HGPｺﾞｼｯｸM" panose="020B0600000000000000" pitchFamily="50" charset="-128"/>
                <a:ea typeface="HGPｺﾞｼｯｸM" panose="020B0600000000000000" pitchFamily="50" charset="-128"/>
              </a:rPr>
              <a:t>万円の追加料金がかかります。</a:t>
            </a:r>
          </a:p>
        </p:txBody>
      </p:sp>
      <p:pic>
        <p:nvPicPr>
          <p:cNvPr id="2050" name="Picture 2" descr="\\ndc32030\iソリューション局\iソリューション部\@iソリューション部共通\#【DB局】広告ガイドリニューアル\2017_08_イラスト修正など\イラスト\0815修正依頼対応イラスト\【 モバイルメニュー】モバイルレクタングル_日経電子版モバイル.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52153" y="2287420"/>
            <a:ext cx="1660423" cy="3151065"/>
          </a:xfrm>
          <a:prstGeom prst="rect">
            <a:avLst/>
          </a:prstGeom>
          <a:noFill/>
          <a:extLst>
            <a:ext uri="{909E8E84-426E-40DD-AFC4-6F175D3DCCD1}">
              <a14:hiddenFill xmlns:a14="http://schemas.microsoft.com/office/drawing/2010/main">
                <a:solidFill>
                  <a:srgbClr val="FFFFFF"/>
                </a:solidFill>
              </a14:hiddenFill>
            </a:ext>
          </a:extLst>
        </p:spPr>
      </p:pic>
      <p:sp>
        <p:nvSpPr>
          <p:cNvPr id="33" name="角丸四角形 32"/>
          <p:cNvSpPr/>
          <p:nvPr/>
        </p:nvSpPr>
        <p:spPr>
          <a:xfrm>
            <a:off x="4433085" y="4035057"/>
            <a:ext cx="908784" cy="216131"/>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a:solidFill>
                  <a:prstClr val="white"/>
                </a:solidFill>
                <a:latin typeface="Meiryo UI" panose="020B0604030504040204" pitchFamily="50" charset="-128"/>
                <a:ea typeface="Meiryo UI" panose="020B0604030504040204" pitchFamily="50" charset="-128"/>
                <a:cs typeface="Meiryo UI" panose="020B0604030504040204" pitchFamily="50" charset="-128"/>
              </a:rPr>
              <a:t>商品概要</a:t>
            </a:r>
          </a:p>
        </p:txBody>
      </p:sp>
      <p:pic>
        <p:nvPicPr>
          <p:cNvPr id="31" name="Picture 3" descr="C:\Users\Maruyama-Yoshihiko-7\Desktop\角丸512px_360.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474528" y="1662453"/>
            <a:ext cx="425760" cy="425760"/>
          </a:xfrm>
          <a:prstGeom prst="rect">
            <a:avLst/>
          </a:prstGeom>
          <a:noFill/>
          <a:extLst>
            <a:ext uri="{909E8E84-426E-40DD-AFC4-6F175D3DCCD1}">
              <a14:hiddenFill xmlns:a14="http://schemas.microsoft.com/office/drawing/2010/main">
                <a:solidFill>
                  <a:srgbClr val="FFFFFF"/>
                </a:solidFill>
              </a14:hiddenFill>
            </a:ext>
          </a:extLst>
        </p:spPr>
      </p:pic>
      <p:sp>
        <p:nvSpPr>
          <p:cNvPr id="34" name="正方形/長方形 33"/>
          <p:cNvSpPr/>
          <p:nvPr/>
        </p:nvSpPr>
        <p:spPr>
          <a:xfrm>
            <a:off x="910134" y="1764319"/>
            <a:ext cx="1188650" cy="220573"/>
          </a:xfrm>
          <a:prstGeom prst="rect">
            <a:avLst/>
          </a:prstGeom>
          <a:noFill/>
        </p:spPr>
        <p:txBody>
          <a:bodyPr wrap="square">
            <a:spAutoFit/>
          </a:bodyPr>
          <a:lstStyle/>
          <a:p>
            <a:pPr>
              <a:lnSpc>
                <a:spcPts val="1000"/>
              </a:lnSpc>
            </a:pPr>
            <a:r>
              <a:rPr lang="ja-JP" altLang="en-US" sz="800">
                <a:solidFill>
                  <a:prstClr val="black"/>
                </a:solidFill>
                <a:latin typeface="HGPｺﾞｼｯｸM" panose="020B0600000000000000" pitchFamily="50" charset="-128"/>
                <a:ea typeface="HGPｺﾞｼｯｸM" panose="020B0600000000000000" pitchFamily="50" charset="-128"/>
              </a:rPr>
              <a:t>日経電子版モバイル</a:t>
            </a:r>
            <a:endParaRPr lang="ja-JP" altLang="en-US" sz="80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37" name="正方形/長方形 36"/>
          <p:cNvSpPr/>
          <p:nvPr/>
        </p:nvSpPr>
        <p:spPr>
          <a:xfrm>
            <a:off x="2900288" y="1764319"/>
            <a:ext cx="1197368" cy="220573"/>
          </a:xfrm>
          <a:prstGeom prst="rect">
            <a:avLst/>
          </a:prstGeom>
          <a:noFill/>
        </p:spPr>
        <p:txBody>
          <a:bodyPr wrap="square">
            <a:spAutoFit/>
          </a:bodyPr>
          <a:lstStyle/>
          <a:p>
            <a:pPr>
              <a:lnSpc>
                <a:spcPts val="1000"/>
              </a:lnSpc>
            </a:pPr>
            <a:r>
              <a:rPr lang="ja-JP" altLang="en-US" sz="800">
                <a:solidFill>
                  <a:prstClr val="black"/>
                </a:solidFill>
                <a:latin typeface="HGPｺﾞｼｯｸM" panose="020B0600000000000000" pitchFamily="50" charset="-128"/>
                <a:ea typeface="HGPｺﾞｼｯｸM" panose="020B0600000000000000" pitchFamily="50" charset="-128"/>
              </a:rPr>
              <a:t>日経電子版アプリ</a:t>
            </a:r>
            <a:endParaRPr lang="ja-JP" altLang="en-US" sz="80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grpSp>
        <p:nvGrpSpPr>
          <p:cNvPr id="30" name="グループ化 29">
            <a:extLst>
              <a:ext uri="{FF2B5EF4-FFF2-40B4-BE49-F238E27FC236}">
                <a16:creationId xmlns:a16="http://schemas.microsoft.com/office/drawing/2014/main" id="{F704E282-C00C-475B-B926-95785D98E61F}"/>
              </a:ext>
            </a:extLst>
          </p:cNvPr>
          <p:cNvGrpSpPr/>
          <p:nvPr/>
        </p:nvGrpSpPr>
        <p:grpSpPr>
          <a:xfrm>
            <a:off x="6578493" y="167540"/>
            <a:ext cx="946328" cy="226480"/>
            <a:chOff x="2345874" y="548996"/>
            <a:chExt cx="921760" cy="226480"/>
          </a:xfrm>
        </p:grpSpPr>
        <p:sp>
          <p:nvSpPr>
            <p:cNvPr id="39" name="角丸四角形 8">
              <a:extLst>
                <a:ext uri="{FF2B5EF4-FFF2-40B4-BE49-F238E27FC236}">
                  <a16:creationId xmlns:a16="http://schemas.microsoft.com/office/drawing/2014/main" id="{F8B02DD8-4272-4536-B4C9-DDA192AF9999}"/>
                </a:ext>
              </a:extLst>
            </p:cNvPr>
            <p:cNvSpPr/>
            <p:nvPr/>
          </p:nvSpPr>
          <p:spPr>
            <a:xfrm>
              <a:off x="2345874" y="554837"/>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40" name="テキスト ボックス 39">
              <a:extLst>
                <a:ext uri="{FF2B5EF4-FFF2-40B4-BE49-F238E27FC236}">
                  <a16:creationId xmlns:a16="http://schemas.microsoft.com/office/drawing/2014/main" id="{A1416A59-F123-451C-A4E2-D11F57CB7CD1}"/>
                </a:ext>
              </a:extLst>
            </p:cNvPr>
            <p:cNvSpPr txBox="1"/>
            <p:nvPr/>
          </p:nvSpPr>
          <p:spPr>
            <a:xfrm>
              <a:off x="2394510" y="548996"/>
              <a:ext cx="824725" cy="223138"/>
            </a:xfrm>
            <a:prstGeom prst="rect">
              <a:avLst/>
            </a:prstGeom>
            <a:noFill/>
          </p:spPr>
          <p:txBody>
            <a:bodyPr wrap="none" rtlCol="0">
              <a:spAutoFit/>
            </a:bodyPr>
            <a:lstStyle/>
            <a:p>
              <a:pPr algn="ctr"/>
              <a:r>
                <a:rPr kumimoji="1" lang="ja-JP" altLang="en-US" sz="850" b="1">
                  <a:solidFill>
                    <a:srgbClr val="00253C"/>
                  </a:solidFill>
                  <a:latin typeface="+mn-ea"/>
                  <a:cs typeface="メイリオ" panose="020B0604030504040204" pitchFamily="50" charset="-128"/>
                </a:rPr>
                <a:t>ターゲティング</a:t>
              </a:r>
            </a:p>
          </p:txBody>
        </p:sp>
      </p:grpSp>
      <p:pic>
        <p:nvPicPr>
          <p:cNvPr id="45" name="図 44">
            <a:extLst>
              <a:ext uri="{FF2B5EF4-FFF2-40B4-BE49-F238E27FC236}">
                <a16:creationId xmlns:a16="http://schemas.microsoft.com/office/drawing/2014/main" id="{95AD3ACF-EB7B-4679-87C7-BDD3F3B32A2A}"/>
              </a:ext>
            </a:extLst>
          </p:cNvPr>
          <p:cNvPicPr>
            <a:picLocks noChangeAspect="1"/>
          </p:cNvPicPr>
          <p:nvPr/>
        </p:nvPicPr>
        <p:blipFill>
          <a:blip r:embed="rId6"/>
          <a:stretch>
            <a:fillRect/>
          </a:stretch>
        </p:blipFill>
        <p:spPr>
          <a:xfrm>
            <a:off x="527374" y="1635947"/>
            <a:ext cx="425760" cy="429279"/>
          </a:xfrm>
          <a:prstGeom prst="rect">
            <a:avLst/>
          </a:prstGeom>
        </p:spPr>
      </p:pic>
      <p:sp>
        <p:nvSpPr>
          <p:cNvPr id="44" name="Text Box 16">
            <a:extLst>
              <a:ext uri="{FF2B5EF4-FFF2-40B4-BE49-F238E27FC236}">
                <a16:creationId xmlns:a16="http://schemas.microsoft.com/office/drawing/2014/main" id="{F239B8D7-15BC-4581-A8B3-0CCF22FD5FAB}"/>
              </a:ext>
            </a:extLst>
          </p:cNvPr>
          <p:cNvSpPr txBox="1">
            <a:spLocks noChangeArrowheads="1"/>
          </p:cNvSpPr>
          <p:nvPr/>
        </p:nvSpPr>
        <p:spPr bwMode="auto">
          <a:xfrm>
            <a:off x="9042123" y="6316928"/>
            <a:ext cx="85151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2020.12.4</a:t>
            </a:r>
            <a:r>
              <a:rPr kumimoji="0" lang="ja-JP" altLang="en-US" sz="800" dirty="0">
                <a:solidFill>
                  <a:srgbClr val="C00000"/>
                </a:solidFill>
                <a:latin typeface="Century Gothic"/>
                <a:ea typeface="HGPｺﾞｼｯｸM"/>
              </a:rPr>
              <a:t>更新</a:t>
            </a:r>
          </a:p>
        </p:txBody>
      </p:sp>
      <p:grpSp>
        <p:nvGrpSpPr>
          <p:cNvPr id="38" name="グループ化 37">
            <a:extLst>
              <a:ext uri="{FF2B5EF4-FFF2-40B4-BE49-F238E27FC236}">
                <a16:creationId xmlns:a16="http://schemas.microsoft.com/office/drawing/2014/main" id="{00239F5A-B3AC-48B5-A5ED-942A0955C8D8}"/>
              </a:ext>
            </a:extLst>
          </p:cNvPr>
          <p:cNvGrpSpPr/>
          <p:nvPr/>
        </p:nvGrpSpPr>
        <p:grpSpPr>
          <a:xfrm>
            <a:off x="6578678" y="448519"/>
            <a:ext cx="947695" cy="226480"/>
            <a:chOff x="2345323" y="280659"/>
            <a:chExt cx="923091" cy="226480"/>
          </a:xfrm>
        </p:grpSpPr>
        <p:sp>
          <p:nvSpPr>
            <p:cNvPr id="41" name="角丸四角形 5">
              <a:extLst>
                <a:ext uri="{FF2B5EF4-FFF2-40B4-BE49-F238E27FC236}">
                  <a16:creationId xmlns:a16="http://schemas.microsoft.com/office/drawing/2014/main" id="{1AE76238-8C21-47CA-86A8-A7ABA749D194}"/>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dirty="0">
                <a:solidFill>
                  <a:srgbClr val="003963"/>
                </a:solidFill>
                <a:latin typeface="+mn-ea"/>
              </a:endParaRPr>
            </a:p>
          </p:txBody>
        </p:sp>
        <p:sp>
          <p:nvSpPr>
            <p:cNvPr id="42" name="テキスト ボックス 41">
              <a:extLst>
                <a:ext uri="{FF2B5EF4-FFF2-40B4-BE49-F238E27FC236}">
                  <a16:creationId xmlns:a16="http://schemas.microsoft.com/office/drawing/2014/main" id="{0776C01E-9826-49F2-96CA-7799D8CB595E}"/>
                </a:ext>
              </a:extLst>
            </p:cNvPr>
            <p:cNvSpPr txBox="1"/>
            <p:nvPr/>
          </p:nvSpPr>
          <p:spPr>
            <a:xfrm>
              <a:off x="2345323" y="280659"/>
              <a:ext cx="923091" cy="223138"/>
            </a:xfrm>
            <a:prstGeom prst="rect">
              <a:avLst/>
            </a:prstGeom>
            <a:noFill/>
          </p:spPr>
          <p:txBody>
            <a:bodyPr wrap="none" rtlCol="0">
              <a:spAutoFit/>
            </a:bodyPr>
            <a:lstStyle/>
            <a:p>
              <a:pPr algn="ctr"/>
              <a:r>
                <a:rPr lang="ja-JP" altLang="en-US" sz="850" b="1" dirty="0">
                  <a:solidFill>
                    <a:srgbClr val="E46C0A"/>
                  </a:solidFill>
                  <a:latin typeface="+mn-ea"/>
                  <a:cs typeface="メイリオ" panose="020B0604030504040204" pitchFamily="50" charset="-128"/>
                </a:rPr>
                <a:t>繁忙期料金対象</a:t>
              </a:r>
              <a:endParaRPr kumimoji="1" lang="ja-JP" altLang="en-US" sz="850" b="1" dirty="0">
                <a:solidFill>
                  <a:srgbClr val="E46C0A"/>
                </a:solidFill>
                <a:latin typeface="+mn-ea"/>
                <a:cs typeface="メイリオ" panose="020B0604030504040204" pitchFamily="50" charset="-128"/>
              </a:endParaRPr>
            </a:p>
          </p:txBody>
        </p:sp>
      </p:grpSp>
    </p:spTree>
    <p:extLst>
      <p:ext uri="{BB962C8B-B14F-4D97-AF65-F5344CB8AC3E}">
        <p14:creationId xmlns:p14="http://schemas.microsoft.com/office/powerpoint/2010/main" val="2344653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41798" y="900712"/>
            <a:ext cx="9030091" cy="1329659"/>
          </a:xfrm>
          <a:prstGeom prst="rect">
            <a:avLst/>
          </a:prstGeom>
          <a:noFill/>
        </p:spPr>
        <p:txBody>
          <a:bodyPr wrap="square">
            <a:spAutoFit/>
          </a:bodyPr>
          <a:lstStyle/>
          <a:p>
            <a:pPr marL="171450" indent="-171450">
              <a:lnSpc>
                <a:spcPts val="1400"/>
              </a:lnSpc>
              <a:buFont typeface="Wingdings" panose="05000000000000000000" pitchFamily="2" charset="2"/>
              <a:buChar char="l"/>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日経</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属性を</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つ以上掛け合わせる場合（＊）、第</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セグメントの料金となります</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第</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セグメント同士の掛け合わせは、利用する属性数分をセグメント料金で掛け合わせた金額になります（</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71450" indent="-171450">
              <a:lnSpc>
                <a:spcPts val="1400"/>
              </a:lnSpc>
              <a:buFont typeface="Wingdings" panose="05000000000000000000" pitchFamily="2" charset="2"/>
              <a:buChar char="l"/>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日経</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属性に</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セグメント</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を掛け合わせる場合は、各セグメント料金に</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を掛け合わせたプレミアム料金を適用します</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（例：</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来訪者リタゲ</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代、課長以上＝</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400"/>
              </a:lnSpc>
              <a:buFont typeface="Wingdings" panose="05000000000000000000" pitchFamily="2" charset="2"/>
              <a:buChar char="l"/>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複数属性を掛け合わせる場合の在庫量や掲載期間については、必ず事前に営業担当にお問い合わせください</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400"/>
              </a:lnSpc>
              <a:buFont typeface="Wingdings" panose="05000000000000000000" pitchFamily="2" charset="2"/>
              <a:buChar char="l"/>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セグメント（掛け合わせ含む）ごとに最低販売金額（</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万円）を適用します。複数セグメントの合算で最低販売金額を満たしてもお受けできかねます</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400"/>
              </a:lnSpc>
              <a:buFont typeface="Wingdings" panose="05000000000000000000" pitchFamily="2" charset="2"/>
              <a:buChar char="l"/>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女性ターゲティングや学生ターゲティング等、別途商品をご用意しております。詳細は営業担当までお問い合わせください</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658378413"/>
              </p:ext>
            </p:extLst>
          </p:nvPr>
        </p:nvGraphicFramePr>
        <p:xfrm>
          <a:off x="341798" y="2251176"/>
          <a:ext cx="9259399" cy="4141161"/>
        </p:xfrm>
        <a:graphic>
          <a:graphicData uri="http://schemas.openxmlformats.org/drawingml/2006/table">
            <a:tbl>
              <a:tblPr firstRow="1" bandRow="1">
                <a:tableStyleId>{5C22544A-7EE6-4342-B048-85BDC9FD1C3A}</a:tableStyleId>
              </a:tblPr>
              <a:tblGrid>
                <a:gridCol w="1149651">
                  <a:extLst>
                    <a:ext uri="{9D8B030D-6E8A-4147-A177-3AD203B41FA5}">
                      <a16:colId xmlns:a16="http://schemas.microsoft.com/office/drawing/2014/main" val="20000"/>
                    </a:ext>
                  </a:extLst>
                </a:gridCol>
                <a:gridCol w="1362142">
                  <a:extLst>
                    <a:ext uri="{9D8B030D-6E8A-4147-A177-3AD203B41FA5}">
                      <a16:colId xmlns:a16="http://schemas.microsoft.com/office/drawing/2014/main" val="20001"/>
                    </a:ext>
                  </a:extLst>
                </a:gridCol>
                <a:gridCol w="2152180">
                  <a:extLst>
                    <a:ext uri="{9D8B030D-6E8A-4147-A177-3AD203B41FA5}">
                      <a16:colId xmlns:a16="http://schemas.microsoft.com/office/drawing/2014/main" val="20002"/>
                    </a:ext>
                  </a:extLst>
                </a:gridCol>
                <a:gridCol w="1159514">
                  <a:extLst>
                    <a:ext uri="{9D8B030D-6E8A-4147-A177-3AD203B41FA5}">
                      <a16:colId xmlns:a16="http://schemas.microsoft.com/office/drawing/2014/main" val="20003"/>
                    </a:ext>
                  </a:extLst>
                </a:gridCol>
                <a:gridCol w="1133937">
                  <a:extLst>
                    <a:ext uri="{9D8B030D-6E8A-4147-A177-3AD203B41FA5}">
                      <a16:colId xmlns:a16="http://schemas.microsoft.com/office/drawing/2014/main" val="20004"/>
                    </a:ext>
                  </a:extLst>
                </a:gridCol>
                <a:gridCol w="1150988">
                  <a:extLst>
                    <a:ext uri="{9D8B030D-6E8A-4147-A177-3AD203B41FA5}">
                      <a16:colId xmlns:a16="http://schemas.microsoft.com/office/drawing/2014/main" val="20005"/>
                    </a:ext>
                  </a:extLst>
                </a:gridCol>
                <a:gridCol w="1150987">
                  <a:extLst>
                    <a:ext uri="{9D8B030D-6E8A-4147-A177-3AD203B41FA5}">
                      <a16:colId xmlns:a16="http://schemas.microsoft.com/office/drawing/2014/main" val="20006"/>
                    </a:ext>
                  </a:extLst>
                </a:gridCol>
              </a:tblGrid>
              <a:tr h="506254">
                <a:tc rowSpan="2">
                  <a:txBody>
                    <a:bodyPr/>
                    <a:lstStyle/>
                    <a:p>
                      <a:pPr algn="ct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R w="12700" cap="flat" cmpd="sng" algn="ctr">
                      <a:solidFill>
                        <a:srgbClr val="1E5780"/>
                      </a:solidFill>
                      <a:prstDash val="solid"/>
                      <a:round/>
                      <a:headEnd type="none" w="med" len="med"/>
                      <a:tailEnd type="none" w="med" len="med"/>
                    </a:lnR>
                    <a:lnB w="12700" cap="flat" cmpd="sng" algn="ctr">
                      <a:solidFill>
                        <a:srgbClr val="1E5780"/>
                      </a:solidFill>
                      <a:prstDash val="solid"/>
                      <a:round/>
                      <a:headEnd type="none" w="med" len="med"/>
                      <a:tailEnd type="none" w="med" len="med"/>
                    </a:lnB>
                    <a:noFill/>
                  </a:tcPr>
                </a:tc>
                <a:tc rowSpan="2">
                  <a:txBody>
                    <a:bodyPr/>
                    <a:lstStyle/>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セグメント名</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a:latin typeface="Meiryo UI" panose="020B0604030504040204" pitchFamily="50" charset="-128"/>
                          <a:ea typeface="Meiryo UI" panose="020B0604030504040204" pitchFamily="50" charset="-128"/>
                          <a:cs typeface="Meiryo UI" panose="020B0604030504040204" pitchFamily="50" charset="-128"/>
                        </a:rPr>
                        <a:t>属性・閲覧履歴</a:t>
                      </a:r>
                    </a:p>
                  </a:txBody>
                  <a:tcPr marL="33231" marR="33231"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ダブルレクタングル</a:t>
                      </a:r>
                      <a:endParaRPr lang="en-US" altLang="ja-JP" sz="90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（日経電子版指定）</a:t>
                      </a:r>
                    </a:p>
                  </a:txBody>
                  <a:tcPr marL="33231" marR="33231"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5780"/>
                    </a:solidFill>
                  </a:tcPr>
                </a:tc>
                <a:tc>
                  <a:txBody>
                    <a:bodyPr/>
                    <a:lstStyle/>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第</a:t>
                      </a:r>
                      <a:r>
                        <a:rPr lang="en-US" altLang="ja-JP" sz="900">
                          <a:latin typeface="Meiryo UI" panose="020B0604030504040204" pitchFamily="50" charset="-128"/>
                          <a:ea typeface="Meiryo UI" panose="020B0604030504040204" pitchFamily="50" charset="-128"/>
                          <a:cs typeface="Meiryo UI" panose="020B0604030504040204" pitchFamily="50" charset="-128"/>
                        </a:rPr>
                        <a:t>1</a:t>
                      </a:r>
                      <a:r>
                        <a:rPr lang="ja-JP" altLang="en-US" sz="900">
                          <a:latin typeface="Meiryo UI" panose="020B0604030504040204" pitchFamily="50" charset="-128"/>
                          <a:ea typeface="Meiryo UI" panose="020B0604030504040204" pitchFamily="50" charset="-128"/>
                          <a:cs typeface="Meiryo UI" panose="020B0604030504040204" pitchFamily="50" charset="-128"/>
                        </a:rPr>
                        <a:t>レクタングル</a:t>
                      </a:r>
                      <a:endParaRPr lang="en-US" altLang="ja-JP" sz="90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（日経電子版指定）</a:t>
                      </a:r>
                    </a:p>
                  </a:txBody>
                  <a:tcPr marL="33231" marR="33231"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57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900" dirty="0">
                          <a:latin typeface="Meiryo UI"/>
                          <a:ea typeface="Meiryo UI"/>
                          <a:cs typeface="Meiryo UI" panose="020B0604030504040204" pitchFamily="50" charset="-128"/>
                        </a:rPr>
                        <a:t>Run</a:t>
                      </a:r>
                      <a:r>
                        <a:rPr lang="ja-JP" altLang="en-US" sz="900" dirty="0">
                          <a:latin typeface="Meiryo UI"/>
                          <a:ea typeface="Meiryo UI"/>
                          <a:cs typeface="Meiryo UI" panose="020B0604030504040204" pitchFamily="50" charset="-128"/>
                        </a:rPr>
                        <a:t> </a:t>
                      </a:r>
                      <a:r>
                        <a:rPr lang="en-US" altLang="ja-JP" sz="900" dirty="0">
                          <a:latin typeface="Meiryo UI"/>
                          <a:ea typeface="Meiryo UI"/>
                          <a:cs typeface="Meiryo UI" panose="020B0604030504040204" pitchFamily="50" charset="-128"/>
                        </a:rPr>
                        <a:t>of</a:t>
                      </a:r>
                      <a:r>
                        <a:rPr lang="ja-JP" altLang="en-US" sz="900" baseline="0" dirty="0">
                          <a:latin typeface="Meiryo UI"/>
                          <a:ea typeface="Meiryo UI"/>
                          <a:cs typeface="Meiryo UI" panose="020B0604030504040204" pitchFamily="50" charset="-128"/>
                        </a:rPr>
                        <a:t> </a:t>
                      </a:r>
                      <a:r>
                        <a:rPr lang="en-US" altLang="ja-JP" sz="900" dirty="0">
                          <a:latin typeface="Meiryo UI"/>
                          <a:ea typeface="Meiryo UI"/>
                          <a:cs typeface="Meiryo UI" panose="020B0604030504040204" pitchFamily="50" charset="-128"/>
                        </a:rPr>
                        <a:t>NIKKEI</a:t>
                      </a: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dirty="0">
                          <a:latin typeface="Meiryo UI"/>
                          <a:ea typeface="Meiryo UI"/>
                          <a:cs typeface="Meiryo UI" panose="020B0604030504040204" pitchFamily="50" charset="-128"/>
                        </a:rPr>
                        <a:t>レクタングル</a:t>
                      </a:r>
                    </a:p>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（日経電子版指定）</a:t>
                      </a:r>
                    </a:p>
                  </a:txBody>
                  <a:tcPr marL="33231" marR="33231"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5780"/>
                    </a:solidFill>
                  </a:tcPr>
                </a:tc>
                <a:tc>
                  <a:txBody>
                    <a:bodyPr/>
                    <a:lstStyle/>
                    <a:p>
                      <a:pPr algn="ctr"/>
                      <a:r>
                        <a:rPr lang="en-US" altLang="ja-JP" sz="900" dirty="0">
                          <a:latin typeface="Meiryo UI"/>
                          <a:ea typeface="Meiryo UI"/>
                          <a:cs typeface="Meiryo UI" panose="020B0604030504040204" pitchFamily="50" charset="-128"/>
                        </a:rPr>
                        <a:t>Run</a:t>
                      </a:r>
                      <a:r>
                        <a:rPr lang="ja-JP" altLang="en-US" sz="900" dirty="0">
                          <a:latin typeface="Meiryo UI"/>
                          <a:ea typeface="Meiryo UI"/>
                          <a:cs typeface="Meiryo UI" panose="020B0604030504040204" pitchFamily="50" charset="-128"/>
                        </a:rPr>
                        <a:t> </a:t>
                      </a:r>
                      <a:r>
                        <a:rPr lang="en-US" altLang="ja-JP" sz="900" dirty="0">
                          <a:latin typeface="Meiryo UI"/>
                          <a:ea typeface="Meiryo UI"/>
                          <a:cs typeface="Meiryo UI" panose="020B0604030504040204" pitchFamily="50" charset="-128"/>
                        </a:rPr>
                        <a:t>of</a:t>
                      </a:r>
                      <a:r>
                        <a:rPr lang="ja-JP" altLang="en-US" sz="900" baseline="0" dirty="0">
                          <a:latin typeface="Meiryo UI"/>
                          <a:ea typeface="Meiryo UI"/>
                          <a:cs typeface="Meiryo UI" panose="020B0604030504040204" pitchFamily="50" charset="-128"/>
                        </a:rPr>
                        <a:t> </a:t>
                      </a:r>
                      <a:r>
                        <a:rPr lang="en-US" altLang="ja-JP" sz="900" dirty="0">
                          <a:latin typeface="Meiryo UI"/>
                          <a:ea typeface="Meiryo UI"/>
                          <a:cs typeface="Meiryo UI" panose="020B0604030504040204" pitchFamily="50" charset="-128"/>
                        </a:rPr>
                        <a:t>NIKKEI</a:t>
                      </a:r>
                    </a:p>
                    <a:p>
                      <a:pPr algn="ctr"/>
                      <a:r>
                        <a:rPr lang="ja-JP" altLang="en-US" sz="900" dirty="0">
                          <a:latin typeface="Meiryo UI"/>
                          <a:ea typeface="Meiryo UI"/>
                          <a:cs typeface="Meiryo UI" panose="020B0604030504040204" pitchFamily="50" charset="-128"/>
                        </a:rPr>
                        <a:t>レクタングル</a:t>
                      </a:r>
                    </a:p>
                  </a:txBody>
                  <a:tcPr marL="33231" marR="33231"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5780"/>
                    </a:solidFill>
                  </a:tcPr>
                </a:tc>
                <a:extLst>
                  <a:ext uri="{0D108BD9-81ED-4DB2-BD59-A6C34878D82A}">
                    <a16:rowId xmlns:a16="http://schemas.microsoft.com/office/drawing/2014/main" val="10000"/>
                  </a:ext>
                </a:extLst>
              </a:tr>
              <a:tr h="223828">
                <a:tc vMerge="1">
                  <a:txBody>
                    <a:bodyPr/>
                    <a:lstStyle/>
                    <a:p>
                      <a:endParaRPr kumimoji="1" lang="ja-JP" altLang="en-US"/>
                    </a:p>
                  </a:txBody>
                  <a:tcPr/>
                </a:tc>
                <a:tc vMerge="1">
                  <a:txBody>
                    <a:bodyPr/>
                    <a:lstStyle/>
                    <a:p>
                      <a:endParaRPr kumimoji="1" lang="ja-JP" altLang="en-US"/>
                    </a:p>
                  </a:txBody>
                  <a:tcPr/>
                </a:tc>
                <a:tc vMerge="1">
                  <a:txBody>
                    <a:bodyPr/>
                    <a:lstStyle/>
                    <a:p>
                      <a:endParaRPr lang="ja-JP" altLang="en-US" sz="800"/>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5780"/>
                    </a:solidFill>
                  </a:tcPr>
                </a:tc>
                <a:tc gridSpan="4">
                  <a:txBody>
                    <a:bodyPr/>
                    <a:lstStyle/>
                    <a:p>
                      <a:pPr algn="ctr"/>
                      <a:r>
                        <a:rPr lang="ja-JP" altLang="en-US" sz="800" b="1">
                          <a:solidFill>
                            <a:schemeClr val="bg1"/>
                          </a:solidFill>
                          <a:latin typeface="Meiryo UI" panose="020B0604030504040204" pitchFamily="50" charset="-128"/>
                          <a:ea typeface="Meiryo UI" panose="020B0604030504040204" pitchFamily="50" charset="-128"/>
                          <a:cs typeface="Meiryo UI" panose="020B0604030504040204" pitchFamily="50" charset="-128"/>
                        </a:rPr>
                        <a:t>掲載面とデバイスは各商品により異なります。詳細は各商品シートをご確認ください。</a:t>
                      </a:r>
                    </a:p>
                  </a:txBody>
                  <a:tcPr marL="33231" marR="33231" marT="36000" marB="36000" anchor="ctr">
                    <a:lnL w="12700" cap="flat" cmpd="sng" algn="ctr">
                      <a:solidFill>
                        <a:schemeClr val="bg1"/>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22844">
                <a:tc rowSpan="6">
                  <a:txBody>
                    <a:bodyPr/>
                    <a:lstStyle/>
                    <a:p>
                      <a:pPr algn="ctr"/>
                      <a:r>
                        <a:rPr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セグメント</a:t>
                      </a:r>
                    </a:p>
                    <a:p>
                      <a:pPr algn="ctr"/>
                      <a:r>
                        <a:rPr lang="ja-JP" altLang="en-US" sz="700" b="1">
                          <a:solidFill>
                            <a:srgbClr val="1E5780"/>
                          </a:solidFill>
                          <a:latin typeface="Meiryo UI" panose="020B0604030504040204" pitchFamily="50" charset="-128"/>
                          <a:ea typeface="Meiryo UI" panose="020B0604030504040204" pitchFamily="50" charset="-128"/>
                          <a:cs typeface="Meiryo UI" panose="020B0604030504040204" pitchFamily="50" charset="-128"/>
                        </a:rPr>
                        <a:t>（通常料金の</a:t>
                      </a:r>
                      <a:r>
                        <a:rPr lang="en-US" altLang="ja-JP" sz="700" b="1">
                          <a:solidFill>
                            <a:srgbClr val="1E5780"/>
                          </a:solidFill>
                          <a:latin typeface="Meiryo UI" panose="020B0604030504040204" pitchFamily="50" charset="-128"/>
                          <a:ea typeface="Meiryo UI" panose="020B0604030504040204" pitchFamily="50" charset="-128"/>
                          <a:cs typeface="Meiryo UI" panose="020B0604030504040204" pitchFamily="50" charset="-128"/>
                        </a:rPr>
                        <a:t>200</a:t>
                      </a:r>
                      <a:r>
                        <a:rPr lang="ja-JP" altLang="en-US" sz="7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gridSpan="2">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日経</a:t>
                      </a:r>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属性以上利用（＊）　または下記パッケージ</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pPr algn="l"/>
                      <a:endPar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rowSpan="6">
                  <a:txBody>
                    <a:bodyPr/>
                    <a:lstStyle/>
                    <a:p>
                      <a:pPr algn="ctr"/>
                      <a:endParaRPr lang="en-US" altLang="ja-JP" sz="105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b="1">
                          <a:solidFill>
                            <a:srgbClr val="1E5780"/>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1050" b="1">
                          <a:solidFill>
                            <a:srgbClr val="1E578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7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(@3.0×200%)</a:t>
                      </a:r>
                      <a:endPar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rowSpan="6">
                  <a:txBody>
                    <a:bodyPr/>
                    <a:lstStyle/>
                    <a:p>
                      <a:pPr algn="ctr"/>
                      <a:endParaRPr lang="en-US" altLang="ja-JP" sz="105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b="1">
                          <a:solidFill>
                            <a:srgbClr val="1E5780"/>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050" b="1">
                          <a:solidFill>
                            <a:srgbClr val="1E578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5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@2.0×200%</a:t>
                      </a: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rowSpan="6">
                  <a:txBody>
                    <a:bodyPr/>
                    <a:lstStyle/>
                    <a:p>
                      <a:pPr algn="ctr"/>
                      <a:endParaRPr lang="en-US" altLang="ja-JP" sz="105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b="1">
                          <a:solidFill>
                            <a:srgbClr val="1E5780"/>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b="1">
                          <a:solidFill>
                            <a:srgbClr val="1E578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5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@1.5×200%</a:t>
                      </a: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rowSpan="6">
                  <a:txBody>
                    <a:bodyPr/>
                    <a:lstStyle/>
                    <a:p>
                      <a:pPr algn="ctr"/>
                      <a:endParaRPr lang="en-US" altLang="ja-JP" sz="105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b="1">
                          <a:solidFill>
                            <a:srgbClr val="1E5780"/>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050" b="1">
                          <a:solidFill>
                            <a:srgbClr val="1E578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5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@1.0×200%</a:t>
                      </a: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22844">
                <a:tc vMerge="1">
                  <a:txBody>
                    <a:bodyPr/>
                    <a:lstStyle/>
                    <a:p>
                      <a:endParaRPr kumimoji="1" lang="ja-JP" altLang="en-US"/>
                    </a:p>
                  </a:txBody>
                  <a:tcPr/>
                </a:tc>
                <a:tc>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大企業エグゼクティブ</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従業員</a:t>
                      </a:r>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1,000</a:t>
                      </a: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人以上かつ部長以上</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3"/>
                  </a:ext>
                </a:extLst>
              </a:tr>
              <a:tr h="222844">
                <a:tc vMerge="1">
                  <a:txBody>
                    <a:bodyPr/>
                    <a:lstStyle/>
                    <a:p>
                      <a:endParaRPr kumimoji="1" lang="ja-JP" altLang="en-US"/>
                    </a:p>
                  </a:txBody>
                  <a:tcPr/>
                </a:tc>
                <a:tc>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中堅・中小企業トップ</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従業員</a:t>
                      </a:r>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1,000</a:t>
                      </a: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人未満の企業経営者</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7"/>
                  </a:ext>
                </a:extLst>
              </a:tr>
              <a:tr h="310559">
                <a:tc vMerge="1">
                  <a:txBody>
                    <a:bodyPr/>
                    <a:lstStyle/>
                    <a:p>
                      <a:endParaRPr kumimoji="1" lang="ja-JP" altLang="en-US" sz="900">
                        <a:latin typeface="ＭＳ ゴシック" panose="020B0609070205080204" pitchFamily="49" charset="-128"/>
                        <a:ea typeface="ＭＳ ゴシック" panose="020B0609070205080204" pitchFamily="49" charset="-128"/>
                      </a:endParaRPr>
                    </a:p>
                  </a:txBody>
                  <a:tcPr>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C5D0DF"/>
                    </a:solidFill>
                  </a:tcPr>
                </a:tc>
                <a:tc>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高額所得層</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世帯年収</a:t>
                      </a:r>
                      <a:r>
                        <a:rPr kumimoji="1" lang="en-US" altLang="ja-JP" sz="800" b="1" i="0" u="none" strike="noStrike" kern="1200" cap="none" spc="0" normalizeH="0" baseline="0" noProof="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1,000</a:t>
                      </a:r>
                      <a:r>
                        <a:rPr kumimoji="1" lang="ja-JP" altLang="en-US" sz="800" b="1" i="0" u="none" strike="noStrike" kern="1200" cap="none" spc="0" normalizeH="0" baseline="0" noProof="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万以上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または医師、弁護士、会計士など</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endParaRPr lang="ja-JP" altLang="en-US"/>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4"/>
                  </a:ext>
                </a:extLst>
              </a:tr>
              <a:tr h="303065">
                <a:tc vMerge="1">
                  <a:txBody>
                    <a:bodyPr/>
                    <a:lstStyle/>
                    <a:p>
                      <a:pPr algn="ctr"/>
                      <a:endParaRPr lang="ja-JP" altLang="en-US" sz="7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gridSpan="2">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日経電子版有料会員</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noFill/>
                  </a:tcPr>
                </a:tc>
                <a:tc hMerge="1">
                  <a:txBody>
                    <a:bodyPr/>
                    <a:lstStyle/>
                    <a:p>
                      <a:pPr algn="l"/>
                      <a:endPar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pPr algn="ctr"/>
                      <a:endPar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pPr algn="ctr"/>
                      <a:endPar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pPr algn="ctr"/>
                      <a:endPar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pPr algn="ctr"/>
                      <a:endPar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68713">
                <a:tc vMerge="1">
                  <a:txBody>
                    <a:bodyPr/>
                    <a:lstStyle/>
                    <a:p>
                      <a:endParaRPr kumimoji="1" lang="ja-JP" altLang="en-US"/>
                    </a:p>
                  </a:txBody>
                  <a:tcPr/>
                </a:tc>
                <a:tc gridSpan="2">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国別指定</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noFill/>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154024270"/>
                  </a:ext>
                </a:extLst>
              </a:tr>
              <a:tr h="218734">
                <a:tc rowSpan="5">
                  <a:txBody>
                    <a:bodyPr/>
                    <a:lstStyle/>
                    <a:p>
                      <a:pPr algn="ctr"/>
                      <a:r>
                        <a:rPr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セグメント</a:t>
                      </a:r>
                    </a:p>
                    <a:p>
                      <a:pPr algn="ctr"/>
                      <a:r>
                        <a:rPr lang="ja-JP" altLang="en-US" sz="700" b="1">
                          <a:solidFill>
                            <a:srgbClr val="1E5780"/>
                          </a:solidFill>
                          <a:latin typeface="Meiryo UI" panose="020B0604030504040204" pitchFamily="50" charset="-128"/>
                          <a:ea typeface="Meiryo UI" panose="020B0604030504040204" pitchFamily="50" charset="-128"/>
                          <a:cs typeface="Meiryo UI" panose="020B0604030504040204" pitchFamily="50" charset="-128"/>
                        </a:rPr>
                        <a:t>（通常料金の</a:t>
                      </a:r>
                      <a:r>
                        <a:rPr lang="en-US" altLang="ja-JP" sz="700" b="1">
                          <a:solidFill>
                            <a:srgbClr val="1E5780"/>
                          </a:solidFill>
                          <a:latin typeface="Meiryo UI" panose="020B0604030504040204" pitchFamily="50" charset="-128"/>
                          <a:ea typeface="Meiryo UI" panose="020B0604030504040204" pitchFamily="50" charset="-128"/>
                          <a:cs typeface="Meiryo UI" panose="020B0604030504040204" pitchFamily="50" charset="-128"/>
                        </a:rPr>
                        <a:t>150</a:t>
                      </a:r>
                      <a:r>
                        <a:rPr lang="ja-JP" altLang="en-US" sz="7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gridSpan="2">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日経</a:t>
                      </a:r>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属性利用　または下記パッケージ</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pPr algn="l"/>
                      <a:endPar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rowSpan="5">
                  <a:txBody>
                    <a:bodyPr/>
                    <a:lstStyle/>
                    <a:p>
                      <a:pPr algn="ctr"/>
                      <a:endParaRPr lang="en-US" altLang="ja-JP" sz="105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b="1">
                          <a:solidFill>
                            <a:srgbClr val="1E5780"/>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1050" b="1">
                          <a:solidFill>
                            <a:srgbClr val="1E578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5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@3.0×150%</a:t>
                      </a: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rowSpan="5">
                  <a:txBody>
                    <a:bodyPr/>
                    <a:lstStyle/>
                    <a:p>
                      <a:pPr algn="ctr"/>
                      <a:endParaRPr lang="en-US" altLang="ja-JP" sz="105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b="1">
                          <a:solidFill>
                            <a:srgbClr val="1E5780"/>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b="1">
                          <a:solidFill>
                            <a:srgbClr val="1E578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5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@2.0×150%</a:t>
                      </a: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rowSpan="5">
                  <a:txBody>
                    <a:bodyPr/>
                    <a:lstStyle/>
                    <a:p>
                      <a:pPr algn="ctr"/>
                      <a:endParaRPr lang="en-US" altLang="ja-JP" sz="105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b="1">
                          <a:solidFill>
                            <a:srgbClr val="1E5780"/>
                          </a:solidFill>
                          <a:latin typeface="Meiryo UI" panose="020B0604030504040204" pitchFamily="50" charset="-128"/>
                          <a:ea typeface="Meiryo UI" panose="020B0604030504040204" pitchFamily="50" charset="-128"/>
                          <a:cs typeface="Meiryo UI" panose="020B0604030504040204" pitchFamily="50" charset="-128"/>
                        </a:rPr>
                        <a:t>@2.25</a:t>
                      </a:r>
                      <a:r>
                        <a:rPr lang="ja-JP" altLang="en-US" sz="1050" b="1">
                          <a:solidFill>
                            <a:srgbClr val="1E578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5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@1.5×150%</a:t>
                      </a: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rowSpan="5">
                  <a:txBody>
                    <a:bodyPr/>
                    <a:lstStyle/>
                    <a:p>
                      <a:pPr algn="ctr"/>
                      <a:endParaRPr lang="en-US" altLang="ja-JP" sz="105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b="1">
                          <a:solidFill>
                            <a:srgbClr val="1E5780"/>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050" b="1">
                          <a:solidFill>
                            <a:srgbClr val="1E578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5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@1.0×150%</a:t>
                      </a: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18734">
                <a:tc vMerge="1">
                  <a:txBody>
                    <a:bodyPr/>
                    <a:lstStyle/>
                    <a:p>
                      <a:endParaRPr kumimoji="1" lang="ja-JP" altLang="en-US"/>
                    </a:p>
                  </a:txBody>
                  <a:tcPr/>
                </a:tc>
                <a:tc>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部長以上</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役職：部長以上</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0"/>
                  </a:ext>
                </a:extLst>
              </a:tr>
              <a:tr h="314418">
                <a:tc vMerge="1">
                  <a:txBody>
                    <a:bodyPr/>
                    <a:lstStyle/>
                    <a:p>
                      <a:endParaRPr kumimoji="1" lang="ja-JP" altLang="en-US"/>
                    </a:p>
                  </a:txBody>
                  <a:tcPr/>
                </a:tc>
                <a:tc>
                  <a:txBody>
                    <a:bodyPr/>
                    <a:lstStyle/>
                    <a:p>
                      <a:pPr algn="l"/>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IT</a:t>
                      </a: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導入関与者</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algn="l"/>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職種：経営者・役員／経営企画／情報システム部門</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6"/>
                  </a:ext>
                </a:extLst>
              </a:tr>
              <a:tr h="314418">
                <a:tc vMerge="1">
                  <a:txBody>
                    <a:bodyPr/>
                    <a:lstStyle/>
                    <a:p>
                      <a:endParaRPr kumimoji="1" lang="ja-JP" altLang="en-US"/>
                    </a:p>
                  </a:txBody>
                  <a:tcPr/>
                </a:tc>
                <a:tc>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製造業</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自動車・輸送機器、電気・電子機器、機械・重電、素材、食品･医薬品・化粧品、その他製造業</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8"/>
                  </a:ext>
                </a:extLst>
              </a:tr>
              <a:tr h="252203">
                <a:tc vMerge="1">
                  <a:txBody>
                    <a:bodyPr/>
                    <a:lstStyle/>
                    <a:p>
                      <a:pPr algn="ctr"/>
                      <a:endParaRPr lang="ja-JP" altLang="en-US" sz="7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algn="l"/>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カスタムセグメント</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閲読傾向、閲読履歴、記事キーワード等</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pPr algn="ctr"/>
                      <a:endParaRPr lang="ja-JP" altLang="en-US" sz="105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pPr algn="ctr"/>
                      <a:endParaRPr lang="ja-JP" altLang="en-US" sz="105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pPr algn="ctr"/>
                      <a:endParaRPr lang="ja-JP" altLang="en-US" sz="105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pPr algn="ctr"/>
                      <a:endParaRPr lang="ja-JP" altLang="en-US" sz="105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79666">
                <a:tc rowSpan="3">
                  <a:txBody>
                    <a:bodyPr/>
                    <a:lstStyle/>
                    <a:p>
                      <a:pPr algn="ctr"/>
                      <a:r>
                        <a:rPr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セグメント</a:t>
                      </a:r>
                      <a:endParaRPr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地域</a:t>
                      </a:r>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年代</a:t>
                      </a:r>
                      <a:endParaRPr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700" b="1">
                          <a:solidFill>
                            <a:srgbClr val="1E5780"/>
                          </a:solidFill>
                          <a:latin typeface="Meiryo UI" panose="020B0604030504040204" pitchFamily="50" charset="-128"/>
                          <a:ea typeface="Meiryo UI" panose="020B0604030504040204" pitchFamily="50" charset="-128"/>
                          <a:cs typeface="Meiryo UI" panose="020B0604030504040204" pitchFamily="50" charset="-128"/>
                        </a:rPr>
                        <a:t>（通常料金の</a:t>
                      </a:r>
                      <a:r>
                        <a:rPr lang="en-US" altLang="ja-JP" sz="700" b="1">
                          <a:solidFill>
                            <a:srgbClr val="1E5780"/>
                          </a:solidFill>
                          <a:latin typeface="Meiryo UI" panose="020B0604030504040204" pitchFamily="50" charset="-128"/>
                          <a:ea typeface="Meiryo UI" panose="020B0604030504040204" pitchFamily="50" charset="-128"/>
                          <a:cs typeface="Meiryo UI" panose="020B0604030504040204" pitchFamily="50" charset="-128"/>
                        </a:rPr>
                        <a:t>120</a:t>
                      </a:r>
                      <a:r>
                        <a:rPr lang="ja-JP" altLang="en-US" sz="7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C5D0DF"/>
                    </a:solidFill>
                  </a:tcPr>
                </a:tc>
                <a:tc gridSpan="2">
                  <a:txBody>
                    <a:bodyPr/>
                    <a:lstStyle/>
                    <a:p>
                      <a:pPr algn="ctr"/>
                      <a:r>
                        <a:rPr lang="zh-TW"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東京</a:t>
                      </a:r>
                      <a:r>
                        <a:rPr lang="en-US" altLang="zh-TW"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神奈川</a:t>
                      </a:r>
                      <a:r>
                        <a:rPr lang="en-US" altLang="zh-TW"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千葉</a:t>
                      </a:r>
                      <a:r>
                        <a:rPr lang="en-US" altLang="zh-TW"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埼玉</a:t>
                      </a:r>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大阪など</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lang="ja-JP" altLang="en-US" sz="700">
                        <a:latin typeface="ＭＳ ゴシック" panose="020B0609070205080204" pitchFamily="49" charset="-128"/>
                        <a:ea typeface="ＭＳ ゴシック" panose="020B0609070205080204" pitchFamily="49" charset="-128"/>
                      </a:endParaRPr>
                    </a:p>
                  </a:txBody>
                  <a:tcPr marL="36000" marR="36000"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003964"/>
                      </a:solidFill>
                      <a:prstDash val="solid"/>
                      <a:round/>
                      <a:headEnd type="none" w="med" len="med"/>
                      <a:tailEnd type="none" w="med" len="med"/>
                    </a:lnB>
                    <a:solidFill>
                      <a:schemeClr val="bg1"/>
                    </a:solidFill>
                  </a:tcPr>
                </a:tc>
                <a:tc rowSpan="3">
                  <a:txBody>
                    <a:bodyPr/>
                    <a:lstStyle/>
                    <a:p>
                      <a:pPr algn="ctr">
                        <a:lnSpc>
                          <a:spcPct val="150000"/>
                        </a:lnSpc>
                      </a:pPr>
                      <a:r>
                        <a:rPr lang="en-US" altLang="ja-JP" sz="1050" b="1" dirty="0">
                          <a:solidFill>
                            <a:srgbClr val="1E5780"/>
                          </a:solidFill>
                          <a:latin typeface="Meiryo UI"/>
                          <a:ea typeface="Meiryo UI"/>
                          <a:cs typeface="Meiryo UI" panose="020B0604030504040204" pitchFamily="50" charset="-128"/>
                        </a:rPr>
                        <a:t>@3.6</a:t>
                      </a:r>
                      <a:r>
                        <a:rPr lang="ja-JP" altLang="en-US" sz="1050" b="1">
                          <a:solidFill>
                            <a:srgbClr val="1E5780"/>
                          </a:solidFill>
                          <a:latin typeface="Meiryo UI"/>
                          <a:ea typeface="Meiryo UI"/>
                          <a:cs typeface="Meiryo UI" panose="020B0604030504040204" pitchFamily="50" charset="-128"/>
                        </a:rPr>
                        <a:t>円</a:t>
                      </a:r>
                      <a:br>
                        <a:rPr lang="en-US" altLang="ja-JP" sz="800" b="1" dirty="0">
                          <a:solidFill>
                            <a:srgbClr val="1E5780"/>
                          </a:solidFill>
                          <a:latin typeface="Meiryo UI"/>
                          <a:ea typeface="Meiryo UI"/>
                          <a:cs typeface="Meiryo UI" panose="020B0604030504040204" pitchFamily="50" charset="-128"/>
                        </a:rPr>
                      </a:br>
                      <a:r>
                        <a:rPr lang="ja-JP" altLang="en-US" sz="800" b="1">
                          <a:solidFill>
                            <a:srgbClr val="1E5780"/>
                          </a:solidFill>
                          <a:latin typeface="Meiryo UI"/>
                          <a:ea typeface="Meiryo UI"/>
                          <a:cs typeface="Meiryo UI" panose="020B0604030504040204" pitchFamily="50" charset="-128"/>
                        </a:rPr>
                        <a:t>（</a:t>
                      </a:r>
                      <a:r>
                        <a:rPr lang="en-US" altLang="ja-JP" sz="800" b="1" dirty="0">
                          <a:solidFill>
                            <a:srgbClr val="1E5780"/>
                          </a:solidFill>
                          <a:latin typeface="Meiryo UI"/>
                          <a:ea typeface="Meiryo UI"/>
                          <a:cs typeface="Meiryo UI" panose="020B0604030504040204" pitchFamily="50" charset="-128"/>
                        </a:rPr>
                        <a:t>@3.0×120%</a:t>
                      </a:r>
                      <a:r>
                        <a:rPr lang="ja-JP" altLang="en-US" sz="800" b="1">
                          <a:solidFill>
                            <a:srgbClr val="1E5780"/>
                          </a:solidFill>
                          <a:latin typeface="Meiryo UI"/>
                          <a:ea typeface="Meiryo UI"/>
                          <a:cs typeface="Meiryo UI" panose="020B0604030504040204" pitchFamily="50" charset="-128"/>
                        </a:rPr>
                        <a:t>）</a:t>
                      </a:r>
                    </a:p>
                  </a:txBody>
                  <a:tcPr marL="33231" marR="33231" marT="36000" marB="36000" anchor="ctr" anchorCtr="1">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bg1"/>
                    </a:solidFill>
                  </a:tcPr>
                </a:tc>
                <a:tc rowSpan="3">
                  <a:txBody>
                    <a:bodyPr/>
                    <a:lstStyle/>
                    <a:p>
                      <a:pPr algn="ctr">
                        <a:lnSpc>
                          <a:spcPct val="150000"/>
                        </a:lnSpc>
                      </a:pPr>
                      <a:r>
                        <a:rPr lang="en-US" altLang="ja-JP" sz="1050" b="1">
                          <a:solidFill>
                            <a:srgbClr val="1E5780"/>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050" b="1">
                          <a:solidFill>
                            <a:srgbClr val="1E578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5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50000"/>
                        </a:lnSpc>
                      </a:pP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@2.0×120</a:t>
                      </a: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bg1"/>
                    </a:solidFill>
                  </a:tcPr>
                </a:tc>
                <a:tc rowSpan="3">
                  <a:txBody>
                    <a:bodyPr/>
                    <a:lstStyle/>
                    <a:p>
                      <a:pPr algn="ctr">
                        <a:lnSpc>
                          <a:spcPct val="150000"/>
                        </a:lnSpc>
                      </a:pPr>
                      <a:r>
                        <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50000"/>
                        </a:lnSpc>
                      </a:pP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@1.5×120%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bg1"/>
                    </a:solidFill>
                  </a:tcPr>
                </a:tc>
                <a:tc rowSpan="3">
                  <a:txBody>
                    <a:bodyPr/>
                    <a:lstStyle/>
                    <a:p>
                      <a:pPr algn="ctr">
                        <a:lnSpc>
                          <a:spcPct val="150000"/>
                        </a:lnSpc>
                      </a:pPr>
                      <a:r>
                        <a:rPr lang="en-US" altLang="ja-JP" sz="1050" b="1">
                          <a:solidFill>
                            <a:srgbClr val="1E5780"/>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50" b="1">
                          <a:solidFill>
                            <a:srgbClr val="1E578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5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50000"/>
                        </a:lnSpc>
                      </a:pP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@1.0×120</a:t>
                      </a: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79666">
                <a:tc vMerge="1">
                  <a:txBody>
                    <a:bodyPr/>
                    <a:lstStyle/>
                    <a:p>
                      <a:endParaRPr kumimoji="1" lang="ja-JP" altLang="en-US"/>
                    </a:p>
                  </a:txBody>
                  <a:tcPr/>
                </a:tc>
                <a:tc gridSpan="2">
                  <a:txBody>
                    <a:bodyPr/>
                    <a:lstStyle/>
                    <a:p>
                      <a:pPr algn="ct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首都圏</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一都三県</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中部三県</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関西二府四県</a:t>
                      </a:r>
                      <a:endParaRPr lang="ja-JP" altLang="en-US" sz="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lang="ja-JP" altLang="en-US" sz="700">
                        <a:latin typeface="ＭＳ ゴシック" panose="020B0609070205080204" pitchFamily="49" charset="-128"/>
                        <a:ea typeface="ＭＳ ゴシック" panose="020B0609070205080204" pitchFamily="49" charset="-128"/>
                      </a:endParaRPr>
                    </a:p>
                  </a:txBody>
                  <a:tcPr marL="36000" marR="36000"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3"/>
                  </a:ext>
                </a:extLst>
              </a:tr>
              <a:tr h="182371">
                <a:tc vMerge="1">
                  <a:txBody>
                    <a:bodyPr/>
                    <a:lstStyle/>
                    <a:p>
                      <a:endParaRPr kumimoji="1" lang="ja-JP" alt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代</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代</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代</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代</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代以上</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bg1"/>
                    </a:solidFill>
                  </a:tcPr>
                </a:tc>
                <a:tc hMerge="1">
                  <a:txBody>
                    <a:bodyPr/>
                    <a:lstStyle/>
                    <a:p>
                      <a:endParaRPr lang="ja-JP" altLang="en-US" sz="700">
                        <a:latin typeface="ＭＳ ゴシック" panose="020B0609070205080204" pitchFamily="49" charset="-128"/>
                        <a:ea typeface="ＭＳ ゴシック" panose="020B0609070205080204" pitchFamily="49" charset="-128"/>
                      </a:endParaRPr>
                    </a:p>
                  </a:txBody>
                  <a:tcPr marL="36000" marR="36000"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5"/>
                  </a:ext>
                </a:extLst>
              </a:tr>
            </a:tbl>
          </a:graphicData>
        </a:graphic>
      </p:graphicFrame>
      <p:sp>
        <p:nvSpPr>
          <p:cNvPr id="26" name="タイトル 1">
            <a:extLst>
              <a:ext uri="{FF2B5EF4-FFF2-40B4-BE49-F238E27FC236}">
                <a16:creationId xmlns:a16="http://schemas.microsoft.com/office/drawing/2014/main" id="{4342101D-1D06-45E1-84F5-5C8562033800}"/>
              </a:ext>
            </a:extLst>
          </p:cNvPr>
          <p:cNvSpPr>
            <a:spLocks noGrp="1"/>
          </p:cNvSpPr>
          <p:nvPr>
            <p:ph type="title"/>
          </p:nvPr>
        </p:nvSpPr>
        <p:spPr>
          <a:xfrm>
            <a:off x="397332" y="207185"/>
            <a:ext cx="7905750" cy="460148"/>
          </a:xfrm>
        </p:spPr>
        <p:txBody>
          <a:bodyPr/>
          <a:lstStyle/>
          <a:p>
            <a:r>
              <a:rPr lang="ja-JP" altLang="en-US" dirty="0"/>
              <a:t>ターゲティングレクタングル（日経</a:t>
            </a:r>
            <a:r>
              <a:rPr lang="en-US" altLang="ja-JP" dirty="0"/>
              <a:t>ID</a:t>
            </a:r>
            <a:r>
              <a:rPr lang="ja-JP" altLang="en-US" dirty="0"/>
              <a:t>）</a:t>
            </a:r>
            <a:endParaRPr kumimoji="1" lang="ja-JP" altLang="en-US" dirty="0"/>
          </a:p>
        </p:txBody>
      </p:sp>
      <p:grpSp>
        <p:nvGrpSpPr>
          <p:cNvPr id="27" name="グループ化 26">
            <a:extLst>
              <a:ext uri="{FF2B5EF4-FFF2-40B4-BE49-F238E27FC236}">
                <a16:creationId xmlns:a16="http://schemas.microsoft.com/office/drawing/2014/main" id="{5BAEC309-F14F-43ED-B7BD-816B2B2FFA83}"/>
              </a:ext>
            </a:extLst>
          </p:cNvPr>
          <p:cNvGrpSpPr/>
          <p:nvPr/>
        </p:nvGrpSpPr>
        <p:grpSpPr>
          <a:xfrm>
            <a:off x="4303805" y="179707"/>
            <a:ext cx="1960410" cy="491073"/>
            <a:chOff x="5051975" y="179707"/>
            <a:chExt cx="1960410" cy="491073"/>
          </a:xfrm>
        </p:grpSpPr>
        <p:grpSp>
          <p:nvGrpSpPr>
            <p:cNvPr id="28" name="グループ化 27">
              <a:extLst>
                <a:ext uri="{FF2B5EF4-FFF2-40B4-BE49-F238E27FC236}">
                  <a16:creationId xmlns:a16="http://schemas.microsoft.com/office/drawing/2014/main" id="{8C8D932A-DB38-4B47-9DFD-BA4941144807}"/>
                </a:ext>
              </a:extLst>
            </p:cNvPr>
            <p:cNvGrpSpPr/>
            <p:nvPr/>
          </p:nvGrpSpPr>
          <p:grpSpPr>
            <a:xfrm>
              <a:off x="5051975" y="179707"/>
              <a:ext cx="946328" cy="226480"/>
              <a:chOff x="2345874" y="280659"/>
              <a:chExt cx="921760" cy="226480"/>
            </a:xfrm>
          </p:grpSpPr>
          <p:sp>
            <p:nvSpPr>
              <p:cNvPr id="38" name="角丸四角形 5">
                <a:extLst>
                  <a:ext uri="{FF2B5EF4-FFF2-40B4-BE49-F238E27FC236}">
                    <a16:creationId xmlns:a16="http://schemas.microsoft.com/office/drawing/2014/main" id="{018FC7DF-A058-473D-BACA-4BC966E653D7}"/>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50">
                  <a:solidFill>
                    <a:srgbClr val="003963"/>
                  </a:solidFill>
                  <a:latin typeface="ＭＳ Ｐゴシック"/>
                </a:endParaRPr>
              </a:p>
            </p:txBody>
          </p:sp>
          <p:sp>
            <p:nvSpPr>
              <p:cNvPr id="39" name="テキスト ボックス 38">
                <a:extLst>
                  <a:ext uri="{FF2B5EF4-FFF2-40B4-BE49-F238E27FC236}">
                    <a16:creationId xmlns:a16="http://schemas.microsoft.com/office/drawing/2014/main" id="{511EFDD4-CA72-46C8-9292-4603C718500A}"/>
                  </a:ext>
                </a:extLst>
              </p:cNvPr>
              <p:cNvSpPr txBox="1"/>
              <p:nvPr/>
            </p:nvSpPr>
            <p:spPr>
              <a:xfrm>
                <a:off x="2436419" y="280659"/>
                <a:ext cx="740908" cy="223137"/>
              </a:xfrm>
              <a:prstGeom prst="rect">
                <a:avLst/>
              </a:prstGeom>
              <a:noFill/>
            </p:spPr>
            <p:txBody>
              <a:bodyPr wrap="none" rtlCol="0">
                <a:spAutoFit/>
              </a:bodyPr>
              <a:lstStyle/>
              <a:p>
                <a:pPr algn="ctr"/>
                <a:r>
                  <a:rPr lang="ja-JP" altLang="en-US" sz="850" b="1" dirty="0">
                    <a:solidFill>
                      <a:srgbClr val="00253C"/>
                    </a:solidFill>
                    <a:latin typeface="ＭＳ Ｐゴシック"/>
                    <a:cs typeface="メイリオ" panose="020B0604030504040204" pitchFamily="50" charset="-128"/>
                  </a:rPr>
                  <a:t>ディスプレー</a:t>
                </a:r>
              </a:p>
            </p:txBody>
          </p:sp>
        </p:grpSp>
        <p:grpSp>
          <p:nvGrpSpPr>
            <p:cNvPr id="29" name="グループ化 28">
              <a:extLst>
                <a:ext uri="{FF2B5EF4-FFF2-40B4-BE49-F238E27FC236}">
                  <a16:creationId xmlns:a16="http://schemas.microsoft.com/office/drawing/2014/main" id="{7C506D9C-425A-49A0-B573-B07499BE05A2}"/>
                </a:ext>
              </a:extLst>
            </p:cNvPr>
            <p:cNvGrpSpPr/>
            <p:nvPr/>
          </p:nvGrpSpPr>
          <p:grpSpPr>
            <a:xfrm>
              <a:off x="6066057" y="179707"/>
              <a:ext cx="946328" cy="226480"/>
              <a:chOff x="2345874" y="280659"/>
              <a:chExt cx="921760" cy="226480"/>
            </a:xfrm>
          </p:grpSpPr>
          <p:sp>
            <p:nvSpPr>
              <p:cNvPr id="36" name="角丸四角形 5">
                <a:extLst>
                  <a:ext uri="{FF2B5EF4-FFF2-40B4-BE49-F238E27FC236}">
                    <a16:creationId xmlns:a16="http://schemas.microsoft.com/office/drawing/2014/main" id="{28A7B81C-23A5-4E8F-ABCF-4E8C1A9D493B}"/>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37" name="テキスト ボックス 36">
                <a:extLst>
                  <a:ext uri="{FF2B5EF4-FFF2-40B4-BE49-F238E27FC236}">
                    <a16:creationId xmlns:a16="http://schemas.microsoft.com/office/drawing/2014/main" id="{80D71D99-C9AE-43DD-885F-BCE8B1CEEFA8}"/>
                  </a:ext>
                </a:extLst>
              </p:cNvPr>
              <p:cNvSpPr txBox="1"/>
              <p:nvPr/>
            </p:nvSpPr>
            <p:spPr>
              <a:xfrm>
                <a:off x="2649016" y="280659"/>
                <a:ext cx="315713" cy="223138"/>
              </a:xfrm>
              <a:prstGeom prst="rect">
                <a:avLst/>
              </a:prstGeom>
              <a:noFill/>
            </p:spPr>
            <p:txBody>
              <a:bodyPr wrap="none" rtlCol="0">
                <a:spAutoFit/>
              </a:bodyPr>
              <a:lstStyle/>
              <a:p>
                <a:pPr algn="ctr"/>
                <a:r>
                  <a:rPr kumimoji="1" lang="en-US" altLang="ja-JP" sz="850" b="1">
                    <a:solidFill>
                      <a:srgbClr val="00253C"/>
                    </a:solidFill>
                    <a:latin typeface="+mn-ea"/>
                    <a:cs typeface="メイリオ" panose="020B0604030504040204" pitchFamily="50" charset="-128"/>
                  </a:rPr>
                  <a:t>PC</a:t>
                </a:r>
                <a:endParaRPr kumimoji="1" lang="ja-JP" altLang="en-US" sz="850" b="1">
                  <a:solidFill>
                    <a:srgbClr val="00253C"/>
                  </a:solidFill>
                  <a:latin typeface="+mn-ea"/>
                  <a:cs typeface="メイリオ" panose="020B0604030504040204" pitchFamily="50" charset="-128"/>
                </a:endParaRPr>
              </a:p>
            </p:txBody>
          </p:sp>
        </p:grpSp>
        <p:grpSp>
          <p:nvGrpSpPr>
            <p:cNvPr id="30" name="グループ化 29">
              <a:extLst>
                <a:ext uri="{FF2B5EF4-FFF2-40B4-BE49-F238E27FC236}">
                  <a16:creationId xmlns:a16="http://schemas.microsoft.com/office/drawing/2014/main" id="{F8857F5B-DEA2-40F5-AD5E-406A19AEB08D}"/>
                </a:ext>
              </a:extLst>
            </p:cNvPr>
            <p:cNvGrpSpPr/>
            <p:nvPr/>
          </p:nvGrpSpPr>
          <p:grpSpPr>
            <a:xfrm>
              <a:off x="6061872" y="444300"/>
              <a:ext cx="946328" cy="226480"/>
              <a:chOff x="2345874" y="280659"/>
              <a:chExt cx="921760" cy="226480"/>
            </a:xfrm>
          </p:grpSpPr>
          <p:sp>
            <p:nvSpPr>
              <p:cNvPr id="34" name="角丸四角形 5">
                <a:extLst>
                  <a:ext uri="{FF2B5EF4-FFF2-40B4-BE49-F238E27FC236}">
                    <a16:creationId xmlns:a16="http://schemas.microsoft.com/office/drawing/2014/main" id="{83549ACB-0F17-4E21-969E-0C781BADD556}"/>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35" name="テキスト ボックス 34">
                <a:extLst>
                  <a:ext uri="{FF2B5EF4-FFF2-40B4-BE49-F238E27FC236}">
                    <a16:creationId xmlns:a16="http://schemas.microsoft.com/office/drawing/2014/main" id="{F57B0D93-262F-4A0B-BE1D-522E60AC5D5F}"/>
                  </a:ext>
                </a:extLst>
              </p:cNvPr>
              <p:cNvSpPr txBox="1"/>
              <p:nvPr/>
            </p:nvSpPr>
            <p:spPr>
              <a:xfrm>
                <a:off x="2519419" y="280659"/>
                <a:ext cx="574903" cy="223138"/>
              </a:xfrm>
              <a:prstGeom prst="rect">
                <a:avLst/>
              </a:prstGeom>
              <a:noFill/>
            </p:spPr>
            <p:txBody>
              <a:bodyPr wrap="none" rtlCol="0">
                <a:spAutoFit/>
              </a:bodyPr>
              <a:lstStyle/>
              <a:p>
                <a:pPr algn="ctr"/>
                <a:r>
                  <a:rPr lang="ja-JP" altLang="en-US" sz="850" b="1">
                    <a:solidFill>
                      <a:srgbClr val="00253C"/>
                    </a:solidFill>
                    <a:latin typeface="+mn-ea"/>
                    <a:cs typeface="メイリオ" panose="020B0604030504040204" pitchFamily="50" charset="-128"/>
                  </a:rPr>
                  <a:t>モバイル</a:t>
                </a:r>
                <a:endParaRPr kumimoji="1" lang="ja-JP" altLang="en-US" sz="850" b="1">
                  <a:solidFill>
                    <a:srgbClr val="00253C"/>
                  </a:solidFill>
                  <a:latin typeface="+mn-ea"/>
                  <a:cs typeface="メイリオ" panose="020B0604030504040204" pitchFamily="50" charset="-128"/>
                </a:endParaRPr>
              </a:p>
            </p:txBody>
          </p:sp>
        </p:grpSp>
        <p:grpSp>
          <p:nvGrpSpPr>
            <p:cNvPr id="31" name="グループ化 30">
              <a:extLst>
                <a:ext uri="{FF2B5EF4-FFF2-40B4-BE49-F238E27FC236}">
                  <a16:creationId xmlns:a16="http://schemas.microsoft.com/office/drawing/2014/main" id="{C966B0E5-5A9A-4152-ADD8-9483A3BB1341}"/>
                </a:ext>
              </a:extLst>
            </p:cNvPr>
            <p:cNvGrpSpPr/>
            <p:nvPr/>
          </p:nvGrpSpPr>
          <p:grpSpPr>
            <a:xfrm>
              <a:off x="5051975" y="444300"/>
              <a:ext cx="946328" cy="226480"/>
              <a:chOff x="2345874" y="548996"/>
              <a:chExt cx="921760" cy="226480"/>
            </a:xfrm>
          </p:grpSpPr>
          <p:sp>
            <p:nvSpPr>
              <p:cNvPr id="32" name="角丸四角形 8">
                <a:extLst>
                  <a:ext uri="{FF2B5EF4-FFF2-40B4-BE49-F238E27FC236}">
                    <a16:creationId xmlns:a16="http://schemas.microsoft.com/office/drawing/2014/main" id="{5CFE7CA6-CBA8-4ADF-914E-515F3AB55C73}"/>
                  </a:ext>
                </a:extLst>
              </p:cNvPr>
              <p:cNvSpPr/>
              <p:nvPr/>
            </p:nvSpPr>
            <p:spPr>
              <a:xfrm>
                <a:off x="2345874" y="554837"/>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33" name="テキスト ボックス 32">
                <a:extLst>
                  <a:ext uri="{FF2B5EF4-FFF2-40B4-BE49-F238E27FC236}">
                    <a16:creationId xmlns:a16="http://schemas.microsoft.com/office/drawing/2014/main" id="{5BDB8183-3A0B-4D06-AE53-6C93FEBE89E5}"/>
                  </a:ext>
                </a:extLst>
              </p:cNvPr>
              <p:cNvSpPr txBox="1"/>
              <p:nvPr/>
            </p:nvSpPr>
            <p:spPr>
              <a:xfrm>
                <a:off x="2394510" y="548996"/>
                <a:ext cx="824725" cy="223138"/>
              </a:xfrm>
              <a:prstGeom prst="rect">
                <a:avLst/>
              </a:prstGeom>
              <a:noFill/>
            </p:spPr>
            <p:txBody>
              <a:bodyPr wrap="none" rtlCol="0">
                <a:spAutoFit/>
              </a:bodyPr>
              <a:lstStyle/>
              <a:p>
                <a:pPr algn="ctr"/>
                <a:r>
                  <a:rPr kumimoji="1" lang="ja-JP" altLang="en-US" sz="850" b="1">
                    <a:solidFill>
                      <a:srgbClr val="00253C"/>
                    </a:solidFill>
                    <a:latin typeface="+mn-ea"/>
                    <a:cs typeface="メイリオ" panose="020B0604030504040204" pitchFamily="50" charset="-128"/>
                  </a:rPr>
                  <a:t>ターゲティング</a:t>
                </a:r>
              </a:p>
            </p:txBody>
          </p:sp>
        </p:grpSp>
      </p:grpSp>
      <p:sp>
        <p:nvSpPr>
          <p:cNvPr id="19" name="Text Box 16">
            <a:extLst>
              <a:ext uri="{FF2B5EF4-FFF2-40B4-BE49-F238E27FC236}">
                <a16:creationId xmlns:a16="http://schemas.microsoft.com/office/drawing/2014/main" id="{4510426A-D021-40DC-AE6C-D75B5E06C48C}"/>
              </a:ext>
            </a:extLst>
          </p:cNvPr>
          <p:cNvSpPr txBox="1">
            <a:spLocks noChangeArrowheads="1"/>
          </p:cNvSpPr>
          <p:nvPr/>
        </p:nvSpPr>
        <p:spPr bwMode="auto">
          <a:xfrm>
            <a:off x="9009601" y="6352051"/>
            <a:ext cx="896399"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2021.08.11</a:t>
            </a:r>
            <a:r>
              <a:rPr kumimoji="0" lang="ja-JP" altLang="en-US" sz="800" dirty="0">
                <a:solidFill>
                  <a:srgbClr val="C00000"/>
                </a:solidFill>
                <a:latin typeface="Century Gothic"/>
                <a:ea typeface="HGPｺﾞｼｯｸM"/>
              </a:rPr>
              <a:t>更新</a:t>
            </a:r>
          </a:p>
        </p:txBody>
      </p:sp>
    </p:spTree>
    <p:extLst>
      <p:ext uri="{BB962C8B-B14F-4D97-AF65-F5344CB8AC3E}">
        <p14:creationId xmlns:p14="http://schemas.microsoft.com/office/powerpoint/2010/main" val="3227239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7332" y="227132"/>
            <a:ext cx="7905750" cy="460148"/>
          </a:xfrm>
        </p:spPr>
        <p:txBody>
          <a:bodyPr/>
          <a:lstStyle/>
          <a:p>
            <a:r>
              <a:rPr lang="en-US" altLang="ja-JP" kern="1100" spc="50" dirty="0"/>
              <a:t>【</a:t>
            </a:r>
            <a:r>
              <a:rPr lang="ja-JP" altLang="en-US" kern="1100" spc="50" dirty="0"/>
              <a:t>日経</a:t>
            </a:r>
            <a:r>
              <a:rPr lang="en-US" altLang="ja-JP" kern="1100" spc="50" dirty="0"/>
              <a:t>ID</a:t>
            </a:r>
            <a:r>
              <a:rPr lang="ja-JP" altLang="en-US" kern="1100" spc="50" dirty="0"/>
              <a:t>ターゲティング</a:t>
            </a:r>
            <a:r>
              <a:rPr lang="en-US" altLang="ja-JP" kern="1100" spc="50" dirty="0"/>
              <a:t>】</a:t>
            </a:r>
            <a:r>
              <a:rPr lang="ja-JP" altLang="en-US" kern="1100" spc="50" dirty="0"/>
              <a:t> 利用可能な属性項目一覧</a:t>
            </a:r>
            <a:endParaRPr kumimoji="1" lang="ja-JP" altLang="en-US" dirty="0"/>
          </a:p>
        </p:txBody>
      </p:sp>
      <p:graphicFrame>
        <p:nvGraphicFramePr>
          <p:cNvPr id="4" name="表 3"/>
          <p:cNvGraphicFramePr>
            <a:graphicFrameLocks noGrp="1"/>
          </p:cNvGraphicFramePr>
          <p:nvPr/>
        </p:nvGraphicFramePr>
        <p:xfrm>
          <a:off x="652529" y="898956"/>
          <a:ext cx="2244968" cy="5501838"/>
        </p:xfrm>
        <a:graphic>
          <a:graphicData uri="http://schemas.openxmlformats.org/drawingml/2006/table">
            <a:tbl>
              <a:tblPr firstRow="1" bandRow="1">
                <a:tableStyleId>{5C22544A-7EE6-4342-B048-85BDC9FD1C3A}</a:tableStyleId>
              </a:tblPr>
              <a:tblGrid>
                <a:gridCol w="663775">
                  <a:extLst>
                    <a:ext uri="{9D8B030D-6E8A-4147-A177-3AD203B41FA5}">
                      <a16:colId xmlns:a16="http://schemas.microsoft.com/office/drawing/2014/main" val="20001"/>
                    </a:ext>
                  </a:extLst>
                </a:gridCol>
                <a:gridCol w="1581193">
                  <a:extLst>
                    <a:ext uri="{9D8B030D-6E8A-4147-A177-3AD203B41FA5}">
                      <a16:colId xmlns:a16="http://schemas.microsoft.com/office/drawing/2014/main" val="20002"/>
                    </a:ext>
                  </a:extLst>
                </a:gridCol>
              </a:tblGrid>
              <a:tr h="213777">
                <a:tc>
                  <a:txBody>
                    <a:bodyPr/>
                    <a:lstStyle/>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大項目</a:t>
                      </a:r>
                    </a:p>
                  </a:txBody>
                  <a:tcPr marL="36000" marR="36000" marT="36000" marB="36000" anchor="ctr">
                    <a:lnL w="12700" cap="flat" cmpd="sng" algn="ctr">
                      <a:solidFill>
                        <a:srgbClr val="1E578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a:latin typeface="Meiryo UI" panose="020B0604030504040204" pitchFamily="50" charset="-128"/>
                          <a:ea typeface="Meiryo UI" panose="020B0604030504040204" pitchFamily="50" charset="-128"/>
                          <a:cs typeface="Meiryo UI" panose="020B0604030504040204" pitchFamily="50" charset="-128"/>
                        </a:rPr>
                        <a:t>小項目</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extLst>
                  <a:ext uri="{0D108BD9-81ED-4DB2-BD59-A6C34878D82A}">
                    <a16:rowId xmlns:a16="http://schemas.microsoft.com/office/drawing/2014/main" val="10000"/>
                  </a:ext>
                </a:extLst>
              </a:tr>
              <a:tr h="171097">
                <a:tc row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地域</a:t>
                      </a:r>
                      <a:endParaRPr lang="en-US" altLang="ja-JP" sz="10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FAFCA8"/>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首都圏</a:t>
                      </a:r>
                      <a:r>
                        <a:rPr kumimoji="0" lang="zh-TW"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a:t>
                      </a: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県</a:t>
                      </a:r>
                      <a:r>
                        <a:rPr kumimoji="0" lang="zh-TW"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1097">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関東（</a:t>
                      </a: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0" lang="zh-TW"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a:t>
                      </a: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kumimoji="0" lang="zh-TW"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県）</a:t>
                      </a:r>
                      <a:endPar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71097">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a:t>
                      </a: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県）</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71097">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中部（</a:t>
                      </a: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県）</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71097">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都道府県別 </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複数可</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71097">
                <a:tc rowSpan="6">
                  <a:txBody>
                    <a:bodyPr/>
                    <a:lstStyle/>
                    <a:p>
                      <a:pPr algn="ctr"/>
                      <a:r>
                        <a:rPr lang="ja-JP" altLang="en-US" sz="10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年代</a:t>
                      </a: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代</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71097">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代</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71097">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代</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71097">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代</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71097">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60</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代</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71097">
                <a:tc vMerge="1">
                  <a:txBody>
                    <a:bodyPr/>
                    <a:lstStyle/>
                    <a:p>
                      <a:pPr algn="ctr"/>
                      <a:endParaRPr lang="ja-JP" altLang="en-US" sz="10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70</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代以上</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984469062"/>
                  </a:ext>
                </a:extLst>
              </a:tr>
              <a:tr h="326248">
                <a:tc rowSpan="2">
                  <a:txBody>
                    <a:bodyPr/>
                    <a:lstStyle/>
                    <a:p>
                      <a:pPr algn="ctr"/>
                      <a:r>
                        <a:rPr lang="ja-JP" altLang="en-US" sz="1000" b="1">
                          <a:solidFill>
                            <a:srgbClr val="1E5780"/>
                          </a:solidFill>
                          <a:latin typeface="Meiryo UI" panose="020B0604030504040204" pitchFamily="50" charset="-128"/>
                          <a:ea typeface="Meiryo UI" panose="020B0604030504040204" pitchFamily="50" charset="-128"/>
                          <a:cs typeface="Meiryo UI" panose="020B0604030504040204" pitchFamily="50" charset="-128"/>
                        </a:rPr>
                        <a:t>職業</a:t>
                      </a: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お勤め</a:t>
                      </a:r>
                      <a:endPar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（会社員、公務員など）</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003964"/>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171097">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自営・自由業</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003964"/>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171097">
                <a:tc rowSpan="6">
                  <a:txBody>
                    <a:bodyPr/>
                    <a:lstStyle/>
                    <a:p>
                      <a:pPr algn="ctr"/>
                      <a:r>
                        <a:rPr lang="ja-JP" altLang="en-US" sz="10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役職</a:t>
                      </a:r>
                      <a:endParaRPr lang="en-US" altLang="ja-JP" sz="10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経営者</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171097">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役員クラス</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171097">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本部長クラス</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171097">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部長クラス</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171097">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課長クラス</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171097">
                <a:tc vMerge="1">
                  <a:txBody>
                    <a:bodyPr/>
                    <a:lstStyle/>
                    <a:p>
                      <a:pPr algn="ctr"/>
                      <a:endParaRPr lang="ja-JP" altLang="en-US" sz="10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主任／係長クラス</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3667853614"/>
                  </a:ext>
                </a:extLst>
              </a:tr>
              <a:tr h="171097">
                <a:tc rowSpan="11">
                  <a:txBody>
                    <a:bodyPr/>
                    <a:lstStyle/>
                    <a:p>
                      <a:pPr algn="ctr"/>
                      <a:r>
                        <a:rPr lang="ja-JP" altLang="en-US" sz="10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お勤め先</a:t>
                      </a:r>
                      <a:endParaRPr lang="en-US" altLang="ja-JP" sz="10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従業員</a:t>
                      </a:r>
                      <a:endParaRPr lang="en-US" altLang="ja-JP" sz="10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a:solidFill>
                            <a:srgbClr val="1E5780"/>
                          </a:solidFill>
                          <a:latin typeface="Meiryo UI" panose="020B0604030504040204" pitchFamily="50" charset="-128"/>
                          <a:ea typeface="Meiryo UI" panose="020B0604030504040204" pitchFamily="50" charset="-128"/>
                          <a:cs typeface="Meiryo UI" panose="020B0604030504040204" pitchFamily="50" charset="-128"/>
                        </a:rPr>
                        <a:t>規模</a:t>
                      </a:r>
                      <a:endParaRPr lang="en-US" altLang="ja-JP" sz="10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171097">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10-49</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r h="171097">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50-99</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5"/>
                  </a:ext>
                </a:extLst>
              </a:tr>
              <a:tr h="171097">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100-299</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6"/>
                  </a:ext>
                </a:extLst>
              </a:tr>
              <a:tr h="171097">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300-499</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2264894012"/>
                  </a:ext>
                </a:extLst>
              </a:tr>
              <a:tr h="171097">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500-999</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7"/>
                  </a:ext>
                </a:extLst>
              </a:tr>
              <a:tr h="171097">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1,000-2,999</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8"/>
                  </a:ext>
                </a:extLst>
              </a:tr>
              <a:tr h="171097">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3,000-4,999</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9"/>
                  </a:ext>
                </a:extLst>
              </a:tr>
              <a:tr h="171097">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5,000-9,999</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30"/>
                  </a:ext>
                </a:extLst>
              </a:tr>
              <a:tr h="171097">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10,000-19,999</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31"/>
                  </a:ext>
                </a:extLst>
              </a:tr>
              <a:tr h="171097">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20,000</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人以上</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bl>
          </a:graphicData>
        </a:graphic>
      </p:graphicFrame>
      <p:graphicFrame>
        <p:nvGraphicFramePr>
          <p:cNvPr id="5" name="表 4"/>
          <p:cNvGraphicFramePr>
            <a:graphicFrameLocks noGrp="1"/>
          </p:cNvGraphicFramePr>
          <p:nvPr/>
        </p:nvGraphicFramePr>
        <p:xfrm>
          <a:off x="3838724" y="898957"/>
          <a:ext cx="2228552" cy="4917434"/>
        </p:xfrm>
        <a:graphic>
          <a:graphicData uri="http://schemas.openxmlformats.org/drawingml/2006/table">
            <a:tbl>
              <a:tblPr firstRow="1" bandRow="1">
                <a:tableStyleId>{5C22544A-7EE6-4342-B048-85BDC9FD1C3A}</a:tableStyleId>
              </a:tblPr>
              <a:tblGrid>
                <a:gridCol w="650995">
                  <a:extLst>
                    <a:ext uri="{9D8B030D-6E8A-4147-A177-3AD203B41FA5}">
                      <a16:colId xmlns:a16="http://schemas.microsoft.com/office/drawing/2014/main" val="20001"/>
                    </a:ext>
                  </a:extLst>
                </a:gridCol>
                <a:gridCol w="1577557">
                  <a:extLst>
                    <a:ext uri="{9D8B030D-6E8A-4147-A177-3AD203B41FA5}">
                      <a16:colId xmlns:a16="http://schemas.microsoft.com/office/drawing/2014/main" val="20002"/>
                    </a:ext>
                  </a:extLst>
                </a:gridCol>
              </a:tblGrid>
              <a:tr h="204014">
                <a:tc>
                  <a:txBody>
                    <a:bodyPr/>
                    <a:lstStyle/>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大項目</a:t>
                      </a:r>
                    </a:p>
                  </a:txBody>
                  <a:tcPr marL="36000" marR="36000" marT="36000" marB="36000" anchor="ctr">
                    <a:lnL w="12700" cap="flat" cmpd="sng" algn="ctr">
                      <a:solidFill>
                        <a:srgbClr val="1E578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a:latin typeface="Meiryo UI" panose="020B0604030504040204" pitchFamily="50" charset="-128"/>
                          <a:ea typeface="Meiryo UI" panose="020B0604030504040204" pitchFamily="50" charset="-128"/>
                          <a:cs typeface="Meiryo UI" panose="020B0604030504040204" pitchFamily="50" charset="-128"/>
                        </a:rPr>
                        <a:t>小項目</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extLst>
                  <a:ext uri="{0D108BD9-81ED-4DB2-BD59-A6C34878D82A}">
                    <a16:rowId xmlns:a16="http://schemas.microsoft.com/office/drawing/2014/main" val="10000"/>
                  </a:ext>
                </a:extLst>
              </a:tr>
              <a:tr h="190889">
                <a:tc rowSpan="2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b="1">
                          <a:solidFill>
                            <a:srgbClr val="1E5780"/>
                          </a:solidFill>
                          <a:latin typeface="Meiryo UI" panose="020B0604030504040204" pitchFamily="50" charset="-128"/>
                          <a:ea typeface="Meiryo UI" panose="020B0604030504040204" pitchFamily="50" charset="-128"/>
                          <a:cs typeface="Meiryo UI" panose="020B0604030504040204" pitchFamily="50" charset="-128"/>
                        </a:rPr>
                        <a:t>業種</a:t>
                      </a:r>
                      <a:endParaRPr lang="en-US" altLang="ja-JP" sz="10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農林水産・鉱業</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90889">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建設</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90889">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自動車・輸送機器</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90889">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電気・電子機器</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90889">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機械・重電</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0889">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素材</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90889">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エネルギー</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90889">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食品・医薬・化粧品</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90889">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その他製造業</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10008">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卸売・小売業・商業（商社含む）</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90889">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金融・証券・保険</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003964"/>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90889">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不動産</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190889">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通信サービス</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003964"/>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190889">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情報処理・</a:t>
                      </a: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SI</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・ソフトウェア</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003964"/>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190889">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運輸</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190889">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コンサル・会計・法律関連</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190889">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放送・広告・出版・マスコミ</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190889">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公務員（教員を除く）</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190889">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教育・教育学習支援関係</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190889">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190889">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介護・福祉</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190889">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飲食店・宿泊</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190889">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人材サービス</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r h="190889">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旅行</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5"/>
                  </a:ext>
                </a:extLst>
              </a:tr>
            </a:tbl>
          </a:graphicData>
        </a:graphic>
      </p:graphicFrame>
      <p:sp>
        <p:nvSpPr>
          <p:cNvPr id="6" name="Rectangle 7"/>
          <p:cNvSpPr>
            <a:spLocks noChangeArrowheads="1"/>
          </p:cNvSpPr>
          <p:nvPr/>
        </p:nvSpPr>
        <p:spPr bwMode="auto">
          <a:xfrm>
            <a:off x="3052639" y="6122155"/>
            <a:ext cx="53463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tabLst>
                <a:tab pos="180975" algn="l"/>
              </a:tabLst>
            </a:pPr>
            <a:r>
              <a:rPr kumimoji="0"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役職、業種、職種、お勤め先従業員規模は職業で「お勤め」「自営・自由業」選択者のみ必須の項目です。</a:t>
            </a:r>
          </a:p>
          <a:p>
            <a:pPr>
              <a:tabLst>
                <a:tab pos="180975" algn="l"/>
              </a:tabLst>
            </a:pPr>
            <a:r>
              <a:rPr kumimoji="0"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00" dirty="0">
                <a:latin typeface="Meiryo UI" panose="020B0604030504040204" pitchFamily="50" charset="-128"/>
                <a:ea typeface="Meiryo UI" panose="020B0604030504040204" pitchFamily="50" charset="-128"/>
                <a:cs typeface="Meiryo UI" panose="020B0604030504040204" pitchFamily="50" charset="-128"/>
              </a:rPr>
              <a:t>世帯年収は任意回答の項目です。</a:t>
            </a:r>
          </a:p>
        </p:txBody>
      </p:sp>
      <p:graphicFrame>
        <p:nvGraphicFramePr>
          <p:cNvPr id="7" name="表 6"/>
          <p:cNvGraphicFramePr>
            <a:graphicFrameLocks noGrp="1"/>
          </p:cNvGraphicFramePr>
          <p:nvPr/>
        </p:nvGraphicFramePr>
        <p:xfrm>
          <a:off x="6865843" y="898957"/>
          <a:ext cx="2224889" cy="4165436"/>
        </p:xfrm>
        <a:graphic>
          <a:graphicData uri="http://schemas.openxmlformats.org/drawingml/2006/table">
            <a:tbl>
              <a:tblPr firstRow="1" bandRow="1">
                <a:tableStyleId>{5C22544A-7EE6-4342-B048-85BDC9FD1C3A}</a:tableStyleId>
              </a:tblPr>
              <a:tblGrid>
                <a:gridCol w="638409">
                  <a:extLst>
                    <a:ext uri="{9D8B030D-6E8A-4147-A177-3AD203B41FA5}">
                      <a16:colId xmlns:a16="http://schemas.microsoft.com/office/drawing/2014/main" val="20001"/>
                    </a:ext>
                  </a:extLst>
                </a:gridCol>
                <a:gridCol w="1586480">
                  <a:extLst>
                    <a:ext uri="{9D8B030D-6E8A-4147-A177-3AD203B41FA5}">
                      <a16:colId xmlns:a16="http://schemas.microsoft.com/office/drawing/2014/main" val="20002"/>
                    </a:ext>
                  </a:extLst>
                </a:gridCol>
              </a:tblGrid>
              <a:tr h="210460">
                <a:tc>
                  <a:txBody>
                    <a:bodyPr/>
                    <a:lstStyle/>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大項目</a:t>
                      </a:r>
                    </a:p>
                  </a:txBody>
                  <a:tcPr marL="36000" marR="36000" marT="36000" marB="36000" anchor="ctr">
                    <a:lnL w="12700" cap="flat" cmpd="sng" algn="ctr">
                      <a:solidFill>
                        <a:srgbClr val="1E578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a:latin typeface="Meiryo UI" panose="020B0604030504040204" pitchFamily="50" charset="-128"/>
                          <a:ea typeface="Meiryo UI" panose="020B0604030504040204" pitchFamily="50" charset="-128"/>
                          <a:cs typeface="Meiryo UI" panose="020B0604030504040204" pitchFamily="50" charset="-128"/>
                        </a:rPr>
                        <a:t>小項目</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extLst>
                  <a:ext uri="{0D108BD9-81ED-4DB2-BD59-A6C34878D82A}">
                    <a16:rowId xmlns:a16="http://schemas.microsoft.com/office/drawing/2014/main" val="10000"/>
                  </a:ext>
                </a:extLst>
              </a:tr>
              <a:tr h="176210">
                <a:tc rowSpan="20">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b="1">
                          <a:solidFill>
                            <a:srgbClr val="1E5780"/>
                          </a:solidFill>
                          <a:latin typeface="Meiryo UI" panose="020B0604030504040204" pitchFamily="50" charset="-128"/>
                          <a:ea typeface="Meiryo UI" panose="020B0604030504040204" pitchFamily="50" charset="-128"/>
                          <a:cs typeface="Meiryo UI" panose="020B0604030504040204" pitchFamily="50" charset="-128"/>
                        </a:rPr>
                        <a:t>職種</a:t>
                      </a:r>
                      <a:endParaRPr lang="en-US" altLang="ja-JP" sz="10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経営者・役員</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6210">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経営企画</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76210">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広報・宣伝</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76210">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総務・人事</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76210">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資材・購買</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76210">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財務・経理</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76210">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一般事務</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19802">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情報処理・</a:t>
                      </a:r>
                      <a:endPar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情報システム</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19802">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企画・調査・</a:t>
                      </a:r>
                      <a:endPar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マーケティング</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76210">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営業・販売</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76210">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生産・製造</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003964"/>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76210">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配送・物流</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176210">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技術・設計</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003964"/>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176210">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研究・開発</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003964"/>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176210">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編集・編成・制作</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19802">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専門職</a:t>
                      </a:r>
                      <a:endPar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（建築・土木関連）</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176210">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専門職（医療関連）</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176210">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専門職（会計関連）</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176210">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専門職（法律関連）</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176210">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専門職（教育関連）</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bl>
          </a:graphicData>
        </a:graphic>
      </p:graphicFrame>
      <p:graphicFrame>
        <p:nvGraphicFramePr>
          <p:cNvPr id="8" name="表 7"/>
          <p:cNvGraphicFramePr>
            <a:graphicFrameLocks noGrp="1"/>
          </p:cNvGraphicFramePr>
          <p:nvPr/>
        </p:nvGraphicFramePr>
        <p:xfrm>
          <a:off x="6869930" y="5202392"/>
          <a:ext cx="2216713" cy="872364"/>
        </p:xfrm>
        <a:graphic>
          <a:graphicData uri="http://schemas.openxmlformats.org/drawingml/2006/table">
            <a:tbl>
              <a:tblPr firstRow="1" bandRow="1">
                <a:tableStyleId>{5C22544A-7EE6-4342-B048-85BDC9FD1C3A}</a:tableStyleId>
              </a:tblPr>
              <a:tblGrid>
                <a:gridCol w="652007">
                  <a:extLst>
                    <a:ext uri="{9D8B030D-6E8A-4147-A177-3AD203B41FA5}">
                      <a16:colId xmlns:a16="http://schemas.microsoft.com/office/drawing/2014/main" val="20001"/>
                    </a:ext>
                  </a:extLst>
                </a:gridCol>
                <a:gridCol w="1564706">
                  <a:extLst>
                    <a:ext uri="{9D8B030D-6E8A-4147-A177-3AD203B41FA5}">
                      <a16:colId xmlns:a16="http://schemas.microsoft.com/office/drawing/2014/main" val="20002"/>
                    </a:ext>
                  </a:extLst>
                </a:gridCol>
              </a:tblGrid>
              <a:tr h="207916">
                <a:tc>
                  <a:txBody>
                    <a:bodyPr/>
                    <a:lstStyle/>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大項目</a:t>
                      </a:r>
                    </a:p>
                  </a:txBody>
                  <a:tcPr marL="36000" marR="36000" marT="36000" marB="36000" anchor="ctr">
                    <a:lnL w="12700" cap="flat" cmpd="sng" algn="ctr">
                      <a:solidFill>
                        <a:srgbClr val="1E578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a:latin typeface="Meiryo UI" panose="020B0604030504040204" pitchFamily="50" charset="-128"/>
                          <a:ea typeface="Meiryo UI" panose="020B0604030504040204" pitchFamily="50" charset="-128"/>
                          <a:cs typeface="Meiryo UI" panose="020B0604030504040204" pitchFamily="50" charset="-128"/>
                        </a:rPr>
                        <a:t>小項目</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extLst>
                  <a:ext uri="{0D108BD9-81ED-4DB2-BD59-A6C34878D82A}">
                    <a16:rowId xmlns:a16="http://schemas.microsoft.com/office/drawing/2014/main" val="10000"/>
                  </a:ext>
                </a:extLst>
              </a:tr>
              <a:tr h="221068">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b="1">
                          <a:solidFill>
                            <a:srgbClr val="1E5780"/>
                          </a:solidFill>
                          <a:latin typeface="Meiryo UI" panose="020B0604030504040204" pitchFamily="50" charset="-128"/>
                          <a:ea typeface="Meiryo UI" panose="020B0604030504040204" pitchFamily="50" charset="-128"/>
                          <a:cs typeface="Meiryo UI" panose="020B0604030504040204" pitchFamily="50" charset="-128"/>
                        </a:rPr>
                        <a:t>世帯年収</a:t>
                      </a:r>
                      <a:endParaRPr lang="en-US" altLang="ja-JP" sz="10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600</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万円未満</a:t>
                      </a:r>
                    </a:p>
                  </a:txBody>
                  <a:tcPr marL="66468" marR="66468" marT="7200" marB="7200"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21068">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600-800</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万円未満</a:t>
                      </a:r>
                    </a:p>
                  </a:txBody>
                  <a:tcPr marL="66468" marR="66468" marT="7200" marB="7200"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1068">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800</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万円以上</a:t>
                      </a:r>
                    </a:p>
                  </a:txBody>
                  <a:tcPr marL="66468" marR="66468" marT="7200" marB="7200"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10" name="Text Box 16">
            <a:extLst>
              <a:ext uri="{FF2B5EF4-FFF2-40B4-BE49-F238E27FC236}">
                <a16:creationId xmlns:a16="http://schemas.microsoft.com/office/drawing/2014/main" id="{BA7F3ED5-90F4-4A14-B6CE-3B4E9E12BEE7}"/>
              </a:ext>
            </a:extLst>
          </p:cNvPr>
          <p:cNvSpPr txBox="1">
            <a:spLocks noChangeArrowheads="1"/>
          </p:cNvSpPr>
          <p:nvPr/>
        </p:nvSpPr>
        <p:spPr bwMode="auto">
          <a:xfrm>
            <a:off x="9109448" y="6316928"/>
            <a:ext cx="784190"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2021.6.7</a:t>
            </a:r>
            <a:r>
              <a:rPr kumimoji="0" lang="ja-JP" altLang="en-US" sz="800" dirty="0">
                <a:solidFill>
                  <a:srgbClr val="C00000"/>
                </a:solidFill>
                <a:latin typeface="Century Gothic"/>
                <a:ea typeface="HGPｺﾞｼｯｸM"/>
              </a:rPr>
              <a:t>更新</a:t>
            </a:r>
          </a:p>
        </p:txBody>
      </p:sp>
    </p:spTree>
    <p:extLst>
      <p:ext uri="{BB962C8B-B14F-4D97-AF65-F5344CB8AC3E}">
        <p14:creationId xmlns:p14="http://schemas.microsoft.com/office/powerpoint/2010/main" val="3578902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ndc32030\iソリューション局\iソリューション部\@iソリューション部共通\#【DB局】広告ガイドリニューアル\画面イラスト\NIKKEI STYLE\NIKKEI STYLE_レクタングル_PC版_.png"/>
          <p:cNvPicPr preferRelativeResize="0">
            <a:picLocks noChangeAspect="1" noChangeArrowheads="1"/>
          </p:cNvPicPr>
          <p:nvPr/>
        </p:nvPicPr>
        <p:blipFill rotWithShape="1">
          <a:blip r:embed="rId3" cstate="print">
            <a:extLst>
              <a:ext uri="{28A0092B-C50C-407E-A947-70E740481C1C}">
                <a14:useLocalDpi xmlns:a14="http://schemas.microsoft.com/office/drawing/2010/main"/>
              </a:ext>
            </a:extLst>
          </a:blip>
          <a:srcRect t="-3" b="26198"/>
          <a:stretch/>
        </p:blipFill>
        <p:spPr bwMode="auto">
          <a:xfrm>
            <a:off x="2400646" y="1805585"/>
            <a:ext cx="1807673" cy="3896639"/>
          </a:xfrm>
          <a:prstGeom prst="rect">
            <a:avLst/>
          </a:prstGeom>
          <a:noFill/>
          <a:extLst>
            <a:ext uri="{909E8E84-426E-40DD-AFC4-6F175D3DCCD1}">
              <a14:hiddenFill xmlns:a14="http://schemas.microsoft.com/office/drawing/2010/main">
                <a:solidFill>
                  <a:srgbClr val="FFFFFF"/>
                </a:solidFill>
              </a14:hiddenFill>
            </a:ext>
          </a:extLst>
        </p:spPr>
      </p:pic>
      <p:pic>
        <p:nvPicPr>
          <p:cNvPr id="40" name="図 39">
            <a:extLst>
              <a:ext uri="{FF2B5EF4-FFF2-40B4-BE49-F238E27FC236}">
                <a16:creationId xmlns:a16="http://schemas.microsoft.com/office/drawing/2014/main" id="{B6E26787-8C88-4F97-86A6-921899F07A43}"/>
              </a:ext>
            </a:extLst>
          </p:cNvPr>
          <p:cNvPicPr>
            <a:picLocks noChangeAspect="1"/>
          </p:cNvPicPr>
          <p:nvPr/>
        </p:nvPicPr>
        <p:blipFill>
          <a:blip r:embed="rId4"/>
          <a:stretch>
            <a:fillRect/>
          </a:stretch>
        </p:blipFill>
        <p:spPr>
          <a:xfrm>
            <a:off x="835000" y="1216723"/>
            <a:ext cx="1984104" cy="5293441"/>
          </a:xfrm>
          <a:prstGeom prst="rect">
            <a:avLst/>
          </a:prstGeom>
        </p:spPr>
      </p:pic>
      <p:sp>
        <p:nvSpPr>
          <p:cNvPr id="2" name="タイトル 1"/>
          <p:cNvSpPr>
            <a:spLocks noGrp="1"/>
          </p:cNvSpPr>
          <p:nvPr>
            <p:ph type="title"/>
          </p:nvPr>
        </p:nvSpPr>
        <p:spPr/>
        <p:txBody>
          <a:bodyPr/>
          <a:lstStyle/>
          <a:p>
            <a:r>
              <a:rPr lang="ja-JP" altLang="en-US"/>
              <a:t>ターゲティングレクタングル（サイトカテゴリー）</a:t>
            </a:r>
            <a:endParaRPr kumimoji="1" lang="ja-JP" altLang="en-US"/>
          </a:p>
        </p:txBody>
      </p:sp>
      <p:sp>
        <p:nvSpPr>
          <p:cNvPr id="4" name="正方形/長方形 3"/>
          <p:cNvSpPr/>
          <p:nvPr/>
        </p:nvSpPr>
        <p:spPr>
          <a:xfrm>
            <a:off x="4402606" y="877446"/>
            <a:ext cx="4538194" cy="220573"/>
          </a:xfrm>
          <a:prstGeom prst="rect">
            <a:avLst/>
          </a:prstGeom>
          <a:noFill/>
        </p:spPr>
        <p:txBody>
          <a:bodyPr wrap="square">
            <a:spAutoFit/>
          </a:bodyPr>
          <a:lstStyle/>
          <a:p>
            <a:pPr>
              <a:lnSpc>
                <a:spcPts val="1000"/>
              </a:lnSpc>
            </a:pP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 セクションやサイトをターゲティングして広告を掲載します</a:t>
            </a:r>
            <a:endParaRPr lang="ja-JP" altLang="en-US" sz="1000" kern="900" spc="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p:cNvGraphicFramePr>
            <a:graphicFrameLocks noGrp="1"/>
          </p:cNvGraphicFramePr>
          <p:nvPr/>
        </p:nvGraphicFramePr>
        <p:xfrm>
          <a:off x="4494639" y="1670637"/>
          <a:ext cx="5272108" cy="1880912"/>
        </p:xfrm>
        <a:graphic>
          <a:graphicData uri="http://schemas.openxmlformats.org/drawingml/2006/table">
            <a:tbl>
              <a:tblPr firstRow="1" bandRow="1">
                <a:tableStyleId>{5C22544A-7EE6-4342-B048-85BDC9FD1C3A}</a:tableStyleId>
              </a:tblPr>
              <a:tblGrid>
                <a:gridCol w="1858171">
                  <a:extLst>
                    <a:ext uri="{9D8B030D-6E8A-4147-A177-3AD203B41FA5}">
                      <a16:colId xmlns:a16="http://schemas.microsoft.com/office/drawing/2014/main" val="20000"/>
                    </a:ext>
                  </a:extLst>
                </a:gridCol>
                <a:gridCol w="1059667">
                  <a:extLst>
                    <a:ext uri="{9D8B030D-6E8A-4147-A177-3AD203B41FA5}">
                      <a16:colId xmlns:a16="http://schemas.microsoft.com/office/drawing/2014/main" val="20001"/>
                    </a:ext>
                  </a:extLst>
                </a:gridCol>
                <a:gridCol w="2354270">
                  <a:extLst>
                    <a:ext uri="{9D8B030D-6E8A-4147-A177-3AD203B41FA5}">
                      <a16:colId xmlns:a16="http://schemas.microsoft.com/office/drawing/2014/main" val="20002"/>
                    </a:ext>
                  </a:extLst>
                </a:gridCol>
              </a:tblGrid>
              <a:tr h="264791">
                <a:tc>
                  <a:txBody>
                    <a:bodyPr/>
                    <a:lstStyle/>
                    <a:p>
                      <a:pPr algn="ct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商品名</a:t>
                      </a:r>
                    </a:p>
                  </a:txBody>
                  <a:tcPr marL="93877" marR="93877" marT="36000" marB="36000">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料金</a:t>
                      </a:r>
                    </a:p>
                  </a:txBody>
                  <a:tcPr marL="93877" marR="93877" marT="36000" marB="36000">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掲載場所</a:t>
                      </a:r>
                    </a:p>
                  </a:txBody>
                  <a:tcPr marL="93877" marR="93877" marT="36000" marB="36000">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1E5780"/>
                    </a:solidFill>
                  </a:tcPr>
                </a:tc>
                <a:extLst>
                  <a:ext uri="{0D108BD9-81ED-4DB2-BD59-A6C34878D82A}">
                    <a16:rowId xmlns:a16="http://schemas.microsoft.com/office/drawing/2014/main" val="10000"/>
                  </a:ext>
                </a:extLst>
              </a:tr>
              <a:tr h="504000">
                <a:tc>
                  <a:txBody>
                    <a:bodyPr/>
                    <a:lstStyle/>
                    <a:p>
                      <a:r>
                        <a:rPr kumimoji="1" lang="ja-JP" altLang="en-US"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日経電子版 セクション指定</a:t>
                      </a:r>
                    </a:p>
                  </a:txBody>
                  <a:tcPr marL="93877" marR="93877" marT="0"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algn="ctr"/>
                      <a:r>
                        <a:rPr kumimoji="1" lang="en-US" altLang="ja-JP" sz="1050" b="1" dirty="0">
                          <a:solidFill>
                            <a:srgbClr val="DA5121"/>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50" b="1">
                          <a:solidFill>
                            <a:srgbClr val="DA5121"/>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dirty="0">
                          <a:solidFill>
                            <a:srgbClr val="DA5121"/>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a:solidFill>
                          <a:srgbClr val="DA5121"/>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381"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トップ、オピニオン、経済、政治、ビジネス、金融、マーケット、</a:t>
                      </a:r>
                      <a:endPar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381"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マネーのまなび、テック、国際、スポーツ、社会・調査、</a:t>
                      </a:r>
                      <a:endPar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381"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地域、文化、ライフスタイル</a:t>
                      </a:r>
                      <a:endPar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381" rtl="0" eaLnBrk="1" fontAlgn="auto" latinLnBrk="0" hangingPunct="1">
                        <a:lnSpc>
                          <a:spcPct val="100000"/>
                        </a:lnSpc>
                        <a:spcBef>
                          <a:spcPts val="0"/>
                        </a:spcBef>
                        <a:spcAft>
                          <a:spcPts val="0"/>
                        </a:spcAft>
                        <a:buClrTx/>
                        <a:buSzTx/>
                        <a:buFontTx/>
                        <a:buNone/>
                        <a:tabLst/>
                        <a:defRPr/>
                      </a:pPr>
                      <a:r>
                        <a:rPr kumimoji="1" lang="ja-JP" altLang="en-US" sz="700" b="0" dirty="0">
                          <a:latin typeface="Meiryo UI" panose="020B0604030504040204" pitchFamily="50" charset="-128"/>
                          <a:ea typeface="Meiryo UI" panose="020B0604030504040204" pitchFamily="50" charset="-128"/>
                          <a:cs typeface="Meiryo UI" panose="020B0604030504040204" pitchFamily="50" charset="-128"/>
                        </a:rPr>
                        <a:t>（第三者配信の場合は電子版アプリには配信されません）</a:t>
                      </a:r>
                    </a:p>
                  </a:txBody>
                  <a:tcPr marL="93877" marR="93877" marT="0"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extLst>
                  <a:ext uri="{0D108BD9-81ED-4DB2-BD59-A6C34878D82A}">
                    <a16:rowId xmlns:a16="http://schemas.microsoft.com/office/drawing/2014/main" val="10001"/>
                  </a:ext>
                </a:extLst>
              </a:tr>
              <a:tr h="370707">
                <a:tc>
                  <a:txBody>
                    <a:bodyPr/>
                    <a:lstStyle/>
                    <a:p>
                      <a:r>
                        <a:rPr kumimoji="1" lang="en-US" altLang="ja-JP"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NIKKEI STYLE</a:t>
                      </a:r>
                      <a:r>
                        <a:rPr kumimoji="1" lang="ja-JP" altLang="en-US"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指定</a:t>
                      </a:r>
                      <a:endParaRPr kumimoji="1" lang="en-US" altLang="ja-JP" sz="1000" b="1">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1050" b="1" dirty="0">
                          <a:solidFill>
                            <a:srgbClr val="DA512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50" b="1">
                          <a:solidFill>
                            <a:srgbClr val="DA5121"/>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dirty="0">
                          <a:solidFill>
                            <a:srgbClr val="DA5121"/>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a:solidFill>
                          <a:srgbClr val="DA5121"/>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NIKKEI STYLE</a:t>
                      </a:r>
                      <a:endParaRPr kumimoji="1" lang="ja-JP" altLang="en-US" sz="7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70707">
                <a:tc>
                  <a:txBody>
                    <a:bodyPr/>
                    <a:lstStyle/>
                    <a:p>
                      <a:r>
                        <a:rPr kumimoji="1" lang="en-US" altLang="ja-JP"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NIKKEI STYLE</a:t>
                      </a:r>
                      <a:r>
                        <a:rPr kumimoji="1" lang="ja-JP" altLang="en-US"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b="1">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チャンネル指定</a:t>
                      </a:r>
                      <a:endParaRPr kumimoji="1" lang="en-US" altLang="ja-JP" sz="1000" b="1">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ctr" defTabSz="914381"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DA5121"/>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050" b="1" i="0" u="none" strike="noStrike" kern="1200" cap="none" spc="0" normalizeH="0" baseline="0" noProof="0">
                          <a:ln>
                            <a:noFill/>
                          </a:ln>
                          <a:solidFill>
                            <a:srgbClr val="DA5121"/>
                          </a:solidFill>
                          <a:effectLst/>
                          <a:uLnTx/>
                          <a:uFillTx/>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i="0" u="none" strike="noStrike" kern="1200" cap="none" spc="0" normalizeH="0" baseline="0" noProof="0" dirty="0">
                          <a:ln>
                            <a:noFill/>
                          </a:ln>
                          <a:solidFill>
                            <a:srgbClr val="DA5121"/>
                          </a:solidFill>
                          <a:effectLst/>
                          <a:uLnTx/>
                          <a:uFillTx/>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i="0" u="none" strike="noStrike" kern="1200" cap="none" spc="0" normalizeH="0" baseline="0" noProof="0">
                        <a:ln>
                          <a:noFill/>
                        </a:ln>
                        <a:solidFill>
                          <a:srgbClr val="DA512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700" b="0">
                          <a:solidFill>
                            <a:schemeClr val="tx1"/>
                          </a:solidFill>
                          <a:latin typeface="Meiryo UI" panose="020B0604030504040204" pitchFamily="50" charset="-128"/>
                          <a:ea typeface="Meiryo UI" panose="020B0604030504040204" pitchFamily="50" charset="-128"/>
                          <a:cs typeface="Meiryo UI" panose="020B0604030504040204" pitchFamily="50" charset="-128"/>
                        </a:rPr>
                        <a:t>チャンネル：</a:t>
                      </a:r>
                      <a:r>
                        <a:rPr kumimoji="1" lang="en-US" altLang="ja-JP" sz="700" b="0">
                          <a:solidFill>
                            <a:schemeClr val="tx1"/>
                          </a:solidFill>
                          <a:latin typeface="Meiryo UI" panose="020B0604030504040204" pitchFamily="50" charset="-128"/>
                          <a:ea typeface="Meiryo UI" panose="020B0604030504040204" pitchFamily="50" charset="-128"/>
                          <a:cs typeface="Meiryo UI" panose="020B0604030504040204" pitchFamily="50" charset="-128"/>
                        </a:rPr>
                        <a:t>MONO</a:t>
                      </a:r>
                      <a:r>
                        <a:rPr kumimoji="1" lang="en-US" altLang="ja-JP" sz="700" b="0" baseline="0">
                          <a:solidFill>
                            <a:schemeClr val="tx1"/>
                          </a:solidFill>
                          <a:latin typeface="Meiryo UI" panose="020B0604030504040204" pitchFamily="50" charset="-128"/>
                          <a:ea typeface="Meiryo UI" panose="020B0604030504040204" pitchFamily="50" charset="-128"/>
                          <a:cs typeface="Meiryo UI" panose="020B0604030504040204" pitchFamily="50" charset="-128"/>
                        </a:rPr>
                        <a:t> TRENDY </a:t>
                      </a:r>
                      <a:r>
                        <a:rPr kumimoji="1" lang="ja-JP" altLang="en-US" sz="700" b="0" baseline="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b="0" baseline="0">
                          <a:solidFill>
                            <a:schemeClr val="tx1"/>
                          </a:solidFill>
                          <a:latin typeface="Meiryo UI" panose="020B0604030504040204" pitchFamily="50" charset="-128"/>
                          <a:ea typeface="Meiryo UI" panose="020B0604030504040204" pitchFamily="50" charset="-128"/>
                          <a:cs typeface="Meiryo UI" panose="020B0604030504040204" pitchFamily="50" charset="-128"/>
                        </a:rPr>
                        <a:t>WOMAN SMART</a:t>
                      </a:r>
                      <a:r>
                        <a:rPr kumimoji="1" lang="ja-JP" altLang="en-US" sz="700" b="0" baseline="0">
                          <a:solidFill>
                            <a:schemeClr val="tx1"/>
                          </a:solidFill>
                          <a:latin typeface="Meiryo UI" panose="020B0604030504040204" pitchFamily="50" charset="-128"/>
                          <a:ea typeface="Meiryo UI" panose="020B0604030504040204" pitchFamily="50" charset="-128"/>
                          <a:cs typeface="Meiryo UI" panose="020B0604030504040204" pitchFamily="50" charset="-128"/>
                        </a:rPr>
                        <a:t>　他</a:t>
                      </a:r>
                      <a:endParaRPr kumimoji="1" lang="en-US" altLang="ja-JP" sz="700" b="0" baseline="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extLst>
                  <a:ext uri="{0D108BD9-81ED-4DB2-BD59-A6C34878D82A}">
                    <a16:rowId xmlns:a16="http://schemas.microsoft.com/office/drawing/2014/main" val="10004"/>
                  </a:ext>
                </a:extLst>
              </a:tr>
              <a:tr h="370707">
                <a:tc>
                  <a:txBody>
                    <a:bodyPr/>
                    <a:lstStyle/>
                    <a:p>
                      <a:r>
                        <a:rPr kumimoji="1" lang="ja-JP" altLang="en-US"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日経会社情報</a:t>
                      </a:r>
                      <a:r>
                        <a:rPr kumimoji="1" lang="en-US" altLang="ja-JP"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DIGITAL</a:t>
                      </a:r>
                      <a:r>
                        <a:rPr kumimoji="1" lang="ja-JP" altLang="en-US"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指定</a:t>
                      </a:r>
                      <a:endParaRPr kumimoji="1" lang="en-US" altLang="ja-JP" sz="1000" b="1">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（アプリを除く）</a:t>
                      </a:r>
                    </a:p>
                  </a:txBody>
                  <a:tcPr marL="93877" marR="93877" marT="0"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81"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DA5121"/>
                          </a:solidFill>
                          <a:effectLst/>
                          <a:uLnTx/>
                          <a:uFillTx/>
                          <a:latin typeface="Meiryo UI" panose="020B0604030504040204" pitchFamily="50" charset="-128"/>
                          <a:ea typeface="Meiryo UI" panose="020B0604030504040204" pitchFamily="50" charset="-128"/>
                          <a:cs typeface="Meiryo UI" panose="020B0604030504040204" pitchFamily="50" charset="-128"/>
                        </a:rPr>
                        <a:t>0.6</a:t>
                      </a:r>
                      <a:r>
                        <a:rPr kumimoji="1" lang="ja-JP" altLang="en-US" sz="1050" b="1" i="0" u="none" strike="noStrike" kern="1200" cap="none" spc="0" normalizeH="0" baseline="0" noProof="0">
                          <a:ln>
                            <a:noFill/>
                          </a:ln>
                          <a:solidFill>
                            <a:srgbClr val="DA5121"/>
                          </a:solidFill>
                          <a:effectLst/>
                          <a:uLnTx/>
                          <a:uFillTx/>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i="0" u="none" strike="noStrike" kern="1200" cap="none" spc="0" normalizeH="0" baseline="0" noProof="0" dirty="0">
                          <a:ln>
                            <a:noFill/>
                          </a:ln>
                          <a:solidFill>
                            <a:srgbClr val="DA5121"/>
                          </a:solidFill>
                          <a:effectLst/>
                          <a:uLnTx/>
                          <a:uFillTx/>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i="0" u="none" strike="noStrike" kern="1200" cap="none" spc="0" normalizeH="0" baseline="0" noProof="0">
                        <a:ln>
                          <a:noFill/>
                        </a:ln>
                        <a:solidFill>
                          <a:srgbClr val="DA512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ja-JP" altLang="en-US" sz="700" b="0" dirty="0">
                          <a:latin typeface="Meiryo UI" panose="020B0604030504040204" pitchFamily="50" charset="-128"/>
                          <a:ea typeface="Meiryo UI" panose="020B0604030504040204" pitchFamily="50" charset="-128"/>
                          <a:cs typeface="Meiryo UI" panose="020B0604030504040204" pitchFamily="50" charset="-128"/>
                        </a:rPr>
                        <a:t>日経会社情報</a:t>
                      </a:r>
                      <a:r>
                        <a:rPr kumimoji="1" lang="en-US" altLang="ja-JP" sz="700" b="0" dirty="0">
                          <a:latin typeface="Meiryo UI" panose="020B0604030504040204" pitchFamily="50" charset="-128"/>
                          <a:ea typeface="Meiryo UI" panose="020B0604030504040204" pitchFamily="50" charset="-128"/>
                          <a:cs typeface="Meiryo UI" panose="020B0604030504040204" pitchFamily="50" charset="-128"/>
                        </a:rPr>
                        <a:t>DIGITAL</a:t>
                      </a:r>
                      <a:endParaRPr kumimoji="1" lang="ja-JP" altLang="en-US" sz="700" b="0" dirty="0">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
        <p:nvSpPr>
          <p:cNvPr id="6" name="正方形/長方形 5"/>
          <p:cNvSpPr/>
          <p:nvPr/>
        </p:nvSpPr>
        <p:spPr>
          <a:xfrm>
            <a:off x="4402606" y="1097097"/>
            <a:ext cx="5217644" cy="348813"/>
          </a:xfrm>
          <a:prstGeom prst="rect">
            <a:avLst/>
          </a:prstGeom>
          <a:noFill/>
        </p:spPr>
        <p:txBody>
          <a:bodyPr wrap="square">
            <a:spAutoFit/>
          </a:bodyPr>
          <a:lstStyle/>
          <a:p>
            <a:pPr marL="182563" indent="-182563">
              <a:lnSpc>
                <a:spcPts val="1000"/>
              </a:lnSpc>
            </a:pP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a:latin typeface="Meiryo UI" panose="020B0604030504040204" pitchFamily="50" charset="-128"/>
                <a:ea typeface="Meiryo UI" panose="020B0604030504040204" pitchFamily="50" charset="-128"/>
                <a:cs typeface="Meiryo UI" panose="020B0604030504040204" pitchFamily="50" charset="-128"/>
              </a:rPr>
              <a:t>ファーストビューにないレクタングル（モバイル含む）では</a:t>
            </a: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ビューアビリティー（広告の可視性）の高い配信により、全てのインプレッションでユーザーに確実にメッセージをお届けします</a:t>
            </a:r>
            <a:endParaRPr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4402606" y="3594140"/>
            <a:ext cx="4972053" cy="538609"/>
          </a:xfrm>
          <a:prstGeom prst="rect">
            <a:avLst/>
          </a:prstGeom>
          <a:noFill/>
        </p:spPr>
        <p:txBody>
          <a:bodyPr wrap="square">
            <a:spAutoFit/>
          </a:bodyPr>
          <a:lstStyle/>
          <a:p>
            <a:pPr marL="171450" indent="-171450">
              <a:buFont typeface="HGPｺﾞｼｯｸM" panose="020B0600000000000000" pitchFamily="50" charset="-128"/>
              <a:buChar char="※"/>
            </a:pPr>
            <a:r>
              <a:rPr lang="ja-JP" altLang="en-US" sz="700" kern="900">
                <a:solidFill>
                  <a:prstClr val="black"/>
                </a:solidFill>
                <a:latin typeface="Meiryo UI" panose="020B0604030504040204" pitchFamily="34" charset="-128"/>
                <a:ea typeface="Meiryo UI" panose="020B0604030504040204" pitchFamily="34" charset="-128"/>
              </a:rPr>
              <a:t>最低販売金額は</a:t>
            </a:r>
            <a:r>
              <a:rPr lang="en-US" altLang="ja-JP" sz="700" kern="900">
                <a:solidFill>
                  <a:prstClr val="black"/>
                </a:solidFill>
                <a:latin typeface="Meiryo UI" panose="020B0604030504040204" pitchFamily="34" charset="-128"/>
                <a:ea typeface="Meiryo UI" panose="020B0604030504040204" pitchFamily="34" charset="-128"/>
              </a:rPr>
              <a:t>50</a:t>
            </a:r>
            <a:r>
              <a:rPr lang="ja-JP" altLang="en-US" sz="700" kern="900">
                <a:solidFill>
                  <a:prstClr val="black"/>
                </a:solidFill>
                <a:latin typeface="Meiryo UI" panose="020B0604030504040204" pitchFamily="34" charset="-128"/>
                <a:ea typeface="Meiryo UI" panose="020B0604030504040204" pitchFamily="34" charset="-128"/>
              </a:rPr>
              <a:t>万円です。</a:t>
            </a:r>
            <a:endParaRPr lang="en-US" altLang="ja-JP" sz="700" kern="900">
              <a:solidFill>
                <a:prstClr val="black"/>
              </a:solidFill>
              <a:latin typeface="Meiryo UI" panose="020B0604030504040204" pitchFamily="34" charset="-128"/>
              <a:ea typeface="Meiryo UI" panose="020B0604030504040204" pitchFamily="34" charset="-128"/>
            </a:endParaRPr>
          </a:p>
          <a:p>
            <a:pPr marL="171450" indent="-171450">
              <a:buFont typeface="HGPｺﾞｼｯｸM" panose="020B0600000000000000" pitchFamily="50" charset="-128"/>
              <a:buChar char="※"/>
            </a:pPr>
            <a:r>
              <a:rPr lang="ja-JP" altLang="en-US" sz="700" kern="900">
                <a:solidFill>
                  <a:prstClr val="black"/>
                </a:solidFill>
                <a:latin typeface="Meiryo UI" panose="020B0604030504040204" pitchFamily="34" charset="-128"/>
                <a:ea typeface="Meiryo UI" panose="020B0604030504040204" pitchFamily="34" charset="-128"/>
              </a:rPr>
              <a:t>日ごと、時間ごとの均等配信は保証いたしません。</a:t>
            </a:r>
            <a:endParaRPr kumimoji="0" lang="en-US" altLang="ja-JP" sz="700">
              <a:solidFill>
                <a:prstClr val="black"/>
              </a:solidFill>
              <a:latin typeface="Meiryo UI" panose="020B0604030504040204" pitchFamily="34" charset="-128"/>
              <a:ea typeface="Meiryo UI" panose="020B0604030504040204" pitchFamily="34" charset="-128"/>
            </a:endParaRPr>
          </a:p>
          <a:p>
            <a:pPr marL="180975" indent="-180975"/>
            <a:r>
              <a:rPr kumimoji="0" lang="en-US" altLang="ja-JP" sz="700">
                <a:solidFill>
                  <a:prstClr val="black"/>
                </a:solidFill>
                <a:latin typeface="Meiryo UI" panose="020B0604030504040204" pitchFamily="34" charset="-128"/>
                <a:ea typeface="Meiryo UI" panose="020B0604030504040204" pitchFamily="34" charset="-128"/>
              </a:rPr>
              <a:t>※	</a:t>
            </a:r>
            <a:r>
              <a:rPr kumimoji="0" lang="ja-JP" altLang="en-US" sz="700">
                <a:solidFill>
                  <a:prstClr val="black"/>
                </a:solidFill>
                <a:latin typeface="Meiryo UI" panose="020B0604030504040204" pitchFamily="34" charset="-128"/>
                <a:ea typeface="Meiryo UI" panose="020B0604030504040204" pitchFamily="34" charset="-128"/>
              </a:rPr>
              <a:t>ＰＣ、モバイルのデバイス指定の料金割増率は</a:t>
            </a:r>
            <a:r>
              <a:rPr kumimoji="0" lang="en-US" altLang="ja-JP" sz="700">
                <a:solidFill>
                  <a:prstClr val="black"/>
                </a:solidFill>
                <a:latin typeface="Meiryo UI" panose="020B0604030504040204" pitchFamily="34" charset="-128"/>
                <a:ea typeface="Meiryo UI" panose="020B0604030504040204" pitchFamily="34" charset="-128"/>
              </a:rPr>
              <a:t>120</a:t>
            </a:r>
            <a:r>
              <a:rPr kumimoji="0" lang="ja-JP" altLang="en-US" sz="700">
                <a:solidFill>
                  <a:prstClr val="black"/>
                </a:solidFill>
                <a:latin typeface="Meiryo UI" panose="020B0604030504040204" pitchFamily="34" charset="-128"/>
                <a:ea typeface="Meiryo UI" panose="020B0604030504040204" pitchFamily="34" charset="-128"/>
              </a:rPr>
              <a:t>％となります。</a:t>
            </a:r>
            <a:endParaRPr kumimoji="0" lang="en-US" altLang="ja-JP" sz="700">
              <a:solidFill>
                <a:prstClr val="black"/>
              </a:solidFill>
              <a:latin typeface="Meiryo UI" panose="020B0604030504040204" pitchFamily="34" charset="-128"/>
              <a:ea typeface="Meiryo UI" panose="020B0604030504040204" pitchFamily="34" charset="-128"/>
            </a:endParaRPr>
          </a:p>
          <a:p>
            <a:pPr marL="180975" indent="-180975"/>
            <a:r>
              <a:rPr kumimoji="0" lang="en-US" altLang="ja-JP" sz="700">
                <a:solidFill>
                  <a:prstClr val="black"/>
                </a:solidFill>
                <a:latin typeface="Meiryo UI" panose="020B0604030504040204" pitchFamily="34" charset="-128"/>
                <a:ea typeface="Meiryo UI" panose="020B0604030504040204" pitchFamily="34" charset="-128"/>
              </a:rPr>
              <a:t>※</a:t>
            </a:r>
            <a:r>
              <a:rPr kumimoji="0" lang="ja-JP" altLang="en-US" sz="700">
                <a:solidFill>
                  <a:prstClr val="black"/>
                </a:solidFill>
                <a:latin typeface="Meiryo UI" panose="020B0604030504040204" pitchFamily="34" charset="-128"/>
                <a:ea typeface="Meiryo UI" panose="020B0604030504040204" pitchFamily="34" charset="-128"/>
              </a:rPr>
              <a:t>　 ターゲティング（日経ＩＤ）との併用は不可となります。</a:t>
            </a:r>
            <a:endParaRPr kumimoji="0" lang="en-US" altLang="ja-JP" sz="700">
              <a:solidFill>
                <a:prstClr val="black"/>
              </a:solidFill>
              <a:latin typeface="Meiryo UI" panose="020B0604030504040204" pitchFamily="34" charset="-128"/>
              <a:ea typeface="Meiryo UI" panose="020B0604030504040204" pitchFamily="34" charset="-128"/>
            </a:endParaRPr>
          </a:p>
        </p:txBody>
      </p:sp>
      <p:sp>
        <p:nvSpPr>
          <p:cNvPr id="9" name="正方形/長方形 12"/>
          <p:cNvSpPr>
            <a:spLocks noChangeArrowheads="1"/>
          </p:cNvSpPr>
          <p:nvPr/>
        </p:nvSpPr>
        <p:spPr bwMode="auto">
          <a:xfrm>
            <a:off x="4419436" y="6043003"/>
            <a:ext cx="39725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180975" indent="-180975"/>
            <a:r>
              <a:rPr kumimoji="0" lang="en-US" altLang="ja-JP" sz="700">
                <a:solidFill>
                  <a:prstClr val="black"/>
                </a:solidFill>
                <a:latin typeface="Meiryo UI" panose="020B0604030504040204" pitchFamily="34" charset="-128"/>
                <a:ea typeface="Meiryo UI" panose="020B0604030504040204" pitchFamily="34" charset="-128"/>
              </a:rPr>
              <a:t>※</a:t>
            </a:r>
            <a:r>
              <a:rPr kumimoji="0" lang="ja-JP" altLang="en-US" sz="700">
                <a:solidFill>
                  <a:prstClr val="black"/>
                </a:solidFill>
                <a:latin typeface="Meiryo UI" panose="020B0604030504040204" pitchFamily="34" charset="-128"/>
                <a:ea typeface="Meiryo UI" panose="020B0604030504040204" pitchFamily="34" charset="-128"/>
              </a:rPr>
              <a:t>　掲載期間内に合計</a:t>
            </a:r>
            <a:r>
              <a:rPr kumimoji="0" lang="en-US" altLang="ja-JP" sz="700">
                <a:solidFill>
                  <a:prstClr val="black"/>
                </a:solidFill>
                <a:latin typeface="Meiryo UI" panose="020B0604030504040204" pitchFamily="34" charset="-128"/>
                <a:ea typeface="Meiryo UI" panose="020B0604030504040204" pitchFamily="34" charset="-128"/>
              </a:rPr>
              <a:t>4</a:t>
            </a:r>
            <a:r>
              <a:rPr kumimoji="0" lang="ja-JP" altLang="en-US" sz="700">
                <a:solidFill>
                  <a:prstClr val="black"/>
                </a:solidFill>
                <a:latin typeface="Meiryo UI" panose="020B0604030504040204" pitchFamily="34" charset="-128"/>
                <a:ea typeface="Meiryo UI" panose="020B0604030504040204" pitchFamily="34" charset="-128"/>
              </a:rPr>
              <a:t>本まで同時掲載および原稿差し替えが可能です。</a:t>
            </a:r>
            <a:endParaRPr kumimoji="0" lang="en-US" altLang="ja-JP" sz="700">
              <a:solidFill>
                <a:prstClr val="black"/>
              </a:solidFill>
              <a:latin typeface="Meiryo UI" panose="020B0604030504040204" pitchFamily="34" charset="-128"/>
              <a:ea typeface="Meiryo UI" panose="020B0604030504040204" pitchFamily="34" charset="-128"/>
            </a:endParaRPr>
          </a:p>
          <a:p>
            <a:pPr marL="180975" indent="-180975"/>
            <a:r>
              <a:rPr kumimoji="0" lang="ja-JP" altLang="en-US" sz="700">
                <a:solidFill>
                  <a:prstClr val="black"/>
                </a:solidFill>
                <a:latin typeface="Meiryo UI" panose="020B0604030504040204" pitchFamily="34" charset="-128"/>
                <a:ea typeface="Meiryo UI" panose="020B0604030504040204" pitchFamily="34" charset="-128"/>
              </a:rPr>
              <a:t>　　 </a:t>
            </a:r>
            <a:r>
              <a:rPr kumimoji="0" lang="en-US" altLang="ja-JP" sz="700">
                <a:solidFill>
                  <a:prstClr val="black"/>
                </a:solidFill>
                <a:latin typeface="Meiryo UI" panose="020B0604030504040204" pitchFamily="34" charset="-128"/>
                <a:ea typeface="Meiryo UI" panose="020B0604030504040204" pitchFamily="34" charset="-128"/>
              </a:rPr>
              <a:t>5</a:t>
            </a:r>
            <a:r>
              <a:rPr kumimoji="0" lang="ja-JP" altLang="en-US" sz="700">
                <a:solidFill>
                  <a:prstClr val="black"/>
                </a:solidFill>
                <a:latin typeface="Meiryo UI" panose="020B0604030504040204" pitchFamily="34" charset="-128"/>
                <a:ea typeface="Meiryo UI" panose="020B0604030504040204" pitchFamily="34" charset="-128"/>
              </a:rPr>
              <a:t>本以上の掲載または差し替えを行う場合は、</a:t>
            </a:r>
            <a:r>
              <a:rPr kumimoji="0" lang="en-US" altLang="ja-JP" sz="700">
                <a:solidFill>
                  <a:prstClr val="black"/>
                </a:solidFill>
                <a:latin typeface="Meiryo UI" panose="020B0604030504040204" pitchFamily="34" charset="-128"/>
                <a:ea typeface="Meiryo UI" panose="020B0604030504040204" pitchFamily="34" charset="-128"/>
              </a:rPr>
              <a:t>5</a:t>
            </a:r>
            <a:r>
              <a:rPr kumimoji="0" lang="ja-JP" altLang="en-US" sz="700">
                <a:solidFill>
                  <a:prstClr val="black"/>
                </a:solidFill>
                <a:latin typeface="Meiryo UI" panose="020B0604030504040204" pitchFamily="34" charset="-128"/>
                <a:ea typeface="Meiryo UI" panose="020B0604030504040204" pitchFamily="34" charset="-128"/>
              </a:rPr>
              <a:t>本目から</a:t>
            </a:r>
            <a:r>
              <a:rPr kumimoji="0" lang="en-US" altLang="ja-JP" sz="700">
                <a:solidFill>
                  <a:prstClr val="black"/>
                </a:solidFill>
                <a:latin typeface="Meiryo UI" panose="020B0604030504040204" pitchFamily="34" charset="-128"/>
                <a:ea typeface="Meiryo UI" panose="020B0604030504040204" pitchFamily="34" charset="-128"/>
              </a:rPr>
              <a:t>1</a:t>
            </a:r>
            <a:r>
              <a:rPr kumimoji="0" lang="ja-JP" altLang="en-US" sz="700">
                <a:solidFill>
                  <a:prstClr val="black"/>
                </a:solidFill>
                <a:latin typeface="Meiryo UI" panose="020B0604030504040204" pitchFamily="34" charset="-128"/>
                <a:ea typeface="Meiryo UI" panose="020B0604030504040204" pitchFamily="34" charset="-128"/>
              </a:rPr>
              <a:t>本につき</a:t>
            </a:r>
            <a:r>
              <a:rPr kumimoji="0" lang="en-US" altLang="ja-JP" sz="700">
                <a:solidFill>
                  <a:prstClr val="black"/>
                </a:solidFill>
                <a:latin typeface="Meiryo UI" panose="020B0604030504040204" pitchFamily="34" charset="-128"/>
                <a:ea typeface="Meiryo UI" panose="020B0604030504040204" pitchFamily="34" charset="-128"/>
              </a:rPr>
              <a:t>2</a:t>
            </a:r>
            <a:r>
              <a:rPr kumimoji="0" lang="ja-JP" altLang="en-US" sz="700">
                <a:solidFill>
                  <a:prstClr val="black"/>
                </a:solidFill>
                <a:latin typeface="Meiryo UI" panose="020B0604030504040204" pitchFamily="34" charset="-128"/>
                <a:ea typeface="Meiryo UI" panose="020B0604030504040204" pitchFamily="34" charset="-128"/>
              </a:rPr>
              <a:t>万円の追加料金がかかります。</a:t>
            </a:r>
          </a:p>
        </p:txBody>
      </p:sp>
      <p:sp>
        <p:nvSpPr>
          <p:cNvPr id="11" name="角丸四角形 10"/>
          <p:cNvSpPr/>
          <p:nvPr/>
        </p:nvSpPr>
        <p:spPr>
          <a:xfrm>
            <a:off x="4494639" y="4149616"/>
            <a:ext cx="908784" cy="216131"/>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a:solidFill>
                  <a:prstClr val="white"/>
                </a:solidFill>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13" name="表 12"/>
          <p:cNvGraphicFramePr>
            <a:graphicFrameLocks noGrp="1"/>
          </p:cNvGraphicFramePr>
          <p:nvPr/>
        </p:nvGraphicFramePr>
        <p:xfrm>
          <a:off x="4494639" y="4418107"/>
          <a:ext cx="5288188" cy="1590420"/>
        </p:xfrm>
        <a:graphic>
          <a:graphicData uri="http://schemas.openxmlformats.org/drawingml/2006/table">
            <a:tbl>
              <a:tblPr firstRow="1" bandRow="1">
                <a:tableStyleId>{5C22544A-7EE6-4342-B048-85BDC9FD1C3A}</a:tableStyleId>
              </a:tblPr>
              <a:tblGrid>
                <a:gridCol w="909135">
                  <a:extLst>
                    <a:ext uri="{9D8B030D-6E8A-4147-A177-3AD203B41FA5}">
                      <a16:colId xmlns:a16="http://schemas.microsoft.com/office/drawing/2014/main" val="20000"/>
                    </a:ext>
                  </a:extLst>
                </a:gridCol>
                <a:gridCol w="1716069">
                  <a:extLst>
                    <a:ext uri="{9D8B030D-6E8A-4147-A177-3AD203B41FA5}">
                      <a16:colId xmlns:a16="http://schemas.microsoft.com/office/drawing/2014/main" val="20001"/>
                    </a:ext>
                  </a:extLst>
                </a:gridCol>
                <a:gridCol w="926463">
                  <a:extLst>
                    <a:ext uri="{9D8B030D-6E8A-4147-A177-3AD203B41FA5}">
                      <a16:colId xmlns:a16="http://schemas.microsoft.com/office/drawing/2014/main" val="20002"/>
                    </a:ext>
                  </a:extLst>
                </a:gridCol>
                <a:gridCol w="1736521">
                  <a:extLst>
                    <a:ext uri="{9D8B030D-6E8A-4147-A177-3AD203B41FA5}">
                      <a16:colId xmlns:a16="http://schemas.microsoft.com/office/drawing/2014/main" val="20003"/>
                    </a:ext>
                  </a:extLst>
                </a:gridCol>
              </a:tblGrid>
              <a:tr h="25560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掲載期間</a:t>
                      </a:r>
                    </a:p>
                  </a:txBody>
                  <a:tcPr anchor="ctr">
                    <a:lnL w="9525" cap="flat" cmpd="sng" algn="ctr">
                      <a:solidFill>
                        <a:srgbClr val="003963"/>
                      </a:solidFill>
                      <a:prstDash val="solid"/>
                      <a:round/>
                      <a:headEnd type="none" w="med" len="med"/>
                      <a:tailEnd type="none" w="med" len="med"/>
                    </a:lnL>
                    <a:lnR w="12700" cmpd="sng">
                      <a:noFill/>
                    </a:lnR>
                    <a:lnT w="9525" cap="flat" cmpd="sng" algn="ctr">
                      <a:solidFill>
                        <a:srgbClr val="003963"/>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任意</a:t>
                      </a:r>
                    </a:p>
                  </a:txBody>
                  <a:tcPr anchor="ctr">
                    <a:lnL w="12700" cmpd="sng">
                      <a:noFill/>
                    </a:lnL>
                    <a:lnR w="6350" cap="flat" cmpd="sng" algn="ctr">
                      <a:solidFill>
                        <a:schemeClr val="bg1"/>
                      </a:solidFill>
                      <a:prstDash val="solid"/>
                      <a:round/>
                      <a:headEnd type="none" w="med" len="med"/>
                      <a:tailEnd type="none" w="med" len="med"/>
                    </a:lnR>
                    <a:lnT w="9525" cap="flat" cmpd="sng" algn="ctr">
                      <a:solidFill>
                        <a:srgbClr val="003963"/>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掲載開始日</a:t>
                      </a:r>
                    </a:p>
                  </a:txBody>
                  <a:tcPr anchor="ctr">
                    <a:lnL w="6350" cap="flat" cmpd="sng" algn="ctr">
                      <a:solidFill>
                        <a:schemeClr val="bg1"/>
                      </a:solidFill>
                      <a:prstDash val="solid"/>
                      <a:round/>
                      <a:headEnd type="none" w="med" len="med"/>
                      <a:tailEnd type="none" w="med" len="med"/>
                    </a:lnL>
                    <a:lnR w="12700" cmpd="sng">
                      <a:noFill/>
                    </a:lnR>
                    <a:lnT w="9525" cap="flat" cmpd="sng" algn="ctr">
                      <a:solidFill>
                        <a:srgbClr val="003963"/>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平日任意</a:t>
                      </a:r>
                    </a:p>
                  </a:txBody>
                  <a:tcPr anchor="ctr">
                    <a:lnL w="12700" cmpd="sng">
                      <a:noFill/>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5560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保証形態</a:t>
                      </a:r>
                    </a:p>
                  </a:txBody>
                  <a:tcPr anchor="ctr">
                    <a:lnL w="9525" cap="flat" cmpd="sng" algn="ctr">
                      <a:solidFill>
                        <a:srgbClr val="003963"/>
                      </a:solidFill>
                      <a:prstDash val="solid"/>
                      <a:round/>
                      <a:headEnd type="none" w="med" len="med"/>
                      <a:tailEnd type="none" w="med" len="med"/>
                    </a:lnL>
                    <a:lnR w="12700" cmpd="sng">
                      <a:noFill/>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インプレッション保証</a:t>
                      </a:r>
                    </a:p>
                  </a:txBody>
                  <a:tcPr anchor="ctr">
                    <a:lnL w="12700" cmpd="sng">
                      <a:noFill/>
                    </a:lnL>
                    <a:lnR w="6350" cap="flat" cmpd="sng" algn="ctr">
                      <a:solidFill>
                        <a:schemeClr val="bg1"/>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表示方法</a:t>
                      </a:r>
                    </a:p>
                  </a:txBody>
                  <a:tcPr anchor="ctr">
                    <a:lnL w="6350" cap="flat" cmpd="sng" algn="ctr">
                      <a:solidFill>
                        <a:schemeClr val="bg1"/>
                      </a:solidFill>
                      <a:prstDash val="solid"/>
                      <a:round/>
                      <a:headEnd type="none" w="med" len="med"/>
                      <a:tailEnd type="none" w="med" len="med"/>
                    </a:lnL>
                    <a:lnR w="12700" cmpd="sng">
                      <a:noFill/>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ローテーション</a:t>
                      </a:r>
                    </a:p>
                  </a:txBody>
                  <a:tcPr anchor="ctr">
                    <a:lnL w="12700" cmpd="sng">
                      <a:noFill/>
                    </a:lnL>
                    <a:lnR w="9525" cap="flat" cmpd="sng" algn="ctr">
                      <a:solidFill>
                        <a:srgbClr val="003963"/>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5560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表示枠数</a:t>
                      </a:r>
                    </a:p>
                  </a:txBody>
                  <a:tcPr anchor="ctr">
                    <a:lnL w="9525" cap="flat" cmpd="sng" algn="ctr">
                      <a:solidFill>
                        <a:srgbClr val="003963"/>
                      </a:solidFill>
                      <a:prstDash val="solid"/>
                      <a:round/>
                      <a:headEnd type="none" w="med" len="med"/>
                      <a:tailEnd type="none" w="med" len="med"/>
                    </a:lnL>
                    <a:lnR w="12700" cmpd="sng">
                      <a:noFill/>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最大</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枠</a:t>
                      </a:r>
                    </a:p>
                  </a:txBody>
                  <a:tcPr anchor="ctr">
                    <a:lnL w="12700" cmpd="sng">
                      <a:noFill/>
                    </a:lnL>
                    <a:lnR w="6350" cap="flat" cmpd="sng" algn="ctr">
                      <a:solidFill>
                        <a:schemeClr val="bg1"/>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掲載社数</a:t>
                      </a:r>
                    </a:p>
                  </a:txBody>
                  <a:tcPr anchor="ctr">
                    <a:lnL w="6350" cap="flat" cmpd="sng" algn="ctr">
                      <a:solidFill>
                        <a:schemeClr val="bg1"/>
                      </a:solidFill>
                      <a:prstDash val="solid"/>
                      <a:round/>
                      <a:headEnd type="none" w="med" len="med"/>
                      <a:tailEnd type="none" w="med" len="med"/>
                    </a:lnL>
                    <a:lnR w="12700" cmpd="sng">
                      <a:noFill/>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mpd="sng">
                      <a:noFill/>
                    </a:lnL>
                    <a:lnR w="9525" cap="flat" cmpd="sng" algn="ctr">
                      <a:solidFill>
                        <a:srgbClr val="003963"/>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原稿仕様</a:t>
                      </a:r>
                    </a:p>
                  </a:txBody>
                  <a:tcPr anchor="ctr">
                    <a:lnL w="9525" cap="flat" cmpd="sng" algn="ctr">
                      <a:solidFill>
                        <a:srgbClr val="003963"/>
                      </a:solidFill>
                      <a:prstDash val="solid"/>
                      <a:round/>
                      <a:headEnd type="none" w="med" len="med"/>
                      <a:tailEnd type="none" w="med" len="med"/>
                    </a:lnL>
                    <a:lnR w="12700" cmpd="sng">
                      <a:noFill/>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巻末「原稿規定」を参照ください。</a:t>
                      </a:r>
                    </a:p>
                  </a:txBody>
                  <a:tcPr anchor="ctr">
                    <a:lnL w="12700" cmpd="sng">
                      <a:noFill/>
                    </a:lnL>
                    <a:lnR w="9525" cap="flat" cmpd="sng" algn="ctr">
                      <a:solidFill>
                        <a:srgbClr val="003963"/>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endParaRPr kumimoji="1" lang="ja-JP" altLang="en-US" sz="800">
                        <a:latin typeface="HGPｺﾞｼｯｸM" panose="020B0600000000000000" pitchFamily="50" charset="-128"/>
                        <a:ea typeface="HGPｺﾞｼｯｸM" panose="020B0600000000000000"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5560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同時出稿本数</a:t>
                      </a:r>
                    </a:p>
                  </a:txBody>
                  <a:tcPr anchor="ctr">
                    <a:lnL w="9525" cap="flat" cmpd="sng" algn="ctr">
                      <a:solidFill>
                        <a:srgbClr val="003963"/>
                      </a:solidFill>
                      <a:prstDash val="solid"/>
                      <a:round/>
                      <a:headEnd type="none" w="med" len="med"/>
                      <a:tailEnd type="none" w="med" len="med"/>
                    </a:lnL>
                    <a:lnR w="12700" cmpd="sng">
                      <a:noFill/>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本まで（差し替え含む）</a:t>
                      </a:r>
                    </a:p>
                  </a:txBody>
                  <a:tcPr anchor="ctr">
                    <a:lnL w="12700" cmpd="sng">
                      <a:noFill/>
                    </a:lnL>
                    <a:lnR w="6350" cap="flat" cmpd="sng" algn="ctr">
                      <a:solidFill>
                        <a:schemeClr val="bg1"/>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差し替え規定</a:t>
                      </a:r>
                    </a:p>
                  </a:txBody>
                  <a:tcPr anchor="ctr">
                    <a:lnL w="6350" cap="flat" cmpd="sng" algn="ctr">
                      <a:solidFill>
                        <a:schemeClr val="bg1"/>
                      </a:solidFill>
                      <a:prstDash val="solid"/>
                      <a:round/>
                      <a:headEnd type="none" w="med" len="med"/>
                      <a:tailEnd type="none" w="med" len="med"/>
                    </a:lnL>
                    <a:lnR w="12700" cmpd="sng">
                      <a:noFill/>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本まで</a:t>
                      </a:r>
                    </a:p>
                    <a:p>
                      <a:r>
                        <a:rPr kumimoji="1" lang="ja-JP" altLang="en-US" sz="650">
                          <a:latin typeface="Meiryo UI" panose="020B0604030504040204" pitchFamily="50" charset="-128"/>
                          <a:ea typeface="Meiryo UI" panose="020B0604030504040204" pitchFamily="50" charset="-128"/>
                          <a:cs typeface="Meiryo UI" panose="020B0604030504040204" pitchFamily="50" charset="-128"/>
                        </a:rPr>
                        <a:t>（同時出稿含む、営業日のみ、同時入稿）</a:t>
                      </a:r>
                    </a:p>
                  </a:txBody>
                  <a:tcPr anchor="ctr">
                    <a:lnL w="12700" cmpd="sng">
                      <a:noFill/>
                    </a:lnL>
                    <a:lnR w="9525" cap="flat" cmpd="sng" algn="ctr">
                      <a:solidFill>
                        <a:srgbClr val="003963"/>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入稿締め切り</a:t>
                      </a:r>
                    </a:p>
                  </a:txBody>
                  <a:tcPr anchor="ctr">
                    <a:lnL w="9525" cap="flat" cmpd="sng" algn="ctr">
                      <a:solidFill>
                        <a:srgbClr val="003963"/>
                      </a:solidFill>
                      <a:prstDash val="solid"/>
                      <a:round/>
                      <a:headEnd type="none" w="med" len="med"/>
                      <a:tailEnd type="none" w="med" len="med"/>
                    </a:lnL>
                    <a:lnR w="12700" cmpd="sng">
                      <a:noFill/>
                    </a:lnR>
                    <a:lnT w="6350" cap="flat" cmpd="sng" algn="ctr">
                      <a:solidFill>
                        <a:srgbClr val="002060"/>
                      </a:solidFill>
                      <a:prstDash val="solid"/>
                      <a:round/>
                      <a:headEnd type="none" w="med" len="med"/>
                      <a:tailEnd type="none" w="med" len="med"/>
                    </a:lnT>
                    <a:lnB w="9525" cap="flat" cmpd="sng" algn="ctr">
                      <a:solidFill>
                        <a:srgbClr val="003963"/>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p>
                  </a:txBody>
                  <a:tcPr anchor="ctr">
                    <a:lnL w="12700" cmpd="sng">
                      <a:noFill/>
                    </a:lnL>
                    <a:lnR w="9525" cap="flat" cmpd="sng" algn="ctr">
                      <a:solidFill>
                        <a:srgbClr val="003963"/>
                      </a:solidFill>
                      <a:prstDash val="solid"/>
                      <a:round/>
                      <a:headEnd type="none" w="med" len="med"/>
                      <a:tailEnd type="none" w="med" len="med"/>
                    </a:lnR>
                    <a:lnT w="6350" cap="flat" cmpd="sng" algn="ctr">
                      <a:solidFill>
                        <a:srgbClr val="002060"/>
                      </a:solidFill>
                      <a:prstDash val="solid"/>
                      <a:round/>
                      <a:headEnd type="none" w="med" len="med"/>
                      <a:tailEnd type="none" w="med" len="med"/>
                    </a:lnT>
                    <a:lnB w="9525" cap="flat" cmpd="sng" algn="ctr">
                      <a:solidFill>
                        <a:srgbClr val="00396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a:latin typeface="HGPｺﾞｼｯｸM" panose="020B0600000000000000" pitchFamily="50" charset="-128"/>
                        <a:ea typeface="HGPｺﾞｼｯｸM" panose="020B0600000000000000"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
        <p:nvSpPr>
          <p:cNvPr id="30" name="正方形/長方形 29"/>
          <p:cNvSpPr/>
          <p:nvPr/>
        </p:nvSpPr>
        <p:spPr>
          <a:xfrm>
            <a:off x="4402606" y="1444987"/>
            <a:ext cx="4538194" cy="220573"/>
          </a:xfrm>
          <a:prstGeom prst="rect">
            <a:avLst/>
          </a:prstGeom>
          <a:noFill/>
        </p:spPr>
        <p:txBody>
          <a:bodyPr wrap="square">
            <a:spAutoFit/>
          </a:bodyPr>
          <a:lstStyle/>
          <a:p>
            <a:pPr>
              <a:lnSpc>
                <a:spcPts val="1000"/>
              </a:lnSpc>
            </a:pP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 特定の興味関心を持つビジネスパーソンに対して、“面”での訴求が可能です</a:t>
            </a:r>
          </a:p>
        </p:txBody>
      </p:sp>
      <p:pic>
        <p:nvPicPr>
          <p:cNvPr id="31" name="Picture 2" descr="\\ndc32030\iソリューション局\iソリューション部\@iソリューション部共通\#【DB局】広告ガイドリニューアル\2017_08_イラスト修正など\イラスト\0815修正依頼対応イラスト\【 モバイルメニュー】モバイルレクタングル_日経電子版モバイル.png"/>
          <p:cNvPicPr preferRelativeResize="0">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53989" y="3942959"/>
            <a:ext cx="1295131" cy="245783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p:cNvGrpSpPr/>
          <p:nvPr/>
        </p:nvGrpSpPr>
        <p:grpSpPr>
          <a:xfrm>
            <a:off x="5051975" y="179707"/>
            <a:ext cx="1960410" cy="491073"/>
            <a:chOff x="5051975" y="179707"/>
            <a:chExt cx="1960410" cy="491073"/>
          </a:xfrm>
        </p:grpSpPr>
        <p:grpSp>
          <p:nvGrpSpPr>
            <p:cNvPr id="14" name="グループ化 13"/>
            <p:cNvGrpSpPr/>
            <p:nvPr/>
          </p:nvGrpSpPr>
          <p:grpSpPr>
            <a:xfrm>
              <a:off x="5051975" y="179707"/>
              <a:ext cx="946328" cy="226480"/>
              <a:chOff x="2345874" y="280659"/>
              <a:chExt cx="921760" cy="226480"/>
            </a:xfrm>
          </p:grpSpPr>
          <p:sp>
            <p:nvSpPr>
              <p:cNvPr id="15"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50">
                  <a:solidFill>
                    <a:srgbClr val="003963"/>
                  </a:solidFill>
                  <a:latin typeface="ＭＳ Ｐゴシック"/>
                </a:endParaRPr>
              </a:p>
            </p:txBody>
          </p:sp>
          <p:sp>
            <p:nvSpPr>
              <p:cNvPr id="16" name="テキスト ボックス 15"/>
              <p:cNvSpPr txBox="1"/>
              <p:nvPr/>
            </p:nvSpPr>
            <p:spPr>
              <a:xfrm>
                <a:off x="2436419" y="280659"/>
                <a:ext cx="740908" cy="223137"/>
              </a:xfrm>
              <a:prstGeom prst="rect">
                <a:avLst/>
              </a:prstGeom>
              <a:noFill/>
            </p:spPr>
            <p:txBody>
              <a:bodyPr wrap="none" rtlCol="0">
                <a:spAutoFit/>
              </a:bodyPr>
              <a:lstStyle/>
              <a:p>
                <a:pPr algn="ctr"/>
                <a:r>
                  <a:rPr lang="ja-JP" altLang="en-US" sz="850" b="1" dirty="0">
                    <a:solidFill>
                      <a:srgbClr val="00253C"/>
                    </a:solidFill>
                    <a:latin typeface="ＭＳ Ｐゴシック"/>
                    <a:cs typeface="メイリオ" panose="020B0604030504040204" pitchFamily="50" charset="-128"/>
                  </a:rPr>
                  <a:t>ディスプレー</a:t>
                </a:r>
              </a:p>
            </p:txBody>
          </p:sp>
        </p:grpSp>
        <p:grpSp>
          <p:nvGrpSpPr>
            <p:cNvPr id="21" name="グループ化 20"/>
            <p:cNvGrpSpPr/>
            <p:nvPr/>
          </p:nvGrpSpPr>
          <p:grpSpPr>
            <a:xfrm>
              <a:off x="6066057" y="179707"/>
              <a:ext cx="946328" cy="226480"/>
              <a:chOff x="2345874" y="280659"/>
              <a:chExt cx="921760" cy="226480"/>
            </a:xfrm>
          </p:grpSpPr>
          <p:sp>
            <p:nvSpPr>
              <p:cNvPr id="23"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24" name="テキスト ボックス 23"/>
              <p:cNvSpPr txBox="1"/>
              <p:nvPr/>
            </p:nvSpPr>
            <p:spPr>
              <a:xfrm>
                <a:off x="2649016" y="280659"/>
                <a:ext cx="315713" cy="223138"/>
              </a:xfrm>
              <a:prstGeom prst="rect">
                <a:avLst/>
              </a:prstGeom>
              <a:noFill/>
            </p:spPr>
            <p:txBody>
              <a:bodyPr wrap="none" rtlCol="0">
                <a:spAutoFit/>
              </a:bodyPr>
              <a:lstStyle/>
              <a:p>
                <a:pPr algn="ctr"/>
                <a:r>
                  <a:rPr kumimoji="1" lang="en-US" altLang="ja-JP" sz="850" b="1">
                    <a:solidFill>
                      <a:srgbClr val="00253C"/>
                    </a:solidFill>
                    <a:latin typeface="+mn-ea"/>
                    <a:cs typeface="メイリオ" panose="020B0604030504040204" pitchFamily="50" charset="-128"/>
                  </a:rPr>
                  <a:t>PC</a:t>
                </a:r>
                <a:endParaRPr kumimoji="1" lang="ja-JP" altLang="en-US" sz="850" b="1">
                  <a:solidFill>
                    <a:srgbClr val="00253C"/>
                  </a:solidFill>
                  <a:latin typeface="+mn-ea"/>
                  <a:cs typeface="メイリオ" panose="020B0604030504040204" pitchFamily="50" charset="-128"/>
                </a:endParaRPr>
              </a:p>
            </p:txBody>
          </p:sp>
        </p:grpSp>
        <p:grpSp>
          <p:nvGrpSpPr>
            <p:cNvPr id="25" name="グループ化 24"/>
            <p:cNvGrpSpPr/>
            <p:nvPr/>
          </p:nvGrpSpPr>
          <p:grpSpPr>
            <a:xfrm>
              <a:off x="6061872" y="444300"/>
              <a:ext cx="946328" cy="226480"/>
              <a:chOff x="2345874" y="280659"/>
              <a:chExt cx="921760" cy="226480"/>
            </a:xfrm>
          </p:grpSpPr>
          <p:sp>
            <p:nvSpPr>
              <p:cNvPr id="26"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27" name="テキスト ボックス 26"/>
              <p:cNvSpPr txBox="1"/>
              <p:nvPr/>
            </p:nvSpPr>
            <p:spPr>
              <a:xfrm>
                <a:off x="2519419" y="280659"/>
                <a:ext cx="574903" cy="223138"/>
              </a:xfrm>
              <a:prstGeom prst="rect">
                <a:avLst/>
              </a:prstGeom>
              <a:noFill/>
            </p:spPr>
            <p:txBody>
              <a:bodyPr wrap="none" rtlCol="0">
                <a:spAutoFit/>
              </a:bodyPr>
              <a:lstStyle/>
              <a:p>
                <a:pPr algn="ctr"/>
                <a:r>
                  <a:rPr lang="ja-JP" altLang="en-US" sz="850" b="1">
                    <a:solidFill>
                      <a:srgbClr val="00253C"/>
                    </a:solidFill>
                    <a:latin typeface="+mn-ea"/>
                    <a:cs typeface="メイリオ" panose="020B0604030504040204" pitchFamily="50" charset="-128"/>
                  </a:rPr>
                  <a:t>モバイル</a:t>
                </a:r>
                <a:endParaRPr kumimoji="1" lang="ja-JP" altLang="en-US" sz="850" b="1">
                  <a:solidFill>
                    <a:srgbClr val="00253C"/>
                  </a:solidFill>
                  <a:latin typeface="+mn-ea"/>
                  <a:cs typeface="メイリオ" panose="020B0604030504040204" pitchFamily="50" charset="-128"/>
                </a:endParaRPr>
              </a:p>
            </p:txBody>
          </p:sp>
        </p:grpSp>
        <p:grpSp>
          <p:nvGrpSpPr>
            <p:cNvPr id="29" name="グループ化 28"/>
            <p:cNvGrpSpPr/>
            <p:nvPr/>
          </p:nvGrpSpPr>
          <p:grpSpPr>
            <a:xfrm>
              <a:off x="5051975" y="444300"/>
              <a:ext cx="946328" cy="226480"/>
              <a:chOff x="2345874" y="548996"/>
              <a:chExt cx="921760" cy="226480"/>
            </a:xfrm>
          </p:grpSpPr>
          <p:sp>
            <p:nvSpPr>
              <p:cNvPr id="32" name="角丸四角形 8"/>
              <p:cNvSpPr/>
              <p:nvPr/>
            </p:nvSpPr>
            <p:spPr>
              <a:xfrm>
                <a:off x="2345874" y="554837"/>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34" name="テキスト ボックス 33"/>
              <p:cNvSpPr txBox="1"/>
              <p:nvPr/>
            </p:nvSpPr>
            <p:spPr>
              <a:xfrm>
                <a:off x="2394510" y="548996"/>
                <a:ext cx="824725" cy="223138"/>
              </a:xfrm>
              <a:prstGeom prst="rect">
                <a:avLst/>
              </a:prstGeom>
              <a:noFill/>
            </p:spPr>
            <p:txBody>
              <a:bodyPr wrap="none" rtlCol="0">
                <a:spAutoFit/>
              </a:bodyPr>
              <a:lstStyle/>
              <a:p>
                <a:pPr algn="ctr"/>
                <a:r>
                  <a:rPr kumimoji="1" lang="ja-JP" altLang="en-US" sz="850" b="1">
                    <a:solidFill>
                      <a:srgbClr val="00253C"/>
                    </a:solidFill>
                    <a:latin typeface="+mn-ea"/>
                    <a:cs typeface="メイリオ" panose="020B0604030504040204" pitchFamily="50" charset="-128"/>
                  </a:rPr>
                  <a:t>ターゲティング</a:t>
                </a:r>
              </a:p>
            </p:txBody>
          </p:sp>
        </p:grpSp>
      </p:grpSp>
      <p:sp>
        <p:nvSpPr>
          <p:cNvPr id="3" name="テキスト ボックス 2">
            <a:extLst>
              <a:ext uri="{FF2B5EF4-FFF2-40B4-BE49-F238E27FC236}">
                <a16:creationId xmlns:a16="http://schemas.microsoft.com/office/drawing/2014/main" id="{4107AC18-E139-47A0-861A-88DFE1563DF5}"/>
              </a:ext>
            </a:extLst>
          </p:cNvPr>
          <p:cNvSpPr txBox="1"/>
          <p:nvPr/>
        </p:nvSpPr>
        <p:spPr>
          <a:xfrm>
            <a:off x="2865120" y="611886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700" dirty="0">
                <a:solidFill>
                  <a:srgbClr val="333333"/>
                </a:solidFill>
                <a:latin typeface="Meiryo UI" panose="020B0604030504040204" pitchFamily="34" charset="-128"/>
                <a:ea typeface="Meiryo UI" panose="020B0604030504040204" pitchFamily="34" charset="-128"/>
                <a:cs typeface="Segoe UI"/>
              </a:rPr>
              <a:t>※</a:t>
            </a:r>
            <a:r>
              <a:rPr lang="ja-JP" altLang="en-US" sz="700">
                <a:solidFill>
                  <a:srgbClr val="333333"/>
                </a:solidFill>
                <a:latin typeface="Meiryo UI" panose="020B0604030504040204" pitchFamily="34" charset="-128"/>
                <a:ea typeface="Meiryo UI" panose="020B0604030504040204" pitchFamily="34" charset="-128"/>
                <a:cs typeface="Segoe UI"/>
              </a:rPr>
              <a:t>掲載イメージ。デザインは変更</a:t>
            </a:r>
            <a:endParaRPr lang="en-US" altLang="ja-JP" sz="800" dirty="0">
              <a:solidFill>
                <a:srgbClr val="000000"/>
              </a:solidFill>
              <a:latin typeface="Meiryo UI" panose="020B0604030504040204" pitchFamily="34" charset="-128"/>
              <a:ea typeface="Meiryo UI" panose="020B0604030504040204" pitchFamily="34" charset="-128"/>
              <a:cs typeface="Segoe UI"/>
            </a:endParaRPr>
          </a:p>
          <a:p>
            <a:r>
              <a:rPr lang="ja-JP" altLang="en-US" sz="700">
                <a:solidFill>
                  <a:srgbClr val="333333"/>
                </a:solidFill>
                <a:latin typeface="Meiryo UI" panose="020B0604030504040204" pitchFamily="34" charset="-128"/>
                <a:ea typeface="Meiryo UI" panose="020B0604030504040204" pitchFamily="34" charset="-128"/>
                <a:cs typeface="Segoe UI"/>
              </a:rPr>
              <a:t>になる場合がございます。</a:t>
            </a:r>
            <a:endParaRPr lang="en-US" altLang="ja-JP" sz="800" dirty="0">
              <a:latin typeface="Meiryo UI" panose="020B0604030504040204" pitchFamily="34" charset="-128"/>
              <a:ea typeface="Meiryo UI" panose="020B0604030504040204" pitchFamily="34" charset="-128"/>
            </a:endParaRPr>
          </a:p>
        </p:txBody>
      </p:sp>
      <p:sp>
        <p:nvSpPr>
          <p:cNvPr id="35" name="Text Box 16">
            <a:extLst>
              <a:ext uri="{FF2B5EF4-FFF2-40B4-BE49-F238E27FC236}">
                <a16:creationId xmlns:a16="http://schemas.microsoft.com/office/drawing/2014/main" id="{90C062E7-FC90-431B-844E-22B0A1BF67D2}"/>
              </a:ext>
            </a:extLst>
          </p:cNvPr>
          <p:cNvSpPr txBox="1">
            <a:spLocks noChangeArrowheads="1"/>
          </p:cNvSpPr>
          <p:nvPr/>
        </p:nvSpPr>
        <p:spPr bwMode="auto">
          <a:xfrm>
            <a:off x="9009601" y="6352051"/>
            <a:ext cx="896399"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2021.08.11</a:t>
            </a:r>
            <a:r>
              <a:rPr kumimoji="0" lang="ja-JP" altLang="en-US" sz="800" dirty="0">
                <a:solidFill>
                  <a:srgbClr val="C00000"/>
                </a:solidFill>
                <a:latin typeface="Century Gothic"/>
                <a:ea typeface="HGPｺﾞｼｯｸM"/>
              </a:rPr>
              <a:t>更新</a:t>
            </a:r>
          </a:p>
        </p:txBody>
      </p:sp>
      <p:grpSp>
        <p:nvGrpSpPr>
          <p:cNvPr id="36" name="グループ化 35">
            <a:extLst>
              <a:ext uri="{FF2B5EF4-FFF2-40B4-BE49-F238E27FC236}">
                <a16:creationId xmlns:a16="http://schemas.microsoft.com/office/drawing/2014/main" id="{0A0B9D4A-DAA7-4722-9F17-0DE414758439}"/>
              </a:ext>
            </a:extLst>
          </p:cNvPr>
          <p:cNvGrpSpPr/>
          <p:nvPr/>
        </p:nvGrpSpPr>
        <p:grpSpPr>
          <a:xfrm>
            <a:off x="7054928" y="172294"/>
            <a:ext cx="947695" cy="226480"/>
            <a:chOff x="2345323" y="280659"/>
            <a:chExt cx="923091" cy="226480"/>
          </a:xfrm>
        </p:grpSpPr>
        <p:sp>
          <p:nvSpPr>
            <p:cNvPr id="37" name="角丸四角形 5">
              <a:extLst>
                <a:ext uri="{FF2B5EF4-FFF2-40B4-BE49-F238E27FC236}">
                  <a16:creationId xmlns:a16="http://schemas.microsoft.com/office/drawing/2014/main" id="{ABCF45D6-3684-42A5-9E5D-D5387371B42B}"/>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dirty="0">
                <a:solidFill>
                  <a:srgbClr val="003963"/>
                </a:solidFill>
                <a:latin typeface="+mn-ea"/>
              </a:endParaRPr>
            </a:p>
          </p:txBody>
        </p:sp>
        <p:sp>
          <p:nvSpPr>
            <p:cNvPr id="38" name="テキスト ボックス 37">
              <a:extLst>
                <a:ext uri="{FF2B5EF4-FFF2-40B4-BE49-F238E27FC236}">
                  <a16:creationId xmlns:a16="http://schemas.microsoft.com/office/drawing/2014/main" id="{F3741276-B93A-4DAB-B34D-16BF0C329EBB}"/>
                </a:ext>
              </a:extLst>
            </p:cNvPr>
            <p:cNvSpPr txBox="1"/>
            <p:nvPr/>
          </p:nvSpPr>
          <p:spPr>
            <a:xfrm>
              <a:off x="2345323" y="280659"/>
              <a:ext cx="923091" cy="223138"/>
            </a:xfrm>
            <a:prstGeom prst="rect">
              <a:avLst/>
            </a:prstGeom>
            <a:noFill/>
          </p:spPr>
          <p:txBody>
            <a:bodyPr wrap="none" rtlCol="0">
              <a:spAutoFit/>
            </a:bodyPr>
            <a:lstStyle/>
            <a:p>
              <a:pPr algn="ctr"/>
              <a:r>
                <a:rPr lang="ja-JP" altLang="en-US" sz="850" b="1" dirty="0">
                  <a:solidFill>
                    <a:srgbClr val="E46C0A"/>
                  </a:solidFill>
                  <a:latin typeface="+mn-ea"/>
                  <a:cs typeface="メイリオ" panose="020B0604030504040204" pitchFamily="50" charset="-128"/>
                </a:rPr>
                <a:t>繁忙期料金対象</a:t>
              </a:r>
              <a:endParaRPr kumimoji="1" lang="ja-JP" altLang="en-US" sz="850" b="1" dirty="0">
                <a:solidFill>
                  <a:srgbClr val="E46C0A"/>
                </a:solidFill>
                <a:latin typeface="+mn-ea"/>
                <a:cs typeface="メイリオ" panose="020B0604030504040204" pitchFamily="50" charset="-128"/>
              </a:endParaRPr>
            </a:p>
          </p:txBody>
        </p:sp>
      </p:grpSp>
    </p:spTree>
    <p:extLst>
      <p:ext uri="{BB962C8B-B14F-4D97-AF65-F5344CB8AC3E}">
        <p14:creationId xmlns:p14="http://schemas.microsoft.com/office/powerpoint/2010/main" val="2777031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812286" y="3013358"/>
            <a:ext cx="4253709" cy="707886"/>
          </a:xfrm>
          <a:prstGeom prst="rect">
            <a:avLst/>
          </a:prstGeom>
          <a:noFill/>
        </p:spPr>
        <p:txBody>
          <a:bodyPr wrap="square" rtlCol="0" anchor="t">
            <a:spAutoFit/>
          </a:bodyPr>
          <a:lstStyle/>
          <a:p>
            <a:pPr algn="ctr"/>
            <a:r>
              <a:rPr kumimoji="1" lang="ja-JP" altLang="en-US" sz="4000" b="1" kern="300" spc="100">
                <a:solidFill>
                  <a:srgbClr val="00253C"/>
                </a:solidFill>
                <a:latin typeface="+mn-ea"/>
              </a:rPr>
              <a:t>インフィード</a:t>
            </a:r>
          </a:p>
        </p:txBody>
      </p:sp>
      <p:graphicFrame>
        <p:nvGraphicFramePr>
          <p:cNvPr id="2" name="表 1"/>
          <p:cNvGraphicFramePr>
            <a:graphicFrameLocks noGrp="1"/>
          </p:cNvGraphicFramePr>
          <p:nvPr/>
        </p:nvGraphicFramePr>
        <p:xfrm>
          <a:off x="6626711" y="4988374"/>
          <a:ext cx="2764715" cy="429170"/>
        </p:xfrm>
        <a:graphic>
          <a:graphicData uri="http://schemas.openxmlformats.org/drawingml/2006/table">
            <a:tbl>
              <a:tblPr/>
              <a:tblGrid>
                <a:gridCol w="2764715">
                  <a:extLst>
                    <a:ext uri="{9D8B030D-6E8A-4147-A177-3AD203B41FA5}">
                      <a16:colId xmlns:a16="http://schemas.microsoft.com/office/drawing/2014/main" val="3410457888"/>
                    </a:ext>
                  </a:extLst>
                </a:gridCol>
              </a:tblGrid>
              <a:tr h="22922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Run of NIKKEI</a:t>
                      </a: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インフィード</a:t>
                      </a:r>
                      <a:endParaRPr lang="en-US" altLang="ja-JP"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p>
                      <a:pPr algn="l" rtl="0" fontAlgn="ctr"/>
                      <a:endPar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extLst>
                  <a:ext uri="{0D108BD9-81ED-4DB2-BD59-A6C34878D82A}">
                    <a16:rowId xmlns:a16="http://schemas.microsoft.com/office/drawing/2014/main" val="2938708967"/>
                  </a:ext>
                </a:extLst>
              </a:tr>
              <a:tr h="118193">
                <a:tc>
                  <a:txBody>
                    <a:bodyPr/>
                    <a:lstStyle/>
                    <a:p>
                      <a:pPr algn="l" rtl="0" fontAlgn="ct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日経</a:t>
                      </a:r>
                      <a:r>
                        <a:rPr lang="en-US" altLang="ja-JP"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ID</a:t>
                      </a: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ターゲティング属性表</a:t>
                      </a:r>
                    </a:p>
                  </a:txBody>
                  <a:tcPr marL="8845" marR="8845" marT="8845" marB="0" anchor="ctr">
                    <a:lnL>
                      <a:noFill/>
                    </a:lnL>
                    <a:lnR>
                      <a:noFill/>
                    </a:lnR>
                    <a:lnT>
                      <a:noFill/>
                    </a:lnT>
                    <a:lnB>
                      <a:noFill/>
                    </a:lnB>
                  </a:tcPr>
                </a:tc>
                <a:extLst>
                  <a:ext uri="{0D108BD9-81ED-4DB2-BD59-A6C34878D82A}">
                    <a16:rowId xmlns:a16="http://schemas.microsoft.com/office/drawing/2014/main" val="2415233016"/>
                  </a:ext>
                </a:extLst>
              </a:tr>
            </a:tbl>
          </a:graphicData>
        </a:graphic>
      </p:graphicFrame>
    </p:spTree>
    <p:extLst>
      <p:ext uri="{BB962C8B-B14F-4D97-AF65-F5344CB8AC3E}">
        <p14:creationId xmlns:p14="http://schemas.microsoft.com/office/powerpoint/2010/main" val="107041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タイトル 1">
            <a:extLst>
              <a:ext uri="{FF2B5EF4-FFF2-40B4-BE49-F238E27FC236}">
                <a16:creationId xmlns:a16="http://schemas.microsoft.com/office/drawing/2014/main" id="{5F47B91D-493A-4E56-A335-0C38FE106B37}"/>
              </a:ext>
            </a:extLst>
          </p:cNvPr>
          <p:cNvSpPr>
            <a:spLocks noGrp="1"/>
          </p:cNvSpPr>
          <p:nvPr>
            <p:ph type="title"/>
          </p:nvPr>
        </p:nvSpPr>
        <p:spPr>
          <a:xfrm>
            <a:off x="210100" y="188918"/>
            <a:ext cx="7905750" cy="460148"/>
          </a:xfrm>
        </p:spPr>
        <p:txBody>
          <a:bodyPr/>
          <a:lstStyle/>
          <a:p>
            <a:r>
              <a:rPr lang="en-US" altLang="ja-JP" kern="1100" spc="50" dirty="0"/>
              <a:t>Run</a:t>
            </a:r>
            <a:r>
              <a:rPr lang="ja-JP" altLang="en-US" kern="1100" spc="50" dirty="0"/>
              <a:t> </a:t>
            </a:r>
            <a:r>
              <a:rPr lang="en-US" altLang="ja-JP" kern="1100" spc="50" dirty="0"/>
              <a:t>of</a:t>
            </a:r>
            <a:r>
              <a:rPr lang="ja-JP" altLang="en-US" kern="1100" spc="50" dirty="0"/>
              <a:t> </a:t>
            </a:r>
            <a:r>
              <a:rPr lang="en-US" altLang="ja-JP" kern="1100" spc="50" dirty="0"/>
              <a:t>NIKKEI </a:t>
            </a:r>
            <a:r>
              <a:rPr lang="ja-JP" altLang="en-US" kern="1100" spc="50" dirty="0"/>
              <a:t>インフィード</a:t>
            </a:r>
            <a:endParaRPr kumimoji="1" lang="ja-JP" altLang="en-US" dirty="0"/>
          </a:p>
        </p:txBody>
      </p:sp>
      <p:grpSp>
        <p:nvGrpSpPr>
          <p:cNvPr id="27" name="グループ化 26">
            <a:extLst>
              <a:ext uri="{FF2B5EF4-FFF2-40B4-BE49-F238E27FC236}">
                <a16:creationId xmlns:a16="http://schemas.microsoft.com/office/drawing/2014/main" id="{6BFEE5D0-9230-4C1E-82FF-993AD6708B58}"/>
              </a:ext>
            </a:extLst>
          </p:cNvPr>
          <p:cNvGrpSpPr/>
          <p:nvPr/>
        </p:nvGrpSpPr>
        <p:grpSpPr>
          <a:xfrm>
            <a:off x="3689811" y="179469"/>
            <a:ext cx="946328" cy="226480"/>
            <a:chOff x="2345874" y="280659"/>
            <a:chExt cx="921760" cy="226480"/>
          </a:xfrm>
        </p:grpSpPr>
        <p:sp>
          <p:nvSpPr>
            <p:cNvPr id="28" name="角丸四角形 5">
              <a:extLst>
                <a:ext uri="{FF2B5EF4-FFF2-40B4-BE49-F238E27FC236}">
                  <a16:creationId xmlns:a16="http://schemas.microsoft.com/office/drawing/2014/main" id="{44D2D6FE-69E0-4E04-B303-02C741196B36}"/>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29" name="テキスト ボックス 28">
              <a:extLst>
                <a:ext uri="{FF2B5EF4-FFF2-40B4-BE49-F238E27FC236}">
                  <a16:creationId xmlns:a16="http://schemas.microsoft.com/office/drawing/2014/main" id="{F7E0ADAF-2F10-419A-928B-5788791411AE}"/>
                </a:ext>
              </a:extLst>
            </p:cNvPr>
            <p:cNvSpPr txBox="1"/>
            <p:nvPr/>
          </p:nvSpPr>
          <p:spPr>
            <a:xfrm>
              <a:off x="2460091" y="280659"/>
              <a:ext cx="693567" cy="223138"/>
            </a:xfrm>
            <a:prstGeom prst="rect">
              <a:avLst/>
            </a:prstGeom>
            <a:noFill/>
          </p:spPr>
          <p:txBody>
            <a:bodyPr wrap="none" rtlCol="0">
              <a:spAutoFit/>
            </a:bodyPr>
            <a:lstStyle/>
            <a:p>
              <a:pPr algn="ctr"/>
              <a:r>
                <a:rPr kumimoji="1" lang="ja-JP" altLang="en-US" sz="850" b="1" dirty="0">
                  <a:solidFill>
                    <a:srgbClr val="00253C"/>
                  </a:solidFill>
                  <a:latin typeface="+mn-ea"/>
                  <a:cs typeface="メイリオ" panose="020B0604030504040204" pitchFamily="50" charset="-128"/>
                </a:rPr>
                <a:t>インフィード</a:t>
              </a:r>
            </a:p>
          </p:txBody>
        </p:sp>
      </p:grpSp>
      <p:sp>
        <p:nvSpPr>
          <p:cNvPr id="30" name="正方形/長方形 29">
            <a:extLst>
              <a:ext uri="{FF2B5EF4-FFF2-40B4-BE49-F238E27FC236}">
                <a16:creationId xmlns:a16="http://schemas.microsoft.com/office/drawing/2014/main" id="{8925921F-A36F-4AA6-8E59-A574F5148863}"/>
              </a:ext>
            </a:extLst>
          </p:cNvPr>
          <p:cNvSpPr/>
          <p:nvPr/>
        </p:nvSpPr>
        <p:spPr>
          <a:xfrm>
            <a:off x="3879042" y="1166719"/>
            <a:ext cx="5356749" cy="220573"/>
          </a:xfrm>
          <a:prstGeom prst="rect">
            <a:avLst/>
          </a:prstGeom>
          <a:noFill/>
        </p:spPr>
        <p:txBody>
          <a:bodyPr wrap="square">
            <a:spAutoFit/>
          </a:bodyPr>
          <a:lstStyle/>
          <a:p>
            <a:pPr>
              <a:lnSpc>
                <a:spcPts val="10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情報接触感度の高いユーザーに向けて、その体験を損なわない自然な形でメッセージを届けます</a:t>
            </a:r>
          </a:p>
        </p:txBody>
      </p:sp>
      <p:sp>
        <p:nvSpPr>
          <p:cNvPr id="31" name="角丸四角形 15">
            <a:extLst>
              <a:ext uri="{FF2B5EF4-FFF2-40B4-BE49-F238E27FC236}">
                <a16:creationId xmlns:a16="http://schemas.microsoft.com/office/drawing/2014/main" id="{C928B9C3-87D1-4FA4-8EA7-757BBAABFBFA}"/>
              </a:ext>
            </a:extLst>
          </p:cNvPr>
          <p:cNvSpPr/>
          <p:nvPr/>
        </p:nvSpPr>
        <p:spPr>
          <a:xfrm>
            <a:off x="4002207" y="3415204"/>
            <a:ext cx="908784" cy="216131"/>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32" name="表 31">
            <a:extLst>
              <a:ext uri="{FF2B5EF4-FFF2-40B4-BE49-F238E27FC236}">
                <a16:creationId xmlns:a16="http://schemas.microsoft.com/office/drawing/2014/main" id="{DEB74BD6-7BF4-4EF7-BB7B-FB988406958A}"/>
              </a:ext>
            </a:extLst>
          </p:cNvPr>
          <p:cNvGraphicFramePr>
            <a:graphicFrameLocks noGrp="1"/>
          </p:cNvGraphicFramePr>
          <p:nvPr/>
        </p:nvGraphicFramePr>
        <p:xfrm>
          <a:off x="3971197" y="3786827"/>
          <a:ext cx="5356748" cy="1165860"/>
        </p:xfrm>
        <a:graphic>
          <a:graphicData uri="http://schemas.openxmlformats.org/drawingml/2006/table">
            <a:tbl>
              <a:tblPr firstRow="1" bandRow="1">
                <a:tableStyleId>{5C22544A-7EE6-4342-B048-85BDC9FD1C3A}</a:tableStyleId>
              </a:tblPr>
              <a:tblGrid>
                <a:gridCol w="920922">
                  <a:extLst>
                    <a:ext uri="{9D8B030D-6E8A-4147-A177-3AD203B41FA5}">
                      <a16:colId xmlns:a16="http://schemas.microsoft.com/office/drawing/2014/main" val="20000"/>
                    </a:ext>
                  </a:extLst>
                </a:gridCol>
                <a:gridCol w="1738317">
                  <a:extLst>
                    <a:ext uri="{9D8B030D-6E8A-4147-A177-3AD203B41FA5}">
                      <a16:colId xmlns:a16="http://schemas.microsoft.com/office/drawing/2014/main" val="20001"/>
                    </a:ext>
                  </a:extLst>
                </a:gridCol>
                <a:gridCol w="938474">
                  <a:extLst>
                    <a:ext uri="{9D8B030D-6E8A-4147-A177-3AD203B41FA5}">
                      <a16:colId xmlns:a16="http://schemas.microsoft.com/office/drawing/2014/main" val="20002"/>
                    </a:ext>
                  </a:extLst>
                </a:gridCol>
                <a:gridCol w="1759035">
                  <a:extLst>
                    <a:ext uri="{9D8B030D-6E8A-4147-A177-3AD203B41FA5}">
                      <a16:colId xmlns:a16="http://schemas.microsoft.com/office/drawing/2014/main" val="20003"/>
                    </a:ext>
                  </a:extLst>
                </a:gridCol>
              </a:tblGrid>
              <a:tr h="1822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掲載期間</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任意</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掲載開始日</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平日任意</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822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保証形態</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インプレッション保証</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表示方法</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ローテーション</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82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原稿仕様</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巻末「原稿規定」を参照ください。</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endParaRPr kumimoji="1" lang="ja-JP" altLang="en-US" sz="800">
                        <a:latin typeface="HGPｺﾞｼｯｸM" panose="020B0600000000000000" pitchFamily="50" charset="-128"/>
                        <a:ea typeface="HGPｺﾞｼｯｸM" panose="020B0600000000000000"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66918">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同時出稿本数</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本まで（差し替え含む）</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差し替え規定</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本まで</a:t>
                      </a:r>
                    </a:p>
                    <a:p>
                      <a:r>
                        <a:rPr kumimoji="1" lang="ja-JP" altLang="en-US" sz="650">
                          <a:latin typeface="Meiryo UI" panose="020B0604030504040204" pitchFamily="50" charset="-128"/>
                          <a:ea typeface="Meiryo UI" panose="020B0604030504040204" pitchFamily="50" charset="-128"/>
                          <a:cs typeface="Meiryo UI" panose="020B0604030504040204" pitchFamily="50" charset="-128"/>
                        </a:rPr>
                        <a:t>（同時出稿含む、営業日のみ、同時入稿）</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82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入稿締め切り</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a:latin typeface="HGPｺﾞｼｯｸM" panose="020B0600000000000000" pitchFamily="50" charset="-128"/>
                        <a:ea typeface="HGPｺﾞｼｯｸM" panose="020B0600000000000000"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33" name="表 32">
            <a:extLst>
              <a:ext uri="{FF2B5EF4-FFF2-40B4-BE49-F238E27FC236}">
                <a16:creationId xmlns:a16="http://schemas.microsoft.com/office/drawing/2014/main" id="{8F3006EB-C692-43A5-BFC7-EE27B11A83B9}"/>
              </a:ext>
            </a:extLst>
          </p:cNvPr>
          <p:cNvGraphicFramePr>
            <a:graphicFrameLocks noGrp="1"/>
          </p:cNvGraphicFramePr>
          <p:nvPr/>
        </p:nvGraphicFramePr>
        <p:xfrm>
          <a:off x="3958431" y="1398075"/>
          <a:ext cx="5356749" cy="1094116"/>
        </p:xfrm>
        <a:graphic>
          <a:graphicData uri="http://schemas.openxmlformats.org/drawingml/2006/table">
            <a:tbl>
              <a:tblPr firstRow="1" bandRow="1">
                <a:tableStyleId>{5C22544A-7EE6-4342-B048-85BDC9FD1C3A}</a:tableStyleId>
              </a:tblPr>
              <a:tblGrid>
                <a:gridCol w="2131204">
                  <a:extLst>
                    <a:ext uri="{9D8B030D-6E8A-4147-A177-3AD203B41FA5}">
                      <a16:colId xmlns:a16="http://schemas.microsoft.com/office/drawing/2014/main" val="20000"/>
                    </a:ext>
                  </a:extLst>
                </a:gridCol>
                <a:gridCol w="887775">
                  <a:extLst>
                    <a:ext uri="{9D8B030D-6E8A-4147-A177-3AD203B41FA5}">
                      <a16:colId xmlns:a16="http://schemas.microsoft.com/office/drawing/2014/main" val="20001"/>
                    </a:ext>
                  </a:extLst>
                </a:gridCol>
                <a:gridCol w="2337770">
                  <a:extLst>
                    <a:ext uri="{9D8B030D-6E8A-4147-A177-3AD203B41FA5}">
                      <a16:colId xmlns:a16="http://schemas.microsoft.com/office/drawing/2014/main" val="20002"/>
                    </a:ext>
                  </a:extLst>
                </a:gridCol>
              </a:tblGrid>
              <a:tr h="267680">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商品名</a:t>
                      </a:r>
                    </a:p>
                  </a:txBody>
                  <a:tcPr marL="93877" marR="93877" marT="36000" marB="36000">
                    <a:lnL w="12700" cap="flat" cmpd="sng" algn="ctr">
                      <a:solidFill>
                        <a:srgbClr val="185680"/>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料金</a:t>
                      </a:r>
                    </a:p>
                  </a:txBody>
                  <a:tcPr marL="93877" marR="93877" marT="36000" marB="36000">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掲載場所</a:t>
                      </a:r>
                    </a:p>
                  </a:txBody>
                  <a:tcPr marL="93877" marR="93877" marT="36000" marB="36000">
                    <a:lnL w="12700" cap="flat" cmpd="sng" algn="ctr">
                      <a:solidFill>
                        <a:srgbClr val="E1E6EF"/>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E5780"/>
                    </a:solidFill>
                  </a:tcPr>
                </a:tc>
                <a:extLst>
                  <a:ext uri="{0D108BD9-81ED-4DB2-BD59-A6C34878D82A}">
                    <a16:rowId xmlns:a16="http://schemas.microsoft.com/office/drawing/2014/main" val="10000"/>
                  </a:ext>
                </a:extLst>
              </a:tr>
              <a:tr h="413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Run</a:t>
                      </a:r>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of</a:t>
                      </a:r>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NIKKEI </a:t>
                      </a:r>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インフィード</a:t>
                      </a:r>
                      <a:endParaRPr kumimoji="1" lang="en-US" altLang="ja-JP"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7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日経電子版トップページおよび記事面ページ、一部セクショントップページ、</a:t>
                      </a:r>
                      <a:r>
                        <a:rPr kumimoji="1" lang="ja-JP" altLang="en-US" sz="700" b="0" dirty="0">
                          <a:latin typeface="Meiryo UI" panose="020B0604030504040204" pitchFamily="50" charset="-128"/>
                          <a:ea typeface="Meiryo UI" panose="020B0604030504040204" pitchFamily="50" charset="-128"/>
                          <a:cs typeface="Meiryo UI" panose="020B0604030504040204" pitchFamily="50" charset="-128"/>
                        </a:rPr>
                        <a:t>日経電子版モバイル、日経電子版アプリ、</a:t>
                      </a:r>
                      <a:r>
                        <a:rPr kumimoji="1" lang="en-US" altLang="ja-JP" sz="700" b="0" dirty="0">
                          <a:latin typeface="Meiryo UI" panose="020B0604030504040204" pitchFamily="50" charset="-128"/>
                          <a:ea typeface="Meiryo UI" panose="020B0604030504040204" pitchFamily="50" charset="-128"/>
                          <a:cs typeface="Meiryo UI" panose="020B0604030504040204" pitchFamily="50" charset="-128"/>
                        </a:rPr>
                        <a:t>NIKKEISTYLE(Men’s Fashion</a:t>
                      </a:r>
                      <a:r>
                        <a:rPr kumimoji="1" lang="ja-JP" altLang="en-US" sz="700" b="0" dirty="0">
                          <a:latin typeface="Meiryo UI" panose="020B0604030504040204" pitchFamily="50" charset="-128"/>
                          <a:ea typeface="Meiryo UI" panose="020B0604030504040204" pitchFamily="50" charset="-128"/>
                          <a:cs typeface="Meiryo UI" panose="020B0604030504040204" pitchFamily="50" charset="-128"/>
                        </a:rPr>
                        <a:t>を除く</a:t>
                      </a:r>
                      <a:r>
                        <a:rPr kumimoji="1" lang="en-US" altLang="ja-JP" sz="700" b="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b="0" dirty="0">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1875965"/>
                  </a:ext>
                </a:extLst>
              </a:tr>
              <a:tr h="413218">
                <a:tc>
                  <a:txBody>
                    <a:bodyPr/>
                    <a:lstStyle/>
                    <a:p>
                      <a:r>
                        <a:rPr kumimoji="1" lang="ja-JP" altLang="en-US"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日経</a:t>
                      </a:r>
                      <a:r>
                        <a:rPr kumimoji="1" lang="en-US" altLang="ja-JP"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ターゲティングインフィード</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baseline="0" dirty="0">
                          <a:solidFill>
                            <a:schemeClr val="dk1"/>
                          </a:solidFill>
                          <a:latin typeface="Meiryo UI"/>
                          <a:ea typeface="Meiryo UI"/>
                          <a:cs typeface="Meiryo UI" panose="020B0604030504040204" pitchFamily="50" charset="-128"/>
                        </a:rPr>
                        <a:t>日経</a:t>
                      </a:r>
                      <a:r>
                        <a:rPr kumimoji="1" lang="en-US" altLang="ja-JP" sz="700" b="0" i="0" u="none" strike="noStrike" kern="1200" baseline="0" dirty="0">
                          <a:solidFill>
                            <a:schemeClr val="dk1"/>
                          </a:solidFill>
                          <a:latin typeface="Meiryo UI"/>
                          <a:ea typeface="Meiryo UI"/>
                          <a:cs typeface="Meiryo UI" panose="020B0604030504040204" pitchFamily="50" charset="-128"/>
                        </a:rPr>
                        <a:t>ID</a:t>
                      </a:r>
                      <a:r>
                        <a:rPr kumimoji="1" lang="ja-JP" altLang="en-US" sz="700" b="0" i="0" u="none" strike="noStrike" kern="1200" baseline="0" dirty="0">
                          <a:solidFill>
                            <a:schemeClr val="dk1"/>
                          </a:solidFill>
                          <a:latin typeface="Meiryo UI"/>
                          <a:ea typeface="Meiryo UI"/>
                          <a:cs typeface="Meiryo UI" panose="020B0604030504040204" pitchFamily="50" charset="-128"/>
                        </a:rPr>
                        <a:t>登録者に対し、役職、企業規模などセグメントを絞ったターゲティングも可能です。</a:t>
                      </a:r>
                      <a:r>
                        <a:rPr lang="ja-JP" sz="700" b="0" i="0" u="none" strike="noStrike" kern="1200" cap="none" spc="0" normalizeH="0" baseline="0" noProof="0" dirty="0">
                          <a:ln>
                            <a:noFill/>
                          </a:ln>
                          <a:solidFill>
                            <a:schemeClr val="dk1"/>
                          </a:solidFill>
                          <a:effectLst/>
                          <a:uLnTx/>
                          <a:uFillTx/>
                          <a:latin typeface="Meiryo UI"/>
                          <a:ea typeface="Meiryo UI"/>
                        </a:rPr>
                        <a:t>詳しくは</a:t>
                      </a:r>
                      <a:r>
                        <a:rPr lang="ja-JP" sz="700" b="0" i="0" u="none" strike="noStrike" kern="1200" cap="none" spc="0" normalizeH="0" baseline="0" noProof="0" dirty="0">
                          <a:ln>
                            <a:noFill/>
                          </a:ln>
                          <a:effectLst/>
                          <a:uLnTx/>
                          <a:uFillTx/>
                          <a:latin typeface="Meiryo UI"/>
                          <a:ea typeface="Meiryo UI"/>
                        </a:rPr>
                        <a:t>「ターゲティング</a:t>
                      </a:r>
                      <a:r>
                        <a:rPr lang="ja-JP" altLang="en-US" sz="700" b="0" i="0" u="none" strike="noStrike" kern="1200" cap="none" spc="0" normalizeH="0" baseline="0" noProof="0" dirty="0">
                          <a:ln>
                            <a:noFill/>
                          </a:ln>
                          <a:effectLst/>
                          <a:uLnTx/>
                          <a:uFillTx/>
                          <a:latin typeface="Meiryo UI"/>
                          <a:ea typeface="Meiryo UI"/>
                        </a:rPr>
                        <a:t>インフィード</a:t>
                      </a:r>
                      <a:r>
                        <a:rPr lang="ja-JP" sz="700" b="0" i="0" u="none" strike="noStrike" kern="1200" cap="none" spc="0" normalizeH="0" baseline="0" noProof="0" dirty="0">
                          <a:ln>
                            <a:noFill/>
                          </a:ln>
                          <a:effectLst/>
                          <a:uLnTx/>
                          <a:uFillTx/>
                          <a:latin typeface="Meiryo UI"/>
                          <a:ea typeface="Meiryo UI"/>
                        </a:rPr>
                        <a:t>（日経</a:t>
                      </a:r>
                      <a:r>
                        <a:rPr lang="en-US" altLang="ja-JP" sz="700" b="0" i="0" u="none" strike="noStrike" kern="1200" cap="none" spc="0" normalizeH="0" baseline="0" noProof="0" dirty="0">
                          <a:ln>
                            <a:noFill/>
                          </a:ln>
                          <a:effectLst/>
                          <a:uLnTx/>
                          <a:uFillTx/>
                          <a:latin typeface="Meiryo UI"/>
                          <a:ea typeface="ＭＳ Ｐゴシック"/>
                        </a:rPr>
                        <a:t>ID</a:t>
                      </a:r>
                      <a:r>
                        <a:rPr lang="ja-JP" sz="700" b="0" i="0" u="none" strike="noStrike" kern="1200" cap="none" spc="0" normalizeH="0" baseline="0" noProof="0" dirty="0">
                          <a:ln>
                            <a:noFill/>
                          </a:ln>
                          <a:effectLst/>
                          <a:uLnTx/>
                          <a:uFillTx/>
                          <a:latin typeface="Meiryo UI"/>
                          <a:ea typeface="Meiryo UI"/>
                        </a:rPr>
                        <a:t>）」をご参照ください。</a:t>
                      </a:r>
                      <a:endParaRPr lang="ja-JP" dirty="0">
                        <a:latin typeface="Meiryo UI"/>
                        <a:ea typeface="Meiryo UI"/>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600" b="1">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0740525"/>
                  </a:ext>
                </a:extLst>
              </a:tr>
            </a:tbl>
          </a:graphicData>
        </a:graphic>
      </p:graphicFrame>
      <p:sp>
        <p:nvSpPr>
          <p:cNvPr id="34" name="正方形/長方形 33">
            <a:extLst>
              <a:ext uri="{FF2B5EF4-FFF2-40B4-BE49-F238E27FC236}">
                <a16:creationId xmlns:a16="http://schemas.microsoft.com/office/drawing/2014/main" id="{3CDB7C96-F48A-480F-B0EE-C14801BFBBE2}"/>
              </a:ext>
            </a:extLst>
          </p:cNvPr>
          <p:cNvSpPr/>
          <p:nvPr/>
        </p:nvSpPr>
        <p:spPr>
          <a:xfrm>
            <a:off x="3926367" y="2427825"/>
            <a:ext cx="5262097" cy="768993"/>
          </a:xfrm>
          <a:prstGeom prst="rect">
            <a:avLst/>
          </a:prstGeom>
          <a:noFill/>
        </p:spPr>
        <p:txBody>
          <a:bodyPr wrap="square">
            <a:spAutoFit/>
          </a:bodyPr>
          <a:lstStyle/>
          <a:p>
            <a:pPr>
              <a:lnSpc>
                <a:spcPts val="900"/>
              </a:lnSpc>
            </a:pPr>
            <a:endParaRPr lang="en-US" altLang="ja-JP" sz="600" kern="900" dirty="0">
              <a:solidFill>
                <a:srgbClr val="FF0000"/>
              </a:solidFill>
              <a:latin typeface="HGPｺﾞｼｯｸM" panose="020B0600000000000000" pitchFamily="50" charset="-128"/>
              <a:ea typeface="HGPｺﾞｼｯｸM" panose="020B0600000000000000" pitchFamily="50" charset="-128"/>
            </a:endParaRPr>
          </a:p>
          <a:p>
            <a:pPr marL="171450" indent="-171450">
              <a:lnSpc>
                <a:spcPts val="900"/>
              </a:lnSpc>
              <a:buFont typeface="HGPｺﾞｼｯｸM" panose="020B0600000000000000" pitchFamily="50" charset="-128"/>
              <a:buChar char="※"/>
            </a:pPr>
            <a:r>
              <a:rPr lang="ja-JP" altLang="en-US" sz="600" kern="900" dirty="0">
                <a:latin typeface="HGPｺﾞｼｯｸM" panose="020B0600000000000000" pitchFamily="50" charset="-128"/>
                <a:ea typeface="HGPｺﾞｼｯｸM" panose="020B0600000000000000" pitchFamily="50" charset="-128"/>
              </a:rPr>
              <a:t>最低販売金額は</a:t>
            </a:r>
            <a:r>
              <a:rPr lang="en-US" altLang="ja-JP" sz="600" kern="900" dirty="0">
                <a:latin typeface="HGPｺﾞｼｯｸM" panose="020B0600000000000000" pitchFamily="50" charset="-128"/>
                <a:ea typeface="HGPｺﾞｼｯｸM" panose="020B0600000000000000" pitchFamily="50" charset="-128"/>
              </a:rPr>
              <a:t>50</a:t>
            </a:r>
            <a:r>
              <a:rPr lang="ja-JP" altLang="en-US" sz="600" kern="900" dirty="0">
                <a:latin typeface="HGPｺﾞｼｯｸM" panose="020B0600000000000000" pitchFamily="50" charset="-128"/>
                <a:ea typeface="HGPｺﾞｼｯｸM" panose="020B0600000000000000" pitchFamily="50" charset="-128"/>
              </a:rPr>
              <a:t>万円です。</a:t>
            </a:r>
          </a:p>
          <a:p>
            <a:pPr marL="171450" indent="-171450">
              <a:lnSpc>
                <a:spcPts val="900"/>
              </a:lnSpc>
              <a:buFont typeface="HGPｺﾞｼｯｸM" panose="020B0600000000000000" pitchFamily="50" charset="-128"/>
              <a:buChar char="※"/>
            </a:pPr>
            <a:r>
              <a:rPr lang="ja-JP" altLang="en-US" sz="600" kern="900" dirty="0">
                <a:latin typeface="HGPｺﾞｼｯｸM" panose="020B0600000000000000" pitchFamily="50" charset="-128"/>
                <a:ea typeface="HGPｺﾞｼｯｸM" panose="020B0600000000000000" pitchFamily="50" charset="-128"/>
              </a:rPr>
              <a:t>日ごと、時間ごとの均等配信は保証いたしません。</a:t>
            </a:r>
          </a:p>
          <a:p>
            <a:pPr marL="171450" indent="-171450">
              <a:lnSpc>
                <a:spcPts val="900"/>
              </a:lnSpc>
              <a:buFont typeface="HGPｺﾞｼｯｸM" panose="020B0600000000000000" pitchFamily="50" charset="-128"/>
              <a:buChar char="※"/>
            </a:pPr>
            <a:r>
              <a:rPr lang="ja-JP" altLang="en-US" sz="600" kern="900" dirty="0">
                <a:latin typeface="HGPｺﾞｼｯｸM" panose="020B0600000000000000" pitchFamily="50" charset="-128"/>
                <a:ea typeface="HGPｺﾞｼｯｸM" panose="020B0600000000000000" pitchFamily="50" charset="-128"/>
              </a:rPr>
              <a:t>第三者配信はお受けできません。</a:t>
            </a:r>
          </a:p>
          <a:p>
            <a:pPr marL="171450" indent="-171450">
              <a:lnSpc>
                <a:spcPts val="900"/>
              </a:lnSpc>
              <a:buFont typeface="HGPｺﾞｼｯｸM" panose="020B0600000000000000" pitchFamily="50" charset="-128"/>
              <a:buChar char="※"/>
            </a:pPr>
            <a:r>
              <a:rPr lang="ja-JP" altLang="en-US" sz="600" kern="900" dirty="0">
                <a:latin typeface="HGPｺﾞｼｯｸM" panose="020B0600000000000000" pitchFamily="50" charset="-128"/>
                <a:ea typeface="HGPｺﾞｼｯｸM" panose="020B0600000000000000" pitchFamily="50" charset="-128"/>
              </a:rPr>
              <a:t>日経電子版モバイル、日経電子版アプリの指定はできません。</a:t>
            </a:r>
          </a:p>
          <a:p>
            <a:pPr marL="171450" indent="-171450">
              <a:lnSpc>
                <a:spcPts val="900"/>
              </a:lnSpc>
              <a:buFont typeface="HGPｺﾞｼｯｸM" panose="020B0600000000000000" pitchFamily="50" charset="-128"/>
              <a:buChar char="※"/>
            </a:pPr>
            <a:r>
              <a:rPr lang="en-US" altLang="ja-JP" sz="600" kern="900" dirty="0">
                <a:latin typeface="HGPｺﾞｼｯｸM" panose="020B0600000000000000" pitchFamily="50" charset="-128"/>
                <a:ea typeface="HGPｺﾞｼｯｸM" panose="020B0600000000000000" pitchFamily="50" charset="-128"/>
              </a:rPr>
              <a:t>50</a:t>
            </a:r>
            <a:r>
              <a:rPr lang="ja-JP" altLang="en-US" sz="600" kern="900" dirty="0">
                <a:latin typeface="HGPｺﾞｼｯｸM" panose="020B0600000000000000" pitchFamily="50" charset="-128"/>
                <a:ea typeface="HGPｺﾞｼｯｸM" panose="020B0600000000000000" pitchFamily="50" charset="-128"/>
              </a:rPr>
              <a:t>万</a:t>
            </a:r>
            <a:r>
              <a:rPr lang="en-US" altLang="ja-JP" sz="600" kern="900" dirty="0">
                <a:latin typeface="HGPｺﾞｼｯｸM" panose="020B0600000000000000" pitchFamily="50" charset="-128"/>
                <a:ea typeface="HGPｺﾞｼｯｸM" panose="020B0600000000000000" pitchFamily="50" charset="-128"/>
              </a:rPr>
              <a:t>imps</a:t>
            </a:r>
            <a:r>
              <a:rPr lang="ja-JP" altLang="en-US" sz="600" kern="900" dirty="0">
                <a:latin typeface="HGPｺﾞｼｯｸM" panose="020B0600000000000000" pitchFamily="50" charset="-128"/>
                <a:ea typeface="HGPｺﾞｼｯｸM" panose="020B0600000000000000" pitchFamily="50" charset="-128"/>
              </a:rPr>
              <a:t>以上で申し込みの場合は、原稿を</a:t>
            </a:r>
            <a:r>
              <a:rPr lang="en-US" altLang="ja-JP" sz="600" kern="900" dirty="0">
                <a:latin typeface="HGPｺﾞｼｯｸM" panose="020B0600000000000000" pitchFamily="50" charset="-128"/>
                <a:ea typeface="HGPｺﾞｼｯｸM" panose="020B0600000000000000" pitchFamily="50" charset="-128"/>
              </a:rPr>
              <a:t>2</a:t>
            </a:r>
            <a:r>
              <a:rPr lang="ja-JP" altLang="en-US" sz="600" kern="900" dirty="0">
                <a:latin typeface="HGPｺﾞｼｯｸM" panose="020B0600000000000000" pitchFamily="50" charset="-128"/>
                <a:ea typeface="HGPｺﾞｼｯｸM" panose="020B0600000000000000" pitchFamily="50" charset="-128"/>
              </a:rPr>
              <a:t>本以上ご用意ください</a:t>
            </a:r>
            <a:r>
              <a:rPr lang="ja-JP" altLang="en-US" sz="500" kern="900" dirty="0">
                <a:latin typeface="HGPｺﾞｼｯｸM" panose="020B0600000000000000" pitchFamily="50" charset="-128"/>
                <a:ea typeface="HGPｺﾞｼｯｸM" panose="020B0600000000000000" pitchFamily="50" charset="-128"/>
              </a:rPr>
              <a:t>。</a:t>
            </a:r>
          </a:p>
        </p:txBody>
      </p:sp>
      <p:grpSp>
        <p:nvGrpSpPr>
          <p:cNvPr id="35" name="グループ化 34">
            <a:extLst>
              <a:ext uri="{FF2B5EF4-FFF2-40B4-BE49-F238E27FC236}">
                <a16:creationId xmlns:a16="http://schemas.microsoft.com/office/drawing/2014/main" id="{CA4EC0FD-C185-4089-A863-7D9B752EC493}"/>
              </a:ext>
            </a:extLst>
          </p:cNvPr>
          <p:cNvGrpSpPr/>
          <p:nvPr/>
        </p:nvGrpSpPr>
        <p:grpSpPr>
          <a:xfrm>
            <a:off x="4716422" y="169134"/>
            <a:ext cx="946328" cy="226480"/>
            <a:chOff x="2345874" y="280659"/>
            <a:chExt cx="921760" cy="226480"/>
          </a:xfrm>
        </p:grpSpPr>
        <p:sp>
          <p:nvSpPr>
            <p:cNvPr id="36" name="角丸四角形 5">
              <a:extLst>
                <a:ext uri="{FF2B5EF4-FFF2-40B4-BE49-F238E27FC236}">
                  <a16:creationId xmlns:a16="http://schemas.microsoft.com/office/drawing/2014/main" id="{67333ADC-7E09-4C7A-9D23-20C970146E10}"/>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37" name="テキスト ボックス 36">
              <a:extLst>
                <a:ext uri="{FF2B5EF4-FFF2-40B4-BE49-F238E27FC236}">
                  <a16:creationId xmlns:a16="http://schemas.microsoft.com/office/drawing/2014/main" id="{4F997977-0DDB-459C-861D-EAEF8AA2DAB8}"/>
                </a:ext>
              </a:extLst>
            </p:cNvPr>
            <p:cNvSpPr txBox="1"/>
            <p:nvPr/>
          </p:nvSpPr>
          <p:spPr>
            <a:xfrm>
              <a:off x="2649016" y="280659"/>
              <a:ext cx="315713" cy="223138"/>
            </a:xfrm>
            <a:prstGeom prst="rect">
              <a:avLst/>
            </a:prstGeom>
            <a:noFill/>
          </p:spPr>
          <p:txBody>
            <a:bodyPr wrap="none" rtlCol="0">
              <a:spAutoFit/>
            </a:bodyPr>
            <a:lstStyle/>
            <a:p>
              <a:pPr algn="ctr"/>
              <a:r>
                <a:rPr kumimoji="1" lang="en-US" altLang="ja-JP" sz="850" b="1" dirty="0">
                  <a:solidFill>
                    <a:srgbClr val="00253C"/>
                  </a:solidFill>
                  <a:latin typeface="+mn-ea"/>
                  <a:cs typeface="メイリオ" panose="020B0604030504040204" pitchFamily="50" charset="-128"/>
                </a:rPr>
                <a:t>PC</a:t>
              </a:r>
              <a:endParaRPr kumimoji="1" lang="ja-JP" altLang="en-US" sz="850" b="1" dirty="0">
                <a:solidFill>
                  <a:srgbClr val="00253C"/>
                </a:solidFill>
                <a:latin typeface="+mn-ea"/>
                <a:cs typeface="メイリオ" panose="020B0604030504040204" pitchFamily="50" charset="-128"/>
              </a:endParaRPr>
            </a:p>
          </p:txBody>
        </p:sp>
      </p:grpSp>
      <p:grpSp>
        <p:nvGrpSpPr>
          <p:cNvPr id="38" name="グループ化 37">
            <a:extLst>
              <a:ext uri="{FF2B5EF4-FFF2-40B4-BE49-F238E27FC236}">
                <a16:creationId xmlns:a16="http://schemas.microsoft.com/office/drawing/2014/main" id="{D475D075-6A47-49AB-AA4A-A42D747072CB}"/>
              </a:ext>
            </a:extLst>
          </p:cNvPr>
          <p:cNvGrpSpPr/>
          <p:nvPr/>
        </p:nvGrpSpPr>
        <p:grpSpPr>
          <a:xfrm>
            <a:off x="3685112" y="467613"/>
            <a:ext cx="946328" cy="229157"/>
            <a:chOff x="1374548" y="286852"/>
            <a:chExt cx="921760" cy="229157"/>
          </a:xfrm>
        </p:grpSpPr>
        <p:sp>
          <p:nvSpPr>
            <p:cNvPr id="39" name="角丸四角形 5">
              <a:extLst>
                <a:ext uri="{FF2B5EF4-FFF2-40B4-BE49-F238E27FC236}">
                  <a16:creationId xmlns:a16="http://schemas.microsoft.com/office/drawing/2014/main" id="{853365D9-769F-4EAE-A960-B083A79AF6A3}"/>
                </a:ext>
              </a:extLst>
            </p:cNvPr>
            <p:cNvSpPr/>
            <p:nvPr/>
          </p:nvSpPr>
          <p:spPr>
            <a:xfrm>
              <a:off x="1374548" y="286852"/>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40" name="テキスト ボックス 39">
              <a:extLst>
                <a:ext uri="{FF2B5EF4-FFF2-40B4-BE49-F238E27FC236}">
                  <a16:creationId xmlns:a16="http://schemas.microsoft.com/office/drawing/2014/main" id="{2DA769A9-CAAC-4A0E-964A-D0E42B618B76}"/>
                </a:ext>
              </a:extLst>
            </p:cNvPr>
            <p:cNvSpPr txBox="1"/>
            <p:nvPr/>
          </p:nvSpPr>
          <p:spPr>
            <a:xfrm>
              <a:off x="1547977" y="292871"/>
              <a:ext cx="574903" cy="223138"/>
            </a:xfrm>
            <a:prstGeom prst="rect">
              <a:avLst/>
            </a:prstGeom>
            <a:noFill/>
          </p:spPr>
          <p:txBody>
            <a:bodyPr wrap="none" rtlCol="0">
              <a:spAutoFit/>
            </a:bodyPr>
            <a:lstStyle/>
            <a:p>
              <a:pPr algn="ctr"/>
              <a:r>
                <a:rPr lang="ja-JP" altLang="en-US" sz="850" b="1" dirty="0">
                  <a:solidFill>
                    <a:srgbClr val="00253C"/>
                  </a:solidFill>
                  <a:latin typeface="+mn-ea"/>
                  <a:cs typeface="メイリオ" panose="020B0604030504040204" pitchFamily="50" charset="-128"/>
                </a:rPr>
                <a:t>モバイル</a:t>
              </a:r>
              <a:endParaRPr kumimoji="1" lang="ja-JP" altLang="en-US" sz="850" b="1" dirty="0">
                <a:solidFill>
                  <a:srgbClr val="00253C"/>
                </a:solidFill>
                <a:latin typeface="+mn-ea"/>
                <a:cs typeface="メイリオ" panose="020B0604030504040204" pitchFamily="50" charset="-128"/>
              </a:endParaRPr>
            </a:p>
          </p:txBody>
        </p:sp>
      </p:grpSp>
      <p:pic>
        <p:nvPicPr>
          <p:cNvPr id="42" name="Picture 2">
            <a:extLst>
              <a:ext uri="{FF2B5EF4-FFF2-40B4-BE49-F238E27FC236}">
                <a16:creationId xmlns:a16="http://schemas.microsoft.com/office/drawing/2014/main" id="{447F4A08-A0FF-41B4-8378-A6BCC013385F}"/>
              </a:ext>
            </a:extLst>
          </p:cNvPr>
          <p:cNvPicPr preferRelativeResize="0">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85288" y="3879216"/>
            <a:ext cx="919336" cy="2274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正方形/長方形 42">
            <a:extLst>
              <a:ext uri="{FF2B5EF4-FFF2-40B4-BE49-F238E27FC236}">
                <a16:creationId xmlns:a16="http://schemas.microsoft.com/office/drawing/2014/main" id="{3CDC205B-DC26-47B4-B127-0C074918A19B}"/>
              </a:ext>
            </a:extLst>
          </p:cNvPr>
          <p:cNvSpPr/>
          <p:nvPr/>
        </p:nvSpPr>
        <p:spPr>
          <a:xfrm>
            <a:off x="298542" y="6159109"/>
            <a:ext cx="1188650" cy="220573"/>
          </a:xfrm>
          <a:prstGeom prst="rect">
            <a:avLst/>
          </a:prstGeom>
          <a:noFill/>
        </p:spPr>
        <p:txBody>
          <a:bodyPr wrap="square">
            <a:spAutoFit/>
          </a:bodyPr>
          <a:lstStyle/>
          <a:p>
            <a:pPr>
              <a:lnSpc>
                <a:spcPts val="1000"/>
              </a:lnSpc>
            </a:pPr>
            <a:r>
              <a:rPr lang="ja-JP" altLang="en-US" sz="800">
                <a:solidFill>
                  <a:prstClr val="black"/>
                </a:solidFill>
                <a:latin typeface="HGPｺﾞｼｯｸM" panose="020B0600000000000000" pitchFamily="50" charset="-128"/>
                <a:ea typeface="HGPｺﾞｼｯｸM" panose="020B0600000000000000" pitchFamily="50" charset="-128"/>
              </a:rPr>
              <a:t>日経電子版モバイル</a:t>
            </a:r>
            <a:endParaRPr lang="ja-JP" altLang="en-US" sz="80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44" name="正方形/長方形 43">
            <a:extLst>
              <a:ext uri="{FF2B5EF4-FFF2-40B4-BE49-F238E27FC236}">
                <a16:creationId xmlns:a16="http://schemas.microsoft.com/office/drawing/2014/main" id="{2056DD99-5ED5-4642-9109-67623DCA1903}"/>
              </a:ext>
            </a:extLst>
          </p:cNvPr>
          <p:cNvSpPr/>
          <p:nvPr/>
        </p:nvSpPr>
        <p:spPr>
          <a:xfrm>
            <a:off x="1285288" y="6144538"/>
            <a:ext cx="1197368" cy="220573"/>
          </a:xfrm>
          <a:prstGeom prst="rect">
            <a:avLst/>
          </a:prstGeom>
          <a:noFill/>
        </p:spPr>
        <p:txBody>
          <a:bodyPr wrap="square">
            <a:spAutoFit/>
          </a:bodyPr>
          <a:lstStyle/>
          <a:p>
            <a:pPr>
              <a:lnSpc>
                <a:spcPts val="1000"/>
              </a:lnSpc>
            </a:pPr>
            <a:r>
              <a:rPr lang="ja-JP" altLang="en-US" sz="800" dirty="0">
                <a:solidFill>
                  <a:prstClr val="black"/>
                </a:solidFill>
                <a:latin typeface="HGPｺﾞｼｯｸM" panose="020B0600000000000000" pitchFamily="50" charset="-128"/>
                <a:ea typeface="HGPｺﾞｼｯｸM" panose="020B0600000000000000" pitchFamily="50" charset="-128"/>
              </a:rPr>
              <a:t>日経電子版アプリ</a:t>
            </a:r>
            <a:endParaRPr lang="ja-JP" altLang="en-US" sz="8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45" name="正方形/長方形 44">
            <a:extLst>
              <a:ext uri="{FF2B5EF4-FFF2-40B4-BE49-F238E27FC236}">
                <a16:creationId xmlns:a16="http://schemas.microsoft.com/office/drawing/2014/main" id="{7A69CEA3-9831-43B6-B0EB-FB3CCB24A6DF}"/>
              </a:ext>
            </a:extLst>
          </p:cNvPr>
          <p:cNvSpPr/>
          <p:nvPr/>
        </p:nvSpPr>
        <p:spPr>
          <a:xfrm>
            <a:off x="15391" y="6246058"/>
            <a:ext cx="3674597" cy="215444"/>
          </a:xfrm>
          <a:prstGeom prst="rect">
            <a:avLst/>
          </a:prstGeom>
        </p:spPr>
        <p:txBody>
          <a:bodyPr wrap="square">
            <a:spAutoFit/>
          </a:bodyPr>
          <a:lstStyle/>
          <a:p>
            <a:r>
              <a:rPr lang="ja-JP" altLang="en-US" sz="800" dirty="0">
                <a:solidFill>
                  <a:prstClr val="black"/>
                </a:solidFill>
                <a:latin typeface="HGPｺﾞｼｯｸM" panose="020B0600000000000000" pitchFamily="50" charset="-128"/>
                <a:ea typeface="HGPｺﾞｼｯｸM" panose="020B0600000000000000" pitchFamily="50" charset="-128"/>
              </a:rPr>
              <a:t>イラストは掲載イメージのため、デザインが実際の配信とは異なる場合があります。</a:t>
            </a:r>
          </a:p>
        </p:txBody>
      </p:sp>
      <p:pic>
        <p:nvPicPr>
          <p:cNvPr id="46" name="Picture 2" descr="\\ndc32030\iソリューション局\iソリューション部\@iソリューション部共通\#【DB局】広告ガイドリニューアル\2017_08_イラスト修正など\イラスト\0816修正依頼対応イラスト\モバイルインフィード広告_電子版モバイル0816-2.png">
            <a:extLst>
              <a:ext uri="{FF2B5EF4-FFF2-40B4-BE49-F238E27FC236}">
                <a16:creationId xmlns:a16="http://schemas.microsoft.com/office/drawing/2014/main" id="{1C699927-E0E3-4D3E-8D4C-9B21CAB545F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78852" y="3875799"/>
            <a:ext cx="919335" cy="2274226"/>
          </a:xfrm>
          <a:prstGeom prst="rect">
            <a:avLst/>
          </a:prstGeom>
          <a:noFill/>
          <a:extLst>
            <a:ext uri="{909E8E84-426E-40DD-AFC4-6F175D3DCCD1}">
              <a14:hiddenFill xmlns:a14="http://schemas.microsoft.com/office/drawing/2010/main">
                <a:solidFill>
                  <a:srgbClr val="FFFFFF"/>
                </a:solidFill>
              </a14:hiddenFill>
            </a:ext>
          </a:extLst>
        </p:spPr>
      </p:pic>
      <p:sp>
        <p:nvSpPr>
          <p:cNvPr id="47" name="正方形/長方形 46">
            <a:extLst>
              <a:ext uri="{FF2B5EF4-FFF2-40B4-BE49-F238E27FC236}">
                <a16:creationId xmlns:a16="http://schemas.microsoft.com/office/drawing/2014/main" id="{C88B00CA-01B6-4330-AD40-E12E934D1046}"/>
              </a:ext>
            </a:extLst>
          </p:cNvPr>
          <p:cNvSpPr/>
          <p:nvPr/>
        </p:nvSpPr>
        <p:spPr>
          <a:xfrm>
            <a:off x="-383178" y="3187099"/>
            <a:ext cx="1956263" cy="205826"/>
          </a:xfrm>
          <a:prstGeom prst="rect">
            <a:avLst/>
          </a:prstGeom>
          <a:noFill/>
        </p:spPr>
        <p:txBody>
          <a:bodyPr wrap="square">
            <a:spAutoFit/>
          </a:bodyPr>
          <a:lstStyle/>
          <a:p>
            <a:pPr algn="ctr">
              <a:lnSpc>
                <a:spcPts val="1000"/>
              </a:lnSpc>
            </a:pPr>
            <a:r>
              <a:rPr lang="ja-JP" altLang="en-US" sz="800" dirty="0">
                <a:solidFill>
                  <a:prstClr val="black"/>
                </a:solidFill>
                <a:latin typeface="HGPｺﾞｼｯｸM" panose="020B0600000000000000" pitchFamily="50" charset="-128"/>
                <a:ea typeface="HGPｺﾞｼｯｸM" panose="020B0600000000000000" pitchFamily="50" charset="-128"/>
              </a:rPr>
              <a:t>日経電子版</a:t>
            </a:r>
            <a:r>
              <a:rPr lang="en-US" altLang="ja-JP" sz="800" dirty="0">
                <a:solidFill>
                  <a:prstClr val="black"/>
                </a:solidFill>
                <a:latin typeface="HGPｺﾞｼｯｸM" panose="020B0600000000000000" pitchFamily="50" charset="-128"/>
                <a:ea typeface="HGPｺﾞｼｯｸM" panose="020B0600000000000000" pitchFamily="50" charset="-128"/>
              </a:rPr>
              <a:t>PC</a:t>
            </a:r>
            <a:r>
              <a:rPr lang="ja-JP" altLang="en-US" sz="800" dirty="0">
                <a:solidFill>
                  <a:prstClr val="black"/>
                </a:solidFill>
                <a:latin typeface="HGPｺﾞｼｯｸM" panose="020B0600000000000000" pitchFamily="50" charset="-128"/>
                <a:ea typeface="HGPｺﾞｼｯｸM" panose="020B0600000000000000" pitchFamily="50" charset="-128"/>
              </a:rPr>
              <a:t>　トップ</a:t>
            </a:r>
            <a:endParaRPr lang="en-US" altLang="ja-JP" sz="8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48" name="正方形/長方形 47">
            <a:extLst>
              <a:ext uri="{FF2B5EF4-FFF2-40B4-BE49-F238E27FC236}">
                <a16:creationId xmlns:a16="http://schemas.microsoft.com/office/drawing/2014/main" id="{C244BD08-C37A-4CF7-82C4-5B985AA9BC2A}"/>
              </a:ext>
            </a:extLst>
          </p:cNvPr>
          <p:cNvSpPr/>
          <p:nvPr/>
        </p:nvSpPr>
        <p:spPr>
          <a:xfrm>
            <a:off x="3971197" y="5006128"/>
            <a:ext cx="5952949" cy="841256"/>
          </a:xfrm>
          <a:prstGeom prst="rect">
            <a:avLst/>
          </a:prstGeom>
        </p:spPr>
        <p:txBody>
          <a:bodyPr wrap="square">
            <a:spAutoFit/>
          </a:bodyPr>
          <a:lstStyle/>
          <a:p>
            <a:pPr marL="171450" indent="-171450">
              <a:spcBef>
                <a:spcPts val="200"/>
              </a:spcBef>
              <a:buFont typeface="HGPｺﾞｼｯｸM" panose="020B0600000000000000" pitchFamily="50" charset="-128"/>
              <a:buChar char="※"/>
            </a:pPr>
            <a:r>
              <a:rPr lang="ja-JP" altLang="en-US" sz="600" dirty="0">
                <a:solidFill>
                  <a:prstClr val="black"/>
                </a:solidFill>
                <a:latin typeface="HGPｺﾞｼｯｸM" panose="020B0600000000000000" pitchFamily="50" charset="-128"/>
                <a:ea typeface="HGPｺﾞｼｯｸM" panose="020B0600000000000000" pitchFamily="50" charset="-128"/>
              </a:rPr>
              <a:t>デバイスによって実際の表示サイズは異なります。このため、画像サイズは厳守ください。</a:t>
            </a:r>
            <a:endParaRPr lang="en-US" altLang="ja-JP" sz="600" dirty="0">
              <a:solidFill>
                <a:prstClr val="black"/>
              </a:solidFill>
              <a:latin typeface="HGPｺﾞｼｯｸM" panose="020B0600000000000000" pitchFamily="50" charset="-128"/>
              <a:ea typeface="HGPｺﾞｼｯｸM" panose="020B0600000000000000" pitchFamily="50" charset="-128"/>
            </a:endParaRPr>
          </a:p>
          <a:p>
            <a:pPr marL="171450" indent="-171450">
              <a:spcBef>
                <a:spcPts val="200"/>
              </a:spcBef>
              <a:buFont typeface="HGPｺﾞｼｯｸM" panose="020B0600000000000000" pitchFamily="50" charset="-128"/>
              <a:buChar char="※"/>
            </a:pPr>
            <a:r>
              <a:rPr kumimoji="0" lang="ja-JP" altLang="en-US" sz="600" dirty="0">
                <a:solidFill>
                  <a:prstClr val="black"/>
                </a:solidFill>
                <a:latin typeface="HGPｺﾞｼｯｸM" panose="020B0600000000000000" pitchFamily="50" charset="-128"/>
                <a:ea typeface="HGPｺﾞｼｯｸM" panose="020B0600000000000000" pitchFamily="50" charset="-128"/>
              </a:rPr>
              <a:t>モバイルに配信する場合、リンク先がスマートフォン向けサイトでない場合、掲載をお断りする場合があります。</a:t>
            </a:r>
            <a:endParaRPr kumimoji="0" lang="en-US" altLang="ja-JP" sz="600" dirty="0">
              <a:solidFill>
                <a:prstClr val="black"/>
              </a:solidFill>
              <a:latin typeface="HGPｺﾞｼｯｸM" panose="020B0600000000000000" pitchFamily="50" charset="-128"/>
              <a:ea typeface="HGPｺﾞｼｯｸM" panose="020B0600000000000000" pitchFamily="50" charset="-128"/>
            </a:endParaRPr>
          </a:p>
          <a:p>
            <a:pPr marL="171450" indent="-171450">
              <a:spcBef>
                <a:spcPts val="200"/>
              </a:spcBef>
              <a:buFont typeface="HGPｺﾞｼｯｸM" panose="020B0600000000000000" pitchFamily="50" charset="-128"/>
              <a:buChar char="※"/>
            </a:pPr>
            <a:r>
              <a:rPr kumimoji="0" lang="ja-JP" altLang="en-US" sz="600" dirty="0">
                <a:latin typeface="HGPｺﾞｼｯｸM" panose="020B0600000000000000" pitchFamily="50" charset="-128"/>
                <a:ea typeface="HGPｺﾞｼｯｸM" panose="020B0600000000000000" pitchFamily="50" charset="-128"/>
              </a:rPr>
              <a:t>文字数によっては広告主名が</a:t>
            </a:r>
            <a:r>
              <a:rPr kumimoji="0" lang="en-US" altLang="ja-JP" sz="600" dirty="0">
                <a:latin typeface="HGPｺﾞｼｯｸM" panose="020B0600000000000000" pitchFamily="50" charset="-128"/>
                <a:ea typeface="HGPｺﾞｼｯｸM" panose="020B0600000000000000" pitchFamily="50" charset="-128"/>
              </a:rPr>
              <a:t>2</a:t>
            </a:r>
            <a:r>
              <a:rPr kumimoji="0" lang="ja-JP" altLang="en-US" sz="600" dirty="0">
                <a:latin typeface="HGPｺﾞｼｯｸM" panose="020B0600000000000000" pitchFamily="50" charset="-128"/>
                <a:ea typeface="HGPｺﾞｼｯｸM" panose="020B0600000000000000" pitchFamily="50" charset="-128"/>
              </a:rPr>
              <a:t>行に折り返す場合があります。</a:t>
            </a:r>
            <a:endParaRPr kumimoji="0" lang="en-US" altLang="ja-JP" sz="600" dirty="0">
              <a:latin typeface="HGPｺﾞｼｯｸM" panose="020B0600000000000000" pitchFamily="50" charset="-128"/>
              <a:ea typeface="HGPｺﾞｼｯｸM" panose="020B0600000000000000" pitchFamily="50" charset="-128"/>
            </a:endParaRPr>
          </a:p>
          <a:p>
            <a:pPr marL="171450" indent="-171450">
              <a:spcBef>
                <a:spcPts val="200"/>
              </a:spcBef>
              <a:buFont typeface="HGPｺﾞｼｯｸM" panose="020B0600000000000000" pitchFamily="50" charset="-128"/>
              <a:buChar char="※"/>
            </a:pPr>
            <a:r>
              <a:rPr kumimoji="0" lang="ja-JP" altLang="en-US" sz="600" dirty="0">
                <a:solidFill>
                  <a:prstClr val="black"/>
                </a:solidFill>
                <a:latin typeface="HGPｺﾞｼｯｸM" panose="020B0600000000000000" pitchFamily="50" charset="-128"/>
                <a:ea typeface="HGPｺﾞｼｯｸM" panose="020B0600000000000000" pitchFamily="50" charset="-128"/>
              </a:rPr>
              <a:t>画像上にテキストを表記する場合は、文字数</a:t>
            </a:r>
            <a:r>
              <a:rPr kumimoji="0" lang="en-US" altLang="ja-JP" sz="600" dirty="0">
                <a:solidFill>
                  <a:prstClr val="black"/>
                </a:solidFill>
                <a:latin typeface="HGPｺﾞｼｯｸM" panose="020B0600000000000000" pitchFamily="50" charset="-128"/>
                <a:ea typeface="HGPｺﾞｼｯｸM" panose="020B0600000000000000" pitchFamily="50" charset="-128"/>
              </a:rPr>
              <a:t>15</a:t>
            </a:r>
            <a:r>
              <a:rPr kumimoji="0" lang="ja-JP" altLang="en-US" sz="600" dirty="0">
                <a:solidFill>
                  <a:prstClr val="black"/>
                </a:solidFill>
                <a:latin typeface="HGPｺﾞｼｯｸM" panose="020B0600000000000000" pitchFamily="50" charset="-128"/>
                <a:ea typeface="HGPｺﾞｼｯｸM" panose="020B0600000000000000" pitchFamily="50" charset="-128"/>
              </a:rPr>
              <a:t>文字までを目安に、文字部分以外の余白が</a:t>
            </a:r>
            <a:r>
              <a:rPr kumimoji="0" lang="en-US" altLang="ja-JP" sz="600" dirty="0">
                <a:solidFill>
                  <a:prstClr val="black"/>
                </a:solidFill>
                <a:latin typeface="HGPｺﾞｼｯｸM" panose="020B0600000000000000" pitchFamily="50" charset="-128"/>
                <a:ea typeface="HGPｺﾞｼｯｸM" panose="020B0600000000000000" pitchFamily="50" charset="-128"/>
              </a:rPr>
              <a:t>1/3</a:t>
            </a:r>
            <a:r>
              <a:rPr kumimoji="0" lang="ja-JP" altLang="en-US" sz="600" dirty="0">
                <a:solidFill>
                  <a:prstClr val="black"/>
                </a:solidFill>
                <a:latin typeface="HGPｺﾞｼｯｸM" panose="020B0600000000000000" pitchFamily="50" charset="-128"/>
                <a:ea typeface="HGPｺﾞｼｯｸM" panose="020B0600000000000000" pitchFamily="50" charset="-128"/>
              </a:rPr>
              <a:t>程度になるような大きさで視認性を確保してください。</a:t>
            </a:r>
          </a:p>
          <a:p>
            <a:pPr marL="171450" indent="-171450">
              <a:spcBef>
                <a:spcPts val="200"/>
              </a:spcBef>
              <a:buFont typeface="HGPｺﾞｼｯｸM" panose="020B0600000000000000" pitchFamily="50" charset="-128"/>
              <a:buChar char="※"/>
            </a:pPr>
            <a:r>
              <a:rPr kumimoji="0" lang="ja-JP" altLang="en-US" sz="600" dirty="0">
                <a:solidFill>
                  <a:prstClr val="black"/>
                </a:solidFill>
                <a:latin typeface="HGPｺﾞｼｯｸM" panose="020B0600000000000000" pitchFamily="50" charset="-128"/>
                <a:ea typeface="HGPｺﾞｼｯｸM" panose="020B0600000000000000" pitchFamily="50" charset="-128"/>
              </a:rPr>
              <a:t>表記する文字内容は</a:t>
            </a:r>
            <a:r>
              <a:rPr kumimoji="0" lang="en-US" altLang="ja-JP" sz="600" dirty="0">
                <a:solidFill>
                  <a:prstClr val="black"/>
                </a:solidFill>
                <a:latin typeface="HGPｺﾞｼｯｸM" panose="020B0600000000000000" pitchFamily="50" charset="-128"/>
                <a:ea typeface="HGPｺﾞｼｯｸM" panose="020B0600000000000000" pitchFamily="50" charset="-128"/>
              </a:rPr>
              <a:t>1</a:t>
            </a:r>
            <a:r>
              <a:rPr kumimoji="0" lang="ja-JP" altLang="en-US" sz="600" dirty="0">
                <a:solidFill>
                  <a:prstClr val="black"/>
                </a:solidFill>
                <a:latin typeface="HGPｺﾞｼｯｸM" panose="020B0600000000000000" pitchFamily="50" charset="-128"/>
                <a:ea typeface="HGPｺﾞｼｯｸM" panose="020B0600000000000000" pitchFamily="50" charset="-128"/>
              </a:rPr>
              <a:t>要素だけです。（例：企画タイトル、メインキャッチのみ。　（</a:t>
            </a:r>
            <a:r>
              <a:rPr kumimoji="0" lang="en-US" altLang="ja-JP" sz="600" dirty="0">
                <a:solidFill>
                  <a:prstClr val="black"/>
                </a:solidFill>
                <a:latin typeface="HGPｺﾞｼｯｸM" panose="020B0600000000000000" pitchFamily="50" charset="-128"/>
                <a:ea typeface="HGPｺﾞｼｯｸM" panose="020B0600000000000000" pitchFamily="50" charset="-128"/>
              </a:rPr>
              <a:t>NG</a:t>
            </a:r>
            <a:r>
              <a:rPr kumimoji="0" lang="ja-JP" altLang="en-US" sz="600" dirty="0">
                <a:solidFill>
                  <a:prstClr val="black"/>
                </a:solidFill>
                <a:latin typeface="HGPｺﾞｼｯｸM" panose="020B0600000000000000" pitchFamily="50" charset="-128"/>
                <a:ea typeface="HGPｺﾞｼｯｸM" panose="020B0600000000000000" pitchFamily="50" charset="-128"/>
              </a:rPr>
              <a:t>例：イベント名</a:t>
            </a:r>
            <a:r>
              <a:rPr kumimoji="0" lang="en-US" altLang="ja-JP" sz="600" dirty="0">
                <a:solidFill>
                  <a:prstClr val="black"/>
                </a:solidFill>
                <a:latin typeface="HGPｺﾞｼｯｸM" panose="020B0600000000000000" pitchFamily="50" charset="-128"/>
                <a:ea typeface="HGPｺﾞｼｯｸM" panose="020B0600000000000000" pitchFamily="50" charset="-128"/>
              </a:rPr>
              <a:t>/</a:t>
            </a:r>
            <a:r>
              <a:rPr kumimoji="0" lang="ja-JP" altLang="en-US" sz="600" dirty="0">
                <a:solidFill>
                  <a:prstClr val="black"/>
                </a:solidFill>
                <a:latin typeface="HGPｺﾞｼｯｸM" panose="020B0600000000000000" pitchFamily="50" charset="-128"/>
                <a:ea typeface="HGPｺﾞｼｯｸM" panose="020B0600000000000000" pitchFamily="50" charset="-128"/>
              </a:rPr>
              <a:t>日時</a:t>
            </a:r>
            <a:r>
              <a:rPr kumimoji="0" lang="en-US" altLang="ja-JP" sz="600" dirty="0">
                <a:solidFill>
                  <a:prstClr val="black"/>
                </a:solidFill>
                <a:latin typeface="HGPｺﾞｼｯｸM" panose="020B0600000000000000" pitchFamily="50" charset="-128"/>
                <a:ea typeface="HGPｺﾞｼｯｸM" panose="020B0600000000000000" pitchFamily="50" charset="-128"/>
              </a:rPr>
              <a:t>/</a:t>
            </a:r>
            <a:r>
              <a:rPr kumimoji="0" lang="ja-JP" altLang="en-US" sz="600" dirty="0">
                <a:solidFill>
                  <a:prstClr val="black"/>
                </a:solidFill>
                <a:latin typeface="HGPｺﾞｼｯｸM" panose="020B0600000000000000" pitchFamily="50" charset="-128"/>
                <a:ea typeface="HGPｺﾞｼｯｸM" panose="020B0600000000000000" pitchFamily="50" charset="-128"/>
              </a:rPr>
              <a:t>場所等、多要素の記載））視認性を確保するため、入稿いただいた素材の修正をお願いする場合があります。</a:t>
            </a:r>
            <a:r>
              <a:rPr lang="ja-JP" altLang="en-US" sz="600" dirty="0">
                <a:solidFill>
                  <a:prstClr val="black"/>
                </a:solidFill>
                <a:latin typeface="HGPｺﾞｼｯｸM" panose="020B0600000000000000" pitchFamily="50" charset="-128"/>
                <a:ea typeface="HGPｺﾞｼｯｸM" panose="020B0600000000000000" pitchFamily="50" charset="-128"/>
              </a:rPr>
              <a:t>掲載面により広告主名、</a:t>
            </a:r>
            <a:r>
              <a:rPr lang="en-US" altLang="ja-JP" sz="600" dirty="0">
                <a:solidFill>
                  <a:prstClr val="black"/>
                </a:solidFill>
                <a:latin typeface="HGPｺﾞｼｯｸM" panose="020B0600000000000000" pitchFamily="50" charset="-128"/>
                <a:ea typeface="HGPｺﾞｼｯｸM" panose="020B0600000000000000" pitchFamily="50" charset="-128"/>
              </a:rPr>
              <a:t>PR</a:t>
            </a:r>
            <a:r>
              <a:rPr lang="ja-JP" altLang="en-US" sz="600" dirty="0">
                <a:solidFill>
                  <a:prstClr val="black"/>
                </a:solidFill>
                <a:latin typeface="HGPｺﾞｼｯｸM" panose="020B0600000000000000" pitchFamily="50" charset="-128"/>
                <a:ea typeface="HGPｺﾞｼｯｸM" panose="020B0600000000000000" pitchFamily="50" charset="-128"/>
              </a:rPr>
              <a:t>ラベルの位置が異なる場合があります。</a:t>
            </a:r>
            <a:r>
              <a:rPr kumimoji="0" lang="ja-JP" altLang="en-US" sz="600" dirty="0">
                <a:solidFill>
                  <a:prstClr val="black"/>
                </a:solidFill>
                <a:latin typeface="HGPｺﾞｼｯｸM" panose="020B0600000000000000" pitchFamily="50" charset="-128"/>
                <a:ea typeface="HGPｺﾞｼｯｸM" panose="020B0600000000000000" pitchFamily="50" charset="-128"/>
              </a:rPr>
              <a:t>掲載期間内に合計</a:t>
            </a:r>
            <a:r>
              <a:rPr kumimoji="0" lang="en-US" altLang="ja-JP" sz="600" dirty="0">
                <a:solidFill>
                  <a:prstClr val="black"/>
                </a:solidFill>
                <a:latin typeface="HGPｺﾞｼｯｸM" panose="020B0600000000000000" pitchFamily="50" charset="-128"/>
                <a:ea typeface="HGPｺﾞｼｯｸM" panose="020B0600000000000000" pitchFamily="50" charset="-128"/>
              </a:rPr>
              <a:t>4</a:t>
            </a:r>
            <a:r>
              <a:rPr kumimoji="0" lang="ja-JP" altLang="en-US" sz="600" dirty="0">
                <a:solidFill>
                  <a:prstClr val="black"/>
                </a:solidFill>
                <a:latin typeface="HGPｺﾞｼｯｸM" panose="020B0600000000000000" pitchFamily="50" charset="-128"/>
                <a:ea typeface="HGPｺﾞｼｯｸM" panose="020B0600000000000000" pitchFamily="50" charset="-128"/>
              </a:rPr>
              <a:t>本まで同時掲載および原稿差し替えが可能です。</a:t>
            </a:r>
            <a:r>
              <a:rPr kumimoji="0" lang="en-US" altLang="ja-JP" sz="600" dirty="0">
                <a:solidFill>
                  <a:prstClr val="black"/>
                </a:solidFill>
                <a:latin typeface="HGPｺﾞｼｯｸM" panose="020B0600000000000000" pitchFamily="50" charset="-128"/>
                <a:ea typeface="HGPｺﾞｼｯｸM" panose="020B0600000000000000" pitchFamily="50" charset="-128"/>
              </a:rPr>
              <a:t>5</a:t>
            </a:r>
            <a:r>
              <a:rPr kumimoji="0" lang="ja-JP" altLang="en-US" sz="600" dirty="0">
                <a:solidFill>
                  <a:prstClr val="black"/>
                </a:solidFill>
                <a:latin typeface="HGPｺﾞｼｯｸM" panose="020B0600000000000000" pitchFamily="50" charset="-128"/>
                <a:ea typeface="HGPｺﾞｼｯｸM" panose="020B0600000000000000" pitchFamily="50" charset="-128"/>
              </a:rPr>
              <a:t>本以上の掲載または差し替えを行う場合は、</a:t>
            </a:r>
            <a:r>
              <a:rPr kumimoji="0" lang="en-US" altLang="ja-JP" sz="600" dirty="0">
                <a:solidFill>
                  <a:prstClr val="black"/>
                </a:solidFill>
                <a:latin typeface="HGPｺﾞｼｯｸM" panose="020B0600000000000000" pitchFamily="50" charset="-128"/>
                <a:ea typeface="HGPｺﾞｼｯｸM" panose="020B0600000000000000" pitchFamily="50" charset="-128"/>
              </a:rPr>
              <a:t>5</a:t>
            </a:r>
            <a:r>
              <a:rPr kumimoji="0" lang="ja-JP" altLang="en-US" sz="600" dirty="0">
                <a:solidFill>
                  <a:prstClr val="black"/>
                </a:solidFill>
                <a:latin typeface="HGPｺﾞｼｯｸM" panose="020B0600000000000000" pitchFamily="50" charset="-128"/>
                <a:ea typeface="HGPｺﾞｼｯｸM" panose="020B0600000000000000" pitchFamily="50" charset="-128"/>
              </a:rPr>
              <a:t>本目から</a:t>
            </a:r>
            <a:r>
              <a:rPr kumimoji="0" lang="en-US" altLang="ja-JP" sz="600" dirty="0">
                <a:solidFill>
                  <a:prstClr val="black"/>
                </a:solidFill>
                <a:latin typeface="HGPｺﾞｼｯｸM" panose="020B0600000000000000" pitchFamily="50" charset="-128"/>
                <a:ea typeface="HGPｺﾞｼｯｸM" panose="020B0600000000000000" pitchFamily="50" charset="-128"/>
              </a:rPr>
              <a:t>1</a:t>
            </a:r>
            <a:r>
              <a:rPr kumimoji="0" lang="ja-JP" altLang="en-US" sz="600" dirty="0">
                <a:solidFill>
                  <a:prstClr val="black"/>
                </a:solidFill>
                <a:latin typeface="HGPｺﾞｼｯｸM" panose="020B0600000000000000" pitchFamily="50" charset="-128"/>
                <a:ea typeface="HGPｺﾞｼｯｸM" panose="020B0600000000000000" pitchFamily="50" charset="-128"/>
              </a:rPr>
              <a:t>本につき</a:t>
            </a:r>
            <a:r>
              <a:rPr kumimoji="0" lang="en-US" altLang="ja-JP" sz="600" dirty="0">
                <a:solidFill>
                  <a:prstClr val="black"/>
                </a:solidFill>
                <a:latin typeface="HGPｺﾞｼｯｸM" panose="020B0600000000000000" pitchFamily="50" charset="-128"/>
                <a:ea typeface="HGPｺﾞｼｯｸM" panose="020B0600000000000000" pitchFamily="50" charset="-128"/>
              </a:rPr>
              <a:t>2</a:t>
            </a:r>
            <a:r>
              <a:rPr kumimoji="0" lang="ja-JP" altLang="en-US" sz="600" dirty="0">
                <a:solidFill>
                  <a:prstClr val="black"/>
                </a:solidFill>
                <a:latin typeface="HGPｺﾞｼｯｸM" panose="020B0600000000000000" pitchFamily="50" charset="-128"/>
                <a:ea typeface="HGPｺﾞｼｯｸM" panose="020B0600000000000000" pitchFamily="50" charset="-128"/>
              </a:rPr>
              <a:t>万円の追加料金がかかります。</a:t>
            </a:r>
            <a:endParaRPr lang="ja-JP" altLang="en-US" sz="600" dirty="0">
              <a:solidFill>
                <a:prstClr val="black"/>
              </a:solidFill>
              <a:latin typeface="HGPｺﾞｼｯｸM" panose="020B0600000000000000" pitchFamily="50" charset="-128"/>
              <a:ea typeface="HGPｺﾞｼｯｸM" panose="020B0600000000000000" pitchFamily="50" charset="-128"/>
            </a:endParaRPr>
          </a:p>
        </p:txBody>
      </p:sp>
      <p:sp>
        <p:nvSpPr>
          <p:cNvPr id="49" name="正方形/長方形 48">
            <a:extLst>
              <a:ext uri="{FF2B5EF4-FFF2-40B4-BE49-F238E27FC236}">
                <a16:creationId xmlns:a16="http://schemas.microsoft.com/office/drawing/2014/main" id="{9D69CFF3-7FC3-4612-9ED4-1968379F3C25}"/>
              </a:ext>
            </a:extLst>
          </p:cNvPr>
          <p:cNvSpPr/>
          <p:nvPr/>
        </p:nvSpPr>
        <p:spPr>
          <a:xfrm>
            <a:off x="2782697" y="3537527"/>
            <a:ext cx="1496383" cy="205826"/>
          </a:xfrm>
          <a:prstGeom prst="rect">
            <a:avLst/>
          </a:prstGeom>
          <a:noFill/>
        </p:spPr>
        <p:txBody>
          <a:bodyPr wrap="square">
            <a:spAutoFit/>
          </a:bodyPr>
          <a:lstStyle/>
          <a:p>
            <a:pPr>
              <a:lnSpc>
                <a:spcPts val="1000"/>
              </a:lnSpc>
            </a:pPr>
            <a:r>
              <a:rPr lang="en-US" altLang="ja-JP" sz="8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NIKKEISTYLE PC</a:t>
            </a:r>
            <a:endParaRPr lang="ja-JP" altLang="en-US" sz="8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pic>
        <p:nvPicPr>
          <p:cNvPr id="50" name="図 49">
            <a:extLst>
              <a:ext uri="{FF2B5EF4-FFF2-40B4-BE49-F238E27FC236}">
                <a16:creationId xmlns:a16="http://schemas.microsoft.com/office/drawing/2014/main" id="{C3244705-2C3F-4CC7-94D7-DAED9D8B9200}"/>
              </a:ext>
            </a:extLst>
          </p:cNvPr>
          <p:cNvPicPr>
            <a:picLocks noChangeAspect="1"/>
          </p:cNvPicPr>
          <p:nvPr/>
        </p:nvPicPr>
        <p:blipFill>
          <a:blip r:embed="rId5"/>
          <a:stretch>
            <a:fillRect/>
          </a:stretch>
        </p:blipFill>
        <p:spPr>
          <a:xfrm>
            <a:off x="2642681" y="1196032"/>
            <a:ext cx="1125364" cy="2263815"/>
          </a:xfrm>
          <a:prstGeom prst="rect">
            <a:avLst/>
          </a:prstGeom>
        </p:spPr>
      </p:pic>
      <p:pic>
        <p:nvPicPr>
          <p:cNvPr id="51" name="図 50">
            <a:extLst>
              <a:ext uri="{FF2B5EF4-FFF2-40B4-BE49-F238E27FC236}">
                <a16:creationId xmlns:a16="http://schemas.microsoft.com/office/drawing/2014/main" id="{4B16CE8B-FDEF-4C8A-9ACD-A345E87E30E4}"/>
              </a:ext>
            </a:extLst>
          </p:cNvPr>
          <p:cNvPicPr>
            <a:picLocks noChangeAspect="1"/>
          </p:cNvPicPr>
          <p:nvPr/>
        </p:nvPicPr>
        <p:blipFill>
          <a:blip r:embed="rId6"/>
          <a:stretch>
            <a:fillRect/>
          </a:stretch>
        </p:blipFill>
        <p:spPr>
          <a:xfrm>
            <a:off x="2511648" y="4624310"/>
            <a:ext cx="908487" cy="1555830"/>
          </a:xfrm>
          <a:prstGeom prst="rect">
            <a:avLst/>
          </a:prstGeom>
        </p:spPr>
      </p:pic>
      <p:sp>
        <p:nvSpPr>
          <p:cNvPr id="52" name="正方形/長方形 51">
            <a:extLst>
              <a:ext uri="{FF2B5EF4-FFF2-40B4-BE49-F238E27FC236}">
                <a16:creationId xmlns:a16="http://schemas.microsoft.com/office/drawing/2014/main" id="{D070C73E-8B74-4FD5-BCAB-D34AEB5834AD}"/>
              </a:ext>
            </a:extLst>
          </p:cNvPr>
          <p:cNvSpPr/>
          <p:nvPr/>
        </p:nvSpPr>
        <p:spPr>
          <a:xfrm>
            <a:off x="2462048" y="6123809"/>
            <a:ext cx="1496383" cy="205826"/>
          </a:xfrm>
          <a:prstGeom prst="rect">
            <a:avLst/>
          </a:prstGeom>
          <a:noFill/>
        </p:spPr>
        <p:txBody>
          <a:bodyPr wrap="square">
            <a:spAutoFit/>
          </a:bodyPr>
          <a:lstStyle/>
          <a:p>
            <a:pPr>
              <a:lnSpc>
                <a:spcPts val="1000"/>
              </a:lnSpc>
            </a:pPr>
            <a:r>
              <a:rPr lang="en-US" altLang="ja-JP" sz="8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NIKKEISTYLE </a:t>
            </a:r>
            <a:r>
              <a:rPr lang="ja-JP" altLang="en-US" sz="8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モバイル</a:t>
            </a:r>
          </a:p>
        </p:txBody>
      </p:sp>
      <p:pic>
        <p:nvPicPr>
          <p:cNvPr id="3" name="図 2">
            <a:extLst>
              <a:ext uri="{FF2B5EF4-FFF2-40B4-BE49-F238E27FC236}">
                <a16:creationId xmlns:a16="http://schemas.microsoft.com/office/drawing/2014/main" id="{E8B67F49-3F58-47DE-A859-AE70F7AFE434}"/>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b="-1475"/>
          <a:stretch/>
        </p:blipFill>
        <p:spPr>
          <a:xfrm>
            <a:off x="106725" y="1175599"/>
            <a:ext cx="1161087" cy="1977202"/>
          </a:xfrm>
          <a:prstGeom prst="rect">
            <a:avLst/>
          </a:prstGeom>
        </p:spPr>
      </p:pic>
      <p:sp>
        <p:nvSpPr>
          <p:cNvPr id="59" name="正方形/長方形 58">
            <a:extLst>
              <a:ext uri="{FF2B5EF4-FFF2-40B4-BE49-F238E27FC236}">
                <a16:creationId xmlns:a16="http://schemas.microsoft.com/office/drawing/2014/main" id="{C8099F6C-C623-4306-A4E1-76F2AC26DBE3}"/>
              </a:ext>
            </a:extLst>
          </p:cNvPr>
          <p:cNvSpPr/>
          <p:nvPr/>
        </p:nvSpPr>
        <p:spPr>
          <a:xfrm>
            <a:off x="933683" y="3427223"/>
            <a:ext cx="1956263" cy="205826"/>
          </a:xfrm>
          <a:prstGeom prst="rect">
            <a:avLst/>
          </a:prstGeom>
          <a:noFill/>
        </p:spPr>
        <p:txBody>
          <a:bodyPr wrap="square">
            <a:spAutoFit/>
          </a:bodyPr>
          <a:lstStyle/>
          <a:p>
            <a:pPr algn="ctr">
              <a:lnSpc>
                <a:spcPts val="1000"/>
              </a:lnSpc>
            </a:pPr>
            <a:r>
              <a:rPr lang="ja-JP" altLang="en-US" sz="800" dirty="0">
                <a:solidFill>
                  <a:prstClr val="black"/>
                </a:solidFill>
                <a:latin typeface="HGPｺﾞｼｯｸM" panose="020B0600000000000000" pitchFamily="50" charset="-128"/>
                <a:ea typeface="HGPｺﾞｼｯｸM" panose="020B0600000000000000" pitchFamily="50" charset="-128"/>
              </a:rPr>
              <a:t>日経電子版</a:t>
            </a:r>
            <a:r>
              <a:rPr lang="en-US" altLang="ja-JP" sz="800" dirty="0">
                <a:solidFill>
                  <a:prstClr val="black"/>
                </a:solidFill>
                <a:latin typeface="HGPｺﾞｼｯｸM" panose="020B0600000000000000" pitchFamily="50" charset="-128"/>
                <a:ea typeface="HGPｺﾞｼｯｸM" panose="020B0600000000000000" pitchFamily="50" charset="-128"/>
              </a:rPr>
              <a:t>PC</a:t>
            </a:r>
            <a:r>
              <a:rPr lang="ja-JP" altLang="en-US" sz="800" dirty="0">
                <a:solidFill>
                  <a:prstClr val="black"/>
                </a:solidFill>
                <a:latin typeface="HGPｺﾞｼｯｸM" panose="020B0600000000000000" pitchFamily="50" charset="-128"/>
                <a:ea typeface="HGPｺﾞｼｯｸM" panose="020B0600000000000000" pitchFamily="50" charset="-128"/>
              </a:rPr>
              <a:t>　</a:t>
            </a:r>
            <a:r>
              <a:rPr lang="ja-JP" altLang="en-US" sz="8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記事面</a:t>
            </a:r>
            <a:endParaRPr lang="en-US" altLang="ja-JP" sz="8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53" name="Text Box 16">
            <a:extLst>
              <a:ext uri="{FF2B5EF4-FFF2-40B4-BE49-F238E27FC236}">
                <a16:creationId xmlns:a16="http://schemas.microsoft.com/office/drawing/2014/main" id="{CBD2E4C7-80BE-4194-A9E8-93ADC0959EDB}"/>
              </a:ext>
            </a:extLst>
          </p:cNvPr>
          <p:cNvSpPr txBox="1">
            <a:spLocks noChangeArrowheads="1"/>
          </p:cNvSpPr>
          <p:nvPr/>
        </p:nvSpPr>
        <p:spPr bwMode="auto">
          <a:xfrm>
            <a:off x="9043263" y="6352051"/>
            <a:ext cx="862737"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2021.3.24</a:t>
            </a:r>
            <a:r>
              <a:rPr kumimoji="0" lang="ja-JP" altLang="en-US" sz="800" dirty="0">
                <a:solidFill>
                  <a:srgbClr val="C00000"/>
                </a:solidFill>
                <a:latin typeface="Century Gothic"/>
                <a:ea typeface="HGPｺﾞｼｯｸM"/>
              </a:rPr>
              <a:t>更新</a:t>
            </a:r>
          </a:p>
        </p:txBody>
      </p:sp>
      <p:sp>
        <p:nvSpPr>
          <p:cNvPr id="41" name="正方形/長方形 40">
            <a:extLst>
              <a:ext uri="{FF2B5EF4-FFF2-40B4-BE49-F238E27FC236}">
                <a16:creationId xmlns:a16="http://schemas.microsoft.com/office/drawing/2014/main" id="{6574CF97-FE7C-4F2C-A16E-80F1D5D5DF09}"/>
              </a:ext>
            </a:extLst>
          </p:cNvPr>
          <p:cNvSpPr/>
          <p:nvPr/>
        </p:nvSpPr>
        <p:spPr>
          <a:xfrm>
            <a:off x="9315180" y="1752360"/>
            <a:ext cx="425560" cy="194027"/>
          </a:xfrm>
          <a:prstGeom prst="rect">
            <a:avLst/>
          </a:prstGeom>
          <a:noFill/>
        </p:spPr>
        <p:txBody>
          <a:bodyPr wrap="square">
            <a:spAutoFit/>
          </a:bodyPr>
          <a:lstStyle/>
          <a:p>
            <a:pPr>
              <a:lnSpc>
                <a:spcPts val="900"/>
              </a:lnSpc>
            </a:pPr>
            <a:r>
              <a:rPr lang="ja-JP" altLang="en-US" sz="700" kern="900" dirty="0">
                <a:solidFill>
                  <a:srgbClr val="FF0000"/>
                </a:solidFill>
                <a:latin typeface="HGPｺﾞｼｯｸM" panose="020B0600000000000000" pitchFamily="50" charset="-128"/>
                <a:ea typeface="HGPｺﾞｼｯｸM" panose="020B0600000000000000" pitchFamily="50" charset="-128"/>
              </a:rPr>
              <a:t>新規</a:t>
            </a:r>
          </a:p>
        </p:txBody>
      </p:sp>
      <p:grpSp>
        <p:nvGrpSpPr>
          <p:cNvPr id="54" name="グループ化 53">
            <a:extLst>
              <a:ext uri="{FF2B5EF4-FFF2-40B4-BE49-F238E27FC236}">
                <a16:creationId xmlns:a16="http://schemas.microsoft.com/office/drawing/2014/main" id="{ACBCB58E-A290-4F76-B4C2-73A5717A5C35}"/>
              </a:ext>
            </a:extLst>
          </p:cNvPr>
          <p:cNvGrpSpPr/>
          <p:nvPr/>
        </p:nvGrpSpPr>
        <p:grpSpPr>
          <a:xfrm>
            <a:off x="4721303" y="458044"/>
            <a:ext cx="947695" cy="226480"/>
            <a:chOff x="2345323" y="280659"/>
            <a:chExt cx="923091" cy="226480"/>
          </a:xfrm>
        </p:grpSpPr>
        <p:sp>
          <p:nvSpPr>
            <p:cNvPr id="55" name="角丸四角形 5">
              <a:extLst>
                <a:ext uri="{FF2B5EF4-FFF2-40B4-BE49-F238E27FC236}">
                  <a16:creationId xmlns:a16="http://schemas.microsoft.com/office/drawing/2014/main" id="{9B51B5FD-8F99-48AF-897F-CA4A9B6CB8B0}"/>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dirty="0">
                <a:solidFill>
                  <a:srgbClr val="003963"/>
                </a:solidFill>
                <a:latin typeface="+mn-ea"/>
              </a:endParaRPr>
            </a:p>
          </p:txBody>
        </p:sp>
        <p:sp>
          <p:nvSpPr>
            <p:cNvPr id="56" name="テキスト ボックス 55">
              <a:extLst>
                <a:ext uri="{FF2B5EF4-FFF2-40B4-BE49-F238E27FC236}">
                  <a16:creationId xmlns:a16="http://schemas.microsoft.com/office/drawing/2014/main" id="{E0B08825-3424-45EF-89D0-A381069B8030}"/>
                </a:ext>
              </a:extLst>
            </p:cNvPr>
            <p:cNvSpPr txBox="1"/>
            <p:nvPr/>
          </p:nvSpPr>
          <p:spPr>
            <a:xfrm>
              <a:off x="2345323" y="280659"/>
              <a:ext cx="923091" cy="223138"/>
            </a:xfrm>
            <a:prstGeom prst="rect">
              <a:avLst/>
            </a:prstGeom>
            <a:noFill/>
          </p:spPr>
          <p:txBody>
            <a:bodyPr wrap="none" rtlCol="0">
              <a:spAutoFit/>
            </a:bodyPr>
            <a:lstStyle/>
            <a:p>
              <a:pPr algn="ctr"/>
              <a:r>
                <a:rPr lang="ja-JP" altLang="en-US" sz="850" b="1" dirty="0">
                  <a:solidFill>
                    <a:srgbClr val="E46C0A"/>
                  </a:solidFill>
                  <a:latin typeface="+mn-ea"/>
                  <a:cs typeface="メイリオ" panose="020B0604030504040204" pitchFamily="50" charset="-128"/>
                </a:rPr>
                <a:t>繁忙期料金対象</a:t>
              </a:r>
              <a:endParaRPr kumimoji="1" lang="ja-JP" altLang="en-US" sz="850" b="1" dirty="0">
                <a:solidFill>
                  <a:srgbClr val="E46C0A"/>
                </a:solidFill>
                <a:latin typeface="+mn-ea"/>
                <a:cs typeface="メイリオ" panose="020B0604030504040204" pitchFamily="50" charset="-128"/>
              </a:endParaRPr>
            </a:p>
          </p:txBody>
        </p:sp>
      </p:grpSp>
      <p:pic>
        <p:nvPicPr>
          <p:cNvPr id="58" name="図 57" descr="グラフィカル ユーザー インターフェイス, アプリケーション&#10;&#10;自動的に生成された説明">
            <a:extLst>
              <a:ext uri="{FF2B5EF4-FFF2-40B4-BE49-F238E27FC236}">
                <a16:creationId xmlns:a16="http://schemas.microsoft.com/office/drawing/2014/main" id="{8750DA28-D7FA-4B14-BF4B-B164BECF66E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63878" y="1196032"/>
            <a:ext cx="1147770" cy="2151976"/>
          </a:xfrm>
          <a:prstGeom prst="rect">
            <a:avLst/>
          </a:prstGeom>
        </p:spPr>
      </p:pic>
    </p:spTree>
    <p:extLst>
      <p:ext uri="{BB962C8B-B14F-4D97-AF65-F5344CB8AC3E}">
        <p14:creationId xmlns:p14="http://schemas.microsoft.com/office/powerpoint/2010/main" val="1508594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タイトル 1">
            <a:extLst>
              <a:ext uri="{FF2B5EF4-FFF2-40B4-BE49-F238E27FC236}">
                <a16:creationId xmlns:a16="http://schemas.microsoft.com/office/drawing/2014/main" id="{5F47B91D-493A-4E56-A335-0C38FE106B37}"/>
              </a:ext>
            </a:extLst>
          </p:cNvPr>
          <p:cNvSpPr>
            <a:spLocks noGrp="1"/>
          </p:cNvSpPr>
          <p:nvPr>
            <p:ph type="title"/>
          </p:nvPr>
        </p:nvSpPr>
        <p:spPr>
          <a:xfrm>
            <a:off x="210100" y="188918"/>
            <a:ext cx="7905750" cy="460148"/>
          </a:xfrm>
        </p:spPr>
        <p:txBody>
          <a:bodyPr/>
          <a:lstStyle/>
          <a:p>
            <a:r>
              <a:rPr lang="en-US" altLang="ja-JP" kern="1100" spc="50" dirty="0"/>
              <a:t>Run</a:t>
            </a:r>
            <a:r>
              <a:rPr lang="ja-JP" altLang="en-US" kern="1100" spc="50" dirty="0"/>
              <a:t> </a:t>
            </a:r>
            <a:r>
              <a:rPr lang="en-US" altLang="ja-JP" kern="1100" spc="50" dirty="0"/>
              <a:t>of</a:t>
            </a:r>
            <a:r>
              <a:rPr lang="ja-JP" altLang="en-US" kern="1100" spc="50" dirty="0"/>
              <a:t> </a:t>
            </a:r>
            <a:r>
              <a:rPr lang="en-US" altLang="ja-JP" kern="1100" spc="50" dirty="0"/>
              <a:t>NIKKEI </a:t>
            </a:r>
            <a:r>
              <a:rPr lang="ja-JP" altLang="en-US" kern="1100" spc="50" dirty="0"/>
              <a:t>インフィード</a:t>
            </a:r>
            <a:endParaRPr kumimoji="1" lang="ja-JP" altLang="en-US" dirty="0"/>
          </a:p>
        </p:txBody>
      </p:sp>
      <p:grpSp>
        <p:nvGrpSpPr>
          <p:cNvPr id="27" name="グループ化 26">
            <a:extLst>
              <a:ext uri="{FF2B5EF4-FFF2-40B4-BE49-F238E27FC236}">
                <a16:creationId xmlns:a16="http://schemas.microsoft.com/office/drawing/2014/main" id="{6BFEE5D0-9230-4C1E-82FF-993AD6708B58}"/>
              </a:ext>
            </a:extLst>
          </p:cNvPr>
          <p:cNvGrpSpPr/>
          <p:nvPr/>
        </p:nvGrpSpPr>
        <p:grpSpPr>
          <a:xfrm>
            <a:off x="3689811" y="179469"/>
            <a:ext cx="946328" cy="226480"/>
            <a:chOff x="2345874" y="280659"/>
            <a:chExt cx="921760" cy="226480"/>
          </a:xfrm>
        </p:grpSpPr>
        <p:sp>
          <p:nvSpPr>
            <p:cNvPr id="28" name="角丸四角形 5">
              <a:extLst>
                <a:ext uri="{FF2B5EF4-FFF2-40B4-BE49-F238E27FC236}">
                  <a16:creationId xmlns:a16="http://schemas.microsoft.com/office/drawing/2014/main" id="{44D2D6FE-69E0-4E04-B303-02C741196B36}"/>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29" name="テキスト ボックス 28">
              <a:extLst>
                <a:ext uri="{FF2B5EF4-FFF2-40B4-BE49-F238E27FC236}">
                  <a16:creationId xmlns:a16="http://schemas.microsoft.com/office/drawing/2014/main" id="{F7E0ADAF-2F10-419A-928B-5788791411AE}"/>
                </a:ext>
              </a:extLst>
            </p:cNvPr>
            <p:cNvSpPr txBox="1"/>
            <p:nvPr/>
          </p:nvSpPr>
          <p:spPr>
            <a:xfrm>
              <a:off x="2460091" y="280659"/>
              <a:ext cx="693567" cy="223138"/>
            </a:xfrm>
            <a:prstGeom prst="rect">
              <a:avLst/>
            </a:prstGeom>
            <a:noFill/>
          </p:spPr>
          <p:txBody>
            <a:bodyPr wrap="none" rtlCol="0">
              <a:spAutoFit/>
            </a:bodyPr>
            <a:lstStyle/>
            <a:p>
              <a:pPr algn="ctr"/>
              <a:r>
                <a:rPr kumimoji="1" lang="ja-JP" altLang="en-US" sz="850" b="1" dirty="0">
                  <a:solidFill>
                    <a:srgbClr val="00253C"/>
                  </a:solidFill>
                  <a:latin typeface="+mn-ea"/>
                  <a:cs typeface="メイリオ" panose="020B0604030504040204" pitchFamily="50" charset="-128"/>
                </a:rPr>
                <a:t>インフィード</a:t>
              </a:r>
            </a:p>
          </p:txBody>
        </p:sp>
      </p:grpSp>
      <p:sp>
        <p:nvSpPr>
          <p:cNvPr id="30" name="正方形/長方形 29">
            <a:extLst>
              <a:ext uri="{FF2B5EF4-FFF2-40B4-BE49-F238E27FC236}">
                <a16:creationId xmlns:a16="http://schemas.microsoft.com/office/drawing/2014/main" id="{8925921F-A36F-4AA6-8E59-A574F5148863}"/>
              </a:ext>
            </a:extLst>
          </p:cNvPr>
          <p:cNvSpPr/>
          <p:nvPr/>
        </p:nvSpPr>
        <p:spPr>
          <a:xfrm>
            <a:off x="3891918" y="1032532"/>
            <a:ext cx="5356749" cy="220573"/>
          </a:xfrm>
          <a:prstGeom prst="rect">
            <a:avLst/>
          </a:prstGeom>
          <a:noFill/>
        </p:spPr>
        <p:txBody>
          <a:bodyPr wrap="square">
            <a:spAutoFit/>
          </a:bodyPr>
          <a:lstStyle/>
          <a:p>
            <a:pPr>
              <a:lnSpc>
                <a:spcPts val="10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情報接触感度の高いユーザーに向けて、その体験を損なわない自然な形でメッセージを届けます</a:t>
            </a:r>
          </a:p>
        </p:txBody>
      </p:sp>
      <p:sp>
        <p:nvSpPr>
          <p:cNvPr id="31" name="角丸四角形 15">
            <a:extLst>
              <a:ext uri="{FF2B5EF4-FFF2-40B4-BE49-F238E27FC236}">
                <a16:creationId xmlns:a16="http://schemas.microsoft.com/office/drawing/2014/main" id="{C928B9C3-87D1-4FA4-8EA7-757BBAABFBFA}"/>
              </a:ext>
            </a:extLst>
          </p:cNvPr>
          <p:cNvSpPr/>
          <p:nvPr/>
        </p:nvSpPr>
        <p:spPr>
          <a:xfrm>
            <a:off x="4010633" y="4005934"/>
            <a:ext cx="908784" cy="216131"/>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32" name="表 31">
            <a:extLst>
              <a:ext uri="{FF2B5EF4-FFF2-40B4-BE49-F238E27FC236}">
                <a16:creationId xmlns:a16="http://schemas.microsoft.com/office/drawing/2014/main" id="{DEB74BD6-7BF4-4EF7-BB7B-FB988406958A}"/>
              </a:ext>
            </a:extLst>
          </p:cNvPr>
          <p:cNvGraphicFramePr>
            <a:graphicFrameLocks noGrp="1"/>
          </p:cNvGraphicFramePr>
          <p:nvPr/>
        </p:nvGraphicFramePr>
        <p:xfrm>
          <a:off x="3994879" y="4228450"/>
          <a:ext cx="5356748" cy="1165860"/>
        </p:xfrm>
        <a:graphic>
          <a:graphicData uri="http://schemas.openxmlformats.org/drawingml/2006/table">
            <a:tbl>
              <a:tblPr firstRow="1" bandRow="1">
                <a:tableStyleId>{5C22544A-7EE6-4342-B048-85BDC9FD1C3A}</a:tableStyleId>
              </a:tblPr>
              <a:tblGrid>
                <a:gridCol w="920922">
                  <a:extLst>
                    <a:ext uri="{9D8B030D-6E8A-4147-A177-3AD203B41FA5}">
                      <a16:colId xmlns:a16="http://schemas.microsoft.com/office/drawing/2014/main" val="20000"/>
                    </a:ext>
                  </a:extLst>
                </a:gridCol>
                <a:gridCol w="1738317">
                  <a:extLst>
                    <a:ext uri="{9D8B030D-6E8A-4147-A177-3AD203B41FA5}">
                      <a16:colId xmlns:a16="http://schemas.microsoft.com/office/drawing/2014/main" val="20001"/>
                    </a:ext>
                  </a:extLst>
                </a:gridCol>
                <a:gridCol w="938474">
                  <a:extLst>
                    <a:ext uri="{9D8B030D-6E8A-4147-A177-3AD203B41FA5}">
                      <a16:colId xmlns:a16="http://schemas.microsoft.com/office/drawing/2014/main" val="20002"/>
                    </a:ext>
                  </a:extLst>
                </a:gridCol>
                <a:gridCol w="1759035">
                  <a:extLst>
                    <a:ext uri="{9D8B030D-6E8A-4147-A177-3AD203B41FA5}">
                      <a16:colId xmlns:a16="http://schemas.microsoft.com/office/drawing/2014/main" val="20003"/>
                    </a:ext>
                  </a:extLst>
                </a:gridCol>
              </a:tblGrid>
              <a:tr h="1822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掲載期間</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任意</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掲載開始日</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平日任意</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822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保証形態</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インプレッション保証</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表示方法</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ローテーション</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82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原稿仕様</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巻末「原稿規定」を参照ください。</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endParaRPr kumimoji="1" lang="ja-JP" altLang="en-US" sz="800">
                        <a:latin typeface="HGPｺﾞｼｯｸM" panose="020B0600000000000000" pitchFamily="50" charset="-128"/>
                        <a:ea typeface="HGPｺﾞｼｯｸM" panose="020B0600000000000000"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66918">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同時出稿本数</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本まで（差し替え含む）</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差し替え規定</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本まで</a:t>
                      </a:r>
                    </a:p>
                    <a:p>
                      <a:r>
                        <a:rPr kumimoji="1" lang="ja-JP" altLang="en-US" sz="650">
                          <a:latin typeface="Meiryo UI" panose="020B0604030504040204" pitchFamily="50" charset="-128"/>
                          <a:ea typeface="Meiryo UI" panose="020B0604030504040204" pitchFamily="50" charset="-128"/>
                          <a:cs typeface="Meiryo UI" panose="020B0604030504040204" pitchFamily="50" charset="-128"/>
                        </a:rPr>
                        <a:t>（同時出稿含む、営業日のみ、同時入稿）</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82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入稿締め切り</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a:latin typeface="HGPｺﾞｼｯｸM" panose="020B0600000000000000" pitchFamily="50" charset="-128"/>
                        <a:ea typeface="HGPｺﾞｼｯｸM" panose="020B0600000000000000"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33" name="表 32">
            <a:extLst>
              <a:ext uri="{FF2B5EF4-FFF2-40B4-BE49-F238E27FC236}">
                <a16:creationId xmlns:a16="http://schemas.microsoft.com/office/drawing/2014/main" id="{8F3006EB-C692-43A5-BFC7-EE27B11A83B9}"/>
              </a:ext>
            </a:extLst>
          </p:cNvPr>
          <p:cNvGraphicFramePr>
            <a:graphicFrameLocks noGrp="1"/>
          </p:cNvGraphicFramePr>
          <p:nvPr/>
        </p:nvGraphicFramePr>
        <p:xfrm>
          <a:off x="3971307" y="1263888"/>
          <a:ext cx="5356749" cy="1920552"/>
        </p:xfrm>
        <a:graphic>
          <a:graphicData uri="http://schemas.openxmlformats.org/drawingml/2006/table">
            <a:tbl>
              <a:tblPr firstRow="1" bandRow="1">
                <a:tableStyleId>{5C22544A-7EE6-4342-B048-85BDC9FD1C3A}</a:tableStyleId>
              </a:tblPr>
              <a:tblGrid>
                <a:gridCol w="2131204">
                  <a:extLst>
                    <a:ext uri="{9D8B030D-6E8A-4147-A177-3AD203B41FA5}">
                      <a16:colId xmlns:a16="http://schemas.microsoft.com/office/drawing/2014/main" val="20000"/>
                    </a:ext>
                  </a:extLst>
                </a:gridCol>
                <a:gridCol w="887775">
                  <a:extLst>
                    <a:ext uri="{9D8B030D-6E8A-4147-A177-3AD203B41FA5}">
                      <a16:colId xmlns:a16="http://schemas.microsoft.com/office/drawing/2014/main" val="20001"/>
                    </a:ext>
                  </a:extLst>
                </a:gridCol>
                <a:gridCol w="2337770">
                  <a:extLst>
                    <a:ext uri="{9D8B030D-6E8A-4147-A177-3AD203B41FA5}">
                      <a16:colId xmlns:a16="http://schemas.microsoft.com/office/drawing/2014/main" val="20002"/>
                    </a:ext>
                  </a:extLst>
                </a:gridCol>
              </a:tblGrid>
              <a:tr h="267680">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商品名</a:t>
                      </a:r>
                    </a:p>
                  </a:txBody>
                  <a:tcPr marL="93877" marR="93877" marT="36000" marB="36000">
                    <a:lnL w="12700" cap="flat" cmpd="sng" algn="ctr">
                      <a:solidFill>
                        <a:srgbClr val="185680"/>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料金</a:t>
                      </a:r>
                    </a:p>
                  </a:txBody>
                  <a:tcPr marL="93877" marR="93877" marT="36000" marB="36000">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掲載場所</a:t>
                      </a:r>
                    </a:p>
                  </a:txBody>
                  <a:tcPr marL="93877" marR="93877" marT="36000" marB="36000">
                    <a:lnL w="12700" cap="flat" cmpd="sng" algn="ctr">
                      <a:solidFill>
                        <a:srgbClr val="E1E6EF"/>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E5780"/>
                    </a:solidFill>
                  </a:tcPr>
                </a:tc>
                <a:extLst>
                  <a:ext uri="{0D108BD9-81ED-4DB2-BD59-A6C34878D82A}">
                    <a16:rowId xmlns:a16="http://schemas.microsoft.com/office/drawing/2014/main" val="10000"/>
                  </a:ext>
                </a:extLst>
              </a:tr>
              <a:tr h="413218">
                <a:tc>
                  <a:txBody>
                    <a:bodyPr/>
                    <a:lstStyle/>
                    <a:p>
                      <a:r>
                        <a:rPr kumimoji="1" lang="en-US" altLang="ja-JP"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Run of NIKKEI </a:t>
                      </a:r>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インフィード</a:t>
                      </a:r>
                      <a:endParaRPr kumimoji="1" lang="en-US" altLang="ja-JP"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日経電子版指定 </a:t>
                      </a:r>
                      <a:r>
                        <a:rPr kumimoji="1" lang="en-US" altLang="ja-JP" sz="1000" b="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 PC</a:t>
                      </a:r>
                      <a:r>
                        <a:rPr kumimoji="1" lang="ja-JP" altLang="en-US" sz="1000" b="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トップ指定</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dirty="0">
                          <a:latin typeface="Meiryo UI" panose="020B0604030504040204" pitchFamily="50" charset="-128"/>
                          <a:ea typeface="Meiryo UI" panose="020B0604030504040204" pitchFamily="50" charset="-128"/>
                          <a:cs typeface="Meiryo UI" panose="020B0604030504040204" pitchFamily="50" charset="-128"/>
                        </a:rPr>
                        <a:t>日経電子版トップページおよび一部セクショントップページ</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extLst>
                  <a:ext uri="{0D108BD9-81ED-4DB2-BD59-A6C34878D82A}">
                    <a16:rowId xmlns:a16="http://schemas.microsoft.com/office/drawing/2014/main" val="10006"/>
                  </a:ext>
                </a:extLst>
              </a:tr>
              <a:tr h="413218">
                <a:tc>
                  <a:txBody>
                    <a:bodyPr/>
                    <a:lstStyle/>
                    <a:p>
                      <a:r>
                        <a:rPr kumimoji="1" lang="en-US" altLang="ja-JP"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Run of NIKKEI </a:t>
                      </a:r>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インフィード</a:t>
                      </a:r>
                    </a:p>
                    <a:p>
                      <a:r>
                        <a:rPr kumimoji="1" lang="ja-JP" altLang="en-US" sz="1000" b="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日経電子版指定</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7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日経電子版トップページおよび記事面ページ、一部セクショントップページ、日経電子版モバイル、日経電子版アプリ</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1530366"/>
                  </a:ext>
                </a:extLst>
              </a:tr>
              <a:tr h="413218">
                <a:tc>
                  <a:txBody>
                    <a:bodyPr/>
                    <a:lstStyle/>
                    <a:p>
                      <a:r>
                        <a:rPr kumimoji="1" lang="en-US" altLang="ja-JP"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Run of NIKKEI </a:t>
                      </a:r>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インフィード</a:t>
                      </a:r>
                      <a:endParaRPr kumimoji="1" lang="en-US" altLang="ja-JP"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日経電子版指定 </a:t>
                      </a:r>
                      <a:r>
                        <a:rPr kumimoji="1" lang="en-US" altLang="ja-JP" sz="1000" b="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 PC</a:t>
                      </a:r>
                      <a:r>
                        <a:rPr kumimoji="1" lang="ja-JP" altLang="en-US" sz="1000" b="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指定</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dirty="0">
                          <a:latin typeface="Meiryo UI" panose="020B0604030504040204" pitchFamily="50" charset="-128"/>
                          <a:ea typeface="Meiryo UI" panose="020B0604030504040204" pitchFamily="50" charset="-128"/>
                          <a:cs typeface="Meiryo UI" panose="020B0604030504040204" pitchFamily="50" charset="-128"/>
                        </a:rPr>
                        <a:t>日経電子版トップページ</a:t>
                      </a:r>
                      <a:endParaRPr kumimoji="1" lang="en-US" altLang="ja-JP" sz="7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dirty="0">
                          <a:latin typeface="Meiryo UI" panose="020B0604030504040204" pitchFamily="50" charset="-128"/>
                          <a:ea typeface="Meiryo UI" panose="020B0604030504040204" pitchFamily="50" charset="-128"/>
                          <a:cs typeface="Meiryo UI" panose="020B0604030504040204" pitchFamily="50" charset="-128"/>
                        </a:rPr>
                        <a:t>および記事面ページ、一部セクショントップページ</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extLst>
                  <a:ext uri="{0D108BD9-81ED-4DB2-BD59-A6C34878D82A}">
                    <a16:rowId xmlns:a16="http://schemas.microsoft.com/office/drawing/2014/main" val="3184755063"/>
                  </a:ext>
                </a:extLst>
              </a:tr>
              <a:tr h="413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Run</a:t>
                      </a:r>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of NIKKEI </a:t>
                      </a:r>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インフィード</a:t>
                      </a:r>
                      <a:endParaRPr kumimoji="1" lang="en-US" altLang="ja-JP"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日経電子版指定 </a:t>
                      </a:r>
                      <a:r>
                        <a:rPr kumimoji="1" lang="en-US" altLang="ja-JP" sz="1000" b="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モバイル指定</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dirty="0">
                          <a:latin typeface="Meiryo UI" panose="020B0604030504040204" pitchFamily="50" charset="-128"/>
                          <a:ea typeface="Meiryo UI" panose="020B0604030504040204" pitchFamily="50" charset="-128"/>
                          <a:cs typeface="Meiryo UI" panose="020B0604030504040204" pitchFamily="50" charset="-128"/>
                        </a:rPr>
                        <a:t>日経電子版モバイル、日経電子版アプリ</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25728268"/>
                  </a:ext>
                </a:extLst>
              </a:tr>
            </a:tbl>
          </a:graphicData>
        </a:graphic>
      </p:graphicFrame>
      <p:sp>
        <p:nvSpPr>
          <p:cNvPr id="34" name="正方形/長方形 33">
            <a:extLst>
              <a:ext uri="{FF2B5EF4-FFF2-40B4-BE49-F238E27FC236}">
                <a16:creationId xmlns:a16="http://schemas.microsoft.com/office/drawing/2014/main" id="{3CDB7C96-F48A-480F-B0EE-C14801BFBBE2}"/>
              </a:ext>
            </a:extLst>
          </p:cNvPr>
          <p:cNvSpPr/>
          <p:nvPr/>
        </p:nvSpPr>
        <p:spPr>
          <a:xfrm>
            <a:off x="3958431" y="3152554"/>
            <a:ext cx="5262097" cy="768993"/>
          </a:xfrm>
          <a:prstGeom prst="rect">
            <a:avLst/>
          </a:prstGeom>
          <a:noFill/>
        </p:spPr>
        <p:txBody>
          <a:bodyPr wrap="square">
            <a:spAutoFit/>
          </a:bodyPr>
          <a:lstStyle/>
          <a:p>
            <a:pPr>
              <a:lnSpc>
                <a:spcPts val="900"/>
              </a:lnSpc>
            </a:pPr>
            <a:endParaRPr lang="en-US" altLang="ja-JP" sz="600" kern="900" dirty="0">
              <a:solidFill>
                <a:srgbClr val="FF0000"/>
              </a:solidFill>
              <a:latin typeface="HGPｺﾞｼｯｸM" panose="020B0600000000000000" pitchFamily="50" charset="-128"/>
              <a:ea typeface="HGPｺﾞｼｯｸM" panose="020B0600000000000000" pitchFamily="50" charset="-128"/>
            </a:endParaRPr>
          </a:p>
          <a:p>
            <a:pPr marL="171450" indent="-171450">
              <a:lnSpc>
                <a:spcPts val="900"/>
              </a:lnSpc>
              <a:buFont typeface="HGPｺﾞｼｯｸM" panose="020B0600000000000000" pitchFamily="50" charset="-128"/>
              <a:buChar char="※"/>
            </a:pPr>
            <a:r>
              <a:rPr lang="ja-JP" altLang="en-US" sz="600" kern="900" dirty="0">
                <a:latin typeface="HGPｺﾞｼｯｸM" panose="020B0600000000000000" pitchFamily="50" charset="-128"/>
                <a:ea typeface="HGPｺﾞｼｯｸM" panose="020B0600000000000000" pitchFamily="50" charset="-128"/>
              </a:rPr>
              <a:t>最低販売金額は</a:t>
            </a:r>
            <a:r>
              <a:rPr lang="en-US" altLang="ja-JP" sz="600" kern="900" dirty="0">
                <a:latin typeface="HGPｺﾞｼｯｸM" panose="020B0600000000000000" pitchFamily="50" charset="-128"/>
                <a:ea typeface="HGPｺﾞｼｯｸM" panose="020B0600000000000000" pitchFamily="50" charset="-128"/>
              </a:rPr>
              <a:t>50</a:t>
            </a:r>
            <a:r>
              <a:rPr lang="ja-JP" altLang="en-US" sz="600" kern="900" dirty="0">
                <a:latin typeface="HGPｺﾞｼｯｸM" panose="020B0600000000000000" pitchFamily="50" charset="-128"/>
                <a:ea typeface="HGPｺﾞｼｯｸM" panose="020B0600000000000000" pitchFamily="50" charset="-128"/>
              </a:rPr>
              <a:t>万円です。</a:t>
            </a:r>
          </a:p>
          <a:p>
            <a:pPr marL="171450" indent="-171450">
              <a:lnSpc>
                <a:spcPts val="900"/>
              </a:lnSpc>
              <a:buFont typeface="HGPｺﾞｼｯｸM" panose="020B0600000000000000" pitchFamily="50" charset="-128"/>
              <a:buChar char="※"/>
            </a:pPr>
            <a:r>
              <a:rPr lang="ja-JP" altLang="en-US" sz="600" kern="900" dirty="0">
                <a:latin typeface="HGPｺﾞｼｯｸM" panose="020B0600000000000000" pitchFamily="50" charset="-128"/>
                <a:ea typeface="HGPｺﾞｼｯｸM" panose="020B0600000000000000" pitchFamily="50" charset="-128"/>
              </a:rPr>
              <a:t>日ごと、時間ごとの均等配信は保証いたしません。</a:t>
            </a:r>
          </a:p>
          <a:p>
            <a:pPr marL="171450" indent="-171450">
              <a:lnSpc>
                <a:spcPts val="900"/>
              </a:lnSpc>
              <a:buFont typeface="HGPｺﾞｼｯｸM" panose="020B0600000000000000" pitchFamily="50" charset="-128"/>
              <a:buChar char="※"/>
            </a:pPr>
            <a:r>
              <a:rPr lang="ja-JP" altLang="en-US" sz="600" kern="900" dirty="0">
                <a:latin typeface="HGPｺﾞｼｯｸM" panose="020B0600000000000000" pitchFamily="50" charset="-128"/>
                <a:ea typeface="HGPｺﾞｼｯｸM" panose="020B0600000000000000" pitchFamily="50" charset="-128"/>
              </a:rPr>
              <a:t>第三者配信はお受けできません。</a:t>
            </a:r>
          </a:p>
          <a:p>
            <a:pPr marL="171450" indent="-171450">
              <a:lnSpc>
                <a:spcPts val="900"/>
              </a:lnSpc>
              <a:buFont typeface="HGPｺﾞｼｯｸM" panose="020B0600000000000000" pitchFamily="50" charset="-128"/>
              <a:buChar char="※"/>
            </a:pPr>
            <a:r>
              <a:rPr lang="ja-JP" altLang="en-US" sz="600" kern="900" dirty="0">
                <a:latin typeface="HGPｺﾞｼｯｸM" panose="020B0600000000000000" pitchFamily="50" charset="-128"/>
                <a:ea typeface="HGPｺﾞｼｯｸM" panose="020B0600000000000000" pitchFamily="50" charset="-128"/>
              </a:rPr>
              <a:t>日経電子版モバイル、日経電子版アプリの指定はできません。</a:t>
            </a:r>
          </a:p>
          <a:p>
            <a:pPr marL="171450" indent="-171450">
              <a:lnSpc>
                <a:spcPts val="900"/>
              </a:lnSpc>
              <a:buFont typeface="HGPｺﾞｼｯｸM" panose="020B0600000000000000" pitchFamily="50" charset="-128"/>
              <a:buChar char="※"/>
            </a:pPr>
            <a:r>
              <a:rPr lang="en-US" altLang="ja-JP" sz="600" kern="900" dirty="0">
                <a:latin typeface="HGPｺﾞｼｯｸM" panose="020B0600000000000000" pitchFamily="50" charset="-128"/>
                <a:ea typeface="HGPｺﾞｼｯｸM" panose="020B0600000000000000" pitchFamily="50" charset="-128"/>
              </a:rPr>
              <a:t>50</a:t>
            </a:r>
            <a:r>
              <a:rPr lang="ja-JP" altLang="en-US" sz="600" kern="900" dirty="0">
                <a:latin typeface="HGPｺﾞｼｯｸM" panose="020B0600000000000000" pitchFamily="50" charset="-128"/>
                <a:ea typeface="HGPｺﾞｼｯｸM" panose="020B0600000000000000" pitchFamily="50" charset="-128"/>
              </a:rPr>
              <a:t>万</a:t>
            </a:r>
            <a:r>
              <a:rPr lang="en-US" altLang="ja-JP" sz="600" kern="900" dirty="0">
                <a:latin typeface="HGPｺﾞｼｯｸM" panose="020B0600000000000000" pitchFamily="50" charset="-128"/>
                <a:ea typeface="HGPｺﾞｼｯｸM" panose="020B0600000000000000" pitchFamily="50" charset="-128"/>
              </a:rPr>
              <a:t>imps</a:t>
            </a:r>
            <a:r>
              <a:rPr lang="ja-JP" altLang="en-US" sz="600" kern="900" dirty="0">
                <a:latin typeface="HGPｺﾞｼｯｸM" panose="020B0600000000000000" pitchFamily="50" charset="-128"/>
                <a:ea typeface="HGPｺﾞｼｯｸM" panose="020B0600000000000000" pitchFamily="50" charset="-128"/>
              </a:rPr>
              <a:t>以上で申し込みの場合は、原稿を</a:t>
            </a:r>
            <a:r>
              <a:rPr lang="en-US" altLang="ja-JP" sz="600" kern="900" dirty="0">
                <a:latin typeface="HGPｺﾞｼｯｸM" panose="020B0600000000000000" pitchFamily="50" charset="-128"/>
                <a:ea typeface="HGPｺﾞｼｯｸM" panose="020B0600000000000000" pitchFamily="50" charset="-128"/>
              </a:rPr>
              <a:t>2</a:t>
            </a:r>
            <a:r>
              <a:rPr lang="ja-JP" altLang="en-US" sz="600" kern="900" dirty="0">
                <a:latin typeface="HGPｺﾞｼｯｸM" panose="020B0600000000000000" pitchFamily="50" charset="-128"/>
                <a:ea typeface="HGPｺﾞｼｯｸM" panose="020B0600000000000000" pitchFamily="50" charset="-128"/>
              </a:rPr>
              <a:t>本以上ご用意ください</a:t>
            </a:r>
            <a:r>
              <a:rPr lang="ja-JP" altLang="en-US" sz="500" kern="900" dirty="0">
                <a:latin typeface="HGPｺﾞｼｯｸM" panose="020B0600000000000000" pitchFamily="50" charset="-128"/>
                <a:ea typeface="HGPｺﾞｼｯｸM" panose="020B0600000000000000" pitchFamily="50" charset="-128"/>
              </a:rPr>
              <a:t>。</a:t>
            </a:r>
          </a:p>
        </p:txBody>
      </p:sp>
      <p:grpSp>
        <p:nvGrpSpPr>
          <p:cNvPr id="35" name="グループ化 34">
            <a:extLst>
              <a:ext uri="{FF2B5EF4-FFF2-40B4-BE49-F238E27FC236}">
                <a16:creationId xmlns:a16="http://schemas.microsoft.com/office/drawing/2014/main" id="{CA4EC0FD-C185-4089-A863-7D9B752EC493}"/>
              </a:ext>
            </a:extLst>
          </p:cNvPr>
          <p:cNvGrpSpPr/>
          <p:nvPr/>
        </p:nvGrpSpPr>
        <p:grpSpPr>
          <a:xfrm>
            <a:off x="4716422" y="169134"/>
            <a:ext cx="946328" cy="226480"/>
            <a:chOff x="2345874" y="280659"/>
            <a:chExt cx="921760" cy="226480"/>
          </a:xfrm>
        </p:grpSpPr>
        <p:sp>
          <p:nvSpPr>
            <p:cNvPr id="36" name="角丸四角形 5">
              <a:extLst>
                <a:ext uri="{FF2B5EF4-FFF2-40B4-BE49-F238E27FC236}">
                  <a16:creationId xmlns:a16="http://schemas.microsoft.com/office/drawing/2014/main" id="{67333ADC-7E09-4C7A-9D23-20C970146E10}"/>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37" name="テキスト ボックス 36">
              <a:extLst>
                <a:ext uri="{FF2B5EF4-FFF2-40B4-BE49-F238E27FC236}">
                  <a16:creationId xmlns:a16="http://schemas.microsoft.com/office/drawing/2014/main" id="{4F997977-0DDB-459C-861D-EAEF8AA2DAB8}"/>
                </a:ext>
              </a:extLst>
            </p:cNvPr>
            <p:cNvSpPr txBox="1"/>
            <p:nvPr/>
          </p:nvSpPr>
          <p:spPr>
            <a:xfrm>
              <a:off x="2649016" y="280659"/>
              <a:ext cx="315713" cy="223138"/>
            </a:xfrm>
            <a:prstGeom prst="rect">
              <a:avLst/>
            </a:prstGeom>
            <a:noFill/>
          </p:spPr>
          <p:txBody>
            <a:bodyPr wrap="none" rtlCol="0">
              <a:spAutoFit/>
            </a:bodyPr>
            <a:lstStyle/>
            <a:p>
              <a:pPr algn="ctr"/>
              <a:r>
                <a:rPr kumimoji="1" lang="en-US" altLang="ja-JP" sz="850" b="1" dirty="0">
                  <a:solidFill>
                    <a:srgbClr val="00253C"/>
                  </a:solidFill>
                  <a:latin typeface="+mn-ea"/>
                  <a:cs typeface="メイリオ" panose="020B0604030504040204" pitchFamily="50" charset="-128"/>
                </a:rPr>
                <a:t>PC</a:t>
              </a:r>
              <a:endParaRPr kumimoji="1" lang="ja-JP" altLang="en-US" sz="850" b="1" dirty="0">
                <a:solidFill>
                  <a:srgbClr val="00253C"/>
                </a:solidFill>
                <a:latin typeface="+mn-ea"/>
                <a:cs typeface="メイリオ" panose="020B0604030504040204" pitchFamily="50" charset="-128"/>
              </a:endParaRPr>
            </a:p>
          </p:txBody>
        </p:sp>
      </p:grpSp>
      <p:grpSp>
        <p:nvGrpSpPr>
          <p:cNvPr id="38" name="グループ化 37">
            <a:extLst>
              <a:ext uri="{FF2B5EF4-FFF2-40B4-BE49-F238E27FC236}">
                <a16:creationId xmlns:a16="http://schemas.microsoft.com/office/drawing/2014/main" id="{D475D075-6A47-49AB-AA4A-A42D747072CB}"/>
              </a:ext>
            </a:extLst>
          </p:cNvPr>
          <p:cNvGrpSpPr/>
          <p:nvPr/>
        </p:nvGrpSpPr>
        <p:grpSpPr>
          <a:xfrm>
            <a:off x="3685112" y="467613"/>
            <a:ext cx="946328" cy="229157"/>
            <a:chOff x="1374548" y="286852"/>
            <a:chExt cx="921760" cy="229157"/>
          </a:xfrm>
        </p:grpSpPr>
        <p:sp>
          <p:nvSpPr>
            <p:cNvPr id="39" name="角丸四角形 5">
              <a:extLst>
                <a:ext uri="{FF2B5EF4-FFF2-40B4-BE49-F238E27FC236}">
                  <a16:creationId xmlns:a16="http://schemas.microsoft.com/office/drawing/2014/main" id="{853365D9-769F-4EAE-A960-B083A79AF6A3}"/>
                </a:ext>
              </a:extLst>
            </p:cNvPr>
            <p:cNvSpPr/>
            <p:nvPr/>
          </p:nvSpPr>
          <p:spPr>
            <a:xfrm>
              <a:off x="1374548" y="286852"/>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40" name="テキスト ボックス 39">
              <a:extLst>
                <a:ext uri="{FF2B5EF4-FFF2-40B4-BE49-F238E27FC236}">
                  <a16:creationId xmlns:a16="http://schemas.microsoft.com/office/drawing/2014/main" id="{2DA769A9-CAAC-4A0E-964A-D0E42B618B76}"/>
                </a:ext>
              </a:extLst>
            </p:cNvPr>
            <p:cNvSpPr txBox="1"/>
            <p:nvPr/>
          </p:nvSpPr>
          <p:spPr>
            <a:xfrm>
              <a:off x="1547977" y="292871"/>
              <a:ext cx="574903" cy="223138"/>
            </a:xfrm>
            <a:prstGeom prst="rect">
              <a:avLst/>
            </a:prstGeom>
            <a:noFill/>
          </p:spPr>
          <p:txBody>
            <a:bodyPr wrap="none" rtlCol="0">
              <a:spAutoFit/>
            </a:bodyPr>
            <a:lstStyle/>
            <a:p>
              <a:pPr algn="ctr"/>
              <a:r>
                <a:rPr lang="ja-JP" altLang="en-US" sz="850" b="1" dirty="0">
                  <a:solidFill>
                    <a:srgbClr val="00253C"/>
                  </a:solidFill>
                  <a:latin typeface="+mn-ea"/>
                  <a:cs typeface="メイリオ" panose="020B0604030504040204" pitchFamily="50" charset="-128"/>
                </a:rPr>
                <a:t>モバイル</a:t>
              </a:r>
              <a:endParaRPr kumimoji="1" lang="ja-JP" altLang="en-US" sz="850" b="1" dirty="0">
                <a:solidFill>
                  <a:srgbClr val="00253C"/>
                </a:solidFill>
                <a:latin typeface="+mn-ea"/>
                <a:cs typeface="メイリオ" panose="020B0604030504040204" pitchFamily="50" charset="-128"/>
              </a:endParaRPr>
            </a:p>
          </p:txBody>
        </p:sp>
      </p:grpSp>
      <p:pic>
        <p:nvPicPr>
          <p:cNvPr id="42" name="Picture 2">
            <a:extLst>
              <a:ext uri="{FF2B5EF4-FFF2-40B4-BE49-F238E27FC236}">
                <a16:creationId xmlns:a16="http://schemas.microsoft.com/office/drawing/2014/main" id="{447F4A08-A0FF-41B4-8378-A6BCC013385F}"/>
              </a:ext>
            </a:extLst>
          </p:cNvPr>
          <p:cNvPicPr preferRelativeResize="0">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928286" y="3866352"/>
            <a:ext cx="919336" cy="2274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正方形/長方形 42">
            <a:extLst>
              <a:ext uri="{FF2B5EF4-FFF2-40B4-BE49-F238E27FC236}">
                <a16:creationId xmlns:a16="http://schemas.microsoft.com/office/drawing/2014/main" id="{3CDC205B-DC26-47B4-B127-0C074918A19B}"/>
              </a:ext>
            </a:extLst>
          </p:cNvPr>
          <p:cNvSpPr/>
          <p:nvPr/>
        </p:nvSpPr>
        <p:spPr>
          <a:xfrm>
            <a:off x="941540" y="6146245"/>
            <a:ext cx="1188650" cy="220573"/>
          </a:xfrm>
          <a:prstGeom prst="rect">
            <a:avLst/>
          </a:prstGeom>
          <a:noFill/>
        </p:spPr>
        <p:txBody>
          <a:bodyPr wrap="square">
            <a:spAutoFit/>
          </a:bodyPr>
          <a:lstStyle/>
          <a:p>
            <a:pPr>
              <a:lnSpc>
                <a:spcPts val="1000"/>
              </a:lnSpc>
            </a:pPr>
            <a:r>
              <a:rPr lang="ja-JP" altLang="en-US" sz="800">
                <a:solidFill>
                  <a:prstClr val="black"/>
                </a:solidFill>
                <a:latin typeface="HGPｺﾞｼｯｸM" panose="020B0600000000000000" pitchFamily="50" charset="-128"/>
                <a:ea typeface="HGPｺﾞｼｯｸM" panose="020B0600000000000000" pitchFamily="50" charset="-128"/>
              </a:rPr>
              <a:t>日経電子版モバイル</a:t>
            </a:r>
            <a:endParaRPr lang="ja-JP" altLang="en-US" sz="80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44" name="正方形/長方形 43">
            <a:extLst>
              <a:ext uri="{FF2B5EF4-FFF2-40B4-BE49-F238E27FC236}">
                <a16:creationId xmlns:a16="http://schemas.microsoft.com/office/drawing/2014/main" id="{2056DD99-5ED5-4642-9109-67623DCA1903}"/>
              </a:ext>
            </a:extLst>
          </p:cNvPr>
          <p:cNvSpPr/>
          <p:nvPr/>
        </p:nvSpPr>
        <p:spPr>
          <a:xfrm>
            <a:off x="1928286" y="6131674"/>
            <a:ext cx="1197368" cy="220573"/>
          </a:xfrm>
          <a:prstGeom prst="rect">
            <a:avLst/>
          </a:prstGeom>
          <a:noFill/>
        </p:spPr>
        <p:txBody>
          <a:bodyPr wrap="square">
            <a:spAutoFit/>
          </a:bodyPr>
          <a:lstStyle/>
          <a:p>
            <a:pPr>
              <a:lnSpc>
                <a:spcPts val="1000"/>
              </a:lnSpc>
            </a:pPr>
            <a:r>
              <a:rPr lang="ja-JP" altLang="en-US" sz="800" dirty="0">
                <a:solidFill>
                  <a:prstClr val="black"/>
                </a:solidFill>
                <a:latin typeface="HGPｺﾞｼｯｸM" panose="020B0600000000000000" pitchFamily="50" charset="-128"/>
                <a:ea typeface="HGPｺﾞｼｯｸM" panose="020B0600000000000000" pitchFamily="50" charset="-128"/>
              </a:rPr>
              <a:t>日経電子版アプリ</a:t>
            </a:r>
            <a:endParaRPr lang="ja-JP" altLang="en-US" sz="8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45" name="正方形/長方形 44">
            <a:extLst>
              <a:ext uri="{FF2B5EF4-FFF2-40B4-BE49-F238E27FC236}">
                <a16:creationId xmlns:a16="http://schemas.microsoft.com/office/drawing/2014/main" id="{7A69CEA3-9831-43B6-B0EB-FB3CCB24A6DF}"/>
              </a:ext>
            </a:extLst>
          </p:cNvPr>
          <p:cNvSpPr/>
          <p:nvPr/>
        </p:nvSpPr>
        <p:spPr>
          <a:xfrm>
            <a:off x="658389" y="6233194"/>
            <a:ext cx="3674597" cy="215444"/>
          </a:xfrm>
          <a:prstGeom prst="rect">
            <a:avLst/>
          </a:prstGeom>
        </p:spPr>
        <p:txBody>
          <a:bodyPr wrap="square">
            <a:spAutoFit/>
          </a:bodyPr>
          <a:lstStyle/>
          <a:p>
            <a:r>
              <a:rPr lang="ja-JP" altLang="en-US" sz="800" dirty="0">
                <a:solidFill>
                  <a:prstClr val="black"/>
                </a:solidFill>
                <a:latin typeface="HGPｺﾞｼｯｸM" panose="020B0600000000000000" pitchFamily="50" charset="-128"/>
                <a:ea typeface="HGPｺﾞｼｯｸM" panose="020B0600000000000000" pitchFamily="50" charset="-128"/>
              </a:rPr>
              <a:t>イラストは掲載イメージのため、デザインが実際の配信とは異なる場合があります。</a:t>
            </a:r>
          </a:p>
        </p:txBody>
      </p:sp>
      <p:pic>
        <p:nvPicPr>
          <p:cNvPr id="46" name="Picture 2" descr="\\ndc32030\iソリューション局\iソリューション部\@iソリューション部共通\#【DB局】広告ガイドリニューアル\2017_08_イラスト修正など\イラスト\0816修正依頼対応イラスト\モバイルインフィード広告_電子版モバイル0816-2.png">
            <a:extLst>
              <a:ext uri="{FF2B5EF4-FFF2-40B4-BE49-F238E27FC236}">
                <a16:creationId xmlns:a16="http://schemas.microsoft.com/office/drawing/2014/main" id="{1C699927-E0E3-4D3E-8D4C-9B21CAB545F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21850" y="3862935"/>
            <a:ext cx="919335" cy="2274226"/>
          </a:xfrm>
          <a:prstGeom prst="rect">
            <a:avLst/>
          </a:prstGeom>
          <a:noFill/>
          <a:extLst>
            <a:ext uri="{909E8E84-426E-40DD-AFC4-6F175D3DCCD1}">
              <a14:hiddenFill xmlns:a14="http://schemas.microsoft.com/office/drawing/2010/main">
                <a:solidFill>
                  <a:srgbClr val="FFFFFF"/>
                </a:solidFill>
              </a14:hiddenFill>
            </a:ext>
          </a:extLst>
        </p:spPr>
      </p:pic>
      <p:sp>
        <p:nvSpPr>
          <p:cNvPr id="47" name="正方形/長方形 46">
            <a:extLst>
              <a:ext uri="{FF2B5EF4-FFF2-40B4-BE49-F238E27FC236}">
                <a16:creationId xmlns:a16="http://schemas.microsoft.com/office/drawing/2014/main" id="{C88B00CA-01B6-4330-AD40-E12E934D1046}"/>
              </a:ext>
            </a:extLst>
          </p:cNvPr>
          <p:cNvSpPr/>
          <p:nvPr/>
        </p:nvSpPr>
        <p:spPr>
          <a:xfrm>
            <a:off x="-364844" y="3161445"/>
            <a:ext cx="1956263" cy="205826"/>
          </a:xfrm>
          <a:prstGeom prst="rect">
            <a:avLst/>
          </a:prstGeom>
          <a:noFill/>
        </p:spPr>
        <p:txBody>
          <a:bodyPr wrap="square">
            <a:spAutoFit/>
          </a:bodyPr>
          <a:lstStyle/>
          <a:p>
            <a:pPr algn="ctr">
              <a:lnSpc>
                <a:spcPts val="1000"/>
              </a:lnSpc>
            </a:pPr>
            <a:r>
              <a:rPr lang="ja-JP" altLang="en-US" sz="800" dirty="0">
                <a:solidFill>
                  <a:prstClr val="black"/>
                </a:solidFill>
                <a:latin typeface="HGPｺﾞｼｯｸM" panose="020B0600000000000000" pitchFamily="50" charset="-128"/>
                <a:ea typeface="HGPｺﾞｼｯｸM" panose="020B0600000000000000" pitchFamily="50" charset="-128"/>
              </a:rPr>
              <a:t>日経電子版</a:t>
            </a:r>
            <a:r>
              <a:rPr lang="en-US" altLang="ja-JP" sz="800" dirty="0">
                <a:solidFill>
                  <a:prstClr val="black"/>
                </a:solidFill>
                <a:latin typeface="HGPｺﾞｼｯｸM" panose="020B0600000000000000" pitchFamily="50" charset="-128"/>
                <a:ea typeface="HGPｺﾞｼｯｸM" panose="020B0600000000000000" pitchFamily="50" charset="-128"/>
              </a:rPr>
              <a:t>PC</a:t>
            </a:r>
            <a:r>
              <a:rPr lang="ja-JP" altLang="en-US" sz="800" dirty="0">
                <a:solidFill>
                  <a:prstClr val="black"/>
                </a:solidFill>
                <a:latin typeface="HGPｺﾞｼｯｸM" panose="020B0600000000000000" pitchFamily="50" charset="-128"/>
                <a:ea typeface="HGPｺﾞｼｯｸM" panose="020B0600000000000000" pitchFamily="50" charset="-128"/>
              </a:rPr>
              <a:t>　トップ</a:t>
            </a:r>
            <a:endParaRPr lang="en-US" altLang="ja-JP" sz="8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48" name="正方形/長方形 47">
            <a:extLst>
              <a:ext uri="{FF2B5EF4-FFF2-40B4-BE49-F238E27FC236}">
                <a16:creationId xmlns:a16="http://schemas.microsoft.com/office/drawing/2014/main" id="{C244BD08-C37A-4CF7-82C4-5B985AA9BC2A}"/>
              </a:ext>
            </a:extLst>
          </p:cNvPr>
          <p:cNvSpPr/>
          <p:nvPr/>
        </p:nvSpPr>
        <p:spPr>
          <a:xfrm>
            <a:off x="3907306" y="5387487"/>
            <a:ext cx="5952949" cy="841256"/>
          </a:xfrm>
          <a:prstGeom prst="rect">
            <a:avLst/>
          </a:prstGeom>
        </p:spPr>
        <p:txBody>
          <a:bodyPr wrap="square">
            <a:spAutoFit/>
          </a:bodyPr>
          <a:lstStyle/>
          <a:p>
            <a:pPr marL="171450" indent="-171450">
              <a:spcBef>
                <a:spcPts val="200"/>
              </a:spcBef>
              <a:buFont typeface="HGPｺﾞｼｯｸM" panose="020B0600000000000000" pitchFamily="50" charset="-128"/>
              <a:buChar char="※"/>
            </a:pPr>
            <a:r>
              <a:rPr lang="ja-JP" altLang="en-US" sz="600" dirty="0">
                <a:solidFill>
                  <a:prstClr val="black"/>
                </a:solidFill>
                <a:latin typeface="HGPｺﾞｼｯｸM" panose="020B0600000000000000" pitchFamily="50" charset="-128"/>
                <a:ea typeface="HGPｺﾞｼｯｸM" panose="020B0600000000000000" pitchFamily="50" charset="-128"/>
              </a:rPr>
              <a:t>デバイスによって実際の表示サイズは異なります。このため、画像サイズは厳守ください。</a:t>
            </a:r>
            <a:endParaRPr lang="en-US" altLang="ja-JP" sz="600" dirty="0">
              <a:solidFill>
                <a:prstClr val="black"/>
              </a:solidFill>
              <a:latin typeface="HGPｺﾞｼｯｸM" panose="020B0600000000000000" pitchFamily="50" charset="-128"/>
              <a:ea typeface="HGPｺﾞｼｯｸM" panose="020B0600000000000000" pitchFamily="50" charset="-128"/>
            </a:endParaRPr>
          </a:p>
          <a:p>
            <a:pPr marL="171450" indent="-171450">
              <a:spcBef>
                <a:spcPts val="200"/>
              </a:spcBef>
              <a:buFont typeface="HGPｺﾞｼｯｸM" panose="020B0600000000000000" pitchFamily="50" charset="-128"/>
              <a:buChar char="※"/>
            </a:pPr>
            <a:r>
              <a:rPr kumimoji="0" lang="ja-JP" altLang="en-US" sz="600" dirty="0">
                <a:solidFill>
                  <a:prstClr val="black"/>
                </a:solidFill>
                <a:latin typeface="HGPｺﾞｼｯｸM" panose="020B0600000000000000" pitchFamily="50" charset="-128"/>
                <a:ea typeface="HGPｺﾞｼｯｸM" panose="020B0600000000000000" pitchFamily="50" charset="-128"/>
              </a:rPr>
              <a:t>モバイルに配信する場合、リンク先がスマートフォン向けサイトでない場合、掲載をお断りする場合があります。</a:t>
            </a:r>
            <a:endParaRPr kumimoji="0" lang="en-US" altLang="ja-JP" sz="600" dirty="0">
              <a:solidFill>
                <a:prstClr val="black"/>
              </a:solidFill>
              <a:latin typeface="HGPｺﾞｼｯｸM" panose="020B0600000000000000" pitchFamily="50" charset="-128"/>
              <a:ea typeface="HGPｺﾞｼｯｸM" panose="020B0600000000000000" pitchFamily="50" charset="-128"/>
            </a:endParaRPr>
          </a:p>
          <a:p>
            <a:pPr marL="171450" indent="-171450">
              <a:spcBef>
                <a:spcPts val="200"/>
              </a:spcBef>
              <a:buFont typeface="HGPｺﾞｼｯｸM" panose="020B0600000000000000" pitchFamily="50" charset="-128"/>
              <a:buChar char="※"/>
            </a:pPr>
            <a:r>
              <a:rPr kumimoji="0" lang="ja-JP" altLang="en-US" sz="600" dirty="0">
                <a:latin typeface="HGPｺﾞｼｯｸM" panose="020B0600000000000000" pitchFamily="50" charset="-128"/>
                <a:ea typeface="HGPｺﾞｼｯｸM" panose="020B0600000000000000" pitchFamily="50" charset="-128"/>
              </a:rPr>
              <a:t>文字数によっては広告主名が</a:t>
            </a:r>
            <a:r>
              <a:rPr kumimoji="0" lang="en-US" altLang="ja-JP" sz="600" dirty="0">
                <a:latin typeface="HGPｺﾞｼｯｸM" panose="020B0600000000000000" pitchFamily="50" charset="-128"/>
                <a:ea typeface="HGPｺﾞｼｯｸM" panose="020B0600000000000000" pitchFamily="50" charset="-128"/>
              </a:rPr>
              <a:t>2</a:t>
            </a:r>
            <a:r>
              <a:rPr kumimoji="0" lang="ja-JP" altLang="en-US" sz="600" dirty="0">
                <a:latin typeface="HGPｺﾞｼｯｸM" panose="020B0600000000000000" pitchFamily="50" charset="-128"/>
                <a:ea typeface="HGPｺﾞｼｯｸM" panose="020B0600000000000000" pitchFamily="50" charset="-128"/>
              </a:rPr>
              <a:t>行に折り返す場合があります。</a:t>
            </a:r>
            <a:endParaRPr kumimoji="0" lang="en-US" altLang="ja-JP" sz="600" dirty="0">
              <a:latin typeface="HGPｺﾞｼｯｸM" panose="020B0600000000000000" pitchFamily="50" charset="-128"/>
              <a:ea typeface="HGPｺﾞｼｯｸM" panose="020B0600000000000000" pitchFamily="50" charset="-128"/>
            </a:endParaRPr>
          </a:p>
          <a:p>
            <a:pPr marL="171450" indent="-171450">
              <a:spcBef>
                <a:spcPts val="200"/>
              </a:spcBef>
              <a:buFont typeface="HGPｺﾞｼｯｸM" panose="020B0600000000000000" pitchFamily="50" charset="-128"/>
              <a:buChar char="※"/>
            </a:pPr>
            <a:r>
              <a:rPr kumimoji="0" lang="ja-JP" altLang="en-US" sz="600" dirty="0">
                <a:solidFill>
                  <a:prstClr val="black"/>
                </a:solidFill>
                <a:latin typeface="HGPｺﾞｼｯｸM" panose="020B0600000000000000" pitchFamily="50" charset="-128"/>
                <a:ea typeface="HGPｺﾞｼｯｸM" panose="020B0600000000000000" pitchFamily="50" charset="-128"/>
              </a:rPr>
              <a:t>画像上にテキストを表記する場合は、文字数</a:t>
            </a:r>
            <a:r>
              <a:rPr kumimoji="0" lang="en-US" altLang="ja-JP" sz="600" dirty="0">
                <a:solidFill>
                  <a:prstClr val="black"/>
                </a:solidFill>
                <a:latin typeface="HGPｺﾞｼｯｸM" panose="020B0600000000000000" pitchFamily="50" charset="-128"/>
                <a:ea typeface="HGPｺﾞｼｯｸM" panose="020B0600000000000000" pitchFamily="50" charset="-128"/>
              </a:rPr>
              <a:t>15</a:t>
            </a:r>
            <a:r>
              <a:rPr kumimoji="0" lang="ja-JP" altLang="en-US" sz="600" dirty="0">
                <a:solidFill>
                  <a:prstClr val="black"/>
                </a:solidFill>
                <a:latin typeface="HGPｺﾞｼｯｸM" panose="020B0600000000000000" pitchFamily="50" charset="-128"/>
                <a:ea typeface="HGPｺﾞｼｯｸM" panose="020B0600000000000000" pitchFamily="50" charset="-128"/>
              </a:rPr>
              <a:t>文字までを目安に、文字部分以外の余白が</a:t>
            </a:r>
            <a:r>
              <a:rPr kumimoji="0" lang="en-US" altLang="ja-JP" sz="600" dirty="0">
                <a:solidFill>
                  <a:prstClr val="black"/>
                </a:solidFill>
                <a:latin typeface="HGPｺﾞｼｯｸM" panose="020B0600000000000000" pitchFamily="50" charset="-128"/>
                <a:ea typeface="HGPｺﾞｼｯｸM" panose="020B0600000000000000" pitchFamily="50" charset="-128"/>
              </a:rPr>
              <a:t>1/3</a:t>
            </a:r>
            <a:r>
              <a:rPr kumimoji="0" lang="ja-JP" altLang="en-US" sz="600" dirty="0">
                <a:solidFill>
                  <a:prstClr val="black"/>
                </a:solidFill>
                <a:latin typeface="HGPｺﾞｼｯｸM" panose="020B0600000000000000" pitchFamily="50" charset="-128"/>
                <a:ea typeface="HGPｺﾞｼｯｸM" panose="020B0600000000000000" pitchFamily="50" charset="-128"/>
              </a:rPr>
              <a:t>程度になるような大きさで視認性を確保してください。</a:t>
            </a:r>
          </a:p>
          <a:p>
            <a:pPr marL="171450" indent="-171450">
              <a:spcBef>
                <a:spcPts val="200"/>
              </a:spcBef>
              <a:buFont typeface="HGPｺﾞｼｯｸM" panose="020B0600000000000000" pitchFamily="50" charset="-128"/>
              <a:buChar char="※"/>
            </a:pPr>
            <a:r>
              <a:rPr kumimoji="0" lang="ja-JP" altLang="en-US" sz="600" dirty="0">
                <a:solidFill>
                  <a:prstClr val="black"/>
                </a:solidFill>
                <a:latin typeface="HGPｺﾞｼｯｸM" panose="020B0600000000000000" pitchFamily="50" charset="-128"/>
                <a:ea typeface="HGPｺﾞｼｯｸM" panose="020B0600000000000000" pitchFamily="50" charset="-128"/>
              </a:rPr>
              <a:t>表記する文字内容は</a:t>
            </a:r>
            <a:r>
              <a:rPr kumimoji="0" lang="en-US" altLang="ja-JP" sz="600" dirty="0">
                <a:solidFill>
                  <a:prstClr val="black"/>
                </a:solidFill>
                <a:latin typeface="HGPｺﾞｼｯｸM" panose="020B0600000000000000" pitchFamily="50" charset="-128"/>
                <a:ea typeface="HGPｺﾞｼｯｸM" panose="020B0600000000000000" pitchFamily="50" charset="-128"/>
              </a:rPr>
              <a:t>1</a:t>
            </a:r>
            <a:r>
              <a:rPr kumimoji="0" lang="ja-JP" altLang="en-US" sz="600" dirty="0">
                <a:solidFill>
                  <a:prstClr val="black"/>
                </a:solidFill>
                <a:latin typeface="HGPｺﾞｼｯｸM" panose="020B0600000000000000" pitchFamily="50" charset="-128"/>
                <a:ea typeface="HGPｺﾞｼｯｸM" panose="020B0600000000000000" pitchFamily="50" charset="-128"/>
              </a:rPr>
              <a:t>要素だけです。（例：企画タイトル、メインキャッチのみ。　（</a:t>
            </a:r>
            <a:r>
              <a:rPr kumimoji="0" lang="en-US" altLang="ja-JP" sz="600" dirty="0">
                <a:solidFill>
                  <a:prstClr val="black"/>
                </a:solidFill>
                <a:latin typeface="HGPｺﾞｼｯｸM" panose="020B0600000000000000" pitchFamily="50" charset="-128"/>
                <a:ea typeface="HGPｺﾞｼｯｸM" panose="020B0600000000000000" pitchFamily="50" charset="-128"/>
              </a:rPr>
              <a:t>NG</a:t>
            </a:r>
            <a:r>
              <a:rPr kumimoji="0" lang="ja-JP" altLang="en-US" sz="600" dirty="0">
                <a:solidFill>
                  <a:prstClr val="black"/>
                </a:solidFill>
                <a:latin typeface="HGPｺﾞｼｯｸM" panose="020B0600000000000000" pitchFamily="50" charset="-128"/>
                <a:ea typeface="HGPｺﾞｼｯｸM" panose="020B0600000000000000" pitchFamily="50" charset="-128"/>
              </a:rPr>
              <a:t>例：イベント名</a:t>
            </a:r>
            <a:r>
              <a:rPr kumimoji="0" lang="en-US" altLang="ja-JP" sz="600" dirty="0">
                <a:solidFill>
                  <a:prstClr val="black"/>
                </a:solidFill>
                <a:latin typeface="HGPｺﾞｼｯｸM" panose="020B0600000000000000" pitchFamily="50" charset="-128"/>
                <a:ea typeface="HGPｺﾞｼｯｸM" panose="020B0600000000000000" pitchFamily="50" charset="-128"/>
              </a:rPr>
              <a:t>/</a:t>
            </a:r>
            <a:r>
              <a:rPr kumimoji="0" lang="ja-JP" altLang="en-US" sz="600" dirty="0">
                <a:solidFill>
                  <a:prstClr val="black"/>
                </a:solidFill>
                <a:latin typeface="HGPｺﾞｼｯｸM" panose="020B0600000000000000" pitchFamily="50" charset="-128"/>
                <a:ea typeface="HGPｺﾞｼｯｸM" panose="020B0600000000000000" pitchFamily="50" charset="-128"/>
              </a:rPr>
              <a:t>日時</a:t>
            </a:r>
            <a:r>
              <a:rPr kumimoji="0" lang="en-US" altLang="ja-JP" sz="600" dirty="0">
                <a:solidFill>
                  <a:prstClr val="black"/>
                </a:solidFill>
                <a:latin typeface="HGPｺﾞｼｯｸM" panose="020B0600000000000000" pitchFamily="50" charset="-128"/>
                <a:ea typeface="HGPｺﾞｼｯｸM" panose="020B0600000000000000" pitchFamily="50" charset="-128"/>
              </a:rPr>
              <a:t>/</a:t>
            </a:r>
            <a:r>
              <a:rPr kumimoji="0" lang="ja-JP" altLang="en-US" sz="600" dirty="0">
                <a:solidFill>
                  <a:prstClr val="black"/>
                </a:solidFill>
                <a:latin typeface="HGPｺﾞｼｯｸM" panose="020B0600000000000000" pitchFamily="50" charset="-128"/>
                <a:ea typeface="HGPｺﾞｼｯｸM" panose="020B0600000000000000" pitchFamily="50" charset="-128"/>
              </a:rPr>
              <a:t>場所等、多要素の記載））視認性を確保するため、入稿いただいた素材の修正をお願いする場合があります。</a:t>
            </a:r>
            <a:r>
              <a:rPr lang="ja-JP" altLang="en-US" sz="600" dirty="0">
                <a:solidFill>
                  <a:prstClr val="black"/>
                </a:solidFill>
                <a:latin typeface="HGPｺﾞｼｯｸM" panose="020B0600000000000000" pitchFamily="50" charset="-128"/>
                <a:ea typeface="HGPｺﾞｼｯｸM" panose="020B0600000000000000" pitchFamily="50" charset="-128"/>
              </a:rPr>
              <a:t>掲載面により広告主名、</a:t>
            </a:r>
            <a:r>
              <a:rPr lang="en-US" altLang="ja-JP" sz="600" dirty="0">
                <a:solidFill>
                  <a:prstClr val="black"/>
                </a:solidFill>
                <a:latin typeface="HGPｺﾞｼｯｸM" panose="020B0600000000000000" pitchFamily="50" charset="-128"/>
                <a:ea typeface="HGPｺﾞｼｯｸM" panose="020B0600000000000000" pitchFamily="50" charset="-128"/>
              </a:rPr>
              <a:t>PR</a:t>
            </a:r>
            <a:r>
              <a:rPr lang="ja-JP" altLang="en-US" sz="600" dirty="0">
                <a:solidFill>
                  <a:prstClr val="black"/>
                </a:solidFill>
                <a:latin typeface="HGPｺﾞｼｯｸM" panose="020B0600000000000000" pitchFamily="50" charset="-128"/>
                <a:ea typeface="HGPｺﾞｼｯｸM" panose="020B0600000000000000" pitchFamily="50" charset="-128"/>
              </a:rPr>
              <a:t>ラベルの位置が異なる場合があります。</a:t>
            </a:r>
            <a:r>
              <a:rPr kumimoji="0" lang="ja-JP" altLang="en-US" sz="600" dirty="0">
                <a:solidFill>
                  <a:prstClr val="black"/>
                </a:solidFill>
                <a:latin typeface="HGPｺﾞｼｯｸM" panose="020B0600000000000000" pitchFamily="50" charset="-128"/>
                <a:ea typeface="HGPｺﾞｼｯｸM" panose="020B0600000000000000" pitchFamily="50" charset="-128"/>
              </a:rPr>
              <a:t>掲載期間内に合計</a:t>
            </a:r>
            <a:r>
              <a:rPr kumimoji="0" lang="en-US" altLang="ja-JP" sz="600" dirty="0">
                <a:solidFill>
                  <a:prstClr val="black"/>
                </a:solidFill>
                <a:latin typeface="HGPｺﾞｼｯｸM" panose="020B0600000000000000" pitchFamily="50" charset="-128"/>
                <a:ea typeface="HGPｺﾞｼｯｸM" panose="020B0600000000000000" pitchFamily="50" charset="-128"/>
              </a:rPr>
              <a:t>4</a:t>
            </a:r>
            <a:r>
              <a:rPr kumimoji="0" lang="ja-JP" altLang="en-US" sz="600" dirty="0">
                <a:solidFill>
                  <a:prstClr val="black"/>
                </a:solidFill>
                <a:latin typeface="HGPｺﾞｼｯｸM" panose="020B0600000000000000" pitchFamily="50" charset="-128"/>
                <a:ea typeface="HGPｺﾞｼｯｸM" panose="020B0600000000000000" pitchFamily="50" charset="-128"/>
              </a:rPr>
              <a:t>本まで同時掲載および原稿差し替えが可能です。</a:t>
            </a:r>
            <a:r>
              <a:rPr kumimoji="0" lang="en-US" altLang="ja-JP" sz="600" dirty="0">
                <a:solidFill>
                  <a:prstClr val="black"/>
                </a:solidFill>
                <a:latin typeface="HGPｺﾞｼｯｸM" panose="020B0600000000000000" pitchFamily="50" charset="-128"/>
                <a:ea typeface="HGPｺﾞｼｯｸM" panose="020B0600000000000000" pitchFamily="50" charset="-128"/>
              </a:rPr>
              <a:t>5</a:t>
            </a:r>
            <a:r>
              <a:rPr kumimoji="0" lang="ja-JP" altLang="en-US" sz="600" dirty="0">
                <a:solidFill>
                  <a:prstClr val="black"/>
                </a:solidFill>
                <a:latin typeface="HGPｺﾞｼｯｸM" panose="020B0600000000000000" pitchFamily="50" charset="-128"/>
                <a:ea typeface="HGPｺﾞｼｯｸM" panose="020B0600000000000000" pitchFamily="50" charset="-128"/>
              </a:rPr>
              <a:t>本以上の掲載または差し替えを行う場合は、</a:t>
            </a:r>
            <a:r>
              <a:rPr kumimoji="0" lang="en-US" altLang="ja-JP" sz="600" dirty="0">
                <a:solidFill>
                  <a:prstClr val="black"/>
                </a:solidFill>
                <a:latin typeface="HGPｺﾞｼｯｸM" panose="020B0600000000000000" pitchFamily="50" charset="-128"/>
                <a:ea typeface="HGPｺﾞｼｯｸM" panose="020B0600000000000000" pitchFamily="50" charset="-128"/>
              </a:rPr>
              <a:t>5</a:t>
            </a:r>
            <a:r>
              <a:rPr kumimoji="0" lang="ja-JP" altLang="en-US" sz="600" dirty="0">
                <a:solidFill>
                  <a:prstClr val="black"/>
                </a:solidFill>
                <a:latin typeface="HGPｺﾞｼｯｸM" panose="020B0600000000000000" pitchFamily="50" charset="-128"/>
                <a:ea typeface="HGPｺﾞｼｯｸM" panose="020B0600000000000000" pitchFamily="50" charset="-128"/>
              </a:rPr>
              <a:t>本目から</a:t>
            </a:r>
            <a:r>
              <a:rPr kumimoji="0" lang="en-US" altLang="ja-JP" sz="600" dirty="0">
                <a:solidFill>
                  <a:prstClr val="black"/>
                </a:solidFill>
                <a:latin typeface="HGPｺﾞｼｯｸM" panose="020B0600000000000000" pitchFamily="50" charset="-128"/>
                <a:ea typeface="HGPｺﾞｼｯｸM" panose="020B0600000000000000" pitchFamily="50" charset="-128"/>
              </a:rPr>
              <a:t>1</a:t>
            </a:r>
            <a:r>
              <a:rPr kumimoji="0" lang="ja-JP" altLang="en-US" sz="600" dirty="0">
                <a:solidFill>
                  <a:prstClr val="black"/>
                </a:solidFill>
                <a:latin typeface="HGPｺﾞｼｯｸM" panose="020B0600000000000000" pitchFamily="50" charset="-128"/>
                <a:ea typeface="HGPｺﾞｼｯｸM" panose="020B0600000000000000" pitchFamily="50" charset="-128"/>
              </a:rPr>
              <a:t>本につき</a:t>
            </a:r>
            <a:r>
              <a:rPr kumimoji="0" lang="en-US" altLang="ja-JP" sz="600" dirty="0">
                <a:solidFill>
                  <a:prstClr val="black"/>
                </a:solidFill>
                <a:latin typeface="HGPｺﾞｼｯｸM" panose="020B0600000000000000" pitchFamily="50" charset="-128"/>
                <a:ea typeface="HGPｺﾞｼｯｸM" panose="020B0600000000000000" pitchFamily="50" charset="-128"/>
              </a:rPr>
              <a:t>2</a:t>
            </a:r>
            <a:r>
              <a:rPr kumimoji="0" lang="ja-JP" altLang="en-US" sz="600" dirty="0">
                <a:solidFill>
                  <a:prstClr val="black"/>
                </a:solidFill>
                <a:latin typeface="HGPｺﾞｼｯｸM" panose="020B0600000000000000" pitchFamily="50" charset="-128"/>
                <a:ea typeface="HGPｺﾞｼｯｸM" panose="020B0600000000000000" pitchFamily="50" charset="-128"/>
              </a:rPr>
              <a:t>万円の追加料金がかかります。</a:t>
            </a:r>
            <a:endParaRPr lang="ja-JP" altLang="en-US" sz="600" dirty="0">
              <a:solidFill>
                <a:prstClr val="black"/>
              </a:solidFill>
              <a:latin typeface="HGPｺﾞｼｯｸM" panose="020B0600000000000000" pitchFamily="50" charset="-128"/>
              <a:ea typeface="HGPｺﾞｼｯｸM" panose="020B0600000000000000" pitchFamily="50" charset="-128"/>
            </a:endParaRPr>
          </a:p>
        </p:txBody>
      </p:sp>
      <p:sp>
        <p:nvSpPr>
          <p:cNvPr id="54" name="正方形/長方形 53">
            <a:extLst>
              <a:ext uri="{FF2B5EF4-FFF2-40B4-BE49-F238E27FC236}">
                <a16:creationId xmlns:a16="http://schemas.microsoft.com/office/drawing/2014/main" id="{7C65104A-16A3-4572-9DF0-85B506938F1F}"/>
              </a:ext>
            </a:extLst>
          </p:cNvPr>
          <p:cNvSpPr/>
          <p:nvPr/>
        </p:nvSpPr>
        <p:spPr>
          <a:xfrm>
            <a:off x="9243493" y="2072297"/>
            <a:ext cx="425560" cy="194027"/>
          </a:xfrm>
          <a:prstGeom prst="rect">
            <a:avLst/>
          </a:prstGeom>
          <a:noFill/>
        </p:spPr>
        <p:txBody>
          <a:bodyPr wrap="square">
            <a:spAutoFit/>
          </a:bodyPr>
          <a:lstStyle/>
          <a:p>
            <a:pPr>
              <a:lnSpc>
                <a:spcPts val="900"/>
              </a:lnSpc>
            </a:pPr>
            <a:r>
              <a:rPr lang="ja-JP" altLang="en-US" sz="700" kern="900" dirty="0">
                <a:solidFill>
                  <a:srgbClr val="FF0000"/>
                </a:solidFill>
                <a:latin typeface="HGPｺﾞｼｯｸM" panose="020B0600000000000000" pitchFamily="50" charset="-128"/>
                <a:ea typeface="HGPｺﾞｼｯｸM" panose="020B0600000000000000" pitchFamily="50" charset="-128"/>
              </a:rPr>
              <a:t>新規</a:t>
            </a:r>
          </a:p>
        </p:txBody>
      </p:sp>
      <p:sp>
        <p:nvSpPr>
          <p:cNvPr id="55" name="正方形/長方形 54">
            <a:extLst>
              <a:ext uri="{FF2B5EF4-FFF2-40B4-BE49-F238E27FC236}">
                <a16:creationId xmlns:a16="http://schemas.microsoft.com/office/drawing/2014/main" id="{AD2BF181-012A-4766-8470-119F42A5C479}"/>
              </a:ext>
            </a:extLst>
          </p:cNvPr>
          <p:cNvSpPr/>
          <p:nvPr/>
        </p:nvSpPr>
        <p:spPr>
          <a:xfrm>
            <a:off x="9260930" y="2450756"/>
            <a:ext cx="425560" cy="194027"/>
          </a:xfrm>
          <a:prstGeom prst="rect">
            <a:avLst/>
          </a:prstGeom>
          <a:noFill/>
        </p:spPr>
        <p:txBody>
          <a:bodyPr wrap="square">
            <a:spAutoFit/>
          </a:bodyPr>
          <a:lstStyle/>
          <a:p>
            <a:pPr>
              <a:lnSpc>
                <a:spcPts val="900"/>
              </a:lnSpc>
            </a:pPr>
            <a:r>
              <a:rPr lang="ja-JP" altLang="en-US" sz="700" kern="900" dirty="0">
                <a:solidFill>
                  <a:srgbClr val="FF0000"/>
                </a:solidFill>
                <a:latin typeface="HGPｺﾞｼｯｸM" panose="020B0600000000000000" pitchFamily="50" charset="-128"/>
                <a:ea typeface="HGPｺﾞｼｯｸM" panose="020B0600000000000000" pitchFamily="50" charset="-128"/>
              </a:rPr>
              <a:t>新規</a:t>
            </a:r>
          </a:p>
        </p:txBody>
      </p:sp>
      <p:sp>
        <p:nvSpPr>
          <p:cNvPr id="56" name="正方形/長方形 55">
            <a:extLst>
              <a:ext uri="{FF2B5EF4-FFF2-40B4-BE49-F238E27FC236}">
                <a16:creationId xmlns:a16="http://schemas.microsoft.com/office/drawing/2014/main" id="{D4396FFD-CB51-40E7-AAB7-75AE6BAD8EF0}"/>
              </a:ext>
            </a:extLst>
          </p:cNvPr>
          <p:cNvSpPr/>
          <p:nvPr/>
        </p:nvSpPr>
        <p:spPr>
          <a:xfrm>
            <a:off x="9259784" y="1617942"/>
            <a:ext cx="613471" cy="309444"/>
          </a:xfrm>
          <a:prstGeom prst="rect">
            <a:avLst/>
          </a:prstGeom>
          <a:noFill/>
        </p:spPr>
        <p:txBody>
          <a:bodyPr wrap="square">
            <a:spAutoFit/>
          </a:bodyPr>
          <a:lstStyle/>
          <a:p>
            <a:pPr>
              <a:lnSpc>
                <a:spcPts val="900"/>
              </a:lnSpc>
            </a:pPr>
            <a:r>
              <a:rPr lang="ja-JP" altLang="en-US" sz="700" kern="900" dirty="0">
                <a:solidFill>
                  <a:srgbClr val="FF0000"/>
                </a:solidFill>
                <a:latin typeface="HGPｺﾞｼｯｸM" panose="020B0600000000000000" pitchFamily="50" charset="-128"/>
                <a:ea typeface="HGPｺﾞｼｯｸM" panose="020B0600000000000000" pitchFamily="50" charset="-128"/>
              </a:rPr>
              <a:t>旧トップ</a:t>
            </a:r>
            <a:endParaRPr lang="en-US" altLang="ja-JP" sz="700" kern="900" dirty="0">
              <a:solidFill>
                <a:srgbClr val="FF0000"/>
              </a:solidFill>
              <a:latin typeface="HGPｺﾞｼｯｸM" panose="020B0600000000000000" pitchFamily="50" charset="-128"/>
              <a:ea typeface="HGPｺﾞｼｯｸM" panose="020B0600000000000000" pitchFamily="50" charset="-128"/>
            </a:endParaRPr>
          </a:p>
          <a:p>
            <a:pPr>
              <a:lnSpc>
                <a:spcPts val="900"/>
              </a:lnSpc>
            </a:pPr>
            <a:r>
              <a:rPr lang="ja-JP" altLang="en-US" sz="700" kern="900" dirty="0">
                <a:solidFill>
                  <a:srgbClr val="FF0000"/>
                </a:solidFill>
                <a:latin typeface="HGPｺﾞｼｯｸM" panose="020B0600000000000000" pitchFamily="50" charset="-128"/>
                <a:ea typeface="HGPｺﾞｼｯｸM" panose="020B0600000000000000" pitchFamily="50" charset="-128"/>
              </a:rPr>
              <a:t>インフィード</a:t>
            </a:r>
          </a:p>
        </p:txBody>
      </p:sp>
      <p:sp>
        <p:nvSpPr>
          <p:cNvPr id="57" name="正方形/長方形 56">
            <a:extLst>
              <a:ext uri="{FF2B5EF4-FFF2-40B4-BE49-F238E27FC236}">
                <a16:creationId xmlns:a16="http://schemas.microsoft.com/office/drawing/2014/main" id="{0FDD141B-ED3D-43AE-A09C-22B86349BB75}"/>
              </a:ext>
            </a:extLst>
          </p:cNvPr>
          <p:cNvSpPr/>
          <p:nvPr/>
        </p:nvSpPr>
        <p:spPr>
          <a:xfrm>
            <a:off x="9243493" y="2814239"/>
            <a:ext cx="613471" cy="309444"/>
          </a:xfrm>
          <a:prstGeom prst="rect">
            <a:avLst/>
          </a:prstGeom>
          <a:noFill/>
        </p:spPr>
        <p:txBody>
          <a:bodyPr wrap="square">
            <a:spAutoFit/>
          </a:bodyPr>
          <a:lstStyle/>
          <a:p>
            <a:pPr>
              <a:lnSpc>
                <a:spcPts val="900"/>
              </a:lnSpc>
            </a:pPr>
            <a:r>
              <a:rPr lang="ja-JP" altLang="en-US" sz="700" kern="900" dirty="0">
                <a:solidFill>
                  <a:srgbClr val="FF0000"/>
                </a:solidFill>
                <a:latin typeface="HGPｺﾞｼｯｸM" panose="020B0600000000000000" pitchFamily="50" charset="-128"/>
                <a:ea typeface="HGPｺﾞｼｯｸM" panose="020B0600000000000000" pitchFamily="50" charset="-128"/>
              </a:rPr>
              <a:t>旧モバイル</a:t>
            </a:r>
            <a:endParaRPr lang="en-US" altLang="ja-JP" sz="700" kern="900" dirty="0">
              <a:solidFill>
                <a:srgbClr val="FF0000"/>
              </a:solidFill>
              <a:latin typeface="HGPｺﾞｼｯｸM" panose="020B0600000000000000" pitchFamily="50" charset="-128"/>
              <a:ea typeface="HGPｺﾞｼｯｸM" panose="020B0600000000000000" pitchFamily="50" charset="-128"/>
            </a:endParaRPr>
          </a:p>
          <a:p>
            <a:pPr>
              <a:lnSpc>
                <a:spcPts val="900"/>
              </a:lnSpc>
            </a:pPr>
            <a:r>
              <a:rPr lang="ja-JP" altLang="en-US" sz="700" kern="900" dirty="0">
                <a:solidFill>
                  <a:srgbClr val="FF0000"/>
                </a:solidFill>
                <a:latin typeface="HGPｺﾞｼｯｸM" panose="020B0600000000000000" pitchFamily="50" charset="-128"/>
                <a:ea typeface="HGPｺﾞｼｯｸM" panose="020B0600000000000000" pitchFamily="50" charset="-128"/>
              </a:rPr>
              <a:t>インフィード</a:t>
            </a:r>
          </a:p>
        </p:txBody>
      </p:sp>
      <p:pic>
        <p:nvPicPr>
          <p:cNvPr id="3" name="図 2">
            <a:extLst>
              <a:ext uri="{FF2B5EF4-FFF2-40B4-BE49-F238E27FC236}">
                <a16:creationId xmlns:a16="http://schemas.microsoft.com/office/drawing/2014/main" id="{E8B67F49-3F58-47DE-A859-AE70F7AFE434}"/>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32745" y="1142818"/>
            <a:ext cx="1161087" cy="1787474"/>
          </a:xfrm>
          <a:prstGeom prst="rect">
            <a:avLst/>
          </a:prstGeom>
        </p:spPr>
      </p:pic>
      <p:sp>
        <p:nvSpPr>
          <p:cNvPr id="59" name="正方形/長方形 58">
            <a:extLst>
              <a:ext uri="{FF2B5EF4-FFF2-40B4-BE49-F238E27FC236}">
                <a16:creationId xmlns:a16="http://schemas.microsoft.com/office/drawing/2014/main" id="{C8099F6C-C623-4306-A4E1-76F2AC26DBE3}"/>
              </a:ext>
            </a:extLst>
          </p:cNvPr>
          <p:cNvSpPr/>
          <p:nvPr/>
        </p:nvSpPr>
        <p:spPr>
          <a:xfrm>
            <a:off x="2092945" y="3321681"/>
            <a:ext cx="1956263" cy="205826"/>
          </a:xfrm>
          <a:prstGeom prst="rect">
            <a:avLst/>
          </a:prstGeom>
          <a:noFill/>
        </p:spPr>
        <p:txBody>
          <a:bodyPr wrap="square">
            <a:spAutoFit/>
          </a:bodyPr>
          <a:lstStyle/>
          <a:p>
            <a:pPr algn="ctr">
              <a:lnSpc>
                <a:spcPts val="1000"/>
              </a:lnSpc>
            </a:pPr>
            <a:r>
              <a:rPr lang="ja-JP" altLang="en-US" sz="800" dirty="0">
                <a:solidFill>
                  <a:prstClr val="black"/>
                </a:solidFill>
                <a:latin typeface="HGPｺﾞｼｯｸM" panose="020B0600000000000000" pitchFamily="50" charset="-128"/>
                <a:ea typeface="HGPｺﾞｼｯｸM" panose="020B0600000000000000" pitchFamily="50" charset="-128"/>
              </a:rPr>
              <a:t>日経電子版</a:t>
            </a:r>
            <a:r>
              <a:rPr lang="en-US" altLang="ja-JP" sz="800" dirty="0">
                <a:solidFill>
                  <a:prstClr val="black"/>
                </a:solidFill>
                <a:latin typeface="HGPｺﾞｼｯｸM" panose="020B0600000000000000" pitchFamily="50" charset="-128"/>
                <a:ea typeface="HGPｺﾞｼｯｸM" panose="020B0600000000000000" pitchFamily="50" charset="-128"/>
              </a:rPr>
              <a:t>PC</a:t>
            </a:r>
            <a:r>
              <a:rPr lang="ja-JP" altLang="en-US" sz="800" dirty="0">
                <a:solidFill>
                  <a:prstClr val="black"/>
                </a:solidFill>
                <a:latin typeface="HGPｺﾞｼｯｸM" panose="020B0600000000000000" pitchFamily="50" charset="-128"/>
                <a:ea typeface="HGPｺﾞｼｯｸM" panose="020B0600000000000000" pitchFamily="50" charset="-128"/>
              </a:rPr>
              <a:t>　</a:t>
            </a:r>
            <a:r>
              <a:rPr lang="ja-JP" altLang="en-US" sz="8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記事面</a:t>
            </a:r>
            <a:endParaRPr lang="en-US" altLang="ja-JP" sz="8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49" name="Text Box 16">
            <a:extLst>
              <a:ext uri="{FF2B5EF4-FFF2-40B4-BE49-F238E27FC236}">
                <a16:creationId xmlns:a16="http://schemas.microsoft.com/office/drawing/2014/main" id="{186EA5B6-0705-4B50-974C-9F3E08F6DCD3}"/>
              </a:ext>
            </a:extLst>
          </p:cNvPr>
          <p:cNvSpPr txBox="1">
            <a:spLocks noChangeArrowheads="1"/>
          </p:cNvSpPr>
          <p:nvPr/>
        </p:nvSpPr>
        <p:spPr bwMode="auto">
          <a:xfrm>
            <a:off x="9065705" y="6352051"/>
            <a:ext cx="84029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2021.5.24</a:t>
            </a:r>
            <a:r>
              <a:rPr kumimoji="0" lang="ja-JP" altLang="en-US" sz="800" dirty="0">
                <a:solidFill>
                  <a:srgbClr val="C00000"/>
                </a:solidFill>
                <a:latin typeface="Century Gothic"/>
                <a:ea typeface="HGPｺﾞｼｯｸM"/>
              </a:rPr>
              <a:t>更新</a:t>
            </a:r>
          </a:p>
        </p:txBody>
      </p:sp>
      <p:grpSp>
        <p:nvGrpSpPr>
          <p:cNvPr id="41" name="グループ化 40">
            <a:extLst>
              <a:ext uri="{FF2B5EF4-FFF2-40B4-BE49-F238E27FC236}">
                <a16:creationId xmlns:a16="http://schemas.microsoft.com/office/drawing/2014/main" id="{31994CFD-ED25-4D65-94E9-1DF19508C062}"/>
              </a:ext>
            </a:extLst>
          </p:cNvPr>
          <p:cNvGrpSpPr/>
          <p:nvPr/>
        </p:nvGrpSpPr>
        <p:grpSpPr>
          <a:xfrm>
            <a:off x="4721303" y="458044"/>
            <a:ext cx="947695" cy="226480"/>
            <a:chOff x="2345323" y="280659"/>
            <a:chExt cx="923091" cy="226480"/>
          </a:xfrm>
        </p:grpSpPr>
        <p:sp>
          <p:nvSpPr>
            <p:cNvPr id="50" name="角丸四角形 5">
              <a:extLst>
                <a:ext uri="{FF2B5EF4-FFF2-40B4-BE49-F238E27FC236}">
                  <a16:creationId xmlns:a16="http://schemas.microsoft.com/office/drawing/2014/main" id="{B392BF30-3CB6-4988-A924-8D380D37BD2A}"/>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dirty="0">
                <a:solidFill>
                  <a:srgbClr val="003963"/>
                </a:solidFill>
                <a:latin typeface="+mn-ea"/>
              </a:endParaRPr>
            </a:p>
          </p:txBody>
        </p:sp>
        <p:sp>
          <p:nvSpPr>
            <p:cNvPr id="51" name="テキスト ボックス 50">
              <a:extLst>
                <a:ext uri="{FF2B5EF4-FFF2-40B4-BE49-F238E27FC236}">
                  <a16:creationId xmlns:a16="http://schemas.microsoft.com/office/drawing/2014/main" id="{F2998D38-03CE-45EB-8C1A-3C6955FC7E7E}"/>
                </a:ext>
              </a:extLst>
            </p:cNvPr>
            <p:cNvSpPr txBox="1"/>
            <p:nvPr/>
          </p:nvSpPr>
          <p:spPr>
            <a:xfrm>
              <a:off x="2345323" y="280659"/>
              <a:ext cx="923091" cy="223138"/>
            </a:xfrm>
            <a:prstGeom prst="rect">
              <a:avLst/>
            </a:prstGeom>
            <a:noFill/>
          </p:spPr>
          <p:txBody>
            <a:bodyPr wrap="none" rtlCol="0">
              <a:spAutoFit/>
            </a:bodyPr>
            <a:lstStyle/>
            <a:p>
              <a:pPr algn="ctr"/>
              <a:r>
                <a:rPr lang="ja-JP" altLang="en-US" sz="850" b="1" dirty="0">
                  <a:solidFill>
                    <a:srgbClr val="E46C0A"/>
                  </a:solidFill>
                  <a:latin typeface="+mn-ea"/>
                  <a:cs typeface="メイリオ" panose="020B0604030504040204" pitchFamily="50" charset="-128"/>
                </a:rPr>
                <a:t>繁忙期料金対象</a:t>
              </a:r>
              <a:endParaRPr kumimoji="1" lang="ja-JP" altLang="en-US" sz="850" b="1" dirty="0">
                <a:solidFill>
                  <a:srgbClr val="E46C0A"/>
                </a:solidFill>
                <a:latin typeface="+mn-ea"/>
                <a:cs typeface="メイリオ" panose="020B0604030504040204" pitchFamily="50" charset="-128"/>
              </a:endParaRPr>
            </a:p>
          </p:txBody>
        </p:sp>
      </p:grpSp>
      <p:pic>
        <p:nvPicPr>
          <p:cNvPr id="5" name="図 4" descr="グラフィカル ユーザー インターフェイス, アプリケーション&#10;&#10;自動的に生成された説明">
            <a:extLst>
              <a:ext uri="{FF2B5EF4-FFF2-40B4-BE49-F238E27FC236}">
                <a16:creationId xmlns:a16="http://schemas.microsoft.com/office/drawing/2014/main" id="{02FAD600-9BF0-4715-8E36-F5E1AB9EA1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2540" y="1134671"/>
            <a:ext cx="1147770" cy="2151976"/>
          </a:xfrm>
          <a:prstGeom prst="rect">
            <a:avLst/>
          </a:prstGeom>
        </p:spPr>
      </p:pic>
      <p:sp>
        <p:nvSpPr>
          <p:cNvPr id="53" name="正方形/長方形 52">
            <a:extLst>
              <a:ext uri="{FF2B5EF4-FFF2-40B4-BE49-F238E27FC236}">
                <a16:creationId xmlns:a16="http://schemas.microsoft.com/office/drawing/2014/main" id="{1BEB8238-4E00-4D3C-93B8-65D2DF5F0103}"/>
              </a:ext>
            </a:extLst>
          </p:cNvPr>
          <p:cNvSpPr/>
          <p:nvPr/>
        </p:nvSpPr>
        <p:spPr>
          <a:xfrm>
            <a:off x="859976" y="3440961"/>
            <a:ext cx="1956263" cy="205826"/>
          </a:xfrm>
          <a:prstGeom prst="rect">
            <a:avLst/>
          </a:prstGeom>
          <a:noFill/>
        </p:spPr>
        <p:txBody>
          <a:bodyPr wrap="square">
            <a:spAutoFit/>
          </a:bodyPr>
          <a:lstStyle/>
          <a:p>
            <a:pPr algn="ctr">
              <a:lnSpc>
                <a:spcPts val="1000"/>
              </a:lnSpc>
            </a:pPr>
            <a:r>
              <a:rPr lang="ja-JP" altLang="en-US" sz="800" dirty="0">
                <a:solidFill>
                  <a:prstClr val="black"/>
                </a:solidFill>
                <a:latin typeface="HGPｺﾞｼｯｸM" panose="020B0600000000000000" pitchFamily="50" charset="-128"/>
                <a:ea typeface="HGPｺﾞｼｯｸM" panose="020B0600000000000000" pitchFamily="50" charset="-128"/>
              </a:rPr>
              <a:t>日経電子版</a:t>
            </a:r>
            <a:r>
              <a:rPr lang="en-US" altLang="ja-JP" sz="800" dirty="0">
                <a:solidFill>
                  <a:prstClr val="black"/>
                </a:solidFill>
                <a:latin typeface="HGPｺﾞｼｯｸM" panose="020B0600000000000000" pitchFamily="50" charset="-128"/>
                <a:ea typeface="HGPｺﾞｼｯｸM" panose="020B0600000000000000" pitchFamily="50" charset="-128"/>
              </a:rPr>
              <a:t>PC</a:t>
            </a:r>
            <a:r>
              <a:rPr lang="ja-JP" altLang="en-US" sz="800" dirty="0">
                <a:solidFill>
                  <a:prstClr val="black"/>
                </a:solidFill>
                <a:latin typeface="HGPｺﾞｼｯｸM" panose="020B0600000000000000" pitchFamily="50" charset="-128"/>
                <a:ea typeface="HGPｺﾞｼｯｸM" panose="020B0600000000000000" pitchFamily="50" charset="-128"/>
              </a:rPr>
              <a:t>　</a:t>
            </a:r>
            <a:r>
              <a:rPr lang="ja-JP" altLang="en-US" sz="8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セクショントップ</a:t>
            </a:r>
            <a:endParaRPr lang="en-US" altLang="ja-JP" sz="8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pic>
        <p:nvPicPr>
          <p:cNvPr id="58" name="図 57">
            <a:extLst>
              <a:ext uri="{FF2B5EF4-FFF2-40B4-BE49-F238E27FC236}">
                <a16:creationId xmlns:a16="http://schemas.microsoft.com/office/drawing/2014/main" id="{F5E2E72E-4495-4C2B-AE2B-A3B32219D9A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9506" y="1142818"/>
            <a:ext cx="1237360" cy="2263815"/>
          </a:xfrm>
          <a:prstGeom prst="rect">
            <a:avLst/>
          </a:prstGeom>
        </p:spPr>
      </p:pic>
    </p:spTree>
    <p:extLst>
      <p:ext uri="{BB962C8B-B14F-4D97-AF65-F5344CB8AC3E}">
        <p14:creationId xmlns:p14="http://schemas.microsoft.com/office/powerpoint/2010/main" val="2495362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41798" y="900712"/>
            <a:ext cx="9030091" cy="1329659"/>
          </a:xfrm>
          <a:prstGeom prst="rect">
            <a:avLst/>
          </a:prstGeom>
          <a:noFill/>
        </p:spPr>
        <p:txBody>
          <a:bodyPr wrap="square">
            <a:spAutoFit/>
          </a:bodyPr>
          <a:lstStyle/>
          <a:p>
            <a:pPr marL="171450" indent="-171450">
              <a:lnSpc>
                <a:spcPts val="1400"/>
              </a:lnSpc>
              <a:buFont typeface="Wingdings" panose="05000000000000000000" pitchFamily="2" charset="2"/>
              <a:buChar char="l"/>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日経</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属性を</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つ以上掛け合わせる場合（＊）、第</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セグメントの料金となります</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第</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セグメント同士の掛け合わせは、利用する属性数分をセグメント料金で掛け合わせた金額になります（</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71450" indent="-171450">
              <a:lnSpc>
                <a:spcPts val="1400"/>
              </a:lnSpc>
              <a:buFont typeface="Wingdings" panose="05000000000000000000" pitchFamily="2" charset="2"/>
              <a:buChar char="l"/>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日経</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属性に</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セグメント</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を掛け合わせる場合は、各セグメント料金に</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を掛け合わせたプレミアム料金を適用します</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（例：</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来訪者リタゲ</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代、課長以上＝</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400"/>
              </a:lnSpc>
              <a:buFont typeface="Wingdings" panose="05000000000000000000" pitchFamily="2" charset="2"/>
              <a:buChar char="l"/>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複数属性を掛け合わせる場合の在庫量や掲載期間については、必ず事前に営業担当にお問い合わせください</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400"/>
              </a:lnSpc>
              <a:buFont typeface="Wingdings" panose="05000000000000000000" pitchFamily="2" charset="2"/>
              <a:buChar char="l"/>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セグメント（掛け合わせ含む）ごとに最低販売金額（</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万円）を適用します。複数セグメントの合算で最低販売金額を満たしてもお受けできかねます</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400"/>
              </a:lnSpc>
              <a:buFont typeface="Wingdings" panose="05000000000000000000" pitchFamily="2" charset="2"/>
              <a:buChar char="l"/>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女性ターゲティングや学生ターゲティング等、別途商品をご用意しております。詳細は営業担当までお問い合わせください</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タイトル 1">
            <a:extLst>
              <a:ext uri="{FF2B5EF4-FFF2-40B4-BE49-F238E27FC236}">
                <a16:creationId xmlns:a16="http://schemas.microsoft.com/office/drawing/2014/main" id="{4342101D-1D06-45E1-84F5-5C8562033800}"/>
              </a:ext>
            </a:extLst>
          </p:cNvPr>
          <p:cNvSpPr>
            <a:spLocks noGrp="1"/>
          </p:cNvSpPr>
          <p:nvPr>
            <p:ph type="title"/>
          </p:nvPr>
        </p:nvSpPr>
        <p:spPr>
          <a:xfrm>
            <a:off x="397332" y="207185"/>
            <a:ext cx="7905750" cy="460148"/>
          </a:xfrm>
        </p:spPr>
        <p:txBody>
          <a:bodyPr/>
          <a:lstStyle/>
          <a:p>
            <a:r>
              <a:rPr lang="ja-JP" altLang="en-US"/>
              <a:t>ターゲティングインフィード（日経</a:t>
            </a:r>
            <a:r>
              <a:rPr lang="en" altLang="ja-JP" dirty="0"/>
              <a:t>ID</a:t>
            </a:r>
            <a:r>
              <a:rPr lang="ja-JP" altLang="en"/>
              <a:t>）</a:t>
            </a:r>
            <a:endParaRPr kumimoji="1" lang="ja-JP" altLang="en-US" dirty="0"/>
          </a:p>
        </p:txBody>
      </p:sp>
      <p:grpSp>
        <p:nvGrpSpPr>
          <p:cNvPr id="27" name="グループ化 26">
            <a:extLst>
              <a:ext uri="{FF2B5EF4-FFF2-40B4-BE49-F238E27FC236}">
                <a16:creationId xmlns:a16="http://schemas.microsoft.com/office/drawing/2014/main" id="{5BAEC309-F14F-43ED-B7BD-816B2B2FFA83}"/>
              </a:ext>
            </a:extLst>
          </p:cNvPr>
          <p:cNvGrpSpPr/>
          <p:nvPr/>
        </p:nvGrpSpPr>
        <p:grpSpPr>
          <a:xfrm>
            <a:off x="4303805" y="179707"/>
            <a:ext cx="1960410" cy="491073"/>
            <a:chOff x="5051975" y="179707"/>
            <a:chExt cx="1960410" cy="491073"/>
          </a:xfrm>
        </p:grpSpPr>
        <p:grpSp>
          <p:nvGrpSpPr>
            <p:cNvPr id="28" name="グループ化 27">
              <a:extLst>
                <a:ext uri="{FF2B5EF4-FFF2-40B4-BE49-F238E27FC236}">
                  <a16:creationId xmlns:a16="http://schemas.microsoft.com/office/drawing/2014/main" id="{8C8D932A-DB38-4B47-9DFD-BA4941144807}"/>
                </a:ext>
              </a:extLst>
            </p:cNvPr>
            <p:cNvGrpSpPr/>
            <p:nvPr/>
          </p:nvGrpSpPr>
          <p:grpSpPr>
            <a:xfrm>
              <a:off x="5051975" y="179707"/>
              <a:ext cx="946328" cy="226480"/>
              <a:chOff x="2345874" y="280659"/>
              <a:chExt cx="921760" cy="226480"/>
            </a:xfrm>
          </p:grpSpPr>
          <p:sp>
            <p:nvSpPr>
              <p:cNvPr id="38" name="角丸四角形 5">
                <a:extLst>
                  <a:ext uri="{FF2B5EF4-FFF2-40B4-BE49-F238E27FC236}">
                    <a16:creationId xmlns:a16="http://schemas.microsoft.com/office/drawing/2014/main" id="{018FC7DF-A058-473D-BACA-4BC966E653D7}"/>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50">
                  <a:solidFill>
                    <a:srgbClr val="003963"/>
                  </a:solidFill>
                  <a:latin typeface="ＭＳ Ｐゴシック"/>
                </a:endParaRPr>
              </a:p>
            </p:txBody>
          </p:sp>
          <p:sp>
            <p:nvSpPr>
              <p:cNvPr id="39" name="テキスト ボックス 38">
                <a:extLst>
                  <a:ext uri="{FF2B5EF4-FFF2-40B4-BE49-F238E27FC236}">
                    <a16:creationId xmlns:a16="http://schemas.microsoft.com/office/drawing/2014/main" id="{511EFDD4-CA72-46C8-9292-4603C718500A}"/>
                  </a:ext>
                </a:extLst>
              </p:cNvPr>
              <p:cNvSpPr txBox="1"/>
              <p:nvPr/>
            </p:nvSpPr>
            <p:spPr>
              <a:xfrm>
                <a:off x="2460089" y="280659"/>
                <a:ext cx="693568" cy="223138"/>
              </a:xfrm>
              <a:prstGeom prst="rect">
                <a:avLst/>
              </a:prstGeom>
              <a:noFill/>
            </p:spPr>
            <p:txBody>
              <a:bodyPr wrap="none" rtlCol="0">
                <a:spAutoFit/>
              </a:bodyPr>
              <a:lstStyle/>
              <a:p>
                <a:pPr algn="ctr"/>
                <a:r>
                  <a:rPr lang="ja-JP" altLang="en-US" sz="850" b="1">
                    <a:solidFill>
                      <a:srgbClr val="00253C"/>
                    </a:solidFill>
                    <a:latin typeface="ＭＳ Ｐゴシック"/>
                    <a:cs typeface="メイリオ" panose="020B0604030504040204" pitchFamily="50" charset="-128"/>
                  </a:rPr>
                  <a:t>インフィード</a:t>
                </a:r>
              </a:p>
            </p:txBody>
          </p:sp>
        </p:grpSp>
        <p:grpSp>
          <p:nvGrpSpPr>
            <p:cNvPr id="29" name="グループ化 28">
              <a:extLst>
                <a:ext uri="{FF2B5EF4-FFF2-40B4-BE49-F238E27FC236}">
                  <a16:creationId xmlns:a16="http://schemas.microsoft.com/office/drawing/2014/main" id="{7C506D9C-425A-49A0-B573-B07499BE05A2}"/>
                </a:ext>
              </a:extLst>
            </p:cNvPr>
            <p:cNvGrpSpPr/>
            <p:nvPr/>
          </p:nvGrpSpPr>
          <p:grpSpPr>
            <a:xfrm>
              <a:off x="6066057" y="179707"/>
              <a:ext cx="946328" cy="226480"/>
              <a:chOff x="2345874" y="280659"/>
              <a:chExt cx="921760" cy="226480"/>
            </a:xfrm>
          </p:grpSpPr>
          <p:sp>
            <p:nvSpPr>
              <p:cNvPr id="36" name="角丸四角形 5">
                <a:extLst>
                  <a:ext uri="{FF2B5EF4-FFF2-40B4-BE49-F238E27FC236}">
                    <a16:creationId xmlns:a16="http://schemas.microsoft.com/office/drawing/2014/main" id="{28A7B81C-23A5-4E8F-ABCF-4E8C1A9D493B}"/>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37" name="テキスト ボックス 36">
                <a:extLst>
                  <a:ext uri="{FF2B5EF4-FFF2-40B4-BE49-F238E27FC236}">
                    <a16:creationId xmlns:a16="http://schemas.microsoft.com/office/drawing/2014/main" id="{80D71D99-C9AE-43DD-885F-BCE8B1CEEFA8}"/>
                  </a:ext>
                </a:extLst>
              </p:cNvPr>
              <p:cNvSpPr txBox="1"/>
              <p:nvPr/>
            </p:nvSpPr>
            <p:spPr>
              <a:xfrm>
                <a:off x="2649016" y="280659"/>
                <a:ext cx="315713" cy="223138"/>
              </a:xfrm>
              <a:prstGeom prst="rect">
                <a:avLst/>
              </a:prstGeom>
              <a:noFill/>
            </p:spPr>
            <p:txBody>
              <a:bodyPr wrap="none" rtlCol="0">
                <a:spAutoFit/>
              </a:bodyPr>
              <a:lstStyle/>
              <a:p>
                <a:pPr algn="ctr"/>
                <a:r>
                  <a:rPr kumimoji="1" lang="en-US" altLang="ja-JP" sz="850" b="1">
                    <a:solidFill>
                      <a:srgbClr val="00253C"/>
                    </a:solidFill>
                    <a:latin typeface="+mn-ea"/>
                    <a:cs typeface="メイリオ" panose="020B0604030504040204" pitchFamily="50" charset="-128"/>
                  </a:rPr>
                  <a:t>PC</a:t>
                </a:r>
                <a:endParaRPr kumimoji="1" lang="ja-JP" altLang="en-US" sz="850" b="1">
                  <a:solidFill>
                    <a:srgbClr val="00253C"/>
                  </a:solidFill>
                  <a:latin typeface="+mn-ea"/>
                  <a:cs typeface="メイリオ" panose="020B0604030504040204" pitchFamily="50" charset="-128"/>
                </a:endParaRPr>
              </a:p>
            </p:txBody>
          </p:sp>
        </p:grpSp>
        <p:grpSp>
          <p:nvGrpSpPr>
            <p:cNvPr id="30" name="グループ化 29">
              <a:extLst>
                <a:ext uri="{FF2B5EF4-FFF2-40B4-BE49-F238E27FC236}">
                  <a16:creationId xmlns:a16="http://schemas.microsoft.com/office/drawing/2014/main" id="{F8857F5B-DEA2-40F5-AD5E-406A19AEB08D}"/>
                </a:ext>
              </a:extLst>
            </p:cNvPr>
            <p:cNvGrpSpPr/>
            <p:nvPr/>
          </p:nvGrpSpPr>
          <p:grpSpPr>
            <a:xfrm>
              <a:off x="6061872" y="444300"/>
              <a:ext cx="946328" cy="226480"/>
              <a:chOff x="2345874" y="280659"/>
              <a:chExt cx="921760" cy="226480"/>
            </a:xfrm>
          </p:grpSpPr>
          <p:sp>
            <p:nvSpPr>
              <p:cNvPr id="34" name="角丸四角形 5">
                <a:extLst>
                  <a:ext uri="{FF2B5EF4-FFF2-40B4-BE49-F238E27FC236}">
                    <a16:creationId xmlns:a16="http://schemas.microsoft.com/office/drawing/2014/main" id="{83549ACB-0F17-4E21-969E-0C781BADD556}"/>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35" name="テキスト ボックス 34">
                <a:extLst>
                  <a:ext uri="{FF2B5EF4-FFF2-40B4-BE49-F238E27FC236}">
                    <a16:creationId xmlns:a16="http://schemas.microsoft.com/office/drawing/2014/main" id="{F57B0D93-262F-4A0B-BE1D-522E60AC5D5F}"/>
                  </a:ext>
                </a:extLst>
              </p:cNvPr>
              <p:cNvSpPr txBox="1"/>
              <p:nvPr/>
            </p:nvSpPr>
            <p:spPr>
              <a:xfrm>
                <a:off x="2519419" y="280659"/>
                <a:ext cx="574903" cy="223138"/>
              </a:xfrm>
              <a:prstGeom prst="rect">
                <a:avLst/>
              </a:prstGeom>
              <a:noFill/>
            </p:spPr>
            <p:txBody>
              <a:bodyPr wrap="none" rtlCol="0">
                <a:spAutoFit/>
              </a:bodyPr>
              <a:lstStyle/>
              <a:p>
                <a:pPr algn="ctr"/>
                <a:r>
                  <a:rPr lang="ja-JP" altLang="en-US" sz="850" b="1">
                    <a:solidFill>
                      <a:srgbClr val="00253C"/>
                    </a:solidFill>
                    <a:latin typeface="+mn-ea"/>
                    <a:cs typeface="メイリオ" panose="020B0604030504040204" pitchFamily="50" charset="-128"/>
                  </a:rPr>
                  <a:t>モバイル</a:t>
                </a:r>
                <a:endParaRPr kumimoji="1" lang="ja-JP" altLang="en-US" sz="850" b="1">
                  <a:solidFill>
                    <a:srgbClr val="00253C"/>
                  </a:solidFill>
                  <a:latin typeface="+mn-ea"/>
                  <a:cs typeface="メイリオ" panose="020B0604030504040204" pitchFamily="50" charset="-128"/>
                </a:endParaRPr>
              </a:p>
            </p:txBody>
          </p:sp>
        </p:grpSp>
        <p:grpSp>
          <p:nvGrpSpPr>
            <p:cNvPr id="31" name="グループ化 30">
              <a:extLst>
                <a:ext uri="{FF2B5EF4-FFF2-40B4-BE49-F238E27FC236}">
                  <a16:creationId xmlns:a16="http://schemas.microsoft.com/office/drawing/2014/main" id="{C966B0E5-5A9A-4152-ADD8-9483A3BB1341}"/>
                </a:ext>
              </a:extLst>
            </p:cNvPr>
            <p:cNvGrpSpPr/>
            <p:nvPr/>
          </p:nvGrpSpPr>
          <p:grpSpPr>
            <a:xfrm>
              <a:off x="5051975" y="444300"/>
              <a:ext cx="946328" cy="226480"/>
              <a:chOff x="2345874" y="548996"/>
              <a:chExt cx="921760" cy="226480"/>
            </a:xfrm>
          </p:grpSpPr>
          <p:sp>
            <p:nvSpPr>
              <p:cNvPr id="32" name="角丸四角形 8">
                <a:extLst>
                  <a:ext uri="{FF2B5EF4-FFF2-40B4-BE49-F238E27FC236}">
                    <a16:creationId xmlns:a16="http://schemas.microsoft.com/office/drawing/2014/main" id="{5CFE7CA6-CBA8-4ADF-914E-515F3AB55C73}"/>
                  </a:ext>
                </a:extLst>
              </p:cNvPr>
              <p:cNvSpPr/>
              <p:nvPr/>
            </p:nvSpPr>
            <p:spPr>
              <a:xfrm>
                <a:off x="2345874" y="554837"/>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33" name="テキスト ボックス 32">
                <a:extLst>
                  <a:ext uri="{FF2B5EF4-FFF2-40B4-BE49-F238E27FC236}">
                    <a16:creationId xmlns:a16="http://schemas.microsoft.com/office/drawing/2014/main" id="{5BDB8183-3A0B-4D06-AE53-6C93FEBE89E5}"/>
                  </a:ext>
                </a:extLst>
              </p:cNvPr>
              <p:cNvSpPr txBox="1"/>
              <p:nvPr/>
            </p:nvSpPr>
            <p:spPr>
              <a:xfrm>
                <a:off x="2394510" y="548996"/>
                <a:ext cx="824725" cy="223138"/>
              </a:xfrm>
              <a:prstGeom prst="rect">
                <a:avLst/>
              </a:prstGeom>
              <a:noFill/>
            </p:spPr>
            <p:txBody>
              <a:bodyPr wrap="none" rtlCol="0">
                <a:spAutoFit/>
              </a:bodyPr>
              <a:lstStyle/>
              <a:p>
                <a:pPr algn="ctr"/>
                <a:r>
                  <a:rPr kumimoji="1" lang="ja-JP" altLang="en-US" sz="850" b="1">
                    <a:solidFill>
                      <a:srgbClr val="00253C"/>
                    </a:solidFill>
                    <a:latin typeface="+mn-ea"/>
                    <a:cs typeface="メイリオ" panose="020B0604030504040204" pitchFamily="50" charset="-128"/>
                  </a:rPr>
                  <a:t>ターゲティング</a:t>
                </a:r>
              </a:p>
            </p:txBody>
          </p:sp>
        </p:grpSp>
      </p:grpSp>
      <p:graphicFrame>
        <p:nvGraphicFramePr>
          <p:cNvPr id="20" name="表 19">
            <a:extLst>
              <a:ext uri="{FF2B5EF4-FFF2-40B4-BE49-F238E27FC236}">
                <a16:creationId xmlns:a16="http://schemas.microsoft.com/office/drawing/2014/main" id="{58126A76-3085-1E46-B8F3-99A8267BC78B}"/>
              </a:ext>
            </a:extLst>
          </p:cNvPr>
          <p:cNvGraphicFramePr>
            <a:graphicFrameLocks noGrp="1"/>
          </p:cNvGraphicFramePr>
          <p:nvPr/>
        </p:nvGraphicFramePr>
        <p:xfrm>
          <a:off x="344085" y="2230371"/>
          <a:ext cx="9259399" cy="4121679"/>
        </p:xfrm>
        <a:graphic>
          <a:graphicData uri="http://schemas.openxmlformats.org/drawingml/2006/table">
            <a:tbl>
              <a:tblPr firstRow="1" bandRow="1">
                <a:tableStyleId>{5C22544A-7EE6-4342-B048-85BDC9FD1C3A}</a:tableStyleId>
              </a:tblPr>
              <a:tblGrid>
                <a:gridCol w="1149651">
                  <a:extLst>
                    <a:ext uri="{9D8B030D-6E8A-4147-A177-3AD203B41FA5}">
                      <a16:colId xmlns:a16="http://schemas.microsoft.com/office/drawing/2014/main" val="20000"/>
                    </a:ext>
                  </a:extLst>
                </a:gridCol>
                <a:gridCol w="1362142">
                  <a:extLst>
                    <a:ext uri="{9D8B030D-6E8A-4147-A177-3AD203B41FA5}">
                      <a16:colId xmlns:a16="http://schemas.microsoft.com/office/drawing/2014/main" val="20001"/>
                    </a:ext>
                  </a:extLst>
                </a:gridCol>
                <a:gridCol w="2152180">
                  <a:extLst>
                    <a:ext uri="{9D8B030D-6E8A-4147-A177-3AD203B41FA5}">
                      <a16:colId xmlns:a16="http://schemas.microsoft.com/office/drawing/2014/main" val="20002"/>
                    </a:ext>
                  </a:extLst>
                </a:gridCol>
                <a:gridCol w="1159514">
                  <a:extLst>
                    <a:ext uri="{9D8B030D-6E8A-4147-A177-3AD203B41FA5}">
                      <a16:colId xmlns:a16="http://schemas.microsoft.com/office/drawing/2014/main" val="20003"/>
                    </a:ext>
                  </a:extLst>
                </a:gridCol>
                <a:gridCol w="1133937">
                  <a:extLst>
                    <a:ext uri="{9D8B030D-6E8A-4147-A177-3AD203B41FA5}">
                      <a16:colId xmlns:a16="http://schemas.microsoft.com/office/drawing/2014/main" val="20004"/>
                    </a:ext>
                  </a:extLst>
                </a:gridCol>
                <a:gridCol w="1150988">
                  <a:extLst>
                    <a:ext uri="{9D8B030D-6E8A-4147-A177-3AD203B41FA5}">
                      <a16:colId xmlns:a16="http://schemas.microsoft.com/office/drawing/2014/main" val="20005"/>
                    </a:ext>
                  </a:extLst>
                </a:gridCol>
                <a:gridCol w="1150987">
                  <a:extLst>
                    <a:ext uri="{9D8B030D-6E8A-4147-A177-3AD203B41FA5}">
                      <a16:colId xmlns:a16="http://schemas.microsoft.com/office/drawing/2014/main" val="20006"/>
                    </a:ext>
                  </a:extLst>
                </a:gridCol>
              </a:tblGrid>
              <a:tr h="631071">
                <a:tc rowSpan="2">
                  <a:txBody>
                    <a:bodyPr/>
                    <a:lstStyle/>
                    <a:p>
                      <a:pPr algn="ctr"/>
                      <a:endParaRPr kumimoji="1" lang="ja-JP" altLang="en-US" sz="70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R w="12700" cap="flat" cmpd="sng" algn="ctr">
                      <a:solidFill>
                        <a:srgbClr val="1E5780"/>
                      </a:solidFill>
                      <a:prstDash val="solid"/>
                      <a:round/>
                      <a:headEnd type="none" w="med" len="med"/>
                      <a:tailEnd type="none" w="med" len="med"/>
                    </a:lnR>
                    <a:lnB w="12700" cap="flat" cmpd="sng" algn="ctr">
                      <a:solidFill>
                        <a:srgbClr val="1E5780"/>
                      </a:solidFill>
                      <a:prstDash val="solid"/>
                      <a:round/>
                      <a:headEnd type="none" w="med" len="med"/>
                      <a:tailEnd type="none" w="med" len="med"/>
                    </a:lnB>
                    <a:noFill/>
                  </a:tcPr>
                </a:tc>
                <a:tc rowSpan="2">
                  <a:txBody>
                    <a:bodyPr/>
                    <a:lstStyle/>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セグメント名</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a:latin typeface="Meiryo UI" panose="020B0604030504040204" pitchFamily="50" charset="-128"/>
                          <a:ea typeface="Meiryo UI" panose="020B0604030504040204" pitchFamily="50" charset="-128"/>
                          <a:cs typeface="Meiryo UI" panose="020B0604030504040204" pitchFamily="50" charset="-128"/>
                        </a:rPr>
                        <a:t>属性・閲覧履歴</a:t>
                      </a:r>
                    </a:p>
                  </a:txBody>
                  <a:tcPr marL="33231" marR="33231"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lang="en-US" altLang="ja-JP" sz="900" dirty="0">
                          <a:latin typeface="Meiryo UI" panose="020B0604030504040204" pitchFamily="50" charset="-128"/>
                          <a:ea typeface="Meiryo UI" panose="020B0604030504040204" pitchFamily="50" charset="-128"/>
                          <a:cs typeface="Meiryo UI" panose="020B0604030504040204" pitchFamily="50" charset="-128"/>
                        </a:rPr>
                        <a:t>Run of NIKKEI </a:t>
                      </a:r>
                    </a:p>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インフィード</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5780"/>
                    </a:solidFill>
                  </a:tcPr>
                </a:tc>
                <a:tc>
                  <a:txBody>
                    <a:bodyPr/>
                    <a:lstStyle/>
                    <a:p>
                      <a:pPr algn="ctr"/>
                      <a:r>
                        <a:rPr lang="en-US" altLang="ja-JP" sz="900" dirty="0">
                          <a:latin typeface="Meiryo UI" panose="020B0604030504040204" pitchFamily="50" charset="-128"/>
                          <a:ea typeface="Meiryo UI" panose="020B0604030504040204" pitchFamily="50" charset="-128"/>
                          <a:cs typeface="Meiryo UI" panose="020B0604030504040204" pitchFamily="50" charset="-128"/>
                        </a:rPr>
                        <a:t>Run of NIKKEI </a:t>
                      </a:r>
                    </a:p>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インフィード</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日経電子版指定</a:t>
                      </a:r>
                    </a:p>
                  </a:txBody>
                  <a:tcPr marL="33231" marR="33231"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57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Run of NIKKEI </a:t>
                      </a: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a:latin typeface="Meiryo UI" panose="020B0604030504040204" pitchFamily="50" charset="-128"/>
                          <a:ea typeface="Meiryo UI" panose="020B0604030504040204" pitchFamily="50" charset="-128"/>
                          <a:cs typeface="Meiryo UI" panose="020B0604030504040204" pitchFamily="50" charset="-128"/>
                        </a:rPr>
                        <a:t>インフィード</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日経電子版指定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 PC</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指定</a:t>
                      </a:r>
                    </a:p>
                  </a:txBody>
                  <a:tcPr marL="33231" marR="33231"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5780"/>
                    </a:solidFill>
                  </a:tcPr>
                </a:tc>
                <a:tc>
                  <a:txBody>
                    <a:bodyPr/>
                    <a:lstStyle/>
                    <a:p>
                      <a:pPr algn="ctr"/>
                      <a:r>
                        <a:rPr lang="en-US" altLang="ja-JP" sz="900" dirty="0">
                          <a:latin typeface="Meiryo UI"/>
                          <a:ea typeface="Meiryo UI"/>
                          <a:cs typeface="Meiryo UI" panose="020B0604030504040204" pitchFamily="50" charset="-128"/>
                        </a:rPr>
                        <a:t>Run of NIKKEI </a:t>
                      </a:r>
                    </a:p>
                    <a:p>
                      <a:pPr algn="ctr"/>
                      <a:r>
                        <a:rPr lang="ja-JP" altLang="en-US" sz="900">
                          <a:latin typeface="Meiryo UI"/>
                          <a:ea typeface="Meiryo UI"/>
                          <a:cs typeface="Meiryo UI" panose="020B0604030504040204" pitchFamily="50" charset="-128"/>
                        </a:rPr>
                        <a:t>インフィード</a:t>
                      </a:r>
                      <a:endParaRPr lang="ja-JP" altLang="en-US" sz="900" dirty="0">
                        <a:latin typeface="Meiryo UI"/>
                        <a:ea typeface="Meiryo UI"/>
                        <a:cs typeface="Meiryo UI" panose="020B0604030504040204" pitchFamily="50" charset="-128"/>
                      </a:endParaRPr>
                    </a:p>
                    <a:p>
                      <a:pPr algn="ctr"/>
                      <a:r>
                        <a:rPr lang="ja-JP" altLang="en-US" sz="900" dirty="0">
                          <a:latin typeface="Meiryo UI"/>
                          <a:ea typeface="Meiryo UI"/>
                          <a:cs typeface="Meiryo UI" panose="020B0604030504040204" pitchFamily="50" charset="-128"/>
                        </a:rPr>
                        <a:t>日経電子版</a:t>
                      </a:r>
                      <a:r>
                        <a:rPr lang="ja-JP" altLang="en-US" sz="900">
                          <a:latin typeface="Meiryo UI"/>
                          <a:ea typeface="Meiryo UI"/>
                          <a:cs typeface="Meiryo UI" panose="020B0604030504040204" pitchFamily="50" charset="-128"/>
                        </a:rPr>
                        <a:t>指定 </a:t>
                      </a:r>
                      <a:r>
                        <a:rPr lang="en-US" altLang="ja-JP" sz="900" dirty="0">
                          <a:latin typeface="Meiryo UI"/>
                          <a:ea typeface="Meiryo UI"/>
                          <a:cs typeface="Meiryo UI" panose="020B0604030504040204" pitchFamily="50" charset="-128"/>
                        </a:rPr>
                        <a:t>× </a:t>
                      </a:r>
                    </a:p>
                    <a:p>
                      <a:pPr algn="ctr"/>
                      <a:r>
                        <a:rPr lang="ja-JP" altLang="en-US" sz="900">
                          <a:latin typeface="Meiryo UI"/>
                          <a:ea typeface="Meiryo UI"/>
                          <a:cs typeface="Meiryo UI" panose="020B0604030504040204" pitchFamily="50" charset="-128"/>
                        </a:rPr>
                        <a:t>モバイル</a:t>
                      </a:r>
                      <a:r>
                        <a:rPr lang="ja-JP" altLang="en-US" sz="900" dirty="0">
                          <a:latin typeface="Meiryo UI"/>
                          <a:ea typeface="Meiryo UI"/>
                          <a:cs typeface="Meiryo UI" panose="020B0604030504040204" pitchFamily="50" charset="-128"/>
                        </a:rPr>
                        <a:t>指定</a:t>
                      </a:r>
                    </a:p>
                  </a:txBody>
                  <a:tcPr marL="33231" marR="33231"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5780"/>
                    </a:solidFill>
                  </a:tcPr>
                </a:tc>
                <a:extLst>
                  <a:ext uri="{0D108BD9-81ED-4DB2-BD59-A6C34878D82A}">
                    <a16:rowId xmlns:a16="http://schemas.microsoft.com/office/drawing/2014/main" val="10000"/>
                  </a:ext>
                </a:extLst>
              </a:tr>
              <a:tr h="217351">
                <a:tc vMerge="1">
                  <a:txBody>
                    <a:bodyPr/>
                    <a:lstStyle/>
                    <a:p>
                      <a:endParaRPr kumimoji="1" lang="ja-JP" altLang="en-US"/>
                    </a:p>
                  </a:txBody>
                  <a:tcPr/>
                </a:tc>
                <a:tc vMerge="1">
                  <a:txBody>
                    <a:bodyPr/>
                    <a:lstStyle/>
                    <a:p>
                      <a:endParaRPr kumimoji="1" lang="ja-JP" altLang="en-US"/>
                    </a:p>
                  </a:txBody>
                  <a:tcPr/>
                </a:tc>
                <a:tc vMerge="1">
                  <a:txBody>
                    <a:bodyPr/>
                    <a:lstStyle/>
                    <a:p>
                      <a:endParaRPr lang="ja-JP" altLang="en-US" sz="800"/>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5780"/>
                    </a:solidFill>
                  </a:tcPr>
                </a:tc>
                <a:tc gridSpan="4">
                  <a:txBody>
                    <a:bodyPr/>
                    <a:lstStyle/>
                    <a:p>
                      <a:pPr algn="ctr"/>
                      <a:r>
                        <a:rPr lang="ja-JP" altLang="en-US" sz="800" b="1">
                          <a:solidFill>
                            <a:schemeClr val="bg1"/>
                          </a:solidFill>
                          <a:latin typeface="Meiryo UI" panose="020B0604030504040204" pitchFamily="50" charset="-128"/>
                          <a:ea typeface="Meiryo UI" panose="020B0604030504040204" pitchFamily="50" charset="-128"/>
                          <a:cs typeface="Meiryo UI" panose="020B0604030504040204" pitchFamily="50" charset="-128"/>
                        </a:rPr>
                        <a:t>掲載面とデバイスは各商品により異なります。詳細は各商品シートをご確認ください。</a:t>
                      </a:r>
                    </a:p>
                  </a:txBody>
                  <a:tcPr marL="33231" marR="33231" marT="36000" marB="36000" anchor="ctr">
                    <a:lnL w="12700" cap="flat" cmpd="sng" algn="ctr">
                      <a:solidFill>
                        <a:schemeClr val="bg1"/>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16396">
                <a:tc rowSpan="6">
                  <a:txBody>
                    <a:bodyPr/>
                    <a:lstStyle/>
                    <a:p>
                      <a:pPr algn="ctr"/>
                      <a:r>
                        <a:rPr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セグメント</a:t>
                      </a:r>
                    </a:p>
                    <a:p>
                      <a:pPr algn="ctr"/>
                      <a:r>
                        <a:rPr lang="ja-JP" altLang="en-US" sz="700" b="1">
                          <a:solidFill>
                            <a:srgbClr val="1E5780"/>
                          </a:solidFill>
                          <a:latin typeface="Meiryo UI" panose="020B0604030504040204" pitchFamily="50" charset="-128"/>
                          <a:ea typeface="Meiryo UI" panose="020B0604030504040204" pitchFamily="50" charset="-128"/>
                          <a:cs typeface="Meiryo UI" panose="020B0604030504040204" pitchFamily="50" charset="-128"/>
                        </a:rPr>
                        <a:t>（通常料金の</a:t>
                      </a:r>
                      <a:r>
                        <a:rPr lang="en-US" altLang="ja-JP" sz="700" b="1">
                          <a:solidFill>
                            <a:srgbClr val="1E5780"/>
                          </a:solidFill>
                          <a:latin typeface="Meiryo UI" panose="020B0604030504040204" pitchFamily="50" charset="-128"/>
                          <a:ea typeface="Meiryo UI" panose="020B0604030504040204" pitchFamily="50" charset="-128"/>
                          <a:cs typeface="Meiryo UI" panose="020B0604030504040204" pitchFamily="50" charset="-128"/>
                        </a:rPr>
                        <a:t>200</a:t>
                      </a:r>
                      <a:r>
                        <a:rPr lang="ja-JP" altLang="en-US" sz="7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gridSpan="2">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日経</a:t>
                      </a:r>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属性以上利用（＊）　または下記パッケージ</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pPr algn="l"/>
                      <a:endPar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rowSpan="6">
                  <a:txBody>
                    <a:bodyPr/>
                    <a:lstStyle/>
                    <a:p>
                      <a:pPr algn="ct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7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(@1.5×200%)</a:t>
                      </a:r>
                      <a:endPar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rowSpan="6">
                  <a:txBody>
                    <a:bodyPr/>
                    <a:lstStyle/>
                    <a:p>
                      <a:pPr algn="ct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@3.6</a:t>
                      </a:r>
                      <a:r>
                        <a:rPr lang="ja-JP" altLang="en-US"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@1.8×200%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rowSpan="6">
                  <a:txBody>
                    <a:bodyPr/>
                    <a:lstStyle/>
                    <a:p>
                      <a:pPr algn="ct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@2.0×200%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rowSpan="6">
                  <a:txBody>
                    <a:bodyPr/>
                    <a:lstStyle/>
                    <a:p>
                      <a:pPr algn="ct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@2.0×200%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6396">
                <a:tc vMerge="1">
                  <a:txBody>
                    <a:bodyPr/>
                    <a:lstStyle/>
                    <a:p>
                      <a:endParaRPr kumimoji="1" lang="ja-JP" altLang="en-US"/>
                    </a:p>
                  </a:txBody>
                  <a:tcPr/>
                </a:tc>
                <a:tc>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大企業エグゼクティブ</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従業員</a:t>
                      </a:r>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1,000</a:t>
                      </a: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人以上かつ部長以上</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3"/>
                  </a:ext>
                </a:extLst>
              </a:tr>
              <a:tr h="216396">
                <a:tc vMerge="1">
                  <a:txBody>
                    <a:bodyPr/>
                    <a:lstStyle/>
                    <a:p>
                      <a:endParaRPr kumimoji="1" lang="ja-JP" altLang="en-US"/>
                    </a:p>
                  </a:txBody>
                  <a:tcPr/>
                </a:tc>
                <a:tc>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中堅・中小企業トップ</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従業員</a:t>
                      </a:r>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1,000</a:t>
                      </a: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人未満の企業経営者</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7"/>
                  </a:ext>
                </a:extLst>
              </a:tr>
              <a:tr h="301573">
                <a:tc vMerge="1">
                  <a:txBody>
                    <a:bodyPr/>
                    <a:lstStyle/>
                    <a:p>
                      <a:endParaRPr kumimoji="1" lang="ja-JP" altLang="en-US" sz="900">
                        <a:latin typeface="ＭＳ ゴシック" panose="020B0609070205080204" pitchFamily="49" charset="-128"/>
                        <a:ea typeface="ＭＳ ゴシック" panose="020B0609070205080204" pitchFamily="49" charset="-128"/>
                      </a:endParaRPr>
                    </a:p>
                  </a:txBody>
                  <a:tcPr>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C5D0DF"/>
                    </a:solidFill>
                  </a:tcPr>
                </a:tc>
                <a:tc>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高額所得層</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世帯年収</a:t>
                      </a:r>
                      <a:r>
                        <a:rPr kumimoji="1" lang="en-US" altLang="ja-JP" sz="800" b="1" i="0" u="none" strike="noStrike" kern="1200" cap="none" spc="0" normalizeH="0" baseline="0" noProof="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1,000</a:t>
                      </a:r>
                      <a:r>
                        <a:rPr kumimoji="1" lang="ja-JP" altLang="en-US" sz="800" b="1" i="0" u="none" strike="noStrike" kern="1200" cap="none" spc="0" normalizeH="0" baseline="0" noProof="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万以上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または医師、弁護士、会計士など</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endParaRPr lang="ja-JP" altLang="en-US"/>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4"/>
                  </a:ext>
                </a:extLst>
              </a:tr>
              <a:tr h="294295">
                <a:tc vMerge="1">
                  <a:txBody>
                    <a:bodyPr/>
                    <a:lstStyle/>
                    <a:p>
                      <a:pPr algn="ctr"/>
                      <a:endParaRPr lang="ja-JP" altLang="en-US" sz="7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gridSpan="2">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日経電子版有料会員</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noFill/>
                  </a:tcPr>
                </a:tc>
                <a:tc hMerge="1">
                  <a:txBody>
                    <a:bodyPr/>
                    <a:lstStyle/>
                    <a:p>
                      <a:pPr algn="l"/>
                      <a:endPar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pPr algn="ctr"/>
                      <a:endPar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pPr algn="ctr"/>
                      <a:endPar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pPr algn="ctr"/>
                      <a:endPar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pPr algn="ctr"/>
                      <a:endPar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60938">
                <a:tc vMerge="1">
                  <a:txBody>
                    <a:bodyPr/>
                    <a:lstStyle/>
                    <a:p>
                      <a:endParaRPr kumimoji="1" lang="ja-JP" altLang="en-US"/>
                    </a:p>
                  </a:txBody>
                  <a:tcPr/>
                </a:tc>
                <a:tc gridSpan="2">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国別指定</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noFill/>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154024270"/>
                  </a:ext>
                </a:extLst>
              </a:tr>
              <a:tr h="212405">
                <a:tc rowSpan="5">
                  <a:txBody>
                    <a:bodyPr/>
                    <a:lstStyle/>
                    <a:p>
                      <a:pPr algn="ctr"/>
                      <a:r>
                        <a:rPr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セグメント</a:t>
                      </a:r>
                    </a:p>
                    <a:p>
                      <a:pPr algn="ctr"/>
                      <a:r>
                        <a:rPr lang="ja-JP" altLang="en-US" sz="700" b="1">
                          <a:solidFill>
                            <a:srgbClr val="1E5780"/>
                          </a:solidFill>
                          <a:latin typeface="Meiryo UI" panose="020B0604030504040204" pitchFamily="50" charset="-128"/>
                          <a:ea typeface="Meiryo UI" panose="020B0604030504040204" pitchFamily="50" charset="-128"/>
                          <a:cs typeface="Meiryo UI" panose="020B0604030504040204" pitchFamily="50" charset="-128"/>
                        </a:rPr>
                        <a:t>（通常料金の</a:t>
                      </a:r>
                      <a:r>
                        <a:rPr lang="en-US" altLang="ja-JP" sz="700" b="1">
                          <a:solidFill>
                            <a:srgbClr val="1E5780"/>
                          </a:solidFill>
                          <a:latin typeface="Meiryo UI" panose="020B0604030504040204" pitchFamily="50" charset="-128"/>
                          <a:ea typeface="Meiryo UI" panose="020B0604030504040204" pitchFamily="50" charset="-128"/>
                          <a:cs typeface="Meiryo UI" panose="020B0604030504040204" pitchFamily="50" charset="-128"/>
                        </a:rPr>
                        <a:t>150</a:t>
                      </a:r>
                      <a:r>
                        <a:rPr lang="ja-JP" altLang="en-US" sz="7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gridSpan="2">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日経</a:t>
                      </a:r>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属性利用　または下記パッケージ</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pPr algn="l"/>
                      <a:endPar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rowSpan="5">
                  <a:txBody>
                    <a:bodyPr/>
                    <a:lstStyle/>
                    <a:p>
                      <a:pPr algn="ct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@2.25</a:t>
                      </a:r>
                      <a:r>
                        <a:rPr lang="ja-JP" altLang="en-US"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@1.5×150%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rowSpan="5">
                  <a:txBody>
                    <a:bodyPr/>
                    <a:lstStyle/>
                    <a:p>
                      <a:pPr algn="ct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@1.8×150%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rowSpan="5">
                  <a:txBody>
                    <a:bodyPr/>
                    <a:lstStyle/>
                    <a:p>
                      <a:pPr algn="ct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@2.0×150%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rowSpan="5">
                  <a:txBody>
                    <a:bodyPr/>
                    <a:lstStyle/>
                    <a:p>
                      <a:pPr algn="ct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@2.0×150%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12405">
                <a:tc vMerge="1">
                  <a:txBody>
                    <a:bodyPr/>
                    <a:lstStyle/>
                    <a:p>
                      <a:endParaRPr kumimoji="1" lang="ja-JP" altLang="en-US"/>
                    </a:p>
                  </a:txBody>
                  <a:tcPr/>
                </a:tc>
                <a:tc>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部長以上</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役職：部長以上</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0"/>
                  </a:ext>
                </a:extLst>
              </a:tr>
              <a:tr h="305320">
                <a:tc vMerge="1">
                  <a:txBody>
                    <a:bodyPr/>
                    <a:lstStyle/>
                    <a:p>
                      <a:endParaRPr kumimoji="1" lang="ja-JP" altLang="en-US"/>
                    </a:p>
                  </a:txBody>
                  <a:tcPr/>
                </a:tc>
                <a:tc>
                  <a:txBody>
                    <a:bodyPr/>
                    <a:lstStyle/>
                    <a:p>
                      <a:pPr algn="l"/>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IT</a:t>
                      </a: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導入関与者</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職種：経営者・役員／経営企画／情報システム部門</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6"/>
                  </a:ext>
                </a:extLst>
              </a:tr>
              <a:tr h="305320">
                <a:tc vMerge="1">
                  <a:txBody>
                    <a:bodyPr/>
                    <a:lstStyle/>
                    <a:p>
                      <a:endParaRPr kumimoji="1" lang="ja-JP" altLang="en-US"/>
                    </a:p>
                  </a:txBody>
                  <a:tcPr/>
                </a:tc>
                <a:tc>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製造業</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自動車・輸送機器、電気・電子機器、機械・重電、素材、食品･医薬品・化粧品、その他製造業</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8"/>
                  </a:ext>
                </a:extLst>
              </a:tr>
              <a:tr h="205783">
                <a:tc vMerge="1">
                  <a:txBody>
                    <a:bodyPr/>
                    <a:lstStyle/>
                    <a:p>
                      <a:pPr algn="ctr"/>
                      <a:endParaRPr lang="ja-JP" altLang="en-US" sz="7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カスタムセグメント</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algn="l"/>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閲読傾向、閲読履歴、記事キーワード等</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pPr algn="ctr"/>
                      <a:endParaRPr lang="ja-JP" altLang="en-US" sz="105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pPr algn="ctr"/>
                      <a:endParaRPr lang="ja-JP" altLang="en-US" sz="105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pPr algn="ctr"/>
                      <a:endParaRPr lang="ja-JP" altLang="en-US" sz="105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pPr algn="ctr"/>
                      <a:endParaRPr lang="ja-JP" altLang="en-US" sz="105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74468">
                <a:tc rowSpan="3">
                  <a:txBody>
                    <a:bodyPr/>
                    <a:lstStyle/>
                    <a:p>
                      <a:pPr algn="ctr"/>
                      <a:r>
                        <a:rPr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セグメント</a:t>
                      </a:r>
                      <a:endParaRPr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地域</a:t>
                      </a:r>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年代</a:t>
                      </a:r>
                      <a:endParaRPr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700" b="1">
                          <a:solidFill>
                            <a:srgbClr val="1E5780"/>
                          </a:solidFill>
                          <a:latin typeface="Meiryo UI" panose="020B0604030504040204" pitchFamily="50" charset="-128"/>
                          <a:ea typeface="Meiryo UI" panose="020B0604030504040204" pitchFamily="50" charset="-128"/>
                          <a:cs typeface="Meiryo UI" panose="020B0604030504040204" pitchFamily="50" charset="-128"/>
                        </a:rPr>
                        <a:t>（通常料金の</a:t>
                      </a:r>
                      <a:r>
                        <a:rPr lang="en-US" altLang="ja-JP" sz="700" b="1">
                          <a:solidFill>
                            <a:srgbClr val="1E5780"/>
                          </a:solidFill>
                          <a:latin typeface="Meiryo UI" panose="020B0604030504040204" pitchFamily="50" charset="-128"/>
                          <a:ea typeface="Meiryo UI" panose="020B0604030504040204" pitchFamily="50" charset="-128"/>
                          <a:cs typeface="Meiryo UI" panose="020B0604030504040204" pitchFamily="50" charset="-128"/>
                        </a:rPr>
                        <a:t>120</a:t>
                      </a:r>
                      <a:r>
                        <a:rPr lang="ja-JP" altLang="en-US" sz="7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C5D0DF"/>
                    </a:solidFill>
                  </a:tcPr>
                </a:tc>
                <a:tc gridSpan="2">
                  <a:txBody>
                    <a:bodyPr/>
                    <a:lstStyle/>
                    <a:p>
                      <a:pPr algn="ctr"/>
                      <a:r>
                        <a:rPr lang="zh-TW"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東京</a:t>
                      </a:r>
                      <a:r>
                        <a:rPr lang="en-US" altLang="zh-TW"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神奈川</a:t>
                      </a:r>
                      <a:r>
                        <a:rPr lang="en-US" altLang="zh-TW"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千葉</a:t>
                      </a:r>
                      <a:r>
                        <a:rPr lang="en-US" altLang="zh-TW"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埼玉</a:t>
                      </a:r>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大阪など</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lang="ja-JP" altLang="en-US" sz="700">
                        <a:latin typeface="ＭＳ ゴシック" panose="020B0609070205080204" pitchFamily="49" charset="-128"/>
                        <a:ea typeface="ＭＳ ゴシック" panose="020B0609070205080204" pitchFamily="49" charset="-128"/>
                      </a:endParaRPr>
                    </a:p>
                  </a:txBody>
                  <a:tcPr marL="36000" marR="36000"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003964"/>
                      </a:solidFill>
                      <a:prstDash val="solid"/>
                      <a:round/>
                      <a:headEnd type="none" w="med" len="med"/>
                      <a:tailEnd type="none" w="med" len="med"/>
                    </a:lnB>
                    <a:solidFill>
                      <a:schemeClr val="bg1"/>
                    </a:solidFill>
                  </a:tcPr>
                </a:tc>
                <a:tc rowSpan="3">
                  <a:txBody>
                    <a:bodyPr/>
                    <a:lstStyle/>
                    <a:p>
                      <a:pPr algn="ctr">
                        <a:lnSpc>
                          <a:spcPct val="150000"/>
                        </a:lnSpc>
                      </a:pPr>
                      <a:r>
                        <a:rPr lang="en-US" altLang="ja-JP" sz="1050" b="1" dirty="0">
                          <a:solidFill>
                            <a:srgbClr val="1E5780"/>
                          </a:solidFill>
                          <a:latin typeface="Meiryo UI"/>
                          <a:ea typeface="Meiryo UI"/>
                          <a:cs typeface="Meiryo UI" panose="020B0604030504040204" pitchFamily="50" charset="-128"/>
                        </a:rPr>
                        <a:t>@1.8</a:t>
                      </a:r>
                      <a:r>
                        <a:rPr lang="ja-JP" altLang="en-US" sz="1050" b="1" dirty="0">
                          <a:solidFill>
                            <a:srgbClr val="1E5780"/>
                          </a:solidFill>
                          <a:latin typeface="Meiryo UI"/>
                          <a:ea typeface="Meiryo UI"/>
                          <a:cs typeface="Meiryo UI" panose="020B0604030504040204" pitchFamily="50" charset="-128"/>
                        </a:rPr>
                        <a:t>円</a:t>
                      </a:r>
                      <a:br>
                        <a:rPr lang="en-US" altLang="ja-JP" sz="800" b="1" dirty="0">
                          <a:solidFill>
                            <a:srgbClr val="1E5780"/>
                          </a:solidFill>
                          <a:latin typeface="Meiryo UI"/>
                          <a:ea typeface="Meiryo UI"/>
                          <a:cs typeface="Meiryo UI" panose="020B0604030504040204" pitchFamily="50" charset="-128"/>
                        </a:rPr>
                      </a:br>
                      <a:r>
                        <a:rPr lang="ja-JP" altLang="en-US" sz="800" b="1" dirty="0">
                          <a:solidFill>
                            <a:srgbClr val="1E5780"/>
                          </a:solidFill>
                          <a:latin typeface="Meiryo UI"/>
                          <a:ea typeface="Meiryo UI"/>
                          <a:cs typeface="Meiryo UI" panose="020B0604030504040204" pitchFamily="50" charset="-128"/>
                        </a:rPr>
                        <a:t>（</a:t>
                      </a:r>
                      <a:r>
                        <a:rPr lang="en-US" altLang="ja-JP" sz="800" b="1" dirty="0">
                          <a:solidFill>
                            <a:srgbClr val="1E5780"/>
                          </a:solidFill>
                          <a:latin typeface="Meiryo UI"/>
                          <a:ea typeface="Meiryo UI"/>
                          <a:cs typeface="Meiryo UI" panose="020B0604030504040204" pitchFamily="50" charset="-128"/>
                        </a:rPr>
                        <a:t>@1.5.×120%</a:t>
                      </a:r>
                      <a:r>
                        <a:rPr lang="ja-JP" altLang="en-US" sz="800" b="1" dirty="0">
                          <a:solidFill>
                            <a:srgbClr val="1E5780"/>
                          </a:solidFill>
                          <a:latin typeface="Meiryo UI"/>
                          <a:ea typeface="Meiryo UI"/>
                          <a:cs typeface="Meiryo UI" panose="020B0604030504040204" pitchFamily="50" charset="-128"/>
                        </a:rPr>
                        <a:t>）</a:t>
                      </a:r>
                    </a:p>
                  </a:txBody>
                  <a:tcPr marL="33231" marR="33231" marT="36000" marB="36000" anchor="ctr" anchorCtr="1">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bg1"/>
                    </a:solidFill>
                  </a:tcPr>
                </a:tc>
                <a:tc rowSpan="3">
                  <a:txBody>
                    <a:bodyPr/>
                    <a:lstStyle/>
                    <a:p>
                      <a:pPr algn="ctr">
                        <a:lnSpc>
                          <a:spcPct val="150000"/>
                        </a:lnSpc>
                      </a:pPr>
                      <a:r>
                        <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@2.16</a:t>
                      </a:r>
                      <a:r>
                        <a:rPr lang="ja-JP" altLang="en-US"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50000"/>
                        </a:lnSpc>
                      </a:pP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@1.8×120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bg1"/>
                    </a:solidFill>
                  </a:tcPr>
                </a:tc>
                <a:tc rowSpan="3">
                  <a:txBody>
                    <a:bodyPr/>
                    <a:lstStyle/>
                    <a:p>
                      <a:pPr algn="ctr">
                        <a:lnSpc>
                          <a:spcPct val="150000"/>
                        </a:lnSpc>
                      </a:pPr>
                      <a:r>
                        <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50000"/>
                        </a:lnSpc>
                      </a:pP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@2.0×120%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bg1"/>
                    </a:solidFill>
                  </a:tcPr>
                </a:tc>
                <a:tc rowSpan="3">
                  <a:txBody>
                    <a:bodyPr/>
                    <a:lstStyle/>
                    <a:p>
                      <a:pPr algn="ctr">
                        <a:lnSpc>
                          <a:spcPct val="150000"/>
                        </a:lnSpc>
                      </a:pPr>
                      <a:r>
                        <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5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50000"/>
                        </a:lnSpc>
                      </a:pP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@2.0×120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74468">
                <a:tc vMerge="1">
                  <a:txBody>
                    <a:bodyPr/>
                    <a:lstStyle/>
                    <a:p>
                      <a:endParaRPr kumimoji="1" lang="ja-JP" altLang="en-US"/>
                    </a:p>
                  </a:txBody>
                  <a:tcPr/>
                </a:tc>
                <a:tc gridSpan="2">
                  <a:txBody>
                    <a:bodyPr/>
                    <a:lstStyle/>
                    <a:p>
                      <a:pPr algn="ct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首都圏</a:t>
                      </a:r>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一都三県</a:t>
                      </a:r>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中部三県</a:t>
                      </a:r>
                      <a:r>
                        <a:rPr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関西二府四県</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lang="ja-JP" altLang="en-US" sz="700">
                        <a:latin typeface="ＭＳ ゴシック" panose="020B0609070205080204" pitchFamily="49" charset="-128"/>
                        <a:ea typeface="ＭＳ ゴシック" panose="020B0609070205080204" pitchFamily="49" charset="-128"/>
                      </a:endParaRPr>
                    </a:p>
                  </a:txBody>
                  <a:tcPr marL="36000" marR="36000"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3"/>
                  </a:ext>
                </a:extLst>
              </a:tr>
              <a:tr h="177094">
                <a:tc vMerge="1">
                  <a:txBody>
                    <a:bodyPr/>
                    <a:lstStyle/>
                    <a:p>
                      <a:endParaRPr kumimoji="1" lang="ja-JP" alt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代</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代</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代</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代</a:t>
                      </a:r>
                      <a:r>
                        <a:rPr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代以上</a:t>
                      </a:r>
                    </a:p>
                  </a:txBody>
                  <a:tcPr marL="33231" marR="33231"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bg1"/>
                    </a:solidFill>
                  </a:tcPr>
                </a:tc>
                <a:tc hMerge="1">
                  <a:txBody>
                    <a:bodyPr/>
                    <a:lstStyle/>
                    <a:p>
                      <a:endParaRPr lang="ja-JP" altLang="en-US" sz="700">
                        <a:latin typeface="ＭＳ ゴシック" panose="020B0609070205080204" pitchFamily="49" charset="-128"/>
                        <a:ea typeface="ＭＳ ゴシック" panose="020B0609070205080204" pitchFamily="49" charset="-128"/>
                      </a:endParaRPr>
                    </a:p>
                  </a:txBody>
                  <a:tcPr marL="36000" marR="36000"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5"/>
                  </a:ext>
                </a:extLst>
              </a:tr>
            </a:tbl>
          </a:graphicData>
        </a:graphic>
      </p:graphicFrame>
      <p:sp>
        <p:nvSpPr>
          <p:cNvPr id="19" name="Text Box 16">
            <a:extLst>
              <a:ext uri="{FF2B5EF4-FFF2-40B4-BE49-F238E27FC236}">
                <a16:creationId xmlns:a16="http://schemas.microsoft.com/office/drawing/2014/main" id="{4510426A-D021-40DC-AE6C-D75B5E06C48C}"/>
              </a:ext>
            </a:extLst>
          </p:cNvPr>
          <p:cNvSpPr txBox="1">
            <a:spLocks noChangeArrowheads="1"/>
          </p:cNvSpPr>
          <p:nvPr/>
        </p:nvSpPr>
        <p:spPr bwMode="auto">
          <a:xfrm>
            <a:off x="9009601" y="6352051"/>
            <a:ext cx="896399"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2021.08.11</a:t>
            </a:r>
            <a:r>
              <a:rPr kumimoji="0" lang="ja-JP" altLang="en-US" sz="800" dirty="0">
                <a:solidFill>
                  <a:srgbClr val="C00000"/>
                </a:solidFill>
                <a:latin typeface="Century Gothic"/>
                <a:ea typeface="HGPｺﾞｼｯｸM"/>
              </a:rPr>
              <a:t>更新</a:t>
            </a:r>
          </a:p>
        </p:txBody>
      </p:sp>
    </p:spTree>
    <p:extLst>
      <p:ext uri="{BB962C8B-B14F-4D97-AF65-F5344CB8AC3E}">
        <p14:creationId xmlns:p14="http://schemas.microsoft.com/office/powerpoint/2010/main" val="4154405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タイトル 1">
            <a:extLst>
              <a:ext uri="{FF2B5EF4-FFF2-40B4-BE49-F238E27FC236}">
                <a16:creationId xmlns:a16="http://schemas.microsoft.com/office/drawing/2014/main" id="{5F47B91D-493A-4E56-A335-0C38FE106B37}"/>
              </a:ext>
            </a:extLst>
          </p:cNvPr>
          <p:cNvSpPr>
            <a:spLocks noGrp="1"/>
          </p:cNvSpPr>
          <p:nvPr>
            <p:ph type="title"/>
          </p:nvPr>
        </p:nvSpPr>
        <p:spPr>
          <a:xfrm>
            <a:off x="210100" y="188918"/>
            <a:ext cx="7905750" cy="460148"/>
          </a:xfrm>
        </p:spPr>
        <p:txBody>
          <a:bodyPr/>
          <a:lstStyle/>
          <a:p>
            <a:r>
              <a:rPr lang="ja-JP" altLang="en-US" kern="1100" spc="50" dirty="0"/>
              <a:t>ターゲティングインフィード（サイトカテゴリー）</a:t>
            </a:r>
            <a:endParaRPr kumimoji="1" lang="ja-JP" altLang="en-US" dirty="0"/>
          </a:p>
        </p:txBody>
      </p:sp>
      <p:grpSp>
        <p:nvGrpSpPr>
          <p:cNvPr id="27" name="グループ化 26">
            <a:extLst>
              <a:ext uri="{FF2B5EF4-FFF2-40B4-BE49-F238E27FC236}">
                <a16:creationId xmlns:a16="http://schemas.microsoft.com/office/drawing/2014/main" id="{6BFEE5D0-9230-4C1E-82FF-993AD6708B58}"/>
              </a:ext>
            </a:extLst>
          </p:cNvPr>
          <p:cNvGrpSpPr/>
          <p:nvPr/>
        </p:nvGrpSpPr>
        <p:grpSpPr>
          <a:xfrm>
            <a:off x="5099163" y="179469"/>
            <a:ext cx="946328" cy="226480"/>
            <a:chOff x="2345874" y="280659"/>
            <a:chExt cx="921760" cy="226480"/>
          </a:xfrm>
        </p:grpSpPr>
        <p:sp>
          <p:nvSpPr>
            <p:cNvPr id="28" name="角丸四角形 5">
              <a:extLst>
                <a:ext uri="{FF2B5EF4-FFF2-40B4-BE49-F238E27FC236}">
                  <a16:creationId xmlns:a16="http://schemas.microsoft.com/office/drawing/2014/main" id="{44D2D6FE-69E0-4E04-B303-02C741196B36}"/>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29" name="テキスト ボックス 28">
              <a:extLst>
                <a:ext uri="{FF2B5EF4-FFF2-40B4-BE49-F238E27FC236}">
                  <a16:creationId xmlns:a16="http://schemas.microsoft.com/office/drawing/2014/main" id="{F7E0ADAF-2F10-419A-928B-5788791411AE}"/>
                </a:ext>
              </a:extLst>
            </p:cNvPr>
            <p:cNvSpPr txBox="1"/>
            <p:nvPr/>
          </p:nvSpPr>
          <p:spPr>
            <a:xfrm>
              <a:off x="2460091" y="280659"/>
              <a:ext cx="693567" cy="223138"/>
            </a:xfrm>
            <a:prstGeom prst="rect">
              <a:avLst/>
            </a:prstGeom>
            <a:noFill/>
          </p:spPr>
          <p:txBody>
            <a:bodyPr wrap="none" rtlCol="0">
              <a:spAutoFit/>
            </a:bodyPr>
            <a:lstStyle/>
            <a:p>
              <a:pPr algn="ctr"/>
              <a:r>
                <a:rPr kumimoji="1" lang="ja-JP" altLang="en-US" sz="850" b="1" dirty="0">
                  <a:solidFill>
                    <a:srgbClr val="00253C"/>
                  </a:solidFill>
                  <a:latin typeface="+mn-ea"/>
                  <a:cs typeface="メイリオ" panose="020B0604030504040204" pitchFamily="50" charset="-128"/>
                </a:rPr>
                <a:t>インフィード</a:t>
              </a:r>
            </a:p>
          </p:txBody>
        </p:sp>
      </p:grpSp>
      <p:sp>
        <p:nvSpPr>
          <p:cNvPr id="30" name="正方形/長方形 29">
            <a:extLst>
              <a:ext uri="{FF2B5EF4-FFF2-40B4-BE49-F238E27FC236}">
                <a16:creationId xmlns:a16="http://schemas.microsoft.com/office/drawing/2014/main" id="{8925921F-A36F-4AA6-8E59-A574F5148863}"/>
              </a:ext>
            </a:extLst>
          </p:cNvPr>
          <p:cNvSpPr/>
          <p:nvPr/>
        </p:nvSpPr>
        <p:spPr>
          <a:xfrm>
            <a:off x="3879040" y="916066"/>
            <a:ext cx="5356749" cy="553998"/>
          </a:xfrm>
          <a:prstGeom prst="rect">
            <a:avLst/>
          </a:prstGeom>
          <a:noFill/>
        </p:spPr>
        <p:txBody>
          <a:bodyPr wrap="square">
            <a:spAutoFit/>
          </a:bodyPr>
          <a:lstStyle/>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ご指定のセクションやチャンネルにターゲティングして広告を掲載します。</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広告商材と親和性がある記事面に配信することでシナジーが期待できます。</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情報接触感度の高いユーザーに向けて、その体験を損なわない自然な形でメッセージを届けます</a:t>
            </a:r>
          </a:p>
        </p:txBody>
      </p:sp>
      <p:sp>
        <p:nvSpPr>
          <p:cNvPr id="31" name="角丸四角形 15">
            <a:extLst>
              <a:ext uri="{FF2B5EF4-FFF2-40B4-BE49-F238E27FC236}">
                <a16:creationId xmlns:a16="http://schemas.microsoft.com/office/drawing/2014/main" id="{C928B9C3-87D1-4FA4-8EA7-757BBAABFBFA}"/>
              </a:ext>
            </a:extLst>
          </p:cNvPr>
          <p:cNvSpPr/>
          <p:nvPr/>
        </p:nvSpPr>
        <p:spPr>
          <a:xfrm>
            <a:off x="4002207" y="3998450"/>
            <a:ext cx="908784" cy="216131"/>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32" name="表 31">
            <a:extLst>
              <a:ext uri="{FF2B5EF4-FFF2-40B4-BE49-F238E27FC236}">
                <a16:creationId xmlns:a16="http://schemas.microsoft.com/office/drawing/2014/main" id="{DEB74BD6-7BF4-4EF7-BB7B-FB988406958A}"/>
              </a:ext>
            </a:extLst>
          </p:cNvPr>
          <p:cNvGraphicFramePr>
            <a:graphicFrameLocks noGrp="1"/>
          </p:cNvGraphicFramePr>
          <p:nvPr/>
        </p:nvGraphicFramePr>
        <p:xfrm>
          <a:off x="3971197" y="4302961"/>
          <a:ext cx="5356748" cy="1165860"/>
        </p:xfrm>
        <a:graphic>
          <a:graphicData uri="http://schemas.openxmlformats.org/drawingml/2006/table">
            <a:tbl>
              <a:tblPr firstRow="1" bandRow="1">
                <a:tableStyleId>{5C22544A-7EE6-4342-B048-85BDC9FD1C3A}</a:tableStyleId>
              </a:tblPr>
              <a:tblGrid>
                <a:gridCol w="920922">
                  <a:extLst>
                    <a:ext uri="{9D8B030D-6E8A-4147-A177-3AD203B41FA5}">
                      <a16:colId xmlns:a16="http://schemas.microsoft.com/office/drawing/2014/main" val="20000"/>
                    </a:ext>
                  </a:extLst>
                </a:gridCol>
                <a:gridCol w="1738317">
                  <a:extLst>
                    <a:ext uri="{9D8B030D-6E8A-4147-A177-3AD203B41FA5}">
                      <a16:colId xmlns:a16="http://schemas.microsoft.com/office/drawing/2014/main" val="20001"/>
                    </a:ext>
                  </a:extLst>
                </a:gridCol>
                <a:gridCol w="938474">
                  <a:extLst>
                    <a:ext uri="{9D8B030D-6E8A-4147-A177-3AD203B41FA5}">
                      <a16:colId xmlns:a16="http://schemas.microsoft.com/office/drawing/2014/main" val="20002"/>
                    </a:ext>
                  </a:extLst>
                </a:gridCol>
                <a:gridCol w="1759035">
                  <a:extLst>
                    <a:ext uri="{9D8B030D-6E8A-4147-A177-3AD203B41FA5}">
                      <a16:colId xmlns:a16="http://schemas.microsoft.com/office/drawing/2014/main" val="20003"/>
                    </a:ext>
                  </a:extLst>
                </a:gridCol>
              </a:tblGrid>
              <a:tr h="1822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掲載期間</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任意</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掲載開始日</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平日任意</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8228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保証形態</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インプレッション保証</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表示方法</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ローテーション</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82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原稿仕様</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巻末「原稿規定」を参照ください。</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endParaRPr kumimoji="1" lang="ja-JP" altLang="en-US" sz="800">
                        <a:latin typeface="HGPｺﾞｼｯｸM" panose="020B0600000000000000" pitchFamily="50" charset="-128"/>
                        <a:ea typeface="HGPｺﾞｼｯｸM" panose="020B0600000000000000"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66918">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同時出稿本数</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本まで（差し替え含む）</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差し替え規定</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本まで</a:t>
                      </a:r>
                    </a:p>
                    <a:p>
                      <a:r>
                        <a:rPr kumimoji="1" lang="ja-JP" altLang="en-US" sz="650">
                          <a:latin typeface="Meiryo UI" panose="020B0604030504040204" pitchFamily="50" charset="-128"/>
                          <a:ea typeface="Meiryo UI" panose="020B0604030504040204" pitchFamily="50" charset="-128"/>
                          <a:cs typeface="Meiryo UI" panose="020B0604030504040204" pitchFamily="50" charset="-128"/>
                        </a:rPr>
                        <a:t>（同時出稿含む、営業日のみ、同時入稿）</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82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入稿締め切り</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a:latin typeface="HGPｺﾞｼｯｸM" panose="020B0600000000000000" pitchFamily="50" charset="-128"/>
                        <a:ea typeface="HGPｺﾞｼｯｸM" panose="020B0600000000000000"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
        <p:nvSpPr>
          <p:cNvPr id="34" name="正方形/長方形 33">
            <a:extLst>
              <a:ext uri="{FF2B5EF4-FFF2-40B4-BE49-F238E27FC236}">
                <a16:creationId xmlns:a16="http://schemas.microsoft.com/office/drawing/2014/main" id="{3CDB7C96-F48A-480F-B0EE-C14801BFBBE2}"/>
              </a:ext>
            </a:extLst>
          </p:cNvPr>
          <p:cNvSpPr/>
          <p:nvPr/>
        </p:nvSpPr>
        <p:spPr>
          <a:xfrm>
            <a:off x="3958431" y="3152161"/>
            <a:ext cx="5262097" cy="653577"/>
          </a:xfrm>
          <a:prstGeom prst="rect">
            <a:avLst/>
          </a:prstGeom>
          <a:noFill/>
        </p:spPr>
        <p:txBody>
          <a:bodyPr wrap="square">
            <a:spAutoFit/>
          </a:bodyPr>
          <a:lstStyle/>
          <a:p>
            <a:pPr marL="171450" indent="-171450">
              <a:lnSpc>
                <a:spcPts val="900"/>
              </a:lnSpc>
              <a:buFont typeface="HGPｺﾞｼｯｸM" panose="020B0600000000000000" pitchFamily="50" charset="-128"/>
              <a:buChar char="※"/>
            </a:pPr>
            <a:r>
              <a:rPr lang="ja-JP" altLang="en-US" sz="600" kern="900" dirty="0">
                <a:latin typeface="HGPｺﾞｼｯｸM" panose="020B0600000000000000" pitchFamily="50" charset="-128"/>
                <a:ea typeface="HGPｺﾞｼｯｸM" panose="020B0600000000000000" pitchFamily="50" charset="-128"/>
              </a:rPr>
              <a:t>最低販売金額は</a:t>
            </a:r>
            <a:r>
              <a:rPr lang="en-US" altLang="ja-JP" sz="600" kern="900" dirty="0">
                <a:latin typeface="HGPｺﾞｼｯｸM" panose="020B0600000000000000" pitchFamily="50" charset="-128"/>
                <a:ea typeface="HGPｺﾞｼｯｸM" panose="020B0600000000000000" pitchFamily="50" charset="-128"/>
              </a:rPr>
              <a:t>50</a:t>
            </a:r>
            <a:r>
              <a:rPr lang="ja-JP" altLang="en-US" sz="600" kern="900" dirty="0">
                <a:latin typeface="HGPｺﾞｼｯｸM" panose="020B0600000000000000" pitchFamily="50" charset="-128"/>
                <a:ea typeface="HGPｺﾞｼｯｸM" panose="020B0600000000000000" pitchFamily="50" charset="-128"/>
              </a:rPr>
              <a:t>万円です。</a:t>
            </a:r>
          </a:p>
          <a:p>
            <a:pPr marL="171450" indent="-171450">
              <a:lnSpc>
                <a:spcPts val="900"/>
              </a:lnSpc>
              <a:buFont typeface="HGPｺﾞｼｯｸM" panose="020B0600000000000000" pitchFamily="50" charset="-128"/>
              <a:buChar char="※"/>
            </a:pPr>
            <a:r>
              <a:rPr lang="ja-JP" altLang="en-US" sz="600" kern="900" dirty="0">
                <a:latin typeface="HGPｺﾞｼｯｸM" panose="020B0600000000000000" pitchFamily="50" charset="-128"/>
                <a:ea typeface="HGPｺﾞｼｯｸM" panose="020B0600000000000000" pitchFamily="50" charset="-128"/>
              </a:rPr>
              <a:t>日ごと、時間ごとの均等配信は保証いたしません。</a:t>
            </a:r>
          </a:p>
          <a:p>
            <a:pPr marL="171450" indent="-171450">
              <a:lnSpc>
                <a:spcPts val="900"/>
              </a:lnSpc>
              <a:buFont typeface="HGPｺﾞｼｯｸM" panose="020B0600000000000000" pitchFamily="50" charset="-128"/>
              <a:buChar char="※"/>
            </a:pPr>
            <a:r>
              <a:rPr lang="ja-JP" altLang="en-US" sz="600" kern="900" dirty="0">
                <a:latin typeface="HGPｺﾞｼｯｸM" panose="020B0600000000000000" pitchFamily="50" charset="-128"/>
                <a:ea typeface="HGPｺﾞｼｯｸM" panose="020B0600000000000000" pitchFamily="50" charset="-128"/>
              </a:rPr>
              <a:t>第三者配信はお受けできません。</a:t>
            </a:r>
          </a:p>
          <a:p>
            <a:pPr marL="171450" indent="-171450">
              <a:lnSpc>
                <a:spcPts val="900"/>
              </a:lnSpc>
              <a:buFont typeface="HGPｺﾞｼｯｸM" panose="020B0600000000000000" pitchFamily="50" charset="-128"/>
              <a:buChar char="※"/>
            </a:pPr>
            <a:r>
              <a:rPr lang="ja-JP" altLang="en-US" sz="600" kern="900" dirty="0">
                <a:latin typeface="HGPｺﾞｼｯｸM" panose="020B0600000000000000" pitchFamily="50" charset="-128"/>
                <a:ea typeface="HGPｺﾞｼｯｸM" panose="020B0600000000000000" pitchFamily="50" charset="-128"/>
              </a:rPr>
              <a:t>デバイス指定はできません。。</a:t>
            </a:r>
          </a:p>
          <a:p>
            <a:pPr marL="171450" indent="-171450">
              <a:lnSpc>
                <a:spcPts val="900"/>
              </a:lnSpc>
              <a:buFont typeface="HGPｺﾞｼｯｸM" panose="020B0600000000000000" pitchFamily="50" charset="-128"/>
              <a:buChar char="※"/>
            </a:pPr>
            <a:r>
              <a:rPr lang="en-US" altLang="ja-JP" sz="600" kern="900" dirty="0">
                <a:latin typeface="HGPｺﾞｼｯｸM" panose="020B0600000000000000" pitchFamily="50" charset="-128"/>
                <a:ea typeface="HGPｺﾞｼｯｸM" panose="020B0600000000000000" pitchFamily="50" charset="-128"/>
              </a:rPr>
              <a:t>50</a:t>
            </a:r>
            <a:r>
              <a:rPr lang="ja-JP" altLang="en-US" sz="600" kern="900" dirty="0">
                <a:latin typeface="HGPｺﾞｼｯｸM" panose="020B0600000000000000" pitchFamily="50" charset="-128"/>
                <a:ea typeface="HGPｺﾞｼｯｸM" panose="020B0600000000000000" pitchFamily="50" charset="-128"/>
              </a:rPr>
              <a:t>万</a:t>
            </a:r>
            <a:r>
              <a:rPr lang="en-US" altLang="ja-JP" sz="600" kern="900" dirty="0">
                <a:latin typeface="HGPｺﾞｼｯｸM" panose="020B0600000000000000" pitchFamily="50" charset="-128"/>
                <a:ea typeface="HGPｺﾞｼｯｸM" panose="020B0600000000000000" pitchFamily="50" charset="-128"/>
              </a:rPr>
              <a:t>imps</a:t>
            </a:r>
            <a:r>
              <a:rPr lang="ja-JP" altLang="en-US" sz="600" kern="900" dirty="0">
                <a:latin typeface="HGPｺﾞｼｯｸM" panose="020B0600000000000000" pitchFamily="50" charset="-128"/>
                <a:ea typeface="HGPｺﾞｼｯｸM" panose="020B0600000000000000" pitchFamily="50" charset="-128"/>
              </a:rPr>
              <a:t>以上で申し込みの場合は、原稿を</a:t>
            </a:r>
            <a:r>
              <a:rPr lang="en-US" altLang="ja-JP" sz="600" kern="900" dirty="0">
                <a:latin typeface="HGPｺﾞｼｯｸM" panose="020B0600000000000000" pitchFamily="50" charset="-128"/>
                <a:ea typeface="HGPｺﾞｼｯｸM" panose="020B0600000000000000" pitchFamily="50" charset="-128"/>
              </a:rPr>
              <a:t>2</a:t>
            </a:r>
            <a:r>
              <a:rPr lang="ja-JP" altLang="en-US" sz="600" kern="900" dirty="0">
                <a:latin typeface="HGPｺﾞｼｯｸM" panose="020B0600000000000000" pitchFamily="50" charset="-128"/>
                <a:ea typeface="HGPｺﾞｼｯｸM" panose="020B0600000000000000" pitchFamily="50" charset="-128"/>
              </a:rPr>
              <a:t>本以上ご用意ください</a:t>
            </a:r>
            <a:r>
              <a:rPr lang="ja-JP" altLang="en-US" sz="500" kern="900" dirty="0">
                <a:latin typeface="HGPｺﾞｼｯｸM" panose="020B0600000000000000" pitchFamily="50" charset="-128"/>
                <a:ea typeface="HGPｺﾞｼｯｸM" panose="020B0600000000000000" pitchFamily="50" charset="-128"/>
              </a:rPr>
              <a:t>。</a:t>
            </a:r>
          </a:p>
        </p:txBody>
      </p:sp>
      <p:grpSp>
        <p:nvGrpSpPr>
          <p:cNvPr id="35" name="グループ化 34">
            <a:extLst>
              <a:ext uri="{FF2B5EF4-FFF2-40B4-BE49-F238E27FC236}">
                <a16:creationId xmlns:a16="http://schemas.microsoft.com/office/drawing/2014/main" id="{CA4EC0FD-C185-4089-A863-7D9B752EC493}"/>
              </a:ext>
            </a:extLst>
          </p:cNvPr>
          <p:cNvGrpSpPr/>
          <p:nvPr/>
        </p:nvGrpSpPr>
        <p:grpSpPr>
          <a:xfrm>
            <a:off x="6125774" y="169134"/>
            <a:ext cx="946328" cy="226480"/>
            <a:chOff x="2345874" y="280659"/>
            <a:chExt cx="921760" cy="226480"/>
          </a:xfrm>
        </p:grpSpPr>
        <p:sp>
          <p:nvSpPr>
            <p:cNvPr id="36" name="角丸四角形 5">
              <a:extLst>
                <a:ext uri="{FF2B5EF4-FFF2-40B4-BE49-F238E27FC236}">
                  <a16:creationId xmlns:a16="http://schemas.microsoft.com/office/drawing/2014/main" id="{67333ADC-7E09-4C7A-9D23-20C970146E10}"/>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37" name="テキスト ボックス 36">
              <a:extLst>
                <a:ext uri="{FF2B5EF4-FFF2-40B4-BE49-F238E27FC236}">
                  <a16:creationId xmlns:a16="http://schemas.microsoft.com/office/drawing/2014/main" id="{4F997977-0DDB-459C-861D-EAEF8AA2DAB8}"/>
                </a:ext>
              </a:extLst>
            </p:cNvPr>
            <p:cNvSpPr txBox="1"/>
            <p:nvPr/>
          </p:nvSpPr>
          <p:spPr>
            <a:xfrm>
              <a:off x="2649016" y="280659"/>
              <a:ext cx="315713" cy="223138"/>
            </a:xfrm>
            <a:prstGeom prst="rect">
              <a:avLst/>
            </a:prstGeom>
            <a:noFill/>
          </p:spPr>
          <p:txBody>
            <a:bodyPr wrap="none" rtlCol="0">
              <a:spAutoFit/>
            </a:bodyPr>
            <a:lstStyle/>
            <a:p>
              <a:pPr algn="ctr"/>
              <a:r>
                <a:rPr kumimoji="1" lang="en-US" altLang="ja-JP" sz="850" b="1" dirty="0">
                  <a:solidFill>
                    <a:srgbClr val="00253C"/>
                  </a:solidFill>
                  <a:latin typeface="+mn-ea"/>
                  <a:cs typeface="メイリオ" panose="020B0604030504040204" pitchFamily="50" charset="-128"/>
                </a:rPr>
                <a:t>PC</a:t>
              </a:r>
              <a:endParaRPr kumimoji="1" lang="ja-JP" altLang="en-US" sz="850" b="1" dirty="0">
                <a:solidFill>
                  <a:srgbClr val="00253C"/>
                </a:solidFill>
                <a:latin typeface="+mn-ea"/>
                <a:cs typeface="メイリオ" panose="020B0604030504040204" pitchFamily="50" charset="-128"/>
              </a:endParaRPr>
            </a:p>
          </p:txBody>
        </p:sp>
      </p:grpSp>
      <p:pic>
        <p:nvPicPr>
          <p:cNvPr id="42" name="Picture 2">
            <a:extLst>
              <a:ext uri="{FF2B5EF4-FFF2-40B4-BE49-F238E27FC236}">
                <a16:creationId xmlns:a16="http://schemas.microsoft.com/office/drawing/2014/main" id="{447F4A08-A0FF-41B4-8378-A6BCC013385F}"/>
              </a:ext>
            </a:extLst>
          </p:cNvPr>
          <p:cNvPicPr preferRelativeResize="0">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85288" y="3879216"/>
            <a:ext cx="919336" cy="2274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正方形/長方形 42">
            <a:extLst>
              <a:ext uri="{FF2B5EF4-FFF2-40B4-BE49-F238E27FC236}">
                <a16:creationId xmlns:a16="http://schemas.microsoft.com/office/drawing/2014/main" id="{3CDC205B-DC26-47B4-B127-0C074918A19B}"/>
              </a:ext>
            </a:extLst>
          </p:cNvPr>
          <p:cNvSpPr/>
          <p:nvPr/>
        </p:nvSpPr>
        <p:spPr>
          <a:xfrm>
            <a:off x="298542" y="6159109"/>
            <a:ext cx="1188650" cy="220573"/>
          </a:xfrm>
          <a:prstGeom prst="rect">
            <a:avLst/>
          </a:prstGeom>
          <a:noFill/>
        </p:spPr>
        <p:txBody>
          <a:bodyPr wrap="square">
            <a:spAutoFit/>
          </a:bodyPr>
          <a:lstStyle/>
          <a:p>
            <a:pPr>
              <a:lnSpc>
                <a:spcPts val="1000"/>
              </a:lnSpc>
            </a:pPr>
            <a:r>
              <a:rPr lang="ja-JP" altLang="en-US" sz="800" dirty="0">
                <a:solidFill>
                  <a:prstClr val="black"/>
                </a:solidFill>
                <a:latin typeface="HGPｺﾞｼｯｸM" panose="020B0600000000000000" pitchFamily="50" charset="-128"/>
                <a:ea typeface="HGPｺﾞｼｯｸM" panose="020B0600000000000000" pitchFamily="50" charset="-128"/>
              </a:rPr>
              <a:t>日経電子版モバイル</a:t>
            </a:r>
            <a:endParaRPr lang="ja-JP" altLang="en-US" sz="8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44" name="正方形/長方形 43">
            <a:extLst>
              <a:ext uri="{FF2B5EF4-FFF2-40B4-BE49-F238E27FC236}">
                <a16:creationId xmlns:a16="http://schemas.microsoft.com/office/drawing/2014/main" id="{2056DD99-5ED5-4642-9109-67623DCA1903}"/>
              </a:ext>
            </a:extLst>
          </p:cNvPr>
          <p:cNvSpPr/>
          <p:nvPr/>
        </p:nvSpPr>
        <p:spPr>
          <a:xfrm>
            <a:off x="1285288" y="6144538"/>
            <a:ext cx="1197368" cy="220573"/>
          </a:xfrm>
          <a:prstGeom prst="rect">
            <a:avLst/>
          </a:prstGeom>
          <a:noFill/>
        </p:spPr>
        <p:txBody>
          <a:bodyPr wrap="square">
            <a:spAutoFit/>
          </a:bodyPr>
          <a:lstStyle/>
          <a:p>
            <a:pPr>
              <a:lnSpc>
                <a:spcPts val="1000"/>
              </a:lnSpc>
            </a:pPr>
            <a:r>
              <a:rPr lang="ja-JP" altLang="en-US" sz="800" dirty="0">
                <a:solidFill>
                  <a:prstClr val="black"/>
                </a:solidFill>
                <a:latin typeface="HGPｺﾞｼｯｸM" panose="020B0600000000000000" pitchFamily="50" charset="-128"/>
                <a:ea typeface="HGPｺﾞｼｯｸM" panose="020B0600000000000000" pitchFamily="50" charset="-128"/>
              </a:rPr>
              <a:t>日経電子版アプリ</a:t>
            </a:r>
            <a:endParaRPr lang="ja-JP" altLang="en-US" sz="8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45" name="正方形/長方形 44">
            <a:extLst>
              <a:ext uri="{FF2B5EF4-FFF2-40B4-BE49-F238E27FC236}">
                <a16:creationId xmlns:a16="http://schemas.microsoft.com/office/drawing/2014/main" id="{7A69CEA3-9831-43B6-B0EB-FB3CCB24A6DF}"/>
              </a:ext>
            </a:extLst>
          </p:cNvPr>
          <p:cNvSpPr/>
          <p:nvPr/>
        </p:nvSpPr>
        <p:spPr>
          <a:xfrm>
            <a:off x="132837" y="6313170"/>
            <a:ext cx="3674597" cy="215444"/>
          </a:xfrm>
          <a:prstGeom prst="rect">
            <a:avLst/>
          </a:prstGeom>
        </p:spPr>
        <p:txBody>
          <a:bodyPr wrap="square">
            <a:spAutoFit/>
          </a:bodyPr>
          <a:lstStyle/>
          <a:p>
            <a:r>
              <a:rPr lang="en-US" altLang="ja-JP" sz="800" dirty="0">
                <a:solidFill>
                  <a:prstClr val="black"/>
                </a:solidFill>
                <a:latin typeface="HGPｺﾞｼｯｸM" panose="020B0600000000000000" pitchFamily="50" charset="-128"/>
                <a:ea typeface="HGPｺﾞｼｯｸM" panose="020B0600000000000000" pitchFamily="50" charset="-128"/>
              </a:rPr>
              <a:t>※</a:t>
            </a:r>
            <a:r>
              <a:rPr lang="ja-JP" altLang="en-US" sz="800" dirty="0">
                <a:solidFill>
                  <a:prstClr val="black"/>
                </a:solidFill>
                <a:latin typeface="HGPｺﾞｼｯｸM" panose="020B0600000000000000" pitchFamily="50" charset="-128"/>
                <a:ea typeface="HGPｺﾞｼｯｸM" panose="020B0600000000000000" pitchFamily="50" charset="-128"/>
              </a:rPr>
              <a:t>イラストは掲載イメージのため、デザインが実際の配信とは異なる場合があります。</a:t>
            </a:r>
          </a:p>
        </p:txBody>
      </p:sp>
      <p:pic>
        <p:nvPicPr>
          <p:cNvPr id="46" name="Picture 2" descr="\\ndc32030\iソリューション局\iソリューション部\@iソリューション部共通\#【DB局】広告ガイドリニューアル\2017_08_イラスト修正など\イラスト\0816修正依頼対応イラスト\モバイルインフィード広告_電子版モバイル0816-2.png">
            <a:extLst>
              <a:ext uri="{FF2B5EF4-FFF2-40B4-BE49-F238E27FC236}">
                <a16:creationId xmlns:a16="http://schemas.microsoft.com/office/drawing/2014/main" id="{1C699927-E0E3-4D3E-8D4C-9B21CAB545F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78852" y="3875799"/>
            <a:ext cx="919335" cy="2274226"/>
          </a:xfrm>
          <a:prstGeom prst="rect">
            <a:avLst/>
          </a:prstGeom>
          <a:noFill/>
          <a:extLst>
            <a:ext uri="{909E8E84-426E-40DD-AFC4-6F175D3DCCD1}">
              <a14:hiddenFill xmlns:a14="http://schemas.microsoft.com/office/drawing/2010/main">
                <a:solidFill>
                  <a:srgbClr val="FFFFFF"/>
                </a:solidFill>
              </a14:hiddenFill>
            </a:ext>
          </a:extLst>
        </p:spPr>
      </p:pic>
      <p:sp>
        <p:nvSpPr>
          <p:cNvPr id="48" name="正方形/長方形 47">
            <a:extLst>
              <a:ext uri="{FF2B5EF4-FFF2-40B4-BE49-F238E27FC236}">
                <a16:creationId xmlns:a16="http://schemas.microsoft.com/office/drawing/2014/main" id="{C244BD08-C37A-4CF7-82C4-5B985AA9BC2A}"/>
              </a:ext>
            </a:extLst>
          </p:cNvPr>
          <p:cNvSpPr/>
          <p:nvPr/>
        </p:nvSpPr>
        <p:spPr>
          <a:xfrm>
            <a:off x="3971197" y="5535299"/>
            <a:ext cx="5952949" cy="841256"/>
          </a:xfrm>
          <a:prstGeom prst="rect">
            <a:avLst/>
          </a:prstGeom>
        </p:spPr>
        <p:txBody>
          <a:bodyPr wrap="square">
            <a:spAutoFit/>
          </a:bodyPr>
          <a:lstStyle/>
          <a:p>
            <a:pPr marL="171450" indent="-171450">
              <a:spcBef>
                <a:spcPts val="200"/>
              </a:spcBef>
              <a:buFont typeface="HGPｺﾞｼｯｸM" panose="020B0600000000000000" pitchFamily="50" charset="-128"/>
              <a:buChar char="※"/>
            </a:pPr>
            <a:r>
              <a:rPr lang="ja-JP" altLang="en-US" sz="600" dirty="0">
                <a:solidFill>
                  <a:prstClr val="black"/>
                </a:solidFill>
                <a:latin typeface="HGPｺﾞｼｯｸM" panose="020B0600000000000000" pitchFamily="50" charset="-128"/>
                <a:ea typeface="HGPｺﾞｼｯｸM" panose="020B0600000000000000" pitchFamily="50" charset="-128"/>
              </a:rPr>
              <a:t>デバイスによって実際の表示サイズは異なります。このため、画像サイズは厳守ください。</a:t>
            </a:r>
            <a:endParaRPr lang="en-US" altLang="ja-JP" sz="600" dirty="0">
              <a:solidFill>
                <a:prstClr val="black"/>
              </a:solidFill>
              <a:latin typeface="HGPｺﾞｼｯｸM" panose="020B0600000000000000" pitchFamily="50" charset="-128"/>
              <a:ea typeface="HGPｺﾞｼｯｸM" panose="020B0600000000000000" pitchFamily="50" charset="-128"/>
            </a:endParaRPr>
          </a:p>
          <a:p>
            <a:pPr marL="171450" indent="-171450">
              <a:spcBef>
                <a:spcPts val="200"/>
              </a:spcBef>
              <a:buFont typeface="HGPｺﾞｼｯｸM" panose="020B0600000000000000" pitchFamily="50" charset="-128"/>
              <a:buChar char="※"/>
            </a:pPr>
            <a:r>
              <a:rPr kumimoji="0" lang="ja-JP" altLang="en-US" sz="600" dirty="0">
                <a:solidFill>
                  <a:prstClr val="black"/>
                </a:solidFill>
                <a:latin typeface="HGPｺﾞｼｯｸM" panose="020B0600000000000000" pitchFamily="50" charset="-128"/>
                <a:ea typeface="HGPｺﾞｼｯｸM" panose="020B0600000000000000" pitchFamily="50" charset="-128"/>
              </a:rPr>
              <a:t>モバイルに配信する場合、リンク先がスマートフォン向けサイトでない場合、掲載をお断りする場合があります。</a:t>
            </a:r>
            <a:endParaRPr kumimoji="0" lang="en-US" altLang="ja-JP" sz="600" dirty="0">
              <a:solidFill>
                <a:prstClr val="black"/>
              </a:solidFill>
              <a:latin typeface="HGPｺﾞｼｯｸM" panose="020B0600000000000000" pitchFamily="50" charset="-128"/>
              <a:ea typeface="HGPｺﾞｼｯｸM" panose="020B0600000000000000" pitchFamily="50" charset="-128"/>
            </a:endParaRPr>
          </a:p>
          <a:p>
            <a:pPr marL="171450" indent="-171450">
              <a:spcBef>
                <a:spcPts val="200"/>
              </a:spcBef>
              <a:buFont typeface="HGPｺﾞｼｯｸM" panose="020B0600000000000000" pitchFamily="50" charset="-128"/>
              <a:buChar char="※"/>
            </a:pPr>
            <a:r>
              <a:rPr kumimoji="0" lang="ja-JP" altLang="en-US" sz="600" dirty="0">
                <a:latin typeface="HGPｺﾞｼｯｸM" panose="020B0600000000000000" pitchFamily="50" charset="-128"/>
                <a:ea typeface="HGPｺﾞｼｯｸM" panose="020B0600000000000000" pitchFamily="50" charset="-128"/>
              </a:rPr>
              <a:t>文字数によっては広告主名が</a:t>
            </a:r>
            <a:r>
              <a:rPr kumimoji="0" lang="en-US" altLang="ja-JP" sz="600" dirty="0">
                <a:latin typeface="HGPｺﾞｼｯｸM" panose="020B0600000000000000" pitchFamily="50" charset="-128"/>
                <a:ea typeface="HGPｺﾞｼｯｸM" panose="020B0600000000000000" pitchFamily="50" charset="-128"/>
              </a:rPr>
              <a:t>2</a:t>
            </a:r>
            <a:r>
              <a:rPr kumimoji="0" lang="ja-JP" altLang="en-US" sz="600" dirty="0">
                <a:latin typeface="HGPｺﾞｼｯｸM" panose="020B0600000000000000" pitchFamily="50" charset="-128"/>
                <a:ea typeface="HGPｺﾞｼｯｸM" panose="020B0600000000000000" pitchFamily="50" charset="-128"/>
              </a:rPr>
              <a:t>行に折り返す場合があります。</a:t>
            </a:r>
            <a:endParaRPr kumimoji="0" lang="en-US" altLang="ja-JP" sz="600" dirty="0">
              <a:latin typeface="HGPｺﾞｼｯｸM" panose="020B0600000000000000" pitchFamily="50" charset="-128"/>
              <a:ea typeface="HGPｺﾞｼｯｸM" panose="020B0600000000000000" pitchFamily="50" charset="-128"/>
            </a:endParaRPr>
          </a:p>
          <a:p>
            <a:pPr marL="171450" indent="-171450">
              <a:spcBef>
                <a:spcPts val="200"/>
              </a:spcBef>
              <a:buFont typeface="HGPｺﾞｼｯｸM" panose="020B0600000000000000" pitchFamily="50" charset="-128"/>
              <a:buChar char="※"/>
            </a:pPr>
            <a:r>
              <a:rPr kumimoji="0" lang="ja-JP" altLang="en-US" sz="600" dirty="0">
                <a:solidFill>
                  <a:prstClr val="black"/>
                </a:solidFill>
                <a:latin typeface="HGPｺﾞｼｯｸM" panose="020B0600000000000000" pitchFamily="50" charset="-128"/>
                <a:ea typeface="HGPｺﾞｼｯｸM" panose="020B0600000000000000" pitchFamily="50" charset="-128"/>
              </a:rPr>
              <a:t>画像上にテキストを表記する場合は、文字数</a:t>
            </a:r>
            <a:r>
              <a:rPr kumimoji="0" lang="en-US" altLang="ja-JP" sz="600" dirty="0">
                <a:solidFill>
                  <a:prstClr val="black"/>
                </a:solidFill>
                <a:latin typeface="HGPｺﾞｼｯｸM" panose="020B0600000000000000" pitchFamily="50" charset="-128"/>
                <a:ea typeface="HGPｺﾞｼｯｸM" panose="020B0600000000000000" pitchFamily="50" charset="-128"/>
              </a:rPr>
              <a:t>15</a:t>
            </a:r>
            <a:r>
              <a:rPr kumimoji="0" lang="ja-JP" altLang="en-US" sz="600" dirty="0">
                <a:solidFill>
                  <a:prstClr val="black"/>
                </a:solidFill>
                <a:latin typeface="HGPｺﾞｼｯｸM" panose="020B0600000000000000" pitchFamily="50" charset="-128"/>
                <a:ea typeface="HGPｺﾞｼｯｸM" panose="020B0600000000000000" pitchFamily="50" charset="-128"/>
              </a:rPr>
              <a:t>文字までを目安に、文字部分以外の余白が</a:t>
            </a:r>
            <a:r>
              <a:rPr kumimoji="0" lang="en-US" altLang="ja-JP" sz="600" dirty="0">
                <a:solidFill>
                  <a:prstClr val="black"/>
                </a:solidFill>
                <a:latin typeface="HGPｺﾞｼｯｸM" panose="020B0600000000000000" pitchFamily="50" charset="-128"/>
                <a:ea typeface="HGPｺﾞｼｯｸM" panose="020B0600000000000000" pitchFamily="50" charset="-128"/>
              </a:rPr>
              <a:t>1/3</a:t>
            </a:r>
            <a:r>
              <a:rPr kumimoji="0" lang="ja-JP" altLang="en-US" sz="600" dirty="0">
                <a:solidFill>
                  <a:prstClr val="black"/>
                </a:solidFill>
                <a:latin typeface="HGPｺﾞｼｯｸM" panose="020B0600000000000000" pitchFamily="50" charset="-128"/>
                <a:ea typeface="HGPｺﾞｼｯｸM" panose="020B0600000000000000" pitchFamily="50" charset="-128"/>
              </a:rPr>
              <a:t>程度になるような大きさで視認性を確保してください。</a:t>
            </a:r>
          </a:p>
          <a:p>
            <a:pPr marL="171450" indent="-171450">
              <a:spcBef>
                <a:spcPts val="200"/>
              </a:spcBef>
              <a:buFont typeface="HGPｺﾞｼｯｸM" panose="020B0600000000000000" pitchFamily="50" charset="-128"/>
              <a:buChar char="※"/>
            </a:pPr>
            <a:r>
              <a:rPr kumimoji="0" lang="ja-JP" altLang="en-US" sz="600" dirty="0">
                <a:solidFill>
                  <a:prstClr val="black"/>
                </a:solidFill>
                <a:latin typeface="HGPｺﾞｼｯｸM" panose="020B0600000000000000" pitchFamily="50" charset="-128"/>
                <a:ea typeface="HGPｺﾞｼｯｸM" panose="020B0600000000000000" pitchFamily="50" charset="-128"/>
              </a:rPr>
              <a:t>表記する文字内容は</a:t>
            </a:r>
            <a:r>
              <a:rPr kumimoji="0" lang="en-US" altLang="ja-JP" sz="600" dirty="0">
                <a:solidFill>
                  <a:prstClr val="black"/>
                </a:solidFill>
                <a:latin typeface="HGPｺﾞｼｯｸM" panose="020B0600000000000000" pitchFamily="50" charset="-128"/>
                <a:ea typeface="HGPｺﾞｼｯｸM" panose="020B0600000000000000" pitchFamily="50" charset="-128"/>
              </a:rPr>
              <a:t>1</a:t>
            </a:r>
            <a:r>
              <a:rPr kumimoji="0" lang="ja-JP" altLang="en-US" sz="600" dirty="0">
                <a:solidFill>
                  <a:prstClr val="black"/>
                </a:solidFill>
                <a:latin typeface="HGPｺﾞｼｯｸM" panose="020B0600000000000000" pitchFamily="50" charset="-128"/>
                <a:ea typeface="HGPｺﾞｼｯｸM" panose="020B0600000000000000" pitchFamily="50" charset="-128"/>
              </a:rPr>
              <a:t>要素だけです。（例：企画タイトル、メインキャッチのみ。　（</a:t>
            </a:r>
            <a:r>
              <a:rPr kumimoji="0" lang="en-US" altLang="ja-JP" sz="600" dirty="0">
                <a:solidFill>
                  <a:prstClr val="black"/>
                </a:solidFill>
                <a:latin typeface="HGPｺﾞｼｯｸM" panose="020B0600000000000000" pitchFamily="50" charset="-128"/>
                <a:ea typeface="HGPｺﾞｼｯｸM" panose="020B0600000000000000" pitchFamily="50" charset="-128"/>
              </a:rPr>
              <a:t>NG</a:t>
            </a:r>
            <a:r>
              <a:rPr kumimoji="0" lang="ja-JP" altLang="en-US" sz="600" dirty="0">
                <a:solidFill>
                  <a:prstClr val="black"/>
                </a:solidFill>
                <a:latin typeface="HGPｺﾞｼｯｸM" panose="020B0600000000000000" pitchFamily="50" charset="-128"/>
                <a:ea typeface="HGPｺﾞｼｯｸM" panose="020B0600000000000000" pitchFamily="50" charset="-128"/>
              </a:rPr>
              <a:t>例：イベント名</a:t>
            </a:r>
            <a:r>
              <a:rPr kumimoji="0" lang="en-US" altLang="ja-JP" sz="600" dirty="0">
                <a:solidFill>
                  <a:prstClr val="black"/>
                </a:solidFill>
                <a:latin typeface="HGPｺﾞｼｯｸM" panose="020B0600000000000000" pitchFamily="50" charset="-128"/>
                <a:ea typeface="HGPｺﾞｼｯｸM" panose="020B0600000000000000" pitchFamily="50" charset="-128"/>
              </a:rPr>
              <a:t>/</a:t>
            </a:r>
            <a:r>
              <a:rPr kumimoji="0" lang="ja-JP" altLang="en-US" sz="600" dirty="0">
                <a:solidFill>
                  <a:prstClr val="black"/>
                </a:solidFill>
                <a:latin typeface="HGPｺﾞｼｯｸM" panose="020B0600000000000000" pitchFamily="50" charset="-128"/>
                <a:ea typeface="HGPｺﾞｼｯｸM" panose="020B0600000000000000" pitchFamily="50" charset="-128"/>
              </a:rPr>
              <a:t>日時</a:t>
            </a:r>
            <a:r>
              <a:rPr kumimoji="0" lang="en-US" altLang="ja-JP" sz="600" dirty="0">
                <a:solidFill>
                  <a:prstClr val="black"/>
                </a:solidFill>
                <a:latin typeface="HGPｺﾞｼｯｸM" panose="020B0600000000000000" pitchFamily="50" charset="-128"/>
                <a:ea typeface="HGPｺﾞｼｯｸM" panose="020B0600000000000000" pitchFamily="50" charset="-128"/>
              </a:rPr>
              <a:t>/</a:t>
            </a:r>
            <a:r>
              <a:rPr kumimoji="0" lang="ja-JP" altLang="en-US" sz="600" dirty="0">
                <a:solidFill>
                  <a:prstClr val="black"/>
                </a:solidFill>
                <a:latin typeface="HGPｺﾞｼｯｸM" panose="020B0600000000000000" pitchFamily="50" charset="-128"/>
                <a:ea typeface="HGPｺﾞｼｯｸM" panose="020B0600000000000000" pitchFamily="50" charset="-128"/>
              </a:rPr>
              <a:t>場所等、多要素の記載））視認性を確保するため、入稿いただいた素材の修正をお願いする場合があります。</a:t>
            </a:r>
            <a:r>
              <a:rPr lang="ja-JP" altLang="en-US" sz="600" dirty="0">
                <a:solidFill>
                  <a:prstClr val="black"/>
                </a:solidFill>
                <a:latin typeface="HGPｺﾞｼｯｸM" panose="020B0600000000000000" pitchFamily="50" charset="-128"/>
                <a:ea typeface="HGPｺﾞｼｯｸM" panose="020B0600000000000000" pitchFamily="50" charset="-128"/>
              </a:rPr>
              <a:t>掲載面により広告主名、</a:t>
            </a:r>
            <a:r>
              <a:rPr lang="en-US" altLang="ja-JP" sz="600" dirty="0">
                <a:solidFill>
                  <a:prstClr val="black"/>
                </a:solidFill>
                <a:latin typeface="HGPｺﾞｼｯｸM" panose="020B0600000000000000" pitchFamily="50" charset="-128"/>
                <a:ea typeface="HGPｺﾞｼｯｸM" panose="020B0600000000000000" pitchFamily="50" charset="-128"/>
              </a:rPr>
              <a:t>PR</a:t>
            </a:r>
            <a:r>
              <a:rPr lang="ja-JP" altLang="en-US" sz="600" dirty="0">
                <a:solidFill>
                  <a:prstClr val="black"/>
                </a:solidFill>
                <a:latin typeface="HGPｺﾞｼｯｸM" panose="020B0600000000000000" pitchFamily="50" charset="-128"/>
                <a:ea typeface="HGPｺﾞｼｯｸM" panose="020B0600000000000000" pitchFamily="50" charset="-128"/>
              </a:rPr>
              <a:t>ラベルの位置が異なる場合があります。</a:t>
            </a:r>
            <a:r>
              <a:rPr kumimoji="0" lang="ja-JP" altLang="en-US" sz="600" dirty="0">
                <a:solidFill>
                  <a:prstClr val="black"/>
                </a:solidFill>
                <a:latin typeface="HGPｺﾞｼｯｸM" panose="020B0600000000000000" pitchFamily="50" charset="-128"/>
                <a:ea typeface="HGPｺﾞｼｯｸM" panose="020B0600000000000000" pitchFamily="50" charset="-128"/>
              </a:rPr>
              <a:t>掲載期間内に合計</a:t>
            </a:r>
            <a:r>
              <a:rPr kumimoji="0" lang="en-US" altLang="ja-JP" sz="600" dirty="0">
                <a:solidFill>
                  <a:prstClr val="black"/>
                </a:solidFill>
                <a:latin typeface="HGPｺﾞｼｯｸM" panose="020B0600000000000000" pitchFamily="50" charset="-128"/>
                <a:ea typeface="HGPｺﾞｼｯｸM" panose="020B0600000000000000" pitchFamily="50" charset="-128"/>
              </a:rPr>
              <a:t>4</a:t>
            </a:r>
            <a:r>
              <a:rPr kumimoji="0" lang="ja-JP" altLang="en-US" sz="600" dirty="0">
                <a:solidFill>
                  <a:prstClr val="black"/>
                </a:solidFill>
                <a:latin typeface="HGPｺﾞｼｯｸM" panose="020B0600000000000000" pitchFamily="50" charset="-128"/>
                <a:ea typeface="HGPｺﾞｼｯｸM" panose="020B0600000000000000" pitchFamily="50" charset="-128"/>
              </a:rPr>
              <a:t>本まで同時掲載および原稿差し替えが可能です。</a:t>
            </a:r>
            <a:r>
              <a:rPr kumimoji="0" lang="en-US" altLang="ja-JP" sz="600" dirty="0">
                <a:solidFill>
                  <a:prstClr val="black"/>
                </a:solidFill>
                <a:latin typeface="HGPｺﾞｼｯｸM" panose="020B0600000000000000" pitchFamily="50" charset="-128"/>
                <a:ea typeface="HGPｺﾞｼｯｸM" panose="020B0600000000000000" pitchFamily="50" charset="-128"/>
              </a:rPr>
              <a:t>5</a:t>
            </a:r>
            <a:r>
              <a:rPr kumimoji="0" lang="ja-JP" altLang="en-US" sz="600" dirty="0">
                <a:solidFill>
                  <a:prstClr val="black"/>
                </a:solidFill>
                <a:latin typeface="HGPｺﾞｼｯｸM" panose="020B0600000000000000" pitchFamily="50" charset="-128"/>
                <a:ea typeface="HGPｺﾞｼｯｸM" panose="020B0600000000000000" pitchFamily="50" charset="-128"/>
              </a:rPr>
              <a:t>本以上の掲載または差し替えを行う場合は、</a:t>
            </a:r>
            <a:r>
              <a:rPr kumimoji="0" lang="en-US" altLang="ja-JP" sz="600" dirty="0">
                <a:solidFill>
                  <a:prstClr val="black"/>
                </a:solidFill>
                <a:latin typeface="HGPｺﾞｼｯｸM" panose="020B0600000000000000" pitchFamily="50" charset="-128"/>
                <a:ea typeface="HGPｺﾞｼｯｸM" panose="020B0600000000000000" pitchFamily="50" charset="-128"/>
              </a:rPr>
              <a:t>5</a:t>
            </a:r>
            <a:r>
              <a:rPr kumimoji="0" lang="ja-JP" altLang="en-US" sz="600" dirty="0">
                <a:solidFill>
                  <a:prstClr val="black"/>
                </a:solidFill>
                <a:latin typeface="HGPｺﾞｼｯｸM" panose="020B0600000000000000" pitchFamily="50" charset="-128"/>
                <a:ea typeface="HGPｺﾞｼｯｸM" panose="020B0600000000000000" pitchFamily="50" charset="-128"/>
              </a:rPr>
              <a:t>本目から</a:t>
            </a:r>
            <a:r>
              <a:rPr kumimoji="0" lang="en-US" altLang="ja-JP" sz="600" dirty="0">
                <a:solidFill>
                  <a:prstClr val="black"/>
                </a:solidFill>
                <a:latin typeface="HGPｺﾞｼｯｸM" panose="020B0600000000000000" pitchFamily="50" charset="-128"/>
                <a:ea typeface="HGPｺﾞｼｯｸM" panose="020B0600000000000000" pitchFamily="50" charset="-128"/>
              </a:rPr>
              <a:t>1</a:t>
            </a:r>
            <a:r>
              <a:rPr kumimoji="0" lang="ja-JP" altLang="en-US" sz="600" dirty="0">
                <a:solidFill>
                  <a:prstClr val="black"/>
                </a:solidFill>
                <a:latin typeface="HGPｺﾞｼｯｸM" panose="020B0600000000000000" pitchFamily="50" charset="-128"/>
                <a:ea typeface="HGPｺﾞｼｯｸM" panose="020B0600000000000000" pitchFamily="50" charset="-128"/>
              </a:rPr>
              <a:t>本につき</a:t>
            </a:r>
            <a:r>
              <a:rPr kumimoji="0" lang="en-US" altLang="ja-JP" sz="600" dirty="0">
                <a:solidFill>
                  <a:prstClr val="black"/>
                </a:solidFill>
                <a:latin typeface="HGPｺﾞｼｯｸM" panose="020B0600000000000000" pitchFamily="50" charset="-128"/>
                <a:ea typeface="HGPｺﾞｼｯｸM" panose="020B0600000000000000" pitchFamily="50" charset="-128"/>
              </a:rPr>
              <a:t>2</a:t>
            </a:r>
            <a:r>
              <a:rPr kumimoji="0" lang="ja-JP" altLang="en-US" sz="600" dirty="0">
                <a:solidFill>
                  <a:prstClr val="black"/>
                </a:solidFill>
                <a:latin typeface="HGPｺﾞｼｯｸM" panose="020B0600000000000000" pitchFamily="50" charset="-128"/>
                <a:ea typeface="HGPｺﾞｼｯｸM" panose="020B0600000000000000" pitchFamily="50" charset="-128"/>
              </a:rPr>
              <a:t>万円の追加料金がかかります。</a:t>
            </a:r>
            <a:endParaRPr lang="ja-JP" altLang="en-US" sz="600" dirty="0">
              <a:solidFill>
                <a:prstClr val="black"/>
              </a:solidFill>
              <a:latin typeface="HGPｺﾞｼｯｸM" panose="020B0600000000000000" pitchFamily="50" charset="-128"/>
              <a:ea typeface="HGPｺﾞｼｯｸM" panose="020B0600000000000000" pitchFamily="50" charset="-128"/>
            </a:endParaRPr>
          </a:p>
        </p:txBody>
      </p:sp>
      <p:sp>
        <p:nvSpPr>
          <p:cNvPr id="49" name="正方形/長方形 48">
            <a:extLst>
              <a:ext uri="{FF2B5EF4-FFF2-40B4-BE49-F238E27FC236}">
                <a16:creationId xmlns:a16="http://schemas.microsoft.com/office/drawing/2014/main" id="{9D69CFF3-7FC3-4612-9ED4-1968379F3C25}"/>
              </a:ext>
            </a:extLst>
          </p:cNvPr>
          <p:cNvSpPr/>
          <p:nvPr/>
        </p:nvSpPr>
        <p:spPr>
          <a:xfrm>
            <a:off x="2820797" y="3569433"/>
            <a:ext cx="1496383" cy="205826"/>
          </a:xfrm>
          <a:prstGeom prst="rect">
            <a:avLst/>
          </a:prstGeom>
          <a:noFill/>
        </p:spPr>
        <p:txBody>
          <a:bodyPr wrap="square">
            <a:spAutoFit/>
          </a:bodyPr>
          <a:lstStyle/>
          <a:p>
            <a:pPr>
              <a:lnSpc>
                <a:spcPts val="1000"/>
              </a:lnSpc>
            </a:pPr>
            <a:r>
              <a:rPr lang="en-US" altLang="ja-JP" sz="8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NIKKEISTYLE PC</a:t>
            </a:r>
            <a:endParaRPr lang="ja-JP" altLang="en-US" sz="8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pic>
        <p:nvPicPr>
          <p:cNvPr id="50" name="図 49">
            <a:extLst>
              <a:ext uri="{FF2B5EF4-FFF2-40B4-BE49-F238E27FC236}">
                <a16:creationId xmlns:a16="http://schemas.microsoft.com/office/drawing/2014/main" id="{C3244705-2C3F-4CC7-94D7-DAED9D8B9200}"/>
              </a:ext>
            </a:extLst>
          </p:cNvPr>
          <p:cNvPicPr>
            <a:picLocks noChangeAspect="1"/>
          </p:cNvPicPr>
          <p:nvPr/>
        </p:nvPicPr>
        <p:blipFill>
          <a:blip r:embed="rId5"/>
          <a:stretch>
            <a:fillRect/>
          </a:stretch>
        </p:blipFill>
        <p:spPr>
          <a:xfrm>
            <a:off x="2633975" y="1151557"/>
            <a:ext cx="1125364" cy="2263815"/>
          </a:xfrm>
          <a:prstGeom prst="rect">
            <a:avLst/>
          </a:prstGeom>
        </p:spPr>
      </p:pic>
      <p:pic>
        <p:nvPicPr>
          <p:cNvPr id="51" name="図 50">
            <a:extLst>
              <a:ext uri="{FF2B5EF4-FFF2-40B4-BE49-F238E27FC236}">
                <a16:creationId xmlns:a16="http://schemas.microsoft.com/office/drawing/2014/main" id="{4B16CE8B-FDEF-4C8A-9ACD-A345E87E30E4}"/>
              </a:ext>
            </a:extLst>
          </p:cNvPr>
          <p:cNvPicPr>
            <a:picLocks noChangeAspect="1"/>
          </p:cNvPicPr>
          <p:nvPr/>
        </p:nvPicPr>
        <p:blipFill>
          <a:blip r:embed="rId6"/>
          <a:stretch>
            <a:fillRect/>
          </a:stretch>
        </p:blipFill>
        <p:spPr>
          <a:xfrm>
            <a:off x="2511648" y="4624310"/>
            <a:ext cx="908487" cy="1555830"/>
          </a:xfrm>
          <a:prstGeom prst="rect">
            <a:avLst/>
          </a:prstGeom>
        </p:spPr>
      </p:pic>
      <p:sp>
        <p:nvSpPr>
          <p:cNvPr id="52" name="正方形/長方形 51">
            <a:extLst>
              <a:ext uri="{FF2B5EF4-FFF2-40B4-BE49-F238E27FC236}">
                <a16:creationId xmlns:a16="http://schemas.microsoft.com/office/drawing/2014/main" id="{D070C73E-8B74-4FD5-BCAB-D34AEB5834AD}"/>
              </a:ext>
            </a:extLst>
          </p:cNvPr>
          <p:cNvSpPr/>
          <p:nvPr/>
        </p:nvSpPr>
        <p:spPr>
          <a:xfrm>
            <a:off x="2462048" y="6123809"/>
            <a:ext cx="1496383" cy="205826"/>
          </a:xfrm>
          <a:prstGeom prst="rect">
            <a:avLst/>
          </a:prstGeom>
          <a:noFill/>
        </p:spPr>
        <p:txBody>
          <a:bodyPr wrap="square">
            <a:spAutoFit/>
          </a:bodyPr>
          <a:lstStyle/>
          <a:p>
            <a:pPr>
              <a:lnSpc>
                <a:spcPts val="1000"/>
              </a:lnSpc>
            </a:pPr>
            <a:r>
              <a:rPr lang="en-US" altLang="ja-JP" sz="8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NIKKEISTYLE </a:t>
            </a:r>
            <a:r>
              <a:rPr lang="ja-JP" altLang="en-US" sz="8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モバイル</a:t>
            </a:r>
          </a:p>
        </p:txBody>
      </p:sp>
      <p:sp>
        <p:nvSpPr>
          <p:cNvPr id="59" name="正方形/長方形 58">
            <a:extLst>
              <a:ext uri="{FF2B5EF4-FFF2-40B4-BE49-F238E27FC236}">
                <a16:creationId xmlns:a16="http://schemas.microsoft.com/office/drawing/2014/main" id="{C8099F6C-C623-4306-A4E1-76F2AC26DBE3}"/>
              </a:ext>
            </a:extLst>
          </p:cNvPr>
          <p:cNvSpPr/>
          <p:nvPr/>
        </p:nvSpPr>
        <p:spPr>
          <a:xfrm>
            <a:off x="-292660" y="3532492"/>
            <a:ext cx="1956263" cy="205826"/>
          </a:xfrm>
          <a:prstGeom prst="rect">
            <a:avLst/>
          </a:prstGeom>
          <a:noFill/>
        </p:spPr>
        <p:txBody>
          <a:bodyPr wrap="square">
            <a:spAutoFit/>
          </a:bodyPr>
          <a:lstStyle/>
          <a:p>
            <a:pPr algn="ctr">
              <a:lnSpc>
                <a:spcPts val="1000"/>
              </a:lnSpc>
            </a:pPr>
            <a:r>
              <a:rPr lang="ja-JP" altLang="en-US" sz="800" dirty="0">
                <a:solidFill>
                  <a:prstClr val="black"/>
                </a:solidFill>
                <a:latin typeface="HGPｺﾞｼｯｸM" panose="020B0600000000000000" pitchFamily="50" charset="-128"/>
                <a:ea typeface="HGPｺﾞｼｯｸM" panose="020B0600000000000000" pitchFamily="50" charset="-128"/>
              </a:rPr>
              <a:t>日経電子版</a:t>
            </a:r>
            <a:r>
              <a:rPr lang="en-US" altLang="ja-JP" sz="800" dirty="0">
                <a:solidFill>
                  <a:prstClr val="black"/>
                </a:solidFill>
                <a:latin typeface="HGPｺﾞｼｯｸM" panose="020B0600000000000000" pitchFamily="50" charset="-128"/>
                <a:ea typeface="HGPｺﾞｼｯｸM" panose="020B0600000000000000" pitchFamily="50" charset="-128"/>
              </a:rPr>
              <a:t>PC</a:t>
            </a:r>
            <a:r>
              <a:rPr lang="ja-JP" altLang="en-US" sz="800" dirty="0">
                <a:solidFill>
                  <a:prstClr val="black"/>
                </a:solidFill>
                <a:latin typeface="HGPｺﾞｼｯｸM" panose="020B0600000000000000" pitchFamily="50" charset="-128"/>
                <a:ea typeface="HGPｺﾞｼｯｸM" panose="020B0600000000000000" pitchFamily="50" charset="-128"/>
              </a:rPr>
              <a:t>　</a:t>
            </a:r>
            <a:r>
              <a:rPr lang="ja-JP" altLang="en-US" sz="8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セクショントップ</a:t>
            </a:r>
            <a:endParaRPr lang="en-US" altLang="ja-JP" sz="8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53" name="Text Box 16">
            <a:extLst>
              <a:ext uri="{FF2B5EF4-FFF2-40B4-BE49-F238E27FC236}">
                <a16:creationId xmlns:a16="http://schemas.microsoft.com/office/drawing/2014/main" id="{CBD2E4C7-80BE-4194-A9E8-93ADC0959EDB}"/>
              </a:ext>
            </a:extLst>
          </p:cNvPr>
          <p:cNvSpPr txBox="1">
            <a:spLocks noChangeArrowheads="1"/>
          </p:cNvSpPr>
          <p:nvPr/>
        </p:nvSpPr>
        <p:spPr bwMode="auto">
          <a:xfrm>
            <a:off x="9065705" y="6352051"/>
            <a:ext cx="84029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2021.12.3</a:t>
            </a:r>
            <a:r>
              <a:rPr kumimoji="0" lang="ja-JP" altLang="en-US" sz="800" dirty="0">
                <a:solidFill>
                  <a:srgbClr val="C00000"/>
                </a:solidFill>
                <a:latin typeface="Century Gothic"/>
                <a:ea typeface="HGPｺﾞｼｯｸM"/>
              </a:rPr>
              <a:t>更新</a:t>
            </a:r>
          </a:p>
        </p:txBody>
      </p:sp>
      <p:sp>
        <p:nvSpPr>
          <p:cNvPr id="55" name="角丸四角形 8">
            <a:extLst>
              <a:ext uri="{FF2B5EF4-FFF2-40B4-BE49-F238E27FC236}">
                <a16:creationId xmlns:a16="http://schemas.microsoft.com/office/drawing/2014/main" id="{EB04F610-09E4-4181-ABA2-0FC97733F221}"/>
              </a:ext>
            </a:extLst>
          </p:cNvPr>
          <p:cNvSpPr/>
          <p:nvPr/>
        </p:nvSpPr>
        <p:spPr>
          <a:xfrm>
            <a:off x="5121357" y="474068"/>
            <a:ext cx="946328"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56" name="テキスト ボックス 55">
            <a:extLst>
              <a:ext uri="{FF2B5EF4-FFF2-40B4-BE49-F238E27FC236}">
                <a16:creationId xmlns:a16="http://schemas.microsoft.com/office/drawing/2014/main" id="{22EC07E6-BA44-4BB8-83D0-359FD6CF2918}"/>
              </a:ext>
            </a:extLst>
          </p:cNvPr>
          <p:cNvSpPr txBox="1"/>
          <p:nvPr/>
        </p:nvSpPr>
        <p:spPr>
          <a:xfrm>
            <a:off x="5146271" y="468227"/>
            <a:ext cx="871725" cy="223138"/>
          </a:xfrm>
          <a:prstGeom prst="rect">
            <a:avLst/>
          </a:prstGeom>
          <a:noFill/>
        </p:spPr>
        <p:txBody>
          <a:bodyPr wrap="square" rtlCol="0">
            <a:spAutoFit/>
          </a:bodyPr>
          <a:lstStyle/>
          <a:p>
            <a:pPr algn="ctr"/>
            <a:r>
              <a:rPr kumimoji="1" lang="ja-JP" altLang="en-US" sz="850" b="1" dirty="0">
                <a:solidFill>
                  <a:srgbClr val="00253C"/>
                </a:solidFill>
                <a:latin typeface="+mn-ea"/>
                <a:cs typeface="メイリオ" panose="020B0604030504040204" pitchFamily="50" charset="-128"/>
              </a:rPr>
              <a:t>ターゲティング</a:t>
            </a:r>
          </a:p>
        </p:txBody>
      </p:sp>
      <p:sp>
        <p:nvSpPr>
          <p:cNvPr id="57" name="角丸四角形 5">
            <a:extLst>
              <a:ext uri="{FF2B5EF4-FFF2-40B4-BE49-F238E27FC236}">
                <a16:creationId xmlns:a16="http://schemas.microsoft.com/office/drawing/2014/main" id="{E319C3B9-E337-4B69-9AA0-C08D6DA1522B}"/>
              </a:ext>
            </a:extLst>
          </p:cNvPr>
          <p:cNvSpPr/>
          <p:nvPr/>
        </p:nvSpPr>
        <p:spPr>
          <a:xfrm>
            <a:off x="6120475" y="485210"/>
            <a:ext cx="946328"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58" name="テキスト ボックス 57">
            <a:extLst>
              <a:ext uri="{FF2B5EF4-FFF2-40B4-BE49-F238E27FC236}">
                <a16:creationId xmlns:a16="http://schemas.microsoft.com/office/drawing/2014/main" id="{08AD4627-45E2-4D27-835B-F4C4487B88C8}"/>
              </a:ext>
            </a:extLst>
          </p:cNvPr>
          <p:cNvSpPr txBox="1"/>
          <p:nvPr/>
        </p:nvSpPr>
        <p:spPr>
          <a:xfrm>
            <a:off x="6298646" y="479369"/>
            <a:ext cx="590226" cy="223138"/>
          </a:xfrm>
          <a:prstGeom prst="rect">
            <a:avLst/>
          </a:prstGeom>
          <a:noFill/>
        </p:spPr>
        <p:txBody>
          <a:bodyPr wrap="none" rtlCol="0">
            <a:spAutoFit/>
          </a:bodyPr>
          <a:lstStyle/>
          <a:p>
            <a:pPr algn="ctr"/>
            <a:r>
              <a:rPr lang="ja-JP" altLang="en-US" sz="850" b="1" dirty="0">
                <a:latin typeface="+mn-ea"/>
                <a:cs typeface="メイリオ" panose="020B0604030504040204" pitchFamily="50" charset="-128"/>
              </a:rPr>
              <a:t>モバイル</a:t>
            </a:r>
            <a:endParaRPr kumimoji="1" lang="ja-JP" altLang="en-US" sz="850" b="1" dirty="0">
              <a:latin typeface="+mn-ea"/>
              <a:cs typeface="メイリオ" panose="020B0604030504040204" pitchFamily="50" charset="-128"/>
            </a:endParaRPr>
          </a:p>
        </p:txBody>
      </p:sp>
      <p:graphicFrame>
        <p:nvGraphicFramePr>
          <p:cNvPr id="60" name="表 59">
            <a:extLst>
              <a:ext uri="{FF2B5EF4-FFF2-40B4-BE49-F238E27FC236}">
                <a16:creationId xmlns:a16="http://schemas.microsoft.com/office/drawing/2014/main" id="{E82C3998-EA8A-45D5-B51D-20A968B55642}"/>
              </a:ext>
            </a:extLst>
          </p:cNvPr>
          <p:cNvGraphicFramePr>
            <a:graphicFrameLocks noGrp="1"/>
          </p:cNvGraphicFramePr>
          <p:nvPr/>
        </p:nvGraphicFramePr>
        <p:xfrm>
          <a:off x="3963681" y="1576881"/>
          <a:ext cx="5364264" cy="1510205"/>
        </p:xfrm>
        <a:graphic>
          <a:graphicData uri="http://schemas.openxmlformats.org/drawingml/2006/table">
            <a:tbl>
              <a:tblPr firstRow="1" bandRow="1">
                <a:tableStyleId>{5C22544A-7EE6-4342-B048-85BDC9FD1C3A}</a:tableStyleId>
              </a:tblPr>
              <a:tblGrid>
                <a:gridCol w="1890652">
                  <a:extLst>
                    <a:ext uri="{9D8B030D-6E8A-4147-A177-3AD203B41FA5}">
                      <a16:colId xmlns:a16="http://schemas.microsoft.com/office/drawing/2014/main" val="20000"/>
                    </a:ext>
                  </a:extLst>
                </a:gridCol>
                <a:gridCol w="1078190">
                  <a:extLst>
                    <a:ext uri="{9D8B030D-6E8A-4147-A177-3AD203B41FA5}">
                      <a16:colId xmlns:a16="http://schemas.microsoft.com/office/drawing/2014/main" val="20001"/>
                    </a:ext>
                  </a:extLst>
                </a:gridCol>
                <a:gridCol w="2395422">
                  <a:extLst>
                    <a:ext uri="{9D8B030D-6E8A-4147-A177-3AD203B41FA5}">
                      <a16:colId xmlns:a16="http://schemas.microsoft.com/office/drawing/2014/main" val="20002"/>
                    </a:ext>
                  </a:extLst>
                </a:gridCol>
              </a:tblGrid>
              <a:tr h="264791">
                <a:tc>
                  <a:txBody>
                    <a:bodyPr/>
                    <a:lstStyle/>
                    <a:p>
                      <a:pPr algn="ct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商品名</a:t>
                      </a:r>
                    </a:p>
                  </a:txBody>
                  <a:tcPr marL="93877" marR="93877" marT="36000" marB="36000">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料金</a:t>
                      </a:r>
                    </a:p>
                  </a:txBody>
                  <a:tcPr marL="93877" marR="93877" marT="36000" marB="36000">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掲載場所</a:t>
                      </a:r>
                    </a:p>
                  </a:txBody>
                  <a:tcPr marL="93877" marR="93877" marT="36000" marB="36000">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1E5780"/>
                    </a:solidFill>
                  </a:tcPr>
                </a:tc>
                <a:extLst>
                  <a:ext uri="{0D108BD9-81ED-4DB2-BD59-A6C34878D82A}">
                    <a16:rowId xmlns:a16="http://schemas.microsoft.com/office/drawing/2014/main" val="10000"/>
                  </a:ext>
                </a:extLst>
              </a:tr>
              <a:tr h="504000">
                <a:tc>
                  <a:txBody>
                    <a:bodyPr/>
                    <a:lstStyle/>
                    <a:p>
                      <a:r>
                        <a:rPr kumimoji="1"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日経電子版 セクション指定</a:t>
                      </a:r>
                    </a:p>
                  </a:txBody>
                  <a:tcPr marL="93877" marR="93877" marT="0"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algn="ctr"/>
                      <a:r>
                        <a:rPr kumimoji="1" lang="en-US" altLang="ja-JP" sz="1050" b="1" dirty="0">
                          <a:solidFill>
                            <a:srgbClr val="DA512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50" b="1" dirty="0">
                          <a:solidFill>
                            <a:srgbClr val="DA5121"/>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dirty="0">
                          <a:solidFill>
                            <a:srgbClr val="DA5121"/>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dirty="0">
                        <a:solidFill>
                          <a:srgbClr val="DA5121"/>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381"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オピニオン、経済、政治、ビジネス、金融、マーケット、</a:t>
                      </a:r>
                      <a:endPar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381"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マネーのまなび、テック、国際、スポーツ、社会・調査、</a:t>
                      </a:r>
                      <a:endPar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381"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地域、文化、ライフスタイル</a:t>
                      </a:r>
                      <a:endPar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381" rtl="0" eaLnBrk="1" fontAlgn="auto" latinLnBrk="0" hangingPunct="1">
                        <a:lnSpc>
                          <a:spcPct val="100000"/>
                        </a:lnSpc>
                        <a:spcBef>
                          <a:spcPts val="0"/>
                        </a:spcBef>
                        <a:spcAft>
                          <a:spcPts val="0"/>
                        </a:spcAft>
                        <a:buClrTx/>
                        <a:buSzTx/>
                        <a:buFontTx/>
                        <a:buNone/>
                        <a:tabLst/>
                        <a:defRPr/>
                      </a:pPr>
                      <a:r>
                        <a:rPr kumimoji="1" lang="ja-JP" altLang="en-US" sz="700" b="0" dirty="0">
                          <a:latin typeface="Meiryo UI" panose="020B0604030504040204" pitchFamily="50" charset="-128"/>
                          <a:ea typeface="Meiryo UI" panose="020B0604030504040204" pitchFamily="50" charset="-128"/>
                          <a:cs typeface="Meiryo UI" panose="020B0604030504040204" pitchFamily="50" charset="-128"/>
                        </a:rPr>
                        <a:t>（第三者配信の場合は電子版アプリには配信されません）</a:t>
                      </a:r>
                    </a:p>
                  </a:txBody>
                  <a:tcPr marL="93877" marR="93877" marT="0"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extLst>
                  <a:ext uri="{0D108BD9-81ED-4DB2-BD59-A6C34878D82A}">
                    <a16:rowId xmlns:a16="http://schemas.microsoft.com/office/drawing/2014/main" val="10001"/>
                  </a:ext>
                </a:extLst>
              </a:tr>
              <a:tr h="370707">
                <a:tc>
                  <a:txBody>
                    <a:bodyPr/>
                    <a:lstStyle/>
                    <a:p>
                      <a:r>
                        <a:rPr kumimoji="1" lang="en-US" altLang="ja-JP"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NIKKEI STYLE</a:t>
                      </a:r>
                      <a:r>
                        <a:rPr kumimoji="1" lang="ja-JP" altLang="en-US"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指定</a:t>
                      </a:r>
                      <a:endParaRPr kumimoji="1" lang="en-US" altLang="ja-JP" sz="1000" b="1">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1050" b="1" dirty="0">
                          <a:solidFill>
                            <a:srgbClr val="DA512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050" b="1" dirty="0">
                          <a:solidFill>
                            <a:srgbClr val="DA5121"/>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dirty="0">
                          <a:solidFill>
                            <a:srgbClr val="DA5121"/>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dirty="0">
                        <a:solidFill>
                          <a:srgbClr val="DA5121"/>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NIKKEI STYLE</a:t>
                      </a:r>
                      <a:endPar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70707">
                <a:tc>
                  <a:txBody>
                    <a:bodyPr/>
                    <a:lstStyle/>
                    <a:p>
                      <a:r>
                        <a:rPr kumimoji="1" lang="en-US" altLang="ja-JP"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NIKKEI STYLE</a:t>
                      </a:r>
                      <a:r>
                        <a:rPr kumimoji="1" lang="ja-JP" altLang="en-US"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b="1">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1">
                          <a:solidFill>
                            <a:srgbClr val="003963"/>
                          </a:solidFill>
                          <a:latin typeface="Meiryo UI" panose="020B0604030504040204" pitchFamily="50" charset="-128"/>
                          <a:ea typeface="Meiryo UI" panose="020B0604030504040204" pitchFamily="50" charset="-128"/>
                          <a:cs typeface="Meiryo UI" panose="020B0604030504040204" pitchFamily="50" charset="-128"/>
                        </a:rPr>
                        <a:t>チャンネル指定</a:t>
                      </a:r>
                      <a:endParaRPr kumimoji="1" lang="en-US" altLang="ja-JP" sz="1000" b="1">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ctr" defTabSz="914381"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DA5121"/>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50" b="1" i="0" u="none" strike="noStrike" kern="1200" cap="none" spc="0" normalizeH="0" baseline="0" noProof="0" dirty="0">
                          <a:ln>
                            <a:noFill/>
                          </a:ln>
                          <a:solidFill>
                            <a:srgbClr val="DA5121"/>
                          </a:solidFill>
                          <a:effectLst/>
                          <a:uLnTx/>
                          <a:uFillTx/>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i="0" u="none" strike="noStrike" kern="1200" cap="none" spc="0" normalizeH="0" baseline="0" noProof="0" dirty="0">
                          <a:ln>
                            <a:noFill/>
                          </a:ln>
                          <a:solidFill>
                            <a:srgbClr val="DA5121"/>
                          </a:solidFill>
                          <a:effectLst/>
                          <a:uLnTx/>
                          <a:uFillTx/>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i="0" u="none" strike="noStrike" kern="1200" cap="none" spc="0" normalizeH="0" baseline="0" noProof="0" dirty="0">
                        <a:ln>
                          <a:noFill/>
                        </a:ln>
                        <a:solidFill>
                          <a:srgbClr val="DA512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チャンネル：</a:t>
                      </a:r>
                      <a:r>
                        <a:rPr kumimoji="1" lang="en-US" altLang="ja-JP"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MONO</a:t>
                      </a:r>
                      <a:r>
                        <a:rPr kumimoji="1" lang="en-US" altLang="ja-JP" sz="700" b="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TRENDY </a:t>
                      </a:r>
                      <a:r>
                        <a:rPr kumimoji="1" lang="ja-JP" altLang="en-US" sz="700" b="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b="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WOMAN SMART</a:t>
                      </a:r>
                      <a:r>
                        <a:rPr kumimoji="1" lang="ja-JP" altLang="en-US" sz="700" b="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他</a:t>
                      </a:r>
                      <a:endParaRPr kumimoji="1" lang="en-US" altLang="ja-JP" sz="700" b="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800" dirty="0">
                          <a:latin typeface="Meiryo UI" panose="020B0604030504040204" pitchFamily="50" charset="-128"/>
                          <a:ea typeface="Meiryo UI" panose="020B0604030504040204" pitchFamily="50" charset="-128"/>
                        </a:rPr>
                        <a:t>※Men’s Fashion </a:t>
                      </a:r>
                      <a:r>
                        <a:rPr lang="ja-JP" altLang="en-US" sz="800" dirty="0">
                          <a:latin typeface="Meiryo UI" panose="020B0604030504040204" pitchFamily="50" charset="-128"/>
                          <a:ea typeface="Meiryo UI" panose="020B0604030504040204" pitchFamily="50" charset="-128"/>
                        </a:rPr>
                        <a:t>指定は該当メニュー参照</a:t>
                      </a:r>
                      <a:endParaRPr kumimoji="1" lang="en-US" altLang="ja-JP" sz="700" b="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extLst>
                  <a:ext uri="{0D108BD9-81ED-4DB2-BD59-A6C34878D82A}">
                    <a16:rowId xmlns:a16="http://schemas.microsoft.com/office/drawing/2014/main" val="10004"/>
                  </a:ext>
                </a:extLst>
              </a:tr>
            </a:tbl>
          </a:graphicData>
        </a:graphic>
      </p:graphicFrame>
      <p:sp>
        <p:nvSpPr>
          <p:cNvPr id="39" name="正方形/長方形 38">
            <a:extLst>
              <a:ext uri="{FF2B5EF4-FFF2-40B4-BE49-F238E27FC236}">
                <a16:creationId xmlns:a16="http://schemas.microsoft.com/office/drawing/2014/main" id="{9C12D658-BFC3-46E8-9A1F-09FCE9D81DF2}"/>
              </a:ext>
            </a:extLst>
          </p:cNvPr>
          <p:cNvSpPr/>
          <p:nvPr/>
        </p:nvSpPr>
        <p:spPr>
          <a:xfrm>
            <a:off x="1181804" y="3549048"/>
            <a:ext cx="1539683" cy="205826"/>
          </a:xfrm>
          <a:prstGeom prst="rect">
            <a:avLst/>
          </a:prstGeom>
          <a:noFill/>
        </p:spPr>
        <p:txBody>
          <a:bodyPr wrap="square">
            <a:spAutoFit/>
          </a:bodyPr>
          <a:lstStyle/>
          <a:p>
            <a:pPr algn="ctr">
              <a:lnSpc>
                <a:spcPts val="1000"/>
              </a:lnSpc>
            </a:pPr>
            <a:r>
              <a:rPr lang="ja-JP" altLang="en-US" sz="800" dirty="0">
                <a:solidFill>
                  <a:prstClr val="black"/>
                </a:solidFill>
                <a:latin typeface="HGPｺﾞｼｯｸM" panose="020B0600000000000000" pitchFamily="50" charset="-128"/>
                <a:ea typeface="HGPｺﾞｼｯｸM" panose="020B0600000000000000" pitchFamily="50" charset="-128"/>
              </a:rPr>
              <a:t>日経電子版</a:t>
            </a:r>
            <a:r>
              <a:rPr lang="en-US" altLang="ja-JP" sz="800" dirty="0">
                <a:solidFill>
                  <a:prstClr val="black"/>
                </a:solidFill>
                <a:latin typeface="HGPｺﾞｼｯｸM" panose="020B0600000000000000" pitchFamily="50" charset="-128"/>
                <a:ea typeface="HGPｺﾞｼｯｸM" panose="020B0600000000000000" pitchFamily="50" charset="-128"/>
              </a:rPr>
              <a:t>PC</a:t>
            </a:r>
            <a:r>
              <a:rPr lang="ja-JP" altLang="en-US" sz="800" dirty="0">
                <a:solidFill>
                  <a:prstClr val="black"/>
                </a:solidFill>
                <a:latin typeface="HGPｺﾞｼｯｸM" panose="020B0600000000000000" pitchFamily="50" charset="-128"/>
                <a:ea typeface="HGPｺﾞｼｯｸM" panose="020B0600000000000000" pitchFamily="50" charset="-128"/>
              </a:rPr>
              <a:t>　</a:t>
            </a:r>
            <a:r>
              <a:rPr lang="ja-JP" altLang="en-US" sz="8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記事面</a:t>
            </a:r>
            <a:endParaRPr lang="en-US" altLang="ja-JP" sz="8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grpSp>
        <p:nvGrpSpPr>
          <p:cNvPr id="40" name="グループ化 39">
            <a:extLst>
              <a:ext uri="{FF2B5EF4-FFF2-40B4-BE49-F238E27FC236}">
                <a16:creationId xmlns:a16="http://schemas.microsoft.com/office/drawing/2014/main" id="{B8E9C1AD-F364-4468-90B7-80B32F35BF62}"/>
              </a:ext>
            </a:extLst>
          </p:cNvPr>
          <p:cNvGrpSpPr/>
          <p:nvPr/>
        </p:nvGrpSpPr>
        <p:grpSpPr>
          <a:xfrm>
            <a:off x="7121603" y="172294"/>
            <a:ext cx="947695" cy="226480"/>
            <a:chOff x="2345323" y="280659"/>
            <a:chExt cx="923091" cy="226480"/>
          </a:xfrm>
        </p:grpSpPr>
        <p:sp>
          <p:nvSpPr>
            <p:cNvPr id="41" name="角丸四角形 5">
              <a:extLst>
                <a:ext uri="{FF2B5EF4-FFF2-40B4-BE49-F238E27FC236}">
                  <a16:creationId xmlns:a16="http://schemas.microsoft.com/office/drawing/2014/main" id="{1E92865A-BA87-4B32-B2D3-6AAA04845DA5}"/>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dirty="0">
                <a:solidFill>
                  <a:srgbClr val="003963"/>
                </a:solidFill>
                <a:latin typeface="+mn-ea"/>
              </a:endParaRPr>
            </a:p>
          </p:txBody>
        </p:sp>
        <p:sp>
          <p:nvSpPr>
            <p:cNvPr id="47" name="テキスト ボックス 46">
              <a:extLst>
                <a:ext uri="{FF2B5EF4-FFF2-40B4-BE49-F238E27FC236}">
                  <a16:creationId xmlns:a16="http://schemas.microsoft.com/office/drawing/2014/main" id="{33CE5464-6276-47A5-9FCB-228B8B0DF409}"/>
                </a:ext>
              </a:extLst>
            </p:cNvPr>
            <p:cNvSpPr txBox="1"/>
            <p:nvPr/>
          </p:nvSpPr>
          <p:spPr>
            <a:xfrm>
              <a:off x="2345323" y="280659"/>
              <a:ext cx="923091" cy="223138"/>
            </a:xfrm>
            <a:prstGeom prst="rect">
              <a:avLst/>
            </a:prstGeom>
            <a:noFill/>
          </p:spPr>
          <p:txBody>
            <a:bodyPr wrap="none" rtlCol="0">
              <a:spAutoFit/>
            </a:bodyPr>
            <a:lstStyle/>
            <a:p>
              <a:pPr algn="ctr"/>
              <a:r>
                <a:rPr lang="ja-JP" altLang="en-US" sz="850" b="1" dirty="0">
                  <a:solidFill>
                    <a:srgbClr val="E46C0A"/>
                  </a:solidFill>
                  <a:latin typeface="+mn-ea"/>
                  <a:cs typeface="メイリオ" panose="020B0604030504040204" pitchFamily="50" charset="-128"/>
                </a:rPr>
                <a:t>繁忙期料金対象</a:t>
              </a:r>
              <a:endParaRPr kumimoji="1" lang="ja-JP" altLang="en-US" sz="850" b="1" dirty="0">
                <a:solidFill>
                  <a:srgbClr val="E46C0A"/>
                </a:solidFill>
                <a:latin typeface="+mn-ea"/>
                <a:cs typeface="メイリオ" panose="020B0604030504040204" pitchFamily="50" charset="-128"/>
              </a:endParaRPr>
            </a:p>
          </p:txBody>
        </p:sp>
      </p:grpSp>
      <p:pic>
        <p:nvPicPr>
          <p:cNvPr id="3" name="図 2">
            <a:extLst>
              <a:ext uri="{FF2B5EF4-FFF2-40B4-BE49-F238E27FC236}">
                <a16:creationId xmlns:a16="http://schemas.microsoft.com/office/drawing/2014/main" id="{A816F17F-FEFC-45CE-9C21-5C892CE210E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431" y="1144335"/>
            <a:ext cx="1237360" cy="2263815"/>
          </a:xfrm>
          <a:prstGeom prst="rect">
            <a:avLst/>
          </a:prstGeom>
        </p:spPr>
      </p:pic>
      <p:pic>
        <p:nvPicPr>
          <p:cNvPr id="4" name="図 3" descr="グラフィカル ユーザー インターフェイス, アプリケーション&#10;&#10;自動的に生成された説明">
            <a:extLst>
              <a:ext uri="{FF2B5EF4-FFF2-40B4-BE49-F238E27FC236}">
                <a16:creationId xmlns:a16="http://schemas.microsoft.com/office/drawing/2014/main" id="{5FE72609-3364-4AEF-ADFA-DB6021B47BD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85942" y="1150480"/>
            <a:ext cx="1212973" cy="2274226"/>
          </a:xfrm>
          <a:prstGeom prst="rect">
            <a:avLst/>
          </a:prstGeom>
        </p:spPr>
      </p:pic>
    </p:spTree>
    <p:extLst>
      <p:ext uri="{BB962C8B-B14F-4D97-AF65-F5344CB8AC3E}">
        <p14:creationId xmlns:p14="http://schemas.microsoft.com/office/powerpoint/2010/main" val="3959965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812286" y="3013358"/>
            <a:ext cx="4253709" cy="707886"/>
          </a:xfrm>
          <a:prstGeom prst="rect">
            <a:avLst/>
          </a:prstGeom>
          <a:noFill/>
        </p:spPr>
        <p:txBody>
          <a:bodyPr wrap="square" rtlCol="0" anchor="t">
            <a:spAutoFit/>
          </a:bodyPr>
          <a:lstStyle/>
          <a:p>
            <a:pPr algn="ctr"/>
            <a:r>
              <a:rPr lang="ja-JP" altLang="en-US" sz="4000" b="1" kern="300" spc="100">
                <a:solidFill>
                  <a:srgbClr val="00253C"/>
                </a:solidFill>
                <a:latin typeface="+mn-ea"/>
              </a:rPr>
              <a:t>リッチ</a:t>
            </a:r>
            <a:r>
              <a:rPr lang="en-US" altLang="ja-JP" sz="4000" b="1" kern="300" spc="100">
                <a:solidFill>
                  <a:srgbClr val="00253C"/>
                </a:solidFill>
                <a:latin typeface="+mn-ea"/>
              </a:rPr>
              <a:t>/</a:t>
            </a:r>
            <a:r>
              <a:rPr lang="ja-JP" altLang="en-US" sz="4000" b="1" kern="300" spc="100">
                <a:solidFill>
                  <a:srgbClr val="00253C"/>
                </a:solidFill>
                <a:latin typeface="+mn-ea"/>
              </a:rPr>
              <a:t>動画広告</a:t>
            </a:r>
            <a:endParaRPr kumimoji="1" lang="ja-JP" altLang="en-US" sz="4000" b="1" kern="300" spc="100">
              <a:solidFill>
                <a:srgbClr val="00253C"/>
              </a:solidFill>
              <a:latin typeface="+mn-ea"/>
            </a:endParaRPr>
          </a:p>
        </p:txBody>
      </p:sp>
      <p:graphicFrame>
        <p:nvGraphicFramePr>
          <p:cNvPr id="4" name="表 3"/>
          <p:cNvGraphicFramePr>
            <a:graphicFrameLocks noGrp="1"/>
          </p:cNvGraphicFramePr>
          <p:nvPr/>
        </p:nvGraphicFramePr>
        <p:xfrm>
          <a:off x="6438649" y="4684456"/>
          <a:ext cx="3150414" cy="1533800"/>
        </p:xfrm>
        <a:graphic>
          <a:graphicData uri="http://schemas.openxmlformats.org/drawingml/2006/table">
            <a:tbl>
              <a:tblPr/>
              <a:tblGrid>
                <a:gridCol w="206437">
                  <a:extLst>
                    <a:ext uri="{9D8B030D-6E8A-4147-A177-3AD203B41FA5}">
                      <a16:colId xmlns:a16="http://schemas.microsoft.com/office/drawing/2014/main" val="20000"/>
                    </a:ext>
                  </a:extLst>
                </a:gridCol>
                <a:gridCol w="2353257">
                  <a:extLst>
                    <a:ext uri="{9D8B030D-6E8A-4147-A177-3AD203B41FA5}">
                      <a16:colId xmlns:a16="http://schemas.microsoft.com/office/drawing/2014/main" val="20001"/>
                    </a:ext>
                  </a:extLst>
                </a:gridCol>
                <a:gridCol w="590720">
                  <a:extLst>
                    <a:ext uri="{9D8B030D-6E8A-4147-A177-3AD203B41FA5}">
                      <a16:colId xmlns:a16="http://schemas.microsoft.com/office/drawing/2014/main" val="20002"/>
                    </a:ext>
                  </a:extLst>
                </a:gridCol>
              </a:tblGrid>
              <a:tr h="141577">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tc>
                  <a:txBody>
                    <a:bodyPr/>
                    <a:lstStyle/>
                    <a:p>
                      <a:pPr algn="l" rtl="0" fontAlgn="ctr"/>
                      <a:r>
                        <a:rPr lang="ja-JP" altLang="en-US"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ビルボード</a:t>
                      </a:r>
                    </a:p>
                  </a:txBody>
                  <a:tcPr marL="8845" marR="8845" marT="8845" marB="0" anchor="ctr">
                    <a:lnL>
                      <a:noFill/>
                    </a:lnL>
                    <a:lnR>
                      <a:noFill/>
                    </a:lnR>
                    <a:lnT>
                      <a:noFill/>
                    </a:lnT>
                    <a:lnB>
                      <a:noFill/>
                    </a:lnB>
                  </a:tcPr>
                </a:tc>
                <a:tc>
                  <a:txBody>
                    <a:bodyPr/>
                    <a:lstStyle/>
                    <a:p>
                      <a:pPr algn="l" rtl="0" fontAlgn="ctr"/>
                      <a:endParaRPr lang="en-US" altLang="ja-JP" sz="900" b="0" i="0" u="none" strike="noStrike">
                        <a:solidFill>
                          <a:schemeClr val="tx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extLst>
                  <a:ext uri="{0D108BD9-81ED-4DB2-BD59-A6C34878D82A}">
                    <a16:rowId xmlns:a16="http://schemas.microsoft.com/office/drawing/2014/main" val="10003"/>
                  </a:ext>
                </a:extLst>
              </a:tr>
              <a:tr h="141577">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tc>
                  <a:txBody>
                    <a:bodyPr/>
                    <a:lstStyle/>
                    <a:p>
                      <a:pPr algn="l" rtl="0" fontAlgn="ctr"/>
                      <a:r>
                        <a:rPr lang="ja-JP" altLang="en-US"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ビルボード動画</a:t>
                      </a:r>
                    </a:p>
                  </a:txBody>
                  <a:tcPr marL="8845" marR="8845" marT="8845" marB="0" anchor="ctr">
                    <a:lnL>
                      <a:noFill/>
                    </a:lnL>
                    <a:lnR>
                      <a:noFill/>
                    </a:lnR>
                    <a:lnT>
                      <a:noFill/>
                    </a:lnT>
                    <a:lnB>
                      <a:noFill/>
                    </a:lnB>
                  </a:tcPr>
                </a:tc>
                <a:tc>
                  <a:txBody>
                    <a:bodyPr/>
                    <a:lstStyle/>
                    <a:p>
                      <a:pPr algn="l" rtl="0" fontAlgn="ctr"/>
                      <a:endParaRPr lang="en-US" altLang="ja-JP" sz="900" b="0" i="0" u="none" strike="noStrike">
                        <a:solidFill>
                          <a:schemeClr val="tx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extLst>
                  <a:ext uri="{0D108BD9-81ED-4DB2-BD59-A6C34878D82A}">
                    <a16:rowId xmlns:a16="http://schemas.microsoft.com/office/drawing/2014/main" val="10004"/>
                  </a:ext>
                </a:extLst>
              </a:tr>
              <a:tr h="141577">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tc>
                  <a:txBody>
                    <a:bodyPr/>
                    <a:lstStyle/>
                    <a:p>
                      <a:pPr algn="l" rtl="0" fontAlgn="ct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モバイルビルボード</a:t>
                      </a:r>
                      <a:endParaRPr lang="en-US" altLang="ja-JP"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tc>
                  <a:txBody>
                    <a:bodyPr/>
                    <a:lstStyle/>
                    <a:p>
                      <a:pPr algn="l" rtl="0" fontAlgn="ctr"/>
                      <a:endParaRPr lang="en-US" altLang="ja-JP" sz="900" b="0" i="0" u="none" strike="noStrike">
                        <a:solidFill>
                          <a:schemeClr val="tx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extLst>
                  <a:ext uri="{0D108BD9-81ED-4DB2-BD59-A6C34878D82A}">
                    <a16:rowId xmlns:a16="http://schemas.microsoft.com/office/drawing/2014/main" val="605356669"/>
                  </a:ext>
                </a:extLst>
              </a:tr>
              <a:tr h="141577">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tc>
                  <a:txBody>
                    <a:bodyPr/>
                    <a:lstStyle/>
                    <a:p>
                      <a:pPr algn="l" rtl="0" fontAlgn="ct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ラージゲートバナー</a:t>
                      </a:r>
                    </a:p>
                  </a:txBody>
                  <a:tcPr marL="8845" marR="8845" marT="8845" marB="0" anchor="ctr">
                    <a:lnL>
                      <a:noFill/>
                    </a:lnL>
                    <a:lnR>
                      <a:noFill/>
                    </a:lnR>
                    <a:lnT>
                      <a:noFill/>
                    </a:lnT>
                    <a:lnB>
                      <a:noFill/>
                    </a:lnB>
                  </a:tcPr>
                </a:tc>
                <a:tc>
                  <a:txBody>
                    <a:bodyPr/>
                    <a:lstStyle/>
                    <a:p>
                      <a:pPr algn="l" rtl="0" fontAlgn="ctr"/>
                      <a:endParaRPr lang="en-US" altLang="ja-JP" sz="900" b="0" i="0" u="none" strike="noStrike" dirty="0">
                        <a:solidFill>
                          <a:schemeClr val="tx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extLst>
                  <a:ext uri="{0D108BD9-81ED-4DB2-BD59-A6C34878D82A}">
                    <a16:rowId xmlns:a16="http://schemas.microsoft.com/office/drawing/2014/main" val="980753714"/>
                  </a:ext>
                </a:extLst>
              </a:tr>
              <a:tr h="141577">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tc>
                  <a:txBody>
                    <a:bodyPr/>
                    <a:lstStyle/>
                    <a:p>
                      <a:pPr algn="l" rtl="0" fontAlgn="ct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インリード動画</a:t>
                      </a:r>
                    </a:p>
                  </a:txBody>
                  <a:tcPr marL="8845" marR="8845" marT="8845" marB="0" anchor="ctr">
                    <a:lnL>
                      <a:noFill/>
                    </a:lnL>
                    <a:lnR>
                      <a:noFill/>
                    </a:lnR>
                    <a:lnT>
                      <a:noFill/>
                    </a:lnT>
                    <a:lnB>
                      <a:noFill/>
                    </a:lnB>
                  </a:tcPr>
                </a:tc>
                <a:tc>
                  <a:txBody>
                    <a:bodyPr/>
                    <a:lstStyle/>
                    <a:p>
                      <a:pPr algn="l" rtl="0" fontAlgn="ctr"/>
                      <a:endParaRPr lang="en-US" altLang="ja-JP" sz="900" b="0" i="0" u="none" strike="noStrike" dirty="0">
                        <a:solidFill>
                          <a:schemeClr val="tx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extLst>
                  <a:ext uri="{0D108BD9-81ED-4DB2-BD59-A6C34878D82A}">
                    <a16:rowId xmlns:a16="http://schemas.microsoft.com/office/drawing/2014/main" val="10005"/>
                  </a:ext>
                </a:extLst>
              </a:tr>
              <a:tr h="141577">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tc>
                  <a:txBody>
                    <a:bodyPr/>
                    <a:lstStyle/>
                    <a:p>
                      <a:pPr algn="l" rtl="0" fontAlgn="ctr"/>
                      <a:r>
                        <a:rPr lang="ja-JP" altLang="en-US"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モバイルインリード動画</a:t>
                      </a:r>
                    </a:p>
                  </a:txBody>
                  <a:tcPr marL="8845" marR="8845" marT="8845" marB="0" anchor="ctr">
                    <a:lnL>
                      <a:noFill/>
                    </a:lnL>
                    <a:lnR>
                      <a:noFill/>
                    </a:lnR>
                    <a:lnT>
                      <a:noFill/>
                    </a:lnT>
                    <a:lnB>
                      <a:noFill/>
                    </a:lnB>
                  </a:tcPr>
                </a:tc>
                <a:tc>
                  <a:txBody>
                    <a:bodyPr/>
                    <a:lstStyle/>
                    <a:p>
                      <a:pPr algn="l" rtl="0" fontAlgn="ctr"/>
                      <a:endParaRPr lang="en-US" altLang="ja-JP" sz="900" b="0" i="0" u="none" strike="noStrike">
                        <a:solidFill>
                          <a:schemeClr val="tx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extLst>
                  <a:ext uri="{0D108BD9-81ED-4DB2-BD59-A6C34878D82A}">
                    <a16:rowId xmlns:a16="http://schemas.microsoft.com/office/drawing/2014/main" val="10006"/>
                  </a:ext>
                </a:extLst>
              </a:tr>
              <a:tr h="141577">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tc>
                  <a:txBody>
                    <a:bodyPr/>
                    <a:lstStyle/>
                    <a:p>
                      <a:pPr algn="l" rtl="0" fontAlgn="ctr"/>
                      <a:r>
                        <a:rPr lang="ja-JP" altLang="en-US"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レクタングル動画</a:t>
                      </a:r>
                    </a:p>
                  </a:txBody>
                  <a:tcPr marL="8845" marR="8845" marT="8845" marB="0" anchor="ctr">
                    <a:lnL>
                      <a:noFill/>
                    </a:lnL>
                    <a:lnR>
                      <a:noFill/>
                    </a:lnR>
                    <a:lnT>
                      <a:noFill/>
                    </a:lnT>
                    <a:lnB>
                      <a:noFill/>
                    </a:lnB>
                  </a:tcPr>
                </a:tc>
                <a:tc>
                  <a:txBody>
                    <a:bodyPr/>
                    <a:lstStyle/>
                    <a:p>
                      <a:pPr algn="l" rtl="0" fontAlgn="ctr"/>
                      <a:endParaRPr lang="en-US" altLang="ja-JP" sz="900" b="0" i="0" u="none" strike="noStrike">
                        <a:solidFill>
                          <a:schemeClr val="tx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extLst>
                  <a:ext uri="{0D108BD9-81ED-4DB2-BD59-A6C34878D82A}">
                    <a16:rowId xmlns:a16="http://schemas.microsoft.com/office/drawing/2014/main" val="2565866250"/>
                  </a:ext>
                </a:extLst>
              </a:tr>
              <a:tr h="141577">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tc>
                  <a:txBody>
                    <a:bodyPr/>
                    <a:lstStyle/>
                    <a:p>
                      <a:pPr algn="l" rtl="0" fontAlgn="ctr"/>
                      <a:r>
                        <a:rPr lang="ja-JP" altLang="en-US"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レクタングル動画（モバイル指定）</a:t>
                      </a:r>
                    </a:p>
                  </a:txBody>
                  <a:tcPr marL="8845" marR="8845" marT="8845" marB="0" anchor="ctr">
                    <a:lnL>
                      <a:noFill/>
                    </a:lnL>
                    <a:lnR>
                      <a:noFill/>
                    </a:lnR>
                    <a:lnT>
                      <a:noFill/>
                    </a:lnT>
                    <a:lnB>
                      <a:noFill/>
                    </a:lnB>
                  </a:tcPr>
                </a:tc>
                <a:tc>
                  <a:txBody>
                    <a:bodyPr/>
                    <a:lstStyle/>
                    <a:p>
                      <a:pPr algn="l" rtl="0" fontAlgn="ctr"/>
                      <a:endParaRPr lang="en-US" altLang="ja-JP" sz="900" b="0" i="0" u="none" strike="noStrike" dirty="0">
                        <a:solidFill>
                          <a:schemeClr val="tx2"/>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extLst>
                  <a:ext uri="{0D108BD9-81ED-4DB2-BD59-A6C34878D82A}">
                    <a16:rowId xmlns:a16="http://schemas.microsoft.com/office/drawing/2014/main" val="3611213530"/>
                  </a:ext>
                </a:extLst>
              </a:tr>
            </a:tbl>
          </a:graphicData>
        </a:graphic>
      </p:graphicFrame>
    </p:spTree>
    <p:extLst>
      <p:ext uri="{BB962C8B-B14F-4D97-AF65-F5344CB8AC3E}">
        <p14:creationId xmlns:p14="http://schemas.microsoft.com/office/powerpoint/2010/main" val="3763741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表 54">
            <a:extLst>
              <a:ext uri="{FF2B5EF4-FFF2-40B4-BE49-F238E27FC236}">
                <a16:creationId xmlns:a16="http://schemas.microsoft.com/office/drawing/2014/main" id="{8F2E9490-188F-4879-BAD7-3A5B519CD2CD}"/>
              </a:ext>
            </a:extLst>
          </p:cNvPr>
          <p:cNvGraphicFramePr>
            <a:graphicFrameLocks noGrp="1"/>
          </p:cNvGraphicFramePr>
          <p:nvPr>
            <p:extLst>
              <p:ext uri="{D42A27DB-BD31-4B8C-83A1-F6EECF244321}">
                <p14:modId xmlns:p14="http://schemas.microsoft.com/office/powerpoint/2010/main" val="4232093203"/>
              </p:ext>
            </p:extLst>
          </p:nvPr>
        </p:nvGraphicFramePr>
        <p:xfrm>
          <a:off x="5250341" y="850246"/>
          <a:ext cx="3871470" cy="5167505"/>
        </p:xfrm>
        <a:graphic>
          <a:graphicData uri="http://schemas.openxmlformats.org/drawingml/2006/table">
            <a:tbl>
              <a:tblPr/>
              <a:tblGrid>
                <a:gridCol w="198000">
                  <a:extLst>
                    <a:ext uri="{9D8B030D-6E8A-4147-A177-3AD203B41FA5}">
                      <a16:colId xmlns:a16="http://schemas.microsoft.com/office/drawing/2014/main" val="2707380782"/>
                    </a:ext>
                  </a:extLst>
                </a:gridCol>
                <a:gridCol w="3110129">
                  <a:extLst>
                    <a:ext uri="{9D8B030D-6E8A-4147-A177-3AD203B41FA5}">
                      <a16:colId xmlns:a16="http://schemas.microsoft.com/office/drawing/2014/main" val="2104296542"/>
                    </a:ext>
                  </a:extLst>
                </a:gridCol>
                <a:gridCol w="563341">
                  <a:extLst>
                    <a:ext uri="{9D8B030D-6E8A-4147-A177-3AD203B41FA5}">
                      <a16:colId xmlns:a16="http://schemas.microsoft.com/office/drawing/2014/main" val="186078268"/>
                    </a:ext>
                  </a:extLst>
                </a:gridCol>
              </a:tblGrid>
              <a:tr h="144000">
                <a:tc>
                  <a:txBody>
                    <a:bodyPr/>
                    <a:lstStyle/>
                    <a:p>
                      <a:pPr algn="l" rtl="0" fontAlgn="ctr"/>
                      <a:r>
                        <a:rPr lang="ja-JP" altLang="en-US" sz="1100" b="0" i="0" u="none" strike="noStrike">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1050" b="1"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テキスト</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5692487"/>
                  </a:ext>
                </a:extLst>
              </a:tr>
              <a:tr h="144000">
                <a:tc>
                  <a:txBody>
                    <a:bodyPr/>
                    <a:lstStyle/>
                    <a:p>
                      <a:pPr algn="l" rtl="0" fontAlgn="ctr"/>
                      <a:endParaRPr lang="ja-JP" altLang="en-US" sz="900" b="0" i="0" u="none" strike="noStrike">
                        <a:solidFill>
                          <a:srgbClr val="E46C0A"/>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8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プレミアムテキスト</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Meiryo UI"/>
                          <a:ea typeface="Meiryo UI"/>
                          <a:cs typeface="Meiryo UI" panose="020B0604030504040204" pitchFamily="50" charset="-128"/>
                        </a:rPr>
                        <a:t>・</a:t>
                      </a:r>
                      <a:r>
                        <a:rPr kumimoji="1" lang="ja-JP" altLang="en-US" sz="900" b="0" i="0" u="none" strike="noStrike" kern="1200" cap="none" spc="0" normalizeH="0" baseline="0" noProof="0">
                          <a:ln>
                            <a:noFill/>
                          </a:ln>
                          <a:solidFill>
                            <a:srgbClr val="002060"/>
                          </a:solidFill>
                          <a:effectLst/>
                          <a:uLnTx/>
                          <a:uFillTx/>
                          <a:latin typeface="Meiryo UI"/>
                          <a:ea typeface="Meiryo UI"/>
                          <a:cs typeface="Meiryo UI" panose="020B0604030504040204" pitchFamily="50" charset="-128"/>
                        </a:rPr>
                        <a:t>・・</a:t>
                      </a:r>
                      <a:r>
                        <a:rPr kumimoji="1" lang="en-US" altLang="ja-JP" sz="900" b="0" i="0" u="none" strike="noStrike" kern="1200" cap="none" spc="0" normalizeH="0" baseline="0" noProof="0" dirty="0">
                          <a:ln>
                            <a:noFill/>
                          </a:ln>
                          <a:solidFill>
                            <a:srgbClr val="002060"/>
                          </a:solidFill>
                          <a:effectLst/>
                          <a:uLnTx/>
                          <a:uFillTx/>
                          <a:latin typeface="Meiryo UI"/>
                          <a:ea typeface="Meiryo UI"/>
                          <a:cs typeface="Meiryo UI" panose="020B0604030504040204" pitchFamily="50" charset="-128"/>
                        </a:rPr>
                        <a:t>46</a:t>
                      </a:r>
                      <a:endParaRPr lang="ja-JP" altLang="en-US" sz="900" b="0" i="0" u="none" strike="noStrike" dirty="0">
                        <a:solidFill>
                          <a:srgbClr val="000000"/>
                        </a:solidFill>
                        <a:effectLst/>
                        <a:latin typeface="Meiryo UI"/>
                        <a:ea typeface="Meiryo UI"/>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7246549"/>
                  </a:ext>
                </a:extLst>
              </a:tr>
              <a:tr h="144000">
                <a:tc>
                  <a:txBody>
                    <a:bodyPr/>
                    <a:lstStyle/>
                    <a:p>
                      <a:pPr algn="l"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8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テキスト</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Meiryo UI"/>
                          <a:ea typeface="Meiryo UI"/>
                          <a:cs typeface="Meiryo UI" panose="020B0604030504040204" pitchFamily="50" charset="-128"/>
                        </a:rPr>
                        <a:t>・</a:t>
                      </a:r>
                      <a:r>
                        <a:rPr kumimoji="1" lang="ja-JP" altLang="en-US" sz="900" b="0" i="0" u="none" strike="noStrike" kern="1200" cap="none" spc="0" normalizeH="0" baseline="0" noProof="0">
                          <a:ln>
                            <a:noFill/>
                          </a:ln>
                          <a:solidFill>
                            <a:srgbClr val="002060"/>
                          </a:solidFill>
                          <a:effectLst/>
                          <a:uLnTx/>
                          <a:uFillTx/>
                          <a:latin typeface="Meiryo UI"/>
                          <a:ea typeface="Meiryo UI"/>
                          <a:cs typeface="Meiryo UI" panose="020B0604030504040204" pitchFamily="50" charset="-128"/>
                        </a:rPr>
                        <a:t>・・</a:t>
                      </a:r>
                      <a:r>
                        <a:rPr kumimoji="1" lang="en-US" altLang="ja-JP" sz="900" b="0" i="0" u="none" strike="noStrike" kern="1200" cap="none" spc="0" normalizeH="0" baseline="0" noProof="0" dirty="0">
                          <a:ln>
                            <a:noFill/>
                          </a:ln>
                          <a:solidFill>
                            <a:srgbClr val="002060"/>
                          </a:solidFill>
                          <a:effectLst/>
                          <a:uLnTx/>
                          <a:uFillTx/>
                          <a:latin typeface="Meiryo UI"/>
                          <a:ea typeface="Meiryo UI"/>
                          <a:cs typeface="Meiryo UI" panose="020B0604030504040204" pitchFamily="50" charset="-128"/>
                        </a:rPr>
                        <a:t>47</a:t>
                      </a:r>
                      <a:endParaRPr lang="ja-JP" altLang="en-US" sz="900" b="0" i="0" u="none" strike="noStrike" dirty="0">
                        <a:solidFill>
                          <a:srgbClr val="000000"/>
                        </a:solidFill>
                        <a:effectLst/>
                        <a:latin typeface="Meiryo UI"/>
                        <a:ea typeface="Meiryo UI"/>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0858204"/>
                  </a:ext>
                </a:extLst>
              </a:tr>
              <a:tr h="144000">
                <a:tc>
                  <a:txBody>
                    <a:bodyPr/>
                    <a:lstStyle/>
                    <a:p>
                      <a:pPr algn="l" rtl="0" fontAlgn="ctr"/>
                      <a:endParaRPr lang="ja-JP" altLang="en-US" sz="500" b="0" i="0" u="none" strike="noStrike">
                        <a:solidFill>
                          <a:srgbClr val="E46C0A"/>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ja-JP" altLang="en-US" sz="500" b="1" i="0" u="none" strike="noStrike">
                        <a:solidFill>
                          <a:srgbClr val="E46C0A"/>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5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8010311"/>
                  </a:ext>
                </a:extLst>
              </a:tr>
              <a:tr h="144000">
                <a:tc>
                  <a:txBody>
                    <a:bodyPr/>
                    <a:lstStyle/>
                    <a:p>
                      <a:pPr algn="l" rtl="0" fontAlgn="ctr"/>
                      <a:r>
                        <a:rPr lang="ja-JP" altLang="en-US" sz="1100" b="0" i="0" u="none" strike="noStrike">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1050" b="1" i="0" u="none" strike="noStrike">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ターゲティングメール</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6164105"/>
                  </a:ext>
                </a:extLst>
              </a:tr>
              <a:tr h="144000">
                <a:tc>
                  <a:txBody>
                    <a:bodyPr/>
                    <a:lstStyle/>
                    <a:p>
                      <a:pPr algn="l"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800" b="0" i="0" u="none" strike="noStrike">
                          <a:solidFill>
                            <a:srgbClr val="002060"/>
                          </a:solidFill>
                          <a:effectLst/>
                          <a:latin typeface="Meiryo UI"/>
                          <a:ea typeface="Meiryo UI"/>
                          <a:cs typeface="Meiryo UI" panose="020B0604030504040204" pitchFamily="50" charset="-128"/>
                        </a:rPr>
                        <a:t>日経</a:t>
                      </a:r>
                      <a:r>
                        <a:rPr lang="en-US" altLang="ja-JP" sz="800" b="0" i="0" u="none" strike="noStrike" dirty="0">
                          <a:solidFill>
                            <a:srgbClr val="002060"/>
                          </a:solidFill>
                          <a:effectLst/>
                          <a:latin typeface="Meiryo UI"/>
                          <a:ea typeface="Meiryo UI"/>
                          <a:cs typeface="Meiryo UI" panose="020B0604030504040204" pitchFamily="50" charset="-128"/>
                        </a:rPr>
                        <a:t>ID</a:t>
                      </a:r>
                      <a:r>
                        <a:rPr lang="ja-JP" altLang="en-US" sz="800" b="0" i="0" u="none" strike="noStrike">
                          <a:solidFill>
                            <a:srgbClr val="002060"/>
                          </a:solidFill>
                          <a:effectLst/>
                          <a:latin typeface="Meiryo UI"/>
                          <a:ea typeface="Meiryo UI"/>
                          <a:cs typeface="Meiryo UI" panose="020B0604030504040204" pitchFamily="50" charset="-128"/>
                        </a:rPr>
                        <a:t>ターゲティングメール（テキスト版</a:t>
                      </a:r>
                      <a:r>
                        <a:rPr lang="en-US" altLang="ja-JP" sz="800" b="0" i="0" u="none" strike="noStrike" dirty="0">
                          <a:solidFill>
                            <a:srgbClr val="002060"/>
                          </a:solidFill>
                          <a:effectLst/>
                          <a:latin typeface="Meiryo UI"/>
                          <a:ea typeface="Meiryo UI"/>
                          <a:cs typeface="Meiryo UI" panose="020B0604030504040204" pitchFamily="50" charset="-128"/>
                        </a:rPr>
                        <a:t>)</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Meiryo UI"/>
                          <a:ea typeface="Meiryo UI"/>
                          <a:cs typeface="Meiryo UI" panose="020B0604030504040204" pitchFamily="50" charset="-128"/>
                        </a:rPr>
                        <a:t>・・</a:t>
                      </a:r>
                      <a:r>
                        <a:rPr kumimoji="1" lang="ja-JP" altLang="en-US" sz="900" b="0" i="0" u="none" strike="noStrike" kern="1200" cap="none" spc="0" normalizeH="0" baseline="0" noProof="0">
                          <a:ln>
                            <a:noFill/>
                          </a:ln>
                          <a:solidFill>
                            <a:srgbClr val="002060"/>
                          </a:solidFill>
                          <a:effectLst/>
                          <a:uLnTx/>
                          <a:uFillTx/>
                          <a:latin typeface="Meiryo UI"/>
                          <a:ea typeface="Meiryo UI"/>
                          <a:cs typeface="Meiryo UI" panose="020B0604030504040204" pitchFamily="50" charset="-128"/>
                        </a:rPr>
                        <a:t>・</a:t>
                      </a:r>
                      <a:r>
                        <a:rPr kumimoji="1" lang="en-US" altLang="ja-JP" sz="900" b="0" i="0" u="none" strike="noStrike" kern="1200" cap="none" spc="0" normalizeH="0" baseline="0" noProof="0" dirty="0">
                          <a:ln>
                            <a:noFill/>
                          </a:ln>
                          <a:solidFill>
                            <a:srgbClr val="002060"/>
                          </a:solidFill>
                          <a:effectLst/>
                          <a:uLnTx/>
                          <a:uFillTx/>
                          <a:latin typeface="Meiryo UI"/>
                          <a:ea typeface="Meiryo UI"/>
                          <a:cs typeface="Meiryo UI" panose="020B0604030504040204" pitchFamily="50" charset="-128"/>
                        </a:rPr>
                        <a:t>49</a:t>
                      </a:r>
                      <a:endParaRPr lang="ja-JP" altLang="en-US" sz="900" b="0" i="0" u="none" strike="noStrike" dirty="0">
                        <a:solidFill>
                          <a:srgbClr val="000000"/>
                        </a:solidFill>
                        <a:effectLst/>
                        <a:latin typeface="Meiryo UI"/>
                        <a:ea typeface="Meiryo UI"/>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2204217"/>
                  </a:ext>
                </a:extLst>
              </a:tr>
              <a:tr h="144000">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800" b="0" i="0" u="none" strike="noStrike">
                          <a:solidFill>
                            <a:srgbClr val="002060"/>
                          </a:solidFill>
                          <a:effectLst/>
                          <a:latin typeface="Meiryo UI"/>
                          <a:ea typeface="Meiryo UI"/>
                          <a:cs typeface="Meiryo UI" panose="020B0604030504040204" pitchFamily="50" charset="-128"/>
                        </a:rPr>
                        <a:t>日経</a:t>
                      </a:r>
                      <a:r>
                        <a:rPr lang="en-US" altLang="ja-JP" sz="800" b="0" i="0" u="none" strike="noStrike" dirty="0">
                          <a:solidFill>
                            <a:srgbClr val="002060"/>
                          </a:solidFill>
                          <a:effectLst/>
                          <a:latin typeface="Meiryo UI"/>
                          <a:ea typeface="Meiryo UI"/>
                          <a:cs typeface="Meiryo UI" panose="020B0604030504040204" pitchFamily="50" charset="-128"/>
                        </a:rPr>
                        <a:t>ID</a:t>
                      </a:r>
                      <a:r>
                        <a:rPr lang="ja-JP" altLang="en-US" sz="800" b="0" i="0" u="none" strike="noStrike">
                          <a:solidFill>
                            <a:srgbClr val="002060"/>
                          </a:solidFill>
                          <a:effectLst/>
                          <a:latin typeface="Meiryo UI"/>
                          <a:ea typeface="Meiryo UI"/>
                          <a:cs typeface="Meiryo UI" panose="020B0604030504040204" pitchFamily="50" charset="-128"/>
                        </a:rPr>
                        <a:t>ターゲティングメール（</a:t>
                      </a:r>
                      <a:r>
                        <a:rPr lang="en-US" altLang="ja-JP" sz="800" b="0" i="0" u="none" strike="noStrike" dirty="0">
                          <a:solidFill>
                            <a:srgbClr val="002060"/>
                          </a:solidFill>
                          <a:effectLst/>
                          <a:latin typeface="Meiryo UI"/>
                          <a:ea typeface="Meiryo UI"/>
                          <a:cs typeface="Meiryo UI" panose="020B0604030504040204" pitchFamily="50" charset="-128"/>
                        </a:rPr>
                        <a:t>HTML</a:t>
                      </a:r>
                      <a:r>
                        <a:rPr lang="ja-JP" altLang="en-US" sz="800" b="0" i="0" u="none" strike="noStrike">
                          <a:solidFill>
                            <a:srgbClr val="002060"/>
                          </a:solidFill>
                          <a:effectLst/>
                          <a:latin typeface="Meiryo UI"/>
                          <a:ea typeface="Meiryo UI"/>
                          <a:cs typeface="Meiryo UI" panose="020B0604030504040204" pitchFamily="50" charset="-128"/>
                        </a:rPr>
                        <a:t>版）</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Meiryo UI"/>
                          <a:ea typeface="Meiryo UI"/>
                          <a:cs typeface="Meiryo UI" panose="020B0604030504040204" pitchFamily="50" charset="-128"/>
                        </a:rPr>
                        <a:t>・</a:t>
                      </a:r>
                      <a:r>
                        <a:rPr kumimoji="1" lang="ja-JP" altLang="en-US" sz="900" b="0" i="0" u="none" strike="noStrike" kern="1200" cap="none" spc="0" normalizeH="0" baseline="0" noProof="0">
                          <a:ln>
                            <a:noFill/>
                          </a:ln>
                          <a:solidFill>
                            <a:srgbClr val="002060"/>
                          </a:solidFill>
                          <a:effectLst/>
                          <a:uLnTx/>
                          <a:uFillTx/>
                          <a:latin typeface="Meiryo UI"/>
                          <a:ea typeface="Meiryo UI"/>
                          <a:cs typeface="Meiryo UI" panose="020B0604030504040204" pitchFamily="50" charset="-128"/>
                        </a:rPr>
                        <a:t>・・</a:t>
                      </a:r>
                      <a:r>
                        <a:rPr kumimoji="1" lang="en-US" altLang="ja-JP" sz="900" b="0" i="0" u="none" strike="noStrike" kern="1200" cap="none" spc="0" normalizeH="0" baseline="0" noProof="0" dirty="0">
                          <a:ln>
                            <a:noFill/>
                          </a:ln>
                          <a:solidFill>
                            <a:srgbClr val="002060"/>
                          </a:solidFill>
                          <a:effectLst/>
                          <a:uLnTx/>
                          <a:uFillTx/>
                          <a:latin typeface="Meiryo UI"/>
                          <a:ea typeface="Meiryo UI"/>
                          <a:cs typeface="Meiryo UI" panose="020B0604030504040204" pitchFamily="50" charset="-128"/>
                        </a:rPr>
                        <a:t>50</a:t>
                      </a:r>
                      <a:endParaRPr lang="ja-JP" altLang="en-US" sz="900" b="0" i="0" u="none" strike="noStrike" dirty="0">
                        <a:solidFill>
                          <a:srgbClr val="000000"/>
                        </a:solidFill>
                        <a:effectLst/>
                        <a:latin typeface="Meiryo UI"/>
                        <a:ea typeface="Meiryo UI"/>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9012950"/>
                  </a:ext>
                </a:extLst>
              </a:tr>
              <a:tr h="144000">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8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利用可能な属性項目一覧</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Meiryo UI"/>
                          <a:ea typeface="Meiryo UI"/>
                          <a:cs typeface="Meiryo UI" panose="020B0604030504040204" pitchFamily="50" charset="-128"/>
                        </a:rPr>
                        <a:t>・</a:t>
                      </a:r>
                      <a:r>
                        <a:rPr kumimoji="1" lang="ja-JP" altLang="en-US" sz="900" b="0" i="0" u="none" strike="noStrike" kern="1200" cap="none" spc="0" normalizeH="0" baseline="0" noProof="0">
                          <a:ln>
                            <a:noFill/>
                          </a:ln>
                          <a:solidFill>
                            <a:srgbClr val="002060"/>
                          </a:solidFill>
                          <a:effectLst/>
                          <a:uLnTx/>
                          <a:uFillTx/>
                          <a:latin typeface="Meiryo UI"/>
                          <a:ea typeface="Meiryo UI"/>
                          <a:cs typeface="Meiryo UI" panose="020B0604030504040204" pitchFamily="50" charset="-128"/>
                        </a:rPr>
                        <a:t>・・</a:t>
                      </a:r>
                      <a:r>
                        <a:rPr kumimoji="1" lang="en-US" altLang="ja-JP" sz="900" b="0" i="0" u="none" strike="noStrike" kern="1200" cap="none" spc="0" normalizeH="0" baseline="0" noProof="0" dirty="0">
                          <a:ln>
                            <a:noFill/>
                          </a:ln>
                          <a:solidFill>
                            <a:srgbClr val="002060"/>
                          </a:solidFill>
                          <a:effectLst/>
                          <a:uLnTx/>
                          <a:uFillTx/>
                          <a:latin typeface="Meiryo UI"/>
                          <a:ea typeface="Meiryo UI"/>
                          <a:cs typeface="Meiryo UI" panose="020B0604030504040204" pitchFamily="50" charset="-128"/>
                        </a:rPr>
                        <a:t>51</a:t>
                      </a:r>
                      <a:endParaRPr lang="ja-JP" altLang="en-US" sz="900" b="0" i="0" u="none" strike="noStrike" dirty="0">
                        <a:solidFill>
                          <a:srgbClr val="000000"/>
                        </a:solidFill>
                        <a:effectLst/>
                        <a:latin typeface="Meiryo UI"/>
                        <a:ea typeface="Meiryo UI"/>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7073102"/>
                  </a:ext>
                </a:extLst>
              </a:tr>
              <a:tr h="144000">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800" b="0" i="0" u="none" strike="noStrike">
                          <a:solidFill>
                            <a:srgbClr val="002060"/>
                          </a:solidFill>
                          <a:effectLst/>
                          <a:latin typeface="Meiryo UI"/>
                          <a:ea typeface="Meiryo UI"/>
                          <a:cs typeface="Meiryo UI" panose="020B0604030504040204" pitchFamily="50" charset="-128"/>
                        </a:rPr>
                        <a:t>日経</a:t>
                      </a:r>
                      <a:r>
                        <a:rPr lang="en-US" altLang="ja-JP" sz="800" b="0" i="0" u="none" strike="noStrike" dirty="0">
                          <a:solidFill>
                            <a:srgbClr val="002060"/>
                          </a:solidFill>
                          <a:effectLst/>
                          <a:latin typeface="Meiryo UI"/>
                          <a:ea typeface="Meiryo UI"/>
                          <a:cs typeface="Meiryo UI" panose="020B0604030504040204" pitchFamily="50" charset="-128"/>
                        </a:rPr>
                        <a:t>ID</a:t>
                      </a:r>
                      <a:r>
                        <a:rPr lang="ja-JP" altLang="en-US" sz="800" b="0" i="0" u="none" strike="noStrike">
                          <a:solidFill>
                            <a:srgbClr val="002060"/>
                          </a:solidFill>
                          <a:effectLst/>
                          <a:latin typeface="Meiryo UI"/>
                          <a:ea typeface="Meiryo UI"/>
                          <a:cs typeface="Meiryo UI" panose="020B0604030504040204" pitchFamily="50" charset="-128"/>
                        </a:rPr>
                        <a:t>ターゲティングメール（テキスト版）スケジュール・追加料金</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Meiryo UI"/>
                          <a:ea typeface="Meiryo UI"/>
                          <a:cs typeface="Meiryo UI" panose="020B0604030504040204" pitchFamily="50" charset="-128"/>
                        </a:rPr>
                        <a:t>・</a:t>
                      </a:r>
                      <a:r>
                        <a:rPr kumimoji="1" lang="ja-JP" altLang="en-US" sz="900" b="0" i="0" u="none" strike="noStrike" kern="1200" cap="none" spc="0" normalizeH="0" baseline="0" noProof="0">
                          <a:ln>
                            <a:noFill/>
                          </a:ln>
                          <a:solidFill>
                            <a:srgbClr val="002060"/>
                          </a:solidFill>
                          <a:effectLst/>
                          <a:uLnTx/>
                          <a:uFillTx/>
                          <a:latin typeface="Meiryo UI"/>
                          <a:ea typeface="Meiryo UI"/>
                          <a:cs typeface="Meiryo UI" panose="020B0604030504040204" pitchFamily="50" charset="-128"/>
                        </a:rPr>
                        <a:t>・・</a:t>
                      </a:r>
                      <a:r>
                        <a:rPr kumimoji="1" lang="en-US" altLang="ja-JP" sz="900" b="0" i="0" u="none" strike="noStrike" kern="1200" cap="none" spc="0" normalizeH="0" baseline="0" noProof="0" dirty="0">
                          <a:ln>
                            <a:noFill/>
                          </a:ln>
                          <a:solidFill>
                            <a:srgbClr val="002060"/>
                          </a:solidFill>
                          <a:effectLst/>
                          <a:uLnTx/>
                          <a:uFillTx/>
                          <a:latin typeface="Meiryo UI"/>
                          <a:ea typeface="Meiryo UI"/>
                          <a:cs typeface="Meiryo UI" panose="020B0604030504040204" pitchFamily="50" charset="-128"/>
                        </a:rPr>
                        <a:t>52</a:t>
                      </a:r>
                      <a:endParaRPr lang="ja-JP" altLang="en-US" sz="900" b="0" i="0" u="none" strike="noStrike" dirty="0">
                        <a:solidFill>
                          <a:srgbClr val="000000"/>
                        </a:solidFill>
                        <a:effectLst/>
                        <a:latin typeface="Meiryo UI"/>
                        <a:ea typeface="Meiryo UI"/>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8342067"/>
                  </a:ext>
                </a:extLst>
              </a:tr>
              <a:tr h="144000">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800" b="0" i="0" u="none" strike="noStrike">
                          <a:solidFill>
                            <a:srgbClr val="002060"/>
                          </a:solidFill>
                          <a:effectLst/>
                          <a:latin typeface="Meiryo UI"/>
                          <a:ea typeface="Meiryo UI"/>
                          <a:cs typeface="Meiryo UI" panose="020B0604030504040204" pitchFamily="50" charset="-128"/>
                        </a:rPr>
                        <a:t>日経</a:t>
                      </a:r>
                      <a:r>
                        <a:rPr lang="en-US" altLang="ja-JP" sz="800" b="0" i="0" u="none" strike="noStrike" dirty="0">
                          <a:solidFill>
                            <a:srgbClr val="002060"/>
                          </a:solidFill>
                          <a:effectLst/>
                          <a:latin typeface="Meiryo UI"/>
                          <a:ea typeface="Meiryo UI"/>
                          <a:cs typeface="Meiryo UI" panose="020B0604030504040204" pitchFamily="50" charset="-128"/>
                        </a:rPr>
                        <a:t>ID</a:t>
                      </a:r>
                      <a:r>
                        <a:rPr lang="ja-JP" altLang="en-US" sz="800" b="0" i="0" u="none" strike="noStrike">
                          <a:solidFill>
                            <a:srgbClr val="002060"/>
                          </a:solidFill>
                          <a:effectLst/>
                          <a:latin typeface="Meiryo UI"/>
                          <a:ea typeface="Meiryo UI"/>
                          <a:cs typeface="Meiryo UI" panose="020B0604030504040204" pitchFamily="50" charset="-128"/>
                        </a:rPr>
                        <a:t>ターゲティングメール（</a:t>
                      </a:r>
                      <a:r>
                        <a:rPr lang="en-US" altLang="ja-JP" sz="800" b="0" i="0" u="none" strike="noStrike" dirty="0">
                          <a:solidFill>
                            <a:srgbClr val="002060"/>
                          </a:solidFill>
                          <a:effectLst/>
                          <a:latin typeface="Meiryo UI"/>
                          <a:ea typeface="Meiryo UI"/>
                          <a:cs typeface="Meiryo UI" panose="020B0604030504040204" pitchFamily="50" charset="-128"/>
                        </a:rPr>
                        <a:t>HTML</a:t>
                      </a:r>
                      <a:r>
                        <a:rPr lang="ja-JP" altLang="en-US" sz="800" b="0" i="0" u="none" strike="noStrike">
                          <a:solidFill>
                            <a:srgbClr val="002060"/>
                          </a:solidFill>
                          <a:effectLst/>
                          <a:latin typeface="Meiryo UI"/>
                          <a:ea typeface="Meiryo UI"/>
                          <a:cs typeface="Meiryo UI" panose="020B0604030504040204" pitchFamily="50" charset="-128"/>
                        </a:rPr>
                        <a:t>版）スケジュール・追加料金</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2060"/>
                          </a:solidFill>
                          <a:effectLst/>
                          <a:uLnTx/>
                          <a:uFillTx/>
                          <a:latin typeface="Meiryo UI"/>
                          <a:ea typeface="Meiryo UI"/>
                          <a:cs typeface="Meiryo UI" panose="020B0604030504040204" pitchFamily="50" charset="-128"/>
                        </a:rPr>
                        <a:t>・・・</a:t>
                      </a:r>
                      <a:r>
                        <a:rPr kumimoji="1" lang="en-US" altLang="ja-JP" sz="900" b="0" i="0" u="none" strike="noStrike" kern="1200" cap="none" spc="0" normalizeH="0" baseline="0" noProof="0" dirty="0">
                          <a:ln>
                            <a:noFill/>
                          </a:ln>
                          <a:solidFill>
                            <a:srgbClr val="002060"/>
                          </a:solidFill>
                          <a:effectLst/>
                          <a:uLnTx/>
                          <a:uFillTx/>
                          <a:latin typeface="Meiryo UI"/>
                          <a:ea typeface="Meiryo UI"/>
                          <a:cs typeface="Meiryo UI" panose="020B0604030504040204" pitchFamily="50" charset="-128"/>
                        </a:rPr>
                        <a:t>53</a:t>
                      </a:r>
                      <a:endParaRPr lang="ja-JP" altLang="en-US" sz="900" b="0" i="0" u="none" strike="noStrike">
                        <a:solidFill>
                          <a:srgbClr val="000000"/>
                        </a:solidFill>
                        <a:effectLst/>
                        <a:latin typeface="Meiryo UI"/>
                        <a:ea typeface="Meiryo UI"/>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1113811"/>
                  </a:ext>
                </a:extLst>
              </a:tr>
              <a:tr h="144000">
                <a:tc>
                  <a:txBody>
                    <a:bodyPr/>
                    <a:lstStyle/>
                    <a:p>
                      <a:pPr algn="l" rtl="0" fontAlgn="ctr"/>
                      <a:endParaRPr lang="ja-JP" altLang="en-US" sz="500" b="0"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ja-JP" altLang="en-US" sz="500" b="1" i="0" u="none" strike="noStrike">
                        <a:solidFill>
                          <a:srgbClr val="E46C0A"/>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5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1331571"/>
                  </a:ext>
                </a:extLst>
              </a:tr>
              <a:tr h="144000">
                <a:tc>
                  <a:txBody>
                    <a:bodyPr/>
                    <a:lstStyle/>
                    <a:p>
                      <a:pPr algn="l" rtl="0" fontAlgn="ctr"/>
                      <a:r>
                        <a:rPr lang="ja-JP" altLang="en-US" sz="1100" b="0"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1" i="0" u="none" strike="noStrike" dirty="0">
                          <a:solidFill>
                            <a:srgbClr val="E46C0A"/>
                          </a:solidFill>
                          <a:effectLst/>
                          <a:latin typeface="Meiryo UI"/>
                          <a:ea typeface="Meiryo UI"/>
                          <a:cs typeface="Meiryo UI" panose="020B0604030504040204" pitchFamily="50" charset="-128"/>
                        </a:rPr>
                        <a:t>NIKKEI STYLE</a:t>
                      </a:r>
                      <a:r>
                        <a:rPr lang="ja-JP" altLang="en-US" sz="1050" b="1" i="0" u="none" strike="noStrike" dirty="0">
                          <a:solidFill>
                            <a:srgbClr val="E46C0A"/>
                          </a:solidFill>
                          <a:effectLst/>
                          <a:latin typeface="Meiryo UI"/>
                          <a:ea typeface="Meiryo UI"/>
                          <a:cs typeface="Meiryo UI" panose="020B0604030504040204" pitchFamily="50" charset="-128"/>
                        </a:rPr>
                        <a:t>限定商品</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50201"/>
                  </a:ext>
                </a:extLst>
              </a:tr>
              <a:tr h="144000">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800" b="0" i="0" u="none" strike="noStrike" dirty="0">
                          <a:solidFill>
                            <a:srgbClr val="002060"/>
                          </a:solidFill>
                          <a:effectLst/>
                          <a:latin typeface="Meiryo UI"/>
                          <a:ea typeface="Meiryo UI"/>
                          <a:cs typeface="Meiryo UI" panose="020B0604030504040204" pitchFamily="50" charset="-128"/>
                        </a:rPr>
                        <a:t>NIKKEI</a:t>
                      </a:r>
                      <a:r>
                        <a:rPr lang="ja-JP" altLang="en-US" sz="800" b="0" i="0" u="none" strike="noStrike" dirty="0">
                          <a:solidFill>
                            <a:srgbClr val="002060"/>
                          </a:solidFill>
                          <a:effectLst/>
                          <a:latin typeface="Meiryo UI"/>
                          <a:ea typeface="Meiryo UI"/>
                          <a:cs typeface="Meiryo UI" panose="020B0604030504040204" pitchFamily="50" charset="-128"/>
                        </a:rPr>
                        <a:t> </a:t>
                      </a:r>
                      <a:r>
                        <a:rPr lang="en-US" altLang="ja-JP" sz="800" b="0" i="0" u="none" strike="noStrike" dirty="0">
                          <a:solidFill>
                            <a:srgbClr val="002060"/>
                          </a:solidFill>
                          <a:effectLst/>
                          <a:latin typeface="Meiryo UI"/>
                          <a:ea typeface="Meiryo UI"/>
                          <a:cs typeface="Meiryo UI" panose="020B0604030504040204" pitchFamily="50" charset="-128"/>
                        </a:rPr>
                        <a:t>STYLE</a:t>
                      </a:r>
                      <a:r>
                        <a:rPr lang="ja-JP" altLang="en-US" sz="800" b="0" i="0" u="none" strike="noStrike">
                          <a:solidFill>
                            <a:srgbClr val="002060"/>
                          </a:solidFill>
                          <a:effectLst/>
                          <a:latin typeface="Meiryo UI"/>
                          <a:ea typeface="Meiryo UI"/>
                          <a:cs typeface="Meiryo UI" panose="020B0604030504040204" pitchFamily="50" charset="-128"/>
                        </a:rPr>
                        <a:t>について</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Meiryo UI"/>
                          <a:ea typeface="Meiryo UI"/>
                          <a:cs typeface="Meiryo UI" panose="020B0604030504040204" pitchFamily="50" charset="-128"/>
                        </a:rPr>
                        <a:t>・・</a:t>
                      </a:r>
                      <a:r>
                        <a:rPr kumimoji="1" lang="ja-JP" altLang="en-US" sz="900" b="0" i="0" u="none" strike="noStrike" kern="1200" cap="none" spc="0" normalizeH="0" baseline="0" noProof="0">
                          <a:ln>
                            <a:noFill/>
                          </a:ln>
                          <a:solidFill>
                            <a:srgbClr val="002060"/>
                          </a:solidFill>
                          <a:effectLst/>
                          <a:uLnTx/>
                          <a:uFillTx/>
                          <a:latin typeface="Meiryo UI"/>
                          <a:ea typeface="Meiryo UI"/>
                          <a:cs typeface="Meiryo UI" panose="020B0604030504040204" pitchFamily="50" charset="-128"/>
                        </a:rPr>
                        <a:t>・</a:t>
                      </a:r>
                      <a:r>
                        <a:rPr kumimoji="1" lang="en-US" altLang="ja-JP" sz="900" b="0" i="0" u="none" strike="noStrike" kern="1200" cap="none" spc="0" normalizeH="0" baseline="0" noProof="0" dirty="0">
                          <a:ln>
                            <a:noFill/>
                          </a:ln>
                          <a:solidFill>
                            <a:srgbClr val="002060"/>
                          </a:solidFill>
                          <a:effectLst/>
                          <a:uLnTx/>
                          <a:uFillTx/>
                          <a:latin typeface="Meiryo UI"/>
                          <a:ea typeface="Meiryo UI"/>
                          <a:cs typeface="Meiryo UI" panose="020B0604030504040204" pitchFamily="50" charset="-128"/>
                        </a:rPr>
                        <a:t>55</a:t>
                      </a:r>
                      <a:endParaRPr lang="ja-JP" altLang="en-US" sz="900" b="0" i="0" u="none" strike="noStrike" dirty="0">
                        <a:solidFill>
                          <a:srgbClr val="000000"/>
                        </a:solidFill>
                        <a:effectLst/>
                        <a:latin typeface="Meiryo UI"/>
                        <a:ea typeface="Meiryo UI"/>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5260733"/>
                  </a:ext>
                </a:extLst>
              </a:tr>
              <a:tr h="144000">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 altLang="ja-JP" sz="800" b="0" i="0" u="none" strike="noStrike" dirty="0">
                          <a:solidFill>
                            <a:srgbClr val="002060"/>
                          </a:solidFill>
                          <a:effectLst/>
                          <a:latin typeface="Meiryo UI"/>
                          <a:ea typeface="Meiryo UI"/>
                          <a:cs typeface="Meiryo UI" panose="020B0604030504040204" pitchFamily="50" charset="-128"/>
                        </a:rPr>
                        <a:t>NIKKEI STYLE </a:t>
                      </a:r>
                      <a:r>
                        <a:rPr lang="ja-JP" altLang="en-US" sz="800" b="0" i="0" u="none" strike="noStrike">
                          <a:solidFill>
                            <a:srgbClr val="002060"/>
                          </a:solidFill>
                          <a:effectLst/>
                          <a:latin typeface="Meiryo UI"/>
                          <a:ea typeface="Meiryo UI"/>
                          <a:cs typeface="Meiryo UI" panose="020B0604030504040204" pitchFamily="50" charset="-128"/>
                        </a:rPr>
                        <a:t>ユーザー属性</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a:solidFill>
                            <a:srgbClr val="000000"/>
                          </a:solidFill>
                          <a:effectLst/>
                          <a:latin typeface="Meiryo UI"/>
                          <a:ea typeface="Meiryo UI"/>
                          <a:cs typeface="Meiryo UI" panose="020B0604030504040204" pitchFamily="50" charset="-128"/>
                        </a:rPr>
                        <a:t>・・・</a:t>
                      </a:r>
                      <a:r>
                        <a:rPr lang="en-US" altLang="ja-JP" sz="900" b="0" i="0" u="none" strike="noStrike" dirty="0">
                          <a:solidFill>
                            <a:srgbClr val="000000"/>
                          </a:solidFill>
                          <a:effectLst/>
                          <a:latin typeface="Meiryo UI"/>
                          <a:ea typeface="Meiryo UI"/>
                          <a:cs typeface="Meiryo UI" panose="020B0604030504040204" pitchFamily="50" charset="-128"/>
                        </a:rPr>
                        <a:t>56</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12827131"/>
                  </a:ext>
                </a:extLst>
              </a:tr>
              <a:tr h="144000">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 altLang="ja-JP" sz="800" b="0" i="0" u="none" strike="noStrike" dirty="0">
                          <a:solidFill>
                            <a:srgbClr val="002060"/>
                          </a:solidFill>
                          <a:effectLst/>
                          <a:latin typeface="Meiryo UI"/>
                          <a:ea typeface="Meiryo UI"/>
                          <a:cs typeface="Meiryo UI" panose="020B0604030504040204" pitchFamily="50" charset="-128"/>
                        </a:rPr>
                        <a:t>NIKKEI STYLE </a:t>
                      </a:r>
                      <a:r>
                        <a:rPr lang="ja-JP" altLang="en-US" sz="800" b="0" i="0" u="none" strike="noStrike">
                          <a:solidFill>
                            <a:srgbClr val="002060"/>
                          </a:solidFill>
                          <a:effectLst/>
                          <a:latin typeface="Meiryo UI"/>
                          <a:ea typeface="Meiryo UI"/>
                          <a:cs typeface="Meiryo UI" panose="020B0604030504040204" pitchFamily="50" charset="-128"/>
                        </a:rPr>
                        <a:t>プロフィールとユーザー属性</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a:solidFill>
                            <a:srgbClr val="000000"/>
                          </a:solidFill>
                          <a:effectLst/>
                          <a:latin typeface="Meiryo UI"/>
                          <a:ea typeface="Meiryo UI"/>
                          <a:cs typeface="Meiryo UI" panose="020B0604030504040204" pitchFamily="50" charset="-128"/>
                        </a:rPr>
                        <a:t>・・・</a:t>
                      </a:r>
                      <a:r>
                        <a:rPr lang="en-US" altLang="ja-JP" sz="900" b="0" i="0" u="none" strike="noStrike" dirty="0">
                          <a:solidFill>
                            <a:srgbClr val="000000"/>
                          </a:solidFill>
                          <a:effectLst/>
                          <a:latin typeface="Meiryo UI"/>
                          <a:ea typeface="Meiryo UI"/>
                          <a:cs typeface="Meiryo UI" panose="020B0604030504040204" pitchFamily="50" charset="-128"/>
                        </a:rPr>
                        <a:t>57</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9869537"/>
                  </a:ext>
                </a:extLst>
              </a:tr>
              <a:tr h="144000">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800" b="0" i="0" u="none" strike="noStrike" dirty="0">
                          <a:solidFill>
                            <a:srgbClr val="002060"/>
                          </a:solidFill>
                          <a:effectLst/>
                          <a:latin typeface="Meiryo UI"/>
                          <a:ea typeface="Meiryo UI"/>
                          <a:cs typeface="Meiryo UI" panose="020B0604030504040204" pitchFamily="50" charset="-128"/>
                        </a:rPr>
                        <a:t>【NIKKEI STYLE】</a:t>
                      </a:r>
                      <a:r>
                        <a:rPr lang="ja-JP" altLang="en-US" sz="800" b="0" i="0" u="none" strike="noStrike">
                          <a:solidFill>
                            <a:srgbClr val="002060"/>
                          </a:solidFill>
                          <a:effectLst/>
                          <a:latin typeface="Meiryo UI"/>
                          <a:ea typeface="Meiryo UI"/>
                          <a:cs typeface="Meiryo UI" panose="020B0604030504040204" pitchFamily="50" charset="-128"/>
                        </a:rPr>
                        <a:t>モバイルビルボード</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Meiryo UI"/>
                          <a:ea typeface="Meiryo UI"/>
                          <a:cs typeface="Meiryo UI" panose="020B0604030504040204" pitchFamily="50" charset="-128"/>
                        </a:rPr>
                        <a:t>・・</a:t>
                      </a:r>
                      <a:r>
                        <a:rPr kumimoji="1" lang="ja-JP" altLang="en-US" sz="900" b="0" i="0" u="none" strike="noStrike" kern="1200" cap="none" spc="0" normalizeH="0" baseline="0" noProof="0">
                          <a:ln>
                            <a:noFill/>
                          </a:ln>
                          <a:solidFill>
                            <a:srgbClr val="002060"/>
                          </a:solidFill>
                          <a:effectLst/>
                          <a:uLnTx/>
                          <a:uFillTx/>
                          <a:latin typeface="Meiryo UI"/>
                          <a:ea typeface="Meiryo UI"/>
                          <a:cs typeface="Meiryo UI" panose="020B0604030504040204" pitchFamily="50" charset="-128"/>
                        </a:rPr>
                        <a:t>・</a:t>
                      </a:r>
                      <a:r>
                        <a:rPr kumimoji="1" lang="en-US" altLang="ja-JP" sz="900" b="0" i="0" u="none" strike="noStrike" kern="1200" cap="none" spc="0" normalizeH="0" baseline="0" noProof="0" dirty="0">
                          <a:ln>
                            <a:noFill/>
                          </a:ln>
                          <a:solidFill>
                            <a:srgbClr val="002060"/>
                          </a:solidFill>
                          <a:effectLst/>
                          <a:uLnTx/>
                          <a:uFillTx/>
                          <a:latin typeface="Meiryo UI"/>
                          <a:ea typeface="Meiryo UI"/>
                          <a:cs typeface="Meiryo UI" panose="020B0604030504040204" pitchFamily="50" charset="-128"/>
                        </a:rPr>
                        <a:t>58</a:t>
                      </a:r>
                      <a:endParaRPr lang="ja-JP" altLang="en-US" sz="900" b="0" i="0" u="none" strike="noStrike" dirty="0">
                        <a:solidFill>
                          <a:srgbClr val="000000"/>
                        </a:solidFill>
                        <a:effectLst/>
                        <a:latin typeface="Meiryo UI"/>
                        <a:ea typeface="Meiryo UI"/>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5915845"/>
                  </a:ext>
                </a:extLst>
              </a:tr>
              <a:tr h="144000">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800" b="0" i="0" u="none" strike="noStrike" dirty="0">
                          <a:solidFill>
                            <a:srgbClr val="002060"/>
                          </a:solidFill>
                          <a:effectLst/>
                          <a:latin typeface="Meiryo UI"/>
                          <a:ea typeface="Meiryo UI"/>
                          <a:cs typeface="Meiryo UI" panose="020B0604030504040204" pitchFamily="50" charset="-128"/>
                        </a:rPr>
                        <a:t>【NIKKEI STYLE】</a:t>
                      </a:r>
                      <a:r>
                        <a:rPr lang="ja-JP" altLang="en-US" sz="800" b="0" i="0" u="none" strike="noStrike">
                          <a:solidFill>
                            <a:srgbClr val="002060"/>
                          </a:solidFill>
                          <a:effectLst/>
                          <a:latin typeface="Meiryo UI"/>
                          <a:ea typeface="Meiryo UI"/>
                          <a:cs typeface="Meiryo UI" panose="020B0604030504040204" pitchFamily="50" charset="-128"/>
                        </a:rPr>
                        <a:t>モバイルビルボード動画</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Meiryo UI"/>
                          <a:ea typeface="Meiryo UI"/>
                          <a:cs typeface="Meiryo UI" panose="020B0604030504040204" pitchFamily="50" charset="-128"/>
                        </a:rPr>
                        <a:t>・・</a:t>
                      </a:r>
                      <a:r>
                        <a:rPr kumimoji="1" lang="ja-JP" altLang="en-US" sz="900" b="0" i="0" u="none" strike="noStrike" kern="1200" cap="none" spc="0" normalizeH="0" baseline="0" noProof="0">
                          <a:ln>
                            <a:noFill/>
                          </a:ln>
                          <a:solidFill>
                            <a:srgbClr val="002060"/>
                          </a:solidFill>
                          <a:effectLst/>
                          <a:uLnTx/>
                          <a:uFillTx/>
                          <a:latin typeface="Meiryo UI"/>
                          <a:ea typeface="Meiryo UI"/>
                          <a:cs typeface="Meiryo UI" panose="020B0604030504040204" pitchFamily="50" charset="-128"/>
                        </a:rPr>
                        <a:t>・</a:t>
                      </a:r>
                      <a:r>
                        <a:rPr kumimoji="1" lang="en-US" altLang="ja-JP" sz="900" b="0" i="0" u="none" strike="noStrike" kern="1200" cap="none" spc="0" normalizeH="0" baseline="0" noProof="0" dirty="0">
                          <a:ln>
                            <a:noFill/>
                          </a:ln>
                          <a:solidFill>
                            <a:srgbClr val="002060"/>
                          </a:solidFill>
                          <a:effectLst/>
                          <a:uLnTx/>
                          <a:uFillTx/>
                          <a:latin typeface="Meiryo UI"/>
                          <a:ea typeface="Meiryo UI"/>
                          <a:cs typeface="Meiryo UI" panose="020B0604030504040204" pitchFamily="50" charset="-128"/>
                        </a:rPr>
                        <a:t>59</a:t>
                      </a:r>
                      <a:endParaRPr lang="ja-JP" altLang="en-US" sz="900" b="0" i="0" u="none" strike="noStrike" dirty="0">
                        <a:solidFill>
                          <a:srgbClr val="000000"/>
                        </a:solidFill>
                        <a:effectLst/>
                        <a:latin typeface="Meiryo UI"/>
                        <a:ea typeface="Meiryo UI"/>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3228893"/>
                  </a:ext>
                </a:extLst>
              </a:tr>
              <a:tr h="144000">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800" b="0" i="0" u="none" strike="noStrike" dirty="0">
                          <a:solidFill>
                            <a:srgbClr val="002060"/>
                          </a:solidFill>
                          <a:effectLst/>
                          <a:latin typeface="Meiryo UI"/>
                          <a:ea typeface="Meiryo UI"/>
                          <a:cs typeface="Meiryo UI" panose="020B0604030504040204" pitchFamily="50" charset="-128"/>
                        </a:rPr>
                        <a:t>【NIKKEI STYLE】</a:t>
                      </a:r>
                      <a:r>
                        <a:rPr lang="ja-JP" altLang="en-US" sz="800" b="0" i="0" u="none" strike="noStrike" dirty="0">
                          <a:solidFill>
                            <a:srgbClr val="002060"/>
                          </a:solidFill>
                          <a:effectLst/>
                          <a:latin typeface="Meiryo UI"/>
                          <a:ea typeface="Meiryo UI"/>
                          <a:cs typeface="Meiryo UI" panose="020B0604030504040204" pitchFamily="50" charset="-128"/>
                        </a:rPr>
                        <a:t>モバイルパララックス</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Meiryo UI"/>
                          <a:ea typeface="Meiryo UI"/>
                          <a:cs typeface="Meiryo UI" panose="020B0604030504040204" pitchFamily="50" charset="-128"/>
                        </a:rPr>
                        <a:t>・</a:t>
                      </a:r>
                      <a:r>
                        <a:rPr kumimoji="1" lang="ja-JP" altLang="en-US" sz="900" b="0" i="0" u="none" strike="noStrike" kern="1200" cap="none" spc="0" normalizeH="0" baseline="0" noProof="0">
                          <a:ln>
                            <a:noFill/>
                          </a:ln>
                          <a:solidFill>
                            <a:srgbClr val="002060"/>
                          </a:solidFill>
                          <a:effectLst/>
                          <a:uLnTx/>
                          <a:uFillTx/>
                          <a:latin typeface="Meiryo UI"/>
                          <a:ea typeface="Meiryo UI"/>
                          <a:cs typeface="Meiryo UI" panose="020B0604030504040204" pitchFamily="50" charset="-128"/>
                        </a:rPr>
                        <a:t>・・</a:t>
                      </a:r>
                      <a:r>
                        <a:rPr kumimoji="1" lang="en-US" altLang="ja-JP" sz="900" b="0" i="0" u="none" strike="noStrike" kern="1200" cap="none" spc="0" normalizeH="0" baseline="0" noProof="0" dirty="0">
                          <a:ln>
                            <a:noFill/>
                          </a:ln>
                          <a:solidFill>
                            <a:srgbClr val="002060"/>
                          </a:solidFill>
                          <a:effectLst/>
                          <a:uLnTx/>
                          <a:uFillTx/>
                          <a:latin typeface="Meiryo UI"/>
                          <a:ea typeface="Meiryo UI"/>
                          <a:cs typeface="Meiryo UI" panose="020B0604030504040204" pitchFamily="50" charset="-128"/>
                        </a:rPr>
                        <a:t>60</a:t>
                      </a:r>
                      <a:endParaRPr lang="ja-JP" altLang="en-US" sz="900" b="0" i="0" u="none" strike="noStrike" dirty="0">
                        <a:solidFill>
                          <a:srgbClr val="000000"/>
                        </a:solidFill>
                        <a:effectLst/>
                        <a:latin typeface="Meiryo UI"/>
                        <a:ea typeface="Meiryo UI"/>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1014524"/>
                  </a:ext>
                </a:extLst>
              </a:tr>
              <a:tr h="144000">
                <a:tc>
                  <a:txBody>
                    <a:bodyPr/>
                    <a:lstStyle/>
                    <a:p>
                      <a:pPr algn="l" fontAlgn="ctr"/>
                      <a:endParaRPr lang="ja-JP" altLang="en-US" sz="5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ja-JP" altLang="en-US" sz="5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5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5717700"/>
                  </a:ext>
                </a:extLst>
              </a:tr>
              <a:tr h="144000">
                <a:tc>
                  <a:txBody>
                    <a:bodyPr/>
                    <a:lstStyle/>
                    <a:p>
                      <a:pPr algn="l" rtl="0" fontAlgn="ctr"/>
                      <a:r>
                        <a:rPr lang="ja-JP" altLang="en-US" sz="1100" b="0"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 altLang="ja-JP" sz="1050" b="1"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SPIRE</a:t>
                      </a:r>
                      <a:r>
                        <a:rPr lang="ja-JP" altLang="en" sz="1050" b="1" i="0" u="none" strike="noStrike">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50" b="1" i="0" u="none" strike="noStrike">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限定商品</a:t>
                      </a:r>
                      <a:endParaRPr lang="ja-JP" altLang="en-US" sz="1050" b="1"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2962687"/>
                  </a:ext>
                </a:extLst>
              </a:tr>
              <a:tr h="144000">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800" b="0" i="0" u="none" strike="noStrike" dirty="0">
                          <a:solidFill>
                            <a:srgbClr val="002060"/>
                          </a:solidFill>
                          <a:effectLst/>
                          <a:latin typeface="Meiryo UI"/>
                          <a:ea typeface="Meiryo UI"/>
                          <a:cs typeface="Meiryo UI" panose="020B0604030504040204" pitchFamily="50" charset="-128"/>
                        </a:rPr>
                        <a:t>SPIRE</a:t>
                      </a:r>
                      <a:r>
                        <a:rPr lang="ja-JP" altLang="en-US" sz="800" b="0" i="0" u="none" strike="noStrike">
                          <a:solidFill>
                            <a:srgbClr val="002060"/>
                          </a:solidFill>
                          <a:effectLst/>
                          <a:latin typeface="Meiryo UI"/>
                          <a:ea typeface="Meiryo UI"/>
                          <a:cs typeface="Meiryo UI" panose="020B0604030504040204" pitchFamily="50" charset="-128"/>
                        </a:rPr>
                        <a:t>について</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Meiryo UI"/>
                          <a:ea typeface="Meiryo UI"/>
                          <a:cs typeface="Meiryo UI" panose="020B0604030504040204" pitchFamily="50" charset="-128"/>
                        </a:rPr>
                        <a:t>・</a:t>
                      </a:r>
                      <a:r>
                        <a:rPr kumimoji="1" lang="ja-JP" altLang="en-US" sz="900" b="0" i="0" u="none" strike="noStrike" kern="1200" cap="none" spc="0" normalizeH="0" baseline="0" noProof="0">
                          <a:ln>
                            <a:noFill/>
                          </a:ln>
                          <a:solidFill>
                            <a:srgbClr val="002060"/>
                          </a:solidFill>
                          <a:effectLst/>
                          <a:uLnTx/>
                          <a:uFillTx/>
                          <a:latin typeface="Meiryo UI"/>
                          <a:ea typeface="Meiryo UI"/>
                          <a:cs typeface="Meiryo UI" panose="020B0604030504040204" pitchFamily="50" charset="-128"/>
                        </a:rPr>
                        <a:t>・・</a:t>
                      </a:r>
                      <a:r>
                        <a:rPr kumimoji="1" lang="en-US" altLang="ja-JP" sz="900" b="0" i="0" u="none" strike="noStrike" kern="1200" cap="none" spc="0" normalizeH="0" baseline="0" noProof="0" dirty="0">
                          <a:ln>
                            <a:noFill/>
                          </a:ln>
                          <a:solidFill>
                            <a:srgbClr val="002060"/>
                          </a:solidFill>
                          <a:effectLst/>
                          <a:uLnTx/>
                          <a:uFillTx/>
                          <a:latin typeface="Meiryo UI"/>
                          <a:ea typeface="Meiryo UI"/>
                          <a:cs typeface="Meiryo UI" panose="020B0604030504040204" pitchFamily="50" charset="-128"/>
                        </a:rPr>
                        <a:t>62</a:t>
                      </a:r>
                      <a:endParaRPr lang="ja-JP" altLang="en-US" sz="900" b="0" i="0" u="none" strike="noStrike" dirty="0">
                        <a:solidFill>
                          <a:srgbClr val="000000"/>
                        </a:solidFill>
                        <a:effectLst/>
                        <a:latin typeface="Meiryo UI"/>
                        <a:ea typeface="Meiryo UI"/>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3552025"/>
                  </a:ext>
                </a:extLst>
              </a:tr>
              <a:tr h="144000">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800" b="0" i="0" u="none" strike="noStrike">
                          <a:solidFill>
                            <a:srgbClr val="002060"/>
                          </a:solidFill>
                          <a:effectLst/>
                          <a:latin typeface="Meiryo UI"/>
                          <a:ea typeface="Meiryo UI"/>
                          <a:cs typeface="Meiryo UI" panose="020B0604030504040204" pitchFamily="50" charset="-128"/>
                        </a:rPr>
                        <a:t>特集予定</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a:solidFill>
                            <a:srgbClr val="000000"/>
                          </a:solidFill>
                          <a:effectLst/>
                          <a:latin typeface="Meiryo UI"/>
                          <a:ea typeface="Meiryo UI"/>
                          <a:cs typeface="Meiryo UI" panose="020B0604030504040204" pitchFamily="50" charset="-128"/>
                        </a:rPr>
                        <a:t>・・・</a:t>
                      </a:r>
                      <a:r>
                        <a:rPr lang="en-US" altLang="ja-JP" sz="900" b="0" i="0" u="none" strike="noStrike" dirty="0">
                          <a:solidFill>
                            <a:srgbClr val="000000"/>
                          </a:solidFill>
                          <a:effectLst/>
                          <a:latin typeface="Meiryo UI"/>
                          <a:ea typeface="Meiryo UI"/>
                          <a:cs typeface="Meiryo UI" panose="020B0604030504040204" pitchFamily="50" charset="-128"/>
                        </a:rPr>
                        <a:t>63</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9600597"/>
                  </a:ext>
                </a:extLst>
              </a:tr>
              <a:tr h="144000">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800" b="0" i="0" u="none" strike="noStrike" dirty="0">
                          <a:solidFill>
                            <a:srgbClr val="002060"/>
                          </a:solidFill>
                          <a:effectLst/>
                          <a:latin typeface="Meiryo UI"/>
                          <a:ea typeface="Meiryo UI"/>
                          <a:cs typeface="Meiryo UI" panose="020B0604030504040204" pitchFamily="50" charset="-128"/>
                        </a:rPr>
                        <a:t>SPIRE</a:t>
                      </a:r>
                      <a:r>
                        <a:rPr lang="ja-JP" altLang="en-US" sz="800" b="0" i="0" u="none" strike="noStrike">
                          <a:solidFill>
                            <a:srgbClr val="002060"/>
                          </a:solidFill>
                          <a:effectLst/>
                          <a:latin typeface="Meiryo UI"/>
                          <a:ea typeface="Meiryo UI"/>
                          <a:cs typeface="Meiryo UI" panose="020B0604030504040204" pitchFamily="50" charset="-128"/>
                        </a:rPr>
                        <a:t>　スタンダードタイアップ</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Meiryo UI"/>
                          <a:ea typeface="Meiryo UI"/>
                          <a:cs typeface="Meiryo UI" panose="020B0604030504040204" pitchFamily="50" charset="-128"/>
                        </a:rPr>
                        <a:t>・</a:t>
                      </a:r>
                      <a:r>
                        <a:rPr kumimoji="1" lang="ja-JP" altLang="en-US" sz="900" b="0" i="0" u="none" strike="noStrike" kern="1200" cap="none" spc="0" normalizeH="0" baseline="0" noProof="0">
                          <a:ln>
                            <a:noFill/>
                          </a:ln>
                          <a:solidFill>
                            <a:srgbClr val="002060"/>
                          </a:solidFill>
                          <a:effectLst/>
                          <a:uLnTx/>
                          <a:uFillTx/>
                          <a:latin typeface="Meiryo UI"/>
                          <a:ea typeface="Meiryo UI"/>
                          <a:cs typeface="Meiryo UI" panose="020B0604030504040204" pitchFamily="50" charset="-128"/>
                        </a:rPr>
                        <a:t>・・</a:t>
                      </a:r>
                      <a:r>
                        <a:rPr kumimoji="1" lang="en-US" altLang="ja-JP" sz="900" b="0" i="0" u="none" strike="noStrike" kern="1200" cap="none" spc="0" normalizeH="0" baseline="0" noProof="0" dirty="0">
                          <a:ln>
                            <a:noFill/>
                          </a:ln>
                          <a:solidFill>
                            <a:srgbClr val="002060"/>
                          </a:solidFill>
                          <a:effectLst/>
                          <a:uLnTx/>
                          <a:uFillTx/>
                          <a:latin typeface="Meiryo UI"/>
                          <a:ea typeface="Meiryo UI"/>
                          <a:cs typeface="Meiryo UI" panose="020B0604030504040204" pitchFamily="50" charset="-128"/>
                        </a:rPr>
                        <a:t>64</a:t>
                      </a:r>
                      <a:endParaRPr lang="ja-JP" altLang="en-US" sz="900" b="0" i="0" u="none" strike="noStrike" dirty="0">
                        <a:solidFill>
                          <a:srgbClr val="000000"/>
                        </a:solidFill>
                        <a:effectLst/>
                        <a:latin typeface="Meiryo UI"/>
                        <a:ea typeface="Meiryo UI"/>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4784307"/>
                  </a:ext>
                </a:extLst>
              </a:tr>
              <a:tr h="144000">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800" b="0" i="0" u="none" strike="noStrike" dirty="0">
                          <a:solidFill>
                            <a:srgbClr val="002060"/>
                          </a:solidFill>
                          <a:effectLst/>
                          <a:latin typeface="Meiryo UI"/>
                          <a:ea typeface="Meiryo UI"/>
                          <a:cs typeface="Meiryo UI" panose="020B0604030504040204" pitchFamily="50" charset="-128"/>
                        </a:rPr>
                        <a:t>SPIRE</a:t>
                      </a:r>
                      <a:r>
                        <a:rPr lang="ja-JP" altLang="en-US" sz="800" b="0" i="0" u="none" strike="noStrike">
                          <a:solidFill>
                            <a:srgbClr val="002060"/>
                          </a:solidFill>
                          <a:effectLst/>
                          <a:latin typeface="Meiryo UI"/>
                          <a:ea typeface="Meiryo UI"/>
                          <a:cs typeface="Meiryo UI" panose="020B0604030504040204" pitchFamily="50" charset="-128"/>
                        </a:rPr>
                        <a:t>　フォーマットタイアップ</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2060"/>
                          </a:solidFill>
                          <a:effectLst/>
                          <a:uLnTx/>
                          <a:uFillTx/>
                          <a:latin typeface="Meiryo UI"/>
                          <a:ea typeface="Meiryo UI"/>
                          <a:cs typeface="Meiryo UI" panose="020B0604030504040204" pitchFamily="50" charset="-128"/>
                        </a:rPr>
                        <a:t>・・・</a:t>
                      </a:r>
                      <a:r>
                        <a:rPr kumimoji="1" lang="en-US" altLang="ja-JP" sz="900" b="0" i="0" u="none" strike="noStrike" kern="1200" cap="none" spc="0" normalizeH="0" baseline="0" noProof="0" dirty="0">
                          <a:ln>
                            <a:noFill/>
                          </a:ln>
                          <a:solidFill>
                            <a:srgbClr val="002060"/>
                          </a:solidFill>
                          <a:effectLst/>
                          <a:uLnTx/>
                          <a:uFillTx/>
                          <a:latin typeface="Meiryo UI"/>
                          <a:ea typeface="Meiryo UI"/>
                          <a:cs typeface="Meiryo UI" panose="020B0604030504040204" pitchFamily="50" charset="-128"/>
                        </a:rPr>
                        <a:t>6</a:t>
                      </a:r>
                      <a:r>
                        <a:rPr kumimoji="1" lang="en-US" altLang="ja-JP" sz="900" b="0" i="0" u="none" strike="noStrike" kern="1200" cap="none" spc="0" normalizeH="0" baseline="0" noProof="0" dirty="0">
                          <a:ln>
                            <a:noFill/>
                          </a:ln>
                          <a:solidFill>
                            <a:srgbClr val="000000"/>
                          </a:solidFill>
                          <a:effectLst/>
                          <a:uLnTx/>
                          <a:uFillTx/>
                          <a:latin typeface="Meiryo UI"/>
                          <a:ea typeface="Meiryo UI"/>
                          <a:cs typeface="Meiryo UI" panose="020B0604030504040204" pitchFamily="50" charset="-128"/>
                        </a:rPr>
                        <a:t>5</a:t>
                      </a:r>
                      <a:endParaRPr kumimoji="1" lang="en-US" altLang="ja-JP" sz="900" b="0" i="0" u="none" strike="noStrike" kern="1200" cap="none" spc="0" normalizeH="0" baseline="0" noProof="0" dirty="0">
                        <a:ln>
                          <a:noFill/>
                        </a:ln>
                        <a:solidFill>
                          <a:srgbClr val="002060"/>
                        </a:solidFill>
                        <a:effectLst/>
                        <a:uLnTx/>
                        <a:uFillTx/>
                        <a:latin typeface="Meiryo UI"/>
                        <a:ea typeface="Meiryo UI"/>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0687935"/>
                  </a:ext>
                </a:extLst>
              </a:tr>
              <a:tr h="144000">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800" b="0" i="0" u="none" strike="noStrike" dirty="0">
                          <a:solidFill>
                            <a:srgbClr val="002060"/>
                          </a:solidFill>
                          <a:effectLst/>
                          <a:latin typeface="Meiryo UI"/>
                          <a:ea typeface="Meiryo UI"/>
                          <a:cs typeface="Meiryo UI" panose="020B0604030504040204" pitchFamily="50" charset="-128"/>
                        </a:rPr>
                        <a:t>SPIRE</a:t>
                      </a:r>
                      <a:r>
                        <a:rPr lang="ja-JP" altLang="en-US" sz="800" b="0" i="0" u="none" strike="noStrike">
                          <a:solidFill>
                            <a:srgbClr val="002060"/>
                          </a:solidFill>
                          <a:effectLst/>
                          <a:latin typeface="Meiryo UI"/>
                          <a:ea typeface="Meiryo UI"/>
                          <a:cs typeface="Meiryo UI" panose="020B0604030504040204" pitchFamily="50" charset="-128"/>
                        </a:rPr>
                        <a:t>　フラッシュニュース</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2060"/>
                          </a:solidFill>
                          <a:effectLst/>
                          <a:uLnTx/>
                          <a:uFillTx/>
                          <a:latin typeface="Meiryo UI"/>
                          <a:ea typeface="Meiryo UI"/>
                          <a:cs typeface="Meiryo UI" panose="020B0604030504040204" pitchFamily="50" charset="-128"/>
                        </a:rPr>
                        <a:t>・・・</a:t>
                      </a:r>
                      <a:r>
                        <a:rPr kumimoji="1" lang="en-US" altLang="ja-JP" sz="900" b="0" i="0" u="none" strike="noStrike" kern="1200" cap="none" spc="0" normalizeH="0" baseline="0" noProof="0" dirty="0">
                          <a:ln>
                            <a:noFill/>
                          </a:ln>
                          <a:solidFill>
                            <a:srgbClr val="002060"/>
                          </a:solidFill>
                          <a:effectLst/>
                          <a:uLnTx/>
                          <a:uFillTx/>
                          <a:latin typeface="Meiryo UI"/>
                          <a:ea typeface="Meiryo UI"/>
                          <a:cs typeface="Meiryo UI" panose="020B0604030504040204" pitchFamily="50" charset="-128"/>
                        </a:rPr>
                        <a:t>66</a:t>
                      </a:r>
                      <a:endParaRPr lang="ja-JP" altLang="en-US" sz="900" b="0" i="0" u="none" strike="noStrike">
                        <a:solidFill>
                          <a:srgbClr val="000000"/>
                        </a:solidFill>
                        <a:effectLst/>
                        <a:latin typeface="Meiryo UI"/>
                        <a:ea typeface="Meiryo UI"/>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0241580"/>
                  </a:ext>
                </a:extLst>
              </a:tr>
              <a:tr h="144000">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800" b="0" i="0" u="none" strike="noStrike" dirty="0">
                          <a:solidFill>
                            <a:srgbClr val="002060"/>
                          </a:solidFill>
                          <a:effectLst/>
                          <a:latin typeface="Meiryo UI"/>
                          <a:ea typeface="Meiryo UI"/>
                          <a:cs typeface="Meiryo UI" panose="020B0604030504040204" pitchFamily="50" charset="-128"/>
                        </a:rPr>
                        <a:t>SPIRE</a:t>
                      </a:r>
                      <a:r>
                        <a:rPr lang="ja-JP" altLang="en-US" sz="800" b="0" i="0" u="none" strike="noStrike">
                          <a:solidFill>
                            <a:srgbClr val="002060"/>
                          </a:solidFill>
                          <a:effectLst/>
                          <a:latin typeface="Meiryo UI"/>
                          <a:ea typeface="Meiryo UI"/>
                          <a:cs typeface="Meiryo UI" panose="020B0604030504040204" pitchFamily="50" charset="-128"/>
                        </a:rPr>
                        <a:t>　トップビルボードバナー</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2060"/>
                          </a:solidFill>
                          <a:effectLst/>
                          <a:uLnTx/>
                          <a:uFillTx/>
                          <a:latin typeface="Meiryo UI"/>
                          <a:ea typeface="Meiryo UI"/>
                          <a:cs typeface="Meiryo UI" panose="020B0604030504040204" pitchFamily="50" charset="-128"/>
                        </a:rPr>
                        <a:t>・・・</a:t>
                      </a:r>
                      <a:r>
                        <a:rPr kumimoji="1" lang="en-US" altLang="ja-JP" sz="900" b="0" i="0" u="none" strike="noStrike" kern="1200" cap="none" spc="0" normalizeH="0" baseline="0" noProof="0" dirty="0">
                          <a:ln>
                            <a:noFill/>
                          </a:ln>
                          <a:solidFill>
                            <a:srgbClr val="002060"/>
                          </a:solidFill>
                          <a:effectLst/>
                          <a:uLnTx/>
                          <a:uFillTx/>
                          <a:latin typeface="Meiryo UI"/>
                          <a:ea typeface="Meiryo UI"/>
                          <a:cs typeface="Meiryo UI" panose="020B0604030504040204" pitchFamily="50" charset="-128"/>
                        </a:rPr>
                        <a:t>67</a:t>
                      </a:r>
                      <a:endParaRPr lang="ja-JP" altLang="en-US" sz="900" b="0" i="0" u="none" strike="noStrike">
                        <a:solidFill>
                          <a:srgbClr val="000000"/>
                        </a:solidFill>
                        <a:effectLst/>
                        <a:latin typeface="Meiryo UI"/>
                        <a:ea typeface="Meiryo UI"/>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0380634"/>
                  </a:ext>
                </a:extLst>
              </a:tr>
              <a:tr h="144000">
                <a:tc>
                  <a:txBody>
                    <a:bodyPr/>
                    <a:lstStyle/>
                    <a:p>
                      <a:pPr algn="l" rtl="0" fontAlgn="ctr"/>
                      <a:endParaRPr lang="ja-JP" altLang="en-US" sz="500" b="0"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ja-JP" altLang="en-US" sz="500" b="1"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5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118415"/>
                  </a:ext>
                </a:extLst>
              </a:tr>
              <a:tr h="144000">
                <a:tc>
                  <a:txBody>
                    <a:bodyPr/>
                    <a:lstStyle/>
                    <a:p>
                      <a:pPr algn="l" rtl="0" fontAlgn="ctr"/>
                      <a:r>
                        <a:rPr lang="ja-JP" altLang="en-US" sz="1100" b="0"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1050" b="1"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オンラインセミナーメニュー</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0283740"/>
                  </a:ext>
                </a:extLst>
              </a:tr>
              <a:tr h="144000">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800" b="0" i="0" u="none" strike="noStrike">
                          <a:solidFill>
                            <a:srgbClr val="002060"/>
                          </a:solidFill>
                          <a:effectLst/>
                          <a:latin typeface="Meiryo UI"/>
                          <a:ea typeface="Meiryo UI"/>
                          <a:cs typeface="Meiryo UI" panose="020B0604030504040204" pitchFamily="50" charset="-128"/>
                        </a:rPr>
                        <a:t>日経電子版オンラインセミナー</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2060"/>
                          </a:solidFill>
                          <a:effectLst/>
                          <a:uLnTx/>
                          <a:uFillTx/>
                          <a:latin typeface="Meiryo UI"/>
                          <a:ea typeface="Meiryo UI"/>
                          <a:cs typeface="Meiryo UI" panose="020B0604030504040204" pitchFamily="50" charset="-128"/>
                        </a:rPr>
                        <a:t>・・・</a:t>
                      </a:r>
                      <a:r>
                        <a:rPr kumimoji="1" lang="en-US" altLang="ja-JP" sz="900" b="0" i="0" u="none" strike="noStrike" kern="1200" cap="none" spc="0" normalizeH="0" baseline="0" noProof="0" dirty="0">
                          <a:ln>
                            <a:noFill/>
                          </a:ln>
                          <a:solidFill>
                            <a:srgbClr val="002060"/>
                          </a:solidFill>
                          <a:effectLst/>
                          <a:uLnTx/>
                          <a:uFillTx/>
                          <a:latin typeface="Meiryo UI"/>
                          <a:ea typeface="Meiryo UI"/>
                          <a:cs typeface="Meiryo UI" panose="020B0604030504040204" pitchFamily="50" charset="-128"/>
                        </a:rPr>
                        <a:t>68</a:t>
                      </a:r>
                      <a:endParaRPr lang="ja-JP" altLang="en-US" sz="900" b="0" i="0" u="none" strike="noStrike">
                        <a:solidFill>
                          <a:srgbClr val="000000"/>
                        </a:solidFill>
                        <a:effectLst/>
                        <a:latin typeface="Meiryo UI"/>
                        <a:ea typeface="Meiryo UI"/>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5587021"/>
                  </a:ext>
                </a:extLst>
              </a:tr>
              <a:tr h="144000">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800" b="0" i="0" u="none" strike="noStrike" dirty="0">
                          <a:solidFill>
                            <a:srgbClr val="002060"/>
                          </a:solidFill>
                          <a:effectLst/>
                          <a:latin typeface="Meiryo UI"/>
                          <a:ea typeface="Meiryo UI"/>
                          <a:cs typeface="Meiryo UI" panose="020B0604030504040204" pitchFamily="50" charset="-128"/>
                        </a:rPr>
                        <a:t>オプション 「セミナー動画二次利用」</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2060"/>
                          </a:solidFill>
                          <a:effectLst/>
                          <a:uLnTx/>
                          <a:uFillTx/>
                          <a:latin typeface="Meiryo UI"/>
                          <a:ea typeface="Meiryo UI"/>
                          <a:cs typeface="Meiryo UI" panose="020B0604030504040204" pitchFamily="50" charset="-128"/>
                        </a:rPr>
                        <a:t>・・・</a:t>
                      </a:r>
                      <a:r>
                        <a:rPr kumimoji="1" lang="en-US" altLang="ja-JP" sz="900" b="0" i="0" u="none" strike="noStrike" kern="1200" cap="none" spc="0" normalizeH="0" baseline="0" noProof="0" dirty="0">
                          <a:ln>
                            <a:noFill/>
                          </a:ln>
                          <a:solidFill>
                            <a:srgbClr val="002060"/>
                          </a:solidFill>
                          <a:effectLst/>
                          <a:uLnTx/>
                          <a:uFillTx/>
                          <a:latin typeface="Meiryo UI"/>
                          <a:ea typeface="Meiryo UI"/>
                          <a:cs typeface="Meiryo UI" panose="020B0604030504040204" pitchFamily="50" charset="-128"/>
                        </a:rPr>
                        <a:t>71</a:t>
                      </a:r>
                      <a:endParaRPr lang="ja-JP" altLang="en-US" sz="900" b="0" i="0" u="none" strike="noStrike">
                        <a:solidFill>
                          <a:srgbClr val="000000"/>
                        </a:solidFill>
                        <a:effectLst/>
                        <a:latin typeface="Meiryo UI"/>
                        <a:ea typeface="Meiryo UI"/>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2431341"/>
                  </a:ext>
                </a:extLst>
              </a:tr>
              <a:tr h="144000">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800" b="0" i="0" u="none" strike="noStrike">
                          <a:solidFill>
                            <a:srgbClr val="002060"/>
                          </a:solidFill>
                          <a:effectLst/>
                          <a:latin typeface="Meiryo UI"/>
                          <a:ea typeface="Meiryo UI"/>
                          <a:cs typeface="Meiryo UI" panose="020B0604030504040204" pitchFamily="50" charset="-128"/>
                        </a:rPr>
                        <a:t>セミナー動画二次利用における注意事項</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2060"/>
                          </a:solidFill>
                          <a:effectLst/>
                          <a:uLnTx/>
                          <a:uFillTx/>
                          <a:latin typeface="Meiryo UI"/>
                          <a:ea typeface="Meiryo UI"/>
                          <a:cs typeface="Meiryo UI" panose="020B0604030504040204" pitchFamily="50" charset="-128"/>
                        </a:rPr>
                        <a:t>・・・</a:t>
                      </a:r>
                      <a:r>
                        <a:rPr kumimoji="1" lang="en-US" altLang="ja-JP" sz="900" b="0" i="0" u="none" strike="noStrike" kern="1200" cap="none" spc="0" normalizeH="0" baseline="0" noProof="0" dirty="0">
                          <a:ln>
                            <a:noFill/>
                          </a:ln>
                          <a:solidFill>
                            <a:srgbClr val="002060"/>
                          </a:solidFill>
                          <a:effectLst/>
                          <a:uLnTx/>
                          <a:uFillTx/>
                          <a:latin typeface="Meiryo UI"/>
                          <a:ea typeface="Meiryo UI"/>
                          <a:cs typeface="Meiryo UI" panose="020B0604030504040204" pitchFamily="50" charset="-128"/>
                        </a:rPr>
                        <a:t>72</a:t>
                      </a:r>
                      <a:endParaRPr lang="ja-JP" altLang="en-US" sz="900" b="0" i="0" u="none" strike="noStrike">
                        <a:solidFill>
                          <a:srgbClr val="000000"/>
                        </a:solidFill>
                        <a:effectLst/>
                        <a:latin typeface="Meiryo UI"/>
                        <a:ea typeface="Meiryo UI"/>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6067764"/>
                  </a:ext>
                </a:extLst>
              </a:tr>
              <a:tr h="144000">
                <a:tc>
                  <a:txBody>
                    <a:bodyPr/>
                    <a:lstStyle/>
                    <a:p>
                      <a:pPr algn="l" fontAlgn="ctr"/>
                      <a:endParaRPr lang="ja-JP" altLang="en-US" sz="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ja-JP" altLang="en-US" sz="4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400" b="0" i="0" u="none" strike="noStrike" dirty="0">
                        <a:solidFill>
                          <a:srgbClr val="000000"/>
                        </a:solidFill>
                        <a:effectLst/>
                        <a:latin typeface="Meiryo UI"/>
                        <a:ea typeface="Meiryo UI"/>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9438332"/>
                  </a:ext>
                </a:extLst>
              </a:tr>
              <a:tr h="144000">
                <a:tc>
                  <a:txBody>
                    <a:bodyPr/>
                    <a:lstStyle/>
                    <a:p>
                      <a:pPr algn="l" rtl="0" fontAlgn="ctr"/>
                      <a:r>
                        <a:rPr lang="ja-JP" altLang="en-US" sz="1100" b="0" i="0" u="none" strike="noStrike">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1050" b="1"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注意事項</a:t>
                      </a:r>
                      <a:r>
                        <a:rPr lang="ja-JP" altLang="en-US" sz="1050" b="1" i="0" u="none" strike="noStrike">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・免責・原稿規定</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Meiryo UI"/>
                          <a:ea typeface="Meiryo UI"/>
                          <a:cs typeface="Meiryo UI" panose="020B0604030504040204" pitchFamily="50" charset="-128"/>
                        </a:rPr>
                        <a:t>・</a:t>
                      </a:r>
                      <a:r>
                        <a:rPr kumimoji="1" lang="ja-JP" altLang="en-US" sz="900" b="0" i="0" u="none" strike="noStrike" kern="1200" cap="none" spc="0" normalizeH="0" baseline="0" noProof="0">
                          <a:ln>
                            <a:noFill/>
                          </a:ln>
                          <a:solidFill>
                            <a:srgbClr val="002060"/>
                          </a:solidFill>
                          <a:effectLst/>
                          <a:uLnTx/>
                          <a:uFillTx/>
                          <a:latin typeface="Meiryo UI"/>
                          <a:ea typeface="Meiryo UI"/>
                          <a:cs typeface="Meiryo UI" panose="020B0604030504040204" pitchFamily="50" charset="-128"/>
                        </a:rPr>
                        <a:t>・・</a:t>
                      </a:r>
                      <a:r>
                        <a:rPr kumimoji="1" lang="en-US" altLang="ja-JP" sz="900" b="0" i="0" u="none" strike="noStrike" kern="1200" cap="none" spc="0" normalizeH="0" baseline="0" noProof="0" dirty="0">
                          <a:ln>
                            <a:noFill/>
                          </a:ln>
                          <a:solidFill>
                            <a:srgbClr val="002060"/>
                          </a:solidFill>
                          <a:effectLst/>
                          <a:uLnTx/>
                          <a:uFillTx/>
                          <a:latin typeface="Meiryo UI"/>
                          <a:ea typeface="Meiryo UI"/>
                          <a:cs typeface="Meiryo UI" panose="020B0604030504040204" pitchFamily="50" charset="-128"/>
                        </a:rPr>
                        <a:t>74</a:t>
                      </a:r>
                      <a:endParaRPr lang="ja-JP" altLang="en-US" sz="900" b="0" i="0" u="none" strike="noStrike" dirty="0">
                        <a:solidFill>
                          <a:srgbClr val="000000"/>
                        </a:solidFill>
                        <a:effectLst/>
                        <a:latin typeface="Meiryo UI"/>
                        <a:ea typeface="Meiryo UI"/>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7782445"/>
                  </a:ext>
                </a:extLst>
              </a:tr>
              <a:tr h="144000">
                <a:tc>
                  <a:txBody>
                    <a:bodyPr/>
                    <a:lstStyle/>
                    <a:p>
                      <a:pPr algn="l" rtl="0" fontAlgn="ctr"/>
                      <a:r>
                        <a:rPr lang="ja-JP" altLang="en-US" sz="1100" b="0" i="0" u="none" strike="noStrike">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1050" b="1" i="0" u="none" strike="noStrike">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日経電子版・</a:t>
                      </a:r>
                      <a:r>
                        <a:rPr lang="en" altLang="ja-JP" sz="1050" b="1"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NIKKEI STYLE </a:t>
                      </a:r>
                      <a:r>
                        <a:rPr lang="ja-JP" altLang="en-US" sz="1050" b="1" i="0" u="none" strike="noStrike">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の健全性</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Meiryo UI"/>
                          <a:ea typeface="Meiryo UI"/>
                          <a:cs typeface="Meiryo UI" panose="020B0604030504040204" pitchFamily="50" charset="-128"/>
                        </a:rPr>
                        <a:t>・・・</a:t>
                      </a:r>
                      <a:r>
                        <a:rPr kumimoji="1" lang="en-US" altLang="ja-JP" sz="900" b="0" i="0" u="none" strike="noStrike" kern="1200" cap="none" spc="0" normalizeH="0" baseline="0" noProof="0" dirty="0">
                          <a:ln>
                            <a:noFill/>
                          </a:ln>
                          <a:solidFill>
                            <a:srgbClr val="002060"/>
                          </a:solidFill>
                          <a:effectLst/>
                          <a:uLnTx/>
                          <a:uFillTx/>
                          <a:latin typeface="Meiryo UI"/>
                          <a:ea typeface="Meiryo UI"/>
                          <a:cs typeface="Meiryo UI" panose="020B0604030504040204" pitchFamily="50" charset="-128"/>
                        </a:rPr>
                        <a:t>84</a:t>
                      </a:r>
                      <a:endParaRPr lang="ja-JP" altLang="en-US" sz="900" b="0" i="0" u="none" strike="noStrike" dirty="0">
                        <a:solidFill>
                          <a:srgbClr val="000000"/>
                        </a:solidFill>
                        <a:effectLst/>
                        <a:latin typeface="Meiryo UI"/>
                        <a:ea typeface="Meiryo UI"/>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3018609"/>
                  </a:ext>
                </a:extLst>
              </a:tr>
            </a:tbl>
          </a:graphicData>
        </a:graphic>
      </p:graphicFrame>
      <p:graphicFrame>
        <p:nvGraphicFramePr>
          <p:cNvPr id="54" name="表 53">
            <a:extLst>
              <a:ext uri="{FF2B5EF4-FFF2-40B4-BE49-F238E27FC236}">
                <a16:creationId xmlns:a16="http://schemas.microsoft.com/office/drawing/2014/main" id="{AF7AFEC2-CD20-4E45-8EA2-0782713ABFE4}"/>
              </a:ext>
            </a:extLst>
          </p:cNvPr>
          <p:cNvGraphicFramePr>
            <a:graphicFrameLocks noGrp="1"/>
          </p:cNvGraphicFramePr>
          <p:nvPr>
            <p:extLst>
              <p:ext uri="{D42A27DB-BD31-4B8C-83A1-F6EECF244321}">
                <p14:modId xmlns:p14="http://schemas.microsoft.com/office/powerpoint/2010/main" val="1067743004"/>
              </p:ext>
            </p:extLst>
          </p:nvPr>
        </p:nvGraphicFramePr>
        <p:xfrm>
          <a:off x="1085897" y="872281"/>
          <a:ext cx="3878485" cy="5682235"/>
        </p:xfrm>
        <a:graphic>
          <a:graphicData uri="http://schemas.openxmlformats.org/drawingml/2006/table">
            <a:tbl>
              <a:tblPr/>
              <a:tblGrid>
                <a:gridCol w="205015">
                  <a:extLst>
                    <a:ext uri="{9D8B030D-6E8A-4147-A177-3AD203B41FA5}">
                      <a16:colId xmlns:a16="http://schemas.microsoft.com/office/drawing/2014/main" val="20000"/>
                    </a:ext>
                  </a:extLst>
                </a:gridCol>
                <a:gridCol w="3095646">
                  <a:extLst>
                    <a:ext uri="{9D8B030D-6E8A-4147-A177-3AD203B41FA5}">
                      <a16:colId xmlns:a16="http://schemas.microsoft.com/office/drawing/2014/main" val="20001"/>
                    </a:ext>
                  </a:extLst>
                </a:gridCol>
                <a:gridCol w="577824">
                  <a:extLst>
                    <a:ext uri="{9D8B030D-6E8A-4147-A177-3AD203B41FA5}">
                      <a16:colId xmlns:a16="http://schemas.microsoft.com/office/drawing/2014/main" val="20002"/>
                    </a:ext>
                  </a:extLst>
                </a:gridCol>
              </a:tblGrid>
              <a:tr h="108000">
                <a:tc>
                  <a:txBody>
                    <a:bodyPr/>
                    <a:lstStyle/>
                    <a:p>
                      <a:pPr algn="l" rtl="0" fontAlgn="ctr"/>
                      <a:r>
                        <a:rPr lang="ja-JP" altLang="en-US" sz="1100" b="0"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1050" b="1"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日経電子版について</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kumimoji="1" lang="ja-JP" altLang="en-US"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4</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2316509"/>
                  </a:ext>
                </a:extLst>
              </a:tr>
              <a:tr h="86400">
                <a:tc>
                  <a:txBody>
                    <a:bodyPr/>
                    <a:lstStyle/>
                    <a:p>
                      <a:pPr algn="l" rtl="0" fontAlgn="ctr"/>
                      <a:endParaRPr lang="ja-JP" altLang="en-US" sz="500" b="0" i="0" u="none" strike="noStrike">
                        <a:solidFill>
                          <a:srgbClr val="E46C0A"/>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ja-JP" altLang="en-US" sz="500" b="1"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5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3845374"/>
                  </a:ext>
                </a:extLst>
              </a:tr>
              <a:tr h="108000">
                <a:tc>
                  <a:txBody>
                    <a:bodyPr/>
                    <a:lstStyle/>
                    <a:p>
                      <a:pPr algn="l" rtl="0" fontAlgn="ctr"/>
                      <a:r>
                        <a:rPr lang="ja-JP" altLang="en-US" sz="1100" b="0"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1050" b="1" i="0" u="none" strike="noStrike">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繁忙期料金の設定について</a:t>
                      </a:r>
                      <a:endParaRPr lang="ja-JP" altLang="en-US" sz="1050" b="1"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kumimoji="1" lang="ja-JP" altLang="en-US"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2405278"/>
                  </a:ext>
                </a:extLst>
              </a:tr>
              <a:tr h="86400">
                <a:tc>
                  <a:txBody>
                    <a:bodyPr/>
                    <a:lstStyle/>
                    <a:p>
                      <a:pPr algn="l" rtl="0" fontAlgn="ctr"/>
                      <a:endParaRPr lang="ja-JP" altLang="en-US" sz="500" b="0" i="0" u="none" strike="noStrike">
                        <a:solidFill>
                          <a:srgbClr val="E46C0A"/>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ja-JP" altLang="en-US" sz="500" b="1"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5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1186194"/>
                  </a:ext>
                </a:extLst>
              </a:tr>
              <a:tr h="108000">
                <a:tc>
                  <a:txBody>
                    <a:bodyPr/>
                    <a:lstStyle/>
                    <a:p>
                      <a:pPr algn="l" rtl="0" fontAlgn="ctr"/>
                      <a:r>
                        <a:rPr lang="ja-JP" altLang="en-US" sz="1100" b="0"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1050" b="1" i="0" u="none" strike="noStrike">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ディスプレー</a:t>
                      </a:r>
                      <a:endParaRPr lang="ja-JP" altLang="en-US" sz="1050" b="1"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2936322"/>
                  </a:ext>
                </a:extLst>
              </a:tr>
              <a:tr h="108000">
                <a:tc>
                  <a:txBody>
                    <a:bodyPr/>
                    <a:lstStyle/>
                    <a:p>
                      <a:pPr algn="l"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8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ダブルレクタングル</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17</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1790777"/>
                  </a:ext>
                </a:extLst>
              </a:tr>
              <a:tr h="108000">
                <a:tc>
                  <a:txBody>
                    <a:bodyPr/>
                    <a:lstStyle/>
                    <a:p>
                      <a:pPr algn="l"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8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ja-JP" sz="8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8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レクタングル</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18</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8000">
                <a:tc>
                  <a:txBody>
                    <a:bodyPr/>
                    <a:lstStyle/>
                    <a:p>
                      <a:pPr algn="l"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8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Run of NIKKEI </a:t>
                      </a:r>
                      <a:r>
                        <a:rPr lang="ja-JP" altLang="en-US" sz="8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レクタングル</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19</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1560980"/>
                  </a:ext>
                </a:extLst>
              </a:tr>
              <a:tr h="108000">
                <a:tc>
                  <a:txBody>
                    <a:bodyPr/>
                    <a:lstStyle/>
                    <a:p>
                      <a:pPr algn="l"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8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Run of NIKKEI</a:t>
                      </a:r>
                      <a:r>
                        <a:rPr lang="ja-JP" altLang="en-US" sz="8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 レクタングル（モバイル指定）</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20</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2797831"/>
                  </a:ext>
                </a:extLst>
              </a:tr>
              <a:tr h="108000">
                <a:tc>
                  <a:txBody>
                    <a:bodyPr/>
                    <a:lstStyle/>
                    <a:p>
                      <a:pPr algn="l"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8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ターゲティングレクタングル（日経</a:t>
                      </a:r>
                      <a:r>
                        <a:rPr lang="en-US" altLang="ja-JP" sz="8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ID</a:t>
                      </a:r>
                      <a:r>
                        <a:rPr lang="ja-JP" altLang="en-US" sz="8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）メニュー表</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21</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08000">
                <a:tc>
                  <a:txBody>
                    <a:bodyPr/>
                    <a:lstStyle/>
                    <a:p>
                      <a:pPr algn="l"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8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日経</a:t>
                      </a:r>
                      <a:r>
                        <a:rPr lang="en-US" altLang="ja-JP" sz="8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ID</a:t>
                      </a:r>
                      <a:r>
                        <a:rPr lang="ja-JP" altLang="en-US" sz="8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ターゲティング 利用可能な属性項目一覧</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22</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08000">
                <a:tc>
                  <a:txBody>
                    <a:bodyPr/>
                    <a:lstStyle/>
                    <a:p>
                      <a:pPr algn="l"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8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ターゲティングレクタングル（サイトカテゴリー）</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23</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08000">
                <a:tc>
                  <a:txBody>
                    <a:bodyPr/>
                    <a:lstStyle/>
                    <a:p>
                      <a:pPr algn="l" rtl="0" fontAlgn="ctr"/>
                      <a:endParaRPr lang="ja-JP" altLang="en-US" sz="500" b="0" i="0" u="none" strike="noStrike">
                        <a:solidFill>
                          <a:srgbClr val="E46C0A"/>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ja-JP" altLang="en-US" sz="500" b="1"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5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08000">
                <a:tc>
                  <a:txBody>
                    <a:bodyPr/>
                    <a:lstStyle/>
                    <a:p>
                      <a:pPr algn="l" rtl="0" fontAlgn="ctr"/>
                      <a:r>
                        <a:rPr lang="ja-JP" altLang="en-US" sz="1100" b="0" i="0" u="none" strike="noStrike">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1050" b="1"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Run</a:t>
                      </a:r>
                      <a:r>
                        <a:rPr lang="ja-JP" altLang="en-US" sz="1050" b="1"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50" b="1"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of</a:t>
                      </a:r>
                      <a:r>
                        <a:rPr lang="ja-JP" altLang="en-US" sz="1050" b="1"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50" b="1"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NIKKEI</a:t>
                      </a:r>
                      <a:r>
                        <a:rPr lang="ja-JP" altLang="en-US" sz="1050" b="1"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インフィード</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US" altLang="ja-JP"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5528786"/>
                  </a:ext>
                </a:extLst>
              </a:tr>
              <a:tr h="108000">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altLang="ja-JP" sz="8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Run of NIKKEI</a:t>
                      </a:r>
                      <a:r>
                        <a:rPr lang="ja-JP" altLang="en-US" sz="8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インフィード</a:t>
                      </a:r>
                      <a:endParaRPr lang="en-US" altLang="ja-JP" sz="8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25</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6011130"/>
                  </a:ext>
                </a:extLst>
              </a:tr>
              <a:tr h="108000">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8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日経</a:t>
                      </a:r>
                      <a:r>
                        <a:rPr lang="en-US" altLang="ja-JP" sz="8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ID</a:t>
                      </a:r>
                      <a:r>
                        <a:rPr lang="ja-JP" altLang="en-US" sz="8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ターゲティング属性表</a:t>
                      </a:r>
                      <a:endParaRPr lang="en-US" altLang="ja-JP" sz="8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26</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7013462"/>
                  </a:ext>
                </a:extLst>
              </a:tr>
              <a:tr h="108000">
                <a:tc>
                  <a:txBody>
                    <a:bodyPr/>
                    <a:lstStyle/>
                    <a:p>
                      <a:pPr algn="l" rtl="0" fontAlgn="ctr"/>
                      <a:endParaRPr lang="ja-JP" altLang="en-US" sz="1100" b="0" i="0" u="none" strike="noStrike">
                        <a:solidFill>
                          <a:srgbClr val="E46C0A"/>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800" b="0" i="0" u="none" strike="noStrike">
                          <a:solidFill>
                            <a:srgbClr val="012060"/>
                          </a:solidFill>
                          <a:effectLst/>
                          <a:latin typeface="Meiryo UI" panose="020B0604030504040204" pitchFamily="50" charset="-128"/>
                          <a:ea typeface="Meiryo UI" panose="020B0604030504040204" pitchFamily="50" charset="-128"/>
                          <a:cs typeface="Meiryo UI" panose="020B0604030504040204" pitchFamily="50" charset="-128"/>
                        </a:rPr>
                        <a:t>ターゲティングインフィード（日経</a:t>
                      </a:r>
                      <a:r>
                        <a:rPr lang="en" altLang="ja-JP" sz="800" b="0" i="0" u="none" strike="noStrike" dirty="0">
                          <a:solidFill>
                            <a:srgbClr val="012060"/>
                          </a:solidFill>
                          <a:effectLst/>
                          <a:latin typeface="Meiryo UI" panose="020B0604030504040204" pitchFamily="50" charset="-128"/>
                          <a:ea typeface="Meiryo UI" panose="020B0604030504040204" pitchFamily="50" charset="-128"/>
                          <a:cs typeface="Meiryo UI" panose="020B0604030504040204" pitchFamily="50" charset="-128"/>
                        </a:rPr>
                        <a:t>ID</a:t>
                      </a:r>
                      <a:r>
                        <a:rPr lang="ja-JP" altLang="en" sz="800" b="0" i="0" u="none" strike="noStrike">
                          <a:solidFill>
                            <a:srgbClr val="01206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800" b="0" i="0" u="none" strike="noStrike" dirty="0">
                        <a:solidFill>
                          <a:srgbClr val="01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27</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8146457"/>
                  </a:ext>
                </a:extLst>
              </a:tr>
              <a:tr h="108000">
                <a:tc>
                  <a:txBody>
                    <a:bodyPr/>
                    <a:lstStyle/>
                    <a:p>
                      <a:pPr algn="l" rtl="0" fontAlgn="ctr"/>
                      <a:endParaRPr lang="ja-JP" altLang="en-US" sz="1100" b="0" i="0" u="none" strike="noStrike">
                        <a:solidFill>
                          <a:srgbClr val="E46C0A"/>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800" b="0" i="0" u="none" strike="noStrike">
                          <a:solidFill>
                            <a:srgbClr val="012060"/>
                          </a:solidFill>
                          <a:effectLst/>
                          <a:latin typeface="Meiryo UI" panose="020B0604030504040204" pitchFamily="50" charset="-128"/>
                          <a:ea typeface="Meiryo UI" panose="020B0604030504040204" pitchFamily="50" charset="-128"/>
                          <a:cs typeface="Meiryo UI" panose="020B0604030504040204" pitchFamily="50" charset="-128"/>
                        </a:rPr>
                        <a:t>ターゲティングインフィード（サイトカテゴリー）</a:t>
                      </a:r>
                      <a:endParaRPr lang="ja-JP" altLang="en-US" sz="800" b="0" i="0" u="none" strike="noStrike" dirty="0">
                        <a:solidFill>
                          <a:srgbClr val="01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28</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8421026"/>
                  </a:ext>
                </a:extLst>
              </a:tr>
              <a:tr h="108000">
                <a:tc>
                  <a:txBody>
                    <a:bodyPr/>
                    <a:lstStyle/>
                    <a:p>
                      <a:pPr algn="l" rtl="0" fontAlgn="ctr"/>
                      <a:endParaRPr lang="ja-JP" altLang="en-US" sz="500" b="0" i="0" u="none" strike="noStrike">
                        <a:solidFill>
                          <a:srgbClr val="E46C0A"/>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ja-JP" altLang="en-US" sz="500" b="1"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5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1146662"/>
                  </a:ext>
                </a:extLst>
              </a:tr>
              <a:tr h="108000">
                <a:tc>
                  <a:txBody>
                    <a:bodyPr/>
                    <a:lstStyle/>
                    <a:p>
                      <a:pPr algn="l" rtl="0" fontAlgn="ctr"/>
                      <a:r>
                        <a:rPr lang="ja-JP" altLang="en-US" sz="1100" b="0" i="0" u="none" strike="noStrike">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1050" b="1" i="0" u="none" strike="noStrike">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リッチ</a:t>
                      </a:r>
                      <a:r>
                        <a:rPr lang="en-US" altLang="ja-JP" sz="1050" b="1"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1" i="0" u="none" strike="noStrike">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動画広告</a:t>
                      </a:r>
                      <a:endParaRPr lang="ja-JP" altLang="en-US" sz="1050" b="1"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08000">
                <a:tc>
                  <a:txBody>
                    <a:bodyPr/>
                    <a:lstStyle/>
                    <a:p>
                      <a:pPr algn="l"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8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ビルボード</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08000">
                <a:tc>
                  <a:txBody>
                    <a:bodyPr/>
                    <a:lstStyle/>
                    <a:p>
                      <a:pPr algn="l"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8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ビルボード動画</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31</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08000">
                <a:tc>
                  <a:txBody>
                    <a:bodyPr/>
                    <a:lstStyle/>
                    <a:p>
                      <a:pPr algn="l"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8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モバイルビルボード</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32</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08000">
                <a:tc>
                  <a:txBody>
                    <a:bodyPr/>
                    <a:lstStyle/>
                    <a:p>
                      <a:pPr algn="l" rtl="0" fontAlgn="ctr"/>
                      <a:endParaRPr lang="ja-JP" altLang="en-US" sz="900" b="0" i="0" u="none" strike="noStrike">
                        <a:solidFill>
                          <a:srgbClr val="E46C0A"/>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8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ラージゲートバナー</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33</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08000">
                <a:tc>
                  <a:txBody>
                    <a:bodyPr/>
                    <a:lstStyle/>
                    <a:p>
                      <a:pPr algn="l"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8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インリード動画</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34</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08000">
                <a:tc>
                  <a:txBody>
                    <a:bodyPr/>
                    <a:lstStyle/>
                    <a:p>
                      <a:pPr algn="l"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8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モバイルインリード動画</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35</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0255582"/>
                  </a:ext>
                </a:extLst>
              </a:tr>
              <a:tr h="108000">
                <a:tc>
                  <a:txBody>
                    <a:bodyPr/>
                    <a:lstStyle/>
                    <a:p>
                      <a:pPr algn="l"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8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レクタングル動画</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36</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6945305"/>
                  </a:ext>
                </a:extLst>
              </a:tr>
              <a:tr h="108000">
                <a:tc>
                  <a:txBody>
                    <a:bodyPr/>
                    <a:lstStyle/>
                    <a:p>
                      <a:pPr algn="l"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8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レクタングル動画（モバイル指定）</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37</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0256335"/>
                  </a:ext>
                </a:extLst>
              </a:tr>
              <a:tr h="108000">
                <a:tc>
                  <a:txBody>
                    <a:bodyPr/>
                    <a:lstStyle/>
                    <a:p>
                      <a:pPr algn="l" fontAlgn="ctr"/>
                      <a:endParaRPr lang="ja-JP" altLang="en-US" sz="5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ja-JP" altLang="en-US" sz="5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5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1999368"/>
                  </a:ext>
                </a:extLst>
              </a:tr>
              <a:tr h="108000">
                <a:tc>
                  <a:txBody>
                    <a:bodyPr/>
                    <a:lstStyle/>
                    <a:p>
                      <a:pPr algn="l" rtl="0" fontAlgn="ctr"/>
                      <a:r>
                        <a:rPr lang="ja-JP" altLang="en-US" sz="1100" b="0" i="0" u="none" strike="noStrike">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1050" b="1" i="0" u="none" strike="noStrike">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オプション</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0129688"/>
                  </a:ext>
                </a:extLst>
              </a:tr>
              <a:tr h="108000">
                <a:tc>
                  <a:txBody>
                    <a:bodyPr/>
                    <a:lstStyle/>
                    <a:p>
                      <a:pPr algn="l" rtl="0" fontAlgn="ctr"/>
                      <a:endParaRPr lang="ja-JP" altLang="en-US" sz="1100" b="0" i="0" u="none" strike="noStrike">
                        <a:solidFill>
                          <a:srgbClr val="E46C0A"/>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800" b="0" i="0" u="none" strike="noStrike">
                          <a:solidFill>
                            <a:srgbClr val="002060"/>
                          </a:solidFill>
                          <a:effectLst/>
                          <a:latin typeface="Meiryo UI"/>
                          <a:ea typeface="Meiryo UI"/>
                          <a:cs typeface="Meiryo UI" panose="020B0604030504040204" pitchFamily="50" charset="-128"/>
                        </a:rPr>
                        <a:t>ブランドセーフティー・ターゲティング</a:t>
                      </a:r>
                      <a:endParaRPr lang="en-US" altLang="ja-JP" sz="800" b="0" i="0" u="none" strike="noStrike" dirty="0">
                        <a:solidFill>
                          <a:srgbClr val="002060"/>
                        </a:solidFill>
                        <a:effectLst/>
                        <a:latin typeface="Meiryo UI"/>
                        <a:ea typeface="Meiryo UI"/>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Meiryo UI"/>
                          <a:ea typeface="Meiryo UI"/>
                          <a:cs typeface="Meiryo UI" panose="020B0604030504040204" pitchFamily="50" charset="-128"/>
                        </a:rPr>
                        <a:t>・</a:t>
                      </a:r>
                      <a:r>
                        <a:rPr kumimoji="1" lang="ja-JP" altLang="en-US" sz="900" b="0" i="0" u="none" strike="noStrike" kern="1200" cap="none" spc="0" normalizeH="0" baseline="0" noProof="0">
                          <a:ln>
                            <a:noFill/>
                          </a:ln>
                          <a:solidFill>
                            <a:srgbClr val="002060"/>
                          </a:solidFill>
                          <a:effectLst/>
                          <a:uLnTx/>
                          <a:uFillTx/>
                          <a:latin typeface="Meiryo UI"/>
                          <a:ea typeface="Meiryo UI"/>
                          <a:cs typeface="Meiryo UI" panose="020B0604030504040204" pitchFamily="50" charset="-128"/>
                        </a:rPr>
                        <a:t>・・</a:t>
                      </a:r>
                      <a:r>
                        <a:rPr kumimoji="1" lang="en-US" altLang="ja-JP" sz="900" b="0" i="0" u="none" strike="noStrike" kern="1200" cap="none" spc="0" normalizeH="0" baseline="0" noProof="0" dirty="0">
                          <a:ln>
                            <a:noFill/>
                          </a:ln>
                          <a:solidFill>
                            <a:srgbClr val="002060"/>
                          </a:solidFill>
                          <a:effectLst/>
                          <a:uLnTx/>
                          <a:uFillTx/>
                          <a:latin typeface="Meiryo UI"/>
                          <a:ea typeface="Meiryo UI"/>
                          <a:cs typeface="Meiryo UI" panose="020B0604030504040204" pitchFamily="50" charset="-128"/>
                        </a:rPr>
                        <a:t>39</a:t>
                      </a:r>
                      <a:endParaRPr lang="ja-JP" altLang="en-US" sz="900" b="0" i="0" u="none" strike="noStrike" dirty="0">
                        <a:solidFill>
                          <a:srgbClr val="000000"/>
                        </a:solidFill>
                        <a:effectLst/>
                        <a:latin typeface="Meiryo UI"/>
                        <a:ea typeface="Meiryo UI"/>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1873180"/>
                  </a:ext>
                </a:extLst>
              </a:tr>
              <a:tr h="108000">
                <a:tc>
                  <a:txBody>
                    <a:bodyPr/>
                    <a:lstStyle/>
                    <a:p>
                      <a:pPr algn="l" rtl="0" fontAlgn="ctr"/>
                      <a:endParaRPr lang="ja-JP" altLang="en-US" sz="500" b="0" i="0" u="none" strike="noStrike">
                        <a:solidFill>
                          <a:srgbClr val="E46C0A"/>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ja-JP" altLang="en-US" sz="500" b="1"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5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4035822"/>
                  </a:ext>
                </a:extLst>
              </a:tr>
              <a:tr h="108000">
                <a:tc>
                  <a:txBody>
                    <a:bodyPr/>
                    <a:lstStyle/>
                    <a:p>
                      <a:pPr algn="l" rtl="0" fontAlgn="ctr"/>
                      <a:r>
                        <a:rPr lang="ja-JP" altLang="en-US" sz="1100" b="0" i="0" u="none" strike="noStrike">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1050" b="1"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新聞連動</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08000">
                <a:tc>
                  <a:txBody>
                    <a:bodyPr/>
                    <a:lstStyle/>
                    <a:p>
                      <a:pPr algn="l"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 altLang="ja-JP" sz="8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PC</a:t>
                      </a:r>
                      <a:r>
                        <a:rPr lang="ja-JP" altLang="en-US" sz="8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モーニングオーナーシップ（</a:t>
                      </a:r>
                      <a:r>
                        <a:rPr lang="en" altLang="ja-JP" sz="8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PMO</a:t>
                      </a:r>
                      <a:r>
                        <a:rPr lang="ja-JP" altLang="en" sz="8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8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41</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7820899"/>
                  </a:ext>
                </a:extLst>
              </a:tr>
              <a:tr h="108000">
                <a:tc>
                  <a:txBody>
                    <a:bodyPr/>
                    <a:lstStyle/>
                    <a:p>
                      <a:pPr algn="l" fontAlgn="ctr"/>
                      <a:endParaRPr lang="ja-JP" altLang="en-US" sz="5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ja-JP" altLang="en-US" sz="500" b="1"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5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08000">
                <a:tc>
                  <a:txBody>
                    <a:bodyPr/>
                    <a:lstStyle/>
                    <a:p>
                      <a:pPr algn="l" rtl="0" fontAlgn="ctr"/>
                      <a:r>
                        <a:rPr lang="ja-JP" altLang="en-US" sz="1100" b="0" i="0" u="none" strike="noStrike">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1050" b="1" i="0" u="none" strike="noStrike" dirty="0">
                          <a:solidFill>
                            <a:srgbClr val="E46C0A"/>
                          </a:solidFill>
                          <a:effectLst/>
                          <a:latin typeface="Meiryo UI" panose="020B0604030504040204" pitchFamily="50" charset="-128"/>
                          <a:ea typeface="Meiryo UI" panose="020B0604030504040204" pitchFamily="50" charset="-128"/>
                          <a:cs typeface="Meiryo UI" panose="020B0604030504040204" pitchFamily="50" charset="-128"/>
                        </a:rPr>
                        <a:t>タイアップメニュー</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0058532"/>
                  </a:ext>
                </a:extLst>
              </a:tr>
              <a:tr h="108000">
                <a:tc>
                  <a:txBody>
                    <a:bodyPr/>
                    <a:lstStyle/>
                    <a:p>
                      <a:pPr algn="l"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8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タイアップメニューのご案内</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43</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0561963"/>
                  </a:ext>
                </a:extLst>
              </a:tr>
              <a:tr h="108000">
                <a:tc>
                  <a:txBody>
                    <a:bodyPr/>
                    <a:lstStyle/>
                    <a:p>
                      <a:pPr algn="l"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ja-JP" altLang="en-US" sz="8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タイアップメニュー一覧</a:t>
                      </a: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44</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1867361"/>
                  </a:ext>
                </a:extLst>
              </a:tr>
              <a:tr h="108000">
                <a:tc>
                  <a:txBody>
                    <a:bodyPr/>
                    <a:lstStyle/>
                    <a:p>
                      <a:pPr algn="l" fontAlgn="ctr"/>
                      <a:endParaRPr lang="ja-JP" altLang="en-US" sz="5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ja-JP" altLang="en-US" sz="5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5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42130445"/>
                  </a:ext>
                </a:extLst>
              </a:tr>
            </a:tbl>
          </a:graphicData>
        </a:graphic>
      </p:graphicFrame>
      <p:sp>
        <p:nvSpPr>
          <p:cNvPr id="2" name="タイトル 1"/>
          <p:cNvSpPr>
            <a:spLocks noGrp="1"/>
          </p:cNvSpPr>
          <p:nvPr>
            <p:ph type="title"/>
          </p:nvPr>
        </p:nvSpPr>
        <p:spPr>
          <a:prstGeom prst="rect">
            <a:avLst/>
          </a:prstGeom>
          <a:ln>
            <a:noFill/>
          </a:ln>
        </p:spPr>
        <p:txBody>
          <a:bodyPr/>
          <a:lstStyle/>
          <a:p>
            <a:r>
              <a:rPr lang="en-US" altLang="ja-JP" spc="80" dirty="0"/>
              <a:t>Table of Contents</a:t>
            </a:r>
            <a:endParaRPr kumimoji="1" lang="ja-JP" altLang="en-US" spc="80"/>
          </a:p>
        </p:txBody>
      </p:sp>
      <p:sp>
        <p:nvSpPr>
          <p:cNvPr id="53" name="正方形/長方形 52">
            <a:hlinkClick r:id="rId3" action="ppaction://hlinksldjump"/>
            <a:extLst>
              <a:ext uri="{FF2B5EF4-FFF2-40B4-BE49-F238E27FC236}">
                <a16:creationId xmlns:a16="http://schemas.microsoft.com/office/drawing/2014/main" id="{1F931845-63B2-480B-A9BC-A68096080EBE}"/>
              </a:ext>
            </a:extLst>
          </p:cNvPr>
          <p:cNvSpPr/>
          <p:nvPr/>
        </p:nvSpPr>
        <p:spPr>
          <a:xfrm>
            <a:off x="1069610" y="922394"/>
            <a:ext cx="3871423" cy="1250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0" name="Text Box 16">
            <a:extLst>
              <a:ext uri="{FF2B5EF4-FFF2-40B4-BE49-F238E27FC236}">
                <a16:creationId xmlns:a16="http://schemas.microsoft.com/office/drawing/2014/main" id="{44CF5DF7-F298-4B15-AB75-49AD747601F1}"/>
              </a:ext>
            </a:extLst>
          </p:cNvPr>
          <p:cNvSpPr txBox="1">
            <a:spLocks noChangeArrowheads="1"/>
          </p:cNvSpPr>
          <p:nvPr/>
        </p:nvSpPr>
        <p:spPr bwMode="auto">
          <a:xfrm>
            <a:off x="9065705" y="6360754"/>
            <a:ext cx="84029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2021.12.1</a:t>
            </a:r>
            <a:r>
              <a:rPr kumimoji="0" lang="ja-JP" altLang="en-US" sz="800">
                <a:solidFill>
                  <a:srgbClr val="C00000"/>
                </a:solidFill>
                <a:latin typeface="Century Gothic"/>
                <a:ea typeface="HGPｺﾞｼｯｸM"/>
              </a:rPr>
              <a:t>更新</a:t>
            </a:r>
            <a:endParaRPr kumimoji="0" lang="ja-JP" altLang="en-US" sz="800" dirty="0">
              <a:solidFill>
                <a:srgbClr val="C00000"/>
              </a:solidFill>
              <a:latin typeface="Century Gothic"/>
              <a:ea typeface="HGPｺﾞｼｯｸM"/>
            </a:endParaRPr>
          </a:p>
        </p:txBody>
      </p:sp>
      <p:sp>
        <p:nvSpPr>
          <p:cNvPr id="11" name="正方形/長方形 10">
            <a:hlinkClick r:id="rId4" action="ppaction://hlinksldjump"/>
            <a:extLst>
              <a:ext uri="{FF2B5EF4-FFF2-40B4-BE49-F238E27FC236}">
                <a16:creationId xmlns:a16="http://schemas.microsoft.com/office/drawing/2014/main" id="{82C3FD41-6431-A743-93E9-2AA18ABC088C}"/>
              </a:ext>
            </a:extLst>
          </p:cNvPr>
          <p:cNvSpPr/>
          <p:nvPr/>
        </p:nvSpPr>
        <p:spPr>
          <a:xfrm>
            <a:off x="1069610" y="1438165"/>
            <a:ext cx="3871423" cy="1250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正方形/長方形 11">
            <a:hlinkClick r:id="rId5" action="ppaction://hlinksldjump"/>
            <a:extLst>
              <a:ext uri="{FF2B5EF4-FFF2-40B4-BE49-F238E27FC236}">
                <a16:creationId xmlns:a16="http://schemas.microsoft.com/office/drawing/2014/main" id="{1C8A1468-0520-BD4D-B5BB-BCA2E4965C79}"/>
              </a:ext>
            </a:extLst>
          </p:cNvPr>
          <p:cNvSpPr/>
          <p:nvPr/>
        </p:nvSpPr>
        <p:spPr>
          <a:xfrm>
            <a:off x="1257301" y="1602500"/>
            <a:ext cx="3535680" cy="1250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正方形/長方形 12">
            <a:hlinkClick r:id="rId6" action="ppaction://hlinksldjump"/>
            <a:extLst>
              <a:ext uri="{FF2B5EF4-FFF2-40B4-BE49-F238E27FC236}">
                <a16:creationId xmlns:a16="http://schemas.microsoft.com/office/drawing/2014/main" id="{A4B3D474-DC25-7248-868F-12077355479F}"/>
              </a:ext>
            </a:extLst>
          </p:cNvPr>
          <p:cNvSpPr/>
          <p:nvPr/>
        </p:nvSpPr>
        <p:spPr>
          <a:xfrm>
            <a:off x="1257301" y="1750739"/>
            <a:ext cx="3535680" cy="1250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正方形/長方形 13">
            <a:hlinkClick r:id="rId7" action="ppaction://hlinksldjump"/>
            <a:extLst>
              <a:ext uri="{FF2B5EF4-FFF2-40B4-BE49-F238E27FC236}">
                <a16:creationId xmlns:a16="http://schemas.microsoft.com/office/drawing/2014/main" id="{70484627-A623-E842-A19B-FA601911CA7F}"/>
              </a:ext>
            </a:extLst>
          </p:cNvPr>
          <p:cNvSpPr/>
          <p:nvPr/>
        </p:nvSpPr>
        <p:spPr>
          <a:xfrm>
            <a:off x="1257301" y="1895694"/>
            <a:ext cx="3535680" cy="1250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a:hlinkClick r:id="rId8" action="ppaction://hlinksldjump"/>
            <a:extLst>
              <a:ext uri="{FF2B5EF4-FFF2-40B4-BE49-F238E27FC236}">
                <a16:creationId xmlns:a16="http://schemas.microsoft.com/office/drawing/2014/main" id="{ABE72813-8442-6B44-B8B3-3881AE17EDC7}"/>
              </a:ext>
            </a:extLst>
          </p:cNvPr>
          <p:cNvSpPr/>
          <p:nvPr/>
        </p:nvSpPr>
        <p:spPr>
          <a:xfrm>
            <a:off x="1257301" y="2036051"/>
            <a:ext cx="3535680" cy="1250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正方形/長方形 16">
            <a:hlinkClick r:id="rId9" action="ppaction://hlinksldjump"/>
            <a:extLst>
              <a:ext uri="{FF2B5EF4-FFF2-40B4-BE49-F238E27FC236}">
                <a16:creationId xmlns:a16="http://schemas.microsoft.com/office/drawing/2014/main" id="{F925B77D-D494-3B4B-81D2-1019C8C81641}"/>
              </a:ext>
            </a:extLst>
          </p:cNvPr>
          <p:cNvSpPr/>
          <p:nvPr/>
        </p:nvSpPr>
        <p:spPr>
          <a:xfrm>
            <a:off x="1257301" y="2327713"/>
            <a:ext cx="3535680" cy="1250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a:hlinkClick r:id="rId10" action="ppaction://hlinksldjump"/>
            <a:extLst>
              <a:ext uri="{FF2B5EF4-FFF2-40B4-BE49-F238E27FC236}">
                <a16:creationId xmlns:a16="http://schemas.microsoft.com/office/drawing/2014/main" id="{8781F55D-2294-7741-BB6F-CA387700F3E6}"/>
              </a:ext>
            </a:extLst>
          </p:cNvPr>
          <p:cNvSpPr/>
          <p:nvPr/>
        </p:nvSpPr>
        <p:spPr>
          <a:xfrm>
            <a:off x="1257301" y="2187356"/>
            <a:ext cx="3535680" cy="1250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 name="正方形/長方形 17">
            <a:hlinkClick r:id="rId11" action="ppaction://hlinksldjump"/>
            <a:extLst>
              <a:ext uri="{FF2B5EF4-FFF2-40B4-BE49-F238E27FC236}">
                <a16:creationId xmlns:a16="http://schemas.microsoft.com/office/drawing/2014/main" id="{1B7408E2-C16C-4F4E-BD65-3008D044994D}"/>
              </a:ext>
            </a:extLst>
          </p:cNvPr>
          <p:cNvSpPr/>
          <p:nvPr/>
        </p:nvSpPr>
        <p:spPr>
          <a:xfrm>
            <a:off x="1257301" y="2480551"/>
            <a:ext cx="3535680" cy="1250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正方形/長方形 18">
            <a:hlinkClick r:id="rId12" action="ppaction://hlinksldjump"/>
            <a:extLst>
              <a:ext uri="{FF2B5EF4-FFF2-40B4-BE49-F238E27FC236}">
                <a16:creationId xmlns:a16="http://schemas.microsoft.com/office/drawing/2014/main" id="{649513F2-15FF-C44D-8A29-D33AD1A0AD74}"/>
              </a:ext>
            </a:extLst>
          </p:cNvPr>
          <p:cNvSpPr/>
          <p:nvPr/>
        </p:nvSpPr>
        <p:spPr>
          <a:xfrm>
            <a:off x="1069610" y="2730203"/>
            <a:ext cx="3871423" cy="1250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正方形/長方形 19">
            <a:hlinkClick r:id="rId13" action="ppaction://hlinksldjump"/>
            <a:extLst>
              <a:ext uri="{FF2B5EF4-FFF2-40B4-BE49-F238E27FC236}">
                <a16:creationId xmlns:a16="http://schemas.microsoft.com/office/drawing/2014/main" id="{CE63A0A1-4899-5D4A-A377-DBFE0968FC8C}"/>
              </a:ext>
            </a:extLst>
          </p:cNvPr>
          <p:cNvSpPr/>
          <p:nvPr/>
        </p:nvSpPr>
        <p:spPr>
          <a:xfrm>
            <a:off x="1183821" y="2911087"/>
            <a:ext cx="3606206" cy="10439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1" name="正方形/長方形 20">
            <a:hlinkClick r:id="rId14" action="ppaction://hlinksldjump"/>
            <a:extLst>
              <a:ext uri="{FF2B5EF4-FFF2-40B4-BE49-F238E27FC236}">
                <a16:creationId xmlns:a16="http://schemas.microsoft.com/office/drawing/2014/main" id="{5FB409AA-4CC8-DB4E-A2A6-F8D12E15B28F}"/>
              </a:ext>
            </a:extLst>
          </p:cNvPr>
          <p:cNvSpPr/>
          <p:nvPr/>
        </p:nvSpPr>
        <p:spPr>
          <a:xfrm>
            <a:off x="1183821" y="3054509"/>
            <a:ext cx="3606206" cy="10439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 name="正方形/長方形 21">
            <a:hlinkClick r:id="rId15" action="ppaction://hlinksldjump"/>
            <a:extLst>
              <a:ext uri="{FF2B5EF4-FFF2-40B4-BE49-F238E27FC236}">
                <a16:creationId xmlns:a16="http://schemas.microsoft.com/office/drawing/2014/main" id="{AFEDC2F9-64A9-AC49-887E-B4E93A966626}"/>
              </a:ext>
            </a:extLst>
          </p:cNvPr>
          <p:cNvSpPr/>
          <p:nvPr/>
        </p:nvSpPr>
        <p:spPr>
          <a:xfrm>
            <a:off x="1183821" y="3220047"/>
            <a:ext cx="3606206" cy="10439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4" name="正方形/長方形 23">
            <a:hlinkClick r:id="rId16" action="ppaction://hlinksldjump"/>
            <a:extLst>
              <a:ext uri="{FF2B5EF4-FFF2-40B4-BE49-F238E27FC236}">
                <a16:creationId xmlns:a16="http://schemas.microsoft.com/office/drawing/2014/main" id="{12226BA1-53B6-B546-B0EA-6C0F4219478D}"/>
              </a:ext>
            </a:extLst>
          </p:cNvPr>
          <p:cNvSpPr/>
          <p:nvPr/>
        </p:nvSpPr>
        <p:spPr>
          <a:xfrm>
            <a:off x="1257301" y="3941828"/>
            <a:ext cx="3535680" cy="10895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a:hlinkClick r:id="rId16" action="ppaction://hlinksldjump"/>
            <a:extLst>
              <a:ext uri="{FF2B5EF4-FFF2-40B4-BE49-F238E27FC236}">
                <a16:creationId xmlns:a16="http://schemas.microsoft.com/office/drawing/2014/main" id="{65107D9D-3F81-1244-BFCA-5763857F2ADA}"/>
              </a:ext>
            </a:extLst>
          </p:cNvPr>
          <p:cNvSpPr/>
          <p:nvPr/>
        </p:nvSpPr>
        <p:spPr>
          <a:xfrm>
            <a:off x="1069610" y="3659378"/>
            <a:ext cx="3871423" cy="1250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a:hlinkClick r:id="rId17" action="ppaction://hlinksldjump"/>
            <a:extLst>
              <a:ext uri="{FF2B5EF4-FFF2-40B4-BE49-F238E27FC236}">
                <a16:creationId xmlns:a16="http://schemas.microsoft.com/office/drawing/2014/main" id="{23FF1CFB-D1D7-FD4E-A4B5-785C0F7CD446}"/>
              </a:ext>
            </a:extLst>
          </p:cNvPr>
          <p:cNvSpPr/>
          <p:nvPr/>
        </p:nvSpPr>
        <p:spPr>
          <a:xfrm>
            <a:off x="1257301" y="3842199"/>
            <a:ext cx="3535680" cy="10895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7" name="正方形/長方形 26">
            <a:hlinkClick r:id="rId18" action="ppaction://hlinksldjump"/>
            <a:extLst>
              <a:ext uri="{FF2B5EF4-FFF2-40B4-BE49-F238E27FC236}">
                <a16:creationId xmlns:a16="http://schemas.microsoft.com/office/drawing/2014/main" id="{96110FA9-4860-BA4C-9DE0-49353E675092}"/>
              </a:ext>
            </a:extLst>
          </p:cNvPr>
          <p:cNvSpPr/>
          <p:nvPr/>
        </p:nvSpPr>
        <p:spPr>
          <a:xfrm>
            <a:off x="1257301" y="3986578"/>
            <a:ext cx="3535680" cy="10895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9" name="正方形/長方形 28">
            <a:hlinkClick r:id="rId19" action="ppaction://hlinksldjump"/>
            <a:extLst>
              <a:ext uri="{FF2B5EF4-FFF2-40B4-BE49-F238E27FC236}">
                <a16:creationId xmlns:a16="http://schemas.microsoft.com/office/drawing/2014/main" id="{45EE67D8-24C9-244F-99C9-7FCE7F443CA4}"/>
              </a:ext>
            </a:extLst>
          </p:cNvPr>
          <p:cNvSpPr/>
          <p:nvPr/>
        </p:nvSpPr>
        <p:spPr>
          <a:xfrm>
            <a:off x="1257301" y="4142153"/>
            <a:ext cx="3535680" cy="10895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a:hlinkClick r:id="rId20" action="ppaction://hlinksldjump"/>
            <a:extLst>
              <a:ext uri="{FF2B5EF4-FFF2-40B4-BE49-F238E27FC236}">
                <a16:creationId xmlns:a16="http://schemas.microsoft.com/office/drawing/2014/main" id="{CB8F4F57-169D-8F4E-B7C3-76D2091A43E6}"/>
              </a:ext>
            </a:extLst>
          </p:cNvPr>
          <p:cNvSpPr/>
          <p:nvPr/>
        </p:nvSpPr>
        <p:spPr>
          <a:xfrm>
            <a:off x="1257301" y="4278678"/>
            <a:ext cx="3535680" cy="10895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1" name="正方形/長方形 30">
            <a:hlinkClick r:id="rId21" action="ppaction://hlinksldjump"/>
            <a:extLst>
              <a:ext uri="{FF2B5EF4-FFF2-40B4-BE49-F238E27FC236}">
                <a16:creationId xmlns:a16="http://schemas.microsoft.com/office/drawing/2014/main" id="{5A708036-8ECA-F349-B939-CA4407924FF2}"/>
              </a:ext>
            </a:extLst>
          </p:cNvPr>
          <p:cNvSpPr/>
          <p:nvPr/>
        </p:nvSpPr>
        <p:spPr>
          <a:xfrm>
            <a:off x="1257301" y="4424728"/>
            <a:ext cx="3535680" cy="10895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2" name="正方形/長方形 31">
            <a:hlinkClick r:id="rId22" action="ppaction://hlinksldjump"/>
            <a:extLst>
              <a:ext uri="{FF2B5EF4-FFF2-40B4-BE49-F238E27FC236}">
                <a16:creationId xmlns:a16="http://schemas.microsoft.com/office/drawing/2014/main" id="{270AE713-64CA-2D4D-9D92-FA76D8C26E88}"/>
              </a:ext>
            </a:extLst>
          </p:cNvPr>
          <p:cNvSpPr/>
          <p:nvPr/>
        </p:nvSpPr>
        <p:spPr>
          <a:xfrm>
            <a:off x="1257301" y="4564428"/>
            <a:ext cx="3535680" cy="10895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4" name="正方形/長方形 33">
            <a:hlinkClick r:id="rId23" action="ppaction://hlinksldjump"/>
            <a:extLst>
              <a:ext uri="{FF2B5EF4-FFF2-40B4-BE49-F238E27FC236}">
                <a16:creationId xmlns:a16="http://schemas.microsoft.com/office/drawing/2014/main" id="{7E6ABD7F-C69B-8043-AE9D-E1A6FA5948B8}"/>
              </a:ext>
            </a:extLst>
          </p:cNvPr>
          <p:cNvSpPr/>
          <p:nvPr/>
        </p:nvSpPr>
        <p:spPr>
          <a:xfrm>
            <a:off x="1257301" y="4729528"/>
            <a:ext cx="3535680" cy="10895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5" name="正方形/長方形 34">
            <a:hlinkClick r:id="rId24" action="ppaction://hlinksldjump"/>
            <a:extLst>
              <a:ext uri="{FF2B5EF4-FFF2-40B4-BE49-F238E27FC236}">
                <a16:creationId xmlns:a16="http://schemas.microsoft.com/office/drawing/2014/main" id="{E6317B20-D31D-CA47-9A0B-09A1E386044E}"/>
              </a:ext>
            </a:extLst>
          </p:cNvPr>
          <p:cNvSpPr/>
          <p:nvPr/>
        </p:nvSpPr>
        <p:spPr>
          <a:xfrm>
            <a:off x="1257300" y="4862950"/>
            <a:ext cx="3535680" cy="10895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正方形/長方形 36">
            <a:hlinkClick r:id="rId25" action="ppaction://hlinksldjump"/>
            <a:extLst>
              <a:ext uri="{FF2B5EF4-FFF2-40B4-BE49-F238E27FC236}">
                <a16:creationId xmlns:a16="http://schemas.microsoft.com/office/drawing/2014/main" id="{C5DC0022-1FDB-914C-A71F-E78987A2698A}"/>
              </a:ext>
            </a:extLst>
          </p:cNvPr>
          <p:cNvSpPr/>
          <p:nvPr/>
        </p:nvSpPr>
        <p:spPr>
          <a:xfrm>
            <a:off x="1103580" y="5572089"/>
            <a:ext cx="3871423" cy="1250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8" name="正方形/長方形 37">
            <a:hlinkClick r:id="rId26" action="ppaction://hlinksldjump"/>
            <a:extLst>
              <a:ext uri="{FF2B5EF4-FFF2-40B4-BE49-F238E27FC236}">
                <a16:creationId xmlns:a16="http://schemas.microsoft.com/office/drawing/2014/main" id="{9406D51E-F9AC-3F44-9F92-A3B4BBE84465}"/>
              </a:ext>
            </a:extLst>
          </p:cNvPr>
          <p:cNvSpPr/>
          <p:nvPr/>
        </p:nvSpPr>
        <p:spPr>
          <a:xfrm>
            <a:off x="1257300" y="5713493"/>
            <a:ext cx="3568285" cy="1464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0" name="正方形/長方形 39">
            <a:hlinkClick r:id="rId27" action="ppaction://hlinksldjump"/>
            <a:extLst>
              <a:ext uri="{FF2B5EF4-FFF2-40B4-BE49-F238E27FC236}">
                <a16:creationId xmlns:a16="http://schemas.microsoft.com/office/drawing/2014/main" id="{175EDE96-9339-9544-A6BA-8ECC83B48F5B}"/>
              </a:ext>
            </a:extLst>
          </p:cNvPr>
          <p:cNvSpPr/>
          <p:nvPr/>
        </p:nvSpPr>
        <p:spPr>
          <a:xfrm>
            <a:off x="1069610" y="5113528"/>
            <a:ext cx="3871423" cy="1250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2" name="正方形/長方形 41">
            <a:hlinkClick r:id="rId28" action="ppaction://hlinksldjump"/>
            <a:extLst>
              <a:ext uri="{FF2B5EF4-FFF2-40B4-BE49-F238E27FC236}">
                <a16:creationId xmlns:a16="http://schemas.microsoft.com/office/drawing/2014/main" id="{29DB6CE1-2D8B-B146-B2FB-73304D2445AA}"/>
              </a:ext>
            </a:extLst>
          </p:cNvPr>
          <p:cNvSpPr/>
          <p:nvPr/>
        </p:nvSpPr>
        <p:spPr>
          <a:xfrm>
            <a:off x="1289905" y="5291763"/>
            <a:ext cx="3535680" cy="13878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3" name="正方形/長方形 42">
            <a:hlinkClick r:id="rId29" action="ppaction://hlinksldjump"/>
            <a:extLst>
              <a:ext uri="{FF2B5EF4-FFF2-40B4-BE49-F238E27FC236}">
                <a16:creationId xmlns:a16="http://schemas.microsoft.com/office/drawing/2014/main" id="{F410D499-FC75-2E40-BCE2-ACE9D19A6357}"/>
              </a:ext>
            </a:extLst>
          </p:cNvPr>
          <p:cNvSpPr/>
          <p:nvPr/>
        </p:nvSpPr>
        <p:spPr>
          <a:xfrm>
            <a:off x="1103580" y="5986567"/>
            <a:ext cx="3871423" cy="1250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4" name="正方形/長方形 43">
            <a:hlinkClick r:id="rId30" action="ppaction://hlinksldjump"/>
            <a:extLst>
              <a:ext uri="{FF2B5EF4-FFF2-40B4-BE49-F238E27FC236}">
                <a16:creationId xmlns:a16="http://schemas.microsoft.com/office/drawing/2014/main" id="{559B6F5E-8DF2-5849-9F92-14D29F54788D}"/>
              </a:ext>
            </a:extLst>
          </p:cNvPr>
          <p:cNvSpPr/>
          <p:nvPr/>
        </p:nvSpPr>
        <p:spPr>
          <a:xfrm>
            <a:off x="1257300" y="6127971"/>
            <a:ext cx="3568285" cy="1464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5" name="正方形/長方形 44">
            <a:hlinkClick r:id="rId31" action="ppaction://hlinksldjump"/>
            <a:extLst>
              <a:ext uri="{FF2B5EF4-FFF2-40B4-BE49-F238E27FC236}">
                <a16:creationId xmlns:a16="http://schemas.microsoft.com/office/drawing/2014/main" id="{53378918-8187-0D48-9AF0-C73CA88F8591}"/>
              </a:ext>
            </a:extLst>
          </p:cNvPr>
          <p:cNvSpPr/>
          <p:nvPr/>
        </p:nvSpPr>
        <p:spPr>
          <a:xfrm>
            <a:off x="1257300" y="6286721"/>
            <a:ext cx="3568285" cy="1464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6" name="正方形/長方形 45">
            <a:hlinkClick r:id="rId32" action="ppaction://hlinksldjump"/>
            <a:extLst>
              <a:ext uri="{FF2B5EF4-FFF2-40B4-BE49-F238E27FC236}">
                <a16:creationId xmlns:a16="http://schemas.microsoft.com/office/drawing/2014/main" id="{76C97419-1707-C840-811B-9902AA62F08D}"/>
              </a:ext>
            </a:extLst>
          </p:cNvPr>
          <p:cNvSpPr/>
          <p:nvPr/>
        </p:nvSpPr>
        <p:spPr>
          <a:xfrm>
            <a:off x="5266021" y="889340"/>
            <a:ext cx="3691956" cy="1229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7" name="正方形/長方形 46">
            <a:hlinkClick r:id="rId33" action="ppaction://hlinksldjump"/>
            <a:extLst>
              <a:ext uri="{FF2B5EF4-FFF2-40B4-BE49-F238E27FC236}">
                <a16:creationId xmlns:a16="http://schemas.microsoft.com/office/drawing/2014/main" id="{A6E13C0C-6310-4D4F-87AB-58455E1AD8AD}"/>
              </a:ext>
            </a:extLst>
          </p:cNvPr>
          <p:cNvSpPr/>
          <p:nvPr/>
        </p:nvSpPr>
        <p:spPr>
          <a:xfrm>
            <a:off x="5393449" y="1041740"/>
            <a:ext cx="3570434" cy="1229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8" name="正方形/長方形 47">
            <a:hlinkClick r:id="rId34" action="ppaction://hlinksldjump"/>
            <a:extLst>
              <a:ext uri="{FF2B5EF4-FFF2-40B4-BE49-F238E27FC236}">
                <a16:creationId xmlns:a16="http://schemas.microsoft.com/office/drawing/2014/main" id="{3B78B184-32E8-C442-A57B-AF30A095FE4C}"/>
              </a:ext>
            </a:extLst>
          </p:cNvPr>
          <p:cNvSpPr/>
          <p:nvPr/>
        </p:nvSpPr>
        <p:spPr>
          <a:xfrm>
            <a:off x="5393449" y="1200490"/>
            <a:ext cx="3570434" cy="1229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9" name="正方形/長方形 48">
            <a:hlinkClick r:id="rId35" action="ppaction://hlinksldjump"/>
            <a:extLst>
              <a:ext uri="{FF2B5EF4-FFF2-40B4-BE49-F238E27FC236}">
                <a16:creationId xmlns:a16="http://schemas.microsoft.com/office/drawing/2014/main" id="{61E3F95C-292A-B040-A250-EAE8DEDE8452}"/>
              </a:ext>
            </a:extLst>
          </p:cNvPr>
          <p:cNvSpPr/>
          <p:nvPr/>
        </p:nvSpPr>
        <p:spPr>
          <a:xfrm>
            <a:off x="5266021" y="1504385"/>
            <a:ext cx="3691956" cy="1229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0" name="正方形/長方形 49">
            <a:hlinkClick r:id="rId36" action="ppaction://hlinksldjump"/>
            <a:extLst>
              <a:ext uri="{FF2B5EF4-FFF2-40B4-BE49-F238E27FC236}">
                <a16:creationId xmlns:a16="http://schemas.microsoft.com/office/drawing/2014/main" id="{3B5CD347-3A85-5649-846C-FA7D5E96FDBE}"/>
              </a:ext>
            </a:extLst>
          </p:cNvPr>
          <p:cNvSpPr/>
          <p:nvPr/>
        </p:nvSpPr>
        <p:spPr>
          <a:xfrm>
            <a:off x="5393449" y="1663135"/>
            <a:ext cx="3570434" cy="1229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2" name="正方形/長方形 51">
            <a:hlinkClick r:id="rId37" action="ppaction://hlinksldjump"/>
            <a:extLst>
              <a:ext uri="{FF2B5EF4-FFF2-40B4-BE49-F238E27FC236}">
                <a16:creationId xmlns:a16="http://schemas.microsoft.com/office/drawing/2014/main" id="{77643546-C4FF-3E47-861E-98622BBC8ED2}"/>
              </a:ext>
            </a:extLst>
          </p:cNvPr>
          <p:cNvSpPr/>
          <p:nvPr/>
        </p:nvSpPr>
        <p:spPr>
          <a:xfrm>
            <a:off x="5393449" y="1815535"/>
            <a:ext cx="3570434" cy="1229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6" name="正方形/長方形 55">
            <a:hlinkClick r:id="rId38" action="ppaction://hlinksldjump"/>
            <a:extLst>
              <a:ext uri="{FF2B5EF4-FFF2-40B4-BE49-F238E27FC236}">
                <a16:creationId xmlns:a16="http://schemas.microsoft.com/office/drawing/2014/main" id="{AAB33AC2-0D57-B445-A41C-102D3B82F362}"/>
              </a:ext>
            </a:extLst>
          </p:cNvPr>
          <p:cNvSpPr/>
          <p:nvPr/>
        </p:nvSpPr>
        <p:spPr>
          <a:xfrm>
            <a:off x="5393449" y="1955235"/>
            <a:ext cx="3570434" cy="1229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7" name="正方形/長方形 56">
            <a:hlinkClick r:id="rId39" action="ppaction://hlinksldjump"/>
            <a:extLst>
              <a:ext uri="{FF2B5EF4-FFF2-40B4-BE49-F238E27FC236}">
                <a16:creationId xmlns:a16="http://schemas.microsoft.com/office/drawing/2014/main" id="{004A6286-59C1-B649-ABE4-EBD6FFA19132}"/>
              </a:ext>
            </a:extLst>
          </p:cNvPr>
          <p:cNvSpPr/>
          <p:nvPr/>
        </p:nvSpPr>
        <p:spPr>
          <a:xfrm>
            <a:off x="5393449" y="2094935"/>
            <a:ext cx="3570434" cy="1229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8" name="正方形/長方形 57">
            <a:hlinkClick r:id="rId40" action="ppaction://hlinksldjump"/>
            <a:extLst>
              <a:ext uri="{FF2B5EF4-FFF2-40B4-BE49-F238E27FC236}">
                <a16:creationId xmlns:a16="http://schemas.microsoft.com/office/drawing/2014/main" id="{0549DFFF-FF10-784F-87E6-A70B8DB55BED}"/>
              </a:ext>
            </a:extLst>
          </p:cNvPr>
          <p:cNvSpPr/>
          <p:nvPr/>
        </p:nvSpPr>
        <p:spPr>
          <a:xfrm>
            <a:off x="5393449" y="2260035"/>
            <a:ext cx="3570434" cy="1229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9" name="正方形/長方形 58">
            <a:hlinkClick r:id="rId41" action="ppaction://hlinksldjump"/>
            <a:extLst>
              <a:ext uri="{FF2B5EF4-FFF2-40B4-BE49-F238E27FC236}">
                <a16:creationId xmlns:a16="http://schemas.microsoft.com/office/drawing/2014/main" id="{5DA8A4D1-FFCC-3442-9545-2AAA8448FC6A}"/>
              </a:ext>
            </a:extLst>
          </p:cNvPr>
          <p:cNvSpPr/>
          <p:nvPr/>
        </p:nvSpPr>
        <p:spPr>
          <a:xfrm>
            <a:off x="5266021" y="2545785"/>
            <a:ext cx="3691956" cy="1229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1" name="正方形/長方形 60">
            <a:hlinkClick r:id="rId42" action="ppaction://hlinksldjump"/>
            <a:extLst>
              <a:ext uri="{FF2B5EF4-FFF2-40B4-BE49-F238E27FC236}">
                <a16:creationId xmlns:a16="http://schemas.microsoft.com/office/drawing/2014/main" id="{B7403C4B-82C8-B94D-910D-F5F0DAA4773A}"/>
              </a:ext>
            </a:extLst>
          </p:cNvPr>
          <p:cNvSpPr/>
          <p:nvPr/>
        </p:nvSpPr>
        <p:spPr>
          <a:xfrm>
            <a:off x="5393449" y="2704535"/>
            <a:ext cx="3570434" cy="1229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2" name="正方形/長方形 61">
            <a:hlinkClick r:id="rId43" action="ppaction://hlinksldjump"/>
            <a:extLst>
              <a:ext uri="{FF2B5EF4-FFF2-40B4-BE49-F238E27FC236}">
                <a16:creationId xmlns:a16="http://schemas.microsoft.com/office/drawing/2014/main" id="{A2F1BB74-91D4-9E45-BC1C-D1F2D038EE46}"/>
              </a:ext>
            </a:extLst>
          </p:cNvPr>
          <p:cNvSpPr/>
          <p:nvPr/>
        </p:nvSpPr>
        <p:spPr>
          <a:xfrm>
            <a:off x="5393449" y="2869635"/>
            <a:ext cx="3570434" cy="1229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3" name="正方形/長方形 62">
            <a:hlinkClick r:id="rId44" action="ppaction://hlinksldjump"/>
            <a:extLst>
              <a:ext uri="{FF2B5EF4-FFF2-40B4-BE49-F238E27FC236}">
                <a16:creationId xmlns:a16="http://schemas.microsoft.com/office/drawing/2014/main" id="{60AC1BE2-4973-3148-A4C8-930EA67B3DAD}"/>
              </a:ext>
            </a:extLst>
          </p:cNvPr>
          <p:cNvSpPr/>
          <p:nvPr/>
        </p:nvSpPr>
        <p:spPr>
          <a:xfrm>
            <a:off x="5393449" y="3022035"/>
            <a:ext cx="3570434" cy="1229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4" name="正方形/長方形 63">
            <a:hlinkClick r:id="rId45" action="ppaction://hlinksldjump"/>
            <a:extLst>
              <a:ext uri="{FF2B5EF4-FFF2-40B4-BE49-F238E27FC236}">
                <a16:creationId xmlns:a16="http://schemas.microsoft.com/office/drawing/2014/main" id="{802CA26D-1857-4942-8CAD-9DCE15FB619B}"/>
              </a:ext>
            </a:extLst>
          </p:cNvPr>
          <p:cNvSpPr/>
          <p:nvPr/>
        </p:nvSpPr>
        <p:spPr>
          <a:xfrm>
            <a:off x="5393449" y="3155385"/>
            <a:ext cx="3570434" cy="1229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5" name="正方形/長方形 64">
            <a:hlinkClick r:id="rId46" action="ppaction://hlinksldjump"/>
            <a:extLst>
              <a:ext uri="{FF2B5EF4-FFF2-40B4-BE49-F238E27FC236}">
                <a16:creationId xmlns:a16="http://schemas.microsoft.com/office/drawing/2014/main" id="{3FDE021F-B19B-774E-AFAF-7C98EF5A33AA}"/>
              </a:ext>
            </a:extLst>
          </p:cNvPr>
          <p:cNvSpPr/>
          <p:nvPr/>
        </p:nvSpPr>
        <p:spPr>
          <a:xfrm>
            <a:off x="5393449" y="3307785"/>
            <a:ext cx="3570434" cy="1229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6" name="正方形/長方形 65">
            <a:hlinkClick r:id="rId47" action="ppaction://hlinksldjump"/>
            <a:extLst>
              <a:ext uri="{FF2B5EF4-FFF2-40B4-BE49-F238E27FC236}">
                <a16:creationId xmlns:a16="http://schemas.microsoft.com/office/drawing/2014/main" id="{DD1B7C7C-6574-7F4D-AAF3-6430CFBD39CA}"/>
              </a:ext>
            </a:extLst>
          </p:cNvPr>
          <p:cNvSpPr/>
          <p:nvPr/>
        </p:nvSpPr>
        <p:spPr>
          <a:xfrm>
            <a:off x="5393449" y="3453835"/>
            <a:ext cx="3570434" cy="1229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7" name="正方形/長方形 66">
            <a:hlinkClick r:id="rId48" action="ppaction://hlinksldjump"/>
            <a:extLst>
              <a:ext uri="{FF2B5EF4-FFF2-40B4-BE49-F238E27FC236}">
                <a16:creationId xmlns:a16="http://schemas.microsoft.com/office/drawing/2014/main" id="{5CE98457-03D5-2646-AA1B-188F977FE6B9}"/>
              </a:ext>
            </a:extLst>
          </p:cNvPr>
          <p:cNvSpPr/>
          <p:nvPr/>
        </p:nvSpPr>
        <p:spPr>
          <a:xfrm>
            <a:off x="5266021" y="3758635"/>
            <a:ext cx="3691956" cy="1229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8" name="正方形/長方形 67">
            <a:hlinkClick r:id="rId49" action="ppaction://hlinksldjump"/>
            <a:extLst>
              <a:ext uri="{FF2B5EF4-FFF2-40B4-BE49-F238E27FC236}">
                <a16:creationId xmlns:a16="http://schemas.microsoft.com/office/drawing/2014/main" id="{8658A473-E429-114A-ACB2-FC15868B2248}"/>
              </a:ext>
            </a:extLst>
          </p:cNvPr>
          <p:cNvSpPr/>
          <p:nvPr/>
        </p:nvSpPr>
        <p:spPr>
          <a:xfrm>
            <a:off x="5393449" y="3923735"/>
            <a:ext cx="3570434" cy="1229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9" name="正方形/長方形 68">
            <a:hlinkClick r:id="rId50" action="ppaction://hlinksldjump"/>
            <a:extLst>
              <a:ext uri="{FF2B5EF4-FFF2-40B4-BE49-F238E27FC236}">
                <a16:creationId xmlns:a16="http://schemas.microsoft.com/office/drawing/2014/main" id="{0B5DE2C5-203E-8643-B18D-14757CF5F48C}"/>
              </a:ext>
            </a:extLst>
          </p:cNvPr>
          <p:cNvSpPr/>
          <p:nvPr/>
        </p:nvSpPr>
        <p:spPr>
          <a:xfrm>
            <a:off x="5393449" y="4063435"/>
            <a:ext cx="3570434" cy="1229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0" name="正方形/長方形 69">
            <a:hlinkClick r:id="rId51" action="ppaction://hlinksldjump"/>
            <a:extLst>
              <a:ext uri="{FF2B5EF4-FFF2-40B4-BE49-F238E27FC236}">
                <a16:creationId xmlns:a16="http://schemas.microsoft.com/office/drawing/2014/main" id="{44E0744F-8FC7-6748-A872-E8FB50E4E544}"/>
              </a:ext>
            </a:extLst>
          </p:cNvPr>
          <p:cNvSpPr/>
          <p:nvPr/>
        </p:nvSpPr>
        <p:spPr>
          <a:xfrm>
            <a:off x="5393449" y="4209485"/>
            <a:ext cx="3570434" cy="1229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1" name="正方形/長方形 70">
            <a:hlinkClick r:id="rId51" action="ppaction://hlinksldjump"/>
            <a:extLst>
              <a:ext uri="{FF2B5EF4-FFF2-40B4-BE49-F238E27FC236}">
                <a16:creationId xmlns:a16="http://schemas.microsoft.com/office/drawing/2014/main" id="{1D53C6FB-B09D-6F4E-B78A-F7EEDE7662AF}"/>
              </a:ext>
            </a:extLst>
          </p:cNvPr>
          <p:cNvSpPr/>
          <p:nvPr/>
        </p:nvSpPr>
        <p:spPr>
          <a:xfrm>
            <a:off x="5393449" y="4361885"/>
            <a:ext cx="3570434" cy="1229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2" name="正方形/長方形 71">
            <a:hlinkClick r:id="rId52" action="ppaction://hlinksldjump"/>
            <a:extLst>
              <a:ext uri="{FF2B5EF4-FFF2-40B4-BE49-F238E27FC236}">
                <a16:creationId xmlns:a16="http://schemas.microsoft.com/office/drawing/2014/main" id="{4BE2DC0E-F381-E748-9C8D-4F133A14E9DC}"/>
              </a:ext>
            </a:extLst>
          </p:cNvPr>
          <p:cNvSpPr/>
          <p:nvPr/>
        </p:nvSpPr>
        <p:spPr>
          <a:xfrm>
            <a:off x="5393449" y="4361885"/>
            <a:ext cx="3570434" cy="1229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3" name="正方形/長方形 72">
            <a:hlinkClick r:id="rId53" action="ppaction://hlinksldjump"/>
            <a:extLst>
              <a:ext uri="{FF2B5EF4-FFF2-40B4-BE49-F238E27FC236}">
                <a16:creationId xmlns:a16="http://schemas.microsoft.com/office/drawing/2014/main" id="{B522E260-5E46-6B4B-BAA1-8418776DE3D8}"/>
              </a:ext>
            </a:extLst>
          </p:cNvPr>
          <p:cNvSpPr/>
          <p:nvPr/>
        </p:nvSpPr>
        <p:spPr>
          <a:xfrm>
            <a:off x="5393449" y="4507935"/>
            <a:ext cx="3570434" cy="1229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4" name="正方形/長方形 73">
            <a:hlinkClick r:id="rId54" action="ppaction://hlinksldjump"/>
            <a:extLst>
              <a:ext uri="{FF2B5EF4-FFF2-40B4-BE49-F238E27FC236}">
                <a16:creationId xmlns:a16="http://schemas.microsoft.com/office/drawing/2014/main" id="{8CE7DC1C-2982-BA49-B1BD-B93863CD49A1}"/>
              </a:ext>
            </a:extLst>
          </p:cNvPr>
          <p:cNvSpPr/>
          <p:nvPr/>
        </p:nvSpPr>
        <p:spPr>
          <a:xfrm>
            <a:off x="5393449" y="4647635"/>
            <a:ext cx="3570434" cy="1229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7" name="正方形/長方形 76">
            <a:hlinkClick r:id="rId55" action="ppaction://hlinksldjump"/>
            <a:extLst>
              <a:ext uri="{FF2B5EF4-FFF2-40B4-BE49-F238E27FC236}">
                <a16:creationId xmlns:a16="http://schemas.microsoft.com/office/drawing/2014/main" id="{16123929-17F4-2E47-901A-2D0990A45636}"/>
              </a:ext>
            </a:extLst>
          </p:cNvPr>
          <p:cNvSpPr/>
          <p:nvPr/>
        </p:nvSpPr>
        <p:spPr>
          <a:xfrm>
            <a:off x="5266021" y="4962395"/>
            <a:ext cx="3691956" cy="1229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8" name="正方形/長方形 77">
            <a:hlinkClick r:id="rId56" action="ppaction://hlinksldjump"/>
            <a:extLst>
              <a:ext uri="{FF2B5EF4-FFF2-40B4-BE49-F238E27FC236}">
                <a16:creationId xmlns:a16="http://schemas.microsoft.com/office/drawing/2014/main" id="{872244AF-DCD6-E54B-B472-DE777DB34356}"/>
              </a:ext>
            </a:extLst>
          </p:cNvPr>
          <p:cNvSpPr/>
          <p:nvPr/>
        </p:nvSpPr>
        <p:spPr>
          <a:xfrm>
            <a:off x="5266021" y="5711804"/>
            <a:ext cx="3691956" cy="1229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9" name="正方形/長方形 78">
            <a:hlinkClick r:id="rId57" action="ppaction://hlinksldjump"/>
            <a:extLst>
              <a:ext uri="{FF2B5EF4-FFF2-40B4-BE49-F238E27FC236}">
                <a16:creationId xmlns:a16="http://schemas.microsoft.com/office/drawing/2014/main" id="{8D92BA78-63BF-6741-96BF-402C082FD3B2}"/>
              </a:ext>
            </a:extLst>
          </p:cNvPr>
          <p:cNvSpPr/>
          <p:nvPr/>
        </p:nvSpPr>
        <p:spPr>
          <a:xfrm>
            <a:off x="5393449" y="5126297"/>
            <a:ext cx="3570434" cy="1229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0" name="正方形/長方形 79">
            <a:hlinkClick r:id="rId58" action="ppaction://hlinksldjump"/>
            <a:extLst>
              <a:ext uri="{FF2B5EF4-FFF2-40B4-BE49-F238E27FC236}">
                <a16:creationId xmlns:a16="http://schemas.microsoft.com/office/drawing/2014/main" id="{CD1D4885-1DF2-6E43-9F88-C083925FFFAF}"/>
              </a:ext>
            </a:extLst>
          </p:cNvPr>
          <p:cNvSpPr/>
          <p:nvPr/>
        </p:nvSpPr>
        <p:spPr>
          <a:xfrm>
            <a:off x="5393449" y="5264320"/>
            <a:ext cx="3570434" cy="1229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1" name="正方形/長方形 80">
            <a:hlinkClick r:id="rId59" action="ppaction://hlinksldjump"/>
            <a:extLst>
              <a:ext uri="{FF2B5EF4-FFF2-40B4-BE49-F238E27FC236}">
                <a16:creationId xmlns:a16="http://schemas.microsoft.com/office/drawing/2014/main" id="{C9DCA2E3-D3C1-D94E-BBEB-5030453ED295}"/>
              </a:ext>
            </a:extLst>
          </p:cNvPr>
          <p:cNvSpPr/>
          <p:nvPr/>
        </p:nvSpPr>
        <p:spPr>
          <a:xfrm>
            <a:off x="5393449" y="5428222"/>
            <a:ext cx="3570434" cy="1229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2" name="正方形/長方形 81">
            <a:hlinkClick r:id="rId60" action="ppaction://hlinksldjump"/>
            <a:extLst>
              <a:ext uri="{FF2B5EF4-FFF2-40B4-BE49-F238E27FC236}">
                <a16:creationId xmlns:a16="http://schemas.microsoft.com/office/drawing/2014/main" id="{B392D887-F36E-CF40-9E07-78D6AC3818D2}"/>
              </a:ext>
            </a:extLst>
          </p:cNvPr>
          <p:cNvSpPr/>
          <p:nvPr/>
        </p:nvSpPr>
        <p:spPr>
          <a:xfrm>
            <a:off x="5266021" y="5888153"/>
            <a:ext cx="3691956" cy="1229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5" name="正方形/長方形 74">
            <a:hlinkClick r:id="rId61" action="ppaction://hlinksldjump"/>
            <a:extLst>
              <a:ext uri="{FF2B5EF4-FFF2-40B4-BE49-F238E27FC236}">
                <a16:creationId xmlns:a16="http://schemas.microsoft.com/office/drawing/2014/main" id="{7CC00736-8635-F049-900D-D6C8C252A77A}"/>
              </a:ext>
            </a:extLst>
          </p:cNvPr>
          <p:cNvSpPr/>
          <p:nvPr/>
        </p:nvSpPr>
        <p:spPr>
          <a:xfrm>
            <a:off x="1069610" y="1165450"/>
            <a:ext cx="3871423" cy="1250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6" name="正方形/長方形 75">
            <a:hlinkClick r:id="rId62" action="ppaction://hlinksldjump"/>
            <a:extLst>
              <a:ext uri="{FF2B5EF4-FFF2-40B4-BE49-F238E27FC236}">
                <a16:creationId xmlns:a16="http://schemas.microsoft.com/office/drawing/2014/main" id="{A33CB67E-E1E2-FA4D-ABC2-68754C122913}"/>
              </a:ext>
            </a:extLst>
          </p:cNvPr>
          <p:cNvSpPr/>
          <p:nvPr/>
        </p:nvSpPr>
        <p:spPr>
          <a:xfrm>
            <a:off x="1183821" y="3396511"/>
            <a:ext cx="3606206" cy="10439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09368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ビルボード</a:t>
            </a:r>
          </a:p>
        </p:txBody>
      </p:sp>
      <p:sp>
        <p:nvSpPr>
          <p:cNvPr id="7" name="正方形/長方形 6"/>
          <p:cNvSpPr/>
          <p:nvPr/>
        </p:nvSpPr>
        <p:spPr>
          <a:xfrm>
            <a:off x="4402606" y="1043805"/>
            <a:ext cx="4538194" cy="220573"/>
          </a:xfrm>
          <a:prstGeom prst="rect">
            <a:avLst/>
          </a:prstGeom>
          <a:noFill/>
        </p:spPr>
        <p:txBody>
          <a:bodyPr wrap="square">
            <a:spAutoFit/>
          </a:bodyPr>
          <a:lstStyle/>
          <a:p>
            <a:pPr>
              <a:lnSpc>
                <a:spcPts val="1000"/>
              </a:lnSpc>
            </a:pP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 画面上部に大きな広告を展開します</a:t>
            </a:r>
            <a:endParaRPr lang="ja-JP" altLang="en-US" sz="1000" kern="900" spc="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4402606" y="1267922"/>
            <a:ext cx="4538194" cy="220573"/>
          </a:xfrm>
          <a:prstGeom prst="rect">
            <a:avLst/>
          </a:prstGeom>
          <a:noFill/>
        </p:spPr>
        <p:txBody>
          <a:bodyPr wrap="square">
            <a:spAutoFit/>
          </a:bodyPr>
          <a:lstStyle/>
          <a:p>
            <a:pPr>
              <a:lnSpc>
                <a:spcPts val="1000"/>
              </a:lnSpc>
            </a:pP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 読者にインパクトのあるアプローチをしたい場合におすすめです</a:t>
            </a:r>
          </a:p>
        </p:txBody>
      </p:sp>
      <p:sp>
        <p:nvSpPr>
          <p:cNvPr id="9" name="正方形/長方形 8"/>
          <p:cNvSpPr/>
          <p:nvPr/>
        </p:nvSpPr>
        <p:spPr>
          <a:xfrm>
            <a:off x="4402605" y="1492039"/>
            <a:ext cx="5457008" cy="348813"/>
          </a:xfrm>
          <a:prstGeom prst="rect">
            <a:avLst/>
          </a:prstGeom>
          <a:noFill/>
        </p:spPr>
        <p:txBody>
          <a:bodyPr wrap="square">
            <a:spAutoFit/>
          </a:bodyPr>
          <a:lstStyle/>
          <a:p>
            <a:pPr>
              <a:lnSpc>
                <a:spcPts val="10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ブラウザ内ディスプレー広告の占有率を</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に近づけるため、他のレクタングル広告を非表示にします</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※NIKKEI</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STYLE</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は第</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レクタングルのみ非表示</a:t>
            </a:r>
            <a:endParaRPr lang="ja-JP" altLang="en-US" sz="900" kern="900"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4419600" y="5753949"/>
            <a:ext cx="4293163" cy="738664"/>
          </a:xfrm>
          <a:prstGeom prst="rect">
            <a:avLst/>
          </a:prstGeom>
          <a:noFill/>
        </p:spPr>
        <p:txBody>
          <a:bodyPr wrap="none" rtlCol="0">
            <a:spAutoFit/>
          </a:bodyPr>
          <a:lstStyle/>
          <a:p>
            <a:pPr marL="180975" indent="-180975"/>
            <a:r>
              <a:rPr kumimoji="0" lang="en-US" altLang="ja-JP" sz="700">
                <a:solidFill>
                  <a:prstClr val="black"/>
                </a:solidFill>
                <a:latin typeface="HGPｺﾞｼｯｸM" panose="020B0600000000000000" pitchFamily="50" charset="-128"/>
                <a:ea typeface="HGPｺﾞｼｯｸM" panose="020B0600000000000000" pitchFamily="50" charset="-128"/>
              </a:rPr>
              <a:t>※</a:t>
            </a:r>
            <a:r>
              <a:rPr kumimoji="0" lang="ja-JP" altLang="en-US" sz="700">
                <a:solidFill>
                  <a:prstClr val="black"/>
                </a:solidFill>
                <a:latin typeface="HGPｺﾞｼｯｸM" panose="020B0600000000000000" pitchFamily="50" charset="-128"/>
                <a:ea typeface="HGPｺﾞｼｯｸM" panose="020B0600000000000000" pitchFamily="50" charset="-128"/>
              </a:rPr>
              <a:t>   ログイン状態の有料会員には配信されません。</a:t>
            </a:r>
            <a:endParaRPr kumimoji="0" lang="en-US" altLang="ja-JP" sz="700">
              <a:solidFill>
                <a:prstClr val="black"/>
              </a:solidFill>
              <a:latin typeface="HGPｺﾞｼｯｸM" panose="020B0600000000000000" pitchFamily="50" charset="-128"/>
              <a:ea typeface="HGPｺﾞｼｯｸM" panose="020B0600000000000000" pitchFamily="50" charset="-128"/>
            </a:endParaRPr>
          </a:p>
          <a:p>
            <a:pPr marL="180975" indent="-180975"/>
            <a:r>
              <a:rPr kumimoji="0" lang="en-US" altLang="ja-JP" sz="700">
                <a:solidFill>
                  <a:prstClr val="black"/>
                </a:solidFill>
                <a:latin typeface="HGPｺﾞｼｯｸM" panose="020B0600000000000000" pitchFamily="50" charset="-128"/>
                <a:ea typeface="HGPｺﾞｼｯｸM" panose="020B0600000000000000" pitchFamily="50" charset="-128"/>
              </a:rPr>
              <a:t>※	</a:t>
            </a:r>
            <a:r>
              <a:rPr kumimoji="0" lang="ja-JP" altLang="en-US" sz="700">
                <a:solidFill>
                  <a:prstClr val="black"/>
                </a:solidFill>
                <a:latin typeface="HGPｺﾞｼｯｸM" panose="020B0600000000000000" pitchFamily="50" charset="-128"/>
                <a:ea typeface="HGPｺﾞｼｯｸM" panose="020B0600000000000000" pitchFamily="50" charset="-128"/>
              </a:rPr>
              <a:t>事前に原稿案を確認のうえ、媒体判断によりお断りまたは修正をお願いする場合があります。</a:t>
            </a:r>
            <a:endParaRPr kumimoji="0" lang="en-US" altLang="ja-JP" sz="700">
              <a:solidFill>
                <a:prstClr val="black"/>
              </a:solidFill>
              <a:latin typeface="HGPｺﾞｼｯｸM" panose="020B0600000000000000" pitchFamily="50" charset="-128"/>
              <a:ea typeface="HGPｺﾞｼｯｸM" panose="020B0600000000000000" pitchFamily="50" charset="-128"/>
            </a:endParaRPr>
          </a:p>
          <a:p>
            <a:pPr marL="180975" indent="-180975"/>
            <a:r>
              <a:rPr kumimoji="0" lang="en-US" altLang="ja-JP" sz="700" dirty="0">
                <a:solidFill>
                  <a:prstClr val="black"/>
                </a:solidFill>
                <a:latin typeface="HGPｺﾞｼｯｸM" panose="020B0600000000000000" pitchFamily="50" charset="-128"/>
                <a:ea typeface="HGPｺﾞｼｯｸM" panose="020B0600000000000000" pitchFamily="50" charset="-128"/>
              </a:rPr>
              <a:t>※	</a:t>
            </a:r>
            <a:r>
              <a:rPr kumimoji="0" lang="ja-JP" altLang="en-US" sz="700">
                <a:solidFill>
                  <a:prstClr val="black"/>
                </a:solidFill>
                <a:latin typeface="HGPｺﾞｼｯｸM" panose="020B0600000000000000" pitchFamily="50" charset="-128"/>
                <a:ea typeface="HGPｺﾞｼｯｸM" panose="020B0600000000000000" pitchFamily="50" charset="-128"/>
              </a:rPr>
              <a:t>フリークエンシーコントロールを実施します。</a:t>
            </a:r>
            <a:endParaRPr kumimoji="0" lang="en-US" altLang="ja-JP" sz="700">
              <a:solidFill>
                <a:prstClr val="black"/>
              </a:solidFill>
              <a:latin typeface="HGPｺﾞｼｯｸM" panose="020B0600000000000000" pitchFamily="50" charset="-128"/>
              <a:ea typeface="HGPｺﾞｼｯｸM" panose="020B0600000000000000" pitchFamily="50" charset="-128"/>
            </a:endParaRPr>
          </a:p>
          <a:p>
            <a:pPr marL="180975" indent="-180975"/>
            <a:r>
              <a:rPr kumimoji="0" lang="en-US" altLang="ja-JP" sz="700" dirty="0">
                <a:solidFill>
                  <a:prstClr val="black"/>
                </a:solidFill>
                <a:latin typeface="HGPｺﾞｼｯｸM" panose="020B0600000000000000" pitchFamily="50" charset="-128"/>
                <a:ea typeface="HGPｺﾞｼｯｸM" panose="020B0600000000000000" pitchFamily="50" charset="-128"/>
              </a:rPr>
              <a:t>※   </a:t>
            </a:r>
            <a:r>
              <a:rPr kumimoji="0" lang="ja-JP" altLang="en-US" sz="700">
                <a:solidFill>
                  <a:prstClr val="black"/>
                </a:solidFill>
                <a:latin typeface="HGPｺﾞｼｯｸM" panose="020B0600000000000000" pitchFamily="50" charset="-128"/>
                <a:ea typeface="HGPｺﾞｼｯｸM" panose="020B0600000000000000" pitchFamily="50" charset="-128"/>
              </a:rPr>
              <a:t>日ごと、時間ごとの均等配信は保証いたしません。</a:t>
            </a:r>
          </a:p>
          <a:p>
            <a:pPr marL="180975" indent="-180975"/>
            <a:r>
              <a:rPr kumimoji="0" lang="en-US" altLang="ja-JP" sz="700" dirty="0">
                <a:solidFill>
                  <a:prstClr val="black"/>
                </a:solidFill>
                <a:latin typeface="HGPｺﾞｼｯｸM" panose="020B0600000000000000" pitchFamily="50" charset="-128"/>
                <a:ea typeface="HGPｺﾞｼｯｸM" panose="020B0600000000000000" pitchFamily="50" charset="-128"/>
              </a:rPr>
              <a:t>※	</a:t>
            </a:r>
            <a:r>
              <a:rPr kumimoji="0" lang="ja-JP" altLang="en-US" sz="700">
                <a:solidFill>
                  <a:prstClr val="black"/>
                </a:solidFill>
                <a:latin typeface="HGPｺﾞｼｯｸM" panose="020B0600000000000000" pitchFamily="50" charset="-128"/>
                <a:ea typeface="HGPｺﾞｼｯｸM" panose="020B0600000000000000" pitchFamily="50" charset="-128"/>
              </a:rPr>
              <a:t>特報（臨時ニュース）が入った際は掲載を一時的に中止します。特報が頻繁に出た場合、オーダー期間内に</a:t>
            </a:r>
            <a:endParaRPr kumimoji="0" lang="en-US" altLang="ja-JP" sz="700">
              <a:solidFill>
                <a:prstClr val="black"/>
              </a:solidFill>
              <a:latin typeface="HGPｺﾞｼｯｸM" panose="020B0600000000000000" pitchFamily="50" charset="-128"/>
              <a:ea typeface="HGPｺﾞｼｯｸM" panose="020B0600000000000000" pitchFamily="50" charset="-128"/>
            </a:endParaRPr>
          </a:p>
          <a:p>
            <a:pPr marL="180975" indent="-180975"/>
            <a:r>
              <a:rPr kumimoji="0" lang="ja-JP" altLang="en-US" sz="700">
                <a:solidFill>
                  <a:prstClr val="black"/>
                </a:solidFill>
                <a:latin typeface="HGPｺﾞｼｯｸM" panose="020B0600000000000000" pitchFamily="50" charset="-128"/>
                <a:ea typeface="HGPｺﾞｼｯｸM" panose="020B0600000000000000" pitchFamily="50" charset="-128"/>
              </a:rPr>
              <a:t>　　　保証インプレッション数を消化できない場合があります。</a:t>
            </a:r>
            <a:endParaRPr kumimoji="0" lang="en-US" altLang="ja-JP" sz="700">
              <a:solidFill>
                <a:prstClr val="black"/>
              </a:solidFill>
              <a:latin typeface="HGPｺﾞｼｯｸM" panose="020B0600000000000000" pitchFamily="50" charset="-128"/>
              <a:ea typeface="HGPｺﾞｼｯｸM" panose="020B0600000000000000" pitchFamily="50" charset="-128"/>
            </a:endParaRPr>
          </a:p>
        </p:txBody>
      </p:sp>
      <p:sp>
        <p:nvSpPr>
          <p:cNvPr id="12" name="テキスト ボックス 32"/>
          <p:cNvSpPr txBox="1">
            <a:spLocks noChangeArrowheads="1"/>
          </p:cNvSpPr>
          <p:nvPr/>
        </p:nvSpPr>
        <p:spPr bwMode="auto">
          <a:xfrm>
            <a:off x="3123397" y="1944109"/>
            <a:ext cx="1366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900">
                <a:solidFill>
                  <a:srgbClr val="000000"/>
                </a:solidFill>
                <a:latin typeface="HGPｺﾞｼｯｸM" panose="020B0600000000000000" pitchFamily="50" charset="-128"/>
                <a:ea typeface="HGPｺﾞｼｯｸM" panose="020B0600000000000000" pitchFamily="50" charset="-128"/>
                <a:cs typeface="メイリオ" pitchFamily="50" charset="-128"/>
              </a:rPr>
              <a:t>ユーザーが閉じない限り</a:t>
            </a:r>
            <a:endParaRPr lang="en-US" altLang="ja-JP" sz="900">
              <a:solidFill>
                <a:srgbClr val="000000"/>
              </a:solidFill>
              <a:latin typeface="HGPｺﾞｼｯｸM" panose="020B0600000000000000" pitchFamily="50" charset="-128"/>
              <a:ea typeface="HGPｺﾞｼｯｸM" panose="020B0600000000000000" pitchFamily="50" charset="-128"/>
              <a:cs typeface="メイリオ" pitchFamily="50" charset="-128"/>
            </a:endParaRPr>
          </a:p>
          <a:p>
            <a:pPr eaLnBrk="1" hangingPunct="1"/>
            <a:r>
              <a:rPr lang="ja-JP" altLang="en-US" sz="900">
                <a:solidFill>
                  <a:srgbClr val="000000"/>
                </a:solidFill>
                <a:latin typeface="HGPｺﾞｼｯｸM" panose="020B0600000000000000" pitchFamily="50" charset="-128"/>
                <a:ea typeface="HGPｺﾞｼｯｸM" panose="020B0600000000000000" pitchFamily="50" charset="-128"/>
                <a:cs typeface="メイリオ" pitchFamily="50" charset="-128"/>
              </a:rPr>
              <a:t>大スペースで表示</a:t>
            </a:r>
          </a:p>
        </p:txBody>
      </p:sp>
      <p:sp>
        <p:nvSpPr>
          <p:cNvPr id="14" name="角丸四角形 13"/>
          <p:cNvSpPr/>
          <p:nvPr/>
        </p:nvSpPr>
        <p:spPr>
          <a:xfrm>
            <a:off x="4494639" y="3614342"/>
            <a:ext cx="908784" cy="216131"/>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a:solidFill>
                  <a:prstClr val="white"/>
                </a:solidFill>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20" name="表 19"/>
          <p:cNvGraphicFramePr>
            <a:graphicFrameLocks noGrp="1"/>
          </p:cNvGraphicFramePr>
          <p:nvPr>
            <p:extLst>
              <p:ext uri="{D42A27DB-BD31-4B8C-83A1-F6EECF244321}">
                <p14:modId xmlns:p14="http://schemas.microsoft.com/office/powerpoint/2010/main" val="2893519298"/>
              </p:ext>
            </p:extLst>
          </p:nvPr>
        </p:nvGraphicFramePr>
        <p:xfrm>
          <a:off x="4494639" y="3905770"/>
          <a:ext cx="5292154" cy="1814880"/>
        </p:xfrm>
        <a:graphic>
          <a:graphicData uri="http://schemas.openxmlformats.org/drawingml/2006/table">
            <a:tbl>
              <a:tblPr firstRow="1" bandRow="1">
                <a:tableStyleId>{5C22544A-7EE6-4342-B048-85BDC9FD1C3A}</a:tableStyleId>
              </a:tblPr>
              <a:tblGrid>
                <a:gridCol w="896928">
                  <a:extLst>
                    <a:ext uri="{9D8B030D-6E8A-4147-A177-3AD203B41FA5}">
                      <a16:colId xmlns:a16="http://schemas.microsoft.com/office/drawing/2014/main" val="20000"/>
                    </a:ext>
                  </a:extLst>
                </a:gridCol>
                <a:gridCol w="911445">
                  <a:extLst>
                    <a:ext uri="{9D8B030D-6E8A-4147-A177-3AD203B41FA5}">
                      <a16:colId xmlns:a16="http://schemas.microsoft.com/office/drawing/2014/main" val="20001"/>
                    </a:ext>
                  </a:extLst>
                </a:gridCol>
                <a:gridCol w="832327">
                  <a:extLst>
                    <a:ext uri="{9D8B030D-6E8A-4147-A177-3AD203B41FA5}">
                      <a16:colId xmlns:a16="http://schemas.microsoft.com/office/drawing/2014/main" val="20004"/>
                    </a:ext>
                  </a:extLst>
                </a:gridCol>
                <a:gridCol w="881982">
                  <a:extLst>
                    <a:ext uri="{9D8B030D-6E8A-4147-A177-3AD203B41FA5}">
                      <a16:colId xmlns:a16="http://schemas.microsoft.com/office/drawing/2014/main" val="20002"/>
                    </a:ext>
                  </a:extLst>
                </a:gridCol>
                <a:gridCol w="1769472">
                  <a:extLst>
                    <a:ext uri="{9D8B030D-6E8A-4147-A177-3AD203B41FA5}">
                      <a16:colId xmlns:a16="http://schemas.microsoft.com/office/drawing/2014/main" val="20003"/>
                    </a:ext>
                  </a:extLst>
                </a:gridCol>
              </a:tblGrid>
              <a:tr h="255600">
                <a:tc>
                  <a:txBody>
                    <a:bodyPr/>
                    <a:lstStyle/>
                    <a:p>
                      <a:r>
                        <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掲載期間</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0" dirty="0">
                          <a:solidFill>
                            <a:schemeClr val="tx1"/>
                          </a:solidFill>
                          <a:latin typeface="Meiryo UI"/>
                          <a:ea typeface="Meiryo UI"/>
                          <a:cs typeface="Meiryo UI" panose="020B0604030504040204" pitchFamily="50" charset="-128"/>
                        </a:rPr>
                        <a:t>1</a:t>
                      </a:r>
                      <a:r>
                        <a:rPr kumimoji="1" lang="ja-JP" altLang="en-US" sz="800" b="0">
                          <a:solidFill>
                            <a:schemeClr val="tx1"/>
                          </a:solidFill>
                          <a:latin typeface="Meiryo UI"/>
                          <a:ea typeface="Meiryo UI"/>
                          <a:cs typeface="Meiryo UI" panose="020B0604030504040204" pitchFamily="50" charset="-128"/>
                        </a:rPr>
                        <a:t>週間</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掲載開始日</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月曜日（祝日の場合は翌営業日）</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掲載時間</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4">
                  <a:txBody>
                    <a:bodyPr/>
                    <a:lstStyle/>
                    <a:p>
                      <a:r>
                        <a:rPr kumimoji="1" lang="ja-JP" altLang="en-US" sz="800" kern="1200">
                          <a:solidFill>
                            <a:schemeClr val="dk1"/>
                          </a:solidFill>
                          <a:effectLst/>
                          <a:latin typeface="Meiryo UI" panose="020B0604030504040204" pitchFamily="34" charset="-128"/>
                          <a:ea typeface="Meiryo UI" panose="020B0604030504040204" pitchFamily="34" charset="-128"/>
                          <a:cs typeface="+mn-cs"/>
                        </a:rPr>
                        <a:t>月曜日（祝日の際には翌営業日）</a:t>
                      </a:r>
                      <a:r>
                        <a:rPr kumimoji="1" lang="en-US" altLang="ja-JP" sz="800" kern="1200" dirty="0">
                          <a:solidFill>
                            <a:schemeClr val="dk1"/>
                          </a:solidFill>
                          <a:effectLst/>
                          <a:latin typeface="Meiryo UI" panose="020B0604030504040204" pitchFamily="34" charset="-128"/>
                          <a:ea typeface="Meiryo UI" panose="020B0604030504040204" pitchFamily="34" charset="-128"/>
                          <a:cs typeface="+mn-cs"/>
                        </a:rPr>
                        <a:t>9:30</a:t>
                      </a:r>
                      <a:r>
                        <a:rPr kumimoji="1" lang="ja-JP" altLang="en-US" sz="800" kern="1200">
                          <a:solidFill>
                            <a:schemeClr val="dk1"/>
                          </a:solidFill>
                          <a:effectLst/>
                          <a:latin typeface="Meiryo UI" panose="020B0604030504040204" pitchFamily="34" charset="-128"/>
                          <a:ea typeface="Meiryo UI" panose="020B0604030504040204" pitchFamily="34" charset="-128"/>
                          <a:cs typeface="+mn-cs"/>
                        </a:rPr>
                        <a:t>～日曜日</a:t>
                      </a:r>
                      <a:r>
                        <a:rPr kumimoji="1" lang="en-US" altLang="ja-JP" sz="800" kern="1200" dirty="0">
                          <a:solidFill>
                            <a:schemeClr val="dk1"/>
                          </a:solidFill>
                          <a:effectLst/>
                          <a:latin typeface="Meiryo UI" panose="020B0604030504040204" pitchFamily="34" charset="-128"/>
                          <a:ea typeface="Meiryo UI" panose="020B0604030504040204" pitchFamily="34" charset="-128"/>
                          <a:cs typeface="+mn-cs"/>
                        </a:rPr>
                        <a:t>23:59</a:t>
                      </a:r>
                      <a:endParaRPr kumimoji="1" lang="ja-JP" altLang="en-US" sz="800" kern="1200">
                        <a:solidFill>
                          <a:schemeClr val="dk1"/>
                        </a:solidFill>
                        <a:effectLst/>
                        <a:latin typeface="Meiryo UI" panose="020B0604030504040204" pitchFamily="34" charset="-128"/>
                        <a:ea typeface="Meiryo UI" panose="020B0604030504040204" pitchFamily="34" charset="-128"/>
                        <a:cs typeface="+mn-cs"/>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endParaRPr kumimoji="1" lang="ja-JP" altLang="en-US" sz="800">
                        <a:latin typeface="HGPｺﾞｼｯｸM" panose="020B0600000000000000" pitchFamily="50" charset="-128"/>
                        <a:ea typeface="HGPｺﾞｼｯｸM" panose="020B0600000000000000"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55600">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保証形態</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2">
                  <a:txBody>
                    <a:bodyPr/>
                    <a:lstStyle/>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インプレッション保証</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表示方法</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ローテーション</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原稿仕様</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00" dirty="0">
                          <a:latin typeface="Meiryo UI"/>
                          <a:ea typeface="Meiryo UI"/>
                          <a:cs typeface="Meiryo UI" panose="020B0604030504040204" pitchFamily="50" charset="-128"/>
                        </a:rPr>
                        <a:t>以下「ビルボード原稿規定」 及び </a:t>
                      </a:r>
                      <a:r>
                        <a:rPr kumimoji="1" lang="ja-JP" altLang="en-US" sz="800" dirty="0">
                          <a:latin typeface="Meiryo UI"/>
                          <a:ea typeface="Meiryo UI"/>
                          <a:cs typeface="Meiryo UI" panose="020B0604030504040204" pitchFamily="50" charset="-128"/>
                        </a:rPr>
                        <a:t>巻末「原稿規定」 を参照</a:t>
                      </a:r>
                      <a:r>
                        <a:rPr lang="en-US" sz="800" b="0" i="0" u="none" strike="noStrike" noProof="0" dirty="0">
                          <a:latin typeface="Calibri"/>
                          <a:hlinkClick r:id="rId3"/>
                        </a:rPr>
                        <a:t>https://marketing.nikkei.co.jp/media/web/file/HTML5_billboard_guideline20200629.pdf</a:t>
                      </a:r>
                      <a:endParaRPr kumimoji="1" lang="en-US" dirty="0"/>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endParaRPr kumimoji="1" lang="ja-JP" altLang="en-US" sz="800">
                        <a:latin typeface="HGPｺﾞｼｯｸM" panose="020B0600000000000000" pitchFamily="50" charset="-128"/>
                        <a:ea typeface="HGPｺﾞｼｯｸM" panose="020B0600000000000000"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同時出稿本数</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a:solidFill>
                            <a:schemeClr val="tx1"/>
                          </a:solidFill>
                          <a:latin typeface="Meiryo UI"/>
                          <a:ea typeface="Meiryo UI"/>
                          <a:cs typeface="Meiryo UI" panose="020B0604030504040204" pitchFamily="50" charset="-128"/>
                        </a:rPr>
                        <a:t>1</a:t>
                      </a:r>
                      <a:endParaRPr kumimoji="1" lang="ja-JP" altLang="en-US" sz="800">
                        <a:solidFill>
                          <a:schemeClr val="tx1"/>
                        </a:solidFill>
                        <a:latin typeface="Meiryo UI"/>
                        <a:ea typeface="Meiryo UI"/>
                        <a:cs typeface="Meiryo UI" panose="020B0604030504040204" pitchFamily="50" charset="-128"/>
                      </a:endParaRP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差し替え規定</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差し替え不可</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207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締め切り</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algn="r"/>
                      <a:r>
                        <a:rPr kumimoji="1" lang="ja-JP" altLang="en-US" sz="800">
                          <a:latin typeface="Meiryo UI" panose="020B0604030504040204" pitchFamily="50" charset="-128"/>
                          <a:ea typeface="Meiryo UI" panose="020B0604030504040204" pitchFamily="50" charset="-128"/>
                          <a:cs typeface="Meiryo UI" panose="020B0604030504040204" pitchFamily="50" charset="-128"/>
                        </a:rPr>
                        <a:t>絵コンテ</a:t>
                      </a:r>
                      <a:endParaRPr kumimoji="1" lang="en-US" altLang="ja-JP" sz="80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800">
                          <a:latin typeface="Meiryo UI" panose="020B0604030504040204" pitchFamily="50" charset="-128"/>
                          <a:ea typeface="Meiryo UI" panose="020B0604030504040204" pitchFamily="50" charset="-128"/>
                          <a:cs typeface="Meiryo UI" panose="020B0604030504040204" pitchFamily="50" charset="-128"/>
                        </a:rPr>
                        <a:t>事前原稿確認</a:t>
                      </a:r>
                      <a:endParaRPr kumimoji="1" lang="en-US" altLang="ja-JP" sz="80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800">
                          <a:latin typeface="Meiryo UI" panose="020B0604030504040204" pitchFamily="50" charset="-128"/>
                          <a:ea typeface="Meiryo UI" panose="020B0604030504040204" pitchFamily="50" charset="-128"/>
                          <a:cs typeface="Meiryo UI" panose="020B0604030504040204" pitchFamily="50" charset="-128"/>
                        </a:rPr>
                        <a:t>入稿締め切り</a:t>
                      </a:r>
                    </a:p>
                  </a:txBody>
                  <a:tcPr anchor="ctr">
                    <a:lnL w="12700" cmpd="sng">
                      <a:noFill/>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r>
                        <a:rPr kumimoji="1" lang="en-US" altLang="ja-JP" sz="800" dirty="0">
                          <a:latin typeface="Meiryo UI"/>
                          <a:ea typeface="Meiryo UI"/>
                          <a:cs typeface="Meiryo UI" panose="020B0604030504040204" pitchFamily="50" charset="-128"/>
                        </a:rPr>
                        <a:t>15</a:t>
                      </a:r>
                      <a:r>
                        <a:rPr kumimoji="1" lang="ja-JP" altLang="en-US" sz="800" dirty="0">
                          <a:latin typeface="Meiryo UI"/>
                          <a:ea typeface="Meiryo UI"/>
                          <a:cs typeface="Meiryo UI" panose="020B0604030504040204" pitchFamily="50" charset="-128"/>
                        </a:rPr>
                        <a:t>営業日前</a:t>
                      </a:r>
                      <a:endParaRPr kumimoji="1" lang="en-US" altLang="ja-JP" sz="800" dirty="0">
                        <a:latin typeface="Meiryo UI"/>
                        <a:ea typeface="Meiryo UI"/>
                        <a:cs typeface="Meiryo UI" panose="020B0604030504040204" pitchFamily="50" charset="-128"/>
                      </a:endParaRPr>
                    </a:p>
                    <a:p>
                      <a:r>
                        <a:rPr kumimoji="1" lang="en-US" altLang="ja-JP" sz="800" dirty="0">
                          <a:latin typeface="Meiryo UI"/>
                          <a:ea typeface="Meiryo UI"/>
                          <a:cs typeface="Meiryo UI" panose="020B0604030504040204" pitchFamily="50" charset="-128"/>
                        </a:rPr>
                        <a:t>10</a:t>
                      </a:r>
                      <a:r>
                        <a:rPr kumimoji="1" lang="ja-JP" altLang="en-US" sz="800" dirty="0">
                          <a:latin typeface="Meiryo UI"/>
                          <a:ea typeface="Meiryo UI"/>
                          <a:cs typeface="Meiryo UI" panose="020B0604030504040204" pitchFamily="50" charset="-128"/>
                        </a:rPr>
                        <a:t>営業日前</a:t>
                      </a:r>
                      <a:endParaRPr kumimoji="1" lang="en-US" altLang="ja-JP" sz="800" dirty="0">
                        <a:latin typeface="Meiryo UI"/>
                        <a:ea typeface="Meiryo UI"/>
                        <a:cs typeface="Meiryo UI" panose="020B0604030504040204" pitchFamily="50" charset="-128"/>
                      </a:endParaRPr>
                    </a:p>
                    <a:p>
                      <a:r>
                        <a:rPr kumimoji="1" lang="en-US" altLang="ja-JP" sz="800" dirty="0">
                          <a:latin typeface="Meiryo UI"/>
                          <a:ea typeface="Meiryo UI"/>
                          <a:cs typeface="Meiryo UI" panose="020B0604030504040204" pitchFamily="50" charset="-128"/>
                        </a:rPr>
                        <a:t>5</a:t>
                      </a:r>
                      <a:r>
                        <a:rPr kumimoji="1" lang="ja-JP" altLang="en-US" sz="800" dirty="0">
                          <a:latin typeface="Meiryo UI"/>
                          <a:ea typeface="Meiryo UI"/>
                          <a:cs typeface="Meiryo UI" panose="020B0604030504040204" pitchFamily="50" charset="-128"/>
                        </a:rPr>
                        <a:t>営業日前</a:t>
                      </a: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a:latin typeface="HGPｺﾞｼｯｸM" panose="020B0600000000000000" pitchFamily="50" charset="-128"/>
                        <a:ea typeface="HGPｺﾞｼｯｸM" panose="020B0600000000000000"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23" name="表 22"/>
          <p:cNvGraphicFramePr>
            <a:graphicFrameLocks noGrp="1"/>
          </p:cNvGraphicFramePr>
          <p:nvPr/>
        </p:nvGraphicFramePr>
        <p:xfrm>
          <a:off x="4494639" y="1932188"/>
          <a:ext cx="5297275" cy="1436400"/>
        </p:xfrm>
        <a:graphic>
          <a:graphicData uri="http://schemas.openxmlformats.org/drawingml/2006/table">
            <a:tbl>
              <a:tblPr firstRow="1" bandRow="1">
                <a:tableStyleId>{5C22544A-7EE6-4342-B048-85BDC9FD1C3A}</a:tableStyleId>
              </a:tblPr>
              <a:tblGrid>
                <a:gridCol w="3049027">
                  <a:extLst>
                    <a:ext uri="{9D8B030D-6E8A-4147-A177-3AD203B41FA5}">
                      <a16:colId xmlns:a16="http://schemas.microsoft.com/office/drawing/2014/main" val="20000"/>
                    </a:ext>
                  </a:extLst>
                </a:gridCol>
                <a:gridCol w="1199625">
                  <a:extLst>
                    <a:ext uri="{9D8B030D-6E8A-4147-A177-3AD203B41FA5}">
                      <a16:colId xmlns:a16="http://schemas.microsoft.com/office/drawing/2014/main" val="20001"/>
                    </a:ext>
                  </a:extLst>
                </a:gridCol>
                <a:gridCol w="1048623">
                  <a:extLst>
                    <a:ext uri="{9D8B030D-6E8A-4147-A177-3AD203B41FA5}">
                      <a16:colId xmlns:a16="http://schemas.microsoft.com/office/drawing/2014/main" val="20002"/>
                    </a:ext>
                  </a:extLst>
                </a:gridCol>
              </a:tblGrid>
              <a:tr h="259200">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掲載場所</a:t>
                      </a:r>
                    </a:p>
                  </a:txBody>
                  <a:tcPr marL="93877" marR="93877" marT="36000" marB="36000" anchor="ctr">
                    <a:lnL w="12700" cap="flat" cmpd="sng" algn="ctr">
                      <a:solidFill>
                        <a:srgbClr val="185680"/>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掲載量</a:t>
                      </a:r>
                    </a:p>
                  </a:txBody>
                  <a:tcPr marL="93877" marR="93877" marT="36000" marB="36000" anchor="ctr">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料金</a:t>
                      </a:r>
                    </a:p>
                  </a:txBody>
                  <a:tcPr marL="93877" marR="93877" marT="36000" marB="36000" anchor="ctr">
                    <a:lnL w="12700" cap="flat" cmpd="sng" algn="ctr">
                      <a:solidFill>
                        <a:srgbClr val="E1E6EF"/>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extLst>
                  <a:ext uri="{0D108BD9-81ED-4DB2-BD59-A6C34878D82A}">
                    <a16:rowId xmlns:a16="http://schemas.microsoft.com/office/drawing/2014/main" val="10000"/>
                  </a:ext>
                </a:extLst>
              </a:tr>
              <a:tr h="392400">
                <a:tc>
                  <a:txBody>
                    <a:bodyPr/>
                    <a:lstStyle/>
                    <a:p>
                      <a:r>
                        <a:rPr kumimoji="1" lang="ja-JP" altLang="en-US" sz="1050" b="1">
                          <a:solidFill>
                            <a:srgbClr val="003963"/>
                          </a:solidFill>
                          <a:latin typeface="Meiryo UI" panose="020B0604030504040204" pitchFamily="50" charset="-128"/>
                          <a:ea typeface="Meiryo UI" panose="020B0604030504040204" pitchFamily="50" charset="-128"/>
                          <a:cs typeface="Meiryo UI" panose="020B0604030504040204" pitchFamily="50" charset="-128"/>
                        </a:rPr>
                        <a:t>① 日経電子版 トップページ</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1050" b="1" dirty="0">
                          <a:solidFill>
                            <a:schemeClr val="accent6">
                              <a:lumMod val="75000"/>
                            </a:schemeClr>
                          </a:solidFill>
                          <a:latin typeface="Meiryo UI"/>
                          <a:ea typeface="Meiryo UI"/>
                          <a:cs typeface="Meiryo UI" panose="020B0604030504040204" pitchFamily="50" charset="-128"/>
                        </a:rPr>
                        <a:t>100</a:t>
                      </a:r>
                      <a:r>
                        <a:rPr kumimoji="1" lang="ja-JP" altLang="en-US" sz="1050" b="1" dirty="0">
                          <a:solidFill>
                            <a:schemeClr val="accent6">
                              <a:lumMod val="75000"/>
                            </a:schemeClr>
                          </a:solidFill>
                          <a:latin typeface="Meiryo UI"/>
                          <a:ea typeface="Meiryo UI"/>
                          <a:cs typeface="Meiryo UI" panose="020B0604030504040204" pitchFamily="50" charset="-128"/>
                        </a:rPr>
                        <a:t>万</a:t>
                      </a:r>
                      <a:r>
                        <a:rPr kumimoji="1" lang="en-US" altLang="ja-JP" sz="1050" b="1" dirty="0">
                          <a:solidFill>
                            <a:schemeClr val="accent6">
                              <a:lumMod val="75000"/>
                            </a:schemeClr>
                          </a:solidFill>
                          <a:latin typeface="Meiryo UI"/>
                          <a:ea typeface="Meiryo UI"/>
                          <a:cs typeface="Meiryo UI" panose="020B0604030504040204" pitchFamily="50" charset="-128"/>
                        </a:rPr>
                        <a:t>imps/</a:t>
                      </a:r>
                      <a:r>
                        <a:rPr kumimoji="1" lang="ja-JP" altLang="en-US" sz="1050" b="1" dirty="0">
                          <a:solidFill>
                            <a:schemeClr val="accent6">
                              <a:lumMod val="75000"/>
                            </a:schemeClr>
                          </a:solidFill>
                          <a:latin typeface="Meiryo UI"/>
                          <a:ea typeface="Meiryo UI"/>
                          <a:cs typeface="Meiryo UI" panose="020B0604030504040204" pitchFamily="50" charset="-128"/>
                        </a:rPr>
                        <a:t>週</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381" rtl="0" eaLnBrk="1" fontAlgn="auto" latinLnBrk="0" hangingPunct="1">
                        <a:lnSpc>
                          <a:spcPct val="100000"/>
                        </a:lnSpc>
                        <a:spcBef>
                          <a:spcPts val="0"/>
                        </a:spcBef>
                        <a:spcAft>
                          <a:spcPts val="0"/>
                        </a:spcAft>
                        <a:buClrTx/>
                        <a:buSzTx/>
                        <a:buFontTx/>
                        <a:buNone/>
                        <a:tabLst/>
                        <a:defRPr/>
                      </a:pPr>
                      <a:r>
                        <a:rPr kumimoji="1" lang="en-US" altLang="ja-JP" sz="1050" b="1" baseline="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1,080</a:t>
                      </a:r>
                      <a:r>
                        <a:rPr kumimoji="1" lang="ja-JP" altLang="en-US" sz="1050" b="1" baseline="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万</a:t>
                      </a:r>
                      <a:r>
                        <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92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1">
                          <a:solidFill>
                            <a:srgbClr val="003963"/>
                          </a:solidFill>
                          <a:latin typeface="Meiryo UI" panose="020B0604030504040204" pitchFamily="50" charset="-128"/>
                          <a:ea typeface="Meiryo UI" panose="020B0604030504040204" pitchFamily="50" charset="-128"/>
                          <a:cs typeface="Meiryo UI" panose="020B0604030504040204" pitchFamily="50" charset="-128"/>
                        </a:rPr>
                        <a:t>② 日経電子版 トップページ以外</a:t>
                      </a:r>
                      <a:endParaRPr kumimoji="1" lang="ja-JP" altLang="en-US" sz="800" b="1">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accent6">
                              <a:lumMod val="75000"/>
                            </a:schemeClr>
                          </a:solidFill>
                          <a:latin typeface="Meiryo UI"/>
                          <a:ea typeface="Meiryo UI"/>
                          <a:cs typeface="Meiryo UI" panose="020B0604030504040204" pitchFamily="50" charset="-128"/>
                        </a:rPr>
                        <a:t>100</a:t>
                      </a:r>
                      <a:r>
                        <a:rPr kumimoji="1" lang="ja-JP" altLang="en-US" sz="1050" b="1" dirty="0">
                          <a:solidFill>
                            <a:schemeClr val="accent6">
                              <a:lumMod val="75000"/>
                            </a:schemeClr>
                          </a:solidFill>
                          <a:latin typeface="Meiryo UI"/>
                          <a:ea typeface="Meiryo UI"/>
                          <a:cs typeface="Meiryo UI" panose="020B0604030504040204" pitchFamily="50" charset="-128"/>
                        </a:rPr>
                        <a:t>万</a:t>
                      </a:r>
                      <a:r>
                        <a:rPr kumimoji="1" lang="en-US" altLang="ja-JP" sz="1050" b="1" dirty="0">
                          <a:solidFill>
                            <a:schemeClr val="accent6">
                              <a:lumMod val="75000"/>
                            </a:schemeClr>
                          </a:solidFill>
                          <a:latin typeface="Meiryo UI"/>
                          <a:ea typeface="Meiryo UI"/>
                          <a:cs typeface="Meiryo UI" panose="020B0604030504040204" pitchFamily="50" charset="-128"/>
                        </a:rPr>
                        <a:t>imps/</a:t>
                      </a:r>
                      <a:r>
                        <a:rPr kumimoji="1" lang="ja-JP" altLang="en-US" sz="1050" b="1" dirty="0">
                          <a:solidFill>
                            <a:schemeClr val="accent6">
                              <a:lumMod val="75000"/>
                            </a:schemeClr>
                          </a:solidFill>
                          <a:latin typeface="Meiryo UI"/>
                          <a:ea typeface="Meiryo UI"/>
                          <a:cs typeface="Meiryo UI" panose="020B0604030504040204" pitchFamily="50" charset="-128"/>
                        </a:rPr>
                        <a:t>週</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720</a:t>
                      </a:r>
                      <a:r>
                        <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extLst>
                  <a:ext uri="{0D108BD9-81ED-4DB2-BD59-A6C34878D82A}">
                    <a16:rowId xmlns:a16="http://schemas.microsoft.com/office/drawing/2014/main" val="10002"/>
                  </a:ext>
                </a:extLst>
              </a:tr>
              <a:tr h="392400">
                <a:tc>
                  <a:txBody>
                    <a:bodyPr/>
                    <a:lstStyle/>
                    <a:p>
                      <a:r>
                        <a:rPr kumimoji="1" lang="ja-JP" altLang="en-US" sz="1050" b="1">
                          <a:solidFill>
                            <a:srgbClr val="003963"/>
                          </a:solidFill>
                          <a:latin typeface="Meiryo UI"/>
                          <a:ea typeface="Meiryo UI"/>
                          <a:cs typeface="Meiryo UI" panose="020B0604030504040204" pitchFamily="50" charset="-128"/>
                        </a:rPr>
                        <a:t>③ </a:t>
                      </a:r>
                      <a:r>
                        <a:rPr kumimoji="1" lang="en-US" altLang="ja-JP" sz="1050" b="1">
                          <a:solidFill>
                            <a:srgbClr val="003963"/>
                          </a:solidFill>
                          <a:latin typeface="Meiryo UI"/>
                          <a:ea typeface="Meiryo UI"/>
                          <a:cs typeface="Meiryo UI" panose="020B0604030504040204" pitchFamily="50" charset="-128"/>
                        </a:rPr>
                        <a:t>NIKKEI STYLE</a:t>
                      </a:r>
                      <a:r>
                        <a:rPr kumimoji="1" lang="ja-JP" altLang="en-US" sz="1050" b="1">
                          <a:solidFill>
                            <a:srgbClr val="003963"/>
                          </a:solidFill>
                          <a:latin typeface="Meiryo UI"/>
                          <a:ea typeface="Meiryo UI"/>
                          <a:cs typeface="Meiryo UI" panose="020B0604030504040204" pitchFamily="50" charset="-128"/>
                        </a:rPr>
                        <a:t> 第</a:t>
                      </a:r>
                      <a:r>
                        <a:rPr kumimoji="1" lang="en-US" altLang="ja-JP" sz="1050" b="1">
                          <a:solidFill>
                            <a:srgbClr val="003963"/>
                          </a:solidFill>
                          <a:latin typeface="Meiryo UI"/>
                          <a:ea typeface="Meiryo UI"/>
                          <a:cs typeface="Meiryo UI" panose="020B0604030504040204" pitchFamily="50" charset="-128"/>
                        </a:rPr>
                        <a:t>1</a:t>
                      </a:r>
                      <a:r>
                        <a:rPr kumimoji="1" lang="ja-JP" altLang="en-US" sz="1050" b="1">
                          <a:solidFill>
                            <a:srgbClr val="003963"/>
                          </a:solidFill>
                          <a:latin typeface="Meiryo UI"/>
                          <a:ea typeface="Meiryo UI"/>
                          <a:cs typeface="Meiryo UI" panose="020B0604030504040204" pitchFamily="50" charset="-128"/>
                        </a:rPr>
                        <a:t>ビルボード</a:t>
                      </a:r>
                      <a:endParaRPr kumimoji="1" lang="en-US" altLang="ja-JP" sz="1050" b="1">
                        <a:solidFill>
                          <a:srgbClr val="003963"/>
                        </a:solidFill>
                        <a:latin typeface="Meiryo UI"/>
                        <a:ea typeface="Meiryo UI"/>
                        <a:cs typeface="Meiryo UI" panose="020B0604030504040204" pitchFamily="50" charset="-128"/>
                      </a:endParaRPr>
                    </a:p>
                    <a:p>
                      <a:pPr marL="177800" indent="0"/>
                      <a:r>
                        <a:rPr kumimoji="1" lang="ja-JP" altLang="en-US" sz="800" b="1">
                          <a:solidFill>
                            <a:srgbClr val="003963"/>
                          </a:solidFill>
                          <a:latin typeface="Meiryo UI"/>
                          <a:ea typeface="Meiryo UI"/>
                          <a:cs typeface="Meiryo UI" panose="020B0604030504040204" pitchFamily="50" charset="-128"/>
                        </a:rPr>
                        <a:t>サブチャンネルトップ、個別記事（</a:t>
                      </a:r>
                      <a:r>
                        <a:rPr kumimoji="1" lang="en-US" altLang="ja-JP" sz="800" b="1">
                          <a:solidFill>
                            <a:srgbClr val="003963"/>
                          </a:solidFill>
                          <a:latin typeface="Meiryo UI"/>
                          <a:ea typeface="Meiryo UI"/>
                          <a:cs typeface="Meiryo UI" panose="020B0604030504040204" pitchFamily="50" charset="-128"/>
                        </a:rPr>
                        <a:t>Men’s Fashion </a:t>
                      </a:r>
                      <a:r>
                        <a:rPr kumimoji="1" lang="ja-JP" altLang="en-US" sz="800" b="1">
                          <a:solidFill>
                            <a:srgbClr val="003963"/>
                          </a:solidFill>
                          <a:latin typeface="Meiryo UI"/>
                          <a:ea typeface="Meiryo UI"/>
                          <a:cs typeface="Meiryo UI" panose="020B0604030504040204" pitchFamily="50" charset="-128"/>
                        </a:rPr>
                        <a:t>を除く）</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a:solidFill>
                            <a:schemeClr val="accent6">
                              <a:lumMod val="75000"/>
                            </a:schemeClr>
                          </a:solidFill>
                          <a:latin typeface="Meiryo UI"/>
                          <a:ea typeface="Meiryo UI"/>
                          <a:cs typeface="Meiryo UI" panose="020B0604030504040204" pitchFamily="50" charset="-128"/>
                        </a:rPr>
                        <a:t>　</a:t>
                      </a:r>
                      <a:r>
                        <a:rPr kumimoji="1" lang="en-US" altLang="ja-JP" sz="1050" b="1">
                          <a:solidFill>
                            <a:schemeClr val="accent6">
                              <a:lumMod val="75000"/>
                            </a:schemeClr>
                          </a:solidFill>
                          <a:latin typeface="Meiryo UI"/>
                          <a:ea typeface="Meiryo UI"/>
                          <a:cs typeface="Meiryo UI" panose="020B0604030504040204" pitchFamily="50" charset="-128"/>
                        </a:rPr>
                        <a:t>50</a:t>
                      </a:r>
                      <a:r>
                        <a:rPr kumimoji="1" lang="ja-JP" altLang="en-US" sz="1050" b="1">
                          <a:solidFill>
                            <a:schemeClr val="accent6">
                              <a:lumMod val="75000"/>
                            </a:schemeClr>
                          </a:solidFill>
                          <a:latin typeface="Meiryo UI"/>
                          <a:ea typeface="Meiryo UI"/>
                          <a:cs typeface="Meiryo UI" panose="020B0604030504040204" pitchFamily="50" charset="-128"/>
                        </a:rPr>
                        <a:t>万</a:t>
                      </a:r>
                      <a:r>
                        <a:rPr kumimoji="1" lang="en-US" altLang="ja-JP" sz="1050" b="1">
                          <a:solidFill>
                            <a:schemeClr val="accent6">
                              <a:lumMod val="75000"/>
                            </a:schemeClr>
                          </a:solidFill>
                          <a:latin typeface="Meiryo UI"/>
                          <a:ea typeface="Meiryo UI"/>
                          <a:cs typeface="Meiryo UI" panose="020B0604030504040204" pitchFamily="50" charset="-128"/>
                        </a:rPr>
                        <a:t>imps/</a:t>
                      </a:r>
                      <a:r>
                        <a:rPr kumimoji="1" lang="ja-JP" altLang="en-US" sz="1050" b="1">
                          <a:solidFill>
                            <a:schemeClr val="accent6">
                              <a:lumMod val="75000"/>
                            </a:schemeClr>
                          </a:solidFill>
                          <a:latin typeface="Meiryo UI"/>
                          <a:ea typeface="Meiryo UI"/>
                          <a:cs typeface="Meiryo UI" panose="020B0604030504040204" pitchFamily="50" charset="-128"/>
                        </a:rPr>
                        <a:t>週</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300</a:t>
                      </a:r>
                      <a:r>
                        <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20"/>
          <p:cNvGrpSpPr/>
          <p:nvPr/>
        </p:nvGrpSpPr>
        <p:grpSpPr>
          <a:xfrm>
            <a:off x="1629511" y="160181"/>
            <a:ext cx="946328" cy="226480"/>
            <a:chOff x="2345874" y="280659"/>
            <a:chExt cx="921760" cy="226480"/>
          </a:xfrm>
        </p:grpSpPr>
        <p:sp>
          <p:nvSpPr>
            <p:cNvPr id="22"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50">
                <a:solidFill>
                  <a:srgbClr val="003963"/>
                </a:solidFill>
                <a:latin typeface="ＭＳ Ｐゴシック"/>
              </a:endParaRPr>
            </a:p>
          </p:txBody>
        </p:sp>
        <p:sp>
          <p:nvSpPr>
            <p:cNvPr id="24" name="テキスト ボックス 23"/>
            <p:cNvSpPr txBox="1"/>
            <p:nvPr/>
          </p:nvSpPr>
          <p:spPr>
            <a:xfrm>
              <a:off x="2588124" y="280659"/>
              <a:ext cx="437501" cy="223138"/>
            </a:xfrm>
            <a:prstGeom prst="rect">
              <a:avLst/>
            </a:prstGeom>
            <a:noFill/>
          </p:spPr>
          <p:txBody>
            <a:bodyPr wrap="none" rtlCol="0">
              <a:spAutoFit/>
            </a:bodyPr>
            <a:lstStyle/>
            <a:p>
              <a:pPr algn="ctr"/>
              <a:r>
                <a:rPr lang="ja-JP" altLang="en-US" sz="850" b="1" dirty="0">
                  <a:solidFill>
                    <a:srgbClr val="00253C"/>
                  </a:solidFill>
                  <a:latin typeface="ＭＳ Ｐゴシック"/>
                  <a:cs typeface="メイリオ" panose="020B0604030504040204" pitchFamily="50" charset="-128"/>
                </a:rPr>
                <a:t>リッチ</a:t>
              </a:r>
            </a:p>
          </p:txBody>
        </p:sp>
      </p:grpSp>
      <p:grpSp>
        <p:nvGrpSpPr>
          <p:cNvPr id="25" name="グループ化 24"/>
          <p:cNvGrpSpPr/>
          <p:nvPr/>
        </p:nvGrpSpPr>
        <p:grpSpPr>
          <a:xfrm>
            <a:off x="1629634" y="450341"/>
            <a:ext cx="946328" cy="226480"/>
            <a:chOff x="2345874" y="280659"/>
            <a:chExt cx="921760" cy="226480"/>
          </a:xfrm>
        </p:grpSpPr>
        <p:sp>
          <p:nvSpPr>
            <p:cNvPr id="26"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50">
                <a:solidFill>
                  <a:srgbClr val="003963"/>
                </a:solidFill>
                <a:latin typeface="ＭＳ Ｐゴシック"/>
              </a:endParaRPr>
            </a:p>
          </p:txBody>
        </p:sp>
        <p:sp>
          <p:nvSpPr>
            <p:cNvPr id="28" name="テキスト ボックス 27"/>
            <p:cNvSpPr txBox="1"/>
            <p:nvPr/>
          </p:nvSpPr>
          <p:spPr>
            <a:xfrm>
              <a:off x="2638868" y="280659"/>
              <a:ext cx="336011" cy="223138"/>
            </a:xfrm>
            <a:prstGeom prst="rect">
              <a:avLst/>
            </a:prstGeom>
            <a:noFill/>
          </p:spPr>
          <p:txBody>
            <a:bodyPr wrap="none" rtlCol="0">
              <a:spAutoFit/>
            </a:bodyPr>
            <a:lstStyle/>
            <a:p>
              <a:pPr algn="ctr"/>
              <a:r>
                <a:rPr lang="ja-JP" altLang="en-US" sz="850" b="1">
                  <a:solidFill>
                    <a:srgbClr val="00253C"/>
                  </a:solidFill>
                  <a:latin typeface="ＭＳ Ｐゴシック"/>
                  <a:cs typeface="メイリオ" panose="020B0604030504040204" pitchFamily="50" charset="-128"/>
                </a:rPr>
                <a:t>ＰＣ</a:t>
              </a:r>
            </a:p>
          </p:txBody>
        </p:sp>
      </p:grpSp>
      <p:sp>
        <p:nvSpPr>
          <p:cNvPr id="27" name="テキスト ボックス 34">
            <a:extLst>
              <a:ext uri="{FF2B5EF4-FFF2-40B4-BE49-F238E27FC236}">
                <a16:creationId xmlns:a16="http://schemas.microsoft.com/office/drawing/2014/main" id="{68FCA92F-37B6-45CF-81B8-1D5A36081F70}"/>
              </a:ext>
            </a:extLst>
          </p:cNvPr>
          <p:cNvSpPr txBox="1"/>
          <p:nvPr/>
        </p:nvSpPr>
        <p:spPr>
          <a:xfrm>
            <a:off x="6709557" y="62806"/>
            <a:ext cx="1894328" cy="661720"/>
          </a:xfrm>
          <a:prstGeom prst="rect">
            <a:avLst/>
          </a:prstGeom>
          <a:solidFill>
            <a:schemeClr val="bg1"/>
          </a:solidFill>
          <a:ln>
            <a:noFill/>
          </a:ln>
        </p:spPr>
        <p:txBody>
          <a:bodyPr wrap="squar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デモページ</a:t>
            </a:r>
            <a:r>
              <a:rPr lang="en-GB" altLang="ja-JP" sz="9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URL</a:t>
            </a:r>
          </a:p>
          <a:p>
            <a:pPr marL="88900" indent="-88900"/>
            <a:r>
              <a:rPr lang="en-US" altLang="ja-JP" sz="700" dirty="0">
                <a:latin typeface="Meiryo UI" panose="020B0604030504040204" pitchFamily="50" charset="-128"/>
                <a:ea typeface="Meiryo UI" panose="020B0604030504040204" pitchFamily="50" charset="-128"/>
                <a:cs typeface="Meiryo UI" panose="020B0604030504040204" pitchFamily="50" charset="-128"/>
                <a:hlinkClick r:id="rId4"/>
              </a:rPr>
              <a:t>https://www.nikkei.com/?ad_preview_li_id=43596</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88900" indent="-88900"/>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ブラウザ表示サイズの左右を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992pixel</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以上に設定の上ご覧ください。</a:t>
            </a:r>
          </a:p>
        </p:txBody>
      </p:sp>
      <p:sp>
        <p:nvSpPr>
          <p:cNvPr id="3" name="テキスト ボックス 2">
            <a:extLst>
              <a:ext uri="{FF2B5EF4-FFF2-40B4-BE49-F238E27FC236}">
                <a16:creationId xmlns:a16="http://schemas.microsoft.com/office/drawing/2014/main" id="{2DD74F8C-C4AA-4E2F-A65F-387AEFE59B0E}"/>
              </a:ext>
            </a:extLst>
          </p:cNvPr>
          <p:cNvSpPr txBox="1"/>
          <p:nvPr/>
        </p:nvSpPr>
        <p:spPr>
          <a:xfrm>
            <a:off x="1607820" y="6065520"/>
            <a:ext cx="2743200"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700">
                <a:solidFill>
                  <a:srgbClr val="333333"/>
                </a:solidFill>
                <a:latin typeface="HGMゴシックM"/>
                <a:ea typeface="ＭＳ Ｐゴシック"/>
                <a:cs typeface="Segoe UI"/>
              </a:rPr>
              <a:t>※</a:t>
            </a:r>
            <a:r>
              <a:rPr lang="ja-JP" altLang="en-US" sz="700">
                <a:solidFill>
                  <a:srgbClr val="333333"/>
                </a:solidFill>
                <a:latin typeface="HGMゴシックM"/>
                <a:ea typeface="ＭＳ Ｐゴシック"/>
                <a:cs typeface="Segoe UI"/>
              </a:rPr>
              <a:t>掲載イメージ。デザインは変更になる場合がございます。</a:t>
            </a:r>
            <a:endParaRPr lang="en-US" altLang="ja-JP" sz="800">
              <a:latin typeface="HGMゴシックM"/>
              <a:ea typeface="ＭＳ Ｐゴシック"/>
            </a:endParaRPr>
          </a:p>
        </p:txBody>
      </p:sp>
      <p:pic>
        <p:nvPicPr>
          <p:cNvPr id="4" name="図 3">
            <a:extLst>
              <a:ext uri="{FF2B5EF4-FFF2-40B4-BE49-F238E27FC236}">
                <a16:creationId xmlns:a16="http://schemas.microsoft.com/office/drawing/2014/main" id="{9F6A6C81-082E-43D3-BC2F-EB20EDD04A67}"/>
              </a:ext>
            </a:extLst>
          </p:cNvPr>
          <p:cNvPicPr>
            <a:picLocks noChangeAspect="1"/>
          </p:cNvPicPr>
          <p:nvPr/>
        </p:nvPicPr>
        <p:blipFill>
          <a:blip r:embed="rId5"/>
          <a:stretch>
            <a:fillRect/>
          </a:stretch>
        </p:blipFill>
        <p:spPr>
          <a:xfrm>
            <a:off x="114087" y="967337"/>
            <a:ext cx="2848793" cy="3776113"/>
          </a:xfrm>
          <a:prstGeom prst="rect">
            <a:avLst/>
          </a:prstGeom>
        </p:spPr>
      </p:pic>
      <p:pic>
        <p:nvPicPr>
          <p:cNvPr id="5" name="図 4">
            <a:extLst>
              <a:ext uri="{FF2B5EF4-FFF2-40B4-BE49-F238E27FC236}">
                <a16:creationId xmlns:a16="http://schemas.microsoft.com/office/drawing/2014/main" id="{70B9BCCF-C20E-4241-B065-A4FA4076234C}"/>
              </a:ext>
            </a:extLst>
          </p:cNvPr>
          <p:cNvPicPr>
            <a:picLocks noChangeAspect="1"/>
          </p:cNvPicPr>
          <p:nvPr/>
        </p:nvPicPr>
        <p:blipFill>
          <a:blip r:embed="rId6"/>
          <a:stretch>
            <a:fillRect/>
          </a:stretch>
        </p:blipFill>
        <p:spPr>
          <a:xfrm>
            <a:off x="1406982" y="2463297"/>
            <a:ext cx="2848793" cy="3385994"/>
          </a:xfrm>
          <a:prstGeom prst="rect">
            <a:avLst/>
          </a:prstGeom>
        </p:spPr>
      </p:pic>
      <p:sp>
        <p:nvSpPr>
          <p:cNvPr id="30" name="Text Box 16">
            <a:extLst>
              <a:ext uri="{FF2B5EF4-FFF2-40B4-BE49-F238E27FC236}">
                <a16:creationId xmlns:a16="http://schemas.microsoft.com/office/drawing/2014/main" id="{B135D8D2-89D1-4206-B182-35B90A61FB29}"/>
              </a:ext>
            </a:extLst>
          </p:cNvPr>
          <p:cNvSpPr txBox="1">
            <a:spLocks noChangeArrowheads="1"/>
          </p:cNvSpPr>
          <p:nvPr/>
        </p:nvSpPr>
        <p:spPr bwMode="auto">
          <a:xfrm>
            <a:off x="9065705" y="6352051"/>
            <a:ext cx="84029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2021.12.1</a:t>
            </a:r>
            <a:r>
              <a:rPr kumimoji="0" lang="ja-JP" altLang="en-US" sz="800">
                <a:solidFill>
                  <a:srgbClr val="C00000"/>
                </a:solidFill>
                <a:latin typeface="Century Gothic"/>
                <a:ea typeface="HGPｺﾞｼｯｸM"/>
              </a:rPr>
              <a:t>更新</a:t>
            </a:r>
            <a:endParaRPr kumimoji="0" lang="ja-JP" altLang="en-US" sz="800" dirty="0">
              <a:solidFill>
                <a:srgbClr val="C00000"/>
              </a:solidFill>
              <a:latin typeface="Century Gothic"/>
              <a:ea typeface="HGPｺﾞｼｯｸM"/>
            </a:endParaRPr>
          </a:p>
        </p:txBody>
      </p:sp>
    </p:spTree>
    <p:extLst>
      <p:ext uri="{BB962C8B-B14F-4D97-AF65-F5344CB8AC3E}">
        <p14:creationId xmlns:p14="http://schemas.microsoft.com/office/powerpoint/2010/main" val="1375519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76022894-4A6D-4443-A1FA-876F857566F2}"/>
              </a:ext>
            </a:extLst>
          </p:cNvPr>
          <p:cNvPicPr>
            <a:picLocks noChangeAspect="1"/>
          </p:cNvPicPr>
          <p:nvPr/>
        </p:nvPicPr>
        <p:blipFill>
          <a:blip r:embed="rId3"/>
          <a:stretch>
            <a:fillRect/>
          </a:stretch>
        </p:blipFill>
        <p:spPr>
          <a:xfrm>
            <a:off x="214227" y="1165446"/>
            <a:ext cx="2708929" cy="3758839"/>
          </a:xfrm>
          <a:prstGeom prst="rect">
            <a:avLst/>
          </a:prstGeom>
        </p:spPr>
      </p:pic>
      <p:pic>
        <p:nvPicPr>
          <p:cNvPr id="18" name="図 17">
            <a:extLst>
              <a:ext uri="{FF2B5EF4-FFF2-40B4-BE49-F238E27FC236}">
                <a16:creationId xmlns:a16="http://schemas.microsoft.com/office/drawing/2014/main" id="{03478C03-B239-4908-A646-D17C3519EDE9}"/>
              </a:ext>
            </a:extLst>
          </p:cNvPr>
          <p:cNvPicPr>
            <a:picLocks noChangeAspect="1"/>
          </p:cNvPicPr>
          <p:nvPr/>
        </p:nvPicPr>
        <p:blipFill>
          <a:blip r:embed="rId4"/>
          <a:stretch>
            <a:fillRect/>
          </a:stretch>
        </p:blipFill>
        <p:spPr>
          <a:xfrm>
            <a:off x="1899258" y="2899086"/>
            <a:ext cx="2518952" cy="3098534"/>
          </a:xfrm>
          <a:prstGeom prst="rect">
            <a:avLst/>
          </a:prstGeom>
        </p:spPr>
      </p:pic>
      <p:sp>
        <p:nvSpPr>
          <p:cNvPr id="2" name="タイトル 1"/>
          <p:cNvSpPr>
            <a:spLocks noGrp="1"/>
          </p:cNvSpPr>
          <p:nvPr>
            <p:ph type="title"/>
          </p:nvPr>
        </p:nvSpPr>
        <p:spPr/>
        <p:txBody>
          <a:bodyPr/>
          <a:lstStyle/>
          <a:p>
            <a:r>
              <a:rPr kumimoji="1" lang="ja-JP" altLang="en-US"/>
              <a:t>ビルボード動画</a:t>
            </a:r>
          </a:p>
        </p:txBody>
      </p:sp>
      <p:grpSp>
        <p:nvGrpSpPr>
          <p:cNvPr id="4" name="グループ化 3"/>
          <p:cNvGrpSpPr/>
          <p:nvPr/>
        </p:nvGrpSpPr>
        <p:grpSpPr>
          <a:xfrm>
            <a:off x="2075198" y="171954"/>
            <a:ext cx="946329" cy="226480"/>
            <a:chOff x="2345874" y="280659"/>
            <a:chExt cx="921760" cy="226480"/>
          </a:xfrm>
        </p:grpSpPr>
        <p:sp>
          <p:nvSpPr>
            <p:cNvPr id="5"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6" name="テキスト ボックス 5"/>
            <p:cNvSpPr txBox="1"/>
            <p:nvPr/>
          </p:nvSpPr>
          <p:spPr>
            <a:xfrm>
              <a:off x="2588123" y="280659"/>
              <a:ext cx="437501" cy="223138"/>
            </a:xfrm>
            <a:prstGeom prst="rect">
              <a:avLst/>
            </a:prstGeom>
            <a:noFill/>
          </p:spPr>
          <p:txBody>
            <a:bodyPr wrap="none" rtlCol="0">
              <a:spAutoFit/>
            </a:bodyPr>
            <a:lstStyle/>
            <a:p>
              <a:pPr algn="ctr"/>
              <a:r>
                <a:rPr kumimoji="1" lang="ja-JP" altLang="en-US" sz="850" b="1">
                  <a:solidFill>
                    <a:srgbClr val="00253C"/>
                  </a:solidFill>
                  <a:latin typeface="+mn-ea"/>
                  <a:cs typeface="メイリオ" panose="020B0604030504040204" pitchFamily="50" charset="-128"/>
                </a:rPr>
                <a:t>リッチ</a:t>
              </a:r>
            </a:p>
          </p:txBody>
        </p:sp>
      </p:grpSp>
      <p:grpSp>
        <p:nvGrpSpPr>
          <p:cNvPr id="7" name="グループ化 6"/>
          <p:cNvGrpSpPr/>
          <p:nvPr/>
        </p:nvGrpSpPr>
        <p:grpSpPr>
          <a:xfrm>
            <a:off x="2074776" y="450938"/>
            <a:ext cx="946330" cy="226480"/>
            <a:chOff x="2345874" y="280659"/>
            <a:chExt cx="921760" cy="226480"/>
          </a:xfrm>
        </p:grpSpPr>
        <p:sp>
          <p:nvSpPr>
            <p:cNvPr id="8"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9" name="テキスト ボックス 8"/>
            <p:cNvSpPr txBox="1"/>
            <p:nvPr/>
          </p:nvSpPr>
          <p:spPr>
            <a:xfrm>
              <a:off x="2610759" y="280659"/>
              <a:ext cx="392219" cy="223138"/>
            </a:xfrm>
            <a:prstGeom prst="rect">
              <a:avLst/>
            </a:prstGeom>
            <a:noFill/>
          </p:spPr>
          <p:txBody>
            <a:bodyPr wrap="none" rtlCol="0">
              <a:spAutoFit/>
            </a:bodyPr>
            <a:lstStyle/>
            <a:p>
              <a:pPr algn="ctr"/>
              <a:r>
                <a:rPr lang="ja-JP" altLang="en-US" sz="850" b="1">
                  <a:solidFill>
                    <a:srgbClr val="00253C"/>
                  </a:solidFill>
                  <a:latin typeface="+mn-ea"/>
                  <a:cs typeface="メイリオ" panose="020B0604030504040204" pitchFamily="50" charset="-128"/>
                </a:rPr>
                <a:t>動画</a:t>
              </a:r>
              <a:endParaRPr kumimoji="1" lang="ja-JP" altLang="en-US" sz="850" b="1">
                <a:solidFill>
                  <a:srgbClr val="00253C"/>
                </a:solidFill>
                <a:latin typeface="+mn-ea"/>
                <a:cs typeface="メイリオ" panose="020B0604030504040204" pitchFamily="50" charset="-128"/>
              </a:endParaRPr>
            </a:p>
          </p:txBody>
        </p:sp>
      </p:grpSp>
      <p:sp>
        <p:nvSpPr>
          <p:cNvPr id="10" name="正方形/長方形 9"/>
          <p:cNvSpPr/>
          <p:nvPr/>
        </p:nvSpPr>
        <p:spPr>
          <a:xfrm>
            <a:off x="4402606" y="1055160"/>
            <a:ext cx="4538194" cy="220573"/>
          </a:xfrm>
          <a:prstGeom prst="rect">
            <a:avLst/>
          </a:prstGeom>
          <a:noFill/>
        </p:spPr>
        <p:txBody>
          <a:bodyPr wrap="square">
            <a:spAutoFit/>
          </a:bodyPr>
          <a:lstStyle/>
          <a:p>
            <a:pPr>
              <a:lnSpc>
                <a:spcPts val="1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大きなサイズの動画をファーストビューに配信します。動画の長さは最長</a:t>
            </a:r>
            <a:r>
              <a:rPr lang="en-US" altLang="ja-JP" sz="1000">
                <a:latin typeface="Meiryo UI" panose="020B0604030504040204" pitchFamily="50" charset="-128"/>
                <a:ea typeface="Meiryo UI" panose="020B0604030504040204" pitchFamily="50" charset="-128"/>
                <a:cs typeface="Meiryo UI" panose="020B0604030504040204" pitchFamily="50" charset="-128"/>
              </a:rPr>
              <a:t>30</a:t>
            </a:r>
            <a:r>
              <a:rPr lang="ja-JP" altLang="en-US" sz="1000">
                <a:latin typeface="Meiryo UI" panose="020B0604030504040204" pitchFamily="50" charset="-128"/>
                <a:ea typeface="Meiryo UI" panose="020B0604030504040204" pitchFamily="50" charset="-128"/>
                <a:cs typeface="Meiryo UI" panose="020B0604030504040204" pitchFamily="50" charset="-128"/>
              </a:rPr>
              <a:t>秒です</a:t>
            </a:r>
            <a:endParaRPr lang="ja-JP" altLang="en-US" sz="1000" kern="900" spc="5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402606" y="1288772"/>
            <a:ext cx="4538194" cy="220573"/>
          </a:xfrm>
          <a:prstGeom prst="rect">
            <a:avLst/>
          </a:prstGeom>
          <a:noFill/>
        </p:spPr>
        <p:txBody>
          <a:bodyPr wrap="square">
            <a:spAutoFit/>
          </a:bodyPr>
          <a:lstStyle/>
          <a:p>
            <a:pPr>
              <a:lnSpc>
                <a:spcPts val="1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動画で読者にインパクトのあるアプローチをしたい場合におすすめです</a:t>
            </a:r>
          </a:p>
        </p:txBody>
      </p:sp>
      <p:sp>
        <p:nvSpPr>
          <p:cNvPr id="13" name="正方形/長方形 12"/>
          <p:cNvSpPr/>
          <p:nvPr/>
        </p:nvSpPr>
        <p:spPr>
          <a:xfrm>
            <a:off x="4416575" y="5587963"/>
            <a:ext cx="4953000" cy="954107"/>
          </a:xfrm>
          <a:prstGeom prst="rect">
            <a:avLst/>
          </a:prstGeom>
        </p:spPr>
        <p:txBody>
          <a:bodyPr>
            <a:spAutoFit/>
          </a:bodyPr>
          <a:lstStyle/>
          <a:p>
            <a:pPr marL="180975" lvl="0" indent="-180975" fontAlgn="base">
              <a:spcBef>
                <a:spcPct val="0"/>
              </a:spcBef>
              <a:spcAft>
                <a:spcPct val="0"/>
              </a:spcAft>
            </a:pPr>
            <a:r>
              <a:rPr kumimoji="0" lang="en-US" altLang="ja-JP" sz="700" dirty="0">
                <a:latin typeface="HGPｺﾞｼｯｸM" panose="020B0600000000000000" pitchFamily="50" charset="-128"/>
                <a:ea typeface="HGPｺﾞｼｯｸM" panose="020B0600000000000000" pitchFamily="50" charset="-128"/>
              </a:rPr>
              <a:t>※	</a:t>
            </a:r>
            <a:r>
              <a:rPr kumimoji="0" lang="ja-JP" altLang="en-US" sz="700" dirty="0">
                <a:latin typeface="HGPｺﾞｼｯｸM" panose="020B0600000000000000" pitchFamily="50" charset="-128"/>
                <a:ea typeface="HGPｺﾞｼｯｸM" panose="020B0600000000000000" pitchFamily="50" charset="-128"/>
              </a:rPr>
              <a:t>ログイン状態の有料会員には配信されません。</a:t>
            </a:r>
            <a:endParaRPr kumimoji="0" lang="en-US" altLang="ja-JP" sz="700" dirty="0">
              <a:latin typeface="HGPｺﾞｼｯｸM" panose="020B0600000000000000" pitchFamily="50" charset="-128"/>
              <a:ea typeface="HGPｺﾞｼｯｸM" panose="020B0600000000000000" pitchFamily="50" charset="-128"/>
            </a:endParaRPr>
          </a:p>
          <a:p>
            <a:pPr marL="180975" indent="-180975" fontAlgn="base">
              <a:spcBef>
                <a:spcPct val="0"/>
              </a:spcBef>
              <a:spcAft>
                <a:spcPct val="0"/>
              </a:spcAft>
            </a:pPr>
            <a:r>
              <a:rPr kumimoji="0" lang="en-US" altLang="ja-JP" sz="700" dirty="0">
                <a:latin typeface="HGPｺﾞｼｯｸM" panose="020B0600000000000000" pitchFamily="50" charset="-128"/>
                <a:ea typeface="HGPｺﾞｼｯｸM" panose="020B0600000000000000" pitchFamily="50" charset="-128"/>
              </a:rPr>
              <a:t>※	</a:t>
            </a:r>
            <a:r>
              <a:rPr kumimoji="0" lang="ja-JP" altLang="en-US" sz="700" dirty="0">
                <a:latin typeface="HGPｺﾞｼｯｸM" panose="020B0600000000000000" pitchFamily="50" charset="-128"/>
                <a:ea typeface="HGPｺﾞｼｯｸM" panose="020B0600000000000000" pitchFamily="50" charset="-128"/>
              </a:rPr>
              <a:t>音声は、動画広告枠にあるスピーカーボタンをクリックした時のみ流れます。</a:t>
            </a:r>
            <a:endParaRPr kumimoji="0" lang="en-US" altLang="ja-JP" sz="700" dirty="0">
              <a:latin typeface="HGPｺﾞｼｯｸM" panose="020B0600000000000000" pitchFamily="50" charset="-128"/>
              <a:ea typeface="HGPｺﾞｼｯｸM" panose="020B0600000000000000" pitchFamily="50" charset="-128"/>
            </a:endParaRPr>
          </a:p>
          <a:p>
            <a:pPr marL="180975" lvl="0" indent="-180975" fontAlgn="base">
              <a:spcBef>
                <a:spcPct val="0"/>
              </a:spcBef>
              <a:spcAft>
                <a:spcPct val="0"/>
              </a:spcAft>
            </a:pPr>
            <a:r>
              <a:rPr kumimoji="0" lang="en-US" altLang="ja-JP" sz="700" dirty="0">
                <a:latin typeface="HGPｺﾞｼｯｸM" panose="020B0600000000000000" pitchFamily="50" charset="-128"/>
                <a:ea typeface="HGPｺﾞｼｯｸM" panose="020B0600000000000000" pitchFamily="50" charset="-128"/>
              </a:rPr>
              <a:t>※	</a:t>
            </a:r>
            <a:r>
              <a:rPr kumimoji="0" lang="ja-JP" altLang="en-US" sz="700" dirty="0">
                <a:latin typeface="HGPｺﾞｼｯｸM" panose="020B0600000000000000" pitchFamily="50" charset="-128"/>
                <a:ea typeface="HGPｺﾞｼｯｸM" panose="020B0600000000000000" pitchFamily="50" charset="-128"/>
              </a:rPr>
              <a:t>事前に原稿案を確認のうえ、媒体判断によりお断りまたは修正をお願いする場合があります。</a:t>
            </a:r>
            <a:endParaRPr kumimoji="0" lang="en-US" altLang="ja-JP" sz="700" dirty="0">
              <a:latin typeface="HGPｺﾞｼｯｸM" panose="020B0600000000000000" pitchFamily="50" charset="-128"/>
              <a:ea typeface="HGPｺﾞｼｯｸM" panose="020B0600000000000000" pitchFamily="50" charset="-128"/>
            </a:endParaRPr>
          </a:p>
          <a:p>
            <a:pPr marL="180975" lvl="0" indent="-180975" fontAlgn="base">
              <a:spcBef>
                <a:spcPct val="0"/>
              </a:spcBef>
              <a:spcAft>
                <a:spcPct val="0"/>
              </a:spcAft>
            </a:pPr>
            <a:r>
              <a:rPr kumimoji="0" lang="en-US" altLang="ja-JP" sz="700" dirty="0">
                <a:latin typeface="HGPｺﾞｼｯｸM" panose="020B0600000000000000" pitchFamily="50" charset="-128"/>
                <a:ea typeface="HGPｺﾞｼｯｸM" panose="020B0600000000000000" pitchFamily="50" charset="-128"/>
              </a:rPr>
              <a:t>※	</a:t>
            </a:r>
            <a:r>
              <a:rPr kumimoji="0" lang="ja-JP" altLang="en-US" sz="700" dirty="0">
                <a:latin typeface="HGPｺﾞｼｯｸM" panose="020B0600000000000000" pitchFamily="50" charset="-128"/>
                <a:ea typeface="HGPｺﾞｼｯｸM" panose="020B0600000000000000" pitchFamily="50" charset="-128"/>
              </a:rPr>
              <a:t>フリークエンシーコントロールを実施します。</a:t>
            </a:r>
            <a:endParaRPr kumimoji="0" lang="en-US" altLang="ja-JP" sz="700" dirty="0">
              <a:latin typeface="HGPｺﾞｼｯｸM" panose="020B0600000000000000" pitchFamily="50" charset="-128"/>
              <a:ea typeface="HGPｺﾞｼｯｸM" panose="020B0600000000000000" pitchFamily="50" charset="-128"/>
            </a:endParaRPr>
          </a:p>
          <a:p>
            <a:pPr marL="180975" lvl="0" indent="-180975" fontAlgn="base">
              <a:spcBef>
                <a:spcPct val="0"/>
              </a:spcBef>
              <a:spcAft>
                <a:spcPct val="0"/>
              </a:spcAft>
            </a:pPr>
            <a:r>
              <a:rPr kumimoji="0" lang="en-US" altLang="ja-JP" sz="700" dirty="0">
                <a:latin typeface="HGPｺﾞｼｯｸM" panose="020B0600000000000000" pitchFamily="50" charset="-128"/>
                <a:ea typeface="HGPｺﾞｼｯｸM" panose="020B0600000000000000" pitchFamily="50" charset="-128"/>
              </a:rPr>
              <a:t>※	</a:t>
            </a:r>
            <a:r>
              <a:rPr kumimoji="0" lang="ja-JP" altLang="en-US" sz="700" dirty="0">
                <a:latin typeface="HGPｺﾞｼｯｸM" panose="020B0600000000000000" pitchFamily="50" charset="-128"/>
                <a:ea typeface="HGPｺﾞｼｯｸM" panose="020B0600000000000000" pitchFamily="50" charset="-128"/>
              </a:rPr>
              <a:t>日ごと、時間ごとの均等配信は保証いたしません。</a:t>
            </a:r>
            <a:endParaRPr kumimoji="0" lang="en-US" altLang="ja-JP" sz="700" dirty="0">
              <a:latin typeface="HGPｺﾞｼｯｸM" panose="020B0600000000000000" pitchFamily="50" charset="-128"/>
              <a:ea typeface="HGPｺﾞｼｯｸM" panose="020B0600000000000000" pitchFamily="50" charset="-128"/>
            </a:endParaRPr>
          </a:p>
          <a:p>
            <a:pPr marL="180975" lvl="0" indent="-180975" fontAlgn="base">
              <a:spcBef>
                <a:spcPct val="0"/>
              </a:spcBef>
              <a:spcAft>
                <a:spcPct val="0"/>
              </a:spcAft>
            </a:pPr>
            <a:r>
              <a:rPr kumimoji="0" lang="en-US" altLang="ja-JP" sz="700" dirty="0">
                <a:latin typeface="HGPｺﾞｼｯｸM" panose="020B0600000000000000" pitchFamily="50" charset="-128"/>
                <a:ea typeface="HGPｺﾞｼｯｸM" panose="020B0600000000000000" pitchFamily="50" charset="-128"/>
              </a:rPr>
              <a:t>※	VPAID</a:t>
            </a:r>
            <a:r>
              <a:rPr kumimoji="0" lang="ja-JP" altLang="en-US" sz="700" dirty="0">
                <a:latin typeface="HGPｺﾞｼｯｸM" panose="020B0600000000000000" pitchFamily="50" charset="-128"/>
                <a:ea typeface="HGPｺﾞｼｯｸM" panose="020B0600000000000000" pitchFamily="50" charset="-128"/>
              </a:rPr>
              <a:t>配信はお受けできません。</a:t>
            </a:r>
            <a:endParaRPr kumimoji="0" lang="en-US" altLang="ja-JP" sz="700" dirty="0">
              <a:latin typeface="HGPｺﾞｼｯｸM" panose="020B0600000000000000" pitchFamily="50" charset="-128"/>
              <a:ea typeface="HGPｺﾞｼｯｸM" panose="020B0600000000000000" pitchFamily="50" charset="-128"/>
            </a:endParaRPr>
          </a:p>
          <a:p>
            <a:pPr marL="180975" lvl="0" indent="-180975" fontAlgn="base">
              <a:spcBef>
                <a:spcPct val="0"/>
              </a:spcBef>
              <a:spcAft>
                <a:spcPct val="0"/>
              </a:spcAft>
            </a:pPr>
            <a:r>
              <a:rPr kumimoji="0" lang="en-US" altLang="ja-JP" sz="700" dirty="0">
                <a:latin typeface="HGPｺﾞｼｯｸM" panose="020B0600000000000000" pitchFamily="50" charset="-128"/>
                <a:ea typeface="HGPｺﾞｼｯｸM" panose="020B0600000000000000" pitchFamily="50" charset="-128"/>
              </a:rPr>
              <a:t>※</a:t>
            </a:r>
            <a:r>
              <a:rPr kumimoji="0" lang="ja-JP" altLang="en-US" sz="700" dirty="0">
                <a:latin typeface="HGPｺﾞｼｯｸM" panose="020B0600000000000000" pitchFamily="50" charset="-128"/>
                <a:ea typeface="HGPｺﾞｼｯｸM" panose="020B0600000000000000" pitchFamily="50" charset="-128"/>
              </a:rPr>
              <a:t>　 収束後のバナーは展開のみでリンク先に遷移はできません</a:t>
            </a:r>
          </a:p>
          <a:p>
            <a:pPr marL="180975" lvl="0" indent="-180975" fontAlgn="base">
              <a:spcBef>
                <a:spcPct val="0"/>
              </a:spcBef>
              <a:spcAft>
                <a:spcPct val="0"/>
              </a:spcAft>
            </a:pPr>
            <a:endParaRPr kumimoji="0" lang="ja-JP" altLang="en-US" sz="700" dirty="0">
              <a:latin typeface="HGPｺﾞｼｯｸM" panose="020B0600000000000000" pitchFamily="50" charset="-128"/>
              <a:ea typeface="HGPｺﾞｼｯｸM" panose="020B0600000000000000" pitchFamily="50" charset="-128"/>
            </a:endParaRPr>
          </a:p>
        </p:txBody>
      </p:sp>
      <p:graphicFrame>
        <p:nvGraphicFramePr>
          <p:cNvPr id="16" name="表 15"/>
          <p:cNvGraphicFramePr>
            <a:graphicFrameLocks noGrp="1"/>
          </p:cNvGraphicFramePr>
          <p:nvPr/>
        </p:nvGraphicFramePr>
        <p:xfrm>
          <a:off x="4502608" y="2025995"/>
          <a:ext cx="5287344" cy="1195200"/>
        </p:xfrm>
        <a:graphic>
          <a:graphicData uri="http://schemas.openxmlformats.org/drawingml/2006/table">
            <a:tbl>
              <a:tblPr firstRow="1" bandRow="1">
                <a:tableStyleId>{5C22544A-7EE6-4342-B048-85BDC9FD1C3A}</a:tableStyleId>
              </a:tblPr>
              <a:tblGrid>
                <a:gridCol w="2905725">
                  <a:extLst>
                    <a:ext uri="{9D8B030D-6E8A-4147-A177-3AD203B41FA5}">
                      <a16:colId xmlns:a16="http://schemas.microsoft.com/office/drawing/2014/main" val="20000"/>
                    </a:ext>
                  </a:extLst>
                </a:gridCol>
                <a:gridCol w="1481667">
                  <a:extLst>
                    <a:ext uri="{9D8B030D-6E8A-4147-A177-3AD203B41FA5}">
                      <a16:colId xmlns:a16="http://schemas.microsoft.com/office/drawing/2014/main" val="20001"/>
                    </a:ext>
                  </a:extLst>
                </a:gridCol>
                <a:gridCol w="899952">
                  <a:extLst>
                    <a:ext uri="{9D8B030D-6E8A-4147-A177-3AD203B41FA5}">
                      <a16:colId xmlns:a16="http://schemas.microsoft.com/office/drawing/2014/main" val="20002"/>
                    </a:ext>
                  </a:extLst>
                </a:gridCol>
              </a:tblGrid>
              <a:tr h="259200">
                <a:tc>
                  <a:txBody>
                    <a:bodyPr/>
                    <a:lstStyle/>
                    <a:p>
                      <a:pPr algn="ct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掲載場所</a:t>
                      </a:r>
                    </a:p>
                  </a:txBody>
                  <a:tcPr marL="93877" marR="93877" marT="36000" marB="36000" anchor="ctr">
                    <a:lnL w="12700" cap="flat" cmpd="sng" algn="ctr">
                      <a:solidFill>
                        <a:srgbClr val="185680"/>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掲載量</a:t>
                      </a:r>
                    </a:p>
                  </a:txBody>
                  <a:tcPr marL="93877" marR="93877" marT="36000" marB="36000" anchor="ctr">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料金</a:t>
                      </a:r>
                    </a:p>
                  </a:txBody>
                  <a:tcPr marL="93877" marR="93877" marT="36000" marB="36000" anchor="ctr">
                    <a:lnL w="12700" cap="flat" cmpd="sng" algn="ctr">
                      <a:solidFill>
                        <a:srgbClr val="E1E6EF"/>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extLst>
                  <a:ext uri="{0D108BD9-81ED-4DB2-BD59-A6C34878D82A}">
                    <a16:rowId xmlns:a16="http://schemas.microsoft.com/office/drawing/2014/main" val="10000"/>
                  </a:ext>
                </a:extLst>
              </a:tr>
              <a:tr h="46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1">
                          <a:solidFill>
                            <a:srgbClr val="003963"/>
                          </a:solidFill>
                          <a:latin typeface="Meiryo UI" panose="020B0604030504040204" pitchFamily="50" charset="-128"/>
                          <a:ea typeface="Meiryo UI" panose="020B0604030504040204" pitchFamily="50" charset="-128"/>
                          <a:cs typeface="Meiryo UI" panose="020B0604030504040204" pitchFamily="50" charset="-128"/>
                        </a:rPr>
                        <a:t>① 日経電子版</a:t>
                      </a:r>
                      <a:r>
                        <a:rPr kumimoji="1" lang="ja-JP" altLang="en-US" sz="800" b="1">
                          <a:solidFill>
                            <a:srgbClr val="003963"/>
                          </a:solidFill>
                          <a:latin typeface="Meiryo UI" panose="020B0604030504040204" pitchFamily="50" charset="-128"/>
                          <a:ea typeface="Meiryo UI" panose="020B0604030504040204" pitchFamily="50" charset="-128"/>
                          <a:cs typeface="Meiryo UI" panose="020B0604030504040204" pitchFamily="50" charset="-128"/>
                        </a:rPr>
                        <a:t>（トップページを除く）</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a:solidFill>
                            <a:schemeClr val="accent6">
                              <a:lumMod val="75000"/>
                            </a:schemeClr>
                          </a:solidFill>
                          <a:latin typeface="Meiryo UI"/>
                          <a:ea typeface="Meiryo UI"/>
                          <a:cs typeface="Meiryo UI" panose="020B0604030504040204" pitchFamily="50" charset="-128"/>
                        </a:rPr>
                        <a:t>60</a:t>
                      </a:r>
                      <a:r>
                        <a:rPr kumimoji="1" lang="ja-JP" altLang="en-US" sz="1050" b="1">
                          <a:solidFill>
                            <a:schemeClr val="accent6">
                              <a:lumMod val="75000"/>
                            </a:schemeClr>
                          </a:solidFill>
                          <a:latin typeface="Meiryo UI"/>
                          <a:ea typeface="Meiryo UI"/>
                          <a:cs typeface="Meiryo UI" panose="020B0604030504040204" pitchFamily="50" charset="-128"/>
                        </a:rPr>
                        <a:t>万回再生開始</a:t>
                      </a:r>
                      <a:r>
                        <a:rPr kumimoji="1" lang="en-US" altLang="ja-JP" sz="1050" b="1">
                          <a:solidFill>
                            <a:schemeClr val="accent6">
                              <a:lumMod val="75000"/>
                            </a:schemeClr>
                          </a:solidFill>
                          <a:latin typeface="Meiryo UI"/>
                          <a:ea typeface="Meiryo UI"/>
                          <a:cs typeface="Meiryo UI" panose="020B0604030504040204" pitchFamily="50" charset="-128"/>
                        </a:rPr>
                        <a:t>/</a:t>
                      </a:r>
                      <a:r>
                        <a:rPr kumimoji="1" lang="ja-JP" altLang="en-US" sz="1050" b="1">
                          <a:solidFill>
                            <a:schemeClr val="accent6">
                              <a:lumMod val="75000"/>
                            </a:schemeClr>
                          </a:solidFill>
                          <a:latin typeface="Meiryo UI"/>
                          <a:ea typeface="Meiryo UI"/>
                          <a:cs typeface="Meiryo UI" panose="020B0604030504040204" pitchFamily="50" charset="-128"/>
                        </a:rPr>
                        <a:t>週</a:t>
                      </a:r>
                    </a:p>
                    <a:p>
                      <a:pPr algn="ctr"/>
                      <a:r>
                        <a:rPr kumimoji="1" lang="en-US" altLang="ja-JP" sz="1050" b="1">
                          <a:solidFill>
                            <a:schemeClr val="accent6">
                              <a:lumMod val="75000"/>
                            </a:schemeClr>
                          </a:solidFill>
                          <a:latin typeface="Meiryo UI"/>
                          <a:ea typeface="Meiryo UI"/>
                          <a:cs typeface="Meiryo UI" panose="020B0604030504040204" pitchFamily="50" charset="-128"/>
                        </a:rPr>
                        <a:t>30</a:t>
                      </a:r>
                      <a:r>
                        <a:rPr kumimoji="1" lang="ja-JP" altLang="en-US" sz="1050" b="1">
                          <a:solidFill>
                            <a:schemeClr val="accent6">
                              <a:lumMod val="75000"/>
                            </a:schemeClr>
                          </a:solidFill>
                          <a:latin typeface="Meiryo UI"/>
                          <a:ea typeface="Meiryo UI"/>
                          <a:cs typeface="Meiryo UI" panose="020B0604030504040204" pitchFamily="50" charset="-128"/>
                        </a:rPr>
                        <a:t>万回再生開始</a:t>
                      </a:r>
                      <a:r>
                        <a:rPr kumimoji="1" lang="en-US" altLang="ja-JP" sz="1050" b="1">
                          <a:solidFill>
                            <a:schemeClr val="accent6">
                              <a:lumMod val="75000"/>
                            </a:schemeClr>
                          </a:solidFill>
                          <a:latin typeface="Meiryo UI"/>
                          <a:ea typeface="Meiryo UI"/>
                          <a:cs typeface="Meiryo UI" panose="020B0604030504040204" pitchFamily="50" charset="-128"/>
                        </a:rPr>
                        <a:t>/</a:t>
                      </a:r>
                      <a:r>
                        <a:rPr kumimoji="1" lang="ja-JP" altLang="en-US" sz="1050" b="1">
                          <a:solidFill>
                            <a:schemeClr val="accent6">
                              <a:lumMod val="75000"/>
                            </a:schemeClr>
                          </a:solidFill>
                          <a:latin typeface="Meiryo UI"/>
                          <a:ea typeface="Meiryo UI"/>
                          <a:cs typeface="Meiryo UI" panose="020B0604030504040204" pitchFamily="50" charset="-128"/>
                        </a:rPr>
                        <a:t>週</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600</a:t>
                      </a:r>
                      <a:r>
                        <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300</a:t>
                      </a:r>
                      <a:r>
                        <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700" b="0">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68000">
                <a:tc>
                  <a:txBody>
                    <a:bodyPr/>
                    <a:lstStyle/>
                    <a:p>
                      <a:r>
                        <a:rPr kumimoji="1" lang="ja-JP" altLang="en-US" sz="1050" b="1">
                          <a:solidFill>
                            <a:srgbClr val="003963"/>
                          </a:solidFill>
                          <a:latin typeface="Meiryo UI"/>
                          <a:ea typeface="Meiryo UI"/>
                          <a:cs typeface="Meiryo UI" panose="020B0604030504040204" pitchFamily="50" charset="-128"/>
                        </a:rPr>
                        <a:t>② </a:t>
                      </a:r>
                      <a:r>
                        <a:rPr kumimoji="1" lang="en-US" altLang="ja-JP" sz="1050" b="1">
                          <a:solidFill>
                            <a:srgbClr val="003963"/>
                          </a:solidFill>
                          <a:latin typeface="Meiryo UI"/>
                          <a:ea typeface="Meiryo UI"/>
                          <a:cs typeface="Meiryo UI" panose="020B0604030504040204" pitchFamily="50" charset="-128"/>
                        </a:rPr>
                        <a:t>NIKKEI STYLE </a:t>
                      </a:r>
                      <a:r>
                        <a:rPr kumimoji="1" lang="ja-JP" altLang="en-US" sz="1050" b="1">
                          <a:solidFill>
                            <a:srgbClr val="003963"/>
                          </a:solidFill>
                          <a:latin typeface="Meiryo UI"/>
                          <a:ea typeface="Meiryo UI"/>
                          <a:cs typeface="Meiryo UI" panose="020B0604030504040204" pitchFamily="50" charset="-128"/>
                        </a:rPr>
                        <a:t>ビルボード動画</a:t>
                      </a:r>
                      <a:endParaRPr kumimoji="1" lang="en-US" altLang="ja-JP" sz="1050" b="1">
                        <a:solidFill>
                          <a:srgbClr val="003963"/>
                        </a:solidFill>
                        <a:latin typeface="Meiryo UI"/>
                        <a:ea typeface="Meiryo UI"/>
                        <a:cs typeface="Meiryo UI" panose="020B0604030504040204" pitchFamily="50" charset="-128"/>
                      </a:endParaRPr>
                    </a:p>
                    <a:p>
                      <a:pPr marL="1778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003963"/>
                          </a:solidFill>
                          <a:latin typeface="Meiryo UI"/>
                          <a:ea typeface="Meiryo UI"/>
                          <a:cs typeface="Meiryo UI" panose="020B0604030504040204" pitchFamily="50" charset="-128"/>
                        </a:rPr>
                        <a:t>サブチャンネルトップ、個別記事（</a:t>
                      </a:r>
                      <a:r>
                        <a:rPr kumimoji="1" lang="en-US" altLang="ja-JP" sz="800" b="1">
                          <a:solidFill>
                            <a:srgbClr val="003963"/>
                          </a:solidFill>
                          <a:latin typeface="Meiryo UI"/>
                          <a:ea typeface="Meiryo UI"/>
                          <a:cs typeface="Meiryo UI" panose="020B0604030504040204" pitchFamily="50" charset="-128"/>
                        </a:rPr>
                        <a:t>Men’s Fashion </a:t>
                      </a:r>
                      <a:r>
                        <a:rPr kumimoji="1" lang="ja-JP" altLang="en-US" sz="800" b="1">
                          <a:solidFill>
                            <a:srgbClr val="003963"/>
                          </a:solidFill>
                          <a:latin typeface="Meiryo UI"/>
                          <a:ea typeface="Meiryo UI"/>
                          <a:cs typeface="Meiryo UI" panose="020B0604030504040204" pitchFamily="50" charset="-128"/>
                        </a:rPr>
                        <a:t>を除く）</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a:solidFill>
                            <a:schemeClr val="accent6">
                              <a:lumMod val="75000"/>
                            </a:schemeClr>
                          </a:solidFill>
                          <a:latin typeface="Meiryo UI"/>
                          <a:ea typeface="Meiryo UI"/>
                          <a:cs typeface="Meiryo UI" panose="020B0604030504040204" pitchFamily="50" charset="-128"/>
                        </a:rPr>
                        <a:t>30</a:t>
                      </a:r>
                      <a:r>
                        <a:rPr kumimoji="1" lang="ja-JP" altLang="en-US" sz="1050" b="1">
                          <a:solidFill>
                            <a:schemeClr val="accent6">
                              <a:lumMod val="75000"/>
                            </a:schemeClr>
                          </a:solidFill>
                          <a:latin typeface="Meiryo UI"/>
                          <a:ea typeface="Meiryo UI"/>
                          <a:cs typeface="Meiryo UI" panose="020B0604030504040204" pitchFamily="50" charset="-128"/>
                        </a:rPr>
                        <a:t>万回再生開始</a:t>
                      </a:r>
                      <a:r>
                        <a:rPr kumimoji="1" lang="en-US" altLang="ja-JP" sz="1050" b="1">
                          <a:solidFill>
                            <a:schemeClr val="accent6">
                              <a:lumMod val="75000"/>
                            </a:schemeClr>
                          </a:solidFill>
                          <a:latin typeface="Meiryo UI"/>
                          <a:ea typeface="Meiryo UI"/>
                          <a:cs typeface="Meiryo UI" panose="020B0604030504040204" pitchFamily="50" charset="-128"/>
                        </a:rPr>
                        <a:t>/</a:t>
                      </a:r>
                      <a:r>
                        <a:rPr kumimoji="1" lang="ja-JP" altLang="en-US" sz="1050" b="1">
                          <a:solidFill>
                            <a:schemeClr val="accent6">
                              <a:lumMod val="75000"/>
                            </a:schemeClr>
                          </a:solidFill>
                          <a:latin typeface="Meiryo UI"/>
                          <a:ea typeface="Meiryo UI"/>
                          <a:cs typeface="Meiryo UI" panose="020B0604030504040204" pitchFamily="50" charset="-128"/>
                        </a:rPr>
                        <a:t>週</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300</a:t>
                      </a:r>
                      <a:r>
                        <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700" b="0" dirty="0">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extLst>
                  <a:ext uri="{0D108BD9-81ED-4DB2-BD59-A6C34878D82A}">
                    <a16:rowId xmlns:a16="http://schemas.microsoft.com/office/drawing/2014/main" val="10002"/>
                  </a:ext>
                </a:extLst>
              </a:tr>
            </a:tbl>
          </a:graphicData>
        </a:graphic>
      </p:graphicFrame>
      <p:sp>
        <p:nvSpPr>
          <p:cNvPr id="17" name="角丸四角形 16"/>
          <p:cNvSpPr/>
          <p:nvPr/>
        </p:nvSpPr>
        <p:spPr>
          <a:xfrm>
            <a:off x="4494639" y="3544659"/>
            <a:ext cx="908784" cy="216131"/>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23" name="表 22"/>
          <p:cNvGraphicFramePr>
            <a:graphicFrameLocks noGrp="1"/>
          </p:cNvGraphicFramePr>
          <p:nvPr>
            <p:extLst>
              <p:ext uri="{D42A27DB-BD31-4B8C-83A1-F6EECF244321}">
                <p14:modId xmlns:p14="http://schemas.microsoft.com/office/powerpoint/2010/main" val="3425937083"/>
              </p:ext>
            </p:extLst>
          </p:nvPr>
        </p:nvGraphicFramePr>
        <p:xfrm>
          <a:off x="4494639" y="3786941"/>
          <a:ext cx="5300764" cy="1738905"/>
        </p:xfrm>
        <a:graphic>
          <a:graphicData uri="http://schemas.openxmlformats.org/drawingml/2006/table">
            <a:tbl>
              <a:tblPr firstRow="1" bandRow="1">
                <a:tableStyleId>{5940675A-B579-460E-94D1-54222C63F5DA}</a:tableStyleId>
              </a:tblPr>
              <a:tblGrid>
                <a:gridCol w="913322">
                  <a:extLst>
                    <a:ext uri="{9D8B030D-6E8A-4147-A177-3AD203B41FA5}">
                      <a16:colId xmlns:a16="http://schemas.microsoft.com/office/drawing/2014/main" val="20000"/>
                    </a:ext>
                  </a:extLst>
                </a:gridCol>
                <a:gridCol w="1049798">
                  <a:extLst>
                    <a:ext uri="{9D8B030D-6E8A-4147-A177-3AD203B41FA5}">
                      <a16:colId xmlns:a16="http://schemas.microsoft.com/office/drawing/2014/main" val="20001"/>
                    </a:ext>
                  </a:extLst>
                </a:gridCol>
                <a:gridCol w="669087">
                  <a:extLst>
                    <a:ext uri="{9D8B030D-6E8A-4147-A177-3AD203B41FA5}">
                      <a16:colId xmlns:a16="http://schemas.microsoft.com/office/drawing/2014/main" val="20002"/>
                    </a:ext>
                  </a:extLst>
                </a:gridCol>
                <a:gridCol w="890091">
                  <a:extLst>
                    <a:ext uri="{9D8B030D-6E8A-4147-A177-3AD203B41FA5}">
                      <a16:colId xmlns:a16="http://schemas.microsoft.com/office/drawing/2014/main" val="20003"/>
                    </a:ext>
                  </a:extLst>
                </a:gridCol>
                <a:gridCol w="1778466">
                  <a:extLst>
                    <a:ext uri="{9D8B030D-6E8A-4147-A177-3AD203B41FA5}">
                      <a16:colId xmlns:a16="http://schemas.microsoft.com/office/drawing/2014/main" val="20004"/>
                    </a:ext>
                  </a:extLst>
                </a:gridCol>
              </a:tblGrid>
              <a:tr h="256341">
                <a:tc>
                  <a:txBody>
                    <a:bodyPr/>
                    <a:lstStyle/>
                    <a:p>
                      <a:r>
                        <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掲載期間</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2">
                  <a:txBody>
                    <a:bodyPr/>
                    <a:lstStyle/>
                    <a:p>
                      <a:r>
                        <a:rPr kumimoji="1" lang="en-US" altLang="ja-JP" sz="80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週間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掲載開始日</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月曜日（祝日の場合は翌営業日）</a:t>
                      </a: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3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掲載時間</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4">
                  <a:txBody>
                    <a:bodyPr/>
                    <a:lstStyle/>
                    <a:p>
                      <a:r>
                        <a:rPr kumimoji="1" lang="ja-JP" altLang="en-US" sz="800" kern="1200">
                          <a:solidFill>
                            <a:schemeClr val="tx1"/>
                          </a:solidFill>
                          <a:effectLst/>
                          <a:latin typeface="Meiryo UI" panose="020B0604030504040204" pitchFamily="34" charset="-128"/>
                          <a:ea typeface="Meiryo UI" panose="020B0604030504040204" pitchFamily="34" charset="-128"/>
                          <a:cs typeface="+mn-cs"/>
                        </a:rPr>
                        <a:t>月曜日（祝日の際には翌営業日）</a:t>
                      </a:r>
                      <a:r>
                        <a:rPr kumimoji="1" lang="en-US" altLang="ja-JP" sz="800" kern="1200" dirty="0">
                          <a:solidFill>
                            <a:schemeClr val="tx1"/>
                          </a:solidFill>
                          <a:effectLst/>
                          <a:latin typeface="Meiryo UI" panose="020B0604030504040204" pitchFamily="34" charset="-128"/>
                          <a:ea typeface="Meiryo UI" panose="020B0604030504040204" pitchFamily="34" charset="-128"/>
                          <a:cs typeface="+mn-cs"/>
                        </a:rPr>
                        <a:t>9:30</a:t>
                      </a:r>
                      <a:r>
                        <a:rPr kumimoji="1" lang="ja-JP" altLang="en-US" sz="800" kern="1200">
                          <a:solidFill>
                            <a:schemeClr val="tx1"/>
                          </a:solidFill>
                          <a:effectLst/>
                          <a:latin typeface="Meiryo UI" panose="020B0604030504040204" pitchFamily="34" charset="-128"/>
                          <a:ea typeface="Meiryo UI" panose="020B0604030504040204" pitchFamily="34" charset="-128"/>
                          <a:cs typeface="+mn-cs"/>
                        </a:rPr>
                        <a:t>～日曜日</a:t>
                      </a:r>
                      <a:r>
                        <a:rPr kumimoji="1" lang="en-US" altLang="ja-JP" sz="800" kern="1200" dirty="0">
                          <a:solidFill>
                            <a:schemeClr val="tx1"/>
                          </a:solidFill>
                          <a:effectLst/>
                          <a:latin typeface="Meiryo UI" panose="020B0604030504040204" pitchFamily="34" charset="-128"/>
                          <a:ea typeface="Meiryo UI" panose="020B0604030504040204" pitchFamily="34" charset="-128"/>
                          <a:cs typeface="+mn-cs"/>
                        </a:rPr>
                        <a:t>23:59</a:t>
                      </a:r>
                      <a:endParaRPr kumimoji="1" lang="ja-JP" altLang="en-US" sz="800" kern="1200">
                        <a:solidFill>
                          <a:schemeClr val="tx1"/>
                        </a:solidFill>
                        <a:effectLst/>
                        <a:latin typeface="Meiryo UI" panose="020B0604030504040204" pitchFamily="34" charset="-128"/>
                        <a:ea typeface="Meiryo UI" panose="020B0604030504040204" pitchFamily="34" charset="-128"/>
                        <a:cs typeface="+mn-cs"/>
                      </a:endParaRPr>
                    </a:p>
                  </a:txBody>
                  <a:tcPr anchor="ctr">
                    <a:lnL w="12700" cap="flat" cmpd="sng" algn="ctr">
                      <a:noFill/>
                      <a:prstDash val="solid"/>
                      <a:round/>
                      <a:headEnd type="none" w="med" len="med"/>
                      <a:tailEnd type="none" w="med" len="med"/>
                    </a:lnL>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hMerge="1">
                  <a:txBody>
                    <a:bodyPr/>
                    <a:lstStyle/>
                    <a:p>
                      <a:endParaRPr kumimoji="1" lang="ja-JP" altLang="en-US" sz="800">
                        <a:latin typeface="HGPｺﾞｼｯｸM" panose="020B0600000000000000" pitchFamily="50" charset="-128"/>
                        <a:ea typeface="HGPｺﾞｼｯｸM" panose="020B0600000000000000" pitchFamily="50" charset="-128"/>
                      </a:endParaRPr>
                    </a:p>
                  </a:txBody>
                  <a:tcPr anchor="ctr">
                    <a:lnL w="12700" cap="flat" cmpd="sng" algn="ctr">
                      <a:noFill/>
                      <a:prstDash val="solid"/>
                      <a:round/>
                      <a:headEnd type="none" w="med" len="med"/>
                      <a:tailEnd type="none" w="med" len="med"/>
                    </a:lnL>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341">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保証形態</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再生開始数保証</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表示方法</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ローテーション</a:t>
                      </a: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341">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原稿仕様</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巻末「原稿規定」を参照ください。</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hMerge="1">
                  <a:txBody>
                    <a:bodyPr/>
                    <a:lstStyle/>
                    <a:p>
                      <a:endParaRPr kumimoji="1" lang="ja-JP" altLang="en-US" sz="800">
                        <a:latin typeface="HGPｺﾞｼｯｸM" panose="020B0600000000000000" pitchFamily="50" charset="-128"/>
                        <a:ea typeface="HGPｺﾞｼｯｸM" panose="020B0600000000000000" pitchFamily="50" charset="-128"/>
                      </a:endParaRP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3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同時出稿本数</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8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差し替え規定</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差し替え不可</a:t>
                      </a: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3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締め切り</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algn="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絵コンテ</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事前原稿確認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入稿締め切り</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gridSpan="3">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hMerge="1">
                  <a:txBody>
                    <a:bodyPr/>
                    <a:lstStyle/>
                    <a:p>
                      <a:endParaRPr kumimoji="1" lang="ja-JP" altLang="en-US" sz="800">
                        <a:latin typeface="HGPｺﾞｼｯｸM" panose="020B0600000000000000" pitchFamily="50" charset="-128"/>
                        <a:ea typeface="HGPｺﾞｼｯｸM" panose="020B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pSp>
        <p:nvGrpSpPr>
          <p:cNvPr id="29" name="グループ化 28"/>
          <p:cNvGrpSpPr/>
          <p:nvPr/>
        </p:nvGrpSpPr>
        <p:grpSpPr>
          <a:xfrm>
            <a:off x="3081035" y="171954"/>
            <a:ext cx="946328" cy="226480"/>
            <a:chOff x="2345874" y="280659"/>
            <a:chExt cx="921760" cy="226480"/>
          </a:xfrm>
        </p:grpSpPr>
        <p:sp>
          <p:nvSpPr>
            <p:cNvPr id="30"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31" name="テキスト ボックス 30"/>
            <p:cNvSpPr txBox="1"/>
            <p:nvPr/>
          </p:nvSpPr>
          <p:spPr>
            <a:xfrm>
              <a:off x="2649016" y="280659"/>
              <a:ext cx="315713" cy="223138"/>
            </a:xfrm>
            <a:prstGeom prst="rect">
              <a:avLst/>
            </a:prstGeom>
            <a:noFill/>
          </p:spPr>
          <p:txBody>
            <a:bodyPr wrap="none" rtlCol="0">
              <a:spAutoFit/>
            </a:bodyPr>
            <a:lstStyle/>
            <a:p>
              <a:pPr algn="ctr"/>
              <a:r>
                <a:rPr kumimoji="1" lang="en-US" altLang="ja-JP" sz="850" b="1">
                  <a:solidFill>
                    <a:srgbClr val="00253C"/>
                  </a:solidFill>
                  <a:latin typeface="+mn-ea"/>
                  <a:cs typeface="メイリオ" panose="020B0604030504040204" pitchFamily="50" charset="-128"/>
                </a:rPr>
                <a:t>PC</a:t>
              </a:r>
              <a:endParaRPr kumimoji="1" lang="ja-JP" altLang="en-US" sz="850" b="1">
                <a:solidFill>
                  <a:srgbClr val="00253C"/>
                </a:solidFill>
                <a:latin typeface="+mn-ea"/>
                <a:cs typeface="メイリオ" panose="020B0604030504040204" pitchFamily="50" charset="-128"/>
              </a:endParaRPr>
            </a:p>
          </p:txBody>
        </p:sp>
      </p:grpSp>
      <p:grpSp>
        <p:nvGrpSpPr>
          <p:cNvPr id="27" name="グループ化 26">
            <a:extLst>
              <a:ext uri="{FF2B5EF4-FFF2-40B4-BE49-F238E27FC236}">
                <a16:creationId xmlns:a16="http://schemas.microsoft.com/office/drawing/2014/main" id="{91B89D53-080B-4E8A-BD0F-1769F8389E80}"/>
              </a:ext>
            </a:extLst>
          </p:cNvPr>
          <p:cNvGrpSpPr/>
          <p:nvPr/>
        </p:nvGrpSpPr>
        <p:grpSpPr bwMode="auto">
          <a:xfrm rot="5062359">
            <a:off x="2440869" y="2256329"/>
            <a:ext cx="897823" cy="586169"/>
            <a:chOff x="11820526" y="8207375"/>
            <a:chExt cx="1116012" cy="1035050"/>
          </a:xfrm>
          <a:solidFill>
            <a:srgbClr val="C00000"/>
          </a:solidFill>
        </p:grpSpPr>
        <p:sp>
          <p:nvSpPr>
            <p:cNvPr id="28" name="Freeform 11">
              <a:extLst>
                <a:ext uri="{FF2B5EF4-FFF2-40B4-BE49-F238E27FC236}">
                  <a16:creationId xmlns:a16="http://schemas.microsoft.com/office/drawing/2014/main" id="{5B902849-B600-4ABC-909E-F155B987B374}"/>
                </a:ext>
              </a:extLst>
            </p:cNvPr>
            <p:cNvSpPr>
              <a:spLocks/>
            </p:cNvSpPr>
            <p:nvPr/>
          </p:nvSpPr>
          <p:spPr bwMode="auto">
            <a:xfrm>
              <a:off x="11820526" y="8377238"/>
              <a:ext cx="914400" cy="865187"/>
            </a:xfrm>
            <a:custGeom>
              <a:avLst/>
              <a:gdLst/>
              <a:ahLst/>
              <a:cxnLst>
                <a:cxn ang="0">
                  <a:pos x="225" y="0"/>
                </a:cxn>
                <a:cxn ang="0">
                  <a:pos x="227" y="0"/>
                </a:cxn>
                <a:cxn ang="0">
                  <a:pos x="231" y="13"/>
                </a:cxn>
                <a:cxn ang="0">
                  <a:pos x="230" y="14"/>
                </a:cxn>
                <a:cxn ang="0">
                  <a:pos x="133" y="66"/>
                </a:cxn>
                <a:cxn ang="0">
                  <a:pos x="56" y="142"/>
                </a:cxn>
                <a:cxn ang="0">
                  <a:pos x="21" y="191"/>
                </a:cxn>
                <a:cxn ang="0">
                  <a:pos x="14" y="186"/>
                </a:cxn>
                <a:cxn ang="0">
                  <a:pos x="46" y="130"/>
                </a:cxn>
                <a:cxn ang="0">
                  <a:pos x="125" y="53"/>
                </a:cxn>
                <a:cxn ang="0">
                  <a:pos x="225" y="0"/>
                </a:cxn>
              </a:cxnLst>
              <a:rect l="0" t="0" r="r" b="b"/>
              <a:pathLst>
                <a:path w="241" h="228">
                  <a:moveTo>
                    <a:pt x="225" y="0"/>
                  </a:moveTo>
                  <a:cubicBezTo>
                    <a:pt x="226" y="0"/>
                    <a:pt x="226" y="0"/>
                    <a:pt x="227" y="0"/>
                  </a:cubicBezTo>
                  <a:cubicBezTo>
                    <a:pt x="233" y="0"/>
                    <a:pt x="241" y="4"/>
                    <a:pt x="231" y="13"/>
                  </a:cubicBezTo>
                  <a:cubicBezTo>
                    <a:pt x="231" y="13"/>
                    <a:pt x="230" y="14"/>
                    <a:pt x="230" y="14"/>
                  </a:cubicBezTo>
                  <a:cubicBezTo>
                    <a:pt x="228" y="14"/>
                    <a:pt x="176" y="33"/>
                    <a:pt x="133" y="66"/>
                  </a:cubicBezTo>
                  <a:cubicBezTo>
                    <a:pt x="88" y="98"/>
                    <a:pt x="56" y="142"/>
                    <a:pt x="56" y="142"/>
                  </a:cubicBezTo>
                  <a:cubicBezTo>
                    <a:pt x="56" y="142"/>
                    <a:pt x="34" y="169"/>
                    <a:pt x="21" y="191"/>
                  </a:cubicBezTo>
                  <a:cubicBezTo>
                    <a:pt x="0" y="228"/>
                    <a:pt x="4" y="211"/>
                    <a:pt x="14" y="186"/>
                  </a:cubicBezTo>
                  <a:cubicBezTo>
                    <a:pt x="11" y="188"/>
                    <a:pt x="45" y="130"/>
                    <a:pt x="46" y="130"/>
                  </a:cubicBezTo>
                  <a:cubicBezTo>
                    <a:pt x="46" y="130"/>
                    <a:pt x="79" y="85"/>
                    <a:pt x="125" y="53"/>
                  </a:cubicBezTo>
                  <a:cubicBezTo>
                    <a:pt x="170" y="19"/>
                    <a:pt x="223" y="0"/>
                    <a:pt x="225" y="0"/>
                  </a:cubicBezTo>
                  <a:close/>
                </a:path>
              </a:pathLst>
            </a:custGeom>
            <a:grpFill/>
            <a:ln w="9525">
              <a:noFill/>
              <a:round/>
              <a:headEnd/>
              <a:tailEnd/>
            </a:ln>
          </p:spPr>
          <p:txBody>
            <a:bodyPr/>
            <a:lstStyle/>
            <a:p>
              <a:pPr>
                <a:defRPr/>
              </a:pPr>
              <a:endParaRPr lang="ja-JP" altLang="en-US">
                <a:solidFill>
                  <a:prstClr val="black"/>
                </a:solidFill>
              </a:endParaRPr>
            </a:p>
          </p:txBody>
        </p:sp>
        <p:sp>
          <p:nvSpPr>
            <p:cNvPr id="33" name="Freeform 12">
              <a:extLst>
                <a:ext uri="{FF2B5EF4-FFF2-40B4-BE49-F238E27FC236}">
                  <a16:creationId xmlns:a16="http://schemas.microsoft.com/office/drawing/2014/main" id="{7848CEB5-FC6F-4E51-88AC-3E200C2208B6}"/>
                </a:ext>
              </a:extLst>
            </p:cNvPr>
            <p:cNvSpPr>
              <a:spLocks/>
            </p:cNvSpPr>
            <p:nvPr/>
          </p:nvSpPr>
          <p:spPr bwMode="auto">
            <a:xfrm>
              <a:off x="12476163" y="8207375"/>
              <a:ext cx="460375" cy="492125"/>
            </a:xfrm>
            <a:custGeom>
              <a:avLst/>
              <a:gdLst/>
              <a:ahLst/>
              <a:cxnLst>
                <a:cxn ang="0">
                  <a:pos x="115" y="26"/>
                </a:cxn>
                <a:cxn ang="0">
                  <a:pos x="113" y="25"/>
                </a:cxn>
                <a:cxn ang="0">
                  <a:pos x="110" y="24"/>
                </a:cxn>
                <a:cxn ang="0">
                  <a:pos x="103" y="23"/>
                </a:cxn>
                <a:cxn ang="0">
                  <a:pos x="89" y="19"/>
                </a:cxn>
                <a:cxn ang="0">
                  <a:pos x="12" y="0"/>
                </a:cxn>
                <a:cxn ang="0">
                  <a:pos x="10" y="0"/>
                </a:cxn>
                <a:cxn ang="0">
                  <a:pos x="7" y="13"/>
                </a:cxn>
                <a:cxn ang="0">
                  <a:pos x="8" y="14"/>
                </a:cxn>
                <a:cxn ang="0">
                  <a:pos x="84" y="33"/>
                </a:cxn>
                <a:cxn ang="0">
                  <a:pos x="98" y="37"/>
                </a:cxn>
                <a:cxn ang="0">
                  <a:pos x="91" y="43"/>
                </a:cxn>
                <a:cxn ang="0">
                  <a:pos x="74" y="61"/>
                </a:cxn>
                <a:cxn ang="0">
                  <a:pos x="51" y="100"/>
                </a:cxn>
                <a:cxn ang="0">
                  <a:pos x="58" y="105"/>
                </a:cxn>
                <a:cxn ang="0">
                  <a:pos x="84" y="72"/>
                </a:cxn>
                <a:cxn ang="0">
                  <a:pos x="100" y="55"/>
                </a:cxn>
                <a:cxn ang="0">
                  <a:pos x="118" y="39"/>
                </a:cxn>
                <a:cxn ang="0">
                  <a:pos x="118" y="39"/>
                </a:cxn>
                <a:cxn ang="0">
                  <a:pos x="118" y="39"/>
                </a:cxn>
                <a:cxn ang="0">
                  <a:pos x="120" y="33"/>
                </a:cxn>
                <a:cxn ang="0">
                  <a:pos x="115" y="26"/>
                </a:cxn>
              </a:cxnLst>
              <a:rect l="0" t="0" r="r" b="b"/>
              <a:pathLst>
                <a:path w="121" h="130">
                  <a:moveTo>
                    <a:pt x="115" y="26"/>
                  </a:moveTo>
                  <a:cubicBezTo>
                    <a:pt x="113" y="25"/>
                    <a:pt x="113" y="25"/>
                    <a:pt x="113" y="25"/>
                  </a:cubicBezTo>
                  <a:cubicBezTo>
                    <a:pt x="110" y="24"/>
                    <a:pt x="110" y="24"/>
                    <a:pt x="110" y="24"/>
                  </a:cubicBezTo>
                  <a:cubicBezTo>
                    <a:pt x="103" y="23"/>
                    <a:pt x="103" y="23"/>
                    <a:pt x="103" y="23"/>
                  </a:cubicBezTo>
                  <a:cubicBezTo>
                    <a:pt x="89" y="19"/>
                    <a:pt x="89" y="19"/>
                    <a:pt x="89" y="19"/>
                  </a:cubicBezTo>
                  <a:cubicBezTo>
                    <a:pt x="51" y="10"/>
                    <a:pt x="13" y="0"/>
                    <a:pt x="12" y="0"/>
                  </a:cubicBezTo>
                  <a:cubicBezTo>
                    <a:pt x="11" y="0"/>
                    <a:pt x="11" y="0"/>
                    <a:pt x="10" y="0"/>
                  </a:cubicBezTo>
                  <a:cubicBezTo>
                    <a:pt x="0" y="4"/>
                    <a:pt x="4" y="11"/>
                    <a:pt x="7" y="13"/>
                  </a:cubicBezTo>
                  <a:cubicBezTo>
                    <a:pt x="8" y="14"/>
                    <a:pt x="8" y="14"/>
                    <a:pt x="8" y="14"/>
                  </a:cubicBezTo>
                  <a:cubicBezTo>
                    <a:pt x="9" y="14"/>
                    <a:pt x="47" y="24"/>
                    <a:pt x="84" y="33"/>
                  </a:cubicBezTo>
                  <a:cubicBezTo>
                    <a:pt x="89" y="34"/>
                    <a:pt x="93" y="35"/>
                    <a:pt x="98" y="37"/>
                  </a:cubicBezTo>
                  <a:cubicBezTo>
                    <a:pt x="95" y="39"/>
                    <a:pt x="93" y="41"/>
                    <a:pt x="91" y="43"/>
                  </a:cubicBezTo>
                  <a:cubicBezTo>
                    <a:pt x="80" y="53"/>
                    <a:pt x="74" y="61"/>
                    <a:pt x="74" y="61"/>
                  </a:cubicBezTo>
                  <a:cubicBezTo>
                    <a:pt x="73" y="60"/>
                    <a:pt x="48" y="101"/>
                    <a:pt x="51" y="100"/>
                  </a:cubicBezTo>
                  <a:cubicBezTo>
                    <a:pt x="44" y="118"/>
                    <a:pt x="42" y="130"/>
                    <a:pt x="58" y="105"/>
                  </a:cubicBezTo>
                  <a:cubicBezTo>
                    <a:pt x="68" y="90"/>
                    <a:pt x="84" y="72"/>
                    <a:pt x="84" y="72"/>
                  </a:cubicBezTo>
                  <a:cubicBezTo>
                    <a:pt x="84" y="72"/>
                    <a:pt x="90" y="64"/>
                    <a:pt x="100" y="55"/>
                  </a:cubicBezTo>
                  <a:cubicBezTo>
                    <a:pt x="105" y="50"/>
                    <a:pt x="111" y="44"/>
                    <a:pt x="118" y="39"/>
                  </a:cubicBezTo>
                  <a:cubicBezTo>
                    <a:pt x="118" y="39"/>
                    <a:pt x="118" y="39"/>
                    <a:pt x="118" y="39"/>
                  </a:cubicBezTo>
                  <a:cubicBezTo>
                    <a:pt x="118" y="39"/>
                    <a:pt x="118" y="39"/>
                    <a:pt x="118" y="39"/>
                  </a:cubicBezTo>
                  <a:cubicBezTo>
                    <a:pt x="118" y="39"/>
                    <a:pt x="121" y="37"/>
                    <a:pt x="120" y="33"/>
                  </a:cubicBezTo>
                  <a:cubicBezTo>
                    <a:pt x="120" y="29"/>
                    <a:pt x="117" y="27"/>
                    <a:pt x="115" y="26"/>
                  </a:cubicBezTo>
                  <a:close/>
                </a:path>
              </a:pathLst>
            </a:custGeom>
            <a:grpFill/>
            <a:ln w="9525">
              <a:noFill/>
              <a:round/>
              <a:headEnd/>
              <a:tailEnd/>
            </a:ln>
          </p:spPr>
          <p:txBody>
            <a:bodyPr/>
            <a:lstStyle/>
            <a:p>
              <a:pPr>
                <a:defRPr/>
              </a:pPr>
              <a:endParaRPr lang="ja-JP" altLang="en-US">
                <a:solidFill>
                  <a:prstClr val="black"/>
                </a:solidFill>
              </a:endParaRPr>
            </a:p>
          </p:txBody>
        </p:sp>
      </p:grpSp>
      <p:sp>
        <p:nvSpPr>
          <p:cNvPr id="34" name="テキスト ボックス 32">
            <a:extLst>
              <a:ext uri="{FF2B5EF4-FFF2-40B4-BE49-F238E27FC236}">
                <a16:creationId xmlns:a16="http://schemas.microsoft.com/office/drawing/2014/main" id="{5B0018F5-21C6-466A-8217-1B92BE91B138}"/>
              </a:ext>
            </a:extLst>
          </p:cNvPr>
          <p:cNvSpPr txBox="1">
            <a:spLocks noChangeArrowheads="1"/>
          </p:cNvSpPr>
          <p:nvPr/>
        </p:nvSpPr>
        <p:spPr bwMode="auto">
          <a:xfrm>
            <a:off x="3034794" y="1097686"/>
            <a:ext cx="1457450"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ja-JP" altLang="en-US" sz="900">
                <a:latin typeface="HGP創英角ｺﾞｼｯｸUB" panose="020B0900000000000000" pitchFamily="50" charset="-128"/>
                <a:ea typeface="HGP創英角ｺﾞｼｯｸUB" panose="020B0900000000000000" pitchFamily="50" charset="-128"/>
              </a:rPr>
              <a:t>・動画再生中</a:t>
            </a:r>
          </a:p>
          <a:p>
            <a:r>
              <a:rPr lang="ja-JP" altLang="en-US" sz="800">
                <a:latin typeface="HGPｺﾞｼｯｸM" panose="020B0600000000000000" pitchFamily="50" charset="-128"/>
                <a:ea typeface="HGPｺﾞｼｯｸM" panose="020B0600000000000000" pitchFamily="50" charset="-128"/>
              </a:rPr>
              <a:t>　動画：クリックで誘導先遷移</a:t>
            </a:r>
            <a:br>
              <a:rPr lang="en-US" altLang="ja-JP" sz="800">
                <a:latin typeface="HGPｺﾞｼｯｸM" panose="020B0600000000000000" pitchFamily="50" charset="-128"/>
                <a:ea typeface="HGPｺﾞｼｯｸM" panose="020B0600000000000000" pitchFamily="50" charset="-128"/>
              </a:rPr>
            </a:br>
            <a:r>
              <a:rPr lang="ja-JP" altLang="en-US" sz="800">
                <a:latin typeface="HGPｺﾞｼｯｸM" panose="020B0600000000000000" pitchFamily="50" charset="-128"/>
                <a:ea typeface="HGPｺﾞｼｯｸM" panose="020B0600000000000000" pitchFamily="50" charset="-128"/>
              </a:rPr>
              <a:t>　サイドパネル：クリックで</a:t>
            </a:r>
            <a:endParaRPr lang="en-US" altLang="ja-JP" sz="800">
              <a:latin typeface="HGPｺﾞｼｯｸM" panose="020B0600000000000000" pitchFamily="50" charset="-128"/>
              <a:ea typeface="HGPｺﾞｼｯｸM" panose="020B0600000000000000" pitchFamily="50" charset="-128"/>
            </a:endParaRPr>
          </a:p>
          <a:p>
            <a:r>
              <a:rPr lang="ja-JP" altLang="en-US" sz="800">
                <a:latin typeface="HGPｺﾞｼｯｸM" panose="020B0600000000000000" pitchFamily="50" charset="-128"/>
                <a:ea typeface="HGPｺﾞｼｯｸM" panose="020B0600000000000000" pitchFamily="50" charset="-128"/>
              </a:rPr>
              <a:t>　　　　　　　　　　誘導先遷移</a:t>
            </a:r>
            <a:br>
              <a:rPr lang="en-US" altLang="ja-JP" sz="900">
                <a:latin typeface="HGPｺﾞｼｯｸM" panose="020B0600000000000000" pitchFamily="50" charset="-128"/>
                <a:ea typeface="HGPｺﾞｼｯｸM" panose="020B0600000000000000" pitchFamily="50" charset="-128"/>
              </a:rPr>
            </a:br>
            <a:br>
              <a:rPr lang="en-US" altLang="ja-JP" sz="900">
                <a:solidFill>
                  <a:srgbClr val="000000"/>
                </a:solidFill>
                <a:latin typeface="HGPｺﾞｼｯｸM" panose="020B0600000000000000" pitchFamily="50" charset="-128"/>
                <a:ea typeface="HGPｺﾞｼｯｸM" panose="020B0600000000000000" pitchFamily="50" charset="-128"/>
                <a:cs typeface="メイリオ" pitchFamily="50" charset="-128"/>
              </a:rPr>
            </a:br>
            <a:r>
              <a:rPr lang="ja-JP" altLang="en-US" sz="900">
                <a:solidFill>
                  <a:srgbClr val="000000"/>
                </a:solidFill>
                <a:latin typeface="HGP創英角ｺﾞｼｯｸUB" panose="020B0900000000000000" pitchFamily="50" charset="-128"/>
                <a:ea typeface="HGP創英角ｺﾞｼｯｸUB" panose="020B0900000000000000" pitchFamily="50" charset="-128"/>
                <a:cs typeface="メイリオ" pitchFamily="50" charset="-128"/>
              </a:rPr>
              <a:t>・動画再生後</a:t>
            </a:r>
            <a:br>
              <a:rPr lang="en-US" altLang="ja-JP" sz="900">
                <a:solidFill>
                  <a:srgbClr val="000000"/>
                </a:solidFill>
                <a:latin typeface="HGPｺﾞｼｯｸM" panose="020B0600000000000000" pitchFamily="50" charset="-128"/>
                <a:ea typeface="HGPｺﾞｼｯｸM" panose="020B0600000000000000" pitchFamily="50" charset="-128"/>
                <a:cs typeface="メイリオ" pitchFamily="50" charset="-128"/>
              </a:rPr>
            </a:br>
            <a:r>
              <a:rPr lang="ja-JP" altLang="en-US" sz="800">
                <a:solidFill>
                  <a:srgbClr val="000000"/>
                </a:solidFill>
                <a:latin typeface="HGPｺﾞｼｯｸM" panose="020B0600000000000000" pitchFamily="50" charset="-128"/>
                <a:ea typeface="HGPｺﾞｼｯｸM" panose="020B0600000000000000" pitchFamily="50" charset="-128"/>
                <a:cs typeface="メイリオ" pitchFamily="50" charset="-128"/>
              </a:rPr>
              <a:t>　最長</a:t>
            </a:r>
            <a:r>
              <a:rPr lang="en-US" altLang="ja-JP" sz="800">
                <a:solidFill>
                  <a:srgbClr val="000000"/>
                </a:solidFill>
                <a:latin typeface="HGPｺﾞｼｯｸM" panose="020B0600000000000000" pitchFamily="50" charset="-128"/>
                <a:ea typeface="HGPｺﾞｼｯｸM" panose="020B0600000000000000" pitchFamily="50" charset="-128"/>
                <a:cs typeface="メイリオ" pitchFamily="50" charset="-128"/>
              </a:rPr>
              <a:t>30</a:t>
            </a:r>
            <a:r>
              <a:rPr lang="ja-JP" altLang="en-US" sz="800">
                <a:solidFill>
                  <a:srgbClr val="000000"/>
                </a:solidFill>
                <a:latin typeface="HGPｺﾞｼｯｸM" panose="020B0600000000000000" pitchFamily="50" charset="-128"/>
                <a:ea typeface="HGPｺﾞｼｯｸM" panose="020B0600000000000000" pitchFamily="50" charset="-128"/>
                <a:cs typeface="メイリオ" pitchFamily="50" charset="-128"/>
              </a:rPr>
              <a:t>秒間の動画再生後、</a:t>
            </a:r>
            <a:endParaRPr lang="en-US" altLang="ja-JP" sz="800">
              <a:solidFill>
                <a:srgbClr val="000000"/>
              </a:solidFill>
              <a:latin typeface="HGPｺﾞｼｯｸM" panose="020B0600000000000000" pitchFamily="50" charset="-128"/>
              <a:ea typeface="HGPｺﾞｼｯｸM" panose="020B0600000000000000" pitchFamily="50" charset="-128"/>
              <a:cs typeface="メイリオ" pitchFamily="50" charset="-128"/>
            </a:endParaRPr>
          </a:p>
          <a:p>
            <a:r>
              <a:rPr lang="ja-JP" altLang="en-US" sz="800">
                <a:solidFill>
                  <a:srgbClr val="000000"/>
                </a:solidFill>
                <a:latin typeface="HGPｺﾞｼｯｸM" panose="020B0600000000000000" pitchFamily="50" charset="-128"/>
                <a:ea typeface="HGPｺﾞｼｯｸM" panose="020B0600000000000000" pitchFamily="50" charset="-128"/>
                <a:cs typeface="メイリオ" pitchFamily="50" charset="-128"/>
              </a:rPr>
              <a:t>　自動収束し、</a:t>
            </a:r>
            <a:endParaRPr lang="en-US" altLang="ja-JP" sz="800">
              <a:solidFill>
                <a:srgbClr val="000000"/>
              </a:solidFill>
              <a:latin typeface="HGPｺﾞｼｯｸM" panose="020B0600000000000000" pitchFamily="50" charset="-128"/>
              <a:ea typeface="HGPｺﾞｼｯｸM" panose="020B0600000000000000" pitchFamily="50" charset="-128"/>
              <a:cs typeface="メイリオ" pitchFamily="50" charset="-128"/>
            </a:endParaRPr>
          </a:p>
          <a:p>
            <a:r>
              <a:rPr lang="ja-JP" altLang="en-US" sz="800">
                <a:solidFill>
                  <a:srgbClr val="000000"/>
                </a:solidFill>
                <a:latin typeface="HGPｺﾞｼｯｸM" panose="020B0600000000000000" pitchFamily="50" charset="-128"/>
                <a:ea typeface="HGPｺﾞｼｯｸM" panose="020B0600000000000000" pitchFamily="50" charset="-128"/>
                <a:cs typeface="メイリオ" pitchFamily="50" charset="-128"/>
              </a:rPr>
              <a:t>　停止時と同じ状態へ</a:t>
            </a:r>
            <a:endParaRPr lang="en-US" altLang="ja-JP" sz="800">
              <a:solidFill>
                <a:srgbClr val="000000"/>
              </a:solidFill>
              <a:latin typeface="HGPｺﾞｼｯｸM" panose="020B0600000000000000" pitchFamily="50" charset="-128"/>
              <a:ea typeface="HGPｺﾞｼｯｸM" panose="020B0600000000000000" pitchFamily="50" charset="-128"/>
              <a:cs typeface="メイリオ" pitchFamily="50" charset="-128"/>
            </a:endParaRPr>
          </a:p>
          <a:p>
            <a:pPr eaLnBrk="1" fontAlgn="base" hangingPunct="1">
              <a:spcBef>
                <a:spcPct val="0"/>
              </a:spcBef>
              <a:spcAft>
                <a:spcPct val="0"/>
              </a:spcAft>
            </a:pPr>
            <a:endParaRPr lang="en-US" altLang="ja-JP" sz="900">
              <a:solidFill>
                <a:srgbClr val="000000"/>
              </a:solidFill>
              <a:latin typeface="HGPｺﾞｼｯｸM" panose="020B0600000000000000" pitchFamily="50" charset="-128"/>
              <a:ea typeface="HGPｺﾞｼｯｸM" panose="020B0600000000000000" pitchFamily="50" charset="-128"/>
              <a:cs typeface="メイリオ" pitchFamily="50" charset="-128"/>
            </a:endParaRPr>
          </a:p>
          <a:p>
            <a:pPr eaLnBrk="1" fontAlgn="base" hangingPunct="1">
              <a:spcBef>
                <a:spcPct val="0"/>
              </a:spcBef>
              <a:spcAft>
                <a:spcPct val="0"/>
              </a:spcAft>
            </a:pPr>
            <a:r>
              <a:rPr lang="ja-JP" altLang="en-US" sz="800">
                <a:solidFill>
                  <a:srgbClr val="000000"/>
                </a:solidFill>
                <a:latin typeface="HGPｺﾞｼｯｸM" panose="020B0600000000000000" pitchFamily="50" charset="-128"/>
                <a:ea typeface="HGPｺﾞｼｯｸM" panose="020B0600000000000000" pitchFamily="50" charset="-128"/>
                <a:cs typeface="メイリオ" pitchFamily="50" charset="-128"/>
              </a:rPr>
              <a:t>＊音声はデフォルト</a:t>
            </a:r>
            <a:r>
              <a:rPr lang="en-US" altLang="ja-JP" sz="800">
                <a:solidFill>
                  <a:srgbClr val="000000"/>
                </a:solidFill>
                <a:latin typeface="HGPｺﾞｼｯｸM" panose="020B0600000000000000" pitchFamily="50" charset="-128"/>
                <a:ea typeface="HGPｺﾞｼｯｸM" panose="020B0600000000000000" pitchFamily="50" charset="-128"/>
                <a:cs typeface="メイリオ" pitchFamily="50" charset="-128"/>
              </a:rPr>
              <a:t>OFF</a:t>
            </a:r>
          </a:p>
        </p:txBody>
      </p:sp>
      <p:sp>
        <p:nvSpPr>
          <p:cNvPr id="32" name="正方形/長方形 31">
            <a:extLst>
              <a:ext uri="{FF2B5EF4-FFF2-40B4-BE49-F238E27FC236}">
                <a16:creationId xmlns:a16="http://schemas.microsoft.com/office/drawing/2014/main" id="{BC2C705E-9356-4446-9FBE-D884A8C7E67F}"/>
              </a:ext>
            </a:extLst>
          </p:cNvPr>
          <p:cNvSpPr/>
          <p:nvPr/>
        </p:nvSpPr>
        <p:spPr>
          <a:xfrm>
            <a:off x="4402606" y="1492039"/>
            <a:ext cx="5491032" cy="348813"/>
          </a:xfrm>
          <a:prstGeom prst="rect">
            <a:avLst/>
          </a:prstGeom>
          <a:noFill/>
        </p:spPr>
        <p:txBody>
          <a:bodyPr wrap="square">
            <a:spAutoFit/>
          </a:bodyPr>
          <a:lstStyle/>
          <a:p>
            <a:pPr marL="177800" indent="-177800">
              <a:lnSpc>
                <a:spcPts val="10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ブラウザ内ディスプレー広告の占有率を</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に近づけるため、他のレクタングル広告は非表示にします</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※NIKKEI</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STYLE</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は第</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レクタングルのみ非表示</a:t>
            </a:r>
            <a:endParaRPr lang="ja-JP" altLang="en-US" sz="900" kern="900"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4">
            <a:extLst>
              <a:ext uri="{FF2B5EF4-FFF2-40B4-BE49-F238E27FC236}">
                <a16:creationId xmlns:a16="http://schemas.microsoft.com/office/drawing/2014/main" id="{B53D7DAB-4763-499E-8E13-E2E6FD02F68B}"/>
              </a:ext>
            </a:extLst>
          </p:cNvPr>
          <p:cNvSpPr txBox="1"/>
          <p:nvPr/>
        </p:nvSpPr>
        <p:spPr>
          <a:xfrm>
            <a:off x="6451134" y="106282"/>
            <a:ext cx="1987803" cy="723275"/>
          </a:xfrm>
          <a:prstGeom prst="rect">
            <a:avLst/>
          </a:prstGeom>
          <a:solidFill>
            <a:schemeClr val="bg1"/>
          </a:solidFill>
          <a:ln>
            <a:noFill/>
          </a:ln>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デモページ</a:t>
            </a:r>
            <a:r>
              <a:rPr lang="en-GB" altLang="ja-JP" sz="8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URL</a:t>
            </a:r>
          </a:p>
          <a:p>
            <a:r>
              <a:rPr lang="en-US" altLang="ja-JP" sz="800" dirty="0">
                <a:latin typeface="Meiryo UI" panose="020B0604030504040204" pitchFamily="50" charset="-128"/>
                <a:ea typeface="Meiryo UI" panose="020B0604030504040204" pitchFamily="50" charset="-128"/>
                <a:cs typeface="Meiryo UI" panose="020B0604030504040204" pitchFamily="50" charset="-128"/>
                <a:hlinkClick r:id="rId5"/>
              </a:rPr>
              <a:t>https://www.nikkei.com/article/DGXMZO52720030Y9A121C1L82000?ad_preview_li_id=41711</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F2D8B5A0-0361-461C-AC3E-B69FBF93614D}"/>
              </a:ext>
            </a:extLst>
          </p:cNvPr>
          <p:cNvSpPr txBox="1"/>
          <p:nvPr/>
        </p:nvSpPr>
        <p:spPr>
          <a:xfrm>
            <a:off x="1615440" y="6324600"/>
            <a:ext cx="2743200"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700">
                <a:solidFill>
                  <a:srgbClr val="333333"/>
                </a:solidFill>
                <a:latin typeface="HGMゴシックM"/>
                <a:ea typeface="ＭＳ Ｐゴシック"/>
                <a:cs typeface="Segoe UI"/>
              </a:rPr>
              <a:t>※</a:t>
            </a:r>
            <a:r>
              <a:rPr lang="ja-JP" altLang="en-US" sz="700">
                <a:solidFill>
                  <a:srgbClr val="333333"/>
                </a:solidFill>
                <a:latin typeface="HGMゴシックM"/>
                <a:ea typeface="ＭＳ Ｐゴシック"/>
                <a:cs typeface="Segoe UI"/>
              </a:rPr>
              <a:t>掲載イメージ。デザインは変更になる場合がございます。</a:t>
            </a:r>
            <a:endParaRPr lang="en-US" altLang="ja-JP" sz="800">
              <a:latin typeface="HGMゴシックM"/>
              <a:ea typeface="ＭＳ Ｐゴシック"/>
            </a:endParaRPr>
          </a:p>
        </p:txBody>
      </p:sp>
      <p:sp>
        <p:nvSpPr>
          <p:cNvPr id="37" name="Text Box 16">
            <a:extLst>
              <a:ext uri="{FF2B5EF4-FFF2-40B4-BE49-F238E27FC236}">
                <a16:creationId xmlns:a16="http://schemas.microsoft.com/office/drawing/2014/main" id="{C3756318-2C52-48B1-B33A-8E937C82F73F}"/>
              </a:ext>
            </a:extLst>
          </p:cNvPr>
          <p:cNvSpPr txBox="1">
            <a:spLocks noChangeArrowheads="1"/>
          </p:cNvSpPr>
          <p:nvPr/>
        </p:nvSpPr>
        <p:spPr bwMode="auto">
          <a:xfrm>
            <a:off x="9065705" y="6352051"/>
            <a:ext cx="84029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2021.12.1</a:t>
            </a:r>
            <a:r>
              <a:rPr kumimoji="0" lang="ja-JP" altLang="en-US" sz="800">
                <a:solidFill>
                  <a:srgbClr val="C00000"/>
                </a:solidFill>
                <a:latin typeface="Century Gothic"/>
                <a:ea typeface="HGPｺﾞｼｯｸM"/>
              </a:rPr>
              <a:t>更新</a:t>
            </a:r>
            <a:endParaRPr kumimoji="0" lang="ja-JP" altLang="en-US" sz="800" dirty="0">
              <a:solidFill>
                <a:srgbClr val="C00000"/>
              </a:solidFill>
              <a:latin typeface="Century Gothic"/>
              <a:ea typeface="HGPｺﾞｼｯｸM"/>
            </a:endParaRPr>
          </a:p>
        </p:txBody>
      </p:sp>
    </p:spTree>
    <p:extLst>
      <p:ext uri="{BB962C8B-B14F-4D97-AF65-F5344CB8AC3E}">
        <p14:creationId xmlns:p14="http://schemas.microsoft.com/office/powerpoint/2010/main" val="3528559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モバイルビルボード</a:t>
            </a:r>
          </a:p>
        </p:txBody>
      </p:sp>
      <p:grpSp>
        <p:nvGrpSpPr>
          <p:cNvPr id="4" name="グループ化 3"/>
          <p:cNvGrpSpPr/>
          <p:nvPr/>
        </p:nvGrpSpPr>
        <p:grpSpPr>
          <a:xfrm>
            <a:off x="2443498" y="171954"/>
            <a:ext cx="946329" cy="226480"/>
            <a:chOff x="2345874" y="280659"/>
            <a:chExt cx="921760" cy="226480"/>
          </a:xfrm>
        </p:grpSpPr>
        <p:sp>
          <p:nvSpPr>
            <p:cNvPr id="5"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6" name="テキスト ボックス 5"/>
            <p:cNvSpPr txBox="1"/>
            <p:nvPr/>
          </p:nvSpPr>
          <p:spPr>
            <a:xfrm>
              <a:off x="2588123" y="280659"/>
              <a:ext cx="437501" cy="223138"/>
            </a:xfrm>
            <a:prstGeom prst="rect">
              <a:avLst/>
            </a:prstGeom>
            <a:noFill/>
          </p:spPr>
          <p:txBody>
            <a:bodyPr wrap="none" rtlCol="0">
              <a:spAutoFit/>
            </a:bodyPr>
            <a:lstStyle/>
            <a:p>
              <a:pPr algn="ctr"/>
              <a:r>
                <a:rPr kumimoji="1" lang="ja-JP" altLang="en-US" sz="850" b="1">
                  <a:solidFill>
                    <a:srgbClr val="00253C"/>
                  </a:solidFill>
                  <a:latin typeface="+mn-ea"/>
                  <a:cs typeface="メイリオ" panose="020B0604030504040204" pitchFamily="50" charset="-128"/>
                </a:rPr>
                <a:t>リッチ</a:t>
              </a:r>
            </a:p>
          </p:txBody>
        </p:sp>
      </p:grpSp>
      <p:grpSp>
        <p:nvGrpSpPr>
          <p:cNvPr id="7" name="グループ化 6"/>
          <p:cNvGrpSpPr/>
          <p:nvPr/>
        </p:nvGrpSpPr>
        <p:grpSpPr>
          <a:xfrm>
            <a:off x="2443076" y="450938"/>
            <a:ext cx="946330" cy="226480"/>
            <a:chOff x="2345874" y="280659"/>
            <a:chExt cx="921760" cy="226480"/>
          </a:xfrm>
        </p:grpSpPr>
        <p:sp>
          <p:nvSpPr>
            <p:cNvPr id="8"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9" name="テキスト ボックス 8"/>
            <p:cNvSpPr txBox="1"/>
            <p:nvPr/>
          </p:nvSpPr>
          <p:spPr>
            <a:xfrm>
              <a:off x="2519418" y="280659"/>
              <a:ext cx="574902" cy="223138"/>
            </a:xfrm>
            <a:prstGeom prst="rect">
              <a:avLst/>
            </a:prstGeom>
            <a:noFill/>
          </p:spPr>
          <p:txBody>
            <a:bodyPr wrap="none" rtlCol="0">
              <a:spAutoFit/>
            </a:bodyPr>
            <a:lstStyle/>
            <a:p>
              <a:pPr algn="ctr"/>
              <a:r>
                <a:rPr lang="ja-JP" altLang="en-US" sz="850" b="1">
                  <a:solidFill>
                    <a:srgbClr val="00253C"/>
                  </a:solidFill>
                  <a:latin typeface="+mn-ea"/>
                  <a:cs typeface="メイリオ" panose="020B0604030504040204" pitchFamily="50" charset="-128"/>
                </a:rPr>
                <a:t>モバイル</a:t>
              </a:r>
              <a:endParaRPr kumimoji="1" lang="ja-JP" altLang="en-US" sz="850" b="1">
                <a:solidFill>
                  <a:srgbClr val="00253C"/>
                </a:solidFill>
                <a:latin typeface="+mn-ea"/>
                <a:cs typeface="メイリオ" panose="020B0604030504040204" pitchFamily="50" charset="-128"/>
              </a:endParaRPr>
            </a:p>
          </p:txBody>
        </p:sp>
      </p:grpSp>
      <p:sp>
        <p:nvSpPr>
          <p:cNvPr id="10" name="正方形/長方形 9"/>
          <p:cNvSpPr/>
          <p:nvPr/>
        </p:nvSpPr>
        <p:spPr>
          <a:xfrm>
            <a:off x="4402606" y="1055160"/>
            <a:ext cx="4538194" cy="220573"/>
          </a:xfrm>
          <a:prstGeom prst="rect">
            <a:avLst/>
          </a:prstGeom>
          <a:noFill/>
        </p:spPr>
        <p:txBody>
          <a:bodyPr wrap="square">
            <a:spAutoFit/>
          </a:bodyPr>
          <a:lstStyle/>
          <a:p>
            <a:pPr>
              <a:lnSpc>
                <a:spcPts val="1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モバイルのファーストビューに大きな広告を展開します</a:t>
            </a:r>
            <a:endParaRPr lang="ja-JP" altLang="en-US" sz="1000" kern="900" spc="5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402606" y="1288772"/>
            <a:ext cx="4538194" cy="220573"/>
          </a:xfrm>
          <a:prstGeom prst="rect">
            <a:avLst/>
          </a:prstGeom>
          <a:noFill/>
        </p:spPr>
        <p:txBody>
          <a:bodyPr wrap="square">
            <a:spAutoFit/>
          </a:bodyPr>
          <a:lstStyle/>
          <a:p>
            <a:pPr>
              <a:lnSpc>
                <a:spcPts val="1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読者にインパクトのあるアプローチをしたい場合におすすめです</a:t>
            </a:r>
          </a:p>
        </p:txBody>
      </p:sp>
      <p:sp>
        <p:nvSpPr>
          <p:cNvPr id="13" name="正方形/長方形 12"/>
          <p:cNvSpPr/>
          <p:nvPr/>
        </p:nvSpPr>
        <p:spPr>
          <a:xfrm>
            <a:off x="4492438" y="4951637"/>
            <a:ext cx="5172262" cy="954107"/>
          </a:xfrm>
          <a:prstGeom prst="rect">
            <a:avLst/>
          </a:prstGeom>
        </p:spPr>
        <p:txBody>
          <a:bodyPr wrap="square">
            <a:spAutoFit/>
          </a:bodyPr>
          <a:lstStyle/>
          <a:p>
            <a:pPr marL="180975" lvl="0" indent="-180975" fontAlgn="base">
              <a:spcBef>
                <a:spcPct val="0"/>
              </a:spcBef>
              <a:spcAft>
                <a:spcPct val="0"/>
              </a:spcAft>
            </a:pPr>
            <a:r>
              <a:rPr kumimoji="0" lang="en-US" altLang="ja-JP" sz="700" dirty="0">
                <a:latin typeface="HGPｺﾞｼｯｸM" panose="020B0600000000000000" pitchFamily="50" charset="-128"/>
                <a:ea typeface="HGPｺﾞｼｯｸM" panose="020B0600000000000000" pitchFamily="50" charset="-128"/>
              </a:rPr>
              <a:t>※</a:t>
            </a:r>
            <a:r>
              <a:rPr kumimoji="0" lang="ja-JP" altLang="en-US" sz="700" dirty="0">
                <a:latin typeface="HGPｺﾞｼｯｸM" panose="020B0600000000000000" pitchFamily="50" charset="-128"/>
                <a:ea typeface="HGPｺﾞｼｯｸM" panose="020B0600000000000000" pitchFamily="50" charset="-128"/>
              </a:rPr>
              <a:t>　日経電子版アプリには配信されません</a:t>
            </a:r>
            <a:endParaRPr kumimoji="0" lang="en-US" altLang="ja-JP" sz="700" dirty="0">
              <a:latin typeface="HGPｺﾞｼｯｸM" panose="020B0600000000000000" pitchFamily="50" charset="-128"/>
              <a:ea typeface="HGPｺﾞｼｯｸM" panose="020B0600000000000000" pitchFamily="50" charset="-128"/>
            </a:endParaRPr>
          </a:p>
          <a:p>
            <a:pPr marL="180975" lvl="0" indent="-180975" fontAlgn="base">
              <a:spcBef>
                <a:spcPct val="0"/>
              </a:spcBef>
              <a:spcAft>
                <a:spcPct val="0"/>
              </a:spcAft>
            </a:pPr>
            <a:r>
              <a:rPr kumimoji="0" lang="en-US" altLang="ja-JP" sz="700" dirty="0">
                <a:latin typeface="HGPｺﾞｼｯｸM" panose="020B0600000000000000" pitchFamily="50" charset="-128"/>
                <a:ea typeface="HGPｺﾞｼｯｸM" panose="020B0600000000000000" pitchFamily="50" charset="-128"/>
              </a:rPr>
              <a:t>※	</a:t>
            </a:r>
            <a:r>
              <a:rPr kumimoji="0" lang="ja-JP" altLang="en-US" sz="700" dirty="0">
                <a:latin typeface="HGPｺﾞｼｯｸM" panose="020B0600000000000000" pitchFamily="50" charset="-128"/>
                <a:ea typeface="HGPｺﾞｼｯｸM" panose="020B0600000000000000" pitchFamily="50" charset="-128"/>
              </a:rPr>
              <a:t>ログイン状態の有料会員には配信されません。</a:t>
            </a:r>
            <a:endParaRPr kumimoji="0" lang="en-US" altLang="ja-JP" sz="700" dirty="0">
              <a:latin typeface="HGPｺﾞｼｯｸM" panose="020B0600000000000000" pitchFamily="50" charset="-128"/>
              <a:ea typeface="HGPｺﾞｼｯｸM" panose="020B0600000000000000" pitchFamily="50" charset="-128"/>
            </a:endParaRPr>
          </a:p>
          <a:p>
            <a:pPr marL="180975" lvl="0" indent="-180975" fontAlgn="base">
              <a:spcBef>
                <a:spcPct val="0"/>
              </a:spcBef>
              <a:spcAft>
                <a:spcPct val="0"/>
              </a:spcAft>
            </a:pPr>
            <a:r>
              <a:rPr kumimoji="0" lang="en-US" altLang="ja-JP" sz="700" dirty="0">
                <a:latin typeface="HGPｺﾞｼｯｸM" panose="020B0600000000000000" pitchFamily="50" charset="-128"/>
                <a:ea typeface="HGPｺﾞｼｯｸM" panose="020B0600000000000000" pitchFamily="50" charset="-128"/>
              </a:rPr>
              <a:t>※	</a:t>
            </a:r>
            <a:r>
              <a:rPr kumimoji="0" lang="ja-JP" altLang="en-US" sz="700" dirty="0">
                <a:latin typeface="HGPｺﾞｼｯｸM" panose="020B0600000000000000" pitchFamily="50" charset="-128"/>
                <a:ea typeface="HGPｺﾞｼｯｸM" panose="020B0600000000000000" pitchFamily="50" charset="-128"/>
              </a:rPr>
              <a:t>事前に原稿案を確認のうえ、媒体判断によりお断りまたは修正をお願いする場合があります。</a:t>
            </a:r>
            <a:endParaRPr kumimoji="0" lang="en-US" altLang="ja-JP" sz="700" dirty="0">
              <a:latin typeface="HGPｺﾞｼｯｸM" panose="020B0600000000000000" pitchFamily="50" charset="-128"/>
              <a:ea typeface="HGPｺﾞｼｯｸM" panose="020B0600000000000000" pitchFamily="50" charset="-128"/>
            </a:endParaRPr>
          </a:p>
          <a:p>
            <a:pPr marL="180975" lvl="0" indent="-180975" fontAlgn="base">
              <a:spcBef>
                <a:spcPct val="0"/>
              </a:spcBef>
              <a:spcAft>
                <a:spcPct val="0"/>
              </a:spcAft>
            </a:pPr>
            <a:r>
              <a:rPr kumimoji="0" lang="en-US" altLang="ja-JP" sz="700" dirty="0">
                <a:latin typeface="HGPｺﾞｼｯｸM" panose="020B0600000000000000" pitchFamily="50" charset="-128"/>
                <a:ea typeface="HGPｺﾞｼｯｸM" panose="020B0600000000000000" pitchFamily="50" charset="-128"/>
              </a:rPr>
              <a:t>※	</a:t>
            </a:r>
            <a:r>
              <a:rPr kumimoji="0" lang="ja-JP" altLang="en-US" sz="700" dirty="0">
                <a:latin typeface="HGPｺﾞｼｯｸM" panose="020B0600000000000000" pitchFamily="50" charset="-128"/>
                <a:ea typeface="HGPｺﾞｼｯｸM" panose="020B0600000000000000" pitchFamily="50" charset="-128"/>
              </a:rPr>
              <a:t>フリークエンシーコントロールを実施します。</a:t>
            </a:r>
            <a:endParaRPr kumimoji="0" lang="en-US" altLang="ja-JP" sz="700" dirty="0">
              <a:latin typeface="HGPｺﾞｼｯｸM" panose="020B0600000000000000" pitchFamily="50" charset="-128"/>
              <a:ea typeface="HGPｺﾞｼｯｸM" panose="020B0600000000000000" pitchFamily="50" charset="-128"/>
            </a:endParaRPr>
          </a:p>
          <a:p>
            <a:pPr marL="180975" lvl="0" indent="-180975" fontAlgn="base">
              <a:spcBef>
                <a:spcPct val="0"/>
              </a:spcBef>
              <a:spcAft>
                <a:spcPct val="0"/>
              </a:spcAft>
            </a:pPr>
            <a:r>
              <a:rPr kumimoji="0" lang="en-US" altLang="ja-JP" sz="700" dirty="0">
                <a:latin typeface="HGPｺﾞｼｯｸM" panose="020B0600000000000000" pitchFamily="50" charset="-128"/>
                <a:ea typeface="HGPｺﾞｼｯｸM" panose="020B0600000000000000" pitchFamily="50" charset="-128"/>
              </a:rPr>
              <a:t>※	</a:t>
            </a:r>
            <a:r>
              <a:rPr kumimoji="0" lang="ja-JP" altLang="en-US" sz="700" dirty="0">
                <a:latin typeface="HGPｺﾞｼｯｸM" panose="020B0600000000000000" pitchFamily="50" charset="-128"/>
                <a:ea typeface="HGPｺﾞｼｯｸM" panose="020B0600000000000000" pitchFamily="50" charset="-128"/>
              </a:rPr>
              <a:t>日ごと、時間ごとの均等配信は保証いたしません。</a:t>
            </a:r>
            <a:endParaRPr kumimoji="0" lang="en-US" altLang="ja-JP" sz="700" dirty="0">
              <a:latin typeface="HGPｺﾞｼｯｸM" panose="020B0600000000000000" pitchFamily="50" charset="-128"/>
              <a:ea typeface="HGPｺﾞｼｯｸM" panose="020B0600000000000000" pitchFamily="50" charset="-128"/>
            </a:endParaRPr>
          </a:p>
          <a:p>
            <a:pPr marL="180975" indent="-180975"/>
            <a:r>
              <a:rPr kumimoji="0" lang="en-US" altLang="ja-JP" sz="700" dirty="0">
                <a:latin typeface="HGPｺﾞｼｯｸM" panose="020B0600000000000000" pitchFamily="50" charset="-128"/>
                <a:ea typeface="HGPｺﾞｼｯｸM" panose="020B0600000000000000" pitchFamily="50" charset="-128"/>
              </a:rPr>
              <a:t>※	</a:t>
            </a:r>
            <a:r>
              <a:rPr kumimoji="0" lang="ja-JP" altLang="en-US" sz="700" dirty="0">
                <a:solidFill>
                  <a:prstClr val="black"/>
                </a:solidFill>
                <a:latin typeface="HGPｺﾞｼｯｸM" panose="020B0600000000000000" pitchFamily="50" charset="-128"/>
                <a:ea typeface="HGPｺﾞｼｯｸM" panose="020B0600000000000000" pitchFamily="50" charset="-128"/>
              </a:rPr>
              <a:t>特報（臨時ニュース）が入った際は掲載を一時的に中止します。</a:t>
            </a:r>
            <a:endParaRPr kumimoji="0" lang="en-US" altLang="ja-JP" sz="700" dirty="0">
              <a:solidFill>
                <a:prstClr val="black"/>
              </a:solidFill>
              <a:latin typeface="HGPｺﾞｼｯｸM" panose="020B0600000000000000" pitchFamily="50" charset="-128"/>
              <a:ea typeface="HGPｺﾞｼｯｸM" panose="020B0600000000000000" pitchFamily="50" charset="-128"/>
            </a:endParaRPr>
          </a:p>
          <a:p>
            <a:pPr marL="177800"/>
            <a:r>
              <a:rPr kumimoji="0" lang="ja-JP" altLang="en-US" sz="700" dirty="0">
                <a:solidFill>
                  <a:prstClr val="black"/>
                </a:solidFill>
                <a:latin typeface="HGPｺﾞｼｯｸM" panose="020B0600000000000000" pitchFamily="50" charset="-128"/>
                <a:ea typeface="HGPｺﾞｼｯｸM" panose="020B0600000000000000" pitchFamily="50" charset="-128"/>
              </a:rPr>
              <a:t>特報が頻繁に入った場合、オーダー期間内に保証インプレッション数を消化できない場合があります。</a:t>
            </a:r>
            <a:endParaRPr kumimoji="0" lang="en-US" altLang="ja-JP" sz="700" dirty="0">
              <a:solidFill>
                <a:prstClr val="black"/>
              </a:solidFill>
              <a:latin typeface="HGPｺﾞｼｯｸM" panose="020B0600000000000000" pitchFamily="50" charset="-128"/>
              <a:ea typeface="HGPｺﾞｼｯｸM" panose="020B0600000000000000" pitchFamily="50" charset="-128"/>
            </a:endParaRPr>
          </a:p>
          <a:p>
            <a:pPr marL="177800"/>
            <a:endParaRPr kumimoji="0" lang="en-US" altLang="ja-JP" sz="700" dirty="0">
              <a:solidFill>
                <a:prstClr val="black"/>
              </a:solidFill>
              <a:latin typeface="HGPｺﾞｼｯｸM" panose="020B0600000000000000" pitchFamily="50" charset="-128"/>
              <a:ea typeface="HGPｺﾞｼｯｸM" panose="020B0600000000000000" pitchFamily="50" charset="-128"/>
            </a:endParaRPr>
          </a:p>
        </p:txBody>
      </p:sp>
      <p:graphicFrame>
        <p:nvGraphicFramePr>
          <p:cNvPr id="16" name="表 15"/>
          <p:cNvGraphicFramePr>
            <a:graphicFrameLocks noGrp="1"/>
          </p:cNvGraphicFramePr>
          <p:nvPr/>
        </p:nvGraphicFramePr>
        <p:xfrm>
          <a:off x="4492438" y="1815045"/>
          <a:ext cx="5287344" cy="727200"/>
        </p:xfrm>
        <a:graphic>
          <a:graphicData uri="http://schemas.openxmlformats.org/drawingml/2006/table">
            <a:tbl>
              <a:tblPr firstRow="1" bandRow="1">
                <a:tableStyleId>{5C22544A-7EE6-4342-B048-85BDC9FD1C3A}</a:tableStyleId>
              </a:tblPr>
              <a:tblGrid>
                <a:gridCol w="2905725">
                  <a:extLst>
                    <a:ext uri="{9D8B030D-6E8A-4147-A177-3AD203B41FA5}">
                      <a16:colId xmlns:a16="http://schemas.microsoft.com/office/drawing/2014/main" val="20000"/>
                    </a:ext>
                  </a:extLst>
                </a:gridCol>
                <a:gridCol w="1481667">
                  <a:extLst>
                    <a:ext uri="{9D8B030D-6E8A-4147-A177-3AD203B41FA5}">
                      <a16:colId xmlns:a16="http://schemas.microsoft.com/office/drawing/2014/main" val="20001"/>
                    </a:ext>
                  </a:extLst>
                </a:gridCol>
                <a:gridCol w="899952">
                  <a:extLst>
                    <a:ext uri="{9D8B030D-6E8A-4147-A177-3AD203B41FA5}">
                      <a16:colId xmlns:a16="http://schemas.microsoft.com/office/drawing/2014/main" val="20002"/>
                    </a:ext>
                  </a:extLst>
                </a:gridCol>
              </a:tblGrid>
              <a:tr h="259200">
                <a:tc>
                  <a:txBody>
                    <a:bodyPr/>
                    <a:lstStyle/>
                    <a:p>
                      <a:pPr algn="ctr"/>
                      <a:r>
                        <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掲載場所</a:t>
                      </a:r>
                    </a:p>
                  </a:txBody>
                  <a:tcPr marL="93877" marR="93877" marT="36000" marB="36000" anchor="ctr">
                    <a:lnL w="12700" cap="flat" cmpd="sng" algn="ctr">
                      <a:solidFill>
                        <a:srgbClr val="185680"/>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掲載量</a:t>
                      </a:r>
                    </a:p>
                  </a:txBody>
                  <a:tcPr marL="93877" marR="93877" marT="36000" marB="36000" anchor="ctr">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料金</a:t>
                      </a:r>
                    </a:p>
                  </a:txBody>
                  <a:tcPr marL="93877" marR="93877" marT="36000" marB="36000" anchor="ctr">
                    <a:lnL w="12700" cap="flat" cmpd="sng" algn="ctr">
                      <a:solidFill>
                        <a:srgbClr val="E1E6EF"/>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extLst>
                  <a:ext uri="{0D108BD9-81ED-4DB2-BD59-A6C34878D82A}">
                    <a16:rowId xmlns:a16="http://schemas.microsoft.com/office/drawing/2014/main" val="10000"/>
                  </a:ext>
                </a:extLst>
              </a:tr>
              <a:tr h="46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日経電子版モバイル　記事面</a:t>
                      </a:r>
                      <a:endParaRPr kumimoji="1" lang="ja-JP" altLang="en-US" sz="8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accent6">
                              <a:lumMod val="75000"/>
                            </a:schemeClr>
                          </a:solidFill>
                          <a:latin typeface="Meiryo UI"/>
                          <a:ea typeface="Meiryo UI"/>
                          <a:cs typeface="Meiryo UI" panose="020B0604030504040204" pitchFamily="50" charset="-128"/>
                        </a:rPr>
                        <a:t>100</a:t>
                      </a:r>
                      <a:r>
                        <a:rPr kumimoji="1" lang="ja-JP" altLang="en-US" sz="1050" b="1" dirty="0">
                          <a:solidFill>
                            <a:schemeClr val="accent6">
                              <a:lumMod val="75000"/>
                            </a:schemeClr>
                          </a:solidFill>
                          <a:latin typeface="Meiryo UI"/>
                          <a:ea typeface="Meiryo UI"/>
                          <a:cs typeface="Meiryo UI" panose="020B0604030504040204" pitchFamily="50" charset="-128"/>
                        </a:rPr>
                        <a:t>万</a:t>
                      </a:r>
                      <a:r>
                        <a:rPr kumimoji="1" lang="en-US" altLang="ja-JP" sz="1050" b="1" dirty="0">
                          <a:solidFill>
                            <a:schemeClr val="accent6">
                              <a:lumMod val="75000"/>
                            </a:schemeClr>
                          </a:solidFill>
                          <a:latin typeface="Meiryo UI"/>
                          <a:ea typeface="Meiryo UI"/>
                          <a:cs typeface="Meiryo UI" panose="020B0604030504040204" pitchFamily="50" charset="-128"/>
                        </a:rPr>
                        <a:t>imps/</a:t>
                      </a:r>
                      <a:r>
                        <a:rPr kumimoji="1" lang="ja-JP" altLang="en-US" sz="1050" b="1" dirty="0">
                          <a:solidFill>
                            <a:schemeClr val="accent6">
                              <a:lumMod val="75000"/>
                            </a:schemeClr>
                          </a:solidFill>
                          <a:latin typeface="Meiryo UI"/>
                          <a:ea typeface="Meiryo UI"/>
                          <a:cs typeface="Meiryo UI" panose="020B0604030504040204" pitchFamily="50" charset="-128"/>
                        </a:rPr>
                        <a:t>週</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720</a:t>
                      </a:r>
                      <a:r>
                        <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17" name="角丸四角形 16"/>
          <p:cNvSpPr/>
          <p:nvPr/>
        </p:nvSpPr>
        <p:spPr>
          <a:xfrm>
            <a:off x="4502608" y="2953602"/>
            <a:ext cx="908784" cy="216131"/>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23" name="表 22"/>
          <p:cNvGraphicFramePr>
            <a:graphicFrameLocks noGrp="1"/>
          </p:cNvGraphicFramePr>
          <p:nvPr>
            <p:extLst>
              <p:ext uri="{D42A27DB-BD31-4B8C-83A1-F6EECF244321}">
                <p14:modId xmlns:p14="http://schemas.microsoft.com/office/powerpoint/2010/main" val="165293050"/>
              </p:ext>
            </p:extLst>
          </p:nvPr>
        </p:nvGraphicFramePr>
        <p:xfrm>
          <a:off x="4502608" y="3195884"/>
          <a:ext cx="5300764" cy="1738905"/>
        </p:xfrm>
        <a:graphic>
          <a:graphicData uri="http://schemas.openxmlformats.org/drawingml/2006/table">
            <a:tbl>
              <a:tblPr firstRow="1" bandRow="1">
                <a:tableStyleId>{5940675A-B579-460E-94D1-54222C63F5DA}</a:tableStyleId>
              </a:tblPr>
              <a:tblGrid>
                <a:gridCol w="913322">
                  <a:extLst>
                    <a:ext uri="{9D8B030D-6E8A-4147-A177-3AD203B41FA5}">
                      <a16:colId xmlns:a16="http://schemas.microsoft.com/office/drawing/2014/main" val="20000"/>
                    </a:ext>
                  </a:extLst>
                </a:gridCol>
                <a:gridCol w="1049798">
                  <a:extLst>
                    <a:ext uri="{9D8B030D-6E8A-4147-A177-3AD203B41FA5}">
                      <a16:colId xmlns:a16="http://schemas.microsoft.com/office/drawing/2014/main" val="20001"/>
                    </a:ext>
                  </a:extLst>
                </a:gridCol>
                <a:gridCol w="669087">
                  <a:extLst>
                    <a:ext uri="{9D8B030D-6E8A-4147-A177-3AD203B41FA5}">
                      <a16:colId xmlns:a16="http://schemas.microsoft.com/office/drawing/2014/main" val="20002"/>
                    </a:ext>
                  </a:extLst>
                </a:gridCol>
                <a:gridCol w="890091">
                  <a:extLst>
                    <a:ext uri="{9D8B030D-6E8A-4147-A177-3AD203B41FA5}">
                      <a16:colId xmlns:a16="http://schemas.microsoft.com/office/drawing/2014/main" val="20003"/>
                    </a:ext>
                  </a:extLst>
                </a:gridCol>
                <a:gridCol w="1778466">
                  <a:extLst>
                    <a:ext uri="{9D8B030D-6E8A-4147-A177-3AD203B41FA5}">
                      <a16:colId xmlns:a16="http://schemas.microsoft.com/office/drawing/2014/main" val="20004"/>
                    </a:ext>
                  </a:extLst>
                </a:gridCol>
              </a:tblGrid>
              <a:tr h="256341">
                <a:tc>
                  <a:txBody>
                    <a:bodyPr/>
                    <a:lstStyle/>
                    <a:p>
                      <a:r>
                        <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掲載期間</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2">
                  <a:txBody>
                    <a:bodyPr/>
                    <a:lstStyle/>
                    <a:p>
                      <a:r>
                        <a:rPr kumimoji="1" lang="en-US" altLang="ja-JP" sz="80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週間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掲載開始日</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月曜日（祝日の場合は翌営業日）</a:t>
                      </a: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3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掲載時間</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kern="1200">
                          <a:solidFill>
                            <a:schemeClr val="tx1"/>
                          </a:solidFill>
                          <a:effectLst/>
                          <a:latin typeface="Meiryo UI" panose="020B0604030504040204" pitchFamily="34" charset="-128"/>
                          <a:ea typeface="Meiryo UI" panose="020B0604030504040204" pitchFamily="34" charset="-128"/>
                          <a:cs typeface="+mn-cs"/>
                        </a:rPr>
                        <a:t>月曜日（祝日の際には翌営業日）</a:t>
                      </a:r>
                      <a:r>
                        <a:rPr kumimoji="1" lang="en-US" altLang="ja-JP" sz="800" kern="1200" dirty="0">
                          <a:solidFill>
                            <a:schemeClr val="tx1"/>
                          </a:solidFill>
                          <a:effectLst/>
                          <a:latin typeface="Meiryo UI" panose="020B0604030504040204" pitchFamily="34" charset="-128"/>
                          <a:ea typeface="Meiryo UI" panose="020B0604030504040204" pitchFamily="34" charset="-128"/>
                          <a:cs typeface="+mn-cs"/>
                        </a:rPr>
                        <a:t>9:30</a:t>
                      </a:r>
                      <a:r>
                        <a:rPr kumimoji="1" lang="ja-JP" altLang="en-US" sz="800" kern="1200">
                          <a:solidFill>
                            <a:schemeClr val="tx1"/>
                          </a:solidFill>
                          <a:effectLst/>
                          <a:latin typeface="Meiryo UI" panose="020B0604030504040204" pitchFamily="34" charset="-128"/>
                          <a:ea typeface="Meiryo UI" panose="020B0604030504040204" pitchFamily="34" charset="-128"/>
                          <a:cs typeface="+mn-cs"/>
                        </a:rPr>
                        <a:t>～日曜日</a:t>
                      </a:r>
                      <a:r>
                        <a:rPr kumimoji="1" lang="en-US" altLang="ja-JP" sz="800" kern="1200" dirty="0">
                          <a:solidFill>
                            <a:schemeClr val="tx1"/>
                          </a:solidFill>
                          <a:effectLst/>
                          <a:latin typeface="Meiryo UI" panose="020B0604030504040204" pitchFamily="34" charset="-128"/>
                          <a:ea typeface="Meiryo UI" panose="020B0604030504040204" pitchFamily="34" charset="-128"/>
                          <a:cs typeface="+mn-cs"/>
                        </a:rPr>
                        <a:t>23:59</a:t>
                      </a:r>
                      <a:endParaRPr kumimoji="1" lang="ja-JP" altLang="en-US" sz="800" kern="1200">
                        <a:solidFill>
                          <a:schemeClr val="tx1"/>
                        </a:solidFill>
                        <a:effectLst/>
                        <a:latin typeface="Meiryo UI" panose="020B0604030504040204" pitchFamily="34" charset="-128"/>
                        <a:ea typeface="Meiryo UI" panose="020B0604030504040204" pitchFamily="34" charset="-128"/>
                        <a:cs typeface="+mn-cs"/>
                      </a:endParaRPr>
                    </a:p>
                  </a:txBody>
                  <a:tcPr anchor="ctr">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hMerge="1">
                  <a:txBody>
                    <a:bodyPr/>
                    <a:lstStyle/>
                    <a:p>
                      <a:endParaRPr kumimoji="1" lang="ja-JP" altLang="en-US" sz="800">
                        <a:latin typeface="HGPｺﾞｼｯｸM" panose="020B0600000000000000" pitchFamily="50" charset="-128"/>
                        <a:ea typeface="HGPｺﾞｼｯｸM" panose="020B0600000000000000" pitchFamily="50" charset="-128"/>
                      </a:endParaRPr>
                    </a:p>
                  </a:txBody>
                  <a:tcPr anchor="ctr">
                    <a:lnL w="12700" cap="flat" cmpd="sng" algn="ctr">
                      <a:noFill/>
                      <a:prstDash val="solid"/>
                      <a:round/>
                      <a:headEnd type="none" w="med" len="med"/>
                      <a:tailEnd type="none" w="med" len="med"/>
                    </a:lnL>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341">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保証形態</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インプレッション保証</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表示方法</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ローテーション</a:t>
                      </a: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341">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原稿仕様</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巻末「原稿規定」 を参照ください。</a:t>
                      </a:r>
                      <a:endParaRPr kumimoji="1" lang="en-US" altLang="ja-JP" sz="8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hMerge="1">
                  <a:txBody>
                    <a:bodyPr/>
                    <a:lstStyle/>
                    <a:p>
                      <a:endParaRPr kumimoji="1" lang="ja-JP" altLang="en-US" sz="800">
                        <a:latin typeface="HGPｺﾞｼｯｸM" panose="020B0600000000000000" pitchFamily="50" charset="-128"/>
                        <a:ea typeface="HGPｺﾞｼｯｸM" panose="020B0600000000000000" pitchFamily="50" charset="-128"/>
                      </a:endParaRP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3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同時出稿本数</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8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差し替え規定</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差し替え不可</a:t>
                      </a: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3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締め切り</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algn="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絵コンテ</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事前原稿確認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入稿締め切り</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gridSpan="3">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hMerge="1">
                  <a:txBody>
                    <a:bodyPr/>
                    <a:lstStyle/>
                    <a:p>
                      <a:endParaRPr kumimoji="1" lang="ja-JP" altLang="en-US" sz="800">
                        <a:latin typeface="HGPｺﾞｼｯｸM" panose="020B0600000000000000" pitchFamily="50" charset="-128"/>
                        <a:ea typeface="HGPｺﾞｼｯｸM" panose="020B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35" name="Text Box 16">
            <a:extLst>
              <a:ext uri="{FF2B5EF4-FFF2-40B4-BE49-F238E27FC236}">
                <a16:creationId xmlns:a16="http://schemas.microsoft.com/office/drawing/2014/main" id="{B335ABDD-C657-49FE-A649-D087C602DF2C}"/>
              </a:ext>
            </a:extLst>
          </p:cNvPr>
          <p:cNvSpPr txBox="1">
            <a:spLocks noChangeArrowheads="1"/>
          </p:cNvSpPr>
          <p:nvPr/>
        </p:nvSpPr>
        <p:spPr bwMode="auto">
          <a:xfrm>
            <a:off x="9053343" y="6316928"/>
            <a:ext cx="84029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2021.12.1</a:t>
            </a:r>
            <a:r>
              <a:rPr kumimoji="0" lang="ja-JP" altLang="en-US" sz="800">
                <a:solidFill>
                  <a:srgbClr val="C00000"/>
                </a:solidFill>
                <a:latin typeface="Century Gothic"/>
                <a:ea typeface="HGPｺﾞｼｯｸM"/>
              </a:rPr>
              <a:t>更新</a:t>
            </a:r>
            <a:endParaRPr kumimoji="0" lang="ja-JP" altLang="en-US" sz="800" dirty="0">
              <a:solidFill>
                <a:srgbClr val="C00000"/>
              </a:solidFill>
              <a:latin typeface="Century Gothic"/>
              <a:ea typeface="HGPｺﾞｼｯｸM"/>
            </a:endParaRPr>
          </a:p>
        </p:txBody>
      </p:sp>
      <p:grpSp>
        <p:nvGrpSpPr>
          <p:cNvPr id="12" name="グループ化 11">
            <a:extLst>
              <a:ext uri="{FF2B5EF4-FFF2-40B4-BE49-F238E27FC236}">
                <a16:creationId xmlns:a16="http://schemas.microsoft.com/office/drawing/2014/main" id="{C0A2AA92-0CFA-48CF-B887-8DBDCCFCCF53}"/>
              </a:ext>
            </a:extLst>
          </p:cNvPr>
          <p:cNvGrpSpPr/>
          <p:nvPr/>
        </p:nvGrpSpPr>
        <p:grpSpPr>
          <a:xfrm>
            <a:off x="1446120" y="1537030"/>
            <a:ext cx="1993911" cy="3783939"/>
            <a:chOff x="940251" y="1488495"/>
            <a:chExt cx="1993911" cy="3783939"/>
          </a:xfrm>
        </p:grpSpPr>
        <p:grpSp>
          <p:nvGrpSpPr>
            <p:cNvPr id="43" name="グループ化 42">
              <a:extLst>
                <a:ext uri="{FF2B5EF4-FFF2-40B4-BE49-F238E27FC236}">
                  <a16:creationId xmlns:a16="http://schemas.microsoft.com/office/drawing/2014/main" id="{766D013F-7AF6-43A5-9B46-53D39E83866D}"/>
                </a:ext>
              </a:extLst>
            </p:cNvPr>
            <p:cNvGrpSpPr/>
            <p:nvPr/>
          </p:nvGrpSpPr>
          <p:grpSpPr>
            <a:xfrm>
              <a:off x="940251" y="1488495"/>
              <a:ext cx="1993911" cy="3783939"/>
              <a:chOff x="813975" y="1932188"/>
              <a:chExt cx="1993911" cy="3783939"/>
            </a:xfrm>
          </p:grpSpPr>
          <p:pic>
            <p:nvPicPr>
              <p:cNvPr id="44" name="Picture 2" descr="\\ndc32030\iソリューション局\iソリューション部\@iソリューション部共通\#【DB局】広告ガイドリニューアル\2017_08_イラスト修正など\イラスト\0815修正依頼対応イラスト\【 モバイルメニュー】モバイルレクタングル_日経電子版モバイル.png">
                <a:extLst>
                  <a:ext uri="{FF2B5EF4-FFF2-40B4-BE49-F238E27FC236}">
                    <a16:creationId xmlns:a16="http://schemas.microsoft.com/office/drawing/2014/main" id="{FC2233E5-ED73-446E-8059-9FF9486386D8}"/>
                  </a:ext>
                </a:extLst>
              </p:cNvPr>
              <p:cNvPicPr preferRelativeResize="0">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13975" y="1932188"/>
                <a:ext cx="1993911" cy="378393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ndc32030\iソリューション局\iソリューション部\@iソリューション部共通\#【DB局】広告ガイドリニューアル\2017_08_イラスト修正など\イラスト\0815修正依頼対応イラスト\【 モバイルメニュー】モバイルレクタングル_日経電子版モバイル.png">
                <a:extLst>
                  <a:ext uri="{FF2B5EF4-FFF2-40B4-BE49-F238E27FC236}">
                    <a16:creationId xmlns:a16="http://schemas.microsoft.com/office/drawing/2014/main" id="{E28B47AF-0507-48B7-BC7C-8E06340F8591}"/>
                  </a:ext>
                </a:extLst>
              </p:cNvPr>
              <p:cNvPicPr preferRelativeResize="0">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813975" y="4591050"/>
                <a:ext cx="1993911" cy="43815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ndc32030\iソリューション局\iソリューション部\@iソリューション部共通\#【DB局】広告ガイドリニューアル\2017_08_イラスト修正など\イラスト\0815修正依頼対応イラスト\【 モバイルメニュー】モバイルレクタングル_日経電子版モバイル.png">
                <a:extLst>
                  <a:ext uri="{FF2B5EF4-FFF2-40B4-BE49-F238E27FC236}">
                    <a16:creationId xmlns:a16="http://schemas.microsoft.com/office/drawing/2014/main" id="{395C2684-D856-4EC6-BD00-1D6F30EF4038}"/>
                  </a:ext>
                </a:extLst>
              </p:cNvPr>
              <p:cNvPicPr preferRelativeResize="0">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813975" y="4210050"/>
                <a:ext cx="1993911" cy="43815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ndc32030\iソリューション局\iソリューション部\@iソリューション部共通\#【DB局】広告ガイドリニューアル\2017_08_イラスト修正など\イラスト\0815修正依頼対応イラスト\【 モバイルメニュー】モバイルレクタングル_日経電子版モバイル.png">
                <a:extLst>
                  <a:ext uri="{FF2B5EF4-FFF2-40B4-BE49-F238E27FC236}">
                    <a16:creationId xmlns:a16="http://schemas.microsoft.com/office/drawing/2014/main" id="{16F935C6-300C-42B3-A20C-D51E6946928B}"/>
                  </a:ext>
                </a:extLst>
              </p:cNvPr>
              <p:cNvPicPr preferRelativeResize="0">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813975" y="3771900"/>
                <a:ext cx="1993911" cy="43815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ndc32030\iソリューション局\iソリューション部\@iソリューション部共通\#【DB局】広告ガイドリニューアル\2017_08_イラスト修正など\イラスト\0815修正依頼対応イラスト\【 モバイルメニュー】モバイルレクタングル_日経電子版モバイル.png">
                <a:extLst>
                  <a:ext uri="{FF2B5EF4-FFF2-40B4-BE49-F238E27FC236}">
                    <a16:creationId xmlns:a16="http://schemas.microsoft.com/office/drawing/2014/main" id="{F54B79B2-B60C-4F36-BCCA-08BBBFC4A4F2}"/>
                  </a:ext>
                </a:extLst>
              </p:cNvPr>
              <p:cNvPicPr preferRelativeResize="0">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813975" y="3390900"/>
                <a:ext cx="1993911" cy="438150"/>
              </a:xfrm>
              <a:prstGeom prst="rect">
                <a:avLst/>
              </a:prstGeom>
              <a:noFill/>
              <a:extLst>
                <a:ext uri="{909E8E84-426E-40DD-AFC4-6F175D3DCCD1}">
                  <a14:hiddenFill xmlns:a14="http://schemas.microsoft.com/office/drawing/2010/main">
                    <a:solidFill>
                      <a:srgbClr val="FFFFFF"/>
                    </a:solidFill>
                  </a14:hiddenFill>
                </a:ext>
              </a:extLst>
            </p:spPr>
          </p:pic>
        </p:grpSp>
        <p:sp>
          <p:nvSpPr>
            <p:cNvPr id="49" name="正方形/長方形 48">
              <a:extLst>
                <a:ext uri="{FF2B5EF4-FFF2-40B4-BE49-F238E27FC236}">
                  <a16:creationId xmlns:a16="http://schemas.microsoft.com/office/drawing/2014/main" id="{0E6C0147-B745-4666-B34F-2CDE0551416E}"/>
                </a:ext>
              </a:extLst>
            </p:cNvPr>
            <p:cNvSpPr/>
            <p:nvPr/>
          </p:nvSpPr>
          <p:spPr>
            <a:xfrm>
              <a:off x="1068843" y="2351114"/>
              <a:ext cx="1737054" cy="9770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a:t>AD</a:t>
              </a:r>
              <a:endParaRPr kumimoji="1" lang="ja-JP" altLang="en-US" sz="2800"/>
            </a:p>
          </p:txBody>
        </p:sp>
      </p:grpSp>
      <p:sp>
        <p:nvSpPr>
          <p:cNvPr id="24" name="テキスト ボックス 34">
            <a:extLst>
              <a:ext uri="{FF2B5EF4-FFF2-40B4-BE49-F238E27FC236}">
                <a16:creationId xmlns:a16="http://schemas.microsoft.com/office/drawing/2014/main" id="{95E8350F-5D17-450C-8B7F-002786FFE938}"/>
              </a:ext>
            </a:extLst>
          </p:cNvPr>
          <p:cNvSpPr txBox="1"/>
          <p:nvPr/>
        </p:nvSpPr>
        <p:spPr>
          <a:xfrm>
            <a:off x="6516175" y="43812"/>
            <a:ext cx="1853125" cy="769441"/>
          </a:xfrm>
          <a:prstGeom prst="rect">
            <a:avLst/>
          </a:prstGeom>
          <a:solidFill>
            <a:schemeClr val="bg1"/>
          </a:solidFill>
          <a:ln>
            <a:noFill/>
          </a:ln>
        </p:spPr>
        <p:txBody>
          <a:bodyPr wrap="square" rtlCol="0">
            <a:spAutoFit/>
          </a:bodyPr>
          <a:lstStyle/>
          <a:p>
            <a:r>
              <a:rPr lang="ja-JP" altLang="en-US" sz="900">
                <a:latin typeface="Meiryo UI" panose="020B0604030504040204" pitchFamily="50" charset="-128"/>
                <a:ea typeface="Meiryo UI" panose="020B0604030504040204" pitchFamily="50" charset="-128"/>
                <a:cs typeface="Meiryo UI" panose="020B0604030504040204" pitchFamily="50" charset="-128"/>
              </a:rPr>
              <a:t>デモページ</a:t>
            </a:r>
            <a:r>
              <a:rPr lang="en-GB" altLang="ja-JP" sz="900">
                <a:latin typeface="Meiryo UI" panose="020B0604030504040204" pitchFamily="50" charset="-128"/>
                <a:ea typeface="Meiryo UI" panose="020B0604030504040204" pitchFamily="50" charset="-128"/>
                <a:cs typeface="Meiryo UI" panose="020B0604030504040204" pitchFamily="50" charset="-128"/>
              </a:rPr>
              <a:t> </a:t>
            </a:r>
            <a:r>
              <a:rPr lang="en-US" altLang="ja-JP" sz="900">
                <a:latin typeface="Meiryo UI" panose="020B0604030504040204" pitchFamily="50" charset="-128"/>
                <a:ea typeface="Meiryo UI" panose="020B0604030504040204" pitchFamily="50" charset="-128"/>
                <a:cs typeface="Meiryo UI" panose="020B0604030504040204" pitchFamily="50" charset="-128"/>
              </a:rPr>
              <a:t>URL</a:t>
            </a:r>
          </a:p>
          <a:p>
            <a:r>
              <a:rPr lang="en-US" altLang="ja-JP" sz="700">
                <a:latin typeface="Meiryo UI" panose="020B0604030504040204" pitchFamily="50" charset="-128"/>
                <a:ea typeface="Meiryo UI" panose="020B0604030504040204" pitchFamily="50" charset="-128"/>
                <a:cs typeface="Meiryo UI" panose="020B0604030504040204" pitchFamily="50" charset="-128"/>
                <a:hlinkClick r:id="rId5"/>
              </a:rPr>
              <a:t>https://marketing.nikkei.co.jp/static/adweb/demo/MoileBillboard_Template.html</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88900" lvl="0" indent="-88900"/>
            <a:r>
              <a:rPr lang="en-US" altLang="ja-JP" sz="7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a:solidFill>
                  <a:prstClr val="black"/>
                </a:solidFill>
                <a:latin typeface="Meiryo UI" panose="020B0604030504040204" pitchFamily="50" charset="-128"/>
                <a:ea typeface="Meiryo UI" panose="020B0604030504040204" pitchFamily="50" charset="-128"/>
                <a:cs typeface="Meiryo UI" panose="020B0604030504040204" pitchFamily="50" charset="-128"/>
              </a:rPr>
              <a:t>ブラウザ表示サイズの左右を</a:t>
            </a:r>
            <a:r>
              <a:rPr lang="en-US" altLang="ja-JP" sz="700">
                <a:solidFill>
                  <a:prstClr val="black"/>
                </a:solidFill>
                <a:latin typeface="Meiryo UI" panose="020B0604030504040204" pitchFamily="50" charset="-128"/>
                <a:ea typeface="Meiryo UI" panose="020B0604030504040204" pitchFamily="50" charset="-128"/>
                <a:cs typeface="Meiryo UI" panose="020B0604030504040204" pitchFamily="50" charset="-128"/>
              </a:rPr>
              <a:t>320</a:t>
            </a:r>
            <a:r>
              <a:rPr lang="ja-JP" altLang="en-US" sz="7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a:solidFill>
                  <a:prstClr val="black"/>
                </a:solidFill>
                <a:latin typeface="Meiryo UI" panose="020B0604030504040204" pitchFamily="50" charset="-128"/>
                <a:ea typeface="Meiryo UI" panose="020B0604030504040204" pitchFamily="50" charset="-128"/>
                <a:cs typeface="Meiryo UI" panose="020B0604030504040204" pitchFamily="50" charset="-128"/>
              </a:rPr>
              <a:t>420pixel</a:t>
            </a:r>
            <a:r>
              <a:rPr lang="ja-JP" altLang="en-US" sz="700">
                <a:solidFill>
                  <a:prstClr val="black"/>
                </a:solidFill>
                <a:latin typeface="Meiryo UI" panose="020B0604030504040204" pitchFamily="50" charset="-128"/>
                <a:ea typeface="Meiryo UI" panose="020B0604030504040204" pitchFamily="50" charset="-128"/>
                <a:cs typeface="Meiryo UI" panose="020B0604030504040204" pitchFamily="50" charset="-128"/>
              </a:rPr>
              <a:t>に設定の上ご覧ください。</a:t>
            </a:r>
          </a:p>
        </p:txBody>
      </p:sp>
      <p:sp>
        <p:nvSpPr>
          <p:cNvPr id="25" name="正方形/長方形 24">
            <a:extLst>
              <a:ext uri="{FF2B5EF4-FFF2-40B4-BE49-F238E27FC236}">
                <a16:creationId xmlns:a16="http://schemas.microsoft.com/office/drawing/2014/main" id="{6BD3DB2A-4922-4A3A-BD02-850F3ECBC6DE}"/>
              </a:ext>
            </a:extLst>
          </p:cNvPr>
          <p:cNvSpPr/>
          <p:nvPr/>
        </p:nvSpPr>
        <p:spPr>
          <a:xfrm>
            <a:off x="2033384" y="1149852"/>
            <a:ext cx="1188650" cy="220573"/>
          </a:xfrm>
          <a:prstGeom prst="rect">
            <a:avLst/>
          </a:prstGeom>
          <a:noFill/>
        </p:spPr>
        <p:txBody>
          <a:bodyPr wrap="square">
            <a:sp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日経電子版モバイル</a:t>
            </a:r>
            <a:endParaRPr kumimoji="1" lang="ja-JP" altLang="en-US" sz="800" b="0"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メイリオ" panose="020B0604030504040204" pitchFamily="50" charset="-128"/>
            </a:endParaRPr>
          </a:p>
        </p:txBody>
      </p:sp>
      <p:pic>
        <p:nvPicPr>
          <p:cNvPr id="26" name="図 25">
            <a:extLst>
              <a:ext uri="{FF2B5EF4-FFF2-40B4-BE49-F238E27FC236}">
                <a16:creationId xmlns:a16="http://schemas.microsoft.com/office/drawing/2014/main" id="{4DB495A9-A349-44D1-B15C-BB30742B01BC}"/>
              </a:ext>
            </a:extLst>
          </p:cNvPr>
          <p:cNvPicPr>
            <a:picLocks noChangeAspect="1"/>
          </p:cNvPicPr>
          <p:nvPr/>
        </p:nvPicPr>
        <p:blipFill>
          <a:blip r:embed="rId6"/>
          <a:stretch>
            <a:fillRect/>
          </a:stretch>
        </p:blipFill>
        <p:spPr>
          <a:xfrm>
            <a:off x="1644122" y="1045498"/>
            <a:ext cx="425760" cy="429279"/>
          </a:xfrm>
          <a:prstGeom prst="rect">
            <a:avLst/>
          </a:prstGeom>
        </p:spPr>
      </p:pic>
    </p:spTree>
    <p:extLst>
      <p:ext uri="{BB962C8B-B14F-4D97-AF65-F5344CB8AC3E}">
        <p14:creationId xmlns:p14="http://schemas.microsoft.com/office/powerpoint/2010/main" val="313256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BBC7DCE-5525-4E61-9CE8-B8CB8512FD08}"/>
              </a:ext>
            </a:extLst>
          </p:cNvPr>
          <p:cNvSpPr/>
          <p:nvPr/>
        </p:nvSpPr>
        <p:spPr>
          <a:xfrm>
            <a:off x="4402606" y="1043805"/>
            <a:ext cx="4538194" cy="220573"/>
          </a:xfrm>
          <a:prstGeom prst="rect">
            <a:avLst/>
          </a:prstGeom>
          <a:noFill/>
        </p:spPr>
        <p:txBody>
          <a:bodyPr wrap="square">
            <a:spAutoFit/>
          </a:bodyPr>
          <a:lstStyle/>
          <a:p>
            <a:pPr>
              <a:lnSpc>
                <a:spcPts val="10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画面上部、左右に大きな広告を展開します。</a:t>
            </a:r>
            <a:endParaRPr lang="ja-JP" altLang="en-US" sz="1000" kern="900"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a:extLst>
              <a:ext uri="{FF2B5EF4-FFF2-40B4-BE49-F238E27FC236}">
                <a16:creationId xmlns:a16="http://schemas.microsoft.com/office/drawing/2014/main" id="{CB0FDE7B-D869-4E4B-BF62-AB7FFB2379E8}"/>
              </a:ext>
            </a:extLst>
          </p:cNvPr>
          <p:cNvSpPr/>
          <p:nvPr/>
        </p:nvSpPr>
        <p:spPr>
          <a:xfrm>
            <a:off x="4402606" y="1267922"/>
            <a:ext cx="4538194" cy="220573"/>
          </a:xfrm>
          <a:prstGeom prst="rect">
            <a:avLst/>
          </a:prstGeom>
          <a:noFill/>
        </p:spPr>
        <p:txBody>
          <a:bodyPr wrap="square">
            <a:spAutoFit/>
          </a:bodyPr>
          <a:lstStyle/>
          <a:p>
            <a:pPr>
              <a:lnSpc>
                <a:spcPts val="1000"/>
              </a:lnSpc>
            </a:pP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 読者にインパクトのあるアプローチをしたい場合におすすめです。</a:t>
            </a:r>
          </a:p>
        </p:txBody>
      </p:sp>
      <p:sp>
        <p:nvSpPr>
          <p:cNvPr id="5" name="正方形/長方形 4">
            <a:extLst>
              <a:ext uri="{FF2B5EF4-FFF2-40B4-BE49-F238E27FC236}">
                <a16:creationId xmlns:a16="http://schemas.microsoft.com/office/drawing/2014/main" id="{F9F3E60E-E07F-48DA-9E21-61D4E5AA4EDD}"/>
              </a:ext>
            </a:extLst>
          </p:cNvPr>
          <p:cNvSpPr/>
          <p:nvPr/>
        </p:nvSpPr>
        <p:spPr>
          <a:xfrm>
            <a:off x="4402605" y="1492039"/>
            <a:ext cx="5457008" cy="220573"/>
          </a:xfrm>
          <a:prstGeom prst="rect">
            <a:avLst/>
          </a:prstGeom>
          <a:noFill/>
        </p:spPr>
        <p:txBody>
          <a:bodyPr wrap="square">
            <a:spAutoFit/>
          </a:bodyPr>
          <a:lstStyle/>
          <a:p>
            <a:pPr>
              <a:lnSpc>
                <a:spcPts val="10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ブラウザ内ディスプレー広告の占有率を</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に近づけるため、他のレクタングル広告を非表示</a:t>
            </a: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にします</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D5B51891-CDC5-4161-A3D8-CB66629B135E}"/>
              </a:ext>
            </a:extLst>
          </p:cNvPr>
          <p:cNvSpPr txBox="1"/>
          <p:nvPr/>
        </p:nvSpPr>
        <p:spPr>
          <a:xfrm>
            <a:off x="4438372" y="5262635"/>
            <a:ext cx="4293163" cy="738664"/>
          </a:xfrm>
          <a:prstGeom prst="rect">
            <a:avLst/>
          </a:prstGeom>
          <a:noFill/>
        </p:spPr>
        <p:txBody>
          <a:bodyPr wrap="none" rtlCol="0">
            <a:spAutoFit/>
          </a:bodyPr>
          <a:lstStyle/>
          <a:p>
            <a:pPr marL="180975" indent="-180975"/>
            <a:r>
              <a:rPr kumimoji="0" lang="en-US" altLang="ja-JP" sz="700">
                <a:solidFill>
                  <a:prstClr val="black"/>
                </a:solidFill>
                <a:latin typeface="HGPｺﾞｼｯｸM" panose="020B0600000000000000" pitchFamily="50" charset="-128"/>
                <a:ea typeface="HGPｺﾞｼｯｸM" panose="020B0600000000000000" pitchFamily="50" charset="-128"/>
              </a:rPr>
              <a:t>※</a:t>
            </a:r>
            <a:r>
              <a:rPr kumimoji="0" lang="ja-JP" altLang="en-US" sz="700">
                <a:solidFill>
                  <a:prstClr val="black"/>
                </a:solidFill>
                <a:latin typeface="HGPｺﾞｼｯｸM" panose="020B0600000000000000" pitchFamily="50" charset="-128"/>
                <a:ea typeface="HGPｺﾞｼｯｸM" panose="020B0600000000000000" pitchFamily="50" charset="-128"/>
              </a:rPr>
              <a:t>   ログイン状態の有料会員には配信されません。</a:t>
            </a:r>
            <a:endParaRPr kumimoji="0" lang="en-US" altLang="ja-JP" sz="700">
              <a:solidFill>
                <a:prstClr val="black"/>
              </a:solidFill>
              <a:latin typeface="HGPｺﾞｼｯｸM" panose="020B0600000000000000" pitchFamily="50" charset="-128"/>
              <a:ea typeface="HGPｺﾞｼｯｸM" panose="020B0600000000000000" pitchFamily="50" charset="-128"/>
            </a:endParaRPr>
          </a:p>
          <a:p>
            <a:pPr marL="180975" indent="-180975"/>
            <a:r>
              <a:rPr kumimoji="0" lang="en-US" altLang="ja-JP" sz="700">
                <a:solidFill>
                  <a:prstClr val="black"/>
                </a:solidFill>
                <a:latin typeface="HGPｺﾞｼｯｸM" panose="020B0600000000000000" pitchFamily="50" charset="-128"/>
                <a:ea typeface="HGPｺﾞｼｯｸM" panose="020B0600000000000000" pitchFamily="50" charset="-128"/>
              </a:rPr>
              <a:t>※	</a:t>
            </a:r>
            <a:r>
              <a:rPr kumimoji="0" lang="ja-JP" altLang="en-US" sz="700">
                <a:solidFill>
                  <a:prstClr val="black"/>
                </a:solidFill>
                <a:latin typeface="HGPｺﾞｼｯｸM" panose="020B0600000000000000" pitchFamily="50" charset="-128"/>
                <a:ea typeface="HGPｺﾞｼｯｸM" panose="020B0600000000000000" pitchFamily="50" charset="-128"/>
              </a:rPr>
              <a:t>事前に原稿案を確認のうえ、媒体判断によりお断りまたは修正をお願いする場合があります。</a:t>
            </a:r>
            <a:endParaRPr kumimoji="0" lang="en-US" altLang="ja-JP" sz="700">
              <a:solidFill>
                <a:prstClr val="black"/>
              </a:solidFill>
              <a:latin typeface="HGPｺﾞｼｯｸM" panose="020B0600000000000000" pitchFamily="50" charset="-128"/>
              <a:ea typeface="HGPｺﾞｼｯｸM" panose="020B0600000000000000" pitchFamily="50" charset="-128"/>
            </a:endParaRPr>
          </a:p>
          <a:p>
            <a:pPr marL="180975" indent="-180975"/>
            <a:r>
              <a:rPr kumimoji="0" lang="en-US" altLang="ja-JP" sz="700">
                <a:solidFill>
                  <a:prstClr val="black"/>
                </a:solidFill>
                <a:latin typeface="HGPｺﾞｼｯｸM" panose="020B0600000000000000" pitchFamily="50" charset="-128"/>
                <a:ea typeface="HGPｺﾞｼｯｸM" panose="020B0600000000000000" pitchFamily="50" charset="-128"/>
              </a:rPr>
              <a:t>※	</a:t>
            </a:r>
            <a:r>
              <a:rPr kumimoji="0" lang="ja-JP" altLang="en-US" sz="700">
                <a:solidFill>
                  <a:prstClr val="black"/>
                </a:solidFill>
                <a:latin typeface="HGPｺﾞｼｯｸM" panose="020B0600000000000000" pitchFamily="50" charset="-128"/>
                <a:ea typeface="HGPｺﾞｼｯｸM" panose="020B0600000000000000" pitchFamily="50" charset="-128"/>
              </a:rPr>
              <a:t>フリークエンシーコントロールを実施します。</a:t>
            </a:r>
            <a:endParaRPr kumimoji="0" lang="en-US" altLang="ja-JP" sz="700">
              <a:solidFill>
                <a:prstClr val="black"/>
              </a:solidFill>
              <a:latin typeface="HGPｺﾞｼｯｸM" panose="020B0600000000000000" pitchFamily="50" charset="-128"/>
              <a:ea typeface="HGPｺﾞｼｯｸM" panose="020B0600000000000000" pitchFamily="50" charset="-128"/>
            </a:endParaRPr>
          </a:p>
          <a:p>
            <a:pPr marL="180975" indent="-180975"/>
            <a:r>
              <a:rPr kumimoji="0" lang="en-US" altLang="ja-JP" sz="700">
                <a:solidFill>
                  <a:prstClr val="black"/>
                </a:solidFill>
                <a:latin typeface="HGPｺﾞｼｯｸM" panose="020B0600000000000000" pitchFamily="50" charset="-128"/>
                <a:ea typeface="HGPｺﾞｼｯｸM" panose="020B0600000000000000" pitchFamily="50" charset="-128"/>
              </a:rPr>
              <a:t>※   </a:t>
            </a:r>
            <a:r>
              <a:rPr kumimoji="0" lang="ja-JP" altLang="en-US" sz="700">
                <a:solidFill>
                  <a:prstClr val="black"/>
                </a:solidFill>
                <a:latin typeface="HGPｺﾞｼｯｸM" panose="020B0600000000000000" pitchFamily="50" charset="-128"/>
                <a:ea typeface="HGPｺﾞｼｯｸM" panose="020B0600000000000000" pitchFamily="50" charset="-128"/>
              </a:rPr>
              <a:t>日ごと、時間ごとの均等配信は保証いたしません。</a:t>
            </a:r>
          </a:p>
          <a:p>
            <a:pPr marL="180975" indent="-180975"/>
            <a:r>
              <a:rPr kumimoji="0" lang="en-US" altLang="ja-JP" sz="700">
                <a:solidFill>
                  <a:prstClr val="black"/>
                </a:solidFill>
                <a:latin typeface="HGPｺﾞｼｯｸM" panose="020B0600000000000000" pitchFamily="50" charset="-128"/>
                <a:ea typeface="HGPｺﾞｼｯｸM" panose="020B0600000000000000" pitchFamily="50" charset="-128"/>
              </a:rPr>
              <a:t>※	</a:t>
            </a:r>
            <a:r>
              <a:rPr kumimoji="0" lang="ja-JP" altLang="en-US" sz="700">
                <a:solidFill>
                  <a:prstClr val="black"/>
                </a:solidFill>
                <a:latin typeface="HGPｺﾞｼｯｸM" panose="020B0600000000000000" pitchFamily="50" charset="-128"/>
                <a:ea typeface="HGPｺﾞｼｯｸM" panose="020B0600000000000000" pitchFamily="50" charset="-128"/>
              </a:rPr>
              <a:t>特報（臨時ニュース）が入った際は掲載を一時的に中止します。特報が頻繁に出た場合、オーダー期間内に</a:t>
            </a:r>
            <a:endParaRPr kumimoji="0" lang="en-US" altLang="ja-JP" sz="700">
              <a:solidFill>
                <a:prstClr val="black"/>
              </a:solidFill>
              <a:latin typeface="HGPｺﾞｼｯｸM" panose="020B0600000000000000" pitchFamily="50" charset="-128"/>
              <a:ea typeface="HGPｺﾞｼｯｸM" panose="020B0600000000000000" pitchFamily="50" charset="-128"/>
            </a:endParaRPr>
          </a:p>
          <a:p>
            <a:pPr marL="180975" indent="-180975"/>
            <a:r>
              <a:rPr kumimoji="0" lang="ja-JP" altLang="en-US" sz="700">
                <a:solidFill>
                  <a:prstClr val="black"/>
                </a:solidFill>
                <a:latin typeface="HGPｺﾞｼｯｸM" panose="020B0600000000000000" pitchFamily="50" charset="-128"/>
                <a:ea typeface="HGPｺﾞｼｯｸM" panose="020B0600000000000000" pitchFamily="50" charset="-128"/>
              </a:rPr>
              <a:t>　　　保証インプレッション数を消化できない場合があります。</a:t>
            </a:r>
            <a:endParaRPr kumimoji="0" lang="en-US" altLang="ja-JP" sz="700">
              <a:solidFill>
                <a:prstClr val="black"/>
              </a:solidFill>
              <a:latin typeface="HGPｺﾞｼｯｸM" panose="020B0600000000000000" pitchFamily="50" charset="-128"/>
              <a:ea typeface="HGPｺﾞｼｯｸM" panose="020B0600000000000000" pitchFamily="50" charset="-128"/>
            </a:endParaRPr>
          </a:p>
        </p:txBody>
      </p:sp>
      <p:sp>
        <p:nvSpPr>
          <p:cNvPr id="7" name="角丸四角形 13">
            <a:extLst>
              <a:ext uri="{FF2B5EF4-FFF2-40B4-BE49-F238E27FC236}">
                <a16:creationId xmlns:a16="http://schemas.microsoft.com/office/drawing/2014/main" id="{53E87A7B-56AC-477C-AD4A-F897294D282E}"/>
              </a:ext>
            </a:extLst>
          </p:cNvPr>
          <p:cNvSpPr/>
          <p:nvPr/>
        </p:nvSpPr>
        <p:spPr>
          <a:xfrm>
            <a:off x="4513411" y="3123028"/>
            <a:ext cx="908784" cy="216131"/>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a:solidFill>
                  <a:prstClr val="white"/>
                </a:solidFill>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8" name="表 7">
            <a:extLst>
              <a:ext uri="{FF2B5EF4-FFF2-40B4-BE49-F238E27FC236}">
                <a16:creationId xmlns:a16="http://schemas.microsoft.com/office/drawing/2014/main" id="{23F314B7-E1E3-4809-9929-BFAB1748A7EB}"/>
              </a:ext>
            </a:extLst>
          </p:cNvPr>
          <p:cNvGraphicFramePr>
            <a:graphicFrameLocks noGrp="1"/>
          </p:cNvGraphicFramePr>
          <p:nvPr>
            <p:extLst>
              <p:ext uri="{D42A27DB-BD31-4B8C-83A1-F6EECF244321}">
                <p14:modId xmlns:p14="http://schemas.microsoft.com/office/powerpoint/2010/main" val="1410876925"/>
              </p:ext>
            </p:extLst>
          </p:nvPr>
        </p:nvGraphicFramePr>
        <p:xfrm>
          <a:off x="4513411" y="3373515"/>
          <a:ext cx="5292154" cy="1776141"/>
        </p:xfrm>
        <a:graphic>
          <a:graphicData uri="http://schemas.openxmlformats.org/drawingml/2006/table">
            <a:tbl>
              <a:tblPr firstRow="1" bandRow="1">
                <a:tableStyleId>{5C22544A-7EE6-4342-B048-85BDC9FD1C3A}</a:tableStyleId>
              </a:tblPr>
              <a:tblGrid>
                <a:gridCol w="896928">
                  <a:extLst>
                    <a:ext uri="{9D8B030D-6E8A-4147-A177-3AD203B41FA5}">
                      <a16:colId xmlns:a16="http://schemas.microsoft.com/office/drawing/2014/main" val="20000"/>
                    </a:ext>
                  </a:extLst>
                </a:gridCol>
                <a:gridCol w="911445">
                  <a:extLst>
                    <a:ext uri="{9D8B030D-6E8A-4147-A177-3AD203B41FA5}">
                      <a16:colId xmlns:a16="http://schemas.microsoft.com/office/drawing/2014/main" val="20001"/>
                    </a:ext>
                  </a:extLst>
                </a:gridCol>
                <a:gridCol w="832327">
                  <a:extLst>
                    <a:ext uri="{9D8B030D-6E8A-4147-A177-3AD203B41FA5}">
                      <a16:colId xmlns:a16="http://schemas.microsoft.com/office/drawing/2014/main" val="20004"/>
                    </a:ext>
                  </a:extLst>
                </a:gridCol>
                <a:gridCol w="881982">
                  <a:extLst>
                    <a:ext uri="{9D8B030D-6E8A-4147-A177-3AD203B41FA5}">
                      <a16:colId xmlns:a16="http://schemas.microsoft.com/office/drawing/2014/main" val="20002"/>
                    </a:ext>
                  </a:extLst>
                </a:gridCol>
                <a:gridCol w="1769472">
                  <a:extLst>
                    <a:ext uri="{9D8B030D-6E8A-4147-A177-3AD203B41FA5}">
                      <a16:colId xmlns:a16="http://schemas.microsoft.com/office/drawing/2014/main" val="20003"/>
                    </a:ext>
                  </a:extLst>
                </a:gridCol>
              </a:tblGrid>
              <a:tr h="296541">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掲載期間</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週間</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掲載開始日</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月曜日（祝日の場合は翌営業日）</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掲載時間</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4">
                  <a:txBody>
                    <a:bodyPr/>
                    <a:lstStyle/>
                    <a:p>
                      <a:r>
                        <a:rPr kumimoji="1" lang="ja-JP" altLang="en-US" sz="800" kern="1200">
                          <a:solidFill>
                            <a:schemeClr val="dk1"/>
                          </a:solidFill>
                          <a:effectLst/>
                          <a:latin typeface="Meiryo UI" panose="020B0604030504040204" pitchFamily="34" charset="-128"/>
                          <a:ea typeface="Meiryo UI" panose="020B0604030504040204" pitchFamily="34" charset="-128"/>
                          <a:cs typeface="+mn-cs"/>
                        </a:rPr>
                        <a:t>月曜日（祝日の際には翌営業日）</a:t>
                      </a:r>
                      <a:r>
                        <a:rPr kumimoji="1" lang="en-US" altLang="ja-JP" sz="800" kern="1200" dirty="0">
                          <a:solidFill>
                            <a:schemeClr val="dk1"/>
                          </a:solidFill>
                          <a:effectLst/>
                          <a:latin typeface="Meiryo UI" panose="020B0604030504040204" pitchFamily="34" charset="-128"/>
                          <a:ea typeface="Meiryo UI" panose="020B0604030504040204" pitchFamily="34" charset="-128"/>
                          <a:cs typeface="+mn-cs"/>
                        </a:rPr>
                        <a:t>9:30</a:t>
                      </a:r>
                      <a:r>
                        <a:rPr kumimoji="1" lang="ja-JP" altLang="en-US" sz="800" kern="1200">
                          <a:solidFill>
                            <a:schemeClr val="dk1"/>
                          </a:solidFill>
                          <a:effectLst/>
                          <a:latin typeface="Meiryo UI" panose="020B0604030504040204" pitchFamily="34" charset="-128"/>
                          <a:ea typeface="Meiryo UI" panose="020B0604030504040204" pitchFamily="34" charset="-128"/>
                          <a:cs typeface="+mn-cs"/>
                        </a:rPr>
                        <a:t>～日曜日</a:t>
                      </a:r>
                      <a:r>
                        <a:rPr kumimoji="1" lang="en-US" altLang="ja-JP" sz="800" kern="1200" dirty="0">
                          <a:solidFill>
                            <a:schemeClr val="dk1"/>
                          </a:solidFill>
                          <a:effectLst/>
                          <a:latin typeface="Meiryo UI" panose="020B0604030504040204" pitchFamily="34" charset="-128"/>
                          <a:ea typeface="Meiryo UI" panose="020B0604030504040204" pitchFamily="34" charset="-128"/>
                          <a:cs typeface="+mn-cs"/>
                        </a:rPr>
                        <a:t>23:59</a:t>
                      </a:r>
                      <a:endParaRPr kumimoji="1" lang="ja-JP" altLang="en-US" sz="800" kern="1200">
                        <a:solidFill>
                          <a:schemeClr val="dk1"/>
                        </a:solidFill>
                        <a:effectLst/>
                        <a:latin typeface="Meiryo UI" panose="020B0604030504040204" pitchFamily="34" charset="-128"/>
                        <a:ea typeface="Meiryo UI" panose="020B0604030504040204" pitchFamily="34" charset="-128"/>
                        <a:cs typeface="+mn-cs"/>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endParaRPr kumimoji="1" lang="ja-JP" altLang="en-US" sz="800">
                        <a:latin typeface="HGPｺﾞｼｯｸM" panose="020B0600000000000000" pitchFamily="50" charset="-128"/>
                        <a:ea typeface="HGPｺﾞｼｯｸM" panose="020B0600000000000000"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55600">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保証形態</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2">
                  <a:txBody>
                    <a:bodyPr/>
                    <a:lstStyle/>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インプレッション保証</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表示方法</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ローテーション</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原稿仕様</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巻末「原稿規定」 を参照ください。</a:t>
                      </a:r>
                      <a:endParaRPr kumimoji="1" lang="en-US" altLang="ja-JP" sz="8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endParaRPr kumimoji="1" lang="ja-JP" altLang="en-US" sz="800">
                        <a:latin typeface="HGPｺﾞｼｯｸM" panose="020B0600000000000000" pitchFamily="50" charset="-128"/>
                        <a:ea typeface="HGPｺﾞｼｯｸM" panose="020B0600000000000000"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同時出稿本数</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差し替え規定</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差し替え不可</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207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締め切り</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algn="r"/>
                      <a:r>
                        <a:rPr kumimoji="1" lang="ja-JP" altLang="en-US" sz="800">
                          <a:latin typeface="Meiryo UI" panose="020B0604030504040204" pitchFamily="50" charset="-128"/>
                          <a:ea typeface="Meiryo UI" panose="020B0604030504040204" pitchFamily="50" charset="-128"/>
                          <a:cs typeface="Meiryo UI" panose="020B0604030504040204" pitchFamily="50" charset="-128"/>
                        </a:rPr>
                        <a:t>絵コンテ</a:t>
                      </a:r>
                      <a:endParaRPr kumimoji="1" lang="en-US" altLang="ja-JP" sz="80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800">
                          <a:latin typeface="Meiryo UI" panose="020B0604030504040204" pitchFamily="50" charset="-128"/>
                          <a:ea typeface="Meiryo UI" panose="020B0604030504040204" pitchFamily="50" charset="-128"/>
                          <a:cs typeface="Meiryo UI" panose="020B0604030504040204" pitchFamily="50" charset="-128"/>
                        </a:rPr>
                        <a:t>事前原稿確認</a:t>
                      </a:r>
                      <a:endParaRPr kumimoji="1" lang="en-US" altLang="ja-JP" sz="80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800">
                          <a:latin typeface="Meiryo UI" panose="020B0604030504040204" pitchFamily="50" charset="-128"/>
                          <a:ea typeface="Meiryo UI" panose="020B0604030504040204" pitchFamily="50" charset="-128"/>
                          <a:cs typeface="Meiryo UI" panose="020B0604030504040204" pitchFamily="50" charset="-128"/>
                        </a:rPr>
                        <a:t>入稿締め切り</a:t>
                      </a:r>
                    </a:p>
                  </a:txBody>
                  <a:tcPr anchor="ctr">
                    <a:lnL w="12700" cmpd="sng">
                      <a:noFill/>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a:latin typeface="HGPｺﾞｼｯｸM" panose="020B0600000000000000" pitchFamily="50" charset="-128"/>
                        <a:ea typeface="HGPｺﾞｼｯｸM" panose="020B0600000000000000"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9" name="表 8">
            <a:extLst>
              <a:ext uri="{FF2B5EF4-FFF2-40B4-BE49-F238E27FC236}">
                <a16:creationId xmlns:a16="http://schemas.microsoft.com/office/drawing/2014/main" id="{E3C83FDE-A9F2-4397-9F12-0FDEDA1DD11E}"/>
              </a:ext>
            </a:extLst>
          </p:cNvPr>
          <p:cNvGraphicFramePr>
            <a:graphicFrameLocks noGrp="1"/>
          </p:cNvGraphicFramePr>
          <p:nvPr/>
        </p:nvGraphicFramePr>
        <p:xfrm>
          <a:off x="4508290" y="2112549"/>
          <a:ext cx="5297275" cy="651600"/>
        </p:xfrm>
        <a:graphic>
          <a:graphicData uri="http://schemas.openxmlformats.org/drawingml/2006/table">
            <a:tbl>
              <a:tblPr firstRow="1" bandRow="1">
                <a:tableStyleId>{5C22544A-7EE6-4342-B048-85BDC9FD1C3A}</a:tableStyleId>
              </a:tblPr>
              <a:tblGrid>
                <a:gridCol w="3049027">
                  <a:extLst>
                    <a:ext uri="{9D8B030D-6E8A-4147-A177-3AD203B41FA5}">
                      <a16:colId xmlns:a16="http://schemas.microsoft.com/office/drawing/2014/main" val="20000"/>
                    </a:ext>
                  </a:extLst>
                </a:gridCol>
                <a:gridCol w="1199625">
                  <a:extLst>
                    <a:ext uri="{9D8B030D-6E8A-4147-A177-3AD203B41FA5}">
                      <a16:colId xmlns:a16="http://schemas.microsoft.com/office/drawing/2014/main" val="20001"/>
                    </a:ext>
                  </a:extLst>
                </a:gridCol>
                <a:gridCol w="1048623">
                  <a:extLst>
                    <a:ext uri="{9D8B030D-6E8A-4147-A177-3AD203B41FA5}">
                      <a16:colId xmlns:a16="http://schemas.microsoft.com/office/drawing/2014/main" val="20002"/>
                    </a:ext>
                  </a:extLst>
                </a:gridCol>
              </a:tblGrid>
              <a:tr h="259200">
                <a:tc>
                  <a:txBody>
                    <a:bodyPr/>
                    <a:lstStyle/>
                    <a:p>
                      <a:pPr algn="ct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掲載場所</a:t>
                      </a:r>
                    </a:p>
                  </a:txBody>
                  <a:tcPr marL="93877" marR="93877" marT="36000" marB="36000" anchor="ctr">
                    <a:lnL w="12700" cap="flat" cmpd="sng" algn="ctr">
                      <a:solidFill>
                        <a:srgbClr val="185680"/>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掲載量</a:t>
                      </a:r>
                    </a:p>
                  </a:txBody>
                  <a:tcPr marL="93877" marR="93877" marT="36000" marB="36000" anchor="ctr">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料金</a:t>
                      </a:r>
                    </a:p>
                  </a:txBody>
                  <a:tcPr marL="93877" marR="93877" marT="36000" marB="36000" anchor="ctr">
                    <a:lnL w="12700" cap="flat" cmpd="sng" algn="ctr">
                      <a:solidFill>
                        <a:srgbClr val="E1E6EF"/>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extLst>
                  <a:ext uri="{0D108BD9-81ED-4DB2-BD59-A6C34878D82A}">
                    <a16:rowId xmlns:a16="http://schemas.microsoft.com/office/drawing/2014/main" val="10000"/>
                  </a:ext>
                </a:extLst>
              </a:tr>
              <a:tr h="392400">
                <a:tc>
                  <a:txBody>
                    <a:bodyPr/>
                    <a:lstStyle/>
                    <a:p>
                      <a:r>
                        <a:rPr kumimoji="1" lang="ja-JP" altLang="en-US" sz="105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日経電子版（記事面）</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1050" b="1" dirty="0">
                          <a:solidFill>
                            <a:schemeClr val="accent6">
                              <a:lumMod val="75000"/>
                            </a:schemeClr>
                          </a:solidFill>
                          <a:latin typeface="Meiryo UI"/>
                          <a:ea typeface="Meiryo UI"/>
                          <a:cs typeface="Meiryo UI" panose="020B0604030504040204" pitchFamily="50" charset="-128"/>
                        </a:rPr>
                        <a:t>30</a:t>
                      </a:r>
                      <a:r>
                        <a:rPr kumimoji="1" lang="ja-JP" altLang="en-US" sz="1050" b="1" dirty="0">
                          <a:solidFill>
                            <a:schemeClr val="accent6">
                              <a:lumMod val="75000"/>
                            </a:schemeClr>
                          </a:solidFill>
                          <a:latin typeface="Meiryo UI"/>
                          <a:ea typeface="Meiryo UI"/>
                          <a:cs typeface="Meiryo UI" panose="020B0604030504040204" pitchFamily="50" charset="-128"/>
                        </a:rPr>
                        <a:t>万</a:t>
                      </a:r>
                      <a:r>
                        <a:rPr kumimoji="1" lang="en-US" altLang="ja-JP" sz="1050" b="1" dirty="0">
                          <a:solidFill>
                            <a:schemeClr val="accent6">
                              <a:lumMod val="75000"/>
                            </a:schemeClr>
                          </a:solidFill>
                          <a:latin typeface="Meiryo UI"/>
                          <a:ea typeface="Meiryo UI"/>
                          <a:cs typeface="Meiryo UI" panose="020B0604030504040204" pitchFamily="50" charset="-128"/>
                        </a:rPr>
                        <a:t>imps/</a:t>
                      </a:r>
                      <a:r>
                        <a:rPr kumimoji="1" lang="ja-JP" altLang="en-US" sz="1050" b="1" dirty="0">
                          <a:solidFill>
                            <a:schemeClr val="accent6">
                              <a:lumMod val="75000"/>
                            </a:schemeClr>
                          </a:solidFill>
                          <a:latin typeface="Meiryo UI"/>
                          <a:ea typeface="Meiryo UI"/>
                          <a:cs typeface="Meiryo UI" panose="020B0604030504040204" pitchFamily="50" charset="-128"/>
                        </a:rPr>
                        <a:t>週</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381" rtl="0" eaLnBrk="1" fontAlgn="auto" latinLnBrk="0" hangingPunct="1">
                        <a:lnSpc>
                          <a:spcPct val="100000"/>
                        </a:lnSpc>
                        <a:spcBef>
                          <a:spcPts val="0"/>
                        </a:spcBef>
                        <a:spcAft>
                          <a:spcPts val="0"/>
                        </a:spcAft>
                        <a:buClrTx/>
                        <a:buSzTx/>
                        <a:buFontTx/>
                        <a:buNone/>
                        <a:tabLst/>
                        <a:defRPr/>
                      </a:pPr>
                      <a:r>
                        <a:rPr kumimoji="1" lang="en-US" altLang="ja-JP" sz="1050" b="1" baseline="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300</a:t>
                      </a:r>
                      <a:r>
                        <a:rPr kumimoji="1" lang="ja-JP" altLang="en-US" sz="1050" b="1" baseline="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万</a:t>
                      </a:r>
                      <a:r>
                        <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grpSp>
        <p:nvGrpSpPr>
          <p:cNvPr id="10" name="グループ化 9">
            <a:extLst>
              <a:ext uri="{FF2B5EF4-FFF2-40B4-BE49-F238E27FC236}">
                <a16:creationId xmlns:a16="http://schemas.microsoft.com/office/drawing/2014/main" id="{2DE2D7D9-1B2E-4A50-847B-75F2F6EF2CE7}"/>
              </a:ext>
            </a:extLst>
          </p:cNvPr>
          <p:cNvGrpSpPr/>
          <p:nvPr/>
        </p:nvGrpSpPr>
        <p:grpSpPr>
          <a:xfrm>
            <a:off x="2459812" y="146559"/>
            <a:ext cx="946328" cy="226480"/>
            <a:chOff x="2345874" y="280659"/>
            <a:chExt cx="921760" cy="226480"/>
          </a:xfrm>
        </p:grpSpPr>
        <p:sp>
          <p:nvSpPr>
            <p:cNvPr id="11" name="角丸四角形 5">
              <a:extLst>
                <a:ext uri="{FF2B5EF4-FFF2-40B4-BE49-F238E27FC236}">
                  <a16:creationId xmlns:a16="http://schemas.microsoft.com/office/drawing/2014/main" id="{45694503-6D7B-42EF-BEE4-17AF4E84A68A}"/>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50">
                <a:solidFill>
                  <a:srgbClr val="003963"/>
                </a:solidFill>
                <a:latin typeface="ＭＳ Ｐゴシック"/>
              </a:endParaRPr>
            </a:p>
          </p:txBody>
        </p:sp>
        <p:sp>
          <p:nvSpPr>
            <p:cNvPr id="12" name="テキスト ボックス 11">
              <a:extLst>
                <a:ext uri="{FF2B5EF4-FFF2-40B4-BE49-F238E27FC236}">
                  <a16:creationId xmlns:a16="http://schemas.microsoft.com/office/drawing/2014/main" id="{F8BACCE1-65C8-4069-BCB3-E43CD028AF94}"/>
                </a:ext>
              </a:extLst>
            </p:cNvPr>
            <p:cNvSpPr txBox="1"/>
            <p:nvPr/>
          </p:nvSpPr>
          <p:spPr>
            <a:xfrm>
              <a:off x="2588124" y="280659"/>
              <a:ext cx="437501" cy="223138"/>
            </a:xfrm>
            <a:prstGeom prst="rect">
              <a:avLst/>
            </a:prstGeom>
            <a:noFill/>
          </p:spPr>
          <p:txBody>
            <a:bodyPr wrap="none" rtlCol="0">
              <a:spAutoFit/>
            </a:bodyPr>
            <a:lstStyle/>
            <a:p>
              <a:pPr algn="ctr"/>
              <a:r>
                <a:rPr lang="ja-JP" altLang="en-US" sz="850" b="1">
                  <a:solidFill>
                    <a:srgbClr val="00253C"/>
                  </a:solidFill>
                  <a:latin typeface="ＭＳ Ｐゴシック"/>
                  <a:cs typeface="メイリオ" panose="020B0604030504040204" pitchFamily="50" charset="-128"/>
                </a:rPr>
                <a:t>リッチ</a:t>
              </a:r>
            </a:p>
          </p:txBody>
        </p:sp>
      </p:grpSp>
      <p:grpSp>
        <p:nvGrpSpPr>
          <p:cNvPr id="13" name="グループ化 12">
            <a:extLst>
              <a:ext uri="{FF2B5EF4-FFF2-40B4-BE49-F238E27FC236}">
                <a16:creationId xmlns:a16="http://schemas.microsoft.com/office/drawing/2014/main" id="{541511E8-70B3-43C9-BD21-98400B647DB5}"/>
              </a:ext>
            </a:extLst>
          </p:cNvPr>
          <p:cNvGrpSpPr/>
          <p:nvPr/>
        </p:nvGrpSpPr>
        <p:grpSpPr>
          <a:xfrm>
            <a:off x="2459812" y="430601"/>
            <a:ext cx="946328" cy="226480"/>
            <a:chOff x="2345874" y="280659"/>
            <a:chExt cx="921760" cy="226480"/>
          </a:xfrm>
        </p:grpSpPr>
        <p:sp>
          <p:nvSpPr>
            <p:cNvPr id="14" name="角丸四角形 5">
              <a:extLst>
                <a:ext uri="{FF2B5EF4-FFF2-40B4-BE49-F238E27FC236}">
                  <a16:creationId xmlns:a16="http://schemas.microsoft.com/office/drawing/2014/main" id="{4895066A-A84E-4C7E-901A-21FF784D181C}"/>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50">
                <a:solidFill>
                  <a:srgbClr val="003963"/>
                </a:solidFill>
                <a:latin typeface="ＭＳ Ｐゴシック"/>
              </a:endParaRPr>
            </a:p>
          </p:txBody>
        </p:sp>
        <p:sp>
          <p:nvSpPr>
            <p:cNvPr id="15" name="テキスト ボックス 14">
              <a:extLst>
                <a:ext uri="{FF2B5EF4-FFF2-40B4-BE49-F238E27FC236}">
                  <a16:creationId xmlns:a16="http://schemas.microsoft.com/office/drawing/2014/main" id="{34D11A14-E8FD-46A3-AE1A-D6E794D39CE6}"/>
                </a:ext>
              </a:extLst>
            </p:cNvPr>
            <p:cNvSpPr txBox="1"/>
            <p:nvPr/>
          </p:nvSpPr>
          <p:spPr>
            <a:xfrm>
              <a:off x="2638868" y="280659"/>
              <a:ext cx="336011" cy="223138"/>
            </a:xfrm>
            <a:prstGeom prst="rect">
              <a:avLst/>
            </a:prstGeom>
            <a:noFill/>
          </p:spPr>
          <p:txBody>
            <a:bodyPr wrap="none" rtlCol="0">
              <a:spAutoFit/>
            </a:bodyPr>
            <a:lstStyle/>
            <a:p>
              <a:pPr algn="ctr"/>
              <a:r>
                <a:rPr lang="ja-JP" altLang="en-US" sz="850" b="1">
                  <a:solidFill>
                    <a:srgbClr val="00253C"/>
                  </a:solidFill>
                  <a:latin typeface="ＭＳ Ｐゴシック"/>
                  <a:cs typeface="メイリオ" panose="020B0604030504040204" pitchFamily="50" charset="-128"/>
                </a:rPr>
                <a:t>ＰＣ</a:t>
              </a:r>
            </a:p>
          </p:txBody>
        </p:sp>
      </p:grpSp>
      <p:sp>
        <p:nvSpPr>
          <p:cNvPr id="17" name="テキスト ボックス 34">
            <a:extLst>
              <a:ext uri="{FF2B5EF4-FFF2-40B4-BE49-F238E27FC236}">
                <a16:creationId xmlns:a16="http://schemas.microsoft.com/office/drawing/2014/main" id="{FC0D0BB6-3DC3-4482-8162-D685B2C539AD}"/>
              </a:ext>
            </a:extLst>
          </p:cNvPr>
          <p:cNvSpPr txBox="1"/>
          <p:nvPr/>
        </p:nvSpPr>
        <p:spPr>
          <a:xfrm>
            <a:off x="4402605" y="40023"/>
            <a:ext cx="4201279" cy="800219"/>
          </a:xfrm>
          <a:prstGeom prst="rect">
            <a:avLst/>
          </a:prstGeom>
          <a:solidFill>
            <a:schemeClr val="bg1"/>
          </a:solidFill>
          <a:ln>
            <a:noFill/>
          </a:ln>
        </p:spPr>
        <p:txBody>
          <a:bodyPr wrap="squar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デモページ</a:t>
            </a:r>
            <a:r>
              <a:rPr lang="en-GB" altLang="ja-JP"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URL</a:t>
            </a:r>
          </a:p>
          <a:p>
            <a:r>
              <a:rPr lang="en-US" altLang="ja-JP" sz="1000" dirty="0">
                <a:latin typeface="Meiryo UI" panose="020B0604030504040204" pitchFamily="50" charset="-128"/>
                <a:ea typeface="Meiryo UI" panose="020B0604030504040204" pitchFamily="50" charset="-128"/>
                <a:cs typeface="Meiryo UI" panose="020B0604030504040204" pitchFamily="50" charset="-128"/>
                <a:hlinkClick r:id="rId2"/>
              </a:rPr>
              <a:t>https://www.nikkei.com/article/DGXZQODF266MB0W1A120C2000000?ad_preview_li_id=79737</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横幅</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1750px</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以上でご覧ください</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800" dirty="0">
                <a:latin typeface="Meiryo UI" panose="020B0604030504040204" pitchFamily="50" charset="-128"/>
                <a:ea typeface="Meiryo UI" panose="020B0604030504040204" pitchFamily="50" charset="-128"/>
                <a:cs typeface="Meiryo UI" panose="020B0604030504040204" pitchFamily="50" charset="-128"/>
              </a:rPr>
              <a:t>※IE11</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など、ブラウザによっては表示されないことがあります</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タイトル 1">
            <a:extLst>
              <a:ext uri="{FF2B5EF4-FFF2-40B4-BE49-F238E27FC236}">
                <a16:creationId xmlns:a16="http://schemas.microsoft.com/office/drawing/2014/main" id="{995F9546-861F-4754-A0D6-171E50217A2B}"/>
              </a:ext>
            </a:extLst>
          </p:cNvPr>
          <p:cNvSpPr txBox="1">
            <a:spLocks/>
          </p:cNvSpPr>
          <p:nvPr/>
        </p:nvSpPr>
        <p:spPr>
          <a:xfrm>
            <a:off x="397332" y="233818"/>
            <a:ext cx="7905750" cy="460148"/>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a:p>
        </p:txBody>
      </p:sp>
      <p:sp>
        <p:nvSpPr>
          <p:cNvPr id="25" name="タイトル 24">
            <a:extLst>
              <a:ext uri="{FF2B5EF4-FFF2-40B4-BE49-F238E27FC236}">
                <a16:creationId xmlns:a16="http://schemas.microsoft.com/office/drawing/2014/main" id="{8BFB9D09-5F06-4C75-86B1-78ED17DB1BBE}"/>
              </a:ext>
            </a:extLst>
          </p:cNvPr>
          <p:cNvSpPr>
            <a:spLocks noGrp="1"/>
          </p:cNvSpPr>
          <p:nvPr>
            <p:ph type="title"/>
          </p:nvPr>
        </p:nvSpPr>
        <p:spPr>
          <a:xfrm>
            <a:off x="190658" y="265845"/>
            <a:ext cx="7905750" cy="460148"/>
          </a:xfrm>
        </p:spPr>
        <p:txBody>
          <a:bodyPr/>
          <a:lstStyle/>
          <a:p>
            <a:r>
              <a:rPr kumimoji="1" lang="ja-JP" altLang="en-US" dirty="0"/>
              <a:t>ラージゲートバナー</a:t>
            </a:r>
          </a:p>
        </p:txBody>
      </p:sp>
      <p:pic>
        <p:nvPicPr>
          <p:cNvPr id="2" name="図 1">
            <a:extLst>
              <a:ext uri="{FF2B5EF4-FFF2-40B4-BE49-F238E27FC236}">
                <a16:creationId xmlns:a16="http://schemas.microsoft.com/office/drawing/2014/main" id="{89F1B1C8-D404-4CC6-9B03-341F15E39933}"/>
              </a:ext>
            </a:extLst>
          </p:cNvPr>
          <p:cNvPicPr>
            <a:picLocks noChangeAspect="1"/>
          </p:cNvPicPr>
          <p:nvPr/>
        </p:nvPicPr>
        <p:blipFill>
          <a:blip r:embed="rId3"/>
          <a:stretch>
            <a:fillRect/>
          </a:stretch>
        </p:blipFill>
        <p:spPr>
          <a:xfrm>
            <a:off x="190658" y="1043805"/>
            <a:ext cx="4015743" cy="4298757"/>
          </a:xfrm>
          <a:prstGeom prst="rect">
            <a:avLst/>
          </a:prstGeom>
        </p:spPr>
      </p:pic>
      <p:sp>
        <p:nvSpPr>
          <p:cNvPr id="21" name="Text Box 16">
            <a:extLst>
              <a:ext uri="{FF2B5EF4-FFF2-40B4-BE49-F238E27FC236}">
                <a16:creationId xmlns:a16="http://schemas.microsoft.com/office/drawing/2014/main" id="{9832C1FF-7F61-47C8-AED2-B1CA4CB74805}"/>
              </a:ext>
            </a:extLst>
          </p:cNvPr>
          <p:cNvSpPr txBox="1">
            <a:spLocks noChangeArrowheads="1"/>
          </p:cNvSpPr>
          <p:nvPr/>
        </p:nvSpPr>
        <p:spPr bwMode="auto">
          <a:xfrm>
            <a:off x="9065705" y="6352051"/>
            <a:ext cx="84029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2021.12.1</a:t>
            </a:r>
            <a:r>
              <a:rPr kumimoji="0" lang="ja-JP" altLang="en-US" sz="800">
                <a:solidFill>
                  <a:srgbClr val="C00000"/>
                </a:solidFill>
                <a:latin typeface="Century Gothic"/>
                <a:ea typeface="HGPｺﾞｼｯｸM"/>
              </a:rPr>
              <a:t>更新</a:t>
            </a:r>
            <a:endParaRPr kumimoji="0" lang="ja-JP" altLang="en-US" sz="800" dirty="0">
              <a:solidFill>
                <a:srgbClr val="C00000"/>
              </a:solidFill>
              <a:latin typeface="Century Gothic"/>
              <a:ea typeface="HGPｺﾞｼｯｸM"/>
            </a:endParaRPr>
          </a:p>
        </p:txBody>
      </p:sp>
    </p:spTree>
    <p:extLst>
      <p:ext uri="{BB962C8B-B14F-4D97-AF65-F5344CB8AC3E}">
        <p14:creationId xmlns:p14="http://schemas.microsoft.com/office/powerpoint/2010/main" val="65570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ACBC261A-03C8-4BED-924A-3AF2883961B3}"/>
              </a:ext>
            </a:extLst>
          </p:cNvPr>
          <p:cNvPicPr>
            <a:picLocks noChangeAspect="1"/>
          </p:cNvPicPr>
          <p:nvPr/>
        </p:nvPicPr>
        <p:blipFill>
          <a:blip r:embed="rId3"/>
          <a:stretch>
            <a:fillRect/>
          </a:stretch>
        </p:blipFill>
        <p:spPr>
          <a:xfrm>
            <a:off x="1962275" y="2062365"/>
            <a:ext cx="2298176" cy="4088554"/>
          </a:xfrm>
          <a:prstGeom prst="rect">
            <a:avLst/>
          </a:prstGeom>
        </p:spPr>
      </p:pic>
      <p:pic>
        <p:nvPicPr>
          <p:cNvPr id="18" name="図 17">
            <a:extLst>
              <a:ext uri="{FF2B5EF4-FFF2-40B4-BE49-F238E27FC236}">
                <a16:creationId xmlns:a16="http://schemas.microsoft.com/office/drawing/2014/main" id="{B82B006C-0F39-41E5-A364-204AE6706707}"/>
              </a:ext>
            </a:extLst>
          </p:cNvPr>
          <p:cNvPicPr>
            <a:picLocks noChangeAspect="1"/>
          </p:cNvPicPr>
          <p:nvPr/>
        </p:nvPicPr>
        <p:blipFill>
          <a:blip r:embed="rId4"/>
          <a:stretch>
            <a:fillRect/>
          </a:stretch>
        </p:blipFill>
        <p:spPr>
          <a:xfrm>
            <a:off x="2270363" y="5031126"/>
            <a:ext cx="1087243" cy="659780"/>
          </a:xfrm>
          <a:prstGeom prst="rect">
            <a:avLst/>
          </a:prstGeom>
        </p:spPr>
      </p:pic>
      <p:pic>
        <p:nvPicPr>
          <p:cNvPr id="61" name="図 60">
            <a:extLst>
              <a:ext uri="{FF2B5EF4-FFF2-40B4-BE49-F238E27FC236}">
                <a16:creationId xmlns:a16="http://schemas.microsoft.com/office/drawing/2014/main" id="{8889E72D-EC87-4317-96E1-B7E355E1C4DB}"/>
              </a:ext>
            </a:extLst>
          </p:cNvPr>
          <p:cNvPicPr>
            <a:picLocks noChangeAspect="1"/>
          </p:cNvPicPr>
          <p:nvPr/>
        </p:nvPicPr>
        <p:blipFill>
          <a:blip r:embed="rId3"/>
          <a:stretch>
            <a:fillRect/>
          </a:stretch>
        </p:blipFill>
        <p:spPr>
          <a:xfrm>
            <a:off x="163897" y="911312"/>
            <a:ext cx="2298176" cy="4088554"/>
          </a:xfrm>
          <a:prstGeom prst="rect">
            <a:avLst/>
          </a:prstGeom>
        </p:spPr>
      </p:pic>
      <p:sp>
        <p:nvSpPr>
          <p:cNvPr id="2" name="タイトル 1"/>
          <p:cNvSpPr>
            <a:spLocks noGrp="1"/>
          </p:cNvSpPr>
          <p:nvPr>
            <p:ph type="title"/>
          </p:nvPr>
        </p:nvSpPr>
        <p:spPr/>
        <p:txBody>
          <a:bodyPr/>
          <a:lstStyle/>
          <a:p>
            <a:r>
              <a:rPr kumimoji="1" lang="ja-JP" altLang="en-US"/>
              <a:t>インリード動画</a:t>
            </a:r>
          </a:p>
        </p:txBody>
      </p:sp>
      <p:grpSp>
        <p:nvGrpSpPr>
          <p:cNvPr id="4" name="グループ化 3"/>
          <p:cNvGrpSpPr/>
          <p:nvPr/>
        </p:nvGrpSpPr>
        <p:grpSpPr>
          <a:xfrm>
            <a:off x="2069875" y="146829"/>
            <a:ext cx="946329" cy="226480"/>
            <a:chOff x="2345874" y="280659"/>
            <a:chExt cx="921760" cy="226480"/>
          </a:xfrm>
        </p:grpSpPr>
        <p:sp>
          <p:nvSpPr>
            <p:cNvPr id="5"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6" name="テキスト ボックス 5"/>
            <p:cNvSpPr txBox="1"/>
            <p:nvPr/>
          </p:nvSpPr>
          <p:spPr>
            <a:xfrm>
              <a:off x="2588123" y="280659"/>
              <a:ext cx="437501" cy="223138"/>
            </a:xfrm>
            <a:prstGeom prst="rect">
              <a:avLst/>
            </a:prstGeom>
            <a:noFill/>
          </p:spPr>
          <p:txBody>
            <a:bodyPr wrap="none" rtlCol="0">
              <a:spAutoFit/>
            </a:bodyPr>
            <a:lstStyle/>
            <a:p>
              <a:pPr algn="ctr"/>
              <a:r>
                <a:rPr kumimoji="1" lang="ja-JP" altLang="en-US" sz="850" b="1">
                  <a:solidFill>
                    <a:srgbClr val="00253C"/>
                  </a:solidFill>
                  <a:latin typeface="+mn-ea"/>
                  <a:cs typeface="メイリオ" panose="020B0604030504040204" pitchFamily="50" charset="-128"/>
                </a:rPr>
                <a:t>リッチ</a:t>
              </a:r>
            </a:p>
          </p:txBody>
        </p:sp>
      </p:grpSp>
      <p:grpSp>
        <p:nvGrpSpPr>
          <p:cNvPr id="7" name="グループ化 6"/>
          <p:cNvGrpSpPr/>
          <p:nvPr/>
        </p:nvGrpSpPr>
        <p:grpSpPr>
          <a:xfrm>
            <a:off x="2069453" y="442398"/>
            <a:ext cx="946330" cy="226480"/>
            <a:chOff x="2345874" y="280659"/>
            <a:chExt cx="921760" cy="226480"/>
          </a:xfrm>
        </p:grpSpPr>
        <p:sp>
          <p:nvSpPr>
            <p:cNvPr id="8"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9" name="テキスト ボックス 8"/>
            <p:cNvSpPr txBox="1"/>
            <p:nvPr/>
          </p:nvSpPr>
          <p:spPr>
            <a:xfrm>
              <a:off x="2610759" y="280659"/>
              <a:ext cx="392219" cy="223138"/>
            </a:xfrm>
            <a:prstGeom prst="rect">
              <a:avLst/>
            </a:prstGeom>
            <a:noFill/>
          </p:spPr>
          <p:txBody>
            <a:bodyPr wrap="none" rtlCol="0">
              <a:spAutoFit/>
            </a:bodyPr>
            <a:lstStyle/>
            <a:p>
              <a:pPr algn="ctr"/>
              <a:r>
                <a:rPr lang="ja-JP" altLang="en-US" sz="850" b="1">
                  <a:solidFill>
                    <a:srgbClr val="00253C"/>
                  </a:solidFill>
                  <a:latin typeface="+mn-ea"/>
                  <a:cs typeface="メイリオ" panose="020B0604030504040204" pitchFamily="50" charset="-128"/>
                </a:rPr>
                <a:t>動画</a:t>
              </a:r>
              <a:endParaRPr kumimoji="1" lang="ja-JP" altLang="en-US" sz="850" b="1">
                <a:solidFill>
                  <a:srgbClr val="00253C"/>
                </a:solidFill>
                <a:latin typeface="+mn-ea"/>
                <a:cs typeface="メイリオ" panose="020B0604030504040204" pitchFamily="50" charset="-128"/>
              </a:endParaRPr>
            </a:p>
          </p:txBody>
        </p:sp>
      </p:grpSp>
      <p:sp>
        <p:nvSpPr>
          <p:cNvPr id="11" name="正方形/長方形 10"/>
          <p:cNvSpPr/>
          <p:nvPr/>
        </p:nvSpPr>
        <p:spPr>
          <a:xfrm>
            <a:off x="4402606" y="1016117"/>
            <a:ext cx="4538194" cy="220573"/>
          </a:xfrm>
          <a:prstGeom prst="rect">
            <a:avLst/>
          </a:prstGeom>
          <a:noFill/>
        </p:spPr>
        <p:txBody>
          <a:bodyPr wrap="square">
            <a:spAutoFit/>
          </a:bodyPr>
          <a:lstStyle/>
          <a:p>
            <a:pPr>
              <a:lnSpc>
                <a:spcPts val="1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日経電子版の編集記事スペースに動画広告を掲載します</a:t>
            </a:r>
            <a:endParaRPr lang="ja-JP" altLang="en-US" sz="1000" kern="900" spc="5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4402606" y="1236897"/>
            <a:ext cx="4538194" cy="220573"/>
          </a:xfrm>
          <a:prstGeom prst="rect">
            <a:avLst/>
          </a:prstGeom>
          <a:noFill/>
        </p:spPr>
        <p:txBody>
          <a:bodyPr wrap="square">
            <a:spAutoFit/>
          </a:bodyPr>
          <a:lstStyle/>
          <a:p>
            <a:pPr>
              <a:lnSpc>
                <a:spcPts val="1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掲載箇所までスクロールすると動画が再生されます</a:t>
            </a:r>
          </a:p>
        </p:txBody>
      </p:sp>
      <p:sp>
        <p:nvSpPr>
          <p:cNvPr id="13" name="正方形/長方形 12"/>
          <p:cNvSpPr/>
          <p:nvPr/>
        </p:nvSpPr>
        <p:spPr>
          <a:xfrm>
            <a:off x="4395421" y="1468250"/>
            <a:ext cx="4538194" cy="220573"/>
          </a:xfrm>
          <a:prstGeom prst="rect">
            <a:avLst/>
          </a:prstGeom>
          <a:noFill/>
        </p:spPr>
        <p:txBody>
          <a:bodyPr wrap="square">
            <a:spAutoFit/>
          </a:bodyPr>
          <a:lstStyle/>
          <a:p>
            <a:pPr>
              <a:lnSpc>
                <a:spcPts val="1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再生開始＝実視聴を保証する透明性の高い商品です</a:t>
            </a:r>
            <a:endParaRPr lang="en-US" altLang="ja-JP" sz="100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4417082" y="5088096"/>
            <a:ext cx="5124970" cy="1061829"/>
          </a:xfrm>
          <a:prstGeom prst="rect">
            <a:avLst/>
          </a:prstGeom>
          <a:noFill/>
        </p:spPr>
        <p:txBody>
          <a:bodyPr wrap="square">
            <a:spAutoFit/>
          </a:bodyPr>
          <a:lstStyle/>
          <a:p>
            <a:r>
              <a:rPr kumimoji="0" lang="en-US" altLang="ja-JP" sz="700">
                <a:latin typeface="HGPｺﾞｼｯｸM" panose="020B0600000000000000" pitchFamily="50" charset="-128"/>
                <a:ea typeface="HGPｺﾞｼｯｸM" panose="020B0600000000000000" pitchFamily="50" charset="-128"/>
              </a:rPr>
              <a:t>※</a:t>
            </a:r>
            <a:r>
              <a:rPr kumimoji="0" lang="ja-JP" altLang="en-US" sz="700">
                <a:latin typeface="HGPｺﾞｼｯｸM" panose="020B0600000000000000" pitchFamily="50" charset="-128"/>
                <a:ea typeface="HGPｺﾞｼｯｸM" panose="020B0600000000000000" pitchFamily="50" charset="-128"/>
              </a:rPr>
              <a:t>　フリークエンシーコントロールを実施します。</a:t>
            </a:r>
            <a:endParaRPr kumimoji="0" lang="en-US" altLang="ja-JP" sz="700">
              <a:latin typeface="HGPｺﾞｼｯｸM" panose="020B0600000000000000" pitchFamily="50" charset="-128"/>
              <a:ea typeface="HGPｺﾞｼｯｸM" panose="020B0600000000000000" pitchFamily="50" charset="-128"/>
            </a:endParaRPr>
          </a:p>
          <a:p>
            <a:r>
              <a:rPr kumimoji="0" lang="en-US" altLang="ja-JP" sz="700">
                <a:latin typeface="HGPｺﾞｼｯｸM" panose="020B0600000000000000" pitchFamily="50" charset="-128"/>
                <a:ea typeface="HGPｺﾞｼｯｸM" panose="020B0600000000000000" pitchFamily="50" charset="-128"/>
              </a:rPr>
              <a:t>※</a:t>
            </a:r>
            <a:r>
              <a:rPr kumimoji="0" lang="ja-JP" altLang="en-US" sz="700">
                <a:latin typeface="HGPｺﾞｼｯｸM" panose="020B0600000000000000" pitchFamily="50" charset="-128"/>
                <a:ea typeface="HGPｺﾞｼｯｸM" panose="020B0600000000000000" pitchFamily="50" charset="-128"/>
              </a:rPr>
              <a:t>　音声は、動画広告枠にあるスピーカーボタンをクリックした時のみ流れます。</a:t>
            </a:r>
            <a:endParaRPr kumimoji="0" lang="en-US" altLang="ja-JP" sz="700">
              <a:latin typeface="HGPｺﾞｼｯｸM" panose="020B0600000000000000" pitchFamily="50" charset="-128"/>
              <a:ea typeface="HGPｺﾞｼｯｸM" panose="020B0600000000000000" pitchFamily="50" charset="-128"/>
            </a:endParaRPr>
          </a:p>
          <a:p>
            <a:r>
              <a:rPr kumimoji="0" lang="en-US" altLang="ja-JP" sz="700">
                <a:latin typeface="HGPｺﾞｼｯｸM" panose="020B0600000000000000" pitchFamily="50" charset="-128"/>
                <a:ea typeface="HGPｺﾞｼｯｸM" panose="020B0600000000000000" pitchFamily="50" charset="-128"/>
              </a:rPr>
              <a:t>※</a:t>
            </a:r>
            <a:r>
              <a:rPr kumimoji="0" lang="ja-JP" altLang="en-US" sz="700">
                <a:latin typeface="HGPｺﾞｼｯｸM" panose="020B0600000000000000" pitchFamily="50" charset="-128"/>
                <a:ea typeface="HGPｺﾞｼｯｸM" panose="020B0600000000000000" pitchFamily="50" charset="-128"/>
              </a:rPr>
              <a:t>　掲載は日本経済新聞社の広告掲載基準に準拠します。</a:t>
            </a:r>
            <a:endParaRPr kumimoji="0" lang="en-US" altLang="ja-JP" sz="700">
              <a:latin typeface="HGPｺﾞｼｯｸM" panose="020B0600000000000000" pitchFamily="50" charset="-128"/>
              <a:ea typeface="HGPｺﾞｼｯｸM" panose="020B0600000000000000" pitchFamily="50" charset="-128"/>
            </a:endParaRPr>
          </a:p>
          <a:p>
            <a:r>
              <a:rPr kumimoji="0" lang="en-US" altLang="ja-JP" sz="700">
                <a:latin typeface="HGPｺﾞｼｯｸM" panose="020B0600000000000000" pitchFamily="50" charset="-128"/>
                <a:ea typeface="HGPｺﾞｼｯｸM" panose="020B0600000000000000" pitchFamily="50" charset="-128"/>
              </a:rPr>
              <a:t>※</a:t>
            </a:r>
            <a:r>
              <a:rPr kumimoji="0" lang="ja-JP" altLang="en-US" sz="700">
                <a:latin typeface="HGPｺﾞｼｯｸM" panose="020B0600000000000000" pitchFamily="50" charset="-128"/>
                <a:ea typeface="HGPｺﾞｼｯｸM" panose="020B0600000000000000" pitchFamily="50" charset="-128"/>
              </a:rPr>
              <a:t>　動画の内容によっては掲載をお断りする場合があります。</a:t>
            </a:r>
            <a:endParaRPr kumimoji="0" lang="en-US" altLang="ja-JP" sz="700">
              <a:latin typeface="HGPｺﾞｼｯｸM" panose="020B0600000000000000" pitchFamily="50" charset="-128"/>
              <a:ea typeface="HGPｺﾞｼｯｸM" panose="020B0600000000000000" pitchFamily="50" charset="-128"/>
            </a:endParaRPr>
          </a:p>
          <a:p>
            <a:r>
              <a:rPr kumimoji="0" lang="en-US" altLang="ja-JP" sz="700">
                <a:latin typeface="HGPｺﾞｼｯｸM" panose="020B0600000000000000" pitchFamily="50" charset="-128"/>
                <a:ea typeface="HGPｺﾞｼｯｸM" panose="020B0600000000000000" pitchFamily="50" charset="-128"/>
              </a:rPr>
              <a:t>※</a:t>
            </a:r>
            <a:r>
              <a:rPr kumimoji="0" lang="ja-JP" altLang="en-US" sz="700">
                <a:latin typeface="HGPｺﾞｼｯｸM" panose="020B0600000000000000" pitchFamily="50" charset="-128"/>
                <a:ea typeface="HGPｺﾞｼｯｸM" panose="020B0600000000000000" pitchFamily="50" charset="-128"/>
              </a:rPr>
              <a:t>　掲載期間内に合計</a:t>
            </a:r>
            <a:r>
              <a:rPr kumimoji="0" lang="en-US" altLang="ja-JP" sz="700">
                <a:latin typeface="HGPｺﾞｼｯｸM" panose="020B0600000000000000" pitchFamily="50" charset="-128"/>
                <a:ea typeface="HGPｺﾞｼｯｸM" panose="020B0600000000000000" pitchFamily="50" charset="-128"/>
              </a:rPr>
              <a:t>4</a:t>
            </a:r>
            <a:r>
              <a:rPr kumimoji="0" lang="ja-JP" altLang="en-US" sz="700">
                <a:latin typeface="HGPｺﾞｼｯｸM" panose="020B0600000000000000" pitchFamily="50" charset="-128"/>
                <a:ea typeface="HGPｺﾞｼｯｸM" panose="020B0600000000000000" pitchFamily="50" charset="-128"/>
              </a:rPr>
              <a:t>本まで同時掲載および原稿差し替えが可能です。</a:t>
            </a:r>
          </a:p>
          <a:p>
            <a:r>
              <a:rPr kumimoji="0" lang="ja-JP" altLang="en-US" sz="700">
                <a:latin typeface="HGPｺﾞｼｯｸM" panose="020B0600000000000000" pitchFamily="50" charset="-128"/>
                <a:ea typeface="HGPｺﾞｼｯｸM" panose="020B0600000000000000" pitchFamily="50" charset="-128"/>
              </a:rPr>
              <a:t>　　 </a:t>
            </a:r>
            <a:r>
              <a:rPr kumimoji="0" lang="en-US" altLang="ja-JP" sz="700">
                <a:latin typeface="HGPｺﾞｼｯｸM" panose="020B0600000000000000" pitchFamily="50" charset="-128"/>
                <a:ea typeface="HGPｺﾞｼｯｸM" panose="020B0600000000000000" pitchFamily="50" charset="-128"/>
              </a:rPr>
              <a:t>5</a:t>
            </a:r>
            <a:r>
              <a:rPr kumimoji="0" lang="ja-JP" altLang="en-US" sz="700">
                <a:latin typeface="HGPｺﾞｼｯｸM" panose="020B0600000000000000" pitchFamily="50" charset="-128"/>
                <a:ea typeface="HGPｺﾞｼｯｸM" panose="020B0600000000000000" pitchFamily="50" charset="-128"/>
              </a:rPr>
              <a:t>本以上の掲載または差し替えを行う場合は、</a:t>
            </a:r>
            <a:r>
              <a:rPr kumimoji="0" lang="en-US" altLang="ja-JP" sz="700">
                <a:latin typeface="HGPｺﾞｼｯｸM" panose="020B0600000000000000" pitchFamily="50" charset="-128"/>
                <a:ea typeface="HGPｺﾞｼｯｸM" panose="020B0600000000000000" pitchFamily="50" charset="-128"/>
              </a:rPr>
              <a:t>5</a:t>
            </a:r>
            <a:r>
              <a:rPr kumimoji="0" lang="ja-JP" altLang="en-US" sz="700">
                <a:latin typeface="HGPｺﾞｼｯｸM" panose="020B0600000000000000" pitchFamily="50" charset="-128"/>
                <a:ea typeface="HGPｺﾞｼｯｸM" panose="020B0600000000000000" pitchFamily="50" charset="-128"/>
              </a:rPr>
              <a:t>本目から</a:t>
            </a:r>
            <a:r>
              <a:rPr kumimoji="0" lang="en-US" altLang="ja-JP" sz="700">
                <a:latin typeface="HGPｺﾞｼｯｸM" panose="020B0600000000000000" pitchFamily="50" charset="-128"/>
                <a:ea typeface="HGPｺﾞｼｯｸM" panose="020B0600000000000000" pitchFamily="50" charset="-128"/>
              </a:rPr>
              <a:t>1</a:t>
            </a:r>
            <a:r>
              <a:rPr kumimoji="0" lang="ja-JP" altLang="en-US" sz="700">
                <a:latin typeface="HGPｺﾞｼｯｸM" panose="020B0600000000000000" pitchFamily="50" charset="-128"/>
                <a:ea typeface="HGPｺﾞｼｯｸM" panose="020B0600000000000000" pitchFamily="50" charset="-128"/>
              </a:rPr>
              <a:t>本につき</a:t>
            </a:r>
            <a:r>
              <a:rPr kumimoji="0" lang="en-US" altLang="ja-JP" sz="700">
                <a:latin typeface="HGPｺﾞｼｯｸM" panose="020B0600000000000000" pitchFamily="50" charset="-128"/>
                <a:ea typeface="HGPｺﾞｼｯｸM" panose="020B0600000000000000" pitchFamily="50" charset="-128"/>
              </a:rPr>
              <a:t>2</a:t>
            </a:r>
            <a:r>
              <a:rPr kumimoji="0" lang="ja-JP" altLang="en-US" sz="700">
                <a:latin typeface="HGPｺﾞｼｯｸM" panose="020B0600000000000000" pitchFamily="50" charset="-128"/>
                <a:ea typeface="HGPｺﾞｼｯｸM" panose="020B0600000000000000" pitchFamily="50" charset="-128"/>
              </a:rPr>
              <a:t>万円の追加料金がかかります。</a:t>
            </a:r>
            <a:endParaRPr kumimoji="0" lang="en-US" altLang="ja-JP" sz="700">
              <a:latin typeface="HGPｺﾞｼｯｸM" panose="020B0600000000000000" pitchFamily="50" charset="-128"/>
              <a:ea typeface="HGPｺﾞｼｯｸM" panose="020B0600000000000000" pitchFamily="50" charset="-128"/>
            </a:endParaRPr>
          </a:p>
          <a:p>
            <a:r>
              <a:rPr kumimoji="0" lang="en-US" altLang="ja-JP" sz="700">
                <a:latin typeface="HGPｺﾞｼｯｸM" panose="020B0600000000000000" pitchFamily="50" charset="-128"/>
                <a:ea typeface="HGPｺﾞｼｯｸM" panose="020B0600000000000000" pitchFamily="50" charset="-128"/>
              </a:rPr>
              <a:t>※</a:t>
            </a:r>
            <a:r>
              <a:rPr kumimoji="0" lang="ja-JP" altLang="en-US" sz="700">
                <a:latin typeface="HGPｺﾞｼｯｸM" panose="020B0600000000000000" pitchFamily="50" charset="-128"/>
                <a:ea typeface="HGPｺﾞｼｯｸM" panose="020B0600000000000000" pitchFamily="50" charset="-128"/>
              </a:rPr>
              <a:t>　再生終了後画面は弊社規定のデザインが自動的に表示されます。</a:t>
            </a:r>
            <a:endParaRPr kumimoji="0" lang="en-US" altLang="ja-JP" sz="700">
              <a:latin typeface="HGPｺﾞｼｯｸM" panose="020B0600000000000000" pitchFamily="50" charset="-128"/>
              <a:ea typeface="HGPｺﾞｼｯｸM" panose="020B0600000000000000" pitchFamily="50" charset="-128"/>
            </a:endParaRPr>
          </a:p>
          <a:p>
            <a:r>
              <a:rPr kumimoji="0" lang="en-US" altLang="ja-JP" sz="700">
                <a:latin typeface="HGPｺﾞｼｯｸM" panose="020B0600000000000000" pitchFamily="50" charset="-128"/>
                <a:ea typeface="HGPｺﾞｼｯｸM" panose="020B0600000000000000" pitchFamily="50" charset="-128"/>
              </a:rPr>
              <a:t>※</a:t>
            </a:r>
            <a:r>
              <a:rPr kumimoji="0" lang="ja-JP" altLang="en-US" sz="700">
                <a:latin typeface="HGPｺﾞｼｯｸM" panose="020B0600000000000000" pitchFamily="50" charset="-128"/>
                <a:ea typeface="HGPｺﾞｼｯｸM" panose="020B0600000000000000" pitchFamily="50" charset="-128"/>
              </a:rPr>
              <a:t>　</a:t>
            </a:r>
            <a:r>
              <a:rPr kumimoji="0" lang="en-US" altLang="ja-JP" sz="700">
                <a:latin typeface="HGPｺﾞｼｯｸM" panose="020B0600000000000000" pitchFamily="50" charset="-128"/>
                <a:ea typeface="HGPｺﾞｼｯｸM" panose="020B0600000000000000" pitchFamily="50" charset="-128"/>
              </a:rPr>
              <a:t>VPAID</a:t>
            </a:r>
            <a:r>
              <a:rPr kumimoji="0" lang="ja-JP" altLang="en-US" sz="700">
                <a:latin typeface="HGPｺﾞｼｯｸM" panose="020B0600000000000000" pitchFamily="50" charset="-128"/>
                <a:ea typeface="HGPｺﾞｼｯｸM" panose="020B0600000000000000" pitchFamily="50" charset="-128"/>
              </a:rPr>
              <a:t>配信はお受けできません。</a:t>
            </a:r>
            <a:endParaRPr kumimoji="0" lang="en-US" altLang="ja-JP" sz="700">
              <a:latin typeface="HGPｺﾞｼｯｸM" panose="020B0600000000000000" pitchFamily="50" charset="-128"/>
              <a:ea typeface="HGPｺﾞｼｯｸM" panose="020B0600000000000000" pitchFamily="50" charset="-128"/>
            </a:endParaRPr>
          </a:p>
          <a:p>
            <a:endParaRPr kumimoji="0" lang="en-US" altLang="ja-JP" sz="700">
              <a:latin typeface="HGPｺﾞｼｯｸM" panose="020B0600000000000000" pitchFamily="50" charset="-128"/>
              <a:ea typeface="HGPｺﾞｼｯｸM" panose="020B0600000000000000" pitchFamily="50" charset="-128"/>
            </a:endParaRPr>
          </a:p>
        </p:txBody>
      </p:sp>
      <p:sp>
        <p:nvSpPr>
          <p:cNvPr id="16" name="角丸四角形 15"/>
          <p:cNvSpPr/>
          <p:nvPr/>
        </p:nvSpPr>
        <p:spPr>
          <a:xfrm>
            <a:off x="4494639" y="1837117"/>
            <a:ext cx="908784" cy="216131"/>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17" name="表 16"/>
          <p:cNvGraphicFramePr>
            <a:graphicFrameLocks noGrp="1"/>
          </p:cNvGraphicFramePr>
          <p:nvPr>
            <p:extLst>
              <p:ext uri="{D42A27DB-BD31-4B8C-83A1-F6EECF244321}">
                <p14:modId xmlns:p14="http://schemas.microsoft.com/office/powerpoint/2010/main" val="2359954561"/>
              </p:ext>
            </p:extLst>
          </p:nvPr>
        </p:nvGraphicFramePr>
        <p:xfrm>
          <a:off x="4494639" y="2132940"/>
          <a:ext cx="5300764" cy="2944888"/>
        </p:xfrm>
        <a:graphic>
          <a:graphicData uri="http://schemas.openxmlformats.org/drawingml/2006/table">
            <a:tbl>
              <a:tblPr firstRow="1" bandRow="1">
                <a:tableStyleId>{5940675A-B579-460E-94D1-54222C63F5DA}</a:tableStyleId>
              </a:tblPr>
              <a:tblGrid>
                <a:gridCol w="913322">
                  <a:extLst>
                    <a:ext uri="{9D8B030D-6E8A-4147-A177-3AD203B41FA5}">
                      <a16:colId xmlns:a16="http://schemas.microsoft.com/office/drawing/2014/main" val="20000"/>
                    </a:ext>
                  </a:extLst>
                </a:gridCol>
                <a:gridCol w="1176834">
                  <a:extLst>
                    <a:ext uri="{9D8B030D-6E8A-4147-A177-3AD203B41FA5}">
                      <a16:colId xmlns:a16="http://schemas.microsoft.com/office/drawing/2014/main" val="20001"/>
                    </a:ext>
                  </a:extLst>
                </a:gridCol>
                <a:gridCol w="542051">
                  <a:extLst>
                    <a:ext uri="{9D8B030D-6E8A-4147-A177-3AD203B41FA5}">
                      <a16:colId xmlns:a16="http://schemas.microsoft.com/office/drawing/2014/main" val="20002"/>
                    </a:ext>
                  </a:extLst>
                </a:gridCol>
                <a:gridCol w="890091">
                  <a:extLst>
                    <a:ext uri="{9D8B030D-6E8A-4147-A177-3AD203B41FA5}">
                      <a16:colId xmlns:a16="http://schemas.microsoft.com/office/drawing/2014/main" val="20003"/>
                    </a:ext>
                  </a:extLst>
                </a:gridCol>
                <a:gridCol w="1778466">
                  <a:extLst>
                    <a:ext uri="{9D8B030D-6E8A-4147-A177-3AD203B41FA5}">
                      <a16:colId xmlns:a16="http://schemas.microsoft.com/office/drawing/2014/main" val="20004"/>
                    </a:ext>
                  </a:extLst>
                </a:gridCol>
              </a:tblGrid>
              <a:tr h="355384">
                <a:tc>
                  <a:txBody>
                    <a:bodyPr/>
                    <a:lstStyle/>
                    <a:p>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掲載場所</a:t>
                      </a:r>
                    </a:p>
                  </a:txBody>
                  <a:tcPr marL="36000" marR="36000" marT="36000" marB="36000"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4">
                  <a:txBody>
                    <a:bodyPr/>
                    <a:lstStyle/>
                    <a:p>
                      <a:pPr marL="0" marR="0" indent="0" algn="l" defTabSz="914381"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 日経電子版</a:t>
                      </a:r>
                      <a:endPar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381" rtl="0" eaLnBrk="1" fontAlgn="auto" latinLnBrk="0" hangingPunct="1">
                        <a:lnSpc>
                          <a:spcPct val="100000"/>
                        </a:lnSpc>
                        <a:spcBef>
                          <a:spcPts val="0"/>
                        </a:spcBef>
                        <a:spcAft>
                          <a:spcPts val="0"/>
                        </a:spcAft>
                        <a:buClrTx/>
                        <a:buSzTx/>
                        <a:buFontTx/>
                        <a:buNone/>
                        <a:tabLst/>
                        <a:defRPr/>
                      </a:pPr>
                      <a:r>
                        <a:rPr kumimoji="1" lang="en-US" altLang="ja-JP" sz="700" b="0">
                          <a:solidFill>
                            <a:schemeClr val="tx1"/>
                          </a:solidFill>
                          <a:latin typeface="Meiryo UI"/>
                          <a:ea typeface="Meiryo UI"/>
                          <a:cs typeface="Meiryo UI" panose="020B0604030504040204" pitchFamily="50" charset="-128"/>
                        </a:rPr>
                        <a:t>※</a:t>
                      </a:r>
                      <a:r>
                        <a:rPr kumimoji="1" lang="ja-JP" altLang="en-US" sz="700" b="0">
                          <a:solidFill>
                            <a:schemeClr val="tx1"/>
                          </a:solidFill>
                          <a:latin typeface="Meiryo UI"/>
                          <a:ea typeface="Meiryo UI"/>
                          <a:cs typeface="Meiryo UI" panose="020B0604030504040204" pitchFamily="50" charset="-128"/>
                        </a:rPr>
                        <a:t>一部、編集都合により掲載されない場合がございます。</a:t>
                      </a:r>
                    </a:p>
                  </a:txBody>
                  <a:tcPr marL="36000" marR="36000" marT="36000" marB="36000"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36000" marB="36000" anchor="ctr"/>
                </a:tc>
                <a:tc hMerge="1">
                  <a:txBody>
                    <a:bodyPr/>
                    <a:lstStyle/>
                    <a:p>
                      <a:endParaRPr kumimoji="1" lang="ja-JP" altLang="en-US" sz="800" b="0">
                        <a:solidFill>
                          <a:schemeClr val="tx1"/>
                        </a:solidFill>
                        <a:latin typeface="HGPｺﾞｼｯｸM" panose="020B0600000000000000" pitchFamily="50" charset="-128"/>
                        <a:ea typeface="HGPｺﾞｼｯｸM" panose="020B0600000000000000" pitchFamily="50" charset="-128"/>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hMerge="1">
                  <a:txBody>
                    <a:bodyPr/>
                    <a:lstStyle/>
                    <a:p>
                      <a:endParaRPr kumimoji="1" lang="ja-JP" altLang="en-US"/>
                    </a:p>
                  </a:txBody>
                  <a:tcP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55384">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掲載量</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万回再生</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料金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300</a:t>
                      </a:r>
                      <a:r>
                        <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8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5384">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掲載期間</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2">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週間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掲載開始日</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月曜日（祝日の場合は翌営業日）</a:t>
                      </a: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55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掲載時間</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4">
                  <a:txBody>
                    <a:bodyPr/>
                    <a:lstStyle/>
                    <a:p>
                      <a:r>
                        <a:rPr kumimoji="1" lang="ja-JP" altLang="en-US" sz="800" kern="1200">
                          <a:solidFill>
                            <a:schemeClr val="tx1"/>
                          </a:solidFill>
                          <a:effectLst/>
                          <a:latin typeface="Meiryo UI" panose="020B0604030504040204" pitchFamily="34" charset="-128"/>
                          <a:ea typeface="Meiryo UI" panose="020B0604030504040204" pitchFamily="34" charset="-128"/>
                          <a:cs typeface="+mn-cs"/>
                        </a:rPr>
                        <a:t>月曜日（祝日の際には翌営業日）</a:t>
                      </a:r>
                      <a:r>
                        <a:rPr kumimoji="1" lang="en-US" altLang="ja-JP" sz="800" kern="1200" dirty="0">
                          <a:solidFill>
                            <a:schemeClr val="tx1"/>
                          </a:solidFill>
                          <a:effectLst/>
                          <a:latin typeface="Meiryo UI" panose="020B0604030504040204" pitchFamily="34" charset="-128"/>
                          <a:ea typeface="Meiryo UI" panose="020B0604030504040204" pitchFamily="34" charset="-128"/>
                          <a:cs typeface="+mn-cs"/>
                        </a:rPr>
                        <a:t>9:30</a:t>
                      </a:r>
                      <a:r>
                        <a:rPr kumimoji="1" lang="ja-JP" altLang="en-US" sz="800" kern="1200">
                          <a:solidFill>
                            <a:schemeClr val="tx1"/>
                          </a:solidFill>
                          <a:effectLst/>
                          <a:latin typeface="Meiryo UI" panose="020B0604030504040204" pitchFamily="34" charset="-128"/>
                          <a:ea typeface="Meiryo UI" panose="020B0604030504040204" pitchFamily="34" charset="-128"/>
                          <a:cs typeface="+mn-cs"/>
                        </a:rPr>
                        <a:t>～日曜日</a:t>
                      </a:r>
                      <a:r>
                        <a:rPr kumimoji="1" lang="en-US" altLang="ja-JP" sz="800" kern="1200" dirty="0">
                          <a:solidFill>
                            <a:schemeClr val="tx1"/>
                          </a:solidFill>
                          <a:effectLst/>
                          <a:latin typeface="Meiryo UI" panose="020B0604030504040204" pitchFamily="34" charset="-128"/>
                          <a:ea typeface="Meiryo UI" panose="020B0604030504040204" pitchFamily="34" charset="-128"/>
                          <a:cs typeface="+mn-cs"/>
                        </a:rPr>
                        <a:t>23:59</a:t>
                      </a:r>
                      <a:endParaRPr kumimoji="1" lang="ja-JP" altLang="en-US" sz="800" kern="1200">
                        <a:solidFill>
                          <a:schemeClr val="tx1"/>
                        </a:solidFill>
                        <a:effectLst/>
                        <a:latin typeface="Meiryo UI" panose="020B0604030504040204" pitchFamily="34" charset="-128"/>
                        <a:ea typeface="Meiryo UI" panose="020B0604030504040204" pitchFamily="34" charset="-128"/>
                        <a:cs typeface="+mn-cs"/>
                      </a:endParaRP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hMerge="1">
                  <a:txBody>
                    <a:bodyPr/>
                    <a:lstStyle/>
                    <a:p>
                      <a:endParaRPr kumimoji="1" lang="ja-JP" altLang="en-US" sz="800">
                        <a:latin typeface="HGPｺﾞｼｯｸM" panose="020B0600000000000000" pitchFamily="50" charset="-128"/>
                        <a:ea typeface="HGPｺﾞｼｯｸM" panose="020B0600000000000000" pitchFamily="50" charset="-128"/>
                      </a:endParaRPr>
                    </a:p>
                  </a:txBody>
                  <a:tcPr anchor="ctr">
                    <a:lnL w="12700" cap="flat" cmpd="sng" algn="ctr">
                      <a:noFill/>
                      <a:prstDash val="solid"/>
                      <a:round/>
                      <a:headEnd type="none" w="med" len="med"/>
                      <a:tailEnd type="none" w="med" len="med"/>
                    </a:lnL>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55384">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保証形態</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再生開始数保証</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掲載社数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最大</a:t>
                      </a:r>
                      <a:r>
                        <a:rPr kumimoji="1" lang="en-US" altLang="ja-JP" sz="80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社</a:t>
                      </a: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55384">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原稿仕様</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4">
                  <a:txBody>
                    <a:bodyPr/>
                    <a:lstStyle/>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巻末「原稿規定」を参照ください。</a:t>
                      </a: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hMerge="1">
                  <a:txBody>
                    <a:bodyPr/>
                    <a:lstStyle/>
                    <a:p>
                      <a:endParaRPr kumimoji="1" lang="ja-JP" altLang="en-US" sz="800">
                        <a:latin typeface="HGPｺﾞｼｯｸM" panose="020B0600000000000000" pitchFamily="50" charset="-128"/>
                        <a:ea typeface="HGPｺﾞｼｯｸM" panose="020B0600000000000000" pitchFamily="50" charset="-128"/>
                      </a:endParaRP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55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同時出稿本数</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a:ea typeface="Meiryo UI"/>
                          <a:cs typeface="Meiryo UI" panose="020B0604030504040204" pitchFamily="50" charset="-128"/>
                        </a:rPr>
                        <a:t>※4</a:t>
                      </a:r>
                      <a:r>
                        <a:rPr kumimoji="1" lang="ja-JP" altLang="en-US" sz="800">
                          <a:latin typeface="Meiryo UI"/>
                          <a:ea typeface="Meiryo UI"/>
                          <a:cs typeface="Meiryo UI" panose="020B0604030504040204" pitchFamily="50" charset="-128"/>
                        </a:rPr>
                        <a:t>本まで（差し替え含む）</a:t>
                      </a: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a:latin typeface="HGPｺﾞｼｯｸM" panose="020B0600000000000000" pitchFamily="50" charset="-128"/>
                        <a:ea typeface="HGPｺﾞｼｯｸM" panose="020B0600000000000000" pitchFamily="50" charset="-128"/>
                      </a:endParaRP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55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締め切り</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algn="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絵コンテ</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事前原稿確認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入稿締め切り</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gridSpan="3">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hMerge="1">
                  <a:txBody>
                    <a:bodyPr/>
                    <a:lstStyle/>
                    <a:p>
                      <a:endParaRPr kumimoji="1" lang="ja-JP" altLang="en-US" sz="800">
                        <a:latin typeface="HGPｺﾞｼｯｸM" panose="020B0600000000000000" pitchFamily="50" charset="-128"/>
                        <a:ea typeface="HGPｺﾞｼｯｸM" panose="020B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grpSp>
        <p:nvGrpSpPr>
          <p:cNvPr id="19" name="グループ化 18"/>
          <p:cNvGrpSpPr/>
          <p:nvPr/>
        </p:nvGrpSpPr>
        <p:grpSpPr>
          <a:xfrm>
            <a:off x="3064103" y="140855"/>
            <a:ext cx="946328" cy="226480"/>
            <a:chOff x="2345874" y="280659"/>
            <a:chExt cx="921760" cy="226480"/>
          </a:xfrm>
        </p:grpSpPr>
        <p:sp>
          <p:nvSpPr>
            <p:cNvPr id="21"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22" name="テキスト ボックス 21"/>
            <p:cNvSpPr txBox="1"/>
            <p:nvPr/>
          </p:nvSpPr>
          <p:spPr>
            <a:xfrm>
              <a:off x="2649016" y="280659"/>
              <a:ext cx="315713" cy="223138"/>
            </a:xfrm>
            <a:prstGeom prst="rect">
              <a:avLst/>
            </a:prstGeom>
            <a:noFill/>
          </p:spPr>
          <p:txBody>
            <a:bodyPr wrap="none" rtlCol="0">
              <a:spAutoFit/>
            </a:bodyPr>
            <a:lstStyle/>
            <a:p>
              <a:pPr algn="ctr"/>
              <a:r>
                <a:rPr kumimoji="1" lang="en-US" altLang="ja-JP" sz="850" b="1">
                  <a:solidFill>
                    <a:srgbClr val="00253C"/>
                  </a:solidFill>
                  <a:latin typeface="+mn-ea"/>
                  <a:cs typeface="メイリオ" panose="020B0604030504040204" pitchFamily="50" charset="-128"/>
                </a:rPr>
                <a:t>PC</a:t>
              </a:r>
              <a:endParaRPr kumimoji="1" lang="ja-JP" altLang="en-US" sz="850" b="1">
                <a:solidFill>
                  <a:srgbClr val="00253C"/>
                </a:solidFill>
                <a:latin typeface="+mn-ea"/>
                <a:cs typeface="メイリオ" panose="020B0604030504040204" pitchFamily="50" charset="-128"/>
              </a:endParaRPr>
            </a:p>
          </p:txBody>
        </p:sp>
      </p:grpSp>
      <p:sp>
        <p:nvSpPr>
          <p:cNvPr id="38" name="テキスト ボックス 37">
            <a:extLst>
              <a:ext uri="{FF2B5EF4-FFF2-40B4-BE49-F238E27FC236}">
                <a16:creationId xmlns:a16="http://schemas.microsoft.com/office/drawing/2014/main" id="{F6786A24-AC30-4CDC-95B5-79AB89387619}"/>
              </a:ext>
            </a:extLst>
          </p:cNvPr>
          <p:cNvSpPr txBox="1"/>
          <p:nvPr/>
        </p:nvSpPr>
        <p:spPr>
          <a:xfrm>
            <a:off x="2552254" y="5324312"/>
            <a:ext cx="1119866" cy="138500"/>
          </a:xfrm>
          <a:prstGeom prst="rect">
            <a:avLst/>
          </a:prstGeom>
          <a:noFill/>
        </p:spPr>
        <p:txBody>
          <a:bodyPr wrap="square" rtlCol="0">
            <a:spAutoFit/>
          </a:bodyPr>
          <a:lstStyle/>
          <a:p>
            <a:pPr algn="ctr"/>
            <a:r>
              <a:rPr kumimoji="1" lang="ja-JP" altLang="en-US" sz="400">
                <a:solidFill>
                  <a:schemeClr val="bg1"/>
                </a:solidFill>
              </a:rPr>
              <a:t>もう一度みる</a:t>
            </a:r>
          </a:p>
        </p:txBody>
      </p:sp>
      <p:sp>
        <p:nvSpPr>
          <p:cNvPr id="39" name="テキスト ボックス 38">
            <a:extLst>
              <a:ext uri="{FF2B5EF4-FFF2-40B4-BE49-F238E27FC236}">
                <a16:creationId xmlns:a16="http://schemas.microsoft.com/office/drawing/2014/main" id="{507AEBF1-D016-44AA-B53D-929288293F7A}"/>
              </a:ext>
            </a:extLst>
          </p:cNvPr>
          <p:cNvSpPr txBox="1"/>
          <p:nvPr/>
        </p:nvSpPr>
        <p:spPr>
          <a:xfrm>
            <a:off x="1968302" y="5323865"/>
            <a:ext cx="1119866" cy="145469"/>
          </a:xfrm>
          <a:prstGeom prst="rect">
            <a:avLst/>
          </a:prstGeom>
          <a:noFill/>
        </p:spPr>
        <p:txBody>
          <a:bodyPr wrap="square" rtlCol="0">
            <a:spAutoFit/>
          </a:bodyPr>
          <a:lstStyle/>
          <a:p>
            <a:pPr algn="ctr"/>
            <a:r>
              <a:rPr kumimoji="1" lang="ja-JP" altLang="en-US" sz="400">
                <a:solidFill>
                  <a:schemeClr val="bg1"/>
                </a:solidFill>
              </a:rPr>
              <a:t>詳しくはこちら</a:t>
            </a:r>
          </a:p>
        </p:txBody>
      </p:sp>
      <p:sp>
        <p:nvSpPr>
          <p:cNvPr id="41" name="正方形/長方形 40">
            <a:extLst>
              <a:ext uri="{FF2B5EF4-FFF2-40B4-BE49-F238E27FC236}">
                <a16:creationId xmlns:a16="http://schemas.microsoft.com/office/drawing/2014/main" id="{D6D48ACA-DD7B-40BF-8547-4FB4FA2883FF}"/>
              </a:ext>
            </a:extLst>
          </p:cNvPr>
          <p:cNvSpPr/>
          <p:nvPr/>
        </p:nvSpPr>
        <p:spPr>
          <a:xfrm>
            <a:off x="2352153" y="5367839"/>
            <a:ext cx="357345" cy="68961"/>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
          </a:p>
        </p:txBody>
      </p:sp>
      <p:sp>
        <p:nvSpPr>
          <p:cNvPr id="42" name="正方形/長方形 41">
            <a:extLst>
              <a:ext uri="{FF2B5EF4-FFF2-40B4-BE49-F238E27FC236}">
                <a16:creationId xmlns:a16="http://schemas.microsoft.com/office/drawing/2014/main" id="{D8D21B7F-5101-45D0-B090-A5539B2BCBF2}"/>
              </a:ext>
            </a:extLst>
          </p:cNvPr>
          <p:cNvSpPr/>
          <p:nvPr/>
        </p:nvSpPr>
        <p:spPr>
          <a:xfrm>
            <a:off x="2940485" y="5370419"/>
            <a:ext cx="357345" cy="68961"/>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
          </a:p>
        </p:txBody>
      </p:sp>
      <p:sp>
        <p:nvSpPr>
          <p:cNvPr id="56" name="正方形/長方形 55">
            <a:extLst>
              <a:ext uri="{FF2B5EF4-FFF2-40B4-BE49-F238E27FC236}">
                <a16:creationId xmlns:a16="http://schemas.microsoft.com/office/drawing/2014/main" id="{710C0814-A0E5-4A90-9B8E-A3972299C522}"/>
              </a:ext>
            </a:extLst>
          </p:cNvPr>
          <p:cNvSpPr/>
          <p:nvPr/>
        </p:nvSpPr>
        <p:spPr>
          <a:xfrm>
            <a:off x="1170164" y="4925835"/>
            <a:ext cx="949448"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再生終了後</a:t>
            </a:r>
          </a:p>
        </p:txBody>
      </p:sp>
      <p:grpSp>
        <p:nvGrpSpPr>
          <p:cNvPr id="57" name="グループ化 56">
            <a:extLst>
              <a:ext uri="{FF2B5EF4-FFF2-40B4-BE49-F238E27FC236}">
                <a16:creationId xmlns:a16="http://schemas.microsoft.com/office/drawing/2014/main" id="{0A5ADFAC-1872-4852-97EF-0A8DDE1203DB}"/>
              </a:ext>
            </a:extLst>
          </p:cNvPr>
          <p:cNvGrpSpPr/>
          <p:nvPr/>
        </p:nvGrpSpPr>
        <p:grpSpPr bwMode="auto">
          <a:xfrm rot="21259484" flipV="1">
            <a:off x="1574863" y="4358803"/>
            <a:ext cx="690138" cy="828787"/>
            <a:chOff x="11820526" y="8207375"/>
            <a:chExt cx="1116012" cy="1035050"/>
          </a:xfrm>
          <a:solidFill>
            <a:srgbClr val="C00000"/>
          </a:solidFill>
        </p:grpSpPr>
        <p:sp>
          <p:nvSpPr>
            <p:cNvPr id="58" name="Freeform 11">
              <a:extLst>
                <a:ext uri="{FF2B5EF4-FFF2-40B4-BE49-F238E27FC236}">
                  <a16:creationId xmlns:a16="http://schemas.microsoft.com/office/drawing/2014/main" id="{1EBAFCD4-1A8B-4657-8893-5DB03598621B}"/>
                </a:ext>
              </a:extLst>
            </p:cNvPr>
            <p:cNvSpPr>
              <a:spLocks/>
            </p:cNvSpPr>
            <p:nvPr/>
          </p:nvSpPr>
          <p:spPr bwMode="auto">
            <a:xfrm>
              <a:off x="11820526" y="8377238"/>
              <a:ext cx="914400" cy="865187"/>
            </a:xfrm>
            <a:custGeom>
              <a:avLst/>
              <a:gdLst/>
              <a:ahLst/>
              <a:cxnLst>
                <a:cxn ang="0">
                  <a:pos x="225" y="0"/>
                </a:cxn>
                <a:cxn ang="0">
                  <a:pos x="227" y="0"/>
                </a:cxn>
                <a:cxn ang="0">
                  <a:pos x="231" y="13"/>
                </a:cxn>
                <a:cxn ang="0">
                  <a:pos x="230" y="14"/>
                </a:cxn>
                <a:cxn ang="0">
                  <a:pos x="133" y="66"/>
                </a:cxn>
                <a:cxn ang="0">
                  <a:pos x="56" y="142"/>
                </a:cxn>
                <a:cxn ang="0">
                  <a:pos x="21" y="191"/>
                </a:cxn>
                <a:cxn ang="0">
                  <a:pos x="14" y="186"/>
                </a:cxn>
                <a:cxn ang="0">
                  <a:pos x="46" y="130"/>
                </a:cxn>
                <a:cxn ang="0">
                  <a:pos x="125" y="53"/>
                </a:cxn>
                <a:cxn ang="0">
                  <a:pos x="225" y="0"/>
                </a:cxn>
              </a:cxnLst>
              <a:rect l="0" t="0" r="r" b="b"/>
              <a:pathLst>
                <a:path w="241" h="228">
                  <a:moveTo>
                    <a:pt x="225" y="0"/>
                  </a:moveTo>
                  <a:cubicBezTo>
                    <a:pt x="226" y="0"/>
                    <a:pt x="226" y="0"/>
                    <a:pt x="227" y="0"/>
                  </a:cubicBezTo>
                  <a:cubicBezTo>
                    <a:pt x="233" y="0"/>
                    <a:pt x="241" y="4"/>
                    <a:pt x="231" y="13"/>
                  </a:cubicBezTo>
                  <a:cubicBezTo>
                    <a:pt x="231" y="13"/>
                    <a:pt x="230" y="14"/>
                    <a:pt x="230" y="14"/>
                  </a:cubicBezTo>
                  <a:cubicBezTo>
                    <a:pt x="228" y="14"/>
                    <a:pt x="176" y="33"/>
                    <a:pt x="133" y="66"/>
                  </a:cubicBezTo>
                  <a:cubicBezTo>
                    <a:pt x="88" y="98"/>
                    <a:pt x="56" y="142"/>
                    <a:pt x="56" y="142"/>
                  </a:cubicBezTo>
                  <a:cubicBezTo>
                    <a:pt x="56" y="142"/>
                    <a:pt x="34" y="169"/>
                    <a:pt x="21" y="191"/>
                  </a:cubicBezTo>
                  <a:cubicBezTo>
                    <a:pt x="0" y="228"/>
                    <a:pt x="4" y="211"/>
                    <a:pt x="14" y="186"/>
                  </a:cubicBezTo>
                  <a:cubicBezTo>
                    <a:pt x="11" y="188"/>
                    <a:pt x="45" y="130"/>
                    <a:pt x="46" y="130"/>
                  </a:cubicBezTo>
                  <a:cubicBezTo>
                    <a:pt x="46" y="130"/>
                    <a:pt x="79" y="85"/>
                    <a:pt x="125" y="53"/>
                  </a:cubicBezTo>
                  <a:cubicBezTo>
                    <a:pt x="170" y="19"/>
                    <a:pt x="223" y="0"/>
                    <a:pt x="225" y="0"/>
                  </a:cubicBez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9" name="Freeform 12">
              <a:extLst>
                <a:ext uri="{FF2B5EF4-FFF2-40B4-BE49-F238E27FC236}">
                  <a16:creationId xmlns:a16="http://schemas.microsoft.com/office/drawing/2014/main" id="{685BE042-6CA9-4062-BB2D-8FC8555CCCB0}"/>
                </a:ext>
              </a:extLst>
            </p:cNvPr>
            <p:cNvSpPr>
              <a:spLocks/>
            </p:cNvSpPr>
            <p:nvPr/>
          </p:nvSpPr>
          <p:spPr bwMode="auto">
            <a:xfrm>
              <a:off x="12476163" y="8207375"/>
              <a:ext cx="460375" cy="492125"/>
            </a:xfrm>
            <a:custGeom>
              <a:avLst/>
              <a:gdLst/>
              <a:ahLst/>
              <a:cxnLst>
                <a:cxn ang="0">
                  <a:pos x="115" y="26"/>
                </a:cxn>
                <a:cxn ang="0">
                  <a:pos x="113" y="25"/>
                </a:cxn>
                <a:cxn ang="0">
                  <a:pos x="110" y="24"/>
                </a:cxn>
                <a:cxn ang="0">
                  <a:pos x="103" y="23"/>
                </a:cxn>
                <a:cxn ang="0">
                  <a:pos x="89" y="19"/>
                </a:cxn>
                <a:cxn ang="0">
                  <a:pos x="12" y="0"/>
                </a:cxn>
                <a:cxn ang="0">
                  <a:pos x="10" y="0"/>
                </a:cxn>
                <a:cxn ang="0">
                  <a:pos x="7" y="13"/>
                </a:cxn>
                <a:cxn ang="0">
                  <a:pos x="8" y="14"/>
                </a:cxn>
                <a:cxn ang="0">
                  <a:pos x="84" y="33"/>
                </a:cxn>
                <a:cxn ang="0">
                  <a:pos x="98" y="37"/>
                </a:cxn>
                <a:cxn ang="0">
                  <a:pos x="91" y="43"/>
                </a:cxn>
                <a:cxn ang="0">
                  <a:pos x="74" y="61"/>
                </a:cxn>
                <a:cxn ang="0">
                  <a:pos x="51" y="100"/>
                </a:cxn>
                <a:cxn ang="0">
                  <a:pos x="58" y="105"/>
                </a:cxn>
                <a:cxn ang="0">
                  <a:pos x="84" y="72"/>
                </a:cxn>
                <a:cxn ang="0">
                  <a:pos x="100" y="55"/>
                </a:cxn>
                <a:cxn ang="0">
                  <a:pos x="118" y="39"/>
                </a:cxn>
                <a:cxn ang="0">
                  <a:pos x="118" y="39"/>
                </a:cxn>
                <a:cxn ang="0">
                  <a:pos x="118" y="39"/>
                </a:cxn>
                <a:cxn ang="0">
                  <a:pos x="120" y="33"/>
                </a:cxn>
                <a:cxn ang="0">
                  <a:pos x="115" y="26"/>
                </a:cxn>
              </a:cxnLst>
              <a:rect l="0" t="0" r="r" b="b"/>
              <a:pathLst>
                <a:path w="121" h="130">
                  <a:moveTo>
                    <a:pt x="115" y="26"/>
                  </a:moveTo>
                  <a:cubicBezTo>
                    <a:pt x="113" y="25"/>
                    <a:pt x="113" y="25"/>
                    <a:pt x="113" y="25"/>
                  </a:cubicBezTo>
                  <a:cubicBezTo>
                    <a:pt x="110" y="24"/>
                    <a:pt x="110" y="24"/>
                    <a:pt x="110" y="24"/>
                  </a:cubicBezTo>
                  <a:cubicBezTo>
                    <a:pt x="103" y="23"/>
                    <a:pt x="103" y="23"/>
                    <a:pt x="103" y="23"/>
                  </a:cubicBezTo>
                  <a:cubicBezTo>
                    <a:pt x="89" y="19"/>
                    <a:pt x="89" y="19"/>
                    <a:pt x="89" y="19"/>
                  </a:cubicBezTo>
                  <a:cubicBezTo>
                    <a:pt x="51" y="10"/>
                    <a:pt x="13" y="0"/>
                    <a:pt x="12" y="0"/>
                  </a:cubicBezTo>
                  <a:cubicBezTo>
                    <a:pt x="11" y="0"/>
                    <a:pt x="11" y="0"/>
                    <a:pt x="10" y="0"/>
                  </a:cubicBezTo>
                  <a:cubicBezTo>
                    <a:pt x="0" y="4"/>
                    <a:pt x="4" y="11"/>
                    <a:pt x="7" y="13"/>
                  </a:cubicBezTo>
                  <a:cubicBezTo>
                    <a:pt x="8" y="14"/>
                    <a:pt x="8" y="14"/>
                    <a:pt x="8" y="14"/>
                  </a:cubicBezTo>
                  <a:cubicBezTo>
                    <a:pt x="9" y="14"/>
                    <a:pt x="47" y="24"/>
                    <a:pt x="84" y="33"/>
                  </a:cubicBezTo>
                  <a:cubicBezTo>
                    <a:pt x="89" y="34"/>
                    <a:pt x="93" y="35"/>
                    <a:pt x="98" y="37"/>
                  </a:cubicBezTo>
                  <a:cubicBezTo>
                    <a:pt x="95" y="39"/>
                    <a:pt x="93" y="41"/>
                    <a:pt x="91" y="43"/>
                  </a:cubicBezTo>
                  <a:cubicBezTo>
                    <a:pt x="80" y="53"/>
                    <a:pt x="74" y="61"/>
                    <a:pt x="74" y="61"/>
                  </a:cubicBezTo>
                  <a:cubicBezTo>
                    <a:pt x="73" y="60"/>
                    <a:pt x="48" y="101"/>
                    <a:pt x="51" y="100"/>
                  </a:cubicBezTo>
                  <a:cubicBezTo>
                    <a:pt x="44" y="118"/>
                    <a:pt x="42" y="130"/>
                    <a:pt x="58" y="105"/>
                  </a:cubicBezTo>
                  <a:cubicBezTo>
                    <a:pt x="68" y="90"/>
                    <a:pt x="84" y="72"/>
                    <a:pt x="84" y="72"/>
                  </a:cubicBezTo>
                  <a:cubicBezTo>
                    <a:pt x="84" y="72"/>
                    <a:pt x="90" y="64"/>
                    <a:pt x="100" y="55"/>
                  </a:cubicBezTo>
                  <a:cubicBezTo>
                    <a:pt x="105" y="50"/>
                    <a:pt x="111" y="44"/>
                    <a:pt x="118" y="39"/>
                  </a:cubicBezTo>
                  <a:cubicBezTo>
                    <a:pt x="118" y="39"/>
                    <a:pt x="118" y="39"/>
                    <a:pt x="118" y="39"/>
                  </a:cubicBezTo>
                  <a:cubicBezTo>
                    <a:pt x="118" y="39"/>
                    <a:pt x="118" y="39"/>
                    <a:pt x="118" y="39"/>
                  </a:cubicBezTo>
                  <a:cubicBezTo>
                    <a:pt x="118" y="39"/>
                    <a:pt x="121" y="37"/>
                    <a:pt x="120" y="33"/>
                  </a:cubicBezTo>
                  <a:cubicBezTo>
                    <a:pt x="120" y="29"/>
                    <a:pt x="117" y="27"/>
                    <a:pt x="115" y="26"/>
                  </a:cubicBez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sp>
        <p:nvSpPr>
          <p:cNvPr id="40" name="テキスト ボックス 34">
            <a:extLst>
              <a:ext uri="{FF2B5EF4-FFF2-40B4-BE49-F238E27FC236}">
                <a16:creationId xmlns:a16="http://schemas.microsoft.com/office/drawing/2014/main" id="{12896898-EDA1-47AD-AB77-5EFABAECAF02}"/>
              </a:ext>
            </a:extLst>
          </p:cNvPr>
          <p:cNvSpPr txBox="1"/>
          <p:nvPr/>
        </p:nvSpPr>
        <p:spPr>
          <a:xfrm>
            <a:off x="6724708" y="73306"/>
            <a:ext cx="1733863" cy="738664"/>
          </a:xfrm>
          <a:prstGeom prst="rect">
            <a:avLst/>
          </a:prstGeom>
          <a:solidFill>
            <a:schemeClr val="bg1"/>
          </a:solidFill>
          <a:ln>
            <a:noFill/>
          </a:ln>
        </p:spPr>
        <p:txBody>
          <a:bodyPr wrap="squar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デモページ</a:t>
            </a:r>
            <a:r>
              <a:rPr lang="en-GB" altLang="ja-JP"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URL</a:t>
            </a:r>
          </a:p>
          <a:p>
            <a:r>
              <a:rPr lang="en-US" altLang="ja-JP" sz="800" dirty="0">
                <a:latin typeface="Meiryo UI" panose="020B0604030504040204" pitchFamily="50" charset="-128"/>
                <a:ea typeface="Meiryo UI" panose="020B0604030504040204" pitchFamily="50" charset="-128"/>
                <a:cs typeface="Meiryo UI" panose="020B0604030504040204" pitchFamily="50" charset="-128"/>
                <a:hlinkClick r:id="rId5"/>
              </a:rPr>
              <a:t>https://www.nikkei.com/article/DGXMZO52442390R21C19A1LKA000?ad_preview_li_id=40941</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32">
            <a:extLst>
              <a:ext uri="{FF2B5EF4-FFF2-40B4-BE49-F238E27FC236}">
                <a16:creationId xmlns:a16="http://schemas.microsoft.com/office/drawing/2014/main" id="{3B9686C5-C51C-41DF-8715-A56583E21DF8}"/>
              </a:ext>
            </a:extLst>
          </p:cNvPr>
          <p:cNvSpPr txBox="1">
            <a:spLocks noChangeArrowheads="1"/>
          </p:cNvSpPr>
          <p:nvPr/>
        </p:nvSpPr>
        <p:spPr bwMode="auto">
          <a:xfrm>
            <a:off x="516020" y="5179588"/>
            <a:ext cx="147829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ja-JP" altLang="en-US" sz="900">
                <a:latin typeface="HGP創英角ｺﾞｼｯｸUB" panose="020B0900000000000000" pitchFamily="50" charset="-128"/>
                <a:ea typeface="HGP創英角ｺﾞｼｯｸUB" panose="020B0900000000000000" pitchFamily="50" charset="-128"/>
              </a:rPr>
              <a:t>・動画再生中</a:t>
            </a:r>
          </a:p>
          <a:p>
            <a:r>
              <a:rPr lang="ja-JP" altLang="en-US" sz="800">
                <a:latin typeface="HGPｺﾞｼｯｸM" panose="020B0600000000000000" pitchFamily="50" charset="-128"/>
                <a:ea typeface="HGPｺﾞｼｯｸM" panose="020B0600000000000000" pitchFamily="50" charset="-128"/>
              </a:rPr>
              <a:t>　クリックにより誘導先遷移</a:t>
            </a:r>
            <a:br>
              <a:rPr lang="en-US" altLang="ja-JP" sz="900">
                <a:latin typeface="HGPｺﾞｼｯｸM" panose="020B0600000000000000" pitchFamily="50" charset="-128"/>
                <a:ea typeface="HGPｺﾞｼｯｸM" panose="020B0600000000000000" pitchFamily="50" charset="-128"/>
              </a:rPr>
            </a:br>
            <a:br>
              <a:rPr lang="en-US" altLang="ja-JP" sz="900">
                <a:solidFill>
                  <a:srgbClr val="000000"/>
                </a:solidFill>
                <a:latin typeface="HGPｺﾞｼｯｸM" panose="020B0600000000000000" pitchFamily="50" charset="-128"/>
                <a:ea typeface="HGPｺﾞｼｯｸM" panose="020B0600000000000000" pitchFamily="50" charset="-128"/>
                <a:cs typeface="メイリオ" pitchFamily="50" charset="-128"/>
              </a:rPr>
            </a:br>
            <a:r>
              <a:rPr lang="ja-JP" altLang="en-US" sz="900">
                <a:solidFill>
                  <a:srgbClr val="000000"/>
                </a:solidFill>
                <a:latin typeface="HGP創英角ｺﾞｼｯｸUB" panose="020B0900000000000000" pitchFamily="50" charset="-128"/>
                <a:ea typeface="HGP創英角ｺﾞｼｯｸUB" panose="020B0900000000000000" pitchFamily="50" charset="-128"/>
                <a:cs typeface="メイリオ" pitchFamily="50" charset="-128"/>
              </a:rPr>
              <a:t>・動画再生後</a:t>
            </a:r>
            <a:endParaRPr lang="en-US" altLang="ja-JP" sz="900">
              <a:solidFill>
                <a:srgbClr val="000000"/>
              </a:solidFill>
              <a:latin typeface="HGPｺﾞｼｯｸM" panose="020B0600000000000000" pitchFamily="50" charset="-128"/>
              <a:ea typeface="HGPｺﾞｼｯｸM" panose="020B0600000000000000" pitchFamily="50" charset="-128"/>
              <a:cs typeface="メイリオ" pitchFamily="50" charset="-128"/>
            </a:endParaRPr>
          </a:p>
          <a:p>
            <a:pPr marL="88900"/>
            <a:r>
              <a:rPr lang="ja-JP" altLang="en-US" sz="800">
                <a:solidFill>
                  <a:srgbClr val="000000"/>
                </a:solidFill>
                <a:latin typeface="HGPｺﾞｼｯｸM" panose="020B0600000000000000" pitchFamily="50" charset="-128"/>
                <a:ea typeface="HGPｺﾞｼｯｸM" panose="020B0600000000000000" pitchFamily="50" charset="-128"/>
                <a:cs typeface="メイリオ" pitchFamily="50" charset="-128"/>
              </a:rPr>
              <a:t>最長</a:t>
            </a:r>
            <a:r>
              <a:rPr lang="en-US" altLang="ja-JP" sz="800">
                <a:solidFill>
                  <a:srgbClr val="000000"/>
                </a:solidFill>
                <a:latin typeface="HGPｺﾞｼｯｸM" panose="020B0600000000000000" pitchFamily="50" charset="-128"/>
                <a:ea typeface="HGPｺﾞｼｯｸM" panose="020B0600000000000000" pitchFamily="50" charset="-128"/>
                <a:cs typeface="メイリオ" pitchFamily="50" charset="-128"/>
              </a:rPr>
              <a:t>30</a:t>
            </a:r>
            <a:r>
              <a:rPr lang="ja-JP" altLang="en-US" sz="800">
                <a:solidFill>
                  <a:srgbClr val="000000"/>
                </a:solidFill>
                <a:latin typeface="HGPｺﾞｼｯｸM" panose="020B0600000000000000" pitchFamily="50" charset="-128"/>
                <a:ea typeface="HGPｺﾞｼｯｸM" panose="020B0600000000000000" pitchFamily="50" charset="-128"/>
                <a:cs typeface="メイリオ" pitchFamily="50" charset="-128"/>
              </a:rPr>
              <a:t>秒間の動画再生後、</a:t>
            </a:r>
            <a:endParaRPr lang="en-US" altLang="ja-JP" sz="800">
              <a:solidFill>
                <a:srgbClr val="000000"/>
              </a:solidFill>
              <a:latin typeface="HGPｺﾞｼｯｸM" panose="020B0600000000000000" pitchFamily="50" charset="-128"/>
              <a:ea typeface="HGPｺﾞｼｯｸM" panose="020B0600000000000000" pitchFamily="50" charset="-128"/>
              <a:cs typeface="メイリオ" pitchFamily="50" charset="-128"/>
            </a:endParaRPr>
          </a:p>
          <a:p>
            <a:pPr marL="88900"/>
            <a:r>
              <a:rPr lang="ja-JP" altLang="en-US" sz="800">
                <a:solidFill>
                  <a:srgbClr val="000000"/>
                </a:solidFill>
                <a:latin typeface="HGPｺﾞｼｯｸM" panose="020B0600000000000000" pitchFamily="50" charset="-128"/>
                <a:ea typeface="HGPｺﾞｼｯｸM" panose="020B0600000000000000" pitchFamily="50" charset="-128"/>
                <a:cs typeface="メイリオ" pitchFamily="50" charset="-128"/>
              </a:rPr>
              <a:t>弊社規定のデザインが</a:t>
            </a:r>
            <a:endParaRPr lang="en-US" altLang="ja-JP" sz="800">
              <a:solidFill>
                <a:srgbClr val="000000"/>
              </a:solidFill>
              <a:latin typeface="HGPｺﾞｼｯｸM" panose="020B0600000000000000" pitchFamily="50" charset="-128"/>
              <a:ea typeface="HGPｺﾞｼｯｸM" panose="020B0600000000000000" pitchFamily="50" charset="-128"/>
              <a:cs typeface="メイリオ" pitchFamily="50" charset="-128"/>
            </a:endParaRPr>
          </a:p>
          <a:p>
            <a:pPr marL="88900"/>
            <a:r>
              <a:rPr lang="ja-JP" altLang="en-US" sz="800">
                <a:solidFill>
                  <a:srgbClr val="000000"/>
                </a:solidFill>
                <a:latin typeface="HGPｺﾞｼｯｸM" panose="020B0600000000000000" pitchFamily="50" charset="-128"/>
                <a:ea typeface="HGPｺﾞｼｯｸM" panose="020B0600000000000000" pitchFamily="50" charset="-128"/>
                <a:cs typeface="メイリオ" pitchFamily="50" charset="-128"/>
              </a:rPr>
              <a:t>自動的に表示されます。</a:t>
            </a:r>
            <a:endParaRPr lang="en-US" altLang="ja-JP" sz="800">
              <a:solidFill>
                <a:srgbClr val="000000"/>
              </a:solidFill>
              <a:latin typeface="HGPｺﾞｼｯｸM" panose="020B0600000000000000" pitchFamily="50" charset="-128"/>
              <a:ea typeface="HGPｺﾞｼｯｸM" panose="020B0600000000000000" pitchFamily="50" charset="-128"/>
              <a:cs typeface="メイリオ" pitchFamily="50" charset="-128"/>
            </a:endParaRPr>
          </a:p>
          <a:p>
            <a:pPr eaLnBrk="1" fontAlgn="base" hangingPunct="1">
              <a:spcBef>
                <a:spcPct val="0"/>
              </a:spcBef>
              <a:spcAft>
                <a:spcPct val="0"/>
              </a:spcAft>
            </a:pPr>
            <a:endParaRPr lang="en-US" altLang="ja-JP" sz="900">
              <a:solidFill>
                <a:srgbClr val="000000"/>
              </a:solidFill>
              <a:latin typeface="HGPｺﾞｼｯｸM" panose="020B0600000000000000" pitchFamily="50" charset="-128"/>
              <a:ea typeface="HGPｺﾞｼｯｸM" panose="020B0600000000000000" pitchFamily="50" charset="-128"/>
              <a:cs typeface="メイリオ" pitchFamily="50" charset="-128"/>
            </a:endParaRPr>
          </a:p>
          <a:p>
            <a:pPr eaLnBrk="1" fontAlgn="base" hangingPunct="1">
              <a:spcBef>
                <a:spcPct val="0"/>
              </a:spcBef>
              <a:spcAft>
                <a:spcPct val="0"/>
              </a:spcAft>
            </a:pPr>
            <a:r>
              <a:rPr lang="ja-JP" altLang="en-US" sz="800">
                <a:solidFill>
                  <a:srgbClr val="000000"/>
                </a:solidFill>
                <a:latin typeface="HGPｺﾞｼｯｸM" panose="020B0600000000000000" pitchFamily="50" charset="-128"/>
                <a:ea typeface="HGPｺﾞｼｯｸM" panose="020B0600000000000000" pitchFamily="50" charset="-128"/>
                <a:cs typeface="メイリオ" pitchFamily="50" charset="-128"/>
              </a:rPr>
              <a:t>＊音声はデフォルト</a:t>
            </a:r>
            <a:r>
              <a:rPr lang="en-US" altLang="ja-JP" sz="800">
                <a:solidFill>
                  <a:srgbClr val="000000"/>
                </a:solidFill>
                <a:latin typeface="HGPｺﾞｼｯｸM" panose="020B0600000000000000" pitchFamily="50" charset="-128"/>
                <a:ea typeface="HGPｺﾞｼｯｸM" panose="020B0600000000000000" pitchFamily="50" charset="-128"/>
                <a:cs typeface="メイリオ" pitchFamily="50" charset="-128"/>
              </a:rPr>
              <a:t>OFF</a:t>
            </a:r>
          </a:p>
        </p:txBody>
      </p:sp>
      <p:sp>
        <p:nvSpPr>
          <p:cNvPr id="3" name="テキスト ボックス 2">
            <a:extLst>
              <a:ext uri="{FF2B5EF4-FFF2-40B4-BE49-F238E27FC236}">
                <a16:creationId xmlns:a16="http://schemas.microsoft.com/office/drawing/2014/main" id="{658CD23D-456C-4304-956A-62CB73BAC3CF}"/>
              </a:ext>
            </a:extLst>
          </p:cNvPr>
          <p:cNvSpPr txBox="1"/>
          <p:nvPr/>
        </p:nvSpPr>
        <p:spPr>
          <a:xfrm>
            <a:off x="1836420" y="6240780"/>
            <a:ext cx="2743200"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700" dirty="0">
                <a:solidFill>
                  <a:srgbClr val="333333"/>
                </a:solidFill>
                <a:latin typeface="HGPゴシック"/>
                <a:ea typeface="ＭＳ Ｐゴシック"/>
                <a:cs typeface="Segoe UI"/>
              </a:rPr>
              <a:t>※</a:t>
            </a:r>
            <a:r>
              <a:rPr lang="ja-JP" altLang="en-US" sz="700">
                <a:solidFill>
                  <a:srgbClr val="333333"/>
                </a:solidFill>
                <a:latin typeface="HGPゴシック"/>
                <a:ea typeface="ＭＳ Ｐゴシック"/>
                <a:cs typeface="Segoe UI"/>
              </a:rPr>
              <a:t>掲載イメージ。デザインは変更になる場合がございます。</a:t>
            </a:r>
            <a:endParaRPr lang="en-US" altLang="ja-JP" sz="800">
              <a:latin typeface="HGPゴシック"/>
              <a:ea typeface="ＭＳ Ｐゴシック"/>
            </a:endParaRPr>
          </a:p>
        </p:txBody>
      </p:sp>
      <p:sp>
        <p:nvSpPr>
          <p:cNvPr id="33" name="Text Box 16">
            <a:extLst>
              <a:ext uri="{FF2B5EF4-FFF2-40B4-BE49-F238E27FC236}">
                <a16:creationId xmlns:a16="http://schemas.microsoft.com/office/drawing/2014/main" id="{8585DFFB-844D-4F89-9D10-6987097F7036}"/>
              </a:ext>
            </a:extLst>
          </p:cNvPr>
          <p:cNvSpPr txBox="1">
            <a:spLocks noChangeArrowheads="1"/>
          </p:cNvSpPr>
          <p:nvPr/>
        </p:nvSpPr>
        <p:spPr bwMode="auto">
          <a:xfrm>
            <a:off x="9065705" y="6352051"/>
            <a:ext cx="84029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2021.12.1</a:t>
            </a:r>
            <a:r>
              <a:rPr kumimoji="0" lang="ja-JP" altLang="en-US" sz="800">
                <a:solidFill>
                  <a:srgbClr val="C00000"/>
                </a:solidFill>
                <a:latin typeface="Century Gothic"/>
                <a:ea typeface="HGPｺﾞｼｯｸM"/>
              </a:rPr>
              <a:t>更新</a:t>
            </a:r>
            <a:endParaRPr kumimoji="0" lang="ja-JP" altLang="en-US" sz="800" dirty="0">
              <a:solidFill>
                <a:srgbClr val="C00000"/>
              </a:solidFill>
              <a:latin typeface="Century Gothic"/>
              <a:ea typeface="HGPｺﾞｼｯｸM"/>
            </a:endParaRPr>
          </a:p>
        </p:txBody>
      </p:sp>
      <p:grpSp>
        <p:nvGrpSpPr>
          <p:cNvPr id="34" name="グループ化 33">
            <a:extLst>
              <a:ext uri="{FF2B5EF4-FFF2-40B4-BE49-F238E27FC236}">
                <a16:creationId xmlns:a16="http://schemas.microsoft.com/office/drawing/2014/main" id="{FFB6E0BE-A3C3-49A8-839B-3C605890FC6E}"/>
              </a:ext>
            </a:extLst>
          </p:cNvPr>
          <p:cNvGrpSpPr/>
          <p:nvPr/>
        </p:nvGrpSpPr>
        <p:grpSpPr>
          <a:xfrm>
            <a:off x="3073478" y="438994"/>
            <a:ext cx="947695" cy="226480"/>
            <a:chOff x="2345323" y="280659"/>
            <a:chExt cx="923091" cy="226480"/>
          </a:xfrm>
        </p:grpSpPr>
        <p:sp>
          <p:nvSpPr>
            <p:cNvPr id="35" name="角丸四角形 5">
              <a:extLst>
                <a:ext uri="{FF2B5EF4-FFF2-40B4-BE49-F238E27FC236}">
                  <a16:creationId xmlns:a16="http://schemas.microsoft.com/office/drawing/2014/main" id="{91E11570-6838-4454-AF56-CBB220AAC3BC}"/>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dirty="0">
                <a:solidFill>
                  <a:srgbClr val="003963"/>
                </a:solidFill>
                <a:latin typeface="+mn-ea"/>
              </a:endParaRPr>
            </a:p>
          </p:txBody>
        </p:sp>
        <p:sp>
          <p:nvSpPr>
            <p:cNvPr id="36" name="テキスト ボックス 35">
              <a:extLst>
                <a:ext uri="{FF2B5EF4-FFF2-40B4-BE49-F238E27FC236}">
                  <a16:creationId xmlns:a16="http://schemas.microsoft.com/office/drawing/2014/main" id="{AAE8EC6E-95E4-4882-9DE5-57BB907F0B47}"/>
                </a:ext>
              </a:extLst>
            </p:cNvPr>
            <p:cNvSpPr txBox="1"/>
            <p:nvPr/>
          </p:nvSpPr>
          <p:spPr>
            <a:xfrm>
              <a:off x="2345323" y="280659"/>
              <a:ext cx="923091" cy="223138"/>
            </a:xfrm>
            <a:prstGeom prst="rect">
              <a:avLst/>
            </a:prstGeom>
            <a:noFill/>
          </p:spPr>
          <p:txBody>
            <a:bodyPr wrap="none" rtlCol="0">
              <a:spAutoFit/>
            </a:bodyPr>
            <a:lstStyle/>
            <a:p>
              <a:pPr algn="ctr"/>
              <a:r>
                <a:rPr lang="ja-JP" altLang="en-US" sz="850" b="1" dirty="0">
                  <a:solidFill>
                    <a:srgbClr val="E46C0A"/>
                  </a:solidFill>
                  <a:latin typeface="+mn-ea"/>
                  <a:cs typeface="メイリオ" panose="020B0604030504040204" pitchFamily="50" charset="-128"/>
                </a:rPr>
                <a:t>繁忙期料金対象</a:t>
              </a:r>
              <a:endParaRPr kumimoji="1" lang="ja-JP" altLang="en-US" sz="850" b="1" dirty="0">
                <a:solidFill>
                  <a:srgbClr val="E46C0A"/>
                </a:solidFill>
                <a:latin typeface="+mn-ea"/>
                <a:cs typeface="メイリオ" panose="020B0604030504040204" pitchFamily="50" charset="-128"/>
              </a:endParaRPr>
            </a:p>
          </p:txBody>
        </p:sp>
      </p:grpSp>
    </p:spTree>
    <p:extLst>
      <p:ext uri="{BB962C8B-B14F-4D97-AF65-F5344CB8AC3E}">
        <p14:creationId xmlns:p14="http://schemas.microsoft.com/office/powerpoint/2010/main" val="2343628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4470401" y="3135976"/>
            <a:ext cx="5289070" cy="553998"/>
          </a:xfrm>
          <a:prstGeom prst="rect">
            <a:avLst/>
          </a:prstGeom>
        </p:spPr>
        <p:txBody>
          <a:bodyPr wrap="square">
            <a:spAutoFit/>
          </a:bodyPr>
          <a:lstStyle/>
          <a:p>
            <a:pPr marL="180975" lvl="0" indent="-180975"/>
            <a:r>
              <a:rPr kumimoji="0" lang="en-US" altLang="ja-JP" sz="600" dirty="0">
                <a:solidFill>
                  <a:srgbClr val="000000"/>
                </a:solidFill>
                <a:latin typeface="HGPｺﾞｼｯｸM" panose="020B0600000000000000" pitchFamily="50" charset="-128"/>
                <a:ea typeface="HGPｺﾞｼｯｸM" panose="020B0600000000000000" pitchFamily="50" charset="-128"/>
              </a:rPr>
              <a:t>※</a:t>
            </a:r>
            <a:r>
              <a:rPr kumimoji="0" lang="ja-JP" altLang="en-US" sz="600" dirty="0">
                <a:solidFill>
                  <a:srgbClr val="000000"/>
                </a:solidFill>
                <a:latin typeface="HGPｺﾞｼｯｸM" panose="020B0600000000000000" pitchFamily="50" charset="-128"/>
                <a:ea typeface="HGPｺﾞｼｯｸM" panose="020B0600000000000000" pitchFamily="50" charset="-128"/>
              </a:rPr>
              <a:t>　日ごと、時間ごと、サービスごとの均等配信は保証しておりません。</a:t>
            </a:r>
            <a:endParaRPr kumimoji="0" lang="en-US" altLang="ja-JP" sz="600" dirty="0">
              <a:solidFill>
                <a:srgbClr val="000000"/>
              </a:solidFill>
              <a:latin typeface="HGPｺﾞｼｯｸM" panose="020B0600000000000000" pitchFamily="50" charset="-128"/>
              <a:ea typeface="HGPｺﾞｼｯｸM" panose="020B0600000000000000" pitchFamily="50" charset="-128"/>
            </a:endParaRPr>
          </a:p>
          <a:p>
            <a:pPr marL="180975" lvl="0" indent="-180975"/>
            <a:r>
              <a:rPr kumimoji="0" lang="en-US" altLang="ja-JP" sz="600" dirty="0">
                <a:latin typeface="HGPｺﾞｼｯｸM" panose="020B0600000000000000" pitchFamily="50" charset="-128"/>
                <a:ea typeface="HGPｺﾞｼｯｸM" panose="020B0600000000000000" pitchFamily="50" charset="-128"/>
              </a:rPr>
              <a:t>※</a:t>
            </a:r>
            <a:r>
              <a:rPr kumimoji="0" lang="ja-JP" altLang="en-US" sz="600" dirty="0">
                <a:latin typeface="HGPｺﾞｼｯｸM" panose="020B0600000000000000" pitchFamily="50" charset="-128"/>
                <a:ea typeface="HGPｺﾞｼｯｸM" panose="020B0600000000000000" pitchFamily="50" charset="-128"/>
              </a:rPr>
              <a:t>　</a:t>
            </a:r>
            <a:r>
              <a:rPr kumimoji="0" lang="en-US" altLang="ja-JP" sz="600" dirty="0">
                <a:latin typeface="HGPｺﾞｼｯｸM" panose="020B0600000000000000" pitchFamily="50" charset="-128"/>
                <a:ea typeface="HGPｺﾞｼｯｸM" panose="020B0600000000000000" pitchFamily="50" charset="-128"/>
                <a:cs typeface="Arial" panose="020B0604020202020204" pitchFamily="34" charset="0"/>
              </a:rPr>
              <a:t>OS</a:t>
            </a:r>
            <a:r>
              <a:rPr kumimoji="0" lang="ja-JP" altLang="en-US" sz="600" dirty="0">
                <a:latin typeface="HGPｺﾞｼｯｸM" panose="020B0600000000000000" pitchFamily="50" charset="-128"/>
                <a:ea typeface="HGPｺﾞｼｯｸM" panose="020B0600000000000000" pitchFamily="50" charset="-128"/>
              </a:rPr>
              <a:t>指定はユーザー・エージェントによる判定となり、料金の割増率は</a:t>
            </a:r>
            <a:r>
              <a:rPr kumimoji="0" lang="en-US" altLang="ja-JP" sz="600" dirty="0">
                <a:latin typeface="HGPｺﾞｼｯｸM" panose="020B0600000000000000" pitchFamily="50" charset="-128"/>
                <a:ea typeface="HGPｺﾞｼｯｸM" panose="020B0600000000000000" pitchFamily="50" charset="-128"/>
              </a:rPr>
              <a:t>150</a:t>
            </a:r>
            <a:r>
              <a:rPr kumimoji="0" lang="ja-JP" altLang="en-US" sz="600" dirty="0">
                <a:latin typeface="HGPｺﾞｼｯｸM" panose="020B0600000000000000" pitchFamily="50" charset="-128"/>
                <a:ea typeface="HGPｺﾞｼｯｸM" panose="020B0600000000000000" pitchFamily="50" charset="-128"/>
              </a:rPr>
              <a:t>％、</a:t>
            </a:r>
            <a:r>
              <a:rPr kumimoji="0" lang="en-US" altLang="ja-JP" sz="600" dirty="0">
                <a:latin typeface="HGPｺﾞｼｯｸM" panose="020B0600000000000000" pitchFamily="50" charset="-128"/>
                <a:ea typeface="HGPｺﾞｼｯｸM" panose="020B0600000000000000" pitchFamily="50" charset="-128"/>
                <a:cs typeface="Arial" panose="020B0604020202020204" pitchFamily="34" charset="0"/>
              </a:rPr>
              <a:t>OS</a:t>
            </a:r>
            <a:r>
              <a:rPr kumimoji="0" lang="ja-JP" altLang="en-US" sz="600" dirty="0">
                <a:latin typeface="HGPｺﾞｼｯｸM" panose="020B0600000000000000" pitchFamily="50" charset="-128"/>
                <a:ea typeface="HGPｺﾞｼｯｸM" panose="020B0600000000000000" pitchFamily="50" charset="-128"/>
              </a:rPr>
              <a:t>によるクリエーティブ・リンク先出しわけは</a:t>
            </a:r>
            <a:r>
              <a:rPr kumimoji="0" lang="en-US" altLang="ja-JP" sz="600" dirty="0">
                <a:latin typeface="HGPｺﾞｼｯｸM" panose="020B0600000000000000" pitchFamily="50" charset="-128"/>
                <a:ea typeface="HGPｺﾞｼｯｸM" panose="020B0600000000000000" pitchFamily="50" charset="-128"/>
              </a:rPr>
              <a:t>120</a:t>
            </a:r>
            <a:r>
              <a:rPr kumimoji="0" lang="ja-JP" altLang="en-US" sz="600" dirty="0">
                <a:latin typeface="HGPｺﾞｼｯｸM" panose="020B0600000000000000" pitchFamily="50" charset="-128"/>
                <a:ea typeface="HGPｺﾞｼｯｸM" panose="020B0600000000000000" pitchFamily="50" charset="-128"/>
              </a:rPr>
              <a:t>％となります。</a:t>
            </a:r>
            <a:endParaRPr kumimoji="0" lang="en-US" altLang="ja-JP" sz="600" dirty="0">
              <a:latin typeface="HGPｺﾞｼｯｸM" panose="020B0600000000000000" pitchFamily="50" charset="-128"/>
              <a:ea typeface="HGPｺﾞｼｯｸM" panose="020B0600000000000000" pitchFamily="50" charset="-128"/>
            </a:endParaRPr>
          </a:p>
          <a:p>
            <a:r>
              <a:rPr kumimoji="0" lang="en-US" altLang="ja-JP" sz="600" dirty="0">
                <a:solidFill>
                  <a:srgbClr val="000000"/>
                </a:solidFill>
                <a:latin typeface="HGPｺﾞｼｯｸM" panose="020B0600000000000000" pitchFamily="50" charset="-128"/>
                <a:ea typeface="HGPｺﾞｼｯｸM" panose="020B0600000000000000" pitchFamily="50" charset="-128"/>
              </a:rPr>
              <a:t>※</a:t>
            </a:r>
            <a:r>
              <a:rPr kumimoji="0" lang="ja-JP" altLang="en-US" sz="600" dirty="0">
                <a:latin typeface="HGPｺﾞｼｯｸM" panose="020B0600000000000000" pitchFamily="50" charset="-128"/>
                <a:ea typeface="HGPｺﾞｼｯｸM" panose="020B0600000000000000" pitchFamily="50" charset="-128"/>
              </a:rPr>
              <a:t>　広告効果、ユーザー保護の観点からフリークエンシーコントロールを実施します。</a:t>
            </a:r>
            <a:endParaRPr kumimoji="0" lang="en-US" altLang="ja-JP" sz="600" dirty="0">
              <a:latin typeface="HGPｺﾞｼｯｸM" panose="020B0600000000000000" pitchFamily="50" charset="-128"/>
              <a:ea typeface="HGPｺﾞｼｯｸM" panose="020B0600000000000000" pitchFamily="50" charset="-128"/>
            </a:endParaRPr>
          </a:p>
          <a:p>
            <a:r>
              <a:rPr kumimoji="0" lang="en-US" altLang="ja-JP" sz="600" dirty="0">
                <a:latin typeface="HGPｺﾞｼｯｸM" panose="020B0600000000000000" pitchFamily="50" charset="-128"/>
                <a:ea typeface="HGPｺﾞｼｯｸM" panose="020B0600000000000000" pitchFamily="50" charset="-128"/>
              </a:rPr>
              <a:t>※</a:t>
            </a:r>
            <a:r>
              <a:rPr kumimoji="0" lang="ja-JP" altLang="en-US" sz="600" dirty="0">
                <a:latin typeface="HGPｺﾞｼｯｸM" panose="020B0600000000000000" pitchFamily="50" charset="-128"/>
                <a:ea typeface="HGPｺﾞｼｯｸM" panose="020B0600000000000000" pitchFamily="50" charset="-128"/>
              </a:rPr>
              <a:t>　音声は、動画広告枠にあるスピーカーボタンをクリックした時のみ流れます。</a:t>
            </a:r>
            <a:endParaRPr kumimoji="0" lang="en-US" altLang="ja-JP" sz="600" dirty="0">
              <a:latin typeface="HGPｺﾞｼｯｸM" panose="020B0600000000000000" pitchFamily="50" charset="-128"/>
              <a:ea typeface="HGPｺﾞｼｯｸM" panose="020B0600000000000000" pitchFamily="50" charset="-128"/>
            </a:endParaRPr>
          </a:p>
          <a:p>
            <a:r>
              <a:rPr kumimoji="0" lang="en-US" altLang="ja-JP" sz="600" dirty="0">
                <a:latin typeface="HGPｺﾞｼｯｸM" panose="020B0600000000000000" pitchFamily="50" charset="-128"/>
                <a:ea typeface="HGPｺﾞｼｯｸM" panose="020B0600000000000000" pitchFamily="50" charset="-128"/>
              </a:rPr>
              <a:t>※</a:t>
            </a:r>
            <a:r>
              <a:rPr kumimoji="0" lang="ja-JP" altLang="en-US" sz="600" dirty="0">
                <a:latin typeface="HGPｺﾞｼｯｸM" panose="020B0600000000000000" pitchFamily="50" charset="-128"/>
                <a:ea typeface="HGPｺﾞｼｯｸM" panose="020B0600000000000000" pitchFamily="50" charset="-128"/>
              </a:rPr>
              <a:t>　日経電子版アプリには配信されません</a:t>
            </a:r>
            <a:endParaRPr kumimoji="0" lang="en-US" altLang="ja-JP" sz="600" dirty="0">
              <a:latin typeface="HGPｺﾞｼｯｸM" panose="020B0600000000000000" pitchFamily="50" charset="-128"/>
              <a:ea typeface="HGPｺﾞｼｯｸM" panose="020B0600000000000000" pitchFamily="50" charset="-128"/>
            </a:endParaRPr>
          </a:p>
        </p:txBody>
      </p:sp>
      <p:sp>
        <p:nvSpPr>
          <p:cNvPr id="2" name="タイトル 1"/>
          <p:cNvSpPr>
            <a:spLocks noGrp="1"/>
          </p:cNvSpPr>
          <p:nvPr>
            <p:ph type="title"/>
          </p:nvPr>
        </p:nvSpPr>
        <p:spPr>
          <a:xfrm>
            <a:off x="403268" y="232912"/>
            <a:ext cx="7905750" cy="460148"/>
          </a:xfrm>
        </p:spPr>
        <p:txBody>
          <a:bodyPr/>
          <a:lstStyle/>
          <a:p>
            <a:r>
              <a:rPr lang="ja-JP" altLang="en-US" kern="1100" spc="50" dirty="0"/>
              <a:t>モバイルインリード動画</a:t>
            </a:r>
            <a:endParaRPr kumimoji="1" lang="ja-JP" altLang="en-US" dirty="0"/>
          </a:p>
        </p:txBody>
      </p:sp>
      <p:grpSp>
        <p:nvGrpSpPr>
          <p:cNvPr id="4" name="グループ化 3"/>
          <p:cNvGrpSpPr/>
          <p:nvPr/>
        </p:nvGrpSpPr>
        <p:grpSpPr>
          <a:xfrm>
            <a:off x="2984009" y="425684"/>
            <a:ext cx="946328" cy="226480"/>
            <a:chOff x="2345874" y="280659"/>
            <a:chExt cx="921760" cy="226480"/>
          </a:xfrm>
        </p:grpSpPr>
        <p:sp>
          <p:nvSpPr>
            <p:cNvPr id="5"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6" name="テキスト ボックス 5"/>
            <p:cNvSpPr txBox="1"/>
            <p:nvPr/>
          </p:nvSpPr>
          <p:spPr>
            <a:xfrm>
              <a:off x="2610761" y="280659"/>
              <a:ext cx="392220" cy="223138"/>
            </a:xfrm>
            <a:prstGeom prst="rect">
              <a:avLst/>
            </a:prstGeom>
            <a:noFill/>
          </p:spPr>
          <p:txBody>
            <a:bodyPr wrap="none" rtlCol="0">
              <a:spAutoFit/>
            </a:bodyPr>
            <a:lstStyle/>
            <a:p>
              <a:pPr algn="ctr"/>
              <a:r>
                <a:rPr lang="ja-JP" altLang="en-US" sz="850" b="1">
                  <a:solidFill>
                    <a:srgbClr val="00253C"/>
                  </a:solidFill>
                  <a:latin typeface="+mn-ea"/>
                  <a:cs typeface="メイリオ" panose="020B0604030504040204" pitchFamily="50" charset="-128"/>
                </a:rPr>
                <a:t>動画</a:t>
              </a:r>
              <a:endParaRPr kumimoji="1" lang="ja-JP" altLang="en-US" sz="850" b="1">
                <a:solidFill>
                  <a:srgbClr val="00253C"/>
                </a:solidFill>
                <a:latin typeface="+mn-ea"/>
                <a:cs typeface="メイリオ" panose="020B0604030504040204" pitchFamily="50" charset="-128"/>
              </a:endParaRPr>
            </a:p>
          </p:txBody>
        </p:sp>
      </p:grpSp>
      <p:grpSp>
        <p:nvGrpSpPr>
          <p:cNvPr id="7" name="グループ化 6"/>
          <p:cNvGrpSpPr/>
          <p:nvPr/>
        </p:nvGrpSpPr>
        <p:grpSpPr>
          <a:xfrm>
            <a:off x="4002702" y="143485"/>
            <a:ext cx="946330" cy="226480"/>
            <a:chOff x="2345874" y="280659"/>
            <a:chExt cx="921760" cy="226480"/>
          </a:xfrm>
        </p:grpSpPr>
        <p:sp>
          <p:nvSpPr>
            <p:cNvPr id="8"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9" name="テキスト ボックス 8"/>
            <p:cNvSpPr txBox="1"/>
            <p:nvPr/>
          </p:nvSpPr>
          <p:spPr>
            <a:xfrm>
              <a:off x="2519418" y="280659"/>
              <a:ext cx="574902" cy="223138"/>
            </a:xfrm>
            <a:prstGeom prst="rect">
              <a:avLst/>
            </a:prstGeom>
            <a:noFill/>
          </p:spPr>
          <p:txBody>
            <a:bodyPr wrap="none" rtlCol="0">
              <a:spAutoFit/>
            </a:bodyPr>
            <a:lstStyle/>
            <a:p>
              <a:pPr algn="ctr"/>
              <a:r>
                <a:rPr lang="ja-JP" altLang="en-US" sz="850" b="1" dirty="0">
                  <a:solidFill>
                    <a:srgbClr val="00253C"/>
                  </a:solidFill>
                  <a:latin typeface="+mn-ea"/>
                  <a:cs typeface="メイリオ" panose="020B0604030504040204" pitchFamily="50" charset="-128"/>
                </a:rPr>
                <a:t>モバイル</a:t>
              </a:r>
              <a:endParaRPr kumimoji="1" lang="ja-JP" altLang="en-US" sz="850" b="1" dirty="0">
                <a:solidFill>
                  <a:srgbClr val="00253C"/>
                </a:solidFill>
                <a:latin typeface="+mn-ea"/>
                <a:cs typeface="メイリオ" panose="020B0604030504040204" pitchFamily="50" charset="-128"/>
              </a:endParaRPr>
            </a:p>
          </p:txBody>
        </p:sp>
      </p:grpSp>
      <p:sp>
        <p:nvSpPr>
          <p:cNvPr id="15" name="正方形/長方形 14"/>
          <p:cNvSpPr/>
          <p:nvPr/>
        </p:nvSpPr>
        <p:spPr>
          <a:xfrm>
            <a:off x="4402606" y="876857"/>
            <a:ext cx="4538194" cy="220573"/>
          </a:xfrm>
          <a:prstGeom prst="rect">
            <a:avLst/>
          </a:prstGeom>
          <a:noFill/>
        </p:spPr>
        <p:txBody>
          <a:bodyPr wrap="square">
            <a:spAutoFit/>
          </a:bodyPr>
          <a:lstStyle/>
          <a:p>
            <a:pPr>
              <a:lnSpc>
                <a:spcPts val="1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スマートデバイス向けのサービスに動画広告を掲載します</a:t>
            </a:r>
            <a:endParaRPr lang="ja-JP" altLang="en-US" sz="1000" kern="900" spc="5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4402606" y="1043554"/>
            <a:ext cx="5311846" cy="220573"/>
          </a:xfrm>
          <a:prstGeom prst="rect">
            <a:avLst/>
          </a:prstGeom>
          <a:noFill/>
        </p:spPr>
        <p:txBody>
          <a:bodyPr wrap="square">
            <a:spAutoFit/>
          </a:bodyPr>
          <a:lstStyle/>
          <a:p>
            <a:pPr>
              <a:lnSpc>
                <a:spcPts val="1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各ページ下に表示され、掲載箇所にスクロールすると動画が再生されます</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4402607" y="1195780"/>
            <a:ext cx="4538194" cy="220573"/>
          </a:xfrm>
          <a:prstGeom prst="rect">
            <a:avLst/>
          </a:prstGeom>
          <a:noFill/>
        </p:spPr>
        <p:txBody>
          <a:bodyPr wrap="square">
            <a:spAutoFit/>
          </a:bodyPr>
          <a:lstStyle/>
          <a:p>
            <a:pPr>
              <a:lnSpc>
                <a:spcPts val="1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再生開始＝実視聴を保証する透明性の高い商品です</a:t>
            </a:r>
            <a:endParaRPr lang="ja-JP" altLang="en-US" sz="1000" kern="900" spc="5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2"/>
          <p:cNvSpPr>
            <a:spLocks noChangeArrowheads="1"/>
          </p:cNvSpPr>
          <p:nvPr/>
        </p:nvSpPr>
        <p:spPr bwMode="auto">
          <a:xfrm>
            <a:off x="4470400" y="5849313"/>
            <a:ext cx="40468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0975" indent="-180975" eaLnBrk="0" hangingPunct="0">
              <a:defRPr kumimoji="1" sz="700">
                <a:solidFill>
                  <a:schemeClr val="tx1"/>
                </a:solidFill>
                <a:latin typeface="Arial" pitchFamily="34" charset="0"/>
                <a:ea typeface="ＭＳ Ｐゴシック" pitchFamily="50" charset="-128"/>
              </a:defRPr>
            </a:lvl1pPr>
            <a:lvl2pPr marL="742950" indent="-285750" eaLnBrk="0" hangingPunct="0">
              <a:defRPr kumimoji="1" sz="700">
                <a:solidFill>
                  <a:schemeClr val="tx1"/>
                </a:solidFill>
                <a:latin typeface="Arial" pitchFamily="34" charset="0"/>
                <a:ea typeface="ＭＳ Ｐゴシック" pitchFamily="50" charset="-128"/>
              </a:defRPr>
            </a:lvl2pPr>
            <a:lvl3pPr marL="1143000" indent="-228600" eaLnBrk="0" hangingPunct="0">
              <a:defRPr kumimoji="1" sz="700">
                <a:solidFill>
                  <a:schemeClr val="tx1"/>
                </a:solidFill>
                <a:latin typeface="Arial" pitchFamily="34" charset="0"/>
                <a:ea typeface="ＭＳ Ｐゴシック" pitchFamily="50" charset="-128"/>
              </a:defRPr>
            </a:lvl3pPr>
            <a:lvl4pPr marL="1600200" indent="-228600" eaLnBrk="0" hangingPunct="0">
              <a:defRPr kumimoji="1" sz="700">
                <a:solidFill>
                  <a:schemeClr val="tx1"/>
                </a:solidFill>
                <a:latin typeface="Arial" pitchFamily="34" charset="0"/>
                <a:ea typeface="ＭＳ Ｐゴシック" pitchFamily="50" charset="-128"/>
              </a:defRPr>
            </a:lvl4pPr>
            <a:lvl5pPr marL="2057400" indent="-228600" eaLnBrk="0" hangingPunct="0">
              <a:defRPr kumimoji="1" sz="7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7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7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7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700">
                <a:solidFill>
                  <a:schemeClr val="tx1"/>
                </a:solidFill>
                <a:latin typeface="Arial" pitchFamily="34" charset="0"/>
                <a:ea typeface="ＭＳ Ｐゴシック" pitchFamily="50" charset="-128"/>
              </a:defRPr>
            </a:lvl9pPr>
          </a:lstStyle>
          <a:p>
            <a:pPr eaLnBrk="1" hangingPunct="1"/>
            <a:r>
              <a:rPr kumimoji="0" lang="en-US" altLang="ja-JP" dirty="0">
                <a:latin typeface="HGPｺﾞｼｯｸM" panose="020B0600000000000000" pitchFamily="50" charset="-128"/>
                <a:ea typeface="HGPｺﾞｼｯｸM" panose="020B0600000000000000" pitchFamily="50" charset="-128"/>
              </a:rPr>
              <a:t>※	</a:t>
            </a:r>
            <a:r>
              <a:rPr kumimoji="0" lang="ja-JP" altLang="en-US" dirty="0">
                <a:latin typeface="HGPｺﾞｼｯｸM" panose="020B0600000000000000" pitchFamily="50" charset="-128"/>
                <a:ea typeface="HGPｺﾞｼｯｸM" panose="020B0600000000000000" pitchFamily="50" charset="-128"/>
              </a:rPr>
              <a:t>掲載は日本経済新聞社の広告掲載基準に準拠します。</a:t>
            </a:r>
            <a:endParaRPr kumimoji="0" lang="en-US" altLang="ja-JP" dirty="0">
              <a:latin typeface="HGPｺﾞｼｯｸM" panose="020B0600000000000000" pitchFamily="50" charset="-128"/>
              <a:ea typeface="HGPｺﾞｼｯｸM" panose="020B0600000000000000" pitchFamily="50" charset="-128"/>
            </a:endParaRPr>
          </a:p>
          <a:p>
            <a:pPr eaLnBrk="1" hangingPunct="1"/>
            <a:r>
              <a:rPr kumimoji="0" lang="en-US" altLang="ja-JP" dirty="0">
                <a:latin typeface="HGPｺﾞｼｯｸM" panose="020B0600000000000000" pitchFamily="50" charset="-128"/>
                <a:ea typeface="HGPｺﾞｼｯｸM" panose="020B0600000000000000" pitchFamily="50" charset="-128"/>
              </a:rPr>
              <a:t>※	</a:t>
            </a:r>
            <a:r>
              <a:rPr kumimoji="0" lang="ja-JP" altLang="en-US" dirty="0">
                <a:latin typeface="HGPｺﾞｼｯｸM" panose="020B0600000000000000" pitchFamily="50" charset="-128"/>
                <a:ea typeface="HGPｺﾞｼｯｸM" panose="020B0600000000000000" pitchFamily="50" charset="-128"/>
              </a:rPr>
              <a:t>動画の内容によっては掲載をお断りする場合があります。</a:t>
            </a:r>
            <a:endParaRPr kumimoji="0" lang="en-US" altLang="ja-JP" dirty="0">
              <a:latin typeface="HGPｺﾞｼｯｸM" panose="020B0600000000000000" pitchFamily="50" charset="-128"/>
              <a:ea typeface="HGPｺﾞｼｯｸM" panose="020B0600000000000000" pitchFamily="50" charset="-128"/>
            </a:endParaRPr>
          </a:p>
          <a:p>
            <a:pPr eaLnBrk="1" hangingPunct="1"/>
            <a:r>
              <a:rPr kumimoji="0" lang="en-US" altLang="ja-JP" dirty="0">
                <a:latin typeface="HGPｺﾞｼｯｸM" panose="020B0600000000000000" pitchFamily="50" charset="-128"/>
                <a:ea typeface="HGPｺﾞｼｯｸM" panose="020B0600000000000000" pitchFamily="50" charset="-128"/>
              </a:rPr>
              <a:t>※	VPAID</a:t>
            </a:r>
            <a:r>
              <a:rPr kumimoji="0" lang="ja-JP" altLang="en-US" dirty="0">
                <a:latin typeface="HGPｺﾞｼｯｸM" panose="020B0600000000000000" pitchFamily="50" charset="-128"/>
                <a:ea typeface="HGPｺﾞｼｯｸM" panose="020B0600000000000000" pitchFamily="50" charset="-128"/>
              </a:rPr>
              <a:t>配信はお受けできません。</a:t>
            </a:r>
            <a:endParaRPr kumimoji="0" lang="en-US" altLang="ja-JP" dirty="0">
              <a:latin typeface="HGPｺﾞｼｯｸM" panose="020B0600000000000000" pitchFamily="50" charset="-128"/>
              <a:ea typeface="HGPｺﾞｼｯｸM" panose="020B0600000000000000" pitchFamily="50" charset="-128"/>
            </a:endParaRPr>
          </a:p>
          <a:p>
            <a:r>
              <a:rPr kumimoji="0" lang="en-US" altLang="ja-JP" dirty="0">
                <a:latin typeface="HGPｺﾞｼｯｸM" panose="020B0600000000000000" pitchFamily="50" charset="-128"/>
                <a:ea typeface="HGPｺﾞｼｯｸM" panose="020B0600000000000000" pitchFamily="50" charset="-128"/>
              </a:rPr>
              <a:t>※	</a:t>
            </a:r>
            <a:r>
              <a:rPr kumimoji="0" lang="ja-JP" altLang="en-US" dirty="0">
                <a:latin typeface="HGPｺﾞｼｯｸM" panose="020B0600000000000000" pitchFamily="50" charset="-128"/>
                <a:ea typeface="HGPｺﾞｼｯｸM" panose="020B0600000000000000" pitchFamily="50" charset="-128"/>
              </a:rPr>
              <a:t>掲載期間内に合計</a:t>
            </a:r>
            <a:r>
              <a:rPr kumimoji="0" lang="en-US" altLang="ja-JP" dirty="0">
                <a:latin typeface="HGPｺﾞｼｯｸM" panose="020B0600000000000000" pitchFamily="50" charset="-128"/>
                <a:ea typeface="HGPｺﾞｼｯｸM" panose="020B0600000000000000" pitchFamily="50" charset="-128"/>
              </a:rPr>
              <a:t>4</a:t>
            </a:r>
            <a:r>
              <a:rPr kumimoji="0" lang="ja-JP" altLang="en-US" dirty="0">
                <a:latin typeface="HGPｺﾞｼｯｸM" panose="020B0600000000000000" pitchFamily="50" charset="-128"/>
                <a:ea typeface="HGPｺﾞｼｯｸM" panose="020B0600000000000000" pitchFamily="50" charset="-128"/>
              </a:rPr>
              <a:t>本まで同時掲載および原稿差し替えが可能です。</a:t>
            </a:r>
          </a:p>
          <a:p>
            <a:r>
              <a:rPr kumimoji="0" lang="en-US" altLang="ja-JP" dirty="0">
                <a:latin typeface="HGPｺﾞｼｯｸM" panose="020B0600000000000000" pitchFamily="50" charset="-128"/>
                <a:ea typeface="HGPｺﾞｼｯｸM" panose="020B0600000000000000" pitchFamily="50" charset="-128"/>
              </a:rPr>
              <a:t>	5</a:t>
            </a:r>
            <a:r>
              <a:rPr kumimoji="0" lang="ja-JP" altLang="en-US" dirty="0">
                <a:latin typeface="HGPｺﾞｼｯｸM" panose="020B0600000000000000" pitchFamily="50" charset="-128"/>
                <a:ea typeface="HGPｺﾞｼｯｸM" panose="020B0600000000000000" pitchFamily="50" charset="-128"/>
              </a:rPr>
              <a:t>本以上の掲載または差し替えを行う場合は、</a:t>
            </a:r>
            <a:r>
              <a:rPr kumimoji="0" lang="en-US" altLang="ja-JP" dirty="0">
                <a:latin typeface="HGPｺﾞｼｯｸM" panose="020B0600000000000000" pitchFamily="50" charset="-128"/>
                <a:ea typeface="HGPｺﾞｼｯｸM" panose="020B0600000000000000" pitchFamily="50" charset="-128"/>
              </a:rPr>
              <a:t>5</a:t>
            </a:r>
            <a:r>
              <a:rPr kumimoji="0" lang="ja-JP" altLang="en-US" dirty="0">
                <a:latin typeface="HGPｺﾞｼｯｸM" panose="020B0600000000000000" pitchFamily="50" charset="-128"/>
                <a:ea typeface="HGPｺﾞｼｯｸM" panose="020B0600000000000000" pitchFamily="50" charset="-128"/>
              </a:rPr>
              <a:t>本目から</a:t>
            </a:r>
            <a:r>
              <a:rPr kumimoji="0" lang="en-US" altLang="ja-JP" dirty="0">
                <a:latin typeface="HGPｺﾞｼｯｸM" panose="020B0600000000000000" pitchFamily="50" charset="-128"/>
                <a:ea typeface="HGPｺﾞｼｯｸM" panose="020B0600000000000000" pitchFamily="50" charset="-128"/>
              </a:rPr>
              <a:t>1</a:t>
            </a:r>
            <a:r>
              <a:rPr kumimoji="0" lang="ja-JP" altLang="en-US" dirty="0">
                <a:latin typeface="HGPｺﾞｼｯｸM" panose="020B0600000000000000" pitchFamily="50" charset="-128"/>
                <a:ea typeface="HGPｺﾞｼｯｸM" panose="020B0600000000000000" pitchFamily="50" charset="-128"/>
              </a:rPr>
              <a:t>本につき</a:t>
            </a:r>
            <a:r>
              <a:rPr kumimoji="0" lang="en-US" altLang="ja-JP" dirty="0">
                <a:latin typeface="HGPｺﾞｼｯｸM" panose="020B0600000000000000" pitchFamily="50" charset="-128"/>
                <a:ea typeface="HGPｺﾞｼｯｸM" panose="020B0600000000000000" pitchFamily="50" charset="-128"/>
              </a:rPr>
              <a:t>2</a:t>
            </a:r>
            <a:r>
              <a:rPr kumimoji="0" lang="ja-JP" altLang="en-US" dirty="0">
                <a:latin typeface="HGPｺﾞｼｯｸM" panose="020B0600000000000000" pitchFamily="50" charset="-128"/>
                <a:ea typeface="HGPｺﾞｼｯｸM" panose="020B0600000000000000" pitchFamily="50" charset="-128"/>
              </a:rPr>
              <a:t>万円の追加料金がかかります。</a:t>
            </a:r>
            <a:endParaRPr kumimoji="0" lang="en-US" altLang="ja-JP" dirty="0">
              <a:latin typeface="HGPｺﾞｼｯｸM" panose="020B0600000000000000" pitchFamily="50" charset="-128"/>
              <a:ea typeface="HGPｺﾞｼｯｸM" panose="020B0600000000000000" pitchFamily="50" charset="-128"/>
            </a:endParaRPr>
          </a:p>
          <a:p>
            <a:r>
              <a:rPr kumimoji="0" lang="en-US" altLang="ja-JP" dirty="0">
                <a:latin typeface="HGPｺﾞｼｯｸM" panose="020B0600000000000000" pitchFamily="50" charset="-128"/>
                <a:ea typeface="HGPｺﾞｼｯｸM" panose="020B0600000000000000" pitchFamily="50" charset="-128"/>
              </a:rPr>
              <a:t>※	</a:t>
            </a:r>
            <a:r>
              <a:rPr kumimoji="0" lang="ja-JP" altLang="en-US" dirty="0">
                <a:latin typeface="HGPｺﾞｼｯｸM" panose="020B0600000000000000" pitchFamily="50" charset="-128"/>
                <a:ea typeface="HGPｺﾞｼｯｸM" panose="020B0600000000000000" pitchFamily="50" charset="-128"/>
              </a:rPr>
              <a:t>再生終了後画面は弊社規定のデザインが自動的に表示されます。</a:t>
            </a:r>
            <a:endParaRPr kumimoji="0" lang="en-US" altLang="ja-JP" dirty="0">
              <a:latin typeface="HGPｺﾞｼｯｸM" panose="020B0600000000000000" pitchFamily="50" charset="-128"/>
              <a:ea typeface="HGPｺﾞｼｯｸM" panose="020B0600000000000000"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2426996437"/>
              </p:ext>
            </p:extLst>
          </p:nvPr>
        </p:nvGraphicFramePr>
        <p:xfrm>
          <a:off x="4502594" y="1602834"/>
          <a:ext cx="5136146" cy="1567506"/>
        </p:xfrm>
        <a:graphic>
          <a:graphicData uri="http://schemas.openxmlformats.org/drawingml/2006/table">
            <a:tbl>
              <a:tblPr firstRow="1" bandRow="1">
                <a:tableStyleId>{5C22544A-7EE6-4342-B048-85BDC9FD1C3A}</a:tableStyleId>
              </a:tblPr>
              <a:tblGrid>
                <a:gridCol w="815641">
                  <a:extLst>
                    <a:ext uri="{9D8B030D-6E8A-4147-A177-3AD203B41FA5}">
                      <a16:colId xmlns:a16="http://schemas.microsoft.com/office/drawing/2014/main" val="20000"/>
                    </a:ext>
                  </a:extLst>
                </a:gridCol>
                <a:gridCol w="1619123">
                  <a:extLst>
                    <a:ext uri="{9D8B030D-6E8A-4147-A177-3AD203B41FA5}">
                      <a16:colId xmlns:a16="http://schemas.microsoft.com/office/drawing/2014/main" val="20001"/>
                    </a:ext>
                  </a:extLst>
                </a:gridCol>
                <a:gridCol w="927484">
                  <a:extLst>
                    <a:ext uri="{9D8B030D-6E8A-4147-A177-3AD203B41FA5}">
                      <a16:colId xmlns:a16="http://schemas.microsoft.com/office/drawing/2014/main" val="20002"/>
                    </a:ext>
                  </a:extLst>
                </a:gridCol>
                <a:gridCol w="1773898">
                  <a:extLst>
                    <a:ext uri="{9D8B030D-6E8A-4147-A177-3AD203B41FA5}">
                      <a16:colId xmlns:a16="http://schemas.microsoft.com/office/drawing/2014/main" val="20003"/>
                    </a:ext>
                  </a:extLst>
                </a:gridCol>
              </a:tblGrid>
              <a:tr h="261251">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掲載場所</a:t>
                      </a:r>
                    </a:p>
                  </a:txBody>
                  <a:tcPr marL="36000" marR="36000" marT="36000" marB="36000"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3">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日経電子版モバイル</a:t>
                      </a:r>
                      <a:r>
                        <a:rPr kumimoji="1" lang="ja-JP" altLang="en-US" sz="800" b="0" i="0" kern="1200" dirty="0">
                          <a:solidFill>
                            <a:schemeClr val="tx1"/>
                          </a:solidFill>
                          <a:effectLst/>
                          <a:latin typeface="Meiryo UI" panose="020B0604030504040204" pitchFamily="50" charset="-128"/>
                          <a:ea typeface="Meiryo UI" panose="020B0604030504040204" pitchFamily="50" charset="-128"/>
                          <a:cs typeface="+mn-cs"/>
                        </a:rPr>
                        <a:t>（スマートフォン、タブレット）</a:t>
                      </a:r>
                      <a:endPar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61251">
                <a:tc>
                  <a:txBody>
                    <a:bodyPr/>
                    <a:lstStyle/>
                    <a:p>
                      <a:r>
                        <a:rPr kumimoji="1" lang="ja-JP" altLang="en-US" sz="800" b="1">
                          <a:solidFill>
                            <a:srgbClr val="1F497D"/>
                          </a:solidFill>
                          <a:latin typeface="Meiryo UI"/>
                          <a:ea typeface="Meiryo UI"/>
                          <a:cs typeface="Meiryo UI" panose="020B0604030504040204" pitchFamily="50" charset="-128"/>
                        </a:rPr>
                        <a:t>　</a:t>
                      </a:r>
                      <a:r>
                        <a:rPr kumimoji="1" lang="en-US" altLang="ja-JP" sz="800" b="1">
                          <a:solidFill>
                            <a:srgbClr val="1F497D"/>
                          </a:solidFill>
                          <a:latin typeface="Meiryo UI"/>
                          <a:ea typeface="Meiryo UI"/>
                          <a:cs typeface="Meiryo UI" panose="020B0604030504040204" pitchFamily="50" charset="-128"/>
                        </a:rPr>
                        <a:t>OS</a:t>
                      </a:r>
                      <a:r>
                        <a:rPr kumimoji="1" lang="ja-JP" altLang="en-US" sz="800" b="1">
                          <a:solidFill>
                            <a:srgbClr val="1F497D"/>
                          </a:solidFill>
                          <a:latin typeface="Meiryo UI"/>
                          <a:ea typeface="Meiryo UI"/>
                          <a:cs typeface="Meiryo UI" panose="020B0604030504040204" pitchFamily="50" charset="-128"/>
                        </a:rPr>
                        <a:t>指定</a:t>
                      </a:r>
                    </a:p>
                  </a:txBody>
                  <a:tcPr marL="36000" marR="36000" marT="36000" marB="36000"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3">
                  <a:txBody>
                    <a:body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0" lang="ja-JP" altLang="en-US" sz="800" b="0" i="0" u="none" strike="noStrike" cap="none" normalizeH="0" baseline="0" dirty="0">
                          <a:ln>
                            <a:noFill/>
                          </a:ln>
                          <a:solidFill>
                            <a:schemeClr val="tx1"/>
                          </a:solidFill>
                          <a:effectLst/>
                          <a:latin typeface="Meiryo UI"/>
                          <a:ea typeface="Meiryo UI"/>
                          <a:cs typeface="Meiryo UI" panose="020B0604030504040204" pitchFamily="50" charset="-128"/>
                        </a:rPr>
                        <a:t>可（</a:t>
                      </a:r>
                      <a:r>
                        <a:rPr kumimoji="0" lang="en-US" altLang="ja-JP" sz="800" b="0" i="0" u="none" strike="noStrike" cap="none" normalizeH="0" baseline="0" dirty="0">
                          <a:ln>
                            <a:noFill/>
                          </a:ln>
                          <a:solidFill>
                            <a:schemeClr val="tx1"/>
                          </a:solidFill>
                          <a:effectLst/>
                          <a:latin typeface="Meiryo UI"/>
                          <a:ea typeface="Meiryo UI"/>
                          <a:cs typeface="Meiryo UI" panose="020B0604030504040204" pitchFamily="50" charset="-128"/>
                        </a:rPr>
                        <a:t>Android/iOS</a:t>
                      </a:r>
                      <a:r>
                        <a:rPr kumimoji="0" lang="ja-JP" altLang="en-US" sz="800" b="0" i="0" u="none" strike="noStrike" cap="none" normalizeH="0" baseline="0" dirty="0">
                          <a:ln>
                            <a:noFill/>
                          </a:ln>
                          <a:solidFill>
                            <a:schemeClr val="tx1"/>
                          </a:solidFill>
                          <a:effectLst/>
                          <a:latin typeface="Meiryo UI"/>
                          <a:ea typeface="Meiryo UI"/>
                          <a:cs typeface="Meiryo UI" panose="020B0604030504040204" pitchFamily="50" charset="-128"/>
                        </a:rPr>
                        <a:t>のみ）</a:t>
                      </a:r>
                      <a:endParaRPr kumimoji="0" lang="en-US" altLang="ja-JP" sz="800" b="0" i="0" u="none" strike="noStrike" cap="none" normalizeH="0" baseline="0" dirty="0">
                        <a:ln>
                          <a:noFill/>
                        </a:ln>
                        <a:solidFill>
                          <a:schemeClr val="tx1"/>
                        </a:solidFill>
                        <a:effectLst/>
                        <a:latin typeface="Meiryo UI"/>
                        <a:ea typeface="Meiryo UI"/>
                        <a:cs typeface="Meiryo UI" panose="020B0604030504040204" pitchFamily="50" charset="-128"/>
                      </a:endParaRPr>
                    </a:p>
                  </a:txBody>
                  <a:tcPr marL="36000" marR="36000" marT="36000" marB="36000"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61251">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掲載量</a:t>
                      </a:r>
                    </a:p>
                  </a:txBody>
                  <a:tcPr marL="36000" marR="36000" marT="36000" marB="36000"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algn="l"/>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万回再生</a:t>
                      </a:r>
                    </a:p>
                  </a:txBody>
                  <a:tcPr marL="93877" marR="93877" marT="0" marB="0"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料金</a:t>
                      </a:r>
                    </a:p>
                  </a:txBody>
                  <a:tcPr marL="36000" marR="36000" marT="36000" marB="36000"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algn="l"/>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万円</a:t>
                      </a:r>
                    </a:p>
                  </a:txBody>
                  <a:tcPr marL="93877" marR="93877" marT="0" marB="0"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61251">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掲載期間</a:t>
                      </a:r>
                    </a:p>
                  </a:txBody>
                  <a:tcPr marL="36000" marR="36000" marT="36000" marB="36000"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b="0" spc="0" baseline="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b="0" spc="0" baseline="0">
                          <a:solidFill>
                            <a:schemeClr val="tx1"/>
                          </a:solidFill>
                          <a:latin typeface="Meiryo UI" panose="020B0604030504040204" pitchFamily="50" charset="-128"/>
                          <a:ea typeface="Meiryo UI" panose="020B0604030504040204" pitchFamily="50" charset="-128"/>
                          <a:cs typeface="Meiryo UI" panose="020B0604030504040204" pitchFamily="50" charset="-128"/>
                        </a:rPr>
                        <a:t>週間</a:t>
                      </a:r>
                      <a:endParaRPr kumimoji="1" lang="ja-JP" altLang="en-US" sz="800" b="0" spc="0">
                        <a:solidFill>
                          <a:srgbClr val="E60012"/>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掲載開始日</a:t>
                      </a:r>
                    </a:p>
                  </a:txBody>
                  <a:tcPr marL="36000" marR="36000" marT="36000" marB="36000"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800" b="0" spc="0">
                          <a:solidFill>
                            <a:schemeClr val="tx1"/>
                          </a:solidFill>
                          <a:latin typeface="Meiryo UI" panose="020B0604030504040204" pitchFamily="50" charset="-128"/>
                          <a:ea typeface="Meiryo UI" panose="020B0604030504040204" pitchFamily="50" charset="-128"/>
                          <a:cs typeface="Meiryo UI" panose="020B0604030504040204" pitchFamily="50" charset="-128"/>
                        </a:rPr>
                        <a:t>月曜日（祝日の場合は翌営業日）</a:t>
                      </a:r>
                    </a:p>
                  </a:txBody>
                  <a:tcPr marL="36000" marR="36000" marT="36000" marB="36000"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61251">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掲載時間</a:t>
                      </a:r>
                    </a:p>
                  </a:txBody>
                  <a:tcPr marL="36000" marR="36000" marT="36000" marB="36000"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3">
                  <a:txBody>
                    <a:bodyPr/>
                    <a:lstStyle/>
                    <a:p>
                      <a:r>
                        <a:rPr kumimoji="1" lang="ja-JP" altLang="en-US" sz="800" kern="1200">
                          <a:solidFill>
                            <a:schemeClr val="dk1"/>
                          </a:solidFill>
                          <a:effectLst/>
                          <a:latin typeface="Meiryo UI" panose="020B0604030504040204" pitchFamily="34" charset="-128"/>
                          <a:ea typeface="Meiryo UI" panose="020B0604030504040204" pitchFamily="34" charset="-128"/>
                          <a:cs typeface="+mn-cs"/>
                        </a:rPr>
                        <a:t>月曜日（祝日の際には翌営業日）</a:t>
                      </a:r>
                      <a:r>
                        <a:rPr kumimoji="1" lang="en-US" altLang="ja-JP" sz="800" kern="1200" dirty="0">
                          <a:solidFill>
                            <a:schemeClr val="dk1"/>
                          </a:solidFill>
                          <a:effectLst/>
                          <a:latin typeface="Meiryo UI" panose="020B0604030504040204" pitchFamily="34" charset="-128"/>
                          <a:ea typeface="Meiryo UI" panose="020B0604030504040204" pitchFamily="34" charset="-128"/>
                          <a:cs typeface="+mn-cs"/>
                        </a:rPr>
                        <a:t>9:30</a:t>
                      </a:r>
                      <a:r>
                        <a:rPr kumimoji="1" lang="ja-JP" altLang="en-US" sz="800" kern="1200">
                          <a:solidFill>
                            <a:schemeClr val="dk1"/>
                          </a:solidFill>
                          <a:effectLst/>
                          <a:latin typeface="Meiryo UI" panose="020B0604030504040204" pitchFamily="34" charset="-128"/>
                          <a:ea typeface="Meiryo UI" panose="020B0604030504040204" pitchFamily="34" charset="-128"/>
                          <a:cs typeface="+mn-cs"/>
                        </a:rPr>
                        <a:t>～日曜日</a:t>
                      </a:r>
                      <a:r>
                        <a:rPr kumimoji="1" lang="en-US" altLang="ja-JP" sz="800" kern="1200" dirty="0">
                          <a:solidFill>
                            <a:schemeClr val="dk1"/>
                          </a:solidFill>
                          <a:effectLst/>
                          <a:latin typeface="Meiryo UI" panose="020B0604030504040204" pitchFamily="34" charset="-128"/>
                          <a:ea typeface="Meiryo UI" panose="020B0604030504040204" pitchFamily="34" charset="-128"/>
                          <a:cs typeface="+mn-cs"/>
                        </a:rPr>
                        <a:t>23:59</a:t>
                      </a:r>
                      <a:endParaRPr kumimoji="1" lang="ja-JP" altLang="en-US" sz="800" kern="1200">
                        <a:solidFill>
                          <a:schemeClr val="dk1"/>
                        </a:solidFill>
                        <a:effectLst/>
                        <a:latin typeface="Meiryo UI" panose="020B0604030504040204" pitchFamily="34" charset="-128"/>
                        <a:ea typeface="Meiryo UI" panose="020B0604030504040204" pitchFamily="34" charset="-128"/>
                        <a:cs typeface="+mn-cs"/>
                      </a:endParaRPr>
                    </a:p>
                  </a:txBody>
                  <a:tcPr marL="36000" marR="36000" marT="36000" marB="36000"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2612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保証形態</a:t>
                      </a:r>
                    </a:p>
                  </a:txBody>
                  <a:tcPr marL="36000" marR="36000" marT="36000" marB="36000"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再生開始数保証</a:t>
                      </a:r>
                    </a:p>
                  </a:txBody>
                  <a:tcPr marL="36000" marR="36000" marT="36000" marB="36000"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掲載社数</a:t>
                      </a:r>
                    </a:p>
                  </a:txBody>
                  <a:tcPr marL="36000" marR="36000" marT="36000" marB="36000"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800" b="0" spc="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p>
                  </a:txBody>
                  <a:tcPr marL="36000" marR="36000" marT="36000" marB="36000"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26" name="角丸四角形 25"/>
          <p:cNvSpPr/>
          <p:nvPr/>
        </p:nvSpPr>
        <p:spPr>
          <a:xfrm>
            <a:off x="4494640" y="1386483"/>
            <a:ext cx="908784" cy="216131"/>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a:latin typeface="Meiryo UI" panose="020B0604030504040204" pitchFamily="50" charset="-128"/>
                <a:ea typeface="Meiryo UI" panose="020B0604030504040204" pitchFamily="50" charset="-128"/>
                <a:cs typeface="Meiryo UI" panose="020B0604030504040204" pitchFamily="50" charset="-128"/>
              </a:rPr>
              <a:t>商品概要</a:t>
            </a:r>
          </a:p>
        </p:txBody>
      </p:sp>
      <p:sp>
        <p:nvSpPr>
          <p:cNvPr id="27" name="角丸四角形 26"/>
          <p:cNvSpPr/>
          <p:nvPr/>
        </p:nvSpPr>
        <p:spPr>
          <a:xfrm>
            <a:off x="4470401" y="3647226"/>
            <a:ext cx="926403" cy="229453"/>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a:latin typeface="Meiryo UI" panose="020B0604030504040204" pitchFamily="50" charset="-128"/>
                <a:ea typeface="Meiryo UI" panose="020B0604030504040204" pitchFamily="50" charset="-128"/>
                <a:cs typeface="Meiryo UI" panose="020B0604030504040204" pitchFamily="50" charset="-128"/>
              </a:rPr>
              <a:t>原稿仕様</a:t>
            </a:r>
          </a:p>
        </p:txBody>
      </p:sp>
      <p:graphicFrame>
        <p:nvGraphicFramePr>
          <p:cNvPr id="28" name="表 27"/>
          <p:cNvGraphicFramePr>
            <a:graphicFrameLocks noGrp="1"/>
          </p:cNvGraphicFramePr>
          <p:nvPr/>
        </p:nvGraphicFramePr>
        <p:xfrm>
          <a:off x="4494639" y="3871290"/>
          <a:ext cx="5144102" cy="2022480"/>
        </p:xfrm>
        <a:graphic>
          <a:graphicData uri="http://schemas.openxmlformats.org/drawingml/2006/table">
            <a:tbl>
              <a:tblPr firstRow="1" bandRow="1">
                <a:tableStyleId>{5C22544A-7EE6-4342-B048-85BDC9FD1C3A}</a:tableStyleId>
              </a:tblPr>
              <a:tblGrid>
                <a:gridCol w="648226">
                  <a:extLst>
                    <a:ext uri="{9D8B030D-6E8A-4147-A177-3AD203B41FA5}">
                      <a16:colId xmlns:a16="http://schemas.microsoft.com/office/drawing/2014/main" val="20000"/>
                    </a:ext>
                  </a:extLst>
                </a:gridCol>
                <a:gridCol w="1147118">
                  <a:extLst>
                    <a:ext uri="{9D8B030D-6E8A-4147-A177-3AD203B41FA5}">
                      <a16:colId xmlns:a16="http://schemas.microsoft.com/office/drawing/2014/main" val="20001"/>
                    </a:ext>
                  </a:extLst>
                </a:gridCol>
                <a:gridCol w="444792">
                  <a:extLst>
                    <a:ext uri="{9D8B030D-6E8A-4147-A177-3AD203B41FA5}">
                      <a16:colId xmlns:a16="http://schemas.microsoft.com/office/drawing/2014/main" val="20002"/>
                    </a:ext>
                  </a:extLst>
                </a:gridCol>
                <a:gridCol w="279854">
                  <a:extLst>
                    <a:ext uri="{9D8B030D-6E8A-4147-A177-3AD203B41FA5}">
                      <a16:colId xmlns:a16="http://schemas.microsoft.com/office/drawing/2014/main" val="3656328883"/>
                    </a:ext>
                  </a:extLst>
                </a:gridCol>
                <a:gridCol w="1312056">
                  <a:extLst>
                    <a:ext uri="{9D8B030D-6E8A-4147-A177-3AD203B41FA5}">
                      <a16:colId xmlns:a16="http://schemas.microsoft.com/office/drawing/2014/main" val="20003"/>
                    </a:ext>
                  </a:extLst>
                </a:gridCol>
                <a:gridCol w="1312056">
                  <a:extLst>
                    <a:ext uri="{9D8B030D-6E8A-4147-A177-3AD203B41FA5}">
                      <a16:colId xmlns:a16="http://schemas.microsoft.com/office/drawing/2014/main" val="641805443"/>
                    </a:ext>
                  </a:extLst>
                </a:gridCol>
              </a:tblGrid>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解像度</a:t>
                      </a:r>
                    </a:p>
                  </a:txBody>
                  <a:tcPr marL="36000" marR="36000" marT="36000" marB="36000"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cap="none" normalizeH="0" baseline="0">
                          <a:ln>
                            <a:noFill/>
                          </a:ln>
                          <a:solidFill>
                            <a:schemeClr val="tx1"/>
                          </a:solidFill>
                          <a:effectLst/>
                          <a:latin typeface="Meiryo UI"/>
                          <a:ea typeface="Meiryo UI"/>
                          <a:cs typeface="Meiryo UI" panose="020B0604030504040204" pitchFamily="50" charset="-128"/>
                        </a:rPr>
                        <a:t>最大</a:t>
                      </a:r>
                      <a:r>
                        <a:rPr kumimoji="0" lang="en-US" altLang="ja-JP" sz="800" b="0" i="0" u="none" strike="noStrike" cap="none" normalizeH="0" baseline="0">
                          <a:ln>
                            <a:noFill/>
                          </a:ln>
                          <a:solidFill>
                            <a:schemeClr val="tx1"/>
                          </a:solidFill>
                          <a:effectLst/>
                          <a:latin typeface="Meiryo UI"/>
                          <a:ea typeface="Meiryo UI"/>
                          <a:cs typeface="Meiryo UI" panose="020B0604030504040204" pitchFamily="50" charset="-128"/>
                        </a:rPr>
                        <a:t>1920×1080</a:t>
                      </a:r>
                    </a:p>
                    <a:p>
                      <a:pPr marL="0" marR="0" lvl="0" indent="0" algn="l" rtl="0" eaLnBrk="1" fontAlgn="auto" latinLnBrk="0" hangingPunct="1">
                        <a:lnSpc>
                          <a:spcPct val="100000"/>
                        </a:lnSpc>
                        <a:spcBef>
                          <a:spcPts val="0"/>
                        </a:spcBef>
                        <a:spcAft>
                          <a:spcPts val="0"/>
                        </a:spcAft>
                        <a:buFontTx/>
                        <a:buNone/>
                      </a:pPr>
                      <a:r>
                        <a:rPr lang="en-US" altLang="ja-JP" sz="800" b="0" i="0" u="none" strike="noStrike" cap="none" normalizeH="0" baseline="0">
                          <a:ln>
                            <a:noFill/>
                          </a:ln>
                          <a:solidFill>
                            <a:schemeClr val="tx1"/>
                          </a:solidFill>
                          <a:effectLst/>
                          <a:latin typeface="Meiryo UI"/>
                          <a:ea typeface="Meiryo UI"/>
                          <a:cs typeface="Meiryo UI" panose="020B0604030504040204" pitchFamily="50" charset="-128"/>
                        </a:rPr>
                        <a:t> </a:t>
                      </a:r>
                      <a:r>
                        <a:rPr kumimoji="0" lang="ja-JP" altLang="en-US" sz="800" b="0" i="0" u="none" strike="noStrike" cap="none" normalizeH="0" baseline="0">
                          <a:ln>
                            <a:noFill/>
                          </a:ln>
                          <a:solidFill>
                            <a:schemeClr val="tx1"/>
                          </a:solidFill>
                          <a:effectLst/>
                          <a:latin typeface="Meiryo UI"/>
                          <a:ea typeface="Meiryo UI"/>
                          <a:cs typeface="Meiryo UI" panose="020B0604030504040204" pitchFamily="50" charset="-128"/>
                        </a:rPr>
                        <a:t>－最小</a:t>
                      </a:r>
                      <a:r>
                        <a:rPr kumimoji="0" lang="en-US" altLang="ja-JP" sz="800" b="0" i="0" u="none" strike="noStrike" cap="none" normalizeH="0" baseline="0">
                          <a:ln>
                            <a:noFill/>
                          </a:ln>
                          <a:solidFill>
                            <a:schemeClr val="tx1"/>
                          </a:solidFill>
                          <a:effectLst/>
                          <a:latin typeface="Meiryo UI"/>
                          <a:ea typeface="Meiryo UI"/>
                          <a:cs typeface="Meiryo UI" panose="020B0604030504040204" pitchFamily="50" charset="-128"/>
                        </a:rPr>
                        <a:t>640×360</a:t>
                      </a:r>
                      <a:r>
                        <a:rPr kumimoji="0" lang="ja-JP" altLang="en-US" sz="800" b="0" i="0" u="none" strike="noStrike" cap="none" normalizeH="0" baseline="0">
                          <a:ln>
                            <a:noFill/>
                          </a:ln>
                          <a:solidFill>
                            <a:schemeClr val="tx1"/>
                          </a:solidFill>
                          <a:effectLst/>
                          <a:latin typeface="Meiryo UI"/>
                          <a:ea typeface="Meiryo UI"/>
                          <a:cs typeface="Meiryo UI" panose="020B0604030504040204" pitchFamily="50" charset="-128"/>
                        </a:rPr>
                        <a:t> </a:t>
                      </a:r>
                      <a:r>
                        <a:rPr kumimoji="0" lang="en-US" altLang="ja-JP" sz="800" b="0" i="0" u="none" strike="noStrike" cap="none" normalizeH="0" baseline="0">
                          <a:ln>
                            <a:noFill/>
                          </a:ln>
                          <a:solidFill>
                            <a:schemeClr val="tx1"/>
                          </a:solidFill>
                          <a:effectLst/>
                          <a:latin typeface="Meiryo UI"/>
                          <a:ea typeface="Meiryo UI"/>
                          <a:cs typeface="Meiryo UI" panose="020B0604030504040204" pitchFamily="50" charset="-128"/>
                        </a:rPr>
                        <a:t>pixel</a:t>
                      </a:r>
                    </a:p>
                  </a:txBody>
                  <a:tcPr marL="36000" marR="36000" marT="36000" marB="36000"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形式・容量</a:t>
                      </a:r>
                    </a:p>
                  </a:txBody>
                  <a:tcPr marL="36000" marR="36000" marT="36000" marB="36000"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rgbClr val="1F497D"/>
                          </a:solidFill>
                          <a:latin typeface="Meiryo UI"/>
                          <a:ea typeface="Meiryo UI"/>
                          <a:cs typeface="Meiryo UI" panose="020B0604030504040204" pitchFamily="50" charset="-128"/>
                        </a:rPr>
                        <a:t>MP4,MOV,WEBM,OGV 4MB</a:t>
                      </a:r>
                      <a:endParaRPr kumimoji="1" lang="ja-JP" altLang="en-US" sz="800" b="1" dirty="0">
                        <a:solidFill>
                          <a:srgbClr val="1F497D"/>
                        </a:solidFill>
                        <a:latin typeface="Meiryo UI"/>
                        <a:ea typeface="Meiryo UI"/>
                        <a:cs typeface="Meiryo UI" panose="020B0604030504040204" pitchFamily="50" charset="-128"/>
                      </a:endParaRPr>
                    </a:p>
                  </a:txBody>
                  <a:tcPr marL="36000" marR="36000" marT="36000" marB="36000" anchor="ctr">
                    <a:lnL w="12700" cmpd="sng">
                      <a:noFill/>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rgbClr val="1F497D"/>
                        </a:solidFill>
                        <a:latin typeface="Meiryo UI"/>
                        <a:ea typeface="Meiryo UI"/>
                        <a:cs typeface="Meiryo UI" panose="020B0604030504040204" pitchFamily="50" charset="-128"/>
                      </a:endParaRPr>
                    </a:p>
                  </a:txBody>
                  <a:tcPr marL="36000" marR="36000" marT="36000" marB="36000"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コーデック</a:t>
                      </a:r>
                    </a:p>
                  </a:txBody>
                  <a:tcPr marL="36000" marR="36000" marT="36000" marB="36000"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4">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ほとんど対応可</a:t>
                      </a:r>
                      <a:endPar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800" b="0" i="0" u="none" strike="noStrike" cap="none" normalizeH="0" baseline="0" dirty="0">
                          <a:ln>
                            <a:noFill/>
                          </a:ln>
                          <a:solidFill>
                            <a:schemeClr val="tx1"/>
                          </a:solidFill>
                          <a:effectLst/>
                          <a:latin typeface="Meiryo UI"/>
                          <a:ea typeface="Meiryo UI"/>
                          <a:cs typeface="Meiryo UI" panose="020B0604030504040204" pitchFamily="50" charset="-128"/>
                        </a:rPr>
                        <a:t>（ただし</a:t>
                      </a:r>
                      <a:r>
                        <a:rPr kumimoji="0" lang="en-US" altLang="ja-JP" sz="800" b="0" i="0" u="none" strike="noStrike" cap="none" normalizeH="0" baseline="0" dirty="0">
                          <a:ln>
                            <a:noFill/>
                          </a:ln>
                          <a:solidFill>
                            <a:schemeClr val="tx1"/>
                          </a:solidFill>
                          <a:effectLst/>
                          <a:latin typeface="Meiryo UI"/>
                          <a:ea typeface="Meiryo UI"/>
                          <a:cs typeface="Meiryo UI" panose="020B0604030504040204" pitchFamily="50" charset="-128"/>
                        </a:rPr>
                        <a:t>ProRes4444,</a:t>
                      </a:r>
                      <a:r>
                        <a:rPr kumimoji="0" lang="ja-JP" altLang="en-US" sz="800" b="0" i="0" u="none" strike="noStrike" cap="none" normalizeH="0" baseline="0" dirty="0">
                          <a:ln>
                            <a:noFill/>
                          </a:ln>
                          <a:solidFill>
                            <a:schemeClr val="tx1"/>
                          </a:solidFill>
                          <a:effectLst/>
                          <a:latin typeface="Meiryo UI"/>
                          <a:ea typeface="Meiryo UI"/>
                          <a:cs typeface="Meiryo UI" panose="020B0604030504040204" pitchFamily="50" charset="-128"/>
                        </a:rPr>
                        <a:t> </a:t>
                      </a:r>
                      <a:r>
                        <a:rPr kumimoji="0" lang="en-US" altLang="ja-JP" sz="800" b="0" i="0" u="none" strike="noStrike" cap="none" normalizeH="0" baseline="0" dirty="0">
                          <a:ln>
                            <a:noFill/>
                          </a:ln>
                          <a:solidFill>
                            <a:schemeClr val="tx1"/>
                          </a:solidFill>
                          <a:effectLst/>
                          <a:latin typeface="Meiryo UI"/>
                          <a:ea typeface="Meiryo UI"/>
                          <a:cs typeface="Meiryo UI" panose="020B0604030504040204" pitchFamily="50" charset="-128"/>
                        </a:rPr>
                        <a:t>HDV 720p60, Go2 Meeting3&amp;4, ER AAC LD, RECODE </a:t>
                      </a:r>
                      <a:r>
                        <a:rPr kumimoji="0" lang="ja-JP" altLang="en-US" sz="800" b="0" i="0" u="none" strike="noStrike" cap="none" normalizeH="0" baseline="0" dirty="0">
                          <a:ln>
                            <a:noFill/>
                          </a:ln>
                          <a:solidFill>
                            <a:schemeClr val="tx1"/>
                          </a:solidFill>
                          <a:effectLst/>
                          <a:latin typeface="Meiryo UI"/>
                          <a:ea typeface="Meiryo UI"/>
                          <a:cs typeface="Meiryo UI" panose="020B0604030504040204" pitchFamily="50" charset="-128"/>
                        </a:rPr>
                        <a:t>を除く）</a:t>
                      </a:r>
                      <a:endParaRPr kumimoji="0" lang="en-US" altLang="ja-JP" sz="800" b="0" i="0" u="none" strike="noStrike" cap="none" normalizeH="0" baseline="0" dirty="0">
                        <a:ln>
                          <a:noFill/>
                        </a:ln>
                        <a:solidFill>
                          <a:schemeClr val="tx1"/>
                        </a:solidFill>
                        <a:effectLst/>
                        <a:latin typeface="Meiryo UI"/>
                        <a:ea typeface="Meiryo UI"/>
                        <a:cs typeface="Meiryo UI" panose="020B0604030504040204" pitchFamily="50" charset="-128"/>
                      </a:endParaRPr>
                    </a:p>
                  </a:txBody>
                  <a:tcPr marL="36000" marR="36000" marT="36000" marB="36000" anchor="ctr">
                    <a:lnL w="12700" cmpd="sng">
                      <a:noFill/>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endParaRPr kumimoji="0" lang="en-US" altLang="ja-JP" sz="800" b="0" i="0" u="none" strike="noStrike" cap="none" normalizeH="0" baseline="0" dirty="0">
                        <a:ln>
                          <a:noFill/>
                        </a:ln>
                        <a:solidFill>
                          <a:schemeClr val="tx1"/>
                        </a:solidFill>
                        <a:effectLst/>
                        <a:latin typeface="Meiryo UI"/>
                        <a:ea typeface="Meiryo UI"/>
                        <a:cs typeface="Meiryo UI" panose="020B0604030504040204" pitchFamily="50" charset="-128"/>
                      </a:endParaRPr>
                    </a:p>
                  </a:txBody>
                  <a:tcPr marL="36000" marR="36000" marT="36000" marB="36000"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時間</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最大</a:t>
                      </a:r>
                      <a:r>
                        <a:rPr kumimoji="1" lang="en-US" altLang="ja-JP" sz="800" b="0"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800" b="0"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秒</a:t>
                      </a:r>
                      <a:endParaRPr kumimoji="1" lang="ja-JP" altLang="en-US" sz="800" b="0" spc="0" dirty="0">
                        <a:solidFill>
                          <a:srgbClr val="E6001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画角</a:t>
                      </a:r>
                    </a:p>
                  </a:txBody>
                  <a:tcPr anchor="ctr">
                    <a:lnL w="12700" cap="flat" cmpd="sng" algn="ctr">
                      <a:noFill/>
                      <a:prstDash val="solid"/>
                      <a:round/>
                      <a:headEnd type="none" w="med" len="med"/>
                      <a:tailEnd type="none" w="med" len="med"/>
                    </a:lnL>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は非対応）</a:t>
                      </a:r>
                    </a:p>
                  </a:txBody>
                  <a:tcPr anchor="ct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400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同時出稿本数</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dirty="0">
                          <a:latin typeface="Meiryo UI"/>
                          <a:ea typeface="Meiryo UI"/>
                          <a:cs typeface="Meiryo UI" panose="020B0604030504040204" pitchFamily="50" charset="-128"/>
                        </a:rPr>
                        <a:t>※4</a:t>
                      </a:r>
                      <a:r>
                        <a:rPr kumimoji="1" lang="ja-JP" altLang="en-US" sz="800" dirty="0">
                          <a:latin typeface="Meiryo UI"/>
                          <a:ea typeface="Meiryo UI"/>
                          <a:cs typeface="Meiryo UI" panose="020B0604030504040204" pitchFamily="50" charset="-128"/>
                        </a:rPr>
                        <a:t>本まで（差し替え含む）</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差し替え規定</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endParaRPr kumimoji="1" lang="ja-JP" altLang="en-US"/>
                    </a:p>
                  </a:txBody>
                  <a:tcPr/>
                </a:tc>
                <a:tc>
                  <a:txBody>
                    <a:bodyPr/>
                    <a:lstStyle/>
                    <a:p>
                      <a:r>
                        <a:rPr kumimoji="1" lang="en-US" altLang="ja-JP" sz="800" dirty="0">
                          <a:latin typeface="Meiryo UI"/>
                          <a:ea typeface="Meiryo UI"/>
                          <a:cs typeface="Meiryo UI" panose="020B0604030504040204" pitchFamily="50" charset="-128"/>
                        </a:rPr>
                        <a:t>※4</a:t>
                      </a:r>
                      <a:r>
                        <a:rPr kumimoji="1" lang="ja-JP" altLang="en-US" sz="800" dirty="0">
                          <a:latin typeface="Meiryo UI"/>
                          <a:ea typeface="Meiryo UI"/>
                          <a:cs typeface="Meiryo UI" panose="020B0604030504040204" pitchFamily="50" charset="-128"/>
                        </a:rPr>
                        <a:t>本まで</a:t>
                      </a:r>
                    </a:p>
                    <a:p>
                      <a:r>
                        <a:rPr kumimoji="1" lang="ja-JP" altLang="en-US" sz="650" dirty="0">
                          <a:latin typeface="Meiryo UI" panose="020B0604030504040204" pitchFamily="50" charset="-128"/>
                          <a:ea typeface="Meiryo UI" panose="020B0604030504040204" pitchFamily="50" charset="-128"/>
                          <a:cs typeface="Meiryo UI" panose="020B0604030504040204" pitchFamily="50" charset="-128"/>
                        </a:rPr>
                        <a:t>（同時出稿含む、営業日のみ、同時入稿）</a:t>
                      </a:r>
                    </a:p>
                  </a:txBody>
                  <a:tcPr anchor="ctr">
                    <a:lnL w="12700" cmpd="sng">
                      <a:noFill/>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65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締め切り</a:t>
                      </a:r>
                    </a:p>
                  </a:txBody>
                  <a:tcPr marL="36000" marR="36000" marT="36000" marB="36000"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2">
                  <a:txBody>
                    <a:bodyPr/>
                    <a:lstStyle/>
                    <a:p>
                      <a:pPr algn="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絵コンテ</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事前原稿確認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入稿締め切り</a:t>
                      </a:r>
                    </a:p>
                  </a:txBody>
                  <a:tcPr marL="36000" marR="36000" marT="36000" marB="36000" anchor="ctr">
                    <a:lnL w="12700" cmpd="sng">
                      <a:noFill/>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dirty="0"/>
                    </a:p>
                  </a:txBody>
                  <a:tcPr>
                    <a:lnL w="12700" cmpd="sng">
                      <a:noFill/>
                    </a:lnL>
                  </a:tcPr>
                </a:tc>
                <a:tc gridSpan="2">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zh-TW" sz="800" b="0" i="0" u="none" strike="noStrike" cap="none" normalizeH="0" baseline="0" dirty="0">
                          <a:ln>
                            <a:noFill/>
                          </a:ln>
                          <a:solidFill>
                            <a:schemeClr val="tx1"/>
                          </a:solidFill>
                          <a:effectLst/>
                          <a:latin typeface="Meiryo UI"/>
                          <a:ea typeface="Meiryo UI"/>
                          <a:cs typeface="Meiryo UI" panose="020B0604030504040204" pitchFamily="50" charset="-128"/>
                        </a:rPr>
                        <a:t>15</a:t>
                      </a:r>
                      <a:r>
                        <a:rPr kumimoji="0" lang="zh-TW" altLang="en-US" sz="800" b="0" i="0" u="none" strike="noStrike" cap="none" normalizeH="0" baseline="0" dirty="0">
                          <a:ln>
                            <a:noFill/>
                          </a:ln>
                          <a:solidFill>
                            <a:schemeClr val="tx1"/>
                          </a:solidFill>
                          <a:effectLst/>
                          <a:latin typeface="Meiryo UI"/>
                          <a:ea typeface="Meiryo UI"/>
                          <a:cs typeface="Meiryo UI" panose="020B0604030504040204" pitchFamily="50" charset="-128"/>
                        </a:rPr>
                        <a:t>営業日前</a:t>
                      </a:r>
                    </a:p>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zh-TW" sz="800" b="0" i="0" u="none" strike="noStrike" cap="none" normalizeH="0" baseline="0" dirty="0">
                          <a:ln>
                            <a:noFill/>
                          </a:ln>
                          <a:solidFill>
                            <a:schemeClr val="tx1"/>
                          </a:solidFill>
                          <a:effectLst/>
                          <a:latin typeface="Meiryo UI"/>
                          <a:ea typeface="Meiryo UI"/>
                          <a:cs typeface="Meiryo UI" panose="020B0604030504040204" pitchFamily="50" charset="-128"/>
                        </a:rPr>
                        <a:t>10</a:t>
                      </a:r>
                      <a:r>
                        <a:rPr kumimoji="0" lang="zh-TW" altLang="en-US" sz="800" b="0" i="0" u="none" strike="noStrike" cap="none" normalizeH="0" baseline="0" dirty="0">
                          <a:ln>
                            <a:noFill/>
                          </a:ln>
                          <a:solidFill>
                            <a:schemeClr val="tx1"/>
                          </a:solidFill>
                          <a:effectLst/>
                          <a:latin typeface="Meiryo UI"/>
                          <a:ea typeface="Meiryo UI"/>
                          <a:cs typeface="Meiryo UI" panose="020B0604030504040204" pitchFamily="50" charset="-128"/>
                        </a:rPr>
                        <a:t>営業日前</a:t>
                      </a:r>
                    </a:p>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zh-TW" sz="800" b="0" i="0" u="none" strike="noStrike" cap="none" normalizeH="0" baseline="0" dirty="0">
                          <a:ln>
                            <a:noFill/>
                          </a:ln>
                          <a:solidFill>
                            <a:schemeClr val="tx1"/>
                          </a:solidFill>
                          <a:effectLst/>
                          <a:latin typeface="Meiryo UI"/>
                          <a:ea typeface="Meiryo UI"/>
                          <a:cs typeface="Meiryo UI" panose="020B0604030504040204" pitchFamily="50" charset="-128"/>
                        </a:rPr>
                        <a:t>5</a:t>
                      </a:r>
                      <a:r>
                        <a:rPr kumimoji="0" lang="zh-TW" altLang="en-US" sz="800" b="0" i="0" u="none" strike="noStrike" cap="none" normalizeH="0" baseline="0" dirty="0">
                          <a:ln>
                            <a:noFill/>
                          </a:ln>
                          <a:solidFill>
                            <a:schemeClr val="tx1"/>
                          </a:solidFill>
                          <a:effectLst/>
                          <a:latin typeface="Meiryo UI"/>
                          <a:ea typeface="Meiryo UI"/>
                          <a:cs typeface="Meiryo UI" panose="020B0604030504040204" pitchFamily="50" charset="-128"/>
                        </a:rPr>
                        <a:t>営業日前</a:t>
                      </a:r>
                    </a:p>
                  </a:txBody>
                  <a:tcPr marL="36000" marR="36000" marT="36000" marB="3600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endParaRPr kumimoji="0" lang="en-US" altLang="ja-JP" sz="800" b="0" i="0" u="none" strike="noStrike" cap="none" normalizeH="0" baseline="0" dirty="0">
                        <a:ln>
                          <a:noFill/>
                        </a:ln>
                        <a:solidFill>
                          <a:schemeClr val="tx1"/>
                        </a:solidFill>
                        <a:effectLst/>
                        <a:latin typeface="Meiryo UI"/>
                        <a:ea typeface="Meiryo UI"/>
                        <a:cs typeface="Meiryo UI" panose="020B0604030504040204" pitchFamily="50" charset="-128"/>
                      </a:endParaRPr>
                    </a:p>
                  </a:txBody>
                  <a:tcPr marL="36000" marR="36000" marT="36000" marB="36000"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40" name="正方形/長方形 39"/>
          <p:cNvSpPr/>
          <p:nvPr/>
        </p:nvSpPr>
        <p:spPr>
          <a:xfrm>
            <a:off x="555790" y="6208153"/>
            <a:ext cx="3674597" cy="307777"/>
          </a:xfrm>
          <a:prstGeom prst="rect">
            <a:avLst/>
          </a:prstGeom>
        </p:spPr>
        <p:txBody>
          <a:bodyPr wrap="square">
            <a:spAutoFit/>
          </a:bodyPr>
          <a:lstStyle/>
          <a:p>
            <a:r>
              <a:rPr lang="en-US" altLang="ja-JP" sz="700">
                <a:solidFill>
                  <a:prstClr val="black"/>
                </a:solidFill>
                <a:latin typeface="HGPｺﾞｼｯｸM" panose="020B0600000000000000" pitchFamily="50" charset="-128"/>
                <a:ea typeface="HGPｺﾞｼｯｸM" panose="020B0600000000000000" pitchFamily="50" charset="-128"/>
              </a:rPr>
              <a:t>iOS</a:t>
            </a:r>
            <a:r>
              <a:rPr lang="ja-JP" altLang="en-US" sz="700">
                <a:solidFill>
                  <a:prstClr val="black"/>
                </a:solidFill>
                <a:latin typeface="HGPｺﾞｼｯｸM" panose="020B0600000000000000" pitchFamily="50" charset="-128"/>
                <a:ea typeface="HGPｺﾞｼｯｸM" panose="020B0600000000000000" pitchFamily="50" charset="-128"/>
              </a:rPr>
              <a:t>は、米国およびその他の国で登録された</a:t>
            </a:r>
            <a:r>
              <a:rPr lang="en-US" altLang="ja-JP" sz="700">
                <a:solidFill>
                  <a:prstClr val="black"/>
                </a:solidFill>
                <a:latin typeface="HGPｺﾞｼｯｸM" panose="020B0600000000000000" pitchFamily="50" charset="-128"/>
                <a:ea typeface="HGPｺﾞｼｯｸM" panose="020B0600000000000000" pitchFamily="50" charset="-128"/>
              </a:rPr>
              <a:t>Apple Inc.</a:t>
            </a:r>
            <a:r>
              <a:rPr lang="ja-JP" altLang="en-US" sz="700">
                <a:solidFill>
                  <a:prstClr val="black"/>
                </a:solidFill>
                <a:latin typeface="HGPｺﾞｼｯｸM" panose="020B0600000000000000" pitchFamily="50" charset="-128"/>
                <a:ea typeface="HGPｺﾞｼｯｸM" panose="020B0600000000000000" pitchFamily="50" charset="-128"/>
              </a:rPr>
              <a:t>の商標です</a:t>
            </a:r>
          </a:p>
          <a:p>
            <a:r>
              <a:rPr lang="en-US" altLang="ja-JP" sz="700">
                <a:solidFill>
                  <a:prstClr val="black"/>
                </a:solidFill>
                <a:latin typeface="HGPｺﾞｼｯｸM" panose="020B0600000000000000" pitchFamily="50" charset="-128"/>
                <a:ea typeface="HGPｺﾞｼｯｸM" panose="020B0600000000000000" pitchFamily="50" charset="-128"/>
              </a:rPr>
              <a:t>Android</a:t>
            </a:r>
            <a:r>
              <a:rPr lang="ja-JP" altLang="en-US" sz="700">
                <a:solidFill>
                  <a:prstClr val="black"/>
                </a:solidFill>
                <a:latin typeface="HGPｺﾞｼｯｸM" panose="020B0600000000000000" pitchFamily="50" charset="-128"/>
                <a:ea typeface="HGPｺﾞｼｯｸM" panose="020B0600000000000000" pitchFamily="50" charset="-128"/>
              </a:rPr>
              <a:t>は、</a:t>
            </a:r>
            <a:r>
              <a:rPr lang="en-US" altLang="ja-JP" sz="700">
                <a:solidFill>
                  <a:prstClr val="black"/>
                </a:solidFill>
                <a:latin typeface="HGPｺﾞｼｯｸM" panose="020B0600000000000000" pitchFamily="50" charset="-128"/>
                <a:ea typeface="HGPｺﾞｼｯｸM" panose="020B0600000000000000" pitchFamily="50" charset="-128"/>
              </a:rPr>
              <a:t>Google Inc.</a:t>
            </a:r>
            <a:r>
              <a:rPr lang="ja-JP" altLang="en-US" sz="700">
                <a:solidFill>
                  <a:prstClr val="black"/>
                </a:solidFill>
                <a:latin typeface="HGPｺﾞｼｯｸM" panose="020B0600000000000000" pitchFamily="50" charset="-128"/>
                <a:ea typeface="HGPｺﾞｼｯｸM" panose="020B0600000000000000" pitchFamily="50" charset="-128"/>
              </a:rPr>
              <a:t>の登録商標です。</a:t>
            </a:r>
          </a:p>
        </p:txBody>
      </p:sp>
      <p:sp>
        <p:nvSpPr>
          <p:cNvPr id="24" name="Text Box 16">
            <a:extLst>
              <a:ext uri="{FF2B5EF4-FFF2-40B4-BE49-F238E27FC236}">
                <a16:creationId xmlns:a16="http://schemas.microsoft.com/office/drawing/2014/main" id="{3AAA5C44-EC4C-45AC-8295-0C71ADD7CC94}"/>
              </a:ext>
            </a:extLst>
          </p:cNvPr>
          <p:cNvSpPr txBox="1">
            <a:spLocks noChangeArrowheads="1"/>
          </p:cNvSpPr>
          <p:nvPr/>
        </p:nvSpPr>
        <p:spPr bwMode="auto">
          <a:xfrm>
            <a:off x="9065705" y="6300486"/>
            <a:ext cx="84029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2021.12.1</a:t>
            </a:r>
            <a:r>
              <a:rPr kumimoji="0" lang="ja-JP" altLang="en-US" sz="800">
                <a:solidFill>
                  <a:srgbClr val="C00000"/>
                </a:solidFill>
                <a:latin typeface="Century Gothic"/>
                <a:ea typeface="HGPｺﾞｼｯｸM"/>
              </a:rPr>
              <a:t>更新</a:t>
            </a:r>
            <a:endParaRPr kumimoji="0" lang="ja-JP" altLang="en-US" sz="800" dirty="0">
              <a:solidFill>
                <a:srgbClr val="C00000"/>
              </a:solidFill>
              <a:latin typeface="Century Gothic"/>
              <a:ea typeface="HGPｺﾞｼｯｸM"/>
            </a:endParaRPr>
          </a:p>
        </p:txBody>
      </p:sp>
      <p:grpSp>
        <p:nvGrpSpPr>
          <p:cNvPr id="10" name="グループ化 9">
            <a:extLst>
              <a:ext uri="{FF2B5EF4-FFF2-40B4-BE49-F238E27FC236}">
                <a16:creationId xmlns:a16="http://schemas.microsoft.com/office/drawing/2014/main" id="{F5BB2BB2-6613-4F1B-8DF2-CE1D35BEE1A2}"/>
              </a:ext>
            </a:extLst>
          </p:cNvPr>
          <p:cNvGrpSpPr/>
          <p:nvPr/>
        </p:nvGrpSpPr>
        <p:grpSpPr>
          <a:xfrm>
            <a:off x="317138" y="1654351"/>
            <a:ext cx="3754011" cy="3956700"/>
            <a:chOff x="317138" y="1654351"/>
            <a:chExt cx="3754011" cy="3956700"/>
          </a:xfrm>
        </p:grpSpPr>
        <p:pic>
          <p:nvPicPr>
            <p:cNvPr id="4098" name="Picture 2" descr="\\ndc32030\iソリューション局\iソリューション部\@iソリューション部共通\#【DB局】広告ガイドリニューアル\2017_08_イラスト修正など\イラスト\0815修正依頼対応イラスト\モバイルインリード動画（inReadTM video）.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82593" y="2426573"/>
              <a:ext cx="1676500" cy="318447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ndc32030\iソリューション局\iソリューション部\@iソリューション部共通\#【DB局】広告ガイドリニューアル\2017_08_イラスト修正など\イラスト\0815修正依頼対応イラスト\モバイルインリード動画（inReadTM video）.png">
              <a:extLst>
                <a:ext uri="{FF2B5EF4-FFF2-40B4-BE49-F238E27FC236}">
                  <a16:creationId xmlns:a16="http://schemas.microsoft.com/office/drawing/2014/main" id="{55D82DA8-F04D-476B-8AE2-C6B5A74B4D7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17138" y="1654351"/>
              <a:ext cx="1676500" cy="3184479"/>
            </a:xfrm>
            <a:prstGeom prst="rect">
              <a:avLst/>
            </a:prstGeom>
            <a:noFill/>
            <a:extLst>
              <a:ext uri="{909E8E84-426E-40DD-AFC4-6F175D3DCCD1}">
                <a14:hiddenFill xmlns:a14="http://schemas.microsoft.com/office/drawing/2010/main">
                  <a:solidFill>
                    <a:srgbClr val="FFFFFF"/>
                  </a:solidFill>
                </a14:hiddenFill>
              </a:ext>
            </a:extLst>
          </p:spPr>
        </p:pic>
        <p:sp>
          <p:nvSpPr>
            <p:cNvPr id="46" name="正方形/長方形 45">
              <a:extLst>
                <a:ext uri="{FF2B5EF4-FFF2-40B4-BE49-F238E27FC236}">
                  <a16:creationId xmlns:a16="http://schemas.microsoft.com/office/drawing/2014/main" id="{988A4D65-C3A0-4C1A-8D25-C5028955F864}"/>
                </a:ext>
              </a:extLst>
            </p:cNvPr>
            <p:cNvSpPr/>
            <p:nvPr/>
          </p:nvSpPr>
          <p:spPr>
            <a:xfrm>
              <a:off x="2451660" y="4039457"/>
              <a:ext cx="1338365" cy="754794"/>
            </a:xfrm>
            <a:prstGeom prst="rect">
              <a:avLst/>
            </a:prstGeom>
            <a:solidFill>
              <a:schemeClr val="bg1">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FE4982D1-AC66-4BCC-AAB5-8629D7AB214B}"/>
                </a:ext>
              </a:extLst>
            </p:cNvPr>
            <p:cNvSpPr txBox="1"/>
            <p:nvPr/>
          </p:nvSpPr>
          <p:spPr>
            <a:xfrm>
              <a:off x="2951283" y="4346765"/>
              <a:ext cx="1119866" cy="138500"/>
            </a:xfrm>
            <a:prstGeom prst="rect">
              <a:avLst/>
            </a:prstGeom>
            <a:noFill/>
          </p:spPr>
          <p:txBody>
            <a:bodyPr wrap="square" rtlCol="0">
              <a:spAutoFit/>
            </a:bodyPr>
            <a:lstStyle/>
            <a:p>
              <a:pPr algn="ctr"/>
              <a:r>
                <a:rPr kumimoji="1" lang="ja-JP" altLang="en-US" sz="400">
                  <a:solidFill>
                    <a:schemeClr val="bg1"/>
                  </a:solidFill>
                </a:rPr>
                <a:t>もう一度みる</a:t>
              </a:r>
            </a:p>
          </p:txBody>
        </p:sp>
        <p:sp>
          <p:nvSpPr>
            <p:cNvPr id="48" name="テキスト ボックス 47">
              <a:extLst>
                <a:ext uri="{FF2B5EF4-FFF2-40B4-BE49-F238E27FC236}">
                  <a16:creationId xmlns:a16="http://schemas.microsoft.com/office/drawing/2014/main" id="{3632C0DA-071A-42A4-955F-F1FEAD42B5CD}"/>
                </a:ext>
              </a:extLst>
            </p:cNvPr>
            <p:cNvSpPr txBox="1"/>
            <p:nvPr/>
          </p:nvSpPr>
          <p:spPr>
            <a:xfrm>
              <a:off x="2227714" y="4349155"/>
              <a:ext cx="1119866" cy="145469"/>
            </a:xfrm>
            <a:prstGeom prst="rect">
              <a:avLst/>
            </a:prstGeom>
            <a:noFill/>
          </p:spPr>
          <p:txBody>
            <a:bodyPr wrap="square" rtlCol="0">
              <a:spAutoFit/>
            </a:bodyPr>
            <a:lstStyle/>
            <a:p>
              <a:pPr algn="ctr"/>
              <a:r>
                <a:rPr kumimoji="1" lang="ja-JP" altLang="en-US" sz="400">
                  <a:solidFill>
                    <a:schemeClr val="bg1"/>
                  </a:solidFill>
                </a:rPr>
                <a:t>詳しくはこちら</a:t>
              </a:r>
            </a:p>
          </p:txBody>
        </p:sp>
        <p:sp>
          <p:nvSpPr>
            <p:cNvPr id="44" name="正方形/長方形 43">
              <a:extLst>
                <a:ext uri="{FF2B5EF4-FFF2-40B4-BE49-F238E27FC236}">
                  <a16:creationId xmlns:a16="http://schemas.microsoft.com/office/drawing/2014/main" id="{3E3AFC11-F022-47AE-B6EB-24B8C68A72CE}"/>
                </a:ext>
              </a:extLst>
            </p:cNvPr>
            <p:cNvSpPr/>
            <p:nvPr/>
          </p:nvSpPr>
          <p:spPr>
            <a:xfrm>
              <a:off x="3237208" y="4341720"/>
              <a:ext cx="514561" cy="148591"/>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
            </a:p>
          </p:txBody>
        </p:sp>
        <p:sp>
          <p:nvSpPr>
            <p:cNvPr id="51" name="正方形/長方形 50">
              <a:extLst>
                <a:ext uri="{FF2B5EF4-FFF2-40B4-BE49-F238E27FC236}">
                  <a16:creationId xmlns:a16="http://schemas.microsoft.com/office/drawing/2014/main" id="{603D14B5-3B6B-4C5B-BB53-3364152ACF57}"/>
                </a:ext>
              </a:extLst>
            </p:cNvPr>
            <p:cNvSpPr/>
            <p:nvPr/>
          </p:nvSpPr>
          <p:spPr>
            <a:xfrm>
              <a:off x="2510984" y="4343215"/>
              <a:ext cx="514561" cy="148591"/>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
            </a:p>
          </p:txBody>
        </p:sp>
        <p:sp>
          <p:nvSpPr>
            <p:cNvPr id="52" name="正方形/長方形 51">
              <a:extLst>
                <a:ext uri="{FF2B5EF4-FFF2-40B4-BE49-F238E27FC236}">
                  <a16:creationId xmlns:a16="http://schemas.microsoft.com/office/drawing/2014/main" id="{6DB73DE3-5E29-4667-B935-7987EA5B1FB5}"/>
                </a:ext>
              </a:extLst>
            </p:cNvPr>
            <p:cNvSpPr/>
            <p:nvPr/>
          </p:nvSpPr>
          <p:spPr>
            <a:xfrm>
              <a:off x="1373545" y="4829803"/>
              <a:ext cx="949448"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再生終了後</a:t>
              </a:r>
            </a:p>
          </p:txBody>
        </p:sp>
        <p:grpSp>
          <p:nvGrpSpPr>
            <p:cNvPr id="53" name="グループ化 52">
              <a:extLst>
                <a:ext uri="{FF2B5EF4-FFF2-40B4-BE49-F238E27FC236}">
                  <a16:creationId xmlns:a16="http://schemas.microsoft.com/office/drawing/2014/main" id="{BF75B952-4F7A-405A-AB97-F1A2782916D6}"/>
                </a:ext>
              </a:extLst>
            </p:cNvPr>
            <p:cNvGrpSpPr/>
            <p:nvPr/>
          </p:nvGrpSpPr>
          <p:grpSpPr bwMode="auto">
            <a:xfrm rot="21259484" flipV="1">
              <a:off x="1441111" y="4023624"/>
              <a:ext cx="690138" cy="828787"/>
              <a:chOff x="11820526" y="8207375"/>
              <a:chExt cx="1116012" cy="1035050"/>
            </a:xfrm>
            <a:solidFill>
              <a:srgbClr val="C00000"/>
            </a:solidFill>
          </p:grpSpPr>
          <p:sp>
            <p:nvSpPr>
              <p:cNvPr id="54" name="Freeform 11">
                <a:extLst>
                  <a:ext uri="{FF2B5EF4-FFF2-40B4-BE49-F238E27FC236}">
                    <a16:creationId xmlns:a16="http://schemas.microsoft.com/office/drawing/2014/main" id="{0C461752-F5EA-4049-A179-72F01BBFF90C}"/>
                  </a:ext>
                </a:extLst>
              </p:cNvPr>
              <p:cNvSpPr>
                <a:spLocks/>
              </p:cNvSpPr>
              <p:nvPr/>
            </p:nvSpPr>
            <p:spPr bwMode="auto">
              <a:xfrm>
                <a:off x="11820526" y="8377238"/>
                <a:ext cx="914400" cy="865187"/>
              </a:xfrm>
              <a:custGeom>
                <a:avLst/>
                <a:gdLst/>
                <a:ahLst/>
                <a:cxnLst>
                  <a:cxn ang="0">
                    <a:pos x="225" y="0"/>
                  </a:cxn>
                  <a:cxn ang="0">
                    <a:pos x="227" y="0"/>
                  </a:cxn>
                  <a:cxn ang="0">
                    <a:pos x="231" y="13"/>
                  </a:cxn>
                  <a:cxn ang="0">
                    <a:pos x="230" y="14"/>
                  </a:cxn>
                  <a:cxn ang="0">
                    <a:pos x="133" y="66"/>
                  </a:cxn>
                  <a:cxn ang="0">
                    <a:pos x="56" y="142"/>
                  </a:cxn>
                  <a:cxn ang="0">
                    <a:pos x="21" y="191"/>
                  </a:cxn>
                  <a:cxn ang="0">
                    <a:pos x="14" y="186"/>
                  </a:cxn>
                  <a:cxn ang="0">
                    <a:pos x="46" y="130"/>
                  </a:cxn>
                  <a:cxn ang="0">
                    <a:pos x="125" y="53"/>
                  </a:cxn>
                  <a:cxn ang="0">
                    <a:pos x="225" y="0"/>
                  </a:cxn>
                </a:cxnLst>
                <a:rect l="0" t="0" r="r" b="b"/>
                <a:pathLst>
                  <a:path w="241" h="228">
                    <a:moveTo>
                      <a:pt x="225" y="0"/>
                    </a:moveTo>
                    <a:cubicBezTo>
                      <a:pt x="226" y="0"/>
                      <a:pt x="226" y="0"/>
                      <a:pt x="227" y="0"/>
                    </a:cubicBezTo>
                    <a:cubicBezTo>
                      <a:pt x="233" y="0"/>
                      <a:pt x="241" y="4"/>
                      <a:pt x="231" y="13"/>
                    </a:cubicBezTo>
                    <a:cubicBezTo>
                      <a:pt x="231" y="13"/>
                      <a:pt x="230" y="14"/>
                      <a:pt x="230" y="14"/>
                    </a:cubicBezTo>
                    <a:cubicBezTo>
                      <a:pt x="228" y="14"/>
                      <a:pt x="176" y="33"/>
                      <a:pt x="133" y="66"/>
                    </a:cubicBezTo>
                    <a:cubicBezTo>
                      <a:pt x="88" y="98"/>
                      <a:pt x="56" y="142"/>
                      <a:pt x="56" y="142"/>
                    </a:cubicBezTo>
                    <a:cubicBezTo>
                      <a:pt x="56" y="142"/>
                      <a:pt x="34" y="169"/>
                      <a:pt x="21" y="191"/>
                    </a:cubicBezTo>
                    <a:cubicBezTo>
                      <a:pt x="0" y="228"/>
                      <a:pt x="4" y="211"/>
                      <a:pt x="14" y="186"/>
                    </a:cubicBezTo>
                    <a:cubicBezTo>
                      <a:pt x="11" y="188"/>
                      <a:pt x="45" y="130"/>
                      <a:pt x="46" y="130"/>
                    </a:cubicBezTo>
                    <a:cubicBezTo>
                      <a:pt x="46" y="130"/>
                      <a:pt x="79" y="85"/>
                      <a:pt x="125" y="53"/>
                    </a:cubicBezTo>
                    <a:cubicBezTo>
                      <a:pt x="170" y="19"/>
                      <a:pt x="223" y="0"/>
                      <a:pt x="225" y="0"/>
                    </a:cubicBez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5" name="Freeform 12">
                <a:extLst>
                  <a:ext uri="{FF2B5EF4-FFF2-40B4-BE49-F238E27FC236}">
                    <a16:creationId xmlns:a16="http://schemas.microsoft.com/office/drawing/2014/main" id="{0D112E00-80C3-46CD-9646-1AADBC4F6646}"/>
                  </a:ext>
                </a:extLst>
              </p:cNvPr>
              <p:cNvSpPr>
                <a:spLocks/>
              </p:cNvSpPr>
              <p:nvPr/>
            </p:nvSpPr>
            <p:spPr bwMode="auto">
              <a:xfrm>
                <a:off x="12476163" y="8207375"/>
                <a:ext cx="460375" cy="492125"/>
              </a:xfrm>
              <a:custGeom>
                <a:avLst/>
                <a:gdLst/>
                <a:ahLst/>
                <a:cxnLst>
                  <a:cxn ang="0">
                    <a:pos x="115" y="26"/>
                  </a:cxn>
                  <a:cxn ang="0">
                    <a:pos x="113" y="25"/>
                  </a:cxn>
                  <a:cxn ang="0">
                    <a:pos x="110" y="24"/>
                  </a:cxn>
                  <a:cxn ang="0">
                    <a:pos x="103" y="23"/>
                  </a:cxn>
                  <a:cxn ang="0">
                    <a:pos x="89" y="19"/>
                  </a:cxn>
                  <a:cxn ang="0">
                    <a:pos x="12" y="0"/>
                  </a:cxn>
                  <a:cxn ang="0">
                    <a:pos x="10" y="0"/>
                  </a:cxn>
                  <a:cxn ang="0">
                    <a:pos x="7" y="13"/>
                  </a:cxn>
                  <a:cxn ang="0">
                    <a:pos x="8" y="14"/>
                  </a:cxn>
                  <a:cxn ang="0">
                    <a:pos x="84" y="33"/>
                  </a:cxn>
                  <a:cxn ang="0">
                    <a:pos x="98" y="37"/>
                  </a:cxn>
                  <a:cxn ang="0">
                    <a:pos x="91" y="43"/>
                  </a:cxn>
                  <a:cxn ang="0">
                    <a:pos x="74" y="61"/>
                  </a:cxn>
                  <a:cxn ang="0">
                    <a:pos x="51" y="100"/>
                  </a:cxn>
                  <a:cxn ang="0">
                    <a:pos x="58" y="105"/>
                  </a:cxn>
                  <a:cxn ang="0">
                    <a:pos x="84" y="72"/>
                  </a:cxn>
                  <a:cxn ang="0">
                    <a:pos x="100" y="55"/>
                  </a:cxn>
                  <a:cxn ang="0">
                    <a:pos x="118" y="39"/>
                  </a:cxn>
                  <a:cxn ang="0">
                    <a:pos x="118" y="39"/>
                  </a:cxn>
                  <a:cxn ang="0">
                    <a:pos x="118" y="39"/>
                  </a:cxn>
                  <a:cxn ang="0">
                    <a:pos x="120" y="33"/>
                  </a:cxn>
                  <a:cxn ang="0">
                    <a:pos x="115" y="26"/>
                  </a:cxn>
                </a:cxnLst>
                <a:rect l="0" t="0" r="r" b="b"/>
                <a:pathLst>
                  <a:path w="121" h="130">
                    <a:moveTo>
                      <a:pt x="115" y="26"/>
                    </a:moveTo>
                    <a:cubicBezTo>
                      <a:pt x="113" y="25"/>
                      <a:pt x="113" y="25"/>
                      <a:pt x="113" y="25"/>
                    </a:cubicBezTo>
                    <a:cubicBezTo>
                      <a:pt x="110" y="24"/>
                      <a:pt x="110" y="24"/>
                      <a:pt x="110" y="24"/>
                    </a:cubicBezTo>
                    <a:cubicBezTo>
                      <a:pt x="103" y="23"/>
                      <a:pt x="103" y="23"/>
                      <a:pt x="103" y="23"/>
                    </a:cubicBezTo>
                    <a:cubicBezTo>
                      <a:pt x="89" y="19"/>
                      <a:pt x="89" y="19"/>
                      <a:pt x="89" y="19"/>
                    </a:cubicBezTo>
                    <a:cubicBezTo>
                      <a:pt x="51" y="10"/>
                      <a:pt x="13" y="0"/>
                      <a:pt x="12" y="0"/>
                    </a:cubicBezTo>
                    <a:cubicBezTo>
                      <a:pt x="11" y="0"/>
                      <a:pt x="11" y="0"/>
                      <a:pt x="10" y="0"/>
                    </a:cubicBezTo>
                    <a:cubicBezTo>
                      <a:pt x="0" y="4"/>
                      <a:pt x="4" y="11"/>
                      <a:pt x="7" y="13"/>
                    </a:cubicBezTo>
                    <a:cubicBezTo>
                      <a:pt x="8" y="14"/>
                      <a:pt x="8" y="14"/>
                      <a:pt x="8" y="14"/>
                    </a:cubicBezTo>
                    <a:cubicBezTo>
                      <a:pt x="9" y="14"/>
                      <a:pt x="47" y="24"/>
                      <a:pt x="84" y="33"/>
                    </a:cubicBezTo>
                    <a:cubicBezTo>
                      <a:pt x="89" y="34"/>
                      <a:pt x="93" y="35"/>
                      <a:pt x="98" y="37"/>
                    </a:cubicBezTo>
                    <a:cubicBezTo>
                      <a:pt x="95" y="39"/>
                      <a:pt x="93" y="41"/>
                      <a:pt x="91" y="43"/>
                    </a:cubicBezTo>
                    <a:cubicBezTo>
                      <a:pt x="80" y="53"/>
                      <a:pt x="74" y="61"/>
                      <a:pt x="74" y="61"/>
                    </a:cubicBezTo>
                    <a:cubicBezTo>
                      <a:pt x="73" y="60"/>
                      <a:pt x="48" y="101"/>
                      <a:pt x="51" y="100"/>
                    </a:cubicBezTo>
                    <a:cubicBezTo>
                      <a:pt x="44" y="118"/>
                      <a:pt x="42" y="130"/>
                      <a:pt x="58" y="105"/>
                    </a:cubicBezTo>
                    <a:cubicBezTo>
                      <a:pt x="68" y="90"/>
                      <a:pt x="84" y="72"/>
                      <a:pt x="84" y="72"/>
                    </a:cubicBezTo>
                    <a:cubicBezTo>
                      <a:pt x="84" y="72"/>
                      <a:pt x="90" y="64"/>
                      <a:pt x="100" y="55"/>
                    </a:cubicBezTo>
                    <a:cubicBezTo>
                      <a:pt x="105" y="50"/>
                      <a:pt x="111" y="44"/>
                      <a:pt x="118" y="39"/>
                    </a:cubicBezTo>
                    <a:cubicBezTo>
                      <a:pt x="118" y="39"/>
                      <a:pt x="118" y="39"/>
                      <a:pt x="118" y="39"/>
                    </a:cubicBezTo>
                    <a:cubicBezTo>
                      <a:pt x="118" y="39"/>
                      <a:pt x="118" y="39"/>
                      <a:pt x="118" y="39"/>
                    </a:cubicBezTo>
                    <a:cubicBezTo>
                      <a:pt x="118" y="39"/>
                      <a:pt x="121" y="37"/>
                      <a:pt x="120" y="33"/>
                    </a:cubicBezTo>
                    <a:cubicBezTo>
                      <a:pt x="120" y="29"/>
                      <a:pt x="117" y="27"/>
                      <a:pt x="115" y="26"/>
                    </a:cubicBez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grpSp>
      <p:sp>
        <p:nvSpPr>
          <p:cNvPr id="56" name="正方形/長方形 55">
            <a:extLst>
              <a:ext uri="{FF2B5EF4-FFF2-40B4-BE49-F238E27FC236}">
                <a16:creationId xmlns:a16="http://schemas.microsoft.com/office/drawing/2014/main" id="{309E81E1-7D27-4642-AC22-3E1A299CC6A7}"/>
              </a:ext>
            </a:extLst>
          </p:cNvPr>
          <p:cNvSpPr/>
          <p:nvPr/>
        </p:nvSpPr>
        <p:spPr>
          <a:xfrm>
            <a:off x="1776904" y="1149852"/>
            <a:ext cx="1188650" cy="220573"/>
          </a:xfrm>
          <a:prstGeom prst="rect">
            <a:avLst/>
          </a:prstGeom>
          <a:noFill/>
        </p:spPr>
        <p:txBody>
          <a:bodyPr wrap="square">
            <a:sp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日経電子版モバイル</a:t>
            </a:r>
            <a:endParaRPr kumimoji="1" lang="ja-JP" altLang="en-US" sz="800" b="0"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メイリオ" panose="020B0604030504040204" pitchFamily="50" charset="-128"/>
            </a:endParaRPr>
          </a:p>
        </p:txBody>
      </p:sp>
      <p:pic>
        <p:nvPicPr>
          <p:cNvPr id="58" name="図 57">
            <a:extLst>
              <a:ext uri="{FF2B5EF4-FFF2-40B4-BE49-F238E27FC236}">
                <a16:creationId xmlns:a16="http://schemas.microsoft.com/office/drawing/2014/main" id="{D6186AC4-3799-45CF-97B4-CD1E9FEC67DD}"/>
              </a:ext>
            </a:extLst>
          </p:cNvPr>
          <p:cNvPicPr>
            <a:picLocks noChangeAspect="1"/>
          </p:cNvPicPr>
          <p:nvPr/>
        </p:nvPicPr>
        <p:blipFill>
          <a:blip r:embed="rId4"/>
          <a:stretch>
            <a:fillRect/>
          </a:stretch>
        </p:blipFill>
        <p:spPr>
          <a:xfrm>
            <a:off x="1387642" y="1045498"/>
            <a:ext cx="425760" cy="429279"/>
          </a:xfrm>
          <a:prstGeom prst="rect">
            <a:avLst/>
          </a:prstGeom>
        </p:spPr>
      </p:pic>
      <p:sp>
        <p:nvSpPr>
          <p:cNvPr id="37" name="テキスト ボックス 34">
            <a:extLst>
              <a:ext uri="{FF2B5EF4-FFF2-40B4-BE49-F238E27FC236}">
                <a16:creationId xmlns:a16="http://schemas.microsoft.com/office/drawing/2014/main" id="{F2F387ED-063C-4FA9-BB2A-D2D742FF3F88}"/>
              </a:ext>
            </a:extLst>
          </p:cNvPr>
          <p:cNvSpPr txBox="1"/>
          <p:nvPr/>
        </p:nvSpPr>
        <p:spPr>
          <a:xfrm>
            <a:off x="6705074" y="92500"/>
            <a:ext cx="1956326" cy="707886"/>
          </a:xfrm>
          <a:prstGeom prst="rect">
            <a:avLst/>
          </a:prstGeom>
          <a:solidFill>
            <a:schemeClr val="bg1"/>
          </a:solidFill>
          <a:ln>
            <a:noFill/>
          </a:ln>
        </p:spPr>
        <p:txBody>
          <a:bodyPr wrap="square" rtlCol="0">
            <a:spAutoFit/>
          </a:bodyPr>
          <a:lstStyle/>
          <a:p>
            <a:r>
              <a:rPr lang="ja-JP" altLang="en-US" sz="1000">
                <a:latin typeface="Meiryo UI" panose="020B0604030504040204" pitchFamily="50" charset="-128"/>
                <a:ea typeface="Meiryo UI" panose="020B0604030504040204" pitchFamily="50" charset="-128"/>
                <a:cs typeface="Meiryo UI" panose="020B0604030504040204" pitchFamily="50" charset="-128"/>
              </a:rPr>
              <a:t>デモページ</a:t>
            </a:r>
            <a:r>
              <a:rPr lang="en-GB" altLang="ja-JP" sz="1000">
                <a:latin typeface="Meiryo UI" panose="020B0604030504040204" pitchFamily="50" charset="-128"/>
                <a:ea typeface="Meiryo UI" panose="020B0604030504040204" pitchFamily="50" charset="-128"/>
                <a:cs typeface="Meiryo UI" panose="020B0604030504040204" pitchFamily="50" charset="-128"/>
              </a:rPr>
              <a:t> </a:t>
            </a:r>
            <a:r>
              <a:rPr lang="en-US" altLang="ja-JP" sz="1000">
                <a:latin typeface="Meiryo UI" panose="020B0604030504040204" pitchFamily="50" charset="-128"/>
                <a:ea typeface="Meiryo UI" panose="020B0604030504040204" pitchFamily="50" charset="-128"/>
                <a:cs typeface="Meiryo UI" panose="020B0604030504040204" pitchFamily="50" charset="-128"/>
              </a:rPr>
              <a:t>URL</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a:p>
            <a:r>
              <a:rPr lang="en-US" altLang="ja-JP" sz="800">
                <a:hlinkClick r:id="rId5"/>
              </a:rPr>
              <a:t>https://marketing.nikkei.co.jp/static/adweb/demo/mobile.html</a:t>
            </a:r>
            <a:endParaRPr lang="en-US" altLang="ja-JP" sz="800"/>
          </a:p>
          <a:p>
            <a:pPr marL="88900" lvl="0" indent="-88900"/>
            <a:r>
              <a:rPr lang="en-US" altLang="ja-JP" sz="7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a:solidFill>
                  <a:prstClr val="black"/>
                </a:solidFill>
                <a:latin typeface="Meiryo UI" panose="020B0604030504040204" pitchFamily="50" charset="-128"/>
                <a:ea typeface="Meiryo UI" panose="020B0604030504040204" pitchFamily="50" charset="-128"/>
                <a:cs typeface="Meiryo UI" panose="020B0604030504040204" pitchFamily="50" charset="-128"/>
              </a:rPr>
              <a:t>ブラウザ表示サイズの左右を</a:t>
            </a:r>
            <a:r>
              <a:rPr lang="en-US" altLang="ja-JP" sz="700">
                <a:solidFill>
                  <a:prstClr val="black"/>
                </a:solidFill>
                <a:latin typeface="Meiryo UI" panose="020B0604030504040204" pitchFamily="50" charset="-128"/>
                <a:ea typeface="Meiryo UI" panose="020B0604030504040204" pitchFamily="50" charset="-128"/>
                <a:cs typeface="Meiryo UI" panose="020B0604030504040204" pitchFamily="50" charset="-128"/>
              </a:rPr>
              <a:t>320</a:t>
            </a:r>
            <a:r>
              <a:rPr lang="ja-JP" altLang="en-US" sz="7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a:solidFill>
                  <a:prstClr val="black"/>
                </a:solidFill>
                <a:latin typeface="Meiryo UI" panose="020B0604030504040204" pitchFamily="50" charset="-128"/>
                <a:ea typeface="Meiryo UI" panose="020B0604030504040204" pitchFamily="50" charset="-128"/>
                <a:cs typeface="Meiryo UI" panose="020B0604030504040204" pitchFamily="50" charset="-128"/>
              </a:rPr>
              <a:t>420pixel</a:t>
            </a:r>
            <a:r>
              <a:rPr lang="ja-JP" altLang="en-US" sz="700">
                <a:solidFill>
                  <a:prstClr val="black"/>
                </a:solidFill>
                <a:latin typeface="Meiryo UI" panose="020B0604030504040204" pitchFamily="50" charset="-128"/>
                <a:ea typeface="Meiryo UI" panose="020B0604030504040204" pitchFamily="50" charset="-128"/>
                <a:cs typeface="Meiryo UI" panose="020B0604030504040204" pitchFamily="50" charset="-128"/>
              </a:rPr>
              <a:t>に設定の上ご覧ください。</a:t>
            </a:r>
          </a:p>
        </p:txBody>
      </p:sp>
      <p:sp>
        <p:nvSpPr>
          <p:cNvPr id="35" name="テキスト ボックス 32">
            <a:extLst>
              <a:ext uri="{FF2B5EF4-FFF2-40B4-BE49-F238E27FC236}">
                <a16:creationId xmlns:a16="http://schemas.microsoft.com/office/drawing/2014/main" id="{66691EE3-8DB2-4D73-91F8-AE6062BD04BD}"/>
              </a:ext>
            </a:extLst>
          </p:cNvPr>
          <p:cNvSpPr txBox="1">
            <a:spLocks noChangeArrowheads="1"/>
          </p:cNvSpPr>
          <p:nvPr/>
        </p:nvSpPr>
        <p:spPr bwMode="auto">
          <a:xfrm>
            <a:off x="416243" y="4956761"/>
            <a:ext cx="147829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ja-JP" altLang="en-US" sz="900">
                <a:latin typeface="HGP創英角ｺﾞｼｯｸUB" panose="020B0900000000000000" pitchFamily="50" charset="-128"/>
                <a:ea typeface="HGP創英角ｺﾞｼｯｸUB" panose="020B0900000000000000" pitchFamily="50" charset="-128"/>
              </a:rPr>
              <a:t>・動画再生中</a:t>
            </a:r>
          </a:p>
          <a:p>
            <a:r>
              <a:rPr lang="ja-JP" altLang="en-US" sz="800">
                <a:latin typeface="HGPｺﾞｼｯｸM" panose="020B0600000000000000" pitchFamily="50" charset="-128"/>
                <a:ea typeface="HGPｺﾞｼｯｸM" panose="020B0600000000000000" pitchFamily="50" charset="-128"/>
              </a:rPr>
              <a:t>　クリックにより誘導先遷移</a:t>
            </a:r>
            <a:br>
              <a:rPr lang="en-US" altLang="ja-JP" sz="900">
                <a:latin typeface="HGPｺﾞｼｯｸM" panose="020B0600000000000000" pitchFamily="50" charset="-128"/>
                <a:ea typeface="HGPｺﾞｼｯｸM" panose="020B0600000000000000" pitchFamily="50" charset="-128"/>
              </a:rPr>
            </a:br>
            <a:br>
              <a:rPr lang="en-US" altLang="ja-JP" sz="900">
                <a:solidFill>
                  <a:srgbClr val="000000"/>
                </a:solidFill>
                <a:latin typeface="HGPｺﾞｼｯｸM" panose="020B0600000000000000" pitchFamily="50" charset="-128"/>
                <a:ea typeface="HGPｺﾞｼｯｸM" panose="020B0600000000000000" pitchFamily="50" charset="-128"/>
                <a:cs typeface="メイリオ" pitchFamily="50" charset="-128"/>
              </a:rPr>
            </a:br>
            <a:r>
              <a:rPr lang="ja-JP" altLang="en-US" sz="900">
                <a:solidFill>
                  <a:srgbClr val="000000"/>
                </a:solidFill>
                <a:latin typeface="HGP創英角ｺﾞｼｯｸUB" panose="020B0900000000000000" pitchFamily="50" charset="-128"/>
                <a:ea typeface="HGP創英角ｺﾞｼｯｸUB" panose="020B0900000000000000" pitchFamily="50" charset="-128"/>
                <a:cs typeface="メイリオ" pitchFamily="50" charset="-128"/>
              </a:rPr>
              <a:t>・動画再生後</a:t>
            </a:r>
            <a:endParaRPr lang="en-US" altLang="ja-JP" sz="900">
              <a:solidFill>
                <a:srgbClr val="000000"/>
              </a:solidFill>
              <a:latin typeface="HGPｺﾞｼｯｸM" panose="020B0600000000000000" pitchFamily="50" charset="-128"/>
              <a:ea typeface="HGPｺﾞｼｯｸM" panose="020B0600000000000000" pitchFamily="50" charset="-128"/>
              <a:cs typeface="メイリオ" pitchFamily="50" charset="-128"/>
            </a:endParaRPr>
          </a:p>
          <a:p>
            <a:pPr marL="88900"/>
            <a:r>
              <a:rPr lang="ja-JP" altLang="en-US" sz="800">
                <a:solidFill>
                  <a:srgbClr val="000000"/>
                </a:solidFill>
                <a:latin typeface="HGPｺﾞｼｯｸM" panose="020B0600000000000000" pitchFamily="50" charset="-128"/>
                <a:ea typeface="HGPｺﾞｼｯｸM" panose="020B0600000000000000" pitchFamily="50" charset="-128"/>
                <a:cs typeface="メイリオ" pitchFamily="50" charset="-128"/>
              </a:rPr>
              <a:t>最長</a:t>
            </a:r>
            <a:r>
              <a:rPr lang="en-US" altLang="ja-JP" sz="800">
                <a:solidFill>
                  <a:srgbClr val="000000"/>
                </a:solidFill>
                <a:latin typeface="HGPｺﾞｼｯｸM" panose="020B0600000000000000" pitchFamily="50" charset="-128"/>
                <a:ea typeface="HGPｺﾞｼｯｸM" panose="020B0600000000000000" pitchFamily="50" charset="-128"/>
                <a:cs typeface="メイリオ" pitchFamily="50" charset="-128"/>
              </a:rPr>
              <a:t>30</a:t>
            </a:r>
            <a:r>
              <a:rPr lang="ja-JP" altLang="en-US" sz="800">
                <a:solidFill>
                  <a:srgbClr val="000000"/>
                </a:solidFill>
                <a:latin typeface="HGPｺﾞｼｯｸM" panose="020B0600000000000000" pitchFamily="50" charset="-128"/>
                <a:ea typeface="HGPｺﾞｼｯｸM" panose="020B0600000000000000" pitchFamily="50" charset="-128"/>
                <a:cs typeface="メイリオ" pitchFamily="50" charset="-128"/>
              </a:rPr>
              <a:t>秒間の動画再生後、</a:t>
            </a:r>
            <a:endParaRPr lang="en-US" altLang="ja-JP" sz="800">
              <a:solidFill>
                <a:srgbClr val="000000"/>
              </a:solidFill>
              <a:latin typeface="HGPｺﾞｼｯｸM" panose="020B0600000000000000" pitchFamily="50" charset="-128"/>
              <a:ea typeface="HGPｺﾞｼｯｸM" panose="020B0600000000000000" pitchFamily="50" charset="-128"/>
              <a:cs typeface="メイリオ" pitchFamily="50" charset="-128"/>
            </a:endParaRPr>
          </a:p>
          <a:p>
            <a:pPr marL="88900"/>
            <a:r>
              <a:rPr lang="ja-JP" altLang="en-US" sz="800">
                <a:solidFill>
                  <a:srgbClr val="000000"/>
                </a:solidFill>
                <a:latin typeface="HGPｺﾞｼｯｸM" panose="020B0600000000000000" pitchFamily="50" charset="-128"/>
                <a:ea typeface="HGPｺﾞｼｯｸM" panose="020B0600000000000000" pitchFamily="50" charset="-128"/>
                <a:cs typeface="メイリオ" pitchFamily="50" charset="-128"/>
              </a:rPr>
              <a:t>弊社規定のデザインが</a:t>
            </a:r>
            <a:endParaRPr lang="en-US" altLang="ja-JP" sz="800">
              <a:solidFill>
                <a:srgbClr val="000000"/>
              </a:solidFill>
              <a:latin typeface="HGPｺﾞｼｯｸM" panose="020B0600000000000000" pitchFamily="50" charset="-128"/>
              <a:ea typeface="HGPｺﾞｼｯｸM" panose="020B0600000000000000" pitchFamily="50" charset="-128"/>
              <a:cs typeface="メイリオ" pitchFamily="50" charset="-128"/>
            </a:endParaRPr>
          </a:p>
          <a:p>
            <a:pPr marL="88900"/>
            <a:r>
              <a:rPr lang="ja-JP" altLang="en-US" sz="800">
                <a:solidFill>
                  <a:srgbClr val="000000"/>
                </a:solidFill>
                <a:latin typeface="HGPｺﾞｼｯｸM" panose="020B0600000000000000" pitchFamily="50" charset="-128"/>
                <a:ea typeface="HGPｺﾞｼｯｸM" panose="020B0600000000000000" pitchFamily="50" charset="-128"/>
                <a:cs typeface="メイリオ" pitchFamily="50" charset="-128"/>
              </a:rPr>
              <a:t>自動的に表示されます。</a:t>
            </a:r>
            <a:endParaRPr lang="en-US" altLang="ja-JP" sz="800">
              <a:solidFill>
                <a:srgbClr val="000000"/>
              </a:solidFill>
              <a:latin typeface="HGPｺﾞｼｯｸM" panose="020B0600000000000000" pitchFamily="50" charset="-128"/>
              <a:ea typeface="HGPｺﾞｼｯｸM" panose="020B0600000000000000" pitchFamily="50" charset="-128"/>
              <a:cs typeface="メイリオ" pitchFamily="50" charset="-128"/>
            </a:endParaRPr>
          </a:p>
          <a:p>
            <a:pPr eaLnBrk="1" fontAlgn="base" hangingPunct="1">
              <a:spcBef>
                <a:spcPct val="0"/>
              </a:spcBef>
              <a:spcAft>
                <a:spcPct val="0"/>
              </a:spcAft>
            </a:pPr>
            <a:endParaRPr lang="en-US" altLang="ja-JP" sz="900">
              <a:solidFill>
                <a:srgbClr val="000000"/>
              </a:solidFill>
              <a:latin typeface="HGPｺﾞｼｯｸM" panose="020B0600000000000000" pitchFamily="50" charset="-128"/>
              <a:ea typeface="HGPｺﾞｼｯｸM" panose="020B0600000000000000" pitchFamily="50" charset="-128"/>
              <a:cs typeface="メイリオ" pitchFamily="50" charset="-128"/>
            </a:endParaRPr>
          </a:p>
          <a:p>
            <a:pPr eaLnBrk="1" fontAlgn="base" hangingPunct="1">
              <a:spcBef>
                <a:spcPct val="0"/>
              </a:spcBef>
              <a:spcAft>
                <a:spcPct val="0"/>
              </a:spcAft>
            </a:pPr>
            <a:r>
              <a:rPr lang="ja-JP" altLang="en-US" sz="800">
                <a:solidFill>
                  <a:srgbClr val="000000"/>
                </a:solidFill>
                <a:latin typeface="HGPｺﾞｼｯｸM" panose="020B0600000000000000" pitchFamily="50" charset="-128"/>
                <a:ea typeface="HGPｺﾞｼｯｸM" panose="020B0600000000000000" pitchFamily="50" charset="-128"/>
                <a:cs typeface="メイリオ" pitchFamily="50" charset="-128"/>
              </a:rPr>
              <a:t>＊音声はデフォルト</a:t>
            </a:r>
            <a:r>
              <a:rPr lang="en-US" altLang="ja-JP" sz="800">
                <a:solidFill>
                  <a:srgbClr val="000000"/>
                </a:solidFill>
                <a:latin typeface="HGPｺﾞｼｯｸM" panose="020B0600000000000000" pitchFamily="50" charset="-128"/>
                <a:ea typeface="HGPｺﾞｼｯｸM" panose="020B0600000000000000" pitchFamily="50" charset="-128"/>
                <a:cs typeface="メイリオ" pitchFamily="50" charset="-128"/>
              </a:rPr>
              <a:t>OFF</a:t>
            </a:r>
          </a:p>
        </p:txBody>
      </p:sp>
      <p:grpSp>
        <p:nvGrpSpPr>
          <p:cNvPr id="36" name="グループ化 35">
            <a:extLst>
              <a:ext uri="{FF2B5EF4-FFF2-40B4-BE49-F238E27FC236}">
                <a16:creationId xmlns:a16="http://schemas.microsoft.com/office/drawing/2014/main" id="{A871954F-6A82-4BDE-AA57-B92E72823E60}"/>
              </a:ext>
            </a:extLst>
          </p:cNvPr>
          <p:cNvGrpSpPr/>
          <p:nvPr/>
        </p:nvGrpSpPr>
        <p:grpSpPr>
          <a:xfrm>
            <a:off x="2984008" y="145156"/>
            <a:ext cx="946329" cy="226480"/>
            <a:chOff x="2345874" y="280659"/>
            <a:chExt cx="921760" cy="226480"/>
          </a:xfrm>
        </p:grpSpPr>
        <p:sp>
          <p:nvSpPr>
            <p:cNvPr id="38" name="角丸四角形 5">
              <a:extLst>
                <a:ext uri="{FF2B5EF4-FFF2-40B4-BE49-F238E27FC236}">
                  <a16:creationId xmlns:a16="http://schemas.microsoft.com/office/drawing/2014/main" id="{33628423-9B8C-493F-9238-2ADA0E650015}"/>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39" name="テキスト ボックス 38">
              <a:extLst>
                <a:ext uri="{FF2B5EF4-FFF2-40B4-BE49-F238E27FC236}">
                  <a16:creationId xmlns:a16="http://schemas.microsoft.com/office/drawing/2014/main" id="{48D4A5EC-81D9-4795-B2A5-7D021FD9AAAA}"/>
                </a:ext>
              </a:extLst>
            </p:cNvPr>
            <p:cNvSpPr txBox="1"/>
            <p:nvPr/>
          </p:nvSpPr>
          <p:spPr>
            <a:xfrm>
              <a:off x="2588123" y="280659"/>
              <a:ext cx="437501" cy="223138"/>
            </a:xfrm>
            <a:prstGeom prst="rect">
              <a:avLst/>
            </a:prstGeom>
            <a:noFill/>
          </p:spPr>
          <p:txBody>
            <a:bodyPr wrap="none" rtlCol="0">
              <a:spAutoFit/>
            </a:bodyPr>
            <a:lstStyle/>
            <a:p>
              <a:pPr algn="ctr"/>
              <a:r>
                <a:rPr kumimoji="1" lang="ja-JP" altLang="en-US" sz="850" b="1">
                  <a:solidFill>
                    <a:srgbClr val="00253C"/>
                  </a:solidFill>
                  <a:latin typeface="+mn-ea"/>
                  <a:cs typeface="メイリオ" panose="020B0604030504040204" pitchFamily="50" charset="-128"/>
                </a:rPr>
                <a:t>リッチ</a:t>
              </a:r>
            </a:p>
          </p:txBody>
        </p:sp>
      </p:grpSp>
      <p:grpSp>
        <p:nvGrpSpPr>
          <p:cNvPr id="41" name="グループ化 40">
            <a:extLst>
              <a:ext uri="{FF2B5EF4-FFF2-40B4-BE49-F238E27FC236}">
                <a16:creationId xmlns:a16="http://schemas.microsoft.com/office/drawing/2014/main" id="{1AA00F01-9400-4601-BD05-699E67504C14}"/>
              </a:ext>
            </a:extLst>
          </p:cNvPr>
          <p:cNvGrpSpPr/>
          <p:nvPr/>
        </p:nvGrpSpPr>
        <p:grpSpPr>
          <a:xfrm>
            <a:off x="4006928" y="419944"/>
            <a:ext cx="947695" cy="226480"/>
            <a:chOff x="2345323" y="280659"/>
            <a:chExt cx="923091" cy="226480"/>
          </a:xfrm>
        </p:grpSpPr>
        <p:sp>
          <p:nvSpPr>
            <p:cNvPr id="42" name="角丸四角形 5">
              <a:extLst>
                <a:ext uri="{FF2B5EF4-FFF2-40B4-BE49-F238E27FC236}">
                  <a16:creationId xmlns:a16="http://schemas.microsoft.com/office/drawing/2014/main" id="{6233702B-8EFE-4697-AF78-20C23BF7A774}"/>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dirty="0">
                <a:solidFill>
                  <a:srgbClr val="003963"/>
                </a:solidFill>
                <a:latin typeface="+mn-ea"/>
              </a:endParaRPr>
            </a:p>
          </p:txBody>
        </p:sp>
        <p:sp>
          <p:nvSpPr>
            <p:cNvPr id="43" name="テキスト ボックス 42">
              <a:extLst>
                <a:ext uri="{FF2B5EF4-FFF2-40B4-BE49-F238E27FC236}">
                  <a16:creationId xmlns:a16="http://schemas.microsoft.com/office/drawing/2014/main" id="{29C74744-7560-439E-810D-F16909E216AE}"/>
                </a:ext>
              </a:extLst>
            </p:cNvPr>
            <p:cNvSpPr txBox="1"/>
            <p:nvPr/>
          </p:nvSpPr>
          <p:spPr>
            <a:xfrm>
              <a:off x="2345323" y="280659"/>
              <a:ext cx="923091" cy="223138"/>
            </a:xfrm>
            <a:prstGeom prst="rect">
              <a:avLst/>
            </a:prstGeom>
            <a:noFill/>
          </p:spPr>
          <p:txBody>
            <a:bodyPr wrap="none" rtlCol="0">
              <a:spAutoFit/>
            </a:bodyPr>
            <a:lstStyle/>
            <a:p>
              <a:pPr algn="ctr"/>
              <a:r>
                <a:rPr lang="ja-JP" altLang="en-US" sz="850" b="1" dirty="0">
                  <a:solidFill>
                    <a:srgbClr val="E46C0A"/>
                  </a:solidFill>
                  <a:latin typeface="+mn-ea"/>
                  <a:cs typeface="メイリオ" panose="020B0604030504040204" pitchFamily="50" charset="-128"/>
                </a:rPr>
                <a:t>繁忙期料金対象</a:t>
              </a:r>
              <a:endParaRPr kumimoji="1" lang="ja-JP" altLang="en-US" sz="850" b="1" dirty="0">
                <a:solidFill>
                  <a:srgbClr val="E46C0A"/>
                </a:solidFill>
                <a:latin typeface="+mn-ea"/>
                <a:cs typeface="メイリオ" panose="020B0604030504040204" pitchFamily="50" charset="-128"/>
              </a:endParaRPr>
            </a:p>
          </p:txBody>
        </p:sp>
      </p:grpSp>
    </p:spTree>
    <p:extLst>
      <p:ext uri="{BB962C8B-B14F-4D97-AF65-F5344CB8AC3E}">
        <p14:creationId xmlns:p14="http://schemas.microsoft.com/office/powerpoint/2010/main" val="24520765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917519C9-839D-4F14-AAA1-D9D4B645EAB9}"/>
              </a:ext>
            </a:extLst>
          </p:cNvPr>
          <p:cNvPicPr>
            <a:picLocks noChangeAspect="1"/>
          </p:cNvPicPr>
          <p:nvPr/>
        </p:nvPicPr>
        <p:blipFill>
          <a:blip r:embed="rId3"/>
          <a:stretch>
            <a:fillRect/>
          </a:stretch>
        </p:blipFill>
        <p:spPr>
          <a:xfrm>
            <a:off x="61275" y="964562"/>
            <a:ext cx="3377249" cy="3578058"/>
          </a:xfrm>
          <a:prstGeom prst="rect">
            <a:avLst/>
          </a:prstGeom>
        </p:spPr>
      </p:pic>
      <p:pic>
        <p:nvPicPr>
          <p:cNvPr id="25" name="図 24">
            <a:extLst>
              <a:ext uri="{FF2B5EF4-FFF2-40B4-BE49-F238E27FC236}">
                <a16:creationId xmlns:a16="http://schemas.microsoft.com/office/drawing/2014/main" id="{7815E2BC-778C-4206-B8A8-BF695C6D6D79}"/>
              </a:ext>
            </a:extLst>
          </p:cNvPr>
          <p:cNvPicPr>
            <a:picLocks noChangeAspect="1"/>
          </p:cNvPicPr>
          <p:nvPr/>
        </p:nvPicPr>
        <p:blipFill>
          <a:blip r:embed="rId4"/>
          <a:stretch>
            <a:fillRect/>
          </a:stretch>
        </p:blipFill>
        <p:spPr>
          <a:xfrm>
            <a:off x="1714456" y="2930312"/>
            <a:ext cx="2534887" cy="2561020"/>
          </a:xfrm>
          <a:prstGeom prst="rect">
            <a:avLst/>
          </a:prstGeom>
        </p:spPr>
      </p:pic>
      <p:sp>
        <p:nvSpPr>
          <p:cNvPr id="2" name="タイトル 1"/>
          <p:cNvSpPr>
            <a:spLocks noGrp="1"/>
          </p:cNvSpPr>
          <p:nvPr>
            <p:ph type="title"/>
          </p:nvPr>
        </p:nvSpPr>
        <p:spPr/>
        <p:txBody>
          <a:bodyPr/>
          <a:lstStyle/>
          <a:p>
            <a:r>
              <a:rPr lang="ja-JP" altLang="en-US"/>
              <a:t>レクタングル動画</a:t>
            </a:r>
            <a:endParaRPr kumimoji="1" lang="ja-JP" altLang="en-US"/>
          </a:p>
        </p:txBody>
      </p:sp>
      <p:grpSp>
        <p:nvGrpSpPr>
          <p:cNvPr id="4" name="グループ化 3"/>
          <p:cNvGrpSpPr/>
          <p:nvPr/>
        </p:nvGrpSpPr>
        <p:grpSpPr>
          <a:xfrm>
            <a:off x="2291581" y="145170"/>
            <a:ext cx="946329" cy="226480"/>
            <a:chOff x="2345874" y="280659"/>
            <a:chExt cx="921760" cy="226480"/>
          </a:xfrm>
        </p:grpSpPr>
        <p:sp>
          <p:nvSpPr>
            <p:cNvPr id="5"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6" name="テキスト ボックス 5"/>
            <p:cNvSpPr txBox="1"/>
            <p:nvPr/>
          </p:nvSpPr>
          <p:spPr>
            <a:xfrm>
              <a:off x="2588123" y="280659"/>
              <a:ext cx="437501" cy="223138"/>
            </a:xfrm>
            <a:prstGeom prst="rect">
              <a:avLst/>
            </a:prstGeom>
            <a:noFill/>
          </p:spPr>
          <p:txBody>
            <a:bodyPr wrap="none" rtlCol="0">
              <a:spAutoFit/>
            </a:bodyPr>
            <a:lstStyle/>
            <a:p>
              <a:pPr algn="ctr"/>
              <a:r>
                <a:rPr kumimoji="1" lang="ja-JP" altLang="en-US" sz="850" b="1">
                  <a:solidFill>
                    <a:srgbClr val="00253C"/>
                  </a:solidFill>
                  <a:latin typeface="+mn-ea"/>
                  <a:cs typeface="メイリオ" panose="020B0604030504040204" pitchFamily="50" charset="-128"/>
                </a:rPr>
                <a:t>リッチ</a:t>
              </a:r>
            </a:p>
          </p:txBody>
        </p:sp>
      </p:grpSp>
      <p:grpSp>
        <p:nvGrpSpPr>
          <p:cNvPr id="7" name="グループ化 6"/>
          <p:cNvGrpSpPr/>
          <p:nvPr/>
        </p:nvGrpSpPr>
        <p:grpSpPr>
          <a:xfrm>
            <a:off x="2291159" y="450787"/>
            <a:ext cx="946330" cy="226480"/>
            <a:chOff x="2345874" y="280659"/>
            <a:chExt cx="921760" cy="226480"/>
          </a:xfrm>
        </p:grpSpPr>
        <p:sp>
          <p:nvSpPr>
            <p:cNvPr id="8"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9" name="テキスト ボックス 8"/>
            <p:cNvSpPr txBox="1"/>
            <p:nvPr/>
          </p:nvSpPr>
          <p:spPr>
            <a:xfrm>
              <a:off x="2610759" y="280659"/>
              <a:ext cx="392219" cy="223138"/>
            </a:xfrm>
            <a:prstGeom prst="rect">
              <a:avLst/>
            </a:prstGeom>
            <a:noFill/>
          </p:spPr>
          <p:txBody>
            <a:bodyPr wrap="none" rtlCol="0">
              <a:spAutoFit/>
            </a:bodyPr>
            <a:lstStyle/>
            <a:p>
              <a:pPr algn="ctr"/>
              <a:r>
                <a:rPr lang="ja-JP" altLang="en-US" sz="850" b="1">
                  <a:solidFill>
                    <a:srgbClr val="00253C"/>
                  </a:solidFill>
                  <a:latin typeface="+mn-ea"/>
                  <a:cs typeface="メイリオ" panose="020B0604030504040204" pitchFamily="50" charset="-128"/>
                </a:rPr>
                <a:t>動画</a:t>
              </a:r>
              <a:endParaRPr kumimoji="1" lang="ja-JP" altLang="en-US" sz="850" b="1">
                <a:solidFill>
                  <a:srgbClr val="00253C"/>
                </a:solidFill>
                <a:latin typeface="+mn-ea"/>
                <a:cs typeface="メイリオ" panose="020B0604030504040204" pitchFamily="50" charset="-128"/>
              </a:endParaRPr>
            </a:p>
          </p:txBody>
        </p:sp>
      </p:grpSp>
      <p:sp>
        <p:nvSpPr>
          <p:cNvPr id="10" name="正方形/長方形 9"/>
          <p:cNvSpPr/>
          <p:nvPr/>
        </p:nvSpPr>
        <p:spPr>
          <a:xfrm>
            <a:off x="4402605" y="1002531"/>
            <a:ext cx="4538194" cy="220573"/>
          </a:xfrm>
          <a:prstGeom prst="rect">
            <a:avLst/>
          </a:prstGeom>
          <a:noFill/>
        </p:spPr>
        <p:txBody>
          <a:bodyPr wrap="square">
            <a:spAutoFit/>
          </a:bodyPr>
          <a:lstStyle/>
          <a:p>
            <a:pPr>
              <a:lnSpc>
                <a:spcPts val="1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第</a:t>
            </a:r>
            <a:r>
              <a:rPr lang="en-US" altLang="ja-JP" sz="1000">
                <a:latin typeface="Meiryo UI" panose="020B0604030504040204" pitchFamily="50" charset="-128"/>
                <a:ea typeface="Meiryo UI" panose="020B0604030504040204" pitchFamily="50" charset="-128"/>
                <a:cs typeface="Meiryo UI" panose="020B0604030504040204" pitchFamily="50" charset="-128"/>
              </a:rPr>
              <a:t>1</a:t>
            </a:r>
            <a:r>
              <a:rPr lang="ja-JP" altLang="en-US" sz="1000">
                <a:latin typeface="Meiryo UI" panose="020B0604030504040204" pitchFamily="50" charset="-128"/>
                <a:ea typeface="Meiryo UI" panose="020B0604030504040204" pitchFamily="50" charset="-128"/>
                <a:cs typeface="Meiryo UI" panose="020B0604030504040204" pitchFamily="50" charset="-128"/>
              </a:rPr>
              <a:t>レクタングル枠に大容量の動画広告の掲載が可能です</a:t>
            </a:r>
            <a:endParaRPr lang="ja-JP" altLang="en-US" sz="1000" kern="900" spc="5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402605" y="1236897"/>
            <a:ext cx="4988527" cy="220573"/>
          </a:xfrm>
          <a:prstGeom prst="rect">
            <a:avLst/>
          </a:prstGeom>
          <a:noFill/>
        </p:spPr>
        <p:txBody>
          <a:bodyPr wrap="square">
            <a:spAutoFit/>
          </a:bodyPr>
          <a:lstStyle/>
          <a:p>
            <a:pPr>
              <a:lnSpc>
                <a:spcPts val="1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動画自動再生により読者の視線を集め、確実にメッセージを届けたい方におすすめです</a:t>
            </a:r>
          </a:p>
        </p:txBody>
      </p:sp>
      <p:sp>
        <p:nvSpPr>
          <p:cNvPr id="12" name="正方形/長方形 11"/>
          <p:cNvSpPr/>
          <p:nvPr/>
        </p:nvSpPr>
        <p:spPr>
          <a:xfrm>
            <a:off x="4419080" y="2917884"/>
            <a:ext cx="4972053" cy="738664"/>
          </a:xfrm>
          <a:prstGeom prst="rect">
            <a:avLst/>
          </a:prstGeom>
          <a:noFill/>
        </p:spPr>
        <p:txBody>
          <a:bodyPr wrap="square">
            <a:spAutoFit/>
          </a:bodyPr>
          <a:lstStyle/>
          <a:p>
            <a:r>
              <a:rPr lang="en-US" altLang="ja-JP" sz="700" dirty="0">
                <a:latin typeface="HGPｺﾞｼｯｸM" pitchFamily="50" charset="-128"/>
                <a:ea typeface="HGPｺﾞｼｯｸM" pitchFamily="50" charset="-128"/>
              </a:rPr>
              <a:t>※</a:t>
            </a:r>
            <a:r>
              <a:rPr lang="ja-JP" altLang="en-US" sz="700" dirty="0">
                <a:latin typeface="HGPｺﾞｼｯｸM" pitchFamily="50" charset="-128"/>
                <a:ea typeface="HGPｺﾞｼｯｸM" pitchFamily="50" charset="-128"/>
              </a:rPr>
              <a:t>　最低販売金額は</a:t>
            </a:r>
            <a:r>
              <a:rPr lang="en-US" altLang="ja-JP" sz="700" dirty="0">
                <a:latin typeface="HGPｺﾞｼｯｸM" pitchFamily="50" charset="-128"/>
                <a:ea typeface="HGPｺﾞｼｯｸM" pitchFamily="50" charset="-128"/>
              </a:rPr>
              <a:t>50</a:t>
            </a:r>
            <a:r>
              <a:rPr lang="ja-JP" altLang="en-US" sz="700" dirty="0">
                <a:latin typeface="HGPｺﾞｼｯｸM" pitchFamily="50" charset="-128"/>
                <a:ea typeface="HGPｺﾞｼｯｸM" pitchFamily="50" charset="-128"/>
              </a:rPr>
              <a:t>万円です。</a:t>
            </a:r>
            <a:endParaRPr kumimoji="0" lang="en-US" altLang="ja-JP" sz="700" dirty="0">
              <a:latin typeface="HGPｺﾞｼｯｸM" pitchFamily="50" charset="-128"/>
              <a:ea typeface="HGPｺﾞｼｯｸM" pitchFamily="50" charset="-128"/>
            </a:endParaRPr>
          </a:p>
          <a:p>
            <a:r>
              <a:rPr lang="en-US" altLang="ja-JP" sz="700" dirty="0">
                <a:latin typeface="HGPｺﾞｼｯｸM" panose="020B0600000000000000" pitchFamily="50" charset="-128"/>
                <a:ea typeface="HGPｺﾞｼｯｸM" panose="020B0600000000000000" pitchFamily="50" charset="-128"/>
              </a:rPr>
              <a:t>※</a:t>
            </a:r>
            <a:r>
              <a:rPr lang="ja-JP" altLang="en-US" sz="700" dirty="0">
                <a:latin typeface="HGPｺﾞｼｯｸM" panose="020B0600000000000000" pitchFamily="50" charset="-128"/>
                <a:ea typeface="HGPｺﾞｼｯｸM" panose="020B0600000000000000" pitchFamily="50" charset="-128"/>
              </a:rPr>
              <a:t>　日ごと、時間ごとの均等配信は保証いたしません。</a:t>
            </a:r>
            <a:endParaRPr lang="en-US" altLang="ja-JP" sz="700" dirty="0">
              <a:latin typeface="HGPｺﾞｼｯｸM" panose="020B0600000000000000" pitchFamily="50" charset="-128"/>
              <a:ea typeface="HGPｺﾞｼｯｸM" panose="020B0600000000000000" pitchFamily="50" charset="-128"/>
            </a:endParaRPr>
          </a:p>
          <a:p>
            <a:r>
              <a:rPr lang="en-US" altLang="ja-JP" sz="700" dirty="0">
                <a:latin typeface="HGPｺﾞｼｯｸM" panose="020B0600000000000000" pitchFamily="50" charset="-128"/>
                <a:ea typeface="HGPｺﾞｼｯｸM" panose="020B0600000000000000" pitchFamily="50" charset="-128"/>
              </a:rPr>
              <a:t>※</a:t>
            </a:r>
            <a:r>
              <a:rPr lang="ja-JP" altLang="en-US" sz="700" dirty="0">
                <a:latin typeface="HGPｺﾞｼｯｸM" panose="020B0600000000000000" pitchFamily="50" charset="-128"/>
                <a:ea typeface="HGPｺﾞｼｯｸM" panose="020B0600000000000000" pitchFamily="50" charset="-128"/>
              </a:rPr>
              <a:t>　朝刊・夕刊セクションには配信いたしません。</a:t>
            </a:r>
            <a:endParaRPr lang="en-US" altLang="ja-JP" sz="700" dirty="0">
              <a:latin typeface="HGPｺﾞｼｯｸM" panose="020B0600000000000000" pitchFamily="50" charset="-128"/>
              <a:ea typeface="HGPｺﾞｼｯｸM" panose="020B0600000000000000" pitchFamily="50" charset="-128"/>
            </a:endParaRPr>
          </a:p>
          <a:p>
            <a:r>
              <a:rPr lang="en-US" altLang="ja-JP" sz="700" dirty="0">
                <a:latin typeface="HGPｺﾞｼｯｸM" panose="020B0600000000000000" pitchFamily="50" charset="-128"/>
                <a:ea typeface="HGPｺﾞｼｯｸM" panose="020B0600000000000000" pitchFamily="50" charset="-128"/>
              </a:rPr>
              <a:t>※</a:t>
            </a:r>
            <a:r>
              <a:rPr lang="ja-JP" altLang="en-US" sz="700" dirty="0">
                <a:latin typeface="HGPｺﾞｼｯｸM" panose="020B0600000000000000" pitchFamily="50" charset="-128"/>
                <a:ea typeface="HGPｺﾞｼｯｸM" panose="020B0600000000000000" pitchFamily="50" charset="-128"/>
              </a:rPr>
              <a:t>　一部、編集都合により掲載されない場合がございます。</a:t>
            </a:r>
            <a:endParaRPr lang="en-US" altLang="ja-JP" sz="700" dirty="0">
              <a:latin typeface="HGPｺﾞｼｯｸM" panose="020B0600000000000000" pitchFamily="50" charset="-128"/>
              <a:ea typeface="HGPｺﾞｼｯｸM" panose="020B0600000000000000" pitchFamily="50" charset="-128"/>
            </a:endParaRPr>
          </a:p>
          <a:p>
            <a:r>
              <a:rPr kumimoji="0" lang="en-US" altLang="ja-JP" sz="700" dirty="0">
                <a:latin typeface="HGPｺﾞｼｯｸM" panose="020B0600000000000000" pitchFamily="50" charset="-128"/>
                <a:ea typeface="HGPｺﾞｼｯｸM" panose="020B0600000000000000" pitchFamily="50" charset="-128"/>
              </a:rPr>
              <a:t>※</a:t>
            </a:r>
            <a:r>
              <a:rPr kumimoji="0" lang="ja-JP" altLang="en-US" sz="700" dirty="0">
                <a:latin typeface="HGPｺﾞｼｯｸM" panose="020B0600000000000000" pitchFamily="50" charset="-128"/>
                <a:ea typeface="HGPｺﾞｼｯｸM" panose="020B0600000000000000" pitchFamily="50" charset="-128"/>
              </a:rPr>
              <a:t>　音声は、動画広告枠にあるスピーカーボタンをクリックした時のみ流れます。</a:t>
            </a:r>
            <a:endParaRPr kumimoji="0" lang="en-US" altLang="ja-JP" sz="700" dirty="0">
              <a:latin typeface="HGPｺﾞｼｯｸM" panose="020B0600000000000000" pitchFamily="50" charset="-128"/>
              <a:ea typeface="HGPｺﾞｼｯｸM" panose="020B0600000000000000" pitchFamily="50" charset="-128"/>
            </a:endParaRPr>
          </a:p>
          <a:p>
            <a:endParaRPr lang="en-US" altLang="ja-JP" sz="700" dirty="0">
              <a:latin typeface="HGPｺﾞｼｯｸM" panose="020B0600000000000000" pitchFamily="50" charset="-128"/>
              <a:ea typeface="HGPｺﾞｼｯｸM" panose="020B0600000000000000" pitchFamily="50" charset="-128"/>
            </a:endParaRPr>
          </a:p>
        </p:txBody>
      </p:sp>
      <p:graphicFrame>
        <p:nvGraphicFramePr>
          <p:cNvPr id="13" name="表 12"/>
          <p:cNvGraphicFramePr>
            <a:graphicFrameLocks noGrp="1"/>
          </p:cNvGraphicFramePr>
          <p:nvPr/>
        </p:nvGraphicFramePr>
        <p:xfrm>
          <a:off x="4501065" y="1464826"/>
          <a:ext cx="5288888" cy="1455450"/>
        </p:xfrm>
        <a:graphic>
          <a:graphicData uri="http://schemas.openxmlformats.org/drawingml/2006/table">
            <a:tbl>
              <a:tblPr firstRow="1" bandRow="1">
                <a:tableStyleId>{5C22544A-7EE6-4342-B048-85BDC9FD1C3A}</a:tableStyleId>
              </a:tblPr>
              <a:tblGrid>
                <a:gridCol w="3300696">
                  <a:extLst>
                    <a:ext uri="{9D8B030D-6E8A-4147-A177-3AD203B41FA5}">
                      <a16:colId xmlns:a16="http://schemas.microsoft.com/office/drawing/2014/main" val="20000"/>
                    </a:ext>
                  </a:extLst>
                </a:gridCol>
                <a:gridCol w="994096">
                  <a:extLst>
                    <a:ext uri="{9D8B030D-6E8A-4147-A177-3AD203B41FA5}">
                      <a16:colId xmlns:a16="http://schemas.microsoft.com/office/drawing/2014/main" val="20001"/>
                    </a:ext>
                  </a:extLst>
                </a:gridCol>
                <a:gridCol w="994096">
                  <a:extLst>
                    <a:ext uri="{9D8B030D-6E8A-4147-A177-3AD203B41FA5}">
                      <a16:colId xmlns:a16="http://schemas.microsoft.com/office/drawing/2014/main" val="20002"/>
                    </a:ext>
                  </a:extLst>
                </a:gridCol>
              </a:tblGrid>
              <a:tr h="259200">
                <a:tc>
                  <a:txBody>
                    <a:bodyPr/>
                    <a:lstStyle/>
                    <a:p>
                      <a:pPr algn="ct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掲載場所</a:t>
                      </a:r>
                      <a:endParaRPr kumimoji="1" lang="en-US" altLang="ja-JP" sz="9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36000" marB="36000" anchor="ctr">
                    <a:lnL w="12700" cap="flat" cmpd="sng" algn="ctr">
                      <a:solidFill>
                        <a:srgbClr val="185680"/>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800" b="1">
                          <a:solidFill>
                            <a:schemeClr val="bg1"/>
                          </a:solidFill>
                          <a:latin typeface="Meiryo UI" panose="020B0604030504040204" pitchFamily="50" charset="-128"/>
                          <a:ea typeface="Meiryo UI" panose="020B0604030504040204" pitchFamily="50" charset="-128"/>
                          <a:cs typeface="Meiryo UI" panose="020B0604030504040204" pitchFamily="50" charset="-128"/>
                        </a:rPr>
                        <a:t>レクタングル枠</a:t>
                      </a:r>
                      <a:endParaRPr kumimoji="1" lang="en-US" altLang="ja-JP" sz="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a:solidFill>
                            <a:schemeClr val="bg1"/>
                          </a:solidFill>
                          <a:latin typeface="Meiryo UI" panose="020B0604030504040204" pitchFamily="50" charset="-128"/>
                          <a:ea typeface="Meiryo UI" panose="020B0604030504040204" pitchFamily="50" charset="-128"/>
                          <a:cs typeface="Meiryo UI" panose="020B0604030504040204" pitchFamily="50" charset="-128"/>
                        </a:rPr>
                        <a:t>料金</a:t>
                      </a:r>
                    </a:p>
                  </a:txBody>
                  <a:tcPr marL="93877" marR="93877" marT="36000" marB="36000" anchor="ctr">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800" b="1">
                          <a:solidFill>
                            <a:schemeClr val="bg1"/>
                          </a:solidFill>
                          <a:latin typeface="Meiryo UI" panose="020B0604030504040204" pitchFamily="50" charset="-128"/>
                          <a:ea typeface="Meiryo UI" panose="020B0604030504040204" pitchFamily="50" charset="-128"/>
                          <a:cs typeface="Meiryo UI" panose="020B0604030504040204" pitchFamily="50" charset="-128"/>
                        </a:rPr>
                        <a:t>ダブルレクタングル枠料金</a:t>
                      </a:r>
                    </a:p>
                  </a:txBody>
                  <a:tcPr marL="93877" marR="93877" marT="36000" marB="36000" anchor="ctr">
                    <a:lnL w="12700" cap="flat" cmpd="sng" algn="ctr">
                      <a:solidFill>
                        <a:srgbClr val="E1E6EF"/>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extLst>
                  <a:ext uri="{0D108BD9-81ED-4DB2-BD59-A6C34878D82A}">
                    <a16:rowId xmlns:a16="http://schemas.microsoft.com/office/drawing/2014/main" val="10000"/>
                  </a:ext>
                </a:extLst>
              </a:tr>
              <a:tr h="379870">
                <a:tc>
                  <a:txBody>
                    <a:bodyPr/>
                    <a:lstStyle/>
                    <a:p>
                      <a:r>
                        <a:rPr kumimoji="1" lang="ja-JP" altLang="en-US" sz="1050" b="1">
                          <a:solidFill>
                            <a:srgbClr val="003963"/>
                          </a:solidFill>
                          <a:latin typeface="Meiryo UI"/>
                          <a:ea typeface="Meiryo UI"/>
                          <a:cs typeface="Meiryo UI" panose="020B0604030504040204" pitchFamily="50" charset="-128"/>
                        </a:rPr>
                        <a:t>日経電子版トップページ指定</a:t>
                      </a:r>
                      <a:r>
                        <a:rPr kumimoji="1" lang="ja-JP" altLang="en-US" sz="800" b="1">
                          <a:solidFill>
                            <a:srgbClr val="003963"/>
                          </a:solidFill>
                          <a:latin typeface="Meiryo UI"/>
                          <a:ea typeface="Meiryo UI"/>
                          <a:cs typeface="Meiryo UI" panose="020B0604030504040204" pitchFamily="50" charset="-128"/>
                        </a:rPr>
                        <a:t>（</a:t>
                      </a:r>
                      <a:r>
                        <a:rPr kumimoji="1" lang="en-US" altLang="ja-JP" sz="800" b="1">
                          <a:solidFill>
                            <a:srgbClr val="003963"/>
                          </a:solidFill>
                          <a:latin typeface="Meiryo UI"/>
                          <a:ea typeface="Meiryo UI"/>
                          <a:cs typeface="Meiryo UI" panose="020B0604030504040204" pitchFamily="50" charset="-128"/>
                        </a:rPr>
                        <a:t>PC</a:t>
                      </a:r>
                      <a:r>
                        <a:rPr kumimoji="1" lang="ja-JP" altLang="en-US" sz="800" b="1">
                          <a:solidFill>
                            <a:srgbClr val="003963"/>
                          </a:solidFill>
                          <a:latin typeface="Meiryo UI"/>
                          <a:ea typeface="Meiryo UI"/>
                          <a:cs typeface="Meiryo UI" panose="020B0604030504040204" pitchFamily="50" charset="-128"/>
                        </a:rPr>
                        <a:t>指定）</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1050" b="1">
                          <a:solidFill>
                            <a:schemeClr val="accent6">
                              <a:lumMod val="75000"/>
                            </a:schemeClr>
                          </a:solidFill>
                          <a:latin typeface="Meiryo UI"/>
                          <a:ea typeface="Meiryo UI"/>
                          <a:cs typeface="Meiryo UI" panose="020B0604030504040204" pitchFamily="50" charset="-128"/>
                        </a:rPr>
                        <a:t>4.0</a:t>
                      </a:r>
                      <a:r>
                        <a:rPr kumimoji="1" lang="ja-JP" altLang="en-US" sz="1050" b="1">
                          <a:solidFill>
                            <a:schemeClr val="accent6">
                              <a:lumMod val="75000"/>
                            </a:schemeClr>
                          </a:solidFill>
                          <a:latin typeface="Meiryo UI"/>
                          <a:ea typeface="Meiryo UI"/>
                          <a:cs typeface="Meiryo UI" panose="020B0604030504040204" pitchFamily="50" charset="-128"/>
                        </a:rPr>
                        <a:t>円</a:t>
                      </a:r>
                      <a:r>
                        <a:rPr kumimoji="1" lang="en-US" altLang="ja-JP" sz="1050" b="1">
                          <a:solidFill>
                            <a:schemeClr val="accent6">
                              <a:lumMod val="75000"/>
                            </a:schemeClr>
                          </a:solidFill>
                          <a:latin typeface="Meiryo UI"/>
                          <a:ea typeface="Meiryo UI"/>
                          <a:cs typeface="Meiryo UI" panose="020B0604030504040204" pitchFamily="50" charset="-128"/>
                        </a:rPr>
                        <a:t>/imp</a:t>
                      </a:r>
                      <a:endParaRPr kumimoji="1" lang="ja-JP" altLang="en-US" sz="1050" b="1">
                        <a:solidFill>
                          <a:schemeClr val="accent6">
                            <a:lumMod val="75000"/>
                          </a:schemeClr>
                        </a:solidFill>
                        <a:latin typeface="Meiryo UI"/>
                        <a:ea typeface="Meiryo UI"/>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1050" b="1">
                          <a:solidFill>
                            <a:schemeClr val="accent6">
                              <a:lumMod val="75000"/>
                            </a:schemeClr>
                          </a:solidFill>
                          <a:latin typeface="Meiryo UI"/>
                          <a:ea typeface="Meiryo UI"/>
                          <a:cs typeface="Meiryo UI" panose="020B0604030504040204" pitchFamily="50" charset="-128"/>
                        </a:rPr>
                        <a:t>5.5</a:t>
                      </a:r>
                      <a:r>
                        <a:rPr kumimoji="1" lang="ja-JP" altLang="en-US" sz="1050" b="1">
                          <a:solidFill>
                            <a:schemeClr val="accent6">
                              <a:lumMod val="75000"/>
                            </a:schemeClr>
                          </a:solidFill>
                          <a:latin typeface="Meiryo UI"/>
                          <a:ea typeface="Meiryo UI"/>
                          <a:cs typeface="Meiryo UI" panose="020B0604030504040204" pitchFamily="50" charset="-128"/>
                        </a:rPr>
                        <a:t>円</a:t>
                      </a:r>
                      <a:r>
                        <a:rPr kumimoji="1" lang="en-US" altLang="ja-JP" sz="1050" b="1">
                          <a:solidFill>
                            <a:schemeClr val="accent6">
                              <a:lumMod val="75000"/>
                            </a:schemeClr>
                          </a:solidFill>
                          <a:latin typeface="Meiryo UI"/>
                          <a:ea typeface="Meiryo UI"/>
                          <a:cs typeface="Meiryo UI" panose="020B0604030504040204" pitchFamily="50" charset="-128"/>
                        </a:rPr>
                        <a:t>/imp</a:t>
                      </a:r>
                      <a:endParaRPr kumimoji="1" lang="ja-JP" altLang="en-US" sz="1050" b="1">
                        <a:solidFill>
                          <a:schemeClr val="accent6">
                            <a:lumMod val="75000"/>
                          </a:schemeClr>
                        </a:solidFill>
                        <a:latin typeface="Meiryo UI"/>
                        <a:ea typeface="Meiryo UI"/>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798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1">
                          <a:solidFill>
                            <a:srgbClr val="003963"/>
                          </a:solidFill>
                          <a:latin typeface="Meiryo UI"/>
                          <a:ea typeface="Meiryo UI"/>
                          <a:cs typeface="Meiryo UI" panose="020B0604030504040204" pitchFamily="50" charset="-128"/>
                        </a:rPr>
                        <a:t>日経電子版指定</a:t>
                      </a:r>
                      <a:r>
                        <a:rPr kumimoji="1" lang="ja-JP" altLang="en-US" sz="800" b="1">
                          <a:solidFill>
                            <a:srgbClr val="003963"/>
                          </a:solidFill>
                          <a:latin typeface="Meiryo UI"/>
                          <a:ea typeface="Meiryo UI"/>
                          <a:cs typeface="Meiryo UI" panose="020B0604030504040204" pitchFamily="50" charset="-128"/>
                        </a:rPr>
                        <a:t>（</a:t>
                      </a:r>
                      <a:r>
                        <a:rPr kumimoji="1" lang="en-US" altLang="ja-JP" sz="800" b="1">
                          <a:solidFill>
                            <a:srgbClr val="003963"/>
                          </a:solidFill>
                          <a:latin typeface="Meiryo UI"/>
                          <a:ea typeface="Meiryo UI"/>
                          <a:cs typeface="Meiryo UI" panose="020B0604030504040204" pitchFamily="50" charset="-128"/>
                        </a:rPr>
                        <a:t>PC</a:t>
                      </a:r>
                      <a:r>
                        <a:rPr kumimoji="1" lang="ja-JP" altLang="en-US" sz="800" b="1">
                          <a:solidFill>
                            <a:srgbClr val="003963"/>
                          </a:solidFill>
                          <a:latin typeface="Meiryo UI"/>
                          <a:ea typeface="Meiryo UI"/>
                          <a:cs typeface="Meiryo UI" panose="020B0604030504040204" pitchFamily="50" charset="-128"/>
                        </a:rPr>
                        <a:t>指定）</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algn="ctr"/>
                      <a:r>
                        <a:rPr kumimoji="1" lang="en-US" altLang="ja-JP" sz="1050" b="1">
                          <a:solidFill>
                            <a:schemeClr val="accent6">
                              <a:lumMod val="75000"/>
                            </a:schemeClr>
                          </a:solidFill>
                          <a:latin typeface="Meiryo UI"/>
                          <a:ea typeface="Meiryo UI"/>
                          <a:cs typeface="Meiryo UI" panose="020B0604030504040204" pitchFamily="50" charset="-128"/>
                        </a:rPr>
                        <a:t>3.0</a:t>
                      </a:r>
                      <a:r>
                        <a:rPr kumimoji="1" lang="ja-JP" altLang="en-US" sz="1050" b="1">
                          <a:solidFill>
                            <a:schemeClr val="accent6">
                              <a:lumMod val="75000"/>
                            </a:schemeClr>
                          </a:solidFill>
                          <a:latin typeface="Meiryo UI"/>
                          <a:ea typeface="Meiryo UI"/>
                          <a:cs typeface="Meiryo UI" panose="020B0604030504040204" pitchFamily="50" charset="-128"/>
                        </a:rPr>
                        <a:t>円</a:t>
                      </a:r>
                      <a:r>
                        <a:rPr kumimoji="1" lang="en-US" altLang="ja-JP" sz="1050" b="1">
                          <a:solidFill>
                            <a:schemeClr val="accent6">
                              <a:lumMod val="75000"/>
                            </a:schemeClr>
                          </a:solidFill>
                          <a:latin typeface="Meiryo UI"/>
                          <a:ea typeface="Meiryo UI"/>
                          <a:cs typeface="Meiryo UI" panose="020B0604030504040204" pitchFamily="50" charset="-128"/>
                        </a:rPr>
                        <a:t>/imp</a:t>
                      </a:r>
                      <a:endParaRPr kumimoji="1" lang="ja-JP" altLang="en-US" sz="1050" b="1">
                        <a:solidFill>
                          <a:schemeClr val="accent6">
                            <a:lumMod val="75000"/>
                          </a:schemeClr>
                        </a:solidFill>
                        <a:latin typeface="Meiryo UI"/>
                        <a:ea typeface="Meiryo UI"/>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algn="ctr"/>
                      <a:r>
                        <a:rPr kumimoji="1" lang="en-US" altLang="ja-JP" sz="1050" b="1">
                          <a:solidFill>
                            <a:schemeClr val="accent6">
                              <a:lumMod val="75000"/>
                            </a:schemeClr>
                          </a:solidFill>
                          <a:latin typeface="Meiryo UI"/>
                          <a:ea typeface="Meiryo UI"/>
                          <a:cs typeface="Meiryo UI" panose="020B0604030504040204" pitchFamily="50" charset="-128"/>
                        </a:rPr>
                        <a:t>4.0</a:t>
                      </a:r>
                      <a:r>
                        <a:rPr kumimoji="1" lang="ja-JP" altLang="en-US" sz="1050" b="1">
                          <a:solidFill>
                            <a:schemeClr val="accent6">
                              <a:lumMod val="75000"/>
                            </a:schemeClr>
                          </a:solidFill>
                          <a:latin typeface="Meiryo UI"/>
                          <a:ea typeface="Meiryo UI"/>
                          <a:cs typeface="Meiryo UI" panose="020B0604030504040204" pitchFamily="50" charset="-128"/>
                        </a:rPr>
                        <a:t>円</a:t>
                      </a:r>
                      <a:r>
                        <a:rPr kumimoji="1" lang="en-US" altLang="ja-JP" sz="1050" b="1">
                          <a:solidFill>
                            <a:schemeClr val="accent6">
                              <a:lumMod val="75000"/>
                            </a:schemeClr>
                          </a:solidFill>
                          <a:latin typeface="Meiryo UI"/>
                          <a:ea typeface="Meiryo UI"/>
                          <a:cs typeface="Meiryo UI" panose="020B0604030504040204" pitchFamily="50" charset="-128"/>
                        </a:rPr>
                        <a:t>/imp</a:t>
                      </a:r>
                      <a:endParaRPr kumimoji="1" lang="ja-JP" altLang="en-US" sz="1050" b="1">
                        <a:solidFill>
                          <a:schemeClr val="accent6">
                            <a:lumMod val="75000"/>
                          </a:schemeClr>
                        </a:solidFill>
                        <a:latin typeface="Meiryo UI"/>
                        <a:ea typeface="Meiryo UI"/>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extLst>
                  <a:ext uri="{0D108BD9-81ED-4DB2-BD59-A6C34878D82A}">
                    <a16:rowId xmlns:a16="http://schemas.microsoft.com/office/drawing/2014/main" val="10002"/>
                  </a:ext>
                </a:extLst>
              </a:tr>
              <a:tr h="379870">
                <a:tc>
                  <a:txBody>
                    <a:bodyPr/>
                    <a:lstStyle/>
                    <a:p>
                      <a:r>
                        <a:rPr kumimoji="1" lang="en-US" altLang="ja-JP" sz="1050" b="1">
                          <a:solidFill>
                            <a:srgbClr val="003963"/>
                          </a:solidFill>
                          <a:latin typeface="Meiryo UI"/>
                          <a:ea typeface="Meiryo UI"/>
                          <a:cs typeface="Meiryo UI" panose="020B0604030504040204" pitchFamily="50" charset="-128"/>
                        </a:rPr>
                        <a:t>NIKKEI</a:t>
                      </a:r>
                      <a:r>
                        <a:rPr kumimoji="1" lang="ja-JP" altLang="en-US" sz="1050" b="1">
                          <a:solidFill>
                            <a:srgbClr val="003963"/>
                          </a:solidFill>
                          <a:latin typeface="Meiryo UI"/>
                          <a:ea typeface="Meiryo UI"/>
                          <a:cs typeface="Meiryo UI" panose="020B0604030504040204" pitchFamily="50" charset="-128"/>
                        </a:rPr>
                        <a:t> </a:t>
                      </a:r>
                      <a:r>
                        <a:rPr kumimoji="1" lang="en-US" altLang="ja-JP" sz="1050" b="1">
                          <a:solidFill>
                            <a:srgbClr val="003963"/>
                          </a:solidFill>
                          <a:latin typeface="Meiryo UI"/>
                          <a:ea typeface="Meiryo UI"/>
                          <a:cs typeface="Meiryo UI" panose="020B0604030504040204" pitchFamily="50" charset="-128"/>
                        </a:rPr>
                        <a:t>STYLE</a:t>
                      </a:r>
                      <a:r>
                        <a:rPr kumimoji="1" lang="ja-JP" altLang="en-US" sz="1050" b="1">
                          <a:solidFill>
                            <a:srgbClr val="003963"/>
                          </a:solidFill>
                          <a:latin typeface="Meiryo UI"/>
                          <a:ea typeface="Meiryo UI"/>
                          <a:cs typeface="Meiryo UI" panose="020B0604030504040204" pitchFamily="50" charset="-128"/>
                        </a:rPr>
                        <a:t>指定</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r>
                        <a:rPr kumimoji="1" lang="ja-JP" altLang="en-US"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PC</a:t>
                      </a:r>
                      <a:r>
                        <a:rPr kumimoji="1" lang="ja-JP" altLang="en-US" sz="10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のみ）</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14" name="正方形/長方形 12"/>
          <p:cNvSpPr>
            <a:spLocks noChangeArrowheads="1"/>
          </p:cNvSpPr>
          <p:nvPr/>
        </p:nvSpPr>
        <p:spPr bwMode="auto">
          <a:xfrm>
            <a:off x="4419080" y="5903271"/>
            <a:ext cx="397256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180975" indent="-180975"/>
            <a:r>
              <a:rPr kumimoji="0" lang="en-US" altLang="ja-JP" sz="700">
                <a:latin typeface="HGPｺﾞｼｯｸM" panose="020B0600000000000000" pitchFamily="50" charset="-128"/>
                <a:ea typeface="HGPｺﾞｼｯｸM" panose="020B0600000000000000" pitchFamily="50" charset="-128"/>
              </a:rPr>
              <a:t>※</a:t>
            </a:r>
            <a:r>
              <a:rPr kumimoji="0" lang="ja-JP" altLang="en-US" sz="700">
                <a:latin typeface="HGPｺﾞｼｯｸM" panose="020B0600000000000000" pitchFamily="50" charset="-128"/>
                <a:ea typeface="HGPｺﾞｼｯｸM" panose="020B0600000000000000" pitchFamily="50" charset="-128"/>
              </a:rPr>
              <a:t>　掲載期間内に合計</a:t>
            </a:r>
            <a:r>
              <a:rPr kumimoji="0" lang="en-US" altLang="ja-JP" sz="700">
                <a:latin typeface="HGPｺﾞｼｯｸM" panose="020B0600000000000000" pitchFamily="50" charset="-128"/>
                <a:ea typeface="HGPｺﾞｼｯｸM" panose="020B0600000000000000" pitchFamily="50" charset="-128"/>
              </a:rPr>
              <a:t>4</a:t>
            </a:r>
            <a:r>
              <a:rPr kumimoji="0" lang="ja-JP" altLang="en-US" sz="700">
                <a:latin typeface="HGPｺﾞｼｯｸM" panose="020B0600000000000000" pitchFamily="50" charset="-128"/>
                <a:ea typeface="HGPｺﾞｼｯｸM" panose="020B0600000000000000" pitchFamily="50" charset="-128"/>
              </a:rPr>
              <a:t>本まで同時掲載および原稿差し替えが可能です。</a:t>
            </a:r>
            <a:endParaRPr kumimoji="0" lang="en-US" altLang="ja-JP" sz="700">
              <a:latin typeface="HGPｺﾞｼｯｸM" panose="020B0600000000000000" pitchFamily="50" charset="-128"/>
              <a:ea typeface="HGPｺﾞｼｯｸM" panose="020B0600000000000000" pitchFamily="50" charset="-128"/>
            </a:endParaRPr>
          </a:p>
          <a:p>
            <a:pPr marL="180975" indent="-180975"/>
            <a:r>
              <a:rPr kumimoji="0" lang="ja-JP" altLang="en-US" sz="700">
                <a:latin typeface="HGPｺﾞｼｯｸM" panose="020B0600000000000000" pitchFamily="50" charset="-128"/>
                <a:ea typeface="HGPｺﾞｼｯｸM" panose="020B0600000000000000" pitchFamily="50" charset="-128"/>
              </a:rPr>
              <a:t>　　 </a:t>
            </a:r>
            <a:r>
              <a:rPr kumimoji="0" lang="en-US" altLang="ja-JP" sz="700">
                <a:latin typeface="HGPｺﾞｼｯｸM" panose="020B0600000000000000" pitchFamily="50" charset="-128"/>
                <a:ea typeface="HGPｺﾞｼｯｸM" panose="020B0600000000000000" pitchFamily="50" charset="-128"/>
              </a:rPr>
              <a:t>5</a:t>
            </a:r>
            <a:r>
              <a:rPr kumimoji="0" lang="ja-JP" altLang="en-US" sz="700">
                <a:latin typeface="HGPｺﾞｼｯｸM" panose="020B0600000000000000" pitchFamily="50" charset="-128"/>
                <a:ea typeface="HGPｺﾞｼｯｸM" panose="020B0600000000000000" pitchFamily="50" charset="-128"/>
              </a:rPr>
              <a:t>本以上の掲載または差し替えを行う場合は、</a:t>
            </a:r>
            <a:r>
              <a:rPr kumimoji="0" lang="en-US" altLang="ja-JP" sz="700">
                <a:latin typeface="HGPｺﾞｼｯｸM" panose="020B0600000000000000" pitchFamily="50" charset="-128"/>
                <a:ea typeface="HGPｺﾞｼｯｸM" panose="020B0600000000000000" pitchFamily="50" charset="-128"/>
              </a:rPr>
              <a:t>5</a:t>
            </a:r>
            <a:r>
              <a:rPr kumimoji="0" lang="ja-JP" altLang="en-US" sz="700">
                <a:latin typeface="HGPｺﾞｼｯｸM" panose="020B0600000000000000" pitchFamily="50" charset="-128"/>
                <a:ea typeface="HGPｺﾞｼｯｸM" panose="020B0600000000000000" pitchFamily="50" charset="-128"/>
              </a:rPr>
              <a:t>本目から</a:t>
            </a:r>
            <a:r>
              <a:rPr kumimoji="0" lang="en-US" altLang="ja-JP" sz="700">
                <a:latin typeface="HGPｺﾞｼｯｸM" panose="020B0600000000000000" pitchFamily="50" charset="-128"/>
                <a:ea typeface="HGPｺﾞｼｯｸM" panose="020B0600000000000000" pitchFamily="50" charset="-128"/>
              </a:rPr>
              <a:t>1</a:t>
            </a:r>
            <a:r>
              <a:rPr kumimoji="0" lang="ja-JP" altLang="en-US" sz="700">
                <a:latin typeface="HGPｺﾞｼｯｸM" panose="020B0600000000000000" pitchFamily="50" charset="-128"/>
                <a:ea typeface="HGPｺﾞｼｯｸM" panose="020B0600000000000000" pitchFamily="50" charset="-128"/>
              </a:rPr>
              <a:t>本につき</a:t>
            </a:r>
            <a:r>
              <a:rPr kumimoji="0" lang="en-US" altLang="ja-JP" sz="700">
                <a:latin typeface="HGPｺﾞｼｯｸM" panose="020B0600000000000000" pitchFamily="50" charset="-128"/>
                <a:ea typeface="HGPｺﾞｼｯｸM" panose="020B0600000000000000" pitchFamily="50" charset="-128"/>
              </a:rPr>
              <a:t>2</a:t>
            </a:r>
            <a:r>
              <a:rPr kumimoji="0" lang="ja-JP" altLang="en-US" sz="700">
                <a:latin typeface="HGPｺﾞｼｯｸM" panose="020B0600000000000000" pitchFamily="50" charset="-128"/>
                <a:ea typeface="HGPｺﾞｼｯｸM" panose="020B0600000000000000" pitchFamily="50" charset="-128"/>
              </a:rPr>
              <a:t>万円の追加料金がかかります。</a:t>
            </a:r>
            <a:endParaRPr kumimoji="0" lang="en-US" altLang="ja-JP" sz="700">
              <a:latin typeface="HGPｺﾞｼｯｸM" panose="020B0600000000000000" pitchFamily="50" charset="-128"/>
              <a:ea typeface="HGPｺﾞｼｯｸM" panose="020B0600000000000000" pitchFamily="50" charset="-128"/>
            </a:endParaRPr>
          </a:p>
          <a:p>
            <a:pPr marL="180975" indent="-180975"/>
            <a:r>
              <a:rPr kumimoji="0" lang="en-US" altLang="ja-JP" sz="700">
                <a:latin typeface="HGPｺﾞｼｯｸM" panose="020B0600000000000000" pitchFamily="50" charset="-128"/>
                <a:ea typeface="HGPｺﾞｼｯｸM" panose="020B0600000000000000" pitchFamily="50" charset="-128"/>
              </a:rPr>
              <a:t>※</a:t>
            </a:r>
            <a:r>
              <a:rPr kumimoji="0" lang="ja-JP" altLang="en-US" sz="700">
                <a:latin typeface="HGPｺﾞｼｯｸM" panose="020B0600000000000000" pitchFamily="50" charset="-128"/>
                <a:ea typeface="HGPｺﾞｼｯｸM" panose="020B0600000000000000" pitchFamily="50" charset="-128"/>
              </a:rPr>
              <a:t>　動画の内容によっては掲載をお断りする場合があります。</a:t>
            </a:r>
            <a:endParaRPr kumimoji="0" lang="en-US" altLang="ja-JP" sz="700">
              <a:latin typeface="HGPｺﾞｼｯｸM" panose="020B0600000000000000" pitchFamily="50" charset="-128"/>
              <a:ea typeface="HGPｺﾞｼｯｸM" panose="020B0600000000000000" pitchFamily="50" charset="-128"/>
            </a:endParaRPr>
          </a:p>
          <a:p>
            <a:pPr marL="180975" indent="-180975"/>
            <a:r>
              <a:rPr kumimoji="0" lang="en-US" altLang="ja-JP" sz="700">
                <a:latin typeface="HGPｺﾞｼｯｸM" panose="020B0600000000000000" pitchFamily="50" charset="-128"/>
                <a:ea typeface="HGPｺﾞｼｯｸM" panose="020B0600000000000000" pitchFamily="50" charset="-128"/>
              </a:rPr>
              <a:t>※</a:t>
            </a:r>
            <a:r>
              <a:rPr kumimoji="0" lang="ja-JP" altLang="en-US" sz="700">
                <a:latin typeface="HGPｺﾞｼｯｸM" panose="020B0600000000000000" pitchFamily="50" charset="-128"/>
                <a:ea typeface="HGPｺﾞｼｯｸM" panose="020B0600000000000000" pitchFamily="50" charset="-128"/>
              </a:rPr>
              <a:t>　再生終了後画面は弊社規定のデザインが自動的に表示されます。</a:t>
            </a:r>
            <a:endParaRPr kumimoji="0" lang="en-US" altLang="ja-JP" sz="700">
              <a:latin typeface="HGPｺﾞｼｯｸM" panose="020B0600000000000000" pitchFamily="50" charset="-128"/>
              <a:ea typeface="HGPｺﾞｼｯｸM" panose="020B0600000000000000" pitchFamily="50" charset="-128"/>
            </a:endParaRPr>
          </a:p>
          <a:p>
            <a:pPr marL="180975" indent="-180975"/>
            <a:r>
              <a:rPr kumimoji="0" lang="en-US" altLang="ja-JP" sz="700">
                <a:latin typeface="HGPｺﾞｼｯｸM" panose="020B0600000000000000" pitchFamily="50" charset="-128"/>
                <a:ea typeface="HGPｺﾞｼｯｸM" panose="020B0600000000000000" pitchFamily="50" charset="-128"/>
              </a:rPr>
              <a:t>※</a:t>
            </a:r>
            <a:r>
              <a:rPr kumimoji="0" lang="ja-JP" altLang="en-US" sz="700">
                <a:latin typeface="HGPｺﾞｼｯｸM" panose="020B0600000000000000" pitchFamily="50" charset="-128"/>
                <a:ea typeface="HGPｺﾞｼｯｸM" panose="020B0600000000000000" pitchFamily="50" charset="-128"/>
              </a:rPr>
              <a:t>　</a:t>
            </a:r>
            <a:r>
              <a:rPr kumimoji="0" lang="en-US" altLang="ja-JP" sz="700">
                <a:latin typeface="HGPｺﾞｼｯｸM" panose="020B0600000000000000" pitchFamily="50" charset="-128"/>
                <a:ea typeface="HGPｺﾞｼｯｸM" panose="020B0600000000000000" pitchFamily="50" charset="-128"/>
              </a:rPr>
              <a:t>VPAID</a:t>
            </a:r>
            <a:r>
              <a:rPr kumimoji="0" lang="ja-JP" altLang="en-US" sz="700">
                <a:latin typeface="HGPｺﾞｼｯｸM" panose="020B0600000000000000" pitchFamily="50" charset="-128"/>
                <a:ea typeface="HGPｺﾞｼｯｸM" panose="020B0600000000000000" pitchFamily="50" charset="-128"/>
              </a:rPr>
              <a:t>配信はお受けできません。</a:t>
            </a:r>
          </a:p>
        </p:txBody>
      </p:sp>
      <p:sp>
        <p:nvSpPr>
          <p:cNvPr id="16" name="角丸四角形 15"/>
          <p:cNvSpPr/>
          <p:nvPr/>
        </p:nvSpPr>
        <p:spPr>
          <a:xfrm>
            <a:off x="4494639" y="3560399"/>
            <a:ext cx="908784" cy="216131"/>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18" name="表 17"/>
          <p:cNvGraphicFramePr>
            <a:graphicFrameLocks noGrp="1"/>
          </p:cNvGraphicFramePr>
          <p:nvPr>
            <p:extLst>
              <p:ext uri="{D42A27DB-BD31-4B8C-83A1-F6EECF244321}">
                <p14:modId xmlns:p14="http://schemas.microsoft.com/office/powerpoint/2010/main" val="1727404613"/>
              </p:ext>
            </p:extLst>
          </p:nvPr>
        </p:nvGraphicFramePr>
        <p:xfrm>
          <a:off x="4511573" y="3811733"/>
          <a:ext cx="5292154" cy="2127300"/>
        </p:xfrm>
        <a:graphic>
          <a:graphicData uri="http://schemas.openxmlformats.org/drawingml/2006/table">
            <a:tbl>
              <a:tblPr firstRow="1" bandRow="1">
                <a:tableStyleId>{5C22544A-7EE6-4342-B048-85BDC9FD1C3A}</a:tableStyleId>
              </a:tblPr>
              <a:tblGrid>
                <a:gridCol w="896928">
                  <a:extLst>
                    <a:ext uri="{9D8B030D-6E8A-4147-A177-3AD203B41FA5}">
                      <a16:colId xmlns:a16="http://schemas.microsoft.com/office/drawing/2014/main" val="20000"/>
                    </a:ext>
                  </a:extLst>
                </a:gridCol>
                <a:gridCol w="869751">
                  <a:extLst>
                    <a:ext uri="{9D8B030D-6E8A-4147-A177-3AD203B41FA5}">
                      <a16:colId xmlns:a16="http://schemas.microsoft.com/office/drawing/2014/main" val="20001"/>
                    </a:ext>
                  </a:extLst>
                </a:gridCol>
                <a:gridCol w="874021">
                  <a:extLst>
                    <a:ext uri="{9D8B030D-6E8A-4147-A177-3AD203B41FA5}">
                      <a16:colId xmlns:a16="http://schemas.microsoft.com/office/drawing/2014/main" val="20004"/>
                    </a:ext>
                  </a:extLst>
                </a:gridCol>
                <a:gridCol w="881982">
                  <a:extLst>
                    <a:ext uri="{9D8B030D-6E8A-4147-A177-3AD203B41FA5}">
                      <a16:colId xmlns:a16="http://schemas.microsoft.com/office/drawing/2014/main" val="20002"/>
                    </a:ext>
                  </a:extLst>
                </a:gridCol>
                <a:gridCol w="1769472">
                  <a:extLst>
                    <a:ext uri="{9D8B030D-6E8A-4147-A177-3AD203B41FA5}">
                      <a16:colId xmlns:a16="http://schemas.microsoft.com/office/drawing/2014/main" val="20003"/>
                    </a:ext>
                  </a:extLst>
                </a:gridCol>
              </a:tblGrid>
              <a:tr h="255600">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掲載期間</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任意</a:t>
                      </a:r>
                      <a:endParaRPr kumimoji="1" lang="en-US" altLang="ja-JP" sz="800" b="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掲載開始日</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平日任意</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55600">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掲載時間</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4">
                  <a:txBody>
                    <a:bodyPr/>
                    <a:lstStyle/>
                    <a:p>
                      <a:r>
                        <a:rPr kumimoji="1" lang="ja-JP" altLang="en-US" sz="800" kern="1200">
                          <a:solidFill>
                            <a:schemeClr val="dk1"/>
                          </a:solidFill>
                          <a:effectLst/>
                          <a:latin typeface="Meiryo UI" panose="020B0604030504040204" pitchFamily="34" charset="-128"/>
                          <a:ea typeface="Meiryo UI" panose="020B0604030504040204" pitchFamily="34" charset="-128"/>
                          <a:cs typeface="+mn-cs"/>
                        </a:rPr>
                        <a:t>月曜日（祝日の際には翌営業日）</a:t>
                      </a:r>
                      <a:r>
                        <a:rPr kumimoji="1" lang="en-US" altLang="ja-JP" sz="800" kern="1200" dirty="0">
                          <a:solidFill>
                            <a:schemeClr val="dk1"/>
                          </a:solidFill>
                          <a:effectLst/>
                          <a:latin typeface="Meiryo UI" panose="020B0604030504040204" pitchFamily="34" charset="-128"/>
                          <a:ea typeface="Meiryo UI" panose="020B0604030504040204" pitchFamily="34" charset="-128"/>
                          <a:cs typeface="+mn-cs"/>
                        </a:rPr>
                        <a:t>9:30</a:t>
                      </a:r>
                      <a:r>
                        <a:rPr kumimoji="1" lang="ja-JP" altLang="en-US" sz="800" kern="1200">
                          <a:solidFill>
                            <a:schemeClr val="dk1"/>
                          </a:solidFill>
                          <a:effectLst/>
                          <a:latin typeface="Meiryo UI" panose="020B0604030504040204" pitchFamily="34" charset="-128"/>
                          <a:ea typeface="Meiryo UI" panose="020B0604030504040204" pitchFamily="34" charset="-128"/>
                          <a:cs typeface="+mn-cs"/>
                        </a:rPr>
                        <a:t>～日曜日</a:t>
                      </a:r>
                      <a:r>
                        <a:rPr kumimoji="1" lang="en-US" altLang="ja-JP" sz="800" kern="1200" dirty="0">
                          <a:solidFill>
                            <a:schemeClr val="dk1"/>
                          </a:solidFill>
                          <a:effectLst/>
                          <a:latin typeface="Meiryo UI" panose="020B0604030504040204" pitchFamily="34" charset="-128"/>
                          <a:ea typeface="Meiryo UI" panose="020B0604030504040204" pitchFamily="34" charset="-128"/>
                          <a:cs typeface="+mn-cs"/>
                        </a:rPr>
                        <a:t>23:59</a:t>
                      </a:r>
                      <a:endParaRPr kumimoji="1" lang="ja-JP" altLang="en-US" sz="800" kern="1200">
                        <a:solidFill>
                          <a:schemeClr val="dk1"/>
                        </a:solidFill>
                        <a:effectLst/>
                        <a:latin typeface="Meiryo UI" panose="020B0604030504040204" pitchFamily="34" charset="-128"/>
                        <a:ea typeface="Meiryo UI" panose="020B0604030504040204" pitchFamily="34" charset="-128"/>
                        <a:cs typeface="+mn-cs"/>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5600">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保証形態</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2">
                  <a:txBody>
                    <a:bodyPr/>
                    <a:lstStyle/>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インプレッション保証</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表示方法</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ローテーション</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表示枠数</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2">
                  <a:txBody>
                    <a:bodyPr/>
                    <a:lstStyle/>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日経電子版：</a:t>
                      </a:r>
                      <a:r>
                        <a:rPr kumimoji="1" lang="en-US" altLang="ja-JP" sz="80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枠</a:t>
                      </a:r>
                      <a:endParaRPr kumimoji="1" lang="en-US" altLang="ja-JP" sz="80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a:latin typeface="Meiryo UI" panose="020B0604030504040204" pitchFamily="50" charset="-128"/>
                          <a:ea typeface="Meiryo UI" panose="020B0604030504040204" pitchFamily="50" charset="-128"/>
                          <a:cs typeface="Meiryo UI" panose="020B0604030504040204" pitchFamily="50" charset="-128"/>
                        </a:rPr>
                        <a:t>NIKKEI STYLE</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枠</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掲載社数</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8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原稿仕様</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巻末「原稿規定」を参照ください。</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endParaRPr kumimoji="1" lang="ja-JP" altLang="en-US" sz="800">
                        <a:latin typeface="HGPｺﾞｼｯｸM" panose="020B0600000000000000" pitchFamily="50" charset="-128"/>
                        <a:ea typeface="HGPｺﾞｼｯｸM" panose="020B0600000000000000"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同時出稿本数</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本まで（差し替え含む）</a:t>
                      </a:r>
                      <a:endPar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差し替え規定</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本まで</a:t>
                      </a:r>
                    </a:p>
                    <a:p>
                      <a:r>
                        <a:rPr kumimoji="1" lang="ja-JP" altLang="en-US" sz="650">
                          <a:latin typeface="Meiryo UI" panose="020B0604030504040204" pitchFamily="50" charset="-128"/>
                          <a:ea typeface="Meiryo UI" panose="020B0604030504040204" pitchFamily="50" charset="-128"/>
                          <a:cs typeface="Meiryo UI" panose="020B0604030504040204" pitchFamily="50" charset="-128"/>
                        </a:rPr>
                        <a:t>（同時出稿含む、営業日のみ、同時入稿）</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締め切り</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algn="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絵コンテ</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事前原稿確認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入稿締め切り</a:t>
                      </a:r>
                    </a:p>
                  </a:txBody>
                  <a:tcPr anchor="ctr">
                    <a:lnL w="12700" cmpd="sng">
                      <a:noFill/>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endParaRPr kumimoji="1" lang="ja-JP" altLang="en-US" sz="800">
                        <a:latin typeface="HGPｺﾞｼｯｸM" panose="020B0600000000000000" pitchFamily="50" charset="-128"/>
                        <a:ea typeface="HGPｺﾞｼｯｸM" panose="020B0600000000000000"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grpSp>
        <p:nvGrpSpPr>
          <p:cNvPr id="22" name="グループ化 21"/>
          <p:cNvGrpSpPr/>
          <p:nvPr/>
        </p:nvGrpSpPr>
        <p:grpSpPr>
          <a:xfrm>
            <a:off x="3314385" y="136870"/>
            <a:ext cx="946328" cy="226480"/>
            <a:chOff x="2345874" y="280659"/>
            <a:chExt cx="921760" cy="226480"/>
          </a:xfrm>
        </p:grpSpPr>
        <p:sp>
          <p:nvSpPr>
            <p:cNvPr id="23"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24" name="テキスト ボックス 23"/>
            <p:cNvSpPr txBox="1"/>
            <p:nvPr/>
          </p:nvSpPr>
          <p:spPr>
            <a:xfrm>
              <a:off x="2649016" y="280659"/>
              <a:ext cx="315713" cy="223138"/>
            </a:xfrm>
            <a:prstGeom prst="rect">
              <a:avLst/>
            </a:prstGeom>
            <a:noFill/>
          </p:spPr>
          <p:txBody>
            <a:bodyPr wrap="none" rtlCol="0">
              <a:spAutoFit/>
            </a:bodyPr>
            <a:lstStyle/>
            <a:p>
              <a:pPr algn="ctr"/>
              <a:r>
                <a:rPr kumimoji="1" lang="en-US" altLang="ja-JP" sz="850" b="1">
                  <a:solidFill>
                    <a:srgbClr val="00253C"/>
                  </a:solidFill>
                  <a:latin typeface="+mn-ea"/>
                  <a:cs typeface="メイリオ" panose="020B0604030504040204" pitchFamily="50" charset="-128"/>
                </a:rPr>
                <a:t>PC</a:t>
              </a:r>
              <a:endParaRPr kumimoji="1" lang="ja-JP" altLang="en-US" sz="850" b="1">
                <a:solidFill>
                  <a:srgbClr val="00253C"/>
                </a:solidFill>
                <a:latin typeface="+mn-ea"/>
                <a:cs typeface="メイリオ" panose="020B0604030504040204" pitchFamily="50" charset="-128"/>
              </a:endParaRPr>
            </a:p>
          </p:txBody>
        </p:sp>
      </p:grpSp>
      <p:grpSp>
        <p:nvGrpSpPr>
          <p:cNvPr id="35" name="グループ化 34">
            <a:extLst>
              <a:ext uri="{FF2B5EF4-FFF2-40B4-BE49-F238E27FC236}">
                <a16:creationId xmlns:a16="http://schemas.microsoft.com/office/drawing/2014/main" id="{F972C642-A6F9-4856-8688-90B2D86C1C86}"/>
              </a:ext>
            </a:extLst>
          </p:cNvPr>
          <p:cNvGrpSpPr/>
          <p:nvPr/>
        </p:nvGrpSpPr>
        <p:grpSpPr bwMode="auto">
          <a:xfrm rot="6312102">
            <a:off x="2476340" y="2771632"/>
            <a:ext cx="1522296" cy="781067"/>
            <a:chOff x="11820526" y="8207375"/>
            <a:chExt cx="1116012" cy="1035050"/>
          </a:xfrm>
          <a:solidFill>
            <a:srgbClr val="C00000"/>
          </a:solidFill>
        </p:grpSpPr>
        <p:sp>
          <p:nvSpPr>
            <p:cNvPr id="36" name="Freeform 11">
              <a:extLst>
                <a:ext uri="{FF2B5EF4-FFF2-40B4-BE49-F238E27FC236}">
                  <a16:creationId xmlns:a16="http://schemas.microsoft.com/office/drawing/2014/main" id="{73845F07-850D-4993-86C4-9358F05DEE45}"/>
                </a:ext>
              </a:extLst>
            </p:cNvPr>
            <p:cNvSpPr>
              <a:spLocks/>
            </p:cNvSpPr>
            <p:nvPr/>
          </p:nvSpPr>
          <p:spPr bwMode="auto">
            <a:xfrm>
              <a:off x="11820526" y="8377238"/>
              <a:ext cx="914400" cy="865187"/>
            </a:xfrm>
            <a:custGeom>
              <a:avLst/>
              <a:gdLst/>
              <a:ahLst/>
              <a:cxnLst>
                <a:cxn ang="0">
                  <a:pos x="225" y="0"/>
                </a:cxn>
                <a:cxn ang="0">
                  <a:pos x="227" y="0"/>
                </a:cxn>
                <a:cxn ang="0">
                  <a:pos x="231" y="13"/>
                </a:cxn>
                <a:cxn ang="0">
                  <a:pos x="230" y="14"/>
                </a:cxn>
                <a:cxn ang="0">
                  <a:pos x="133" y="66"/>
                </a:cxn>
                <a:cxn ang="0">
                  <a:pos x="56" y="142"/>
                </a:cxn>
                <a:cxn ang="0">
                  <a:pos x="21" y="191"/>
                </a:cxn>
                <a:cxn ang="0">
                  <a:pos x="14" y="186"/>
                </a:cxn>
                <a:cxn ang="0">
                  <a:pos x="46" y="130"/>
                </a:cxn>
                <a:cxn ang="0">
                  <a:pos x="125" y="53"/>
                </a:cxn>
                <a:cxn ang="0">
                  <a:pos x="225" y="0"/>
                </a:cxn>
              </a:cxnLst>
              <a:rect l="0" t="0" r="r" b="b"/>
              <a:pathLst>
                <a:path w="241" h="228">
                  <a:moveTo>
                    <a:pt x="225" y="0"/>
                  </a:moveTo>
                  <a:cubicBezTo>
                    <a:pt x="226" y="0"/>
                    <a:pt x="226" y="0"/>
                    <a:pt x="227" y="0"/>
                  </a:cubicBezTo>
                  <a:cubicBezTo>
                    <a:pt x="233" y="0"/>
                    <a:pt x="241" y="4"/>
                    <a:pt x="231" y="13"/>
                  </a:cubicBezTo>
                  <a:cubicBezTo>
                    <a:pt x="231" y="13"/>
                    <a:pt x="230" y="14"/>
                    <a:pt x="230" y="14"/>
                  </a:cubicBezTo>
                  <a:cubicBezTo>
                    <a:pt x="228" y="14"/>
                    <a:pt x="176" y="33"/>
                    <a:pt x="133" y="66"/>
                  </a:cubicBezTo>
                  <a:cubicBezTo>
                    <a:pt x="88" y="98"/>
                    <a:pt x="56" y="142"/>
                    <a:pt x="56" y="142"/>
                  </a:cubicBezTo>
                  <a:cubicBezTo>
                    <a:pt x="56" y="142"/>
                    <a:pt x="34" y="169"/>
                    <a:pt x="21" y="191"/>
                  </a:cubicBezTo>
                  <a:cubicBezTo>
                    <a:pt x="0" y="228"/>
                    <a:pt x="4" y="211"/>
                    <a:pt x="14" y="186"/>
                  </a:cubicBezTo>
                  <a:cubicBezTo>
                    <a:pt x="11" y="188"/>
                    <a:pt x="45" y="130"/>
                    <a:pt x="46" y="130"/>
                  </a:cubicBezTo>
                  <a:cubicBezTo>
                    <a:pt x="46" y="130"/>
                    <a:pt x="79" y="85"/>
                    <a:pt x="125" y="53"/>
                  </a:cubicBezTo>
                  <a:cubicBezTo>
                    <a:pt x="170" y="19"/>
                    <a:pt x="223" y="0"/>
                    <a:pt x="225" y="0"/>
                  </a:cubicBezTo>
                  <a:close/>
                </a:path>
              </a:pathLst>
            </a:custGeom>
            <a:grpFill/>
            <a:ln w="9525">
              <a:noFill/>
              <a:round/>
              <a:headEnd/>
              <a:tailEnd/>
            </a:ln>
          </p:spPr>
          <p:txBody>
            <a:bodyPr/>
            <a:lstStyle/>
            <a:p>
              <a:pPr>
                <a:defRPr/>
              </a:pPr>
              <a:endParaRPr lang="ja-JP" altLang="en-US">
                <a:solidFill>
                  <a:prstClr val="black"/>
                </a:solidFill>
              </a:endParaRPr>
            </a:p>
          </p:txBody>
        </p:sp>
        <p:sp>
          <p:nvSpPr>
            <p:cNvPr id="37" name="Freeform 12">
              <a:extLst>
                <a:ext uri="{FF2B5EF4-FFF2-40B4-BE49-F238E27FC236}">
                  <a16:creationId xmlns:a16="http://schemas.microsoft.com/office/drawing/2014/main" id="{04AE59B6-9135-4DC3-B47E-AB8937312EEF}"/>
                </a:ext>
              </a:extLst>
            </p:cNvPr>
            <p:cNvSpPr>
              <a:spLocks/>
            </p:cNvSpPr>
            <p:nvPr/>
          </p:nvSpPr>
          <p:spPr bwMode="auto">
            <a:xfrm>
              <a:off x="12476163" y="8207375"/>
              <a:ext cx="460375" cy="492125"/>
            </a:xfrm>
            <a:custGeom>
              <a:avLst/>
              <a:gdLst/>
              <a:ahLst/>
              <a:cxnLst>
                <a:cxn ang="0">
                  <a:pos x="115" y="26"/>
                </a:cxn>
                <a:cxn ang="0">
                  <a:pos x="113" y="25"/>
                </a:cxn>
                <a:cxn ang="0">
                  <a:pos x="110" y="24"/>
                </a:cxn>
                <a:cxn ang="0">
                  <a:pos x="103" y="23"/>
                </a:cxn>
                <a:cxn ang="0">
                  <a:pos x="89" y="19"/>
                </a:cxn>
                <a:cxn ang="0">
                  <a:pos x="12" y="0"/>
                </a:cxn>
                <a:cxn ang="0">
                  <a:pos x="10" y="0"/>
                </a:cxn>
                <a:cxn ang="0">
                  <a:pos x="7" y="13"/>
                </a:cxn>
                <a:cxn ang="0">
                  <a:pos x="8" y="14"/>
                </a:cxn>
                <a:cxn ang="0">
                  <a:pos x="84" y="33"/>
                </a:cxn>
                <a:cxn ang="0">
                  <a:pos x="98" y="37"/>
                </a:cxn>
                <a:cxn ang="0">
                  <a:pos x="91" y="43"/>
                </a:cxn>
                <a:cxn ang="0">
                  <a:pos x="74" y="61"/>
                </a:cxn>
                <a:cxn ang="0">
                  <a:pos x="51" y="100"/>
                </a:cxn>
                <a:cxn ang="0">
                  <a:pos x="58" y="105"/>
                </a:cxn>
                <a:cxn ang="0">
                  <a:pos x="84" y="72"/>
                </a:cxn>
                <a:cxn ang="0">
                  <a:pos x="100" y="55"/>
                </a:cxn>
                <a:cxn ang="0">
                  <a:pos x="118" y="39"/>
                </a:cxn>
                <a:cxn ang="0">
                  <a:pos x="118" y="39"/>
                </a:cxn>
                <a:cxn ang="0">
                  <a:pos x="118" y="39"/>
                </a:cxn>
                <a:cxn ang="0">
                  <a:pos x="120" y="33"/>
                </a:cxn>
                <a:cxn ang="0">
                  <a:pos x="115" y="26"/>
                </a:cxn>
              </a:cxnLst>
              <a:rect l="0" t="0" r="r" b="b"/>
              <a:pathLst>
                <a:path w="121" h="130">
                  <a:moveTo>
                    <a:pt x="115" y="26"/>
                  </a:moveTo>
                  <a:cubicBezTo>
                    <a:pt x="113" y="25"/>
                    <a:pt x="113" y="25"/>
                    <a:pt x="113" y="25"/>
                  </a:cubicBezTo>
                  <a:cubicBezTo>
                    <a:pt x="110" y="24"/>
                    <a:pt x="110" y="24"/>
                    <a:pt x="110" y="24"/>
                  </a:cubicBezTo>
                  <a:cubicBezTo>
                    <a:pt x="103" y="23"/>
                    <a:pt x="103" y="23"/>
                    <a:pt x="103" y="23"/>
                  </a:cubicBezTo>
                  <a:cubicBezTo>
                    <a:pt x="89" y="19"/>
                    <a:pt x="89" y="19"/>
                    <a:pt x="89" y="19"/>
                  </a:cubicBezTo>
                  <a:cubicBezTo>
                    <a:pt x="51" y="10"/>
                    <a:pt x="13" y="0"/>
                    <a:pt x="12" y="0"/>
                  </a:cubicBezTo>
                  <a:cubicBezTo>
                    <a:pt x="11" y="0"/>
                    <a:pt x="11" y="0"/>
                    <a:pt x="10" y="0"/>
                  </a:cubicBezTo>
                  <a:cubicBezTo>
                    <a:pt x="0" y="4"/>
                    <a:pt x="4" y="11"/>
                    <a:pt x="7" y="13"/>
                  </a:cubicBezTo>
                  <a:cubicBezTo>
                    <a:pt x="8" y="14"/>
                    <a:pt x="8" y="14"/>
                    <a:pt x="8" y="14"/>
                  </a:cubicBezTo>
                  <a:cubicBezTo>
                    <a:pt x="9" y="14"/>
                    <a:pt x="47" y="24"/>
                    <a:pt x="84" y="33"/>
                  </a:cubicBezTo>
                  <a:cubicBezTo>
                    <a:pt x="89" y="34"/>
                    <a:pt x="93" y="35"/>
                    <a:pt x="98" y="37"/>
                  </a:cubicBezTo>
                  <a:cubicBezTo>
                    <a:pt x="95" y="39"/>
                    <a:pt x="93" y="41"/>
                    <a:pt x="91" y="43"/>
                  </a:cubicBezTo>
                  <a:cubicBezTo>
                    <a:pt x="80" y="53"/>
                    <a:pt x="74" y="61"/>
                    <a:pt x="74" y="61"/>
                  </a:cubicBezTo>
                  <a:cubicBezTo>
                    <a:pt x="73" y="60"/>
                    <a:pt x="48" y="101"/>
                    <a:pt x="51" y="100"/>
                  </a:cubicBezTo>
                  <a:cubicBezTo>
                    <a:pt x="44" y="118"/>
                    <a:pt x="42" y="130"/>
                    <a:pt x="58" y="105"/>
                  </a:cubicBezTo>
                  <a:cubicBezTo>
                    <a:pt x="68" y="90"/>
                    <a:pt x="84" y="72"/>
                    <a:pt x="84" y="72"/>
                  </a:cubicBezTo>
                  <a:cubicBezTo>
                    <a:pt x="84" y="72"/>
                    <a:pt x="90" y="64"/>
                    <a:pt x="100" y="55"/>
                  </a:cubicBezTo>
                  <a:cubicBezTo>
                    <a:pt x="105" y="50"/>
                    <a:pt x="111" y="44"/>
                    <a:pt x="118" y="39"/>
                  </a:cubicBezTo>
                  <a:cubicBezTo>
                    <a:pt x="118" y="39"/>
                    <a:pt x="118" y="39"/>
                    <a:pt x="118" y="39"/>
                  </a:cubicBezTo>
                  <a:cubicBezTo>
                    <a:pt x="118" y="39"/>
                    <a:pt x="118" y="39"/>
                    <a:pt x="118" y="39"/>
                  </a:cubicBezTo>
                  <a:cubicBezTo>
                    <a:pt x="118" y="39"/>
                    <a:pt x="121" y="37"/>
                    <a:pt x="120" y="33"/>
                  </a:cubicBezTo>
                  <a:cubicBezTo>
                    <a:pt x="120" y="29"/>
                    <a:pt x="117" y="27"/>
                    <a:pt x="115" y="26"/>
                  </a:cubicBezTo>
                  <a:close/>
                </a:path>
              </a:pathLst>
            </a:custGeom>
            <a:grpFill/>
            <a:ln w="9525">
              <a:noFill/>
              <a:round/>
              <a:headEnd/>
              <a:tailEnd/>
            </a:ln>
          </p:spPr>
          <p:txBody>
            <a:bodyPr/>
            <a:lstStyle/>
            <a:p>
              <a:pPr>
                <a:defRPr/>
              </a:pPr>
              <a:endParaRPr lang="ja-JP" altLang="en-US">
                <a:solidFill>
                  <a:prstClr val="black"/>
                </a:solidFill>
              </a:endParaRPr>
            </a:p>
          </p:txBody>
        </p:sp>
      </p:grpSp>
      <p:sp>
        <p:nvSpPr>
          <p:cNvPr id="39" name="正方形/長方形 38">
            <a:extLst>
              <a:ext uri="{FF2B5EF4-FFF2-40B4-BE49-F238E27FC236}">
                <a16:creationId xmlns:a16="http://schemas.microsoft.com/office/drawing/2014/main" id="{425DB89A-2706-4B26-8745-489F015A6249}"/>
              </a:ext>
            </a:extLst>
          </p:cNvPr>
          <p:cNvSpPr/>
          <p:nvPr/>
        </p:nvSpPr>
        <p:spPr>
          <a:xfrm>
            <a:off x="3330341" y="2325436"/>
            <a:ext cx="949448" cy="253916"/>
          </a:xfrm>
          <a:prstGeom prst="rect">
            <a:avLst/>
          </a:prstGeom>
          <a:noFill/>
        </p:spPr>
        <p:txBody>
          <a:bodyPr wrap="square">
            <a:spAutoFit/>
          </a:bodyPr>
          <a:lstStyle/>
          <a:p>
            <a:r>
              <a:rPr lang="ja-JP" altLang="en-US" sz="1050" b="1">
                <a:latin typeface="HGPｺﾞｼｯｸM" panose="020B0600000000000000" pitchFamily="50" charset="-128"/>
                <a:ea typeface="HGPｺﾞｼｯｸM" panose="020B0600000000000000" pitchFamily="50" charset="-128"/>
              </a:rPr>
              <a:t>再生終了後</a:t>
            </a:r>
          </a:p>
        </p:txBody>
      </p:sp>
      <p:sp>
        <p:nvSpPr>
          <p:cNvPr id="30" name="テキスト ボックス 32">
            <a:extLst>
              <a:ext uri="{FF2B5EF4-FFF2-40B4-BE49-F238E27FC236}">
                <a16:creationId xmlns:a16="http://schemas.microsoft.com/office/drawing/2014/main" id="{0C5B7B27-FDFA-4EC0-B2A2-64097E7F1489}"/>
              </a:ext>
            </a:extLst>
          </p:cNvPr>
          <p:cNvSpPr txBox="1">
            <a:spLocks noChangeArrowheads="1"/>
          </p:cNvSpPr>
          <p:nvPr/>
        </p:nvSpPr>
        <p:spPr bwMode="auto">
          <a:xfrm>
            <a:off x="285295" y="4677149"/>
            <a:ext cx="1486304"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ja-JP" altLang="en-US" sz="900" dirty="0">
                <a:latin typeface="HGP創英角ｺﾞｼｯｸUB" panose="020B0900000000000000" pitchFamily="50" charset="-128"/>
                <a:ea typeface="HGP創英角ｺﾞｼｯｸUB" panose="020B0900000000000000" pitchFamily="50" charset="-128"/>
              </a:rPr>
              <a:t>・動画再生中</a:t>
            </a:r>
          </a:p>
          <a:p>
            <a:r>
              <a:rPr lang="ja-JP" altLang="en-US" sz="800" dirty="0">
                <a:latin typeface="HGPｺﾞｼｯｸM" panose="020B0600000000000000" pitchFamily="50" charset="-128"/>
                <a:ea typeface="HGPｺﾞｼｯｸM" panose="020B0600000000000000" pitchFamily="50" charset="-128"/>
              </a:rPr>
              <a:t>　クリックにより誘導先遷移</a:t>
            </a:r>
            <a:br>
              <a:rPr lang="en-US" altLang="ja-JP" sz="900" dirty="0">
                <a:latin typeface="HGPｺﾞｼｯｸM" panose="020B0600000000000000" pitchFamily="50" charset="-128"/>
                <a:ea typeface="HGPｺﾞｼｯｸM" panose="020B0600000000000000" pitchFamily="50" charset="-128"/>
              </a:rPr>
            </a:br>
            <a:br>
              <a:rPr lang="en-US" altLang="ja-JP" sz="900" dirty="0">
                <a:solidFill>
                  <a:srgbClr val="000000"/>
                </a:solidFill>
                <a:latin typeface="HGPｺﾞｼｯｸM" panose="020B0600000000000000" pitchFamily="50" charset="-128"/>
                <a:ea typeface="HGPｺﾞｼｯｸM" panose="020B0600000000000000" pitchFamily="50" charset="-128"/>
                <a:cs typeface="メイリオ" pitchFamily="50" charset="-128"/>
              </a:rPr>
            </a:br>
            <a:r>
              <a:rPr lang="ja-JP" altLang="en-US" sz="900" dirty="0">
                <a:solidFill>
                  <a:srgbClr val="000000"/>
                </a:solidFill>
                <a:latin typeface="HGP創英角ｺﾞｼｯｸUB" panose="020B0900000000000000" pitchFamily="50" charset="-128"/>
                <a:ea typeface="HGP創英角ｺﾞｼｯｸUB" panose="020B0900000000000000" pitchFamily="50" charset="-128"/>
                <a:cs typeface="メイリオ" pitchFamily="50" charset="-128"/>
              </a:rPr>
              <a:t>・動画再生後</a:t>
            </a:r>
            <a:endParaRPr lang="en-US" altLang="ja-JP" sz="900" dirty="0">
              <a:solidFill>
                <a:srgbClr val="000000"/>
              </a:solidFill>
              <a:latin typeface="HGPｺﾞｼｯｸM" panose="020B0600000000000000" pitchFamily="50" charset="-128"/>
              <a:ea typeface="HGPｺﾞｼｯｸM" panose="020B0600000000000000" pitchFamily="50" charset="-128"/>
              <a:cs typeface="メイリオ" pitchFamily="50" charset="-128"/>
            </a:endParaRPr>
          </a:p>
          <a:p>
            <a:pPr marL="88900"/>
            <a:r>
              <a:rPr lang="ja-JP" altLang="en-US" sz="800" dirty="0">
                <a:solidFill>
                  <a:srgbClr val="000000"/>
                </a:solidFill>
                <a:latin typeface="HGPｺﾞｼｯｸM" panose="020B0600000000000000" pitchFamily="50" charset="-128"/>
                <a:ea typeface="HGPｺﾞｼｯｸM" panose="020B0600000000000000" pitchFamily="50" charset="-128"/>
                <a:cs typeface="メイリオ" pitchFamily="50" charset="-128"/>
              </a:rPr>
              <a:t>最長</a:t>
            </a:r>
            <a:r>
              <a:rPr lang="en-US" altLang="ja-JP" sz="800" dirty="0">
                <a:solidFill>
                  <a:srgbClr val="000000"/>
                </a:solidFill>
                <a:latin typeface="HGPｺﾞｼｯｸM" panose="020B0600000000000000" pitchFamily="50" charset="-128"/>
                <a:ea typeface="HGPｺﾞｼｯｸM" panose="020B0600000000000000" pitchFamily="50" charset="-128"/>
                <a:cs typeface="メイリオ" pitchFamily="50" charset="-128"/>
              </a:rPr>
              <a:t>60</a:t>
            </a:r>
            <a:r>
              <a:rPr lang="ja-JP" altLang="en-US" sz="800" dirty="0">
                <a:solidFill>
                  <a:srgbClr val="000000"/>
                </a:solidFill>
                <a:latin typeface="HGPｺﾞｼｯｸM" panose="020B0600000000000000" pitchFamily="50" charset="-128"/>
                <a:ea typeface="HGPｺﾞｼｯｸM" panose="020B0600000000000000" pitchFamily="50" charset="-128"/>
                <a:cs typeface="メイリオ" pitchFamily="50" charset="-128"/>
              </a:rPr>
              <a:t>秒間の動画再生後、</a:t>
            </a:r>
            <a:endParaRPr lang="en-US" altLang="ja-JP" sz="800" dirty="0">
              <a:solidFill>
                <a:srgbClr val="000000"/>
              </a:solidFill>
              <a:latin typeface="HGPｺﾞｼｯｸM" panose="020B0600000000000000" pitchFamily="50" charset="-128"/>
              <a:ea typeface="HGPｺﾞｼｯｸM" panose="020B0600000000000000" pitchFamily="50" charset="-128"/>
              <a:cs typeface="メイリオ" pitchFamily="50" charset="-128"/>
            </a:endParaRPr>
          </a:p>
          <a:p>
            <a:pPr marL="88900"/>
            <a:r>
              <a:rPr lang="ja-JP" altLang="en-US" sz="800" dirty="0">
                <a:solidFill>
                  <a:srgbClr val="000000"/>
                </a:solidFill>
                <a:latin typeface="HGPｺﾞｼｯｸM" panose="020B0600000000000000" pitchFamily="50" charset="-128"/>
                <a:ea typeface="HGPｺﾞｼｯｸM" panose="020B0600000000000000" pitchFamily="50" charset="-128"/>
                <a:cs typeface="メイリオ" pitchFamily="50" charset="-128"/>
              </a:rPr>
              <a:t>弊社規定のデザインが</a:t>
            </a:r>
            <a:endParaRPr lang="en-US" altLang="ja-JP" sz="800" dirty="0">
              <a:solidFill>
                <a:srgbClr val="000000"/>
              </a:solidFill>
              <a:latin typeface="HGPｺﾞｼｯｸM" panose="020B0600000000000000" pitchFamily="50" charset="-128"/>
              <a:ea typeface="HGPｺﾞｼｯｸM" panose="020B0600000000000000" pitchFamily="50" charset="-128"/>
              <a:cs typeface="メイリオ" pitchFamily="50" charset="-128"/>
            </a:endParaRPr>
          </a:p>
          <a:p>
            <a:pPr marL="88900"/>
            <a:r>
              <a:rPr lang="ja-JP" altLang="en-US" sz="800" dirty="0">
                <a:solidFill>
                  <a:srgbClr val="000000"/>
                </a:solidFill>
                <a:latin typeface="HGPｺﾞｼｯｸM" panose="020B0600000000000000" pitchFamily="50" charset="-128"/>
                <a:ea typeface="HGPｺﾞｼｯｸM" panose="020B0600000000000000" pitchFamily="50" charset="-128"/>
                <a:cs typeface="メイリオ" pitchFamily="50" charset="-128"/>
              </a:rPr>
              <a:t>自動的に表示されます。</a:t>
            </a:r>
            <a:endParaRPr lang="en-US" altLang="ja-JP" sz="800" dirty="0">
              <a:solidFill>
                <a:srgbClr val="000000"/>
              </a:solidFill>
              <a:latin typeface="HGPｺﾞｼｯｸM" panose="020B0600000000000000" pitchFamily="50" charset="-128"/>
              <a:ea typeface="HGPｺﾞｼｯｸM" panose="020B0600000000000000" pitchFamily="50" charset="-128"/>
              <a:cs typeface="メイリオ" pitchFamily="50" charset="-128"/>
            </a:endParaRPr>
          </a:p>
          <a:p>
            <a:pPr eaLnBrk="1" fontAlgn="base" hangingPunct="1">
              <a:spcBef>
                <a:spcPct val="0"/>
              </a:spcBef>
              <a:spcAft>
                <a:spcPct val="0"/>
              </a:spcAft>
            </a:pPr>
            <a:endParaRPr lang="en-US" altLang="ja-JP" sz="900" dirty="0">
              <a:solidFill>
                <a:srgbClr val="000000"/>
              </a:solidFill>
              <a:latin typeface="HGPｺﾞｼｯｸM" panose="020B0600000000000000" pitchFamily="50" charset="-128"/>
              <a:ea typeface="HGPｺﾞｼｯｸM" panose="020B0600000000000000" pitchFamily="50" charset="-128"/>
              <a:cs typeface="メイリオ" pitchFamily="50" charset="-128"/>
            </a:endParaRPr>
          </a:p>
          <a:p>
            <a:pPr eaLnBrk="1" fontAlgn="base" hangingPunct="1">
              <a:spcBef>
                <a:spcPct val="0"/>
              </a:spcBef>
              <a:spcAft>
                <a:spcPct val="0"/>
              </a:spcAft>
            </a:pPr>
            <a:r>
              <a:rPr lang="ja-JP" altLang="en-US" sz="800" dirty="0">
                <a:solidFill>
                  <a:srgbClr val="000000"/>
                </a:solidFill>
                <a:latin typeface="HGPｺﾞｼｯｸM" panose="020B0600000000000000" pitchFamily="50" charset="-128"/>
                <a:ea typeface="HGPｺﾞｼｯｸM" panose="020B0600000000000000" pitchFamily="50" charset="-128"/>
                <a:cs typeface="メイリオ" pitchFamily="50" charset="-128"/>
              </a:rPr>
              <a:t>＊音声はデフォルト</a:t>
            </a:r>
            <a:r>
              <a:rPr lang="en-US" altLang="ja-JP" sz="800" dirty="0">
                <a:solidFill>
                  <a:srgbClr val="000000"/>
                </a:solidFill>
                <a:latin typeface="HGPｺﾞｼｯｸM" panose="020B0600000000000000" pitchFamily="50" charset="-128"/>
                <a:ea typeface="HGPｺﾞｼｯｸM" panose="020B0600000000000000" pitchFamily="50" charset="-128"/>
                <a:cs typeface="メイリオ" pitchFamily="50" charset="-128"/>
              </a:rPr>
              <a:t>OFF</a:t>
            </a:r>
          </a:p>
        </p:txBody>
      </p:sp>
      <p:sp>
        <p:nvSpPr>
          <p:cNvPr id="38" name="テキスト ボックス 34">
            <a:extLst>
              <a:ext uri="{FF2B5EF4-FFF2-40B4-BE49-F238E27FC236}">
                <a16:creationId xmlns:a16="http://schemas.microsoft.com/office/drawing/2014/main" id="{E1C74024-A3F0-4638-B2D5-1C0507BB656D}"/>
              </a:ext>
            </a:extLst>
          </p:cNvPr>
          <p:cNvSpPr txBox="1"/>
          <p:nvPr/>
        </p:nvSpPr>
        <p:spPr>
          <a:xfrm>
            <a:off x="6709557" y="212800"/>
            <a:ext cx="1733863" cy="492443"/>
          </a:xfrm>
          <a:prstGeom prst="rect">
            <a:avLst/>
          </a:prstGeom>
          <a:solidFill>
            <a:schemeClr val="bg1"/>
          </a:solidFill>
          <a:ln>
            <a:noFill/>
          </a:ln>
        </p:spPr>
        <p:txBody>
          <a:bodyPr wrap="square" rtlCol="0">
            <a:spAutoFit/>
          </a:bodyPr>
          <a:lstStyle/>
          <a:p>
            <a:r>
              <a:rPr lang="ja-JP" altLang="en-US" sz="1000">
                <a:latin typeface="Meiryo UI" panose="020B0604030504040204" pitchFamily="50" charset="-128"/>
                <a:ea typeface="Meiryo UI" panose="020B0604030504040204" pitchFamily="50" charset="-128"/>
                <a:cs typeface="Meiryo UI" panose="020B0604030504040204" pitchFamily="50" charset="-128"/>
              </a:rPr>
              <a:t>デモページ</a:t>
            </a:r>
            <a:r>
              <a:rPr lang="en-GB" altLang="ja-JP" sz="1000">
                <a:latin typeface="Meiryo UI" panose="020B0604030504040204" pitchFamily="50" charset="-128"/>
                <a:ea typeface="Meiryo UI" panose="020B0604030504040204" pitchFamily="50" charset="-128"/>
                <a:cs typeface="Meiryo UI" panose="020B0604030504040204" pitchFamily="50" charset="-128"/>
              </a:rPr>
              <a:t> </a:t>
            </a:r>
            <a:r>
              <a:rPr lang="en-US" altLang="ja-JP" sz="1000">
                <a:latin typeface="Meiryo UI" panose="020B0604030504040204" pitchFamily="50" charset="-128"/>
                <a:ea typeface="Meiryo UI" panose="020B0604030504040204" pitchFamily="50" charset="-128"/>
                <a:cs typeface="Meiryo UI" panose="020B0604030504040204" pitchFamily="50" charset="-128"/>
              </a:rPr>
              <a:t>URL</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a:p>
            <a:r>
              <a:rPr lang="en-US" altLang="ja-JP" sz="800">
                <a:hlinkClick r:id="rId5"/>
              </a:rPr>
              <a:t>https://www.nikkei.com/?ad_preview_li_id=40938</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AEB36AFE-F03D-4EDA-8F99-093CCF42A91B}"/>
              </a:ext>
            </a:extLst>
          </p:cNvPr>
          <p:cNvSpPr txBox="1"/>
          <p:nvPr/>
        </p:nvSpPr>
        <p:spPr>
          <a:xfrm>
            <a:off x="198120" y="616458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700" dirty="0">
                <a:solidFill>
                  <a:srgbClr val="333333"/>
                </a:solidFill>
                <a:latin typeface="HGPゴシック"/>
                <a:ea typeface="ＭＳ Ｐゴシック"/>
                <a:cs typeface="Segoe UI"/>
              </a:rPr>
              <a:t>※</a:t>
            </a:r>
            <a:r>
              <a:rPr lang="ja-JP" altLang="en-US" sz="700">
                <a:solidFill>
                  <a:srgbClr val="333333"/>
                </a:solidFill>
                <a:latin typeface="HGPゴシック"/>
                <a:ea typeface="ＭＳ Ｐゴシック"/>
                <a:cs typeface="Segoe UI"/>
              </a:rPr>
              <a:t>掲載イメージ。デザインは変更になる</a:t>
            </a:r>
            <a:endParaRPr lang="en-US" altLang="ja-JP" sz="800">
              <a:solidFill>
                <a:srgbClr val="000000"/>
              </a:solidFill>
              <a:latin typeface="HGPゴシック"/>
              <a:ea typeface="ＭＳ Ｐゴシック"/>
              <a:cs typeface="Segoe UI"/>
            </a:endParaRPr>
          </a:p>
          <a:p>
            <a:r>
              <a:rPr lang="ja-JP" altLang="en-US" sz="700">
                <a:solidFill>
                  <a:srgbClr val="333333"/>
                </a:solidFill>
                <a:latin typeface="HGPゴシック"/>
                <a:ea typeface="ＭＳ Ｐゴシック"/>
                <a:cs typeface="Segoe UI"/>
              </a:rPr>
              <a:t>場合がございます。</a:t>
            </a:r>
            <a:endParaRPr lang="en-US" altLang="ja-JP" sz="800">
              <a:latin typeface="HGPゴシック"/>
              <a:ea typeface="ＭＳ Ｐゴシック"/>
            </a:endParaRPr>
          </a:p>
        </p:txBody>
      </p:sp>
      <p:sp>
        <p:nvSpPr>
          <p:cNvPr id="31" name="Text Box 16">
            <a:extLst>
              <a:ext uri="{FF2B5EF4-FFF2-40B4-BE49-F238E27FC236}">
                <a16:creationId xmlns:a16="http://schemas.microsoft.com/office/drawing/2014/main" id="{FA07AEFD-5978-4C24-9858-624CB86C6382}"/>
              </a:ext>
            </a:extLst>
          </p:cNvPr>
          <p:cNvSpPr txBox="1">
            <a:spLocks noChangeArrowheads="1"/>
          </p:cNvSpPr>
          <p:nvPr/>
        </p:nvSpPr>
        <p:spPr bwMode="auto">
          <a:xfrm>
            <a:off x="9065705" y="6352051"/>
            <a:ext cx="84029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2021.12.1</a:t>
            </a:r>
            <a:r>
              <a:rPr kumimoji="0" lang="ja-JP" altLang="en-US" sz="800">
                <a:solidFill>
                  <a:srgbClr val="C00000"/>
                </a:solidFill>
                <a:latin typeface="Century Gothic"/>
                <a:ea typeface="HGPｺﾞｼｯｸM"/>
              </a:rPr>
              <a:t>更新</a:t>
            </a:r>
            <a:endParaRPr kumimoji="0" lang="ja-JP" altLang="en-US" sz="800" dirty="0">
              <a:solidFill>
                <a:srgbClr val="C00000"/>
              </a:solidFill>
              <a:latin typeface="Century Gothic"/>
              <a:ea typeface="HGPｺﾞｼｯｸM"/>
            </a:endParaRPr>
          </a:p>
        </p:txBody>
      </p:sp>
      <p:grpSp>
        <p:nvGrpSpPr>
          <p:cNvPr id="29" name="グループ化 28">
            <a:extLst>
              <a:ext uri="{FF2B5EF4-FFF2-40B4-BE49-F238E27FC236}">
                <a16:creationId xmlns:a16="http://schemas.microsoft.com/office/drawing/2014/main" id="{05321F4C-BFA8-4F73-AE0F-CF56A7CD98D4}"/>
              </a:ext>
            </a:extLst>
          </p:cNvPr>
          <p:cNvGrpSpPr/>
          <p:nvPr/>
        </p:nvGrpSpPr>
        <p:grpSpPr>
          <a:xfrm>
            <a:off x="3321128" y="448519"/>
            <a:ext cx="947695" cy="226480"/>
            <a:chOff x="2345323" y="280659"/>
            <a:chExt cx="923091" cy="226480"/>
          </a:xfrm>
        </p:grpSpPr>
        <p:sp>
          <p:nvSpPr>
            <p:cNvPr id="32" name="角丸四角形 5">
              <a:extLst>
                <a:ext uri="{FF2B5EF4-FFF2-40B4-BE49-F238E27FC236}">
                  <a16:creationId xmlns:a16="http://schemas.microsoft.com/office/drawing/2014/main" id="{FA7A7162-5156-4454-A9C4-9A1CE6359E87}"/>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dirty="0">
                <a:solidFill>
                  <a:srgbClr val="003963"/>
                </a:solidFill>
                <a:latin typeface="+mn-ea"/>
              </a:endParaRPr>
            </a:p>
          </p:txBody>
        </p:sp>
        <p:sp>
          <p:nvSpPr>
            <p:cNvPr id="33" name="テキスト ボックス 32">
              <a:extLst>
                <a:ext uri="{FF2B5EF4-FFF2-40B4-BE49-F238E27FC236}">
                  <a16:creationId xmlns:a16="http://schemas.microsoft.com/office/drawing/2014/main" id="{E7FCCBCC-6DAC-4539-B197-DF4441A084D1}"/>
                </a:ext>
              </a:extLst>
            </p:cNvPr>
            <p:cNvSpPr txBox="1"/>
            <p:nvPr/>
          </p:nvSpPr>
          <p:spPr>
            <a:xfrm>
              <a:off x="2345323" y="280659"/>
              <a:ext cx="923091" cy="223138"/>
            </a:xfrm>
            <a:prstGeom prst="rect">
              <a:avLst/>
            </a:prstGeom>
            <a:noFill/>
          </p:spPr>
          <p:txBody>
            <a:bodyPr wrap="none" rtlCol="0">
              <a:spAutoFit/>
            </a:bodyPr>
            <a:lstStyle/>
            <a:p>
              <a:pPr algn="ctr"/>
              <a:r>
                <a:rPr lang="ja-JP" altLang="en-US" sz="850" b="1" dirty="0">
                  <a:solidFill>
                    <a:srgbClr val="E46C0A"/>
                  </a:solidFill>
                  <a:latin typeface="+mn-ea"/>
                  <a:cs typeface="メイリオ" panose="020B0604030504040204" pitchFamily="50" charset="-128"/>
                </a:rPr>
                <a:t>繁忙期料金対象</a:t>
              </a:r>
              <a:endParaRPr kumimoji="1" lang="ja-JP" altLang="en-US" sz="850" b="1" dirty="0">
                <a:solidFill>
                  <a:srgbClr val="E46C0A"/>
                </a:solidFill>
                <a:latin typeface="+mn-ea"/>
                <a:cs typeface="メイリオ" panose="020B0604030504040204" pitchFamily="50" charset="-128"/>
              </a:endParaRPr>
            </a:p>
          </p:txBody>
        </p:sp>
      </p:grpSp>
    </p:spTree>
    <p:extLst>
      <p:ext uri="{BB962C8B-B14F-4D97-AF65-F5344CB8AC3E}">
        <p14:creationId xmlns:p14="http://schemas.microsoft.com/office/powerpoint/2010/main" val="2146373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図 61">
            <a:extLst>
              <a:ext uri="{FF2B5EF4-FFF2-40B4-BE49-F238E27FC236}">
                <a16:creationId xmlns:a16="http://schemas.microsoft.com/office/drawing/2014/main" id="{98A475D6-BAD9-4828-85F2-39FB7EFFC03A}"/>
              </a:ext>
            </a:extLst>
          </p:cNvPr>
          <p:cNvPicPr>
            <a:picLocks noChangeAspect="1"/>
          </p:cNvPicPr>
          <p:nvPr/>
        </p:nvPicPr>
        <p:blipFill>
          <a:blip r:embed="rId3"/>
          <a:stretch>
            <a:fillRect/>
          </a:stretch>
        </p:blipFill>
        <p:spPr>
          <a:xfrm>
            <a:off x="309768" y="1096108"/>
            <a:ext cx="425760" cy="429279"/>
          </a:xfrm>
          <a:prstGeom prst="rect">
            <a:avLst/>
          </a:prstGeom>
        </p:spPr>
      </p:pic>
      <p:sp>
        <p:nvSpPr>
          <p:cNvPr id="2" name="タイトル 1"/>
          <p:cNvSpPr>
            <a:spLocks noGrp="1"/>
          </p:cNvSpPr>
          <p:nvPr>
            <p:ph type="title"/>
          </p:nvPr>
        </p:nvSpPr>
        <p:spPr/>
        <p:txBody>
          <a:bodyPr/>
          <a:lstStyle/>
          <a:p>
            <a:r>
              <a:rPr kumimoji="1" lang="ja-JP" altLang="en-US"/>
              <a:t>レクタングル動画　（モバイル指定）</a:t>
            </a:r>
          </a:p>
        </p:txBody>
      </p:sp>
      <p:sp>
        <p:nvSpPr>
          <p:cNvPr id="13" name="二等辺三角形 12"/>
          <p:cNvSpPr/>
          <p:nvPr/>
        </p:nvSpPr>
        <p:spPr>
          <a:xfrm rot="5400000">
            <a:off x="973347" y="3644548"/>
            <a:ext cx="260350" cy="2476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402606" y="1016117"/>
            <a:ext cx="4538194" cy="220573"/>
          </a:xfrm>
          <a:prstGeom prst="rect">
            <a:avLst/>
          </a:prstGeom>
          <a:noFill/>
        </p:spPr>
        <p:txBody>
          <a:bodyPr wrap="square">
            <a:spAutoFit/>
          </a:bodyPr>
          <a:lstStyle/>
          <a:p>
            <a:pPr>
              <a:lnSpc>
                <a:spcPts val="1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レクタングル枠に大容量の動画広告を掲載することが可能です</a:t>
            </a:r>
            <a:endParaRPr lang="ja-JP" altLang="en-US" sz="1000" kern="900" spc="5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4402605" y="1236897"/>
            <a:ext cx="5503395" cy="220573"/>
          </a:xfrm>
          <a:prstGeom prst="rect">
            <a:avLst/>
          </a:prstGeom>
          <a:noFill/>
        </p:spPr>
        <p:txBody>
          <a:bodyPr wrap="square">
            <a:spAutoFit/>
          </a:bodyPr>
          <a:lstStyle/>
          <a:p>
            <a:pPr>
              <a:lnSpc>
                <a:spcPts val="1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動画自動再生により読者の視線を集めることができるため、確実にメッセージを届けたい方におすすめです</a:t>
            </a:r>
          </a:p>
        </p:txBody>
      </p:sp>
      <p:sp>
        <p:nvSpPr>
          <p:cNvPr id="18" name="正方形/長方形 17"/>
          <p:cNvSpPr/>
          <p:nvPr/>
        </p:nvSpPr>
        <p:spPr>
          <a:xfrm>
            <a:off x="4437024" y="2507209"/>
            <a:ext cx="4972053" cy="630942"/>
          </a:xfrm>
          <a:prstGeom prst="rect">
            <a:avLst/>
          </a:prstGeom>
          <a:noFill/>
        </p:spPr>
        <p:txBody>
          <a:bodyPr wrap="square">
            <a:spAutoFit/>
          </a:bodyPr>
          <a:lstStyle/>
          <a:p>
            <a:r>
              <a:rPr lang="en-US" altLang="ja-JP" sz="700">
                <a:latin typeface="HGPｺﾞｼｯｸM" pitchFamily="50" charset="-128"/>
                <a:ea typeface="HGPｺﾞｼｯｸM" pitchFamily="50" charset="-128"/>
              </a:rPr>
              <a:t>※</a:t>
            </a:r>
            <a:r>
              <a:rPr lang="ja-JP" altLang="en-US" sz="700">
                <a:latin typeface="HGPｺﾞｼｯｸM" pitchFamily="50" charset="-128"/>
                <a:ea typeface="HGPｺﾞｼｯｸM" pitchFamily="50" charset="-128"/>
              </a:rPr>
              <a:t>　最低販売金額は</a:t>
            </a:r>
            <a:r>
              <a:rPr lang="en-US" altLang="ja-JP" sz="700">
                <a:latin typeface="HGPｺﾞｼｯｸM" pitchFamily="50" charset="-128"/>
                <a:ea typeface="HGPｺﾞｼｯｸM" pitchFamily="50" charset="-128"/>
              </a:rPr>
              <a:t>50</a:t>
            </a:r>
            <a:r>
              <a:rPr lang="ja-JP" altLang="en-US" sz="700">
                <a:latin typeface="HGPｺﾞｼｯｸM" pitchFamily="50" charset="-128"/>
                <a:ea typeface="HGPｺﾞｼｯｸM" pitchFamily="50" charset="-128"/>
              </a:rPr>
              <a:t>万円です。</a:t>
            </a:r>
            <a:endParaRPr kumimoji="0" lang="en-US" altLang="ja-JP" sz="700">
              <a:latin typeface="HGPｺﾞｼｯｸM" pitchFamily="50" charset="-128"/>
              <a:ea typeface="HGPｺﾞｼｯｸM" pitchFamily="50" charset="-128"/>
            </a:endParaRPr>
          </a:p>
          <a:p>
            <a:r>
              <a:rPr lang="en-US" altLang="ja-JP" sz="700">
                <a:latin typeface="HGPｺﾞｼｯｸM" panose="020B0600000000000000" pitchFamily="50" charset="-128"/>
                <a:ea typeface="HGPｺﾞｼｯｸM" panose="020B0600000000000000" pitchFamily="50" charset="-128"/>
              </a:rPr>
              <a:t>※</a:t>
            </a:r>
            <a:r>
              <a:rPr lang="ja-JP" altLang="en-US" sz="700">
                <a:latin typeface="HGPｺﾞｼｯｸM" panose="020B0600000000000000" pitchFamily="50" charset="-128"/>
                <a:ea typeface="HGPｺﾞｼｯｸM" panose="020B0600000000000000" pitchFamily="50" charset="-128"/>
              </a:rPr>
              <a:t>　日ごと、時間ごとの均等配信は保証いたしません。</a:t>
            </a:r>
            <a:endParaRPr lang="en-US" altLang="ja-JP" sz="700">
              <a:latin typeface="HGPｺﾞｼｯｸM" panose="020B0600000000000000" pitchFamily="50" charset="-128"/>
              <a:ea typeface="HGPｺﾞｼｯｸM" panose="020B0600000000000000" pitchFamily="50" charset="-128"/>
            </a:endParaRPr>
          </a:p>
          <a:p>
            <a:r>
              <a:rPr lang="en-US" altLang="ja-JP" sz="700">
                <a:latin typeface="HGPｺﾞｼｯｸM" panose="020B0600000000000000" pitchFamily="50" charset="-128"/>
                <a:ea typeface="HGPｺﾞｼｯｸM" panose="020B0600000000000000" pitchFamily="50" charset="-128"/>
              </a:rPr>
              <a:t>※</a:t>
            </a:r>
            <a:r>
              <a:rPr lang="ja-JP" altLang="en-US" sz="700">
                <a:latin typeface="HGPｺﾞｼｯｸM" panose="020B0600000000000000" pitchFamily="50" charset="-128"/>
                <a:ea typeface="HGPｺﾞｼｯｸM" panose="020B0600000000000000" pitchFamily="50" charset="-128"/>
              </a:rPr>
              <a:t>　音声は、動画広告枠にあるスピーカーボタンをクリックした時のみ流れます。</a:t>
            </a:r>
            <a:br>
              <a:rPr lang="en-US" altLang="ja-JP" sz="700">
                <a:latin typeface="HGPｺﾞｼｯｸM" panose="020B0600000000000000" pitchFamily="50" charset="-128"/>
                <a:ea typeface="HGPｺﾞｼｯｸM" panose="020B0600000000000000" pitchFamily="50" charset="-128"/>
              </a:rPr>
            </a:br>
            <a:r>
              <a:rPr kumimoji="0" lang="en-US" altLang="ja-JP" sz="700">
                <a:latin typeface="HGPｺﾞｼｯｸM" panose="020B0600000000000000" pitchFamily="50" charset="-128"/>
                <a:ea typeface="HGPｺﾞｼｯｸM" panose="020B0600000000000000" pitchFamily="50" charset="-128"/>
              </a:rPr>
              <a:t>※</a:t>
            </a:r>
            <a:r>
              <a:rPr kumimoji="0" lang="ja-JP" altLang="en-US" sz="700">
                <a:latin typeface="HGPｺﾞｼｯｸM" panose="020B0600000000000000" pitchFamily="50" charset="-128"/>
                <a:ea typeface="HGPｺﾞｼｯｸM" panose="020B0600000000000000" pitchFamily="50" charset="-128"/>
              </a:rPr>
              <a:t>　再生終了後画面は弊社規定のデザインが自動的に表示されます。</a:t>
            </a:r>
            <a:endParaRPr kumimoji="0" lang="en-US" altLang="ja-JP" sz="700">
              <a:latin typeface="HGPｺﾞｼｯｸM" panose="020B0600000000000000" pitchFamily="50" charset="-128"/>
              <a:ea typeface="HGPｺﾞｼｯｸM" panose="020B0600000000000000" pitchFamily="50" charset="-128"/>
            </a:endParaRPr>
          </a:p>
          <a:p>
            <a:r>
              <a:rPr lang="en-US" altLang="ja-JP" sz="700">
                <a:latin typeface="HGPｺﾞｼｯｸM" panose="020B0600000000000000" pitchFamily="50" charset="-128"/>
                <a:ea typeface="HGPｺﾞｼｯｸM" panose="020B0600000000000000" pitchFamily="50" charset="-128"/>
              </a:rPr>
              <a:t>※</a:t>
            </a:r>
            <a:r>
              <a:rPr lang="ja-JP" altLang="en-US" sz="700">
                <a:latin typeface="HGPｺﾞｼｯｸM" panose="020B0600000000000000" pitchFamily="50" charset="-128"/>
                <a:ea typeface="HGPｺﾞｼｯｸM" panose="020B0600000000000000" pitchFamily="50" charset="-128"/>
              </a:rPr>
              <a:t>　</a:t>
            </a:r>
            <a:r>
              <a:rPr kumimoji="0" lang="en-US" altLang="ja-JP" sz="700">
                <a:latin typeface="HGPｺﾞｼｯｸM" panose="020B0600000000000000" pitchFamily="50" charset="-128"/>
                <a:ea typeface="HGPｺﾞｼｯｸM" panose="020B0600000000000000" pitchFamily="50" charset="-128"/>
              </a:rPr>
              <a:t>VPAID</a:t>
            </a:r>
            <a:r>
              <a:rPr kumimoji="0" lang="ja-JP" altLang="en-US" sz="700">
                <a:latin typeface="HGPｺﾞｼｯｸM" panose="020B0600000000000000" pitchFamily="50" charset="-128"/>
                <a:ea typeface="HGPｺﾞｼｯｸM" panose="020B0600000000000000" pitchFamily="50" charset="-128"/>
              </a:rPr>
              <a:t>配信はお受けできません。</a:t>
            </a:r>
            <a:endParaRPr kumimoji="0" lang="en-US" altLang="ja-JP" sz="700">
              <a:latin typeface="HGPｺﾞｼｯｸM" panose="020B0600000000000000" pitchFamily="50" charset="-128"/>
              <a:ea typeface="HGPｺﾞｼｯｸM" panose="020B0600000000000000" pitchFamily="50" charset="-128"/>
            </a:endParaRPr>
          </a:p>
        </p:txBody>
      </p:sp>
      <p:graphicFrame>
        <p:nvGraphicFramePr>
          <p:cNvPr id="19" name="表 18"/>
          <p:cNvGraphicFramePr>
            <a:graphicFrameLocks noGrp="1"/>
          </p:cNvGraphicFramePr>
          <p:nvPr/>
        </p:nvGraphicFramePr>
        <p:xfrm>
          <a:off x="4501064" y="1628533"/>
          <a:ext cx="5265235" cy="848688"/>
        </p:xfrm>
        <a:graphic>
          <a:graphicData uri="http://schemas.openxmlformats.org/drawingml/2006/table">
            <a:tbl>
              <a:tblPr firstRow="1" bandRow="1">
                <a:tableStyleId>{5C22544A-7EE6-4342-B048-85BDC9FD1C3A}</a:tableStyleId>
              </a:tblPr>
              <a:tblGrid>
                <a:gridCol w="4046515">
                  <a:extLst>
                    <a:ext uri="{9D8B030D-6E8A-4147-A177-3AD203B41FA5}">
                      <a16:colId xmlns:a16="http://schemas.microsoft.com/office/drawing/2014/main" val="20000"/>
                    </a:ext>
                  </a:extLst>
                </a:gridCol>
                <a:gridCol w="1218720">
                  <a:extLst>
                    <a:ext uri="{9D8B030D-6E8A-4147-A177-3AD203B41FA5}">
                      <a16:colId xmlns:a16="http://schemas.microsoft.com/office/drawing/2014/main" val="20001"/>
                    </a:ext>
                  </a:extLst>
                </a:gridCol>
              </a:tblGrid>
              <a:tr h="360629">
                <a:tc>
                  <a:txBody>
                    <a:bodyPr/>
                    <a:lstStyle/>
                    <a:p>
                      <a:pPr algn="ct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掲載場所</a:t>
                      </a:r>
                    </a:p>
                  </a:txBody>
                  <a:tcPr marL="93877" marR="93877" marT="36000" marB="36000" anchor="ctr">
                    <a:lnL w="12700" cap="flat" cmpd="sng" algn="ctr">
                      <a:solidFill>
                        <a:srgbClr val="185680"/>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800" b="1">
                          <a:solidFill>
                            <a:schemeClr val="bg1"/>
                          </a:solidFill>
                          <a:latin typeface="Meiryo UI" panose="020B0604030504040204" pitchFamily="50" charset="-128"/>
                          <a:ea typeface="Meiryo UI" panose="020B0604030504040204" pitchFamily="50" charset="-128"/>
                          <a:cs typeface="Meiryo UI" panose="020B0604030504040204" pitchFamily="50" charset="-128"/>
                        </a:rPr>
                        <a:t>レクタングル枠</a:t>
                      </a:r>
                      <a:endParaRPr kumimoji="1" lang="en-US" altLang="ja-JP" sz="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a:solidFill>
                            <a:schemeClr val="bg1"/>
                          </a:solidFill>
                          <a:latin typeface="Meiryo UI" panose="020B0604030504040204" pitchFamily="50" charset="-128"/>
                          <a:ea typeface="Meiryo UI" panose="020B0604030504040204" pitchFamily="50" charset="-128"/>
                          <a:cs typeface="Meiryo UI" panose="020B0604030504040204" pitchFamily="50" charset="-128"/>
                        </a:rPr>
                        <a:t>料金</a:t>
                      </a:r>
                    </a:p>
                  </a:txBody>
                  <a:tcPr marL="93877" marR="93877" marT="36000" marB="36000" anchor="ctr">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extLst>
                  <a:ext uri="{0D108BD9-81ED-4DB2-BD59-A6C34878D82A}">
                    <a16:rowId xmlns:a16="http://schemas.microsoft.com/office/drawing/2014/main" val="10000"/>
                  </a:ext>
                </a:extLst>
              </a:tr>
              <a:tr h="488059">
                <a:tc>
                  <a:txBody>
                    <a:bodyPr/>
                    <a:lstStyle/>
                    <a:p>
                      <a:r>
                        <a:rPr kumimoji="1" lang="ja-JP" altLang="en-US" sz="12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　日経電子版モバイル（スマートフォン、タブレット）</a:t>
                      </a:r>
                      <a:br>
                        <a:rPr kumimoji="1" lang="en-US" altLang="ja-JP" sz="12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2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　日経電子版アプリ</a:t>
                      </a:r>
                      <a:endParaRPr kumimoji="1" lang="en-US" altLang="ja-JP" sz="12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2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2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a:t>
                      </a:r>
                      <a:endParaRPr kumimoji="1" lang="ja-JP" altLang="en-US" sz="12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20" name="正方形/長方形 12"/>
          <p:cNvSpPr>
            <a:spLocks noChangeArrowheads="1"/>
          </p:cNvSpPr>
          <p:nvPr/>
        </p:nvSpPr>
        <p:spPr bwMode="auto">
          <a:xfrm>
            <a:off x="4429519" y="5962086"/>
            <a:ext cx="39725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180975" indent="-180975"/>
            <a:r>
              <a:rPr kumimoji="0" lang="en-US" altLang="ja-JP" sz="700">
                <a:latin typeface="HGPｺﾞｼｯｸM" panose="020B0600000000000000" pitchFamily="50" charset="-128"/>
                <a:ea typeface="HGPｺﾞｼｯｸM" panose="020B0600000000000000" pitchFamily="50" charset="-128"/>
              </a:rPr>
              <a:t>※</a:t>
            </a:r>
            <a:r>
              <a:rPr kumimoji="0" lang="ja-JP" altLang="en-US" sz="700">
                <a:latin typeface="HGPｺﾞｼｯｸM" panose="020B0600000000000000" pitchFamily="50" charset="-128"/>
                <a:ea typeface="HGPｺﾞｼｯｸM" panose="020B0600000000000000" pitchFamily="50" charset="-128"/>
              </a:rPr>
              <a:t>　掲載期間内に合計</a:t>
            </a:r>
            <a:r>
              <a:rPr kumimoji="0" lang="en-US" altLang="ja-JP" sz="700">
                <a:latin typeface="HGPｺﾞｼｯｸM" panose="020B0600000000000000" pitchFamily="50" charset="-128"/>
                <a:ea typeface="HGPｺﾞｼｯｸM" panose="020B0600000000000000" pitchFamily="50" charset="-128"/>
              </a:rPr>
              <a:t>4</a:t>
            </a:r>
            <a:r>
              <a:rPr kumimoji="0" lang="ja-JP" altLang="en-US" sz="700">
                <a:latin typeface="HGPｺﾞｼｯｸM" panose="020B0600000000000000" pitchFamily="50" charset="-128"/>
                <a:ea typeface="HGPｺﾞｼｯｸM" panose="020B0600000000000000" pitchFamily="50" charset="-128"/>
              </a:rPr>
              <a:t>本まで同時掲載および原稿差し替えが可能です。</a:t>
            </a:r>
            <a:endParaRPr kumimoji="0" lang="en-US" altLang="ja-JP" sz="700">
              <a:latin typeface="HGPｺﾞｼｯｸM" panose="020B0600000000000000" pitchFamily="50" charset="-128"/>
              <a:ea typeface="HGPｺﾞｼｯｸM" panose="020B0600000000000000" pitchFamily="50" charset="-128"/>
            </a:endParaRPr>
          </a:p>
          <a:p>
            <a:pPr marL="180975" indent="-180975"/>
            <a:r>
              <a:rPr kumimoji="0" lang="ja-JP" altLang="en-US" sz="700">
                <a:latin typeface="HGPｺﾞｼｯｸM" panose="020B0600000000000000" pitchFamily="50" charset="-128"/>
                <a:ea typeface="HGPｺﾞｼｯｸM" panose="020B0600000000000000" pitchFamily="50" charset="-128"/>
              </a:rPr>
              <a:t>　　 </a:t>
            </a:r>
            <a:r>
              <a:rPr kumimoji="0" lang="en-US" altLang="ja-JP" sz="700">
                <a:latin typeface="HGPｺﾞｼｯｸM" panose="020B0600000000000000" pitchFamily="50" charset="-128"/>
                <a:ea typeface="HGPｺﾞｼｯｸM" panose="020B0600000000000000" pitchFamily="50" charset="-128"/>
              </a:rPr>
              <a:t>5</a:t>
            </a:r>
            <a:r>
              <a:rPr kumimoji="0" lang="ja-JP" altLang="en-US" sz="700">
                <a:latin typeface="HGPｺﾞｼｯｸM" panose="020B0600000000000000" pitchFamily="50" charset="-128"/>
                <a:ea typeface="HGPｺﾞｼｯｸM" panose="020B0600000000000000" pitchFamily="50" charset="-128"/>
              </a:rPr>
              <a:t>本以上の掲載または差し替えを行う場合は、</a:t>
            </a:r>
            <a:r>
              <a:rPr kumimoji="0" lang="en-US" altLang="ja-JP" sz="700">
                <a:latin typeface="HGPｺﾞｼｯｸM" panose="020B0600000000000000" pitchFamily="50" charset="-128"/>
                <a:ea typeface="HGPｺﾞｼｯｸM" panose="020B0600000000000000" pitchFamily="50" charset="-128"/>
              </a:rPr>
              <a:t>5</a:t>
            </a:r>
            <a:r>
              <a:rPr kumimoji="0" lang="ja-JP" altLang="en-US" sz="700">
                <a:latin typeface="HGPｺﾞｼｯｸM" panose="020B0600000000000000" pitchFamily="50" charset="-128"/>
                <a:ea typeface="HGPｺﾞｼｯｸM" panose="020B0600000000000000" pitchFamily="50" charset="-128"/>
              </a:rPr>
              <a:t>本目から</a:t>
            </a:r>
            <a:r>
              <a:rPr kumimoji="0" lang="en-US" altLang="ja-JP" sz="700">
                <a:latin typeface="HGPｺﾞｼｯｸM" panose="020B0600000000000000" pitchFamily="50" charset="-128"/>
                <a:ea typeface="HGPｺﾞｼｯｸM" panose="020B0600000000000000" pitchFamily="50" charset="-128"/>
              </a:rPr>
              <a:t>1</a:t>
            </a:r>
            <a:r>
              <a:rPr kumimoji="0" lang="ja-JP" altLang="en-US" sz="700">
                <a:latin typeface="HGPｺﾞｼｯｸM" panose="020B0600000000000000" pitchFamily="50" charset="-128"/>
                <a:ea typeface="HGPｺﾞｼｯｸM" panose="020B0600000000000000" pitchFamily="50" charset="-128"/>
              </a:rPr>
              <a:t>本につき</a:t>
            </a:r>
            <a:r>
              <a:rPr kumimoji="0" lang="en-US" altLang="ja-JP" sz="700">
                <a:latin typeface="HGPｺﾞｼｯｸM" panose="020B0600000000000000" pitchFamily="50" charset="-128"/>
                <a:ea typeface="HGPｺﾞｼｯｸM" panose="020B0600000000000000" pitchFamily="50" charset="-128"/>
              </a:rPr>
              <a:t>2</a:t>
            </a:r>
            <a:r>
              <a:rPr kumimoji="0" lang="ja-JP" altLang="en-US" sz="700">
                <a:latin typeface="HGPｺﾞｼｯｸM" panose="020B0600000000000000" pitchFamily="50" charset="-128"/>
                <a:ea typeface="HGPｺﾞｼｯｸM" panose="020B0600000000000000" pitchFamily="50" charset="-128"/>
              </a:rPr>
              <a:t>万円の追加料金がかかります。</a:t>
            </a:r>
          </a:p>
        </p:txBody>
      </p:sp>
      <p:sp>
        <p:nvSpPr>
          <p:cNvPr id="21" name="角丸四角形 20"/>
          <p:cNvSpPr/>
          <p:nvPr/>
        </p:nvSpPr>
        <p:spPr>
          <a:xfrm>
            <a:off x="4494639" y="3153931"/>
            <a:ext cx="908784" cy="216131"/>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22" name="表 21"/>
          <p:cNvGraphicFramePr>
            <a:graphicFrameLocks noGrp="1"/>
          </p:cNvGraphicFramePr>
          <p:nvPr>
            <p:extLst>
              <p:ext uri="{D42A27DB-BD31-4B8C-83A1-F6EECF244321}">
                <p14:modId xmlns:p14="http://schemas.microsoft.com/office/powerpoint/2010/main" val="1945055774"/>
              </p:ext>
            </p:extLst>
          </p:nvPr>
        </p:nvGraphicFramePr>
        <p:xfrm>
          <a:off x="4511573" y="3429000"/>
          <a:ext cx="5292154" cy="2843620"/>
        </p:xfrm>
        <a:graphic>
          <a:graphicData uri="http://schemas.openxmlformats.org/drawingml/2006/table">
            <a:tbl>
              <a:tblPr firstRow="1" bandRow="1">
                <a:tableStyleId>{5C22544A-7EE6-4342-B048-85BDC9FD1C3A}</a:tableStyleId>
              </a:tblPr>
              <a:tblGrid>
                <a:gridCol w="896928">
                  <a:extLst>
                    <a:ext uri="{9D8B030D-6E8A-4147-A177-3AD203B41FA5}">
                      <a16:colId xmlns:a16="http://schemas.microsoft.com/office/drawing/2014/main" val="20000"/>
                    </a:ext>
                  </a:extLst>
                </a:gridCol>
                <a:gridCol w="871886">
                  <a:extLst>
                    <a:ext uri="{9D8B030D-6E8A-4147-A177-3AD203B41FA5}">
                      <a16:colId xmlns:a16="http://schemas.microsoft.com/office/drawing/2014/main" val="20001"/>
                    </a:ext>
                  </a:extLst>
                </a:gridCol>
                <a:gridCol w="871886">
                  <a:extLst>
                    <a:ext uri="{9D8B030D-6E8A-4147-A177-3AD203B41FA5}">
                      <a16:colId xmlns:a16="http://schemas.microsoft.com/office/drawing/2014/main" val="426205284"/>
                    </a:ext>
                  </a:extLst>
                </a:gridCol>
                <a:gridCol w="881982">
                  <a:extLst>
                    <a:ext uri="{9D8B030D-6E8A-4147-A177-3AD203B41FA5}">
                      <a16:colId xmlns:a16="http://schemas.microsoft.com/office/drawing/2014/main" val="20002"/>
                    </a:ext>
                  </a:extLst>
                </a:gridCol>
                <a:gridCol w="1769472">
                  <a:extLst>
                    <a:ext uri="{9D8B030D-6E8A-4147-A177-3AD203B41FA5}">
                      <a16:colId xmlns:a16="http://schemas.microsoft.com/office/drawing/2014/main" val="20003"/>
                    </a:ext>
                  </a:extLst>
                </a:gridCol>
              </a:tblGrid>
              <a:tr h="313200">
                <a:tc>
                  <a:txBody>
                    <a:bodyPr/>
                    <a:lstStyle/>
                    <a:p>
                      <a:r>
                        <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掲載期間</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任意</a:t>
                      </a:r>
                      <a:endParaRPr kumimoji="1" lang="en-US" altLang="ja-JP" sz="800" b="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掲載開始日</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平日任意</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3200">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掲載時間</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4">
                  <a:txBody>
                    <a:bodyPr/>
                    <a:lstStyle/>
                    <a:p>
                      <a:r>
                        <a:rPr kumimoji="1" lang="ja-JP" altLang="en-US" sz="800" kern="1200">
                          <a:solidFill>
                            <a:schemeClr val="dk1"/>
                          </a:solidFill>
                          <a:effectLst/>
                          <a:latin typeface="Meiryo UI" panose="020B0604030504040204" pitchFamily="34" charset="-128"/>
                          <a:ea typeface="Meiryo UI" panose="020B0604030504040204" pitchFamily="34" charset="-128"/>
                          <a:cs typeface="+mn-cs"/>
                        </a:rPr>
                        <a:t>月曜日（祝日の際には翌営業日）</a:t>
                      </a:r>
                      <a:r>
                        <a:rPr kumimoji="1" lang="en-US" altLang="ja-JP" sz="800" kern="1200" dirty="0">
                          <a:solidFill>
                            <a:schemeClr val="dk1"/>
                          </a:solidFill>
                          <a:effectLst/>
                          <a:latin typeface="Meiryo UI" panose="020B0604030504040204" pitchFamily="34" charset="-128"/>
                          <a:ea typeface="Meiryo UI" panose="020B0604030504040204" pitchFamily="34" charset="-128"/>
                          <a:cs typeface="+mn-cs"/>
                        </a:rPr>
                        <a:t>9:30</a:t>
                      </a:r>
                      <a:r>
                        <a:rPr kumimoji="1" lang="ja-JP" altLang="en-US" sz="800" kern="1200">
                          <a:solidFill>
                            <a:schemeClr val="dk1"/>
                          </a:solidFill>
                          <a:effectLst/>
                          <a:latin typeface="Meiryo UI" panose="020B0604030504040204" pitchFamily="34" charset="-128"/>
                          <a:ea typeface="Meiryo UI" panose="020B0604030504040204" pitchFamily="34" charset="-128"/>
                          <a:cs typeface="+mn-cs"/>
                        </a:rPr>
                        <a:t>～日曜日</a:t>
                      </a:r>
                      <a:r>
                        <a:rPr kumimoji="1" lang="en-US" altLang="ja-JP" sz="800" kern="1200" dirty="0">
                          <a:solidFill>
                            <a:schemeClr val="dk1"/>
                          </a:solidFill>
                          <a:effectLst/>
                          <a:latin typeface="Meiryo UI" panose="020B0604030504040204" pitchFamily="34" charset="-128"/>
                          <a:ea typeface="Meiryo UI" panose="020B0604030504040204" pitchFamily="34" charset="-128"/>
                          <a:cs typeface="+mn-cs"/>
                        </a:rPr>
                        <a:t>23:59</a:t>
                      </a:r>
                      <a:endParaRPr kumimoji="1" lang="ja-JP" altLang="en-US" sz="800" kern="1200">
                        <a:solidFill>
                          <a:schemeClr val="dk1"/>
                        </a:solidFill>
                        <a:effectLst/>
                        <a:latin typeface="Meiryo UI" panose="020B0604030504040204" pitchFamily="34" charset="-128"/>
                        <a:ea typeface="Meiryo UI" panose="020B0604030504040204" pitchFamily="34" charset="-128"/>
                        <a:cs typeface="+mn-cs"/>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3200">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保証形態</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2">
                  <a:txBody>
                    <a:bodyPr/>
                    <a:lstStyle/>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インプレッション保証</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表示方法</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ローテーション</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3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表示枠数</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2">
                  <a:txBody>
                    <a:bodyPr/>
                    <a:lstStyle/>
                    <a:p>
                      <a:r>
                        <a:rPr kumimoji="1" lang="en-US" altLang="ja-JP" sz="80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8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掲載社数</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ー</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表示サイズ</a:t>
                      </a:r>
                      <a:endParaRPr kumimoji="1" lang="en-US" altLang="ja-JP" sz="800" b="1">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700" b="1">
                          <a:solidFill>
                            <a:schemeClr val="tx2"/>
                          </a:solidFill>
                          <a:latin typeface="Meiryo UI" panose="020B0604030504040204" pitchFamily="50" charset="-128"/>
                          <a:ea typeface="Meiryo UI" panose="020B0604030504040204" pitchFamily="50" charset="-128"/>
                          <a:cs typeface="Meiryo UI" panose="020B0604030504040204" pitchFamily="50" charset="-128"/>
                        </a:rPr>
                        <a:t>（左右</a:t>
                      </a:r>
                      <a:r>
                        <a:rPr kumimoji="1" lang="en-US" altLang="ja-JP" sz="700" b="1">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1">
                          <a:solidFill>
                            <a:schemeClr val="tx2"/>
                          </a:solidFill>
                          <a:latin typeface="Meiryo UI" panose="020B0604030504040204" pitchFamily="50" charset="-128"/>
                          <a:ea typeface="Meiryo UI" panose="020B0604030504040204" pitchFamily="50" charset="-128"/>
                          <a:cs typeface="Meiryo UI" panose="020B0604030504040204" pitchFamily="50" charset="-128"/>
                        </a:rPr>
                        <a:t>天地）</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2">
                  <a:txBody>
                    <a:bodyPr/>
                    <a:lstStyle/>
                    <a:p>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300</a:t>
                      </a:r>
                      <a:r>
                        <a:rPr kumimoji="1" lang="en-US" altLang="ja-JP" sz="800" b="0" baseline="0">
                          <a:solidFill>
                            <a:schemeClr val="tx1"/>
                          </a:solidFill>
                          <a:latin typeface="Meiryo UI" panose="020B0604030504040204" pitchFamily="50" charset="-128"/>
                          <a:ea typeface="Meiryo UI" panose="020B0604030504040204" pitchFamily="50" charset="-128"/>
                          <a:cs typeface="Meiryo UI" panose="020B0604030504040204" pitchFamily="50" charset="-128"/>
                        </a:rPr>
                        <a:t> × 250 pixel</a:t>
                      </a:r>
                      <a:endPar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形式・容量・</a:t>
                      </a:r>
                      <a:endParaRPr kumimoji="1" lang="en-US" altLang="ja-JP" sz="800" b="1">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解像度</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動画：</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MP4,MOV,WEBM,OGV</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容量 </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:4MB</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以内</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解像度</a:t>
                      </a: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1920×1080</a:t>
                      </a:r>
                      <a:r>
                        <a:rPr kumimoji="1" lang="en-US" altLang="ja-JP" sz="800" b="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640×360</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3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アニメーション</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rPr>
                        <a:t>可</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ループ</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秒以内停止</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同時出稿本数</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本まで（差し替え含む）</a:t>
                      </a:r>
                      <a:endPar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差し替え規定</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本まで</a:t>
                      </a:r>
                    </a:p>
                    <a:p>
                      <a:r>
                        <a:rPr kumimoji="1" lang="ja-JP" altLang="en-US" sz="650">
                          <a:latin typeface="Meiryo UI" panose="020B0604030504040204" pitchFamily="50" charset="-128"/>
                          <a:ea typeface="Meiryo UI" panose="020B0604030504040204" pitchFamily="50" charset="-128"/>
                          <a:cs typeface="Meiryo UI" panose="020B0604030504040204" pitchFamily="50" charset="-128"/>
                        </a:rPr>
                        <a:t>（同時出稿含む、営業日のみ、同時入稿）</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入稿締め切り</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algn="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絵コンテ</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事前原稿確認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入稿締め切り</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zh-TW" sz="800" b="0" i="0" u="none" strike="noStrike" cap="none" normalizeH="0" baseline="0" dirty="0">
                          <a:ln>
                            <a:noFill/>
                          </a:ln>
                          <a:solidFill>
                            <a:schemeClr val="tx1"/>
                          </a:solidFill>
                          <a:effectLst/>
                          <a:latin typeface="Meiryo UI"/>
                          <a:ea typeface="Meiryo UI"/>
                          <a:cs typeface="Meiryo UI" panose="020B0604030504040204" pitchFamily="50" charset="-128"/>
                        </a:rPr>
                        <a:t>15</a:t>
                      </a:r>
                      <a:r>
                        <a:rPr kumimoji="0" lang="zh-TW" altLang="en-US" sz="800" b="0" i="0" u="none" strike="noStrike" cap="none" normalizeH="0" baseline="0" dirty="0">
                          <a:ln>
                            <a:noFill/>
                          </a:ln>
                          <a:solidFill>
                            <a:schemeClr val="tx1"/>
                          </a:solidFill>
                          <a:effectLst/>
                          <a:latin typeface="Meiryo UI"/>
                          <a:ea typeface="Meiryo UI"/>
                          <a:cs typeface="Meiryo UI" panose="020B0604030504040204" pitchFamily="50" charset="-128"/>
                        </a:rPr>
                        <a:t>営業日前</a:t>
                      </a:r>
                    </a:p>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zh-TW" sz="800" b="0" i="0" u="none" strike="noStrike" cap="none" normalizeH="0" baseline="0" dirty="0">
                          <a:ln>
                            <a:noFill/>
                          </a:ln>
                          <a:solidFill>
                            <a:schemeClr val="tx1"/>
                          </a:solidFill>
                          <a:effectLst/>
                          <a:latin typeface="Meiryo UI"/>
                          <a:ea typeface="Meiryo UI"/>
                          <a:cs typeface="Meiryo UI" panose="020B0604030504040204" pitchFamily="50" charset="-128"/>
                        </a:rPr>
                        <a:t>10</a:t>
                      </a:r>
                      <a:r>
                        <a:rPr kumimoji="0" lang="zh-TW" altLang="en-US" sz="800" b="0" i="0" u="none" strike="noStrike" cap="none" normalizeH="0" baseline="0" dirty="0">
                          <a:ln>
                            <a:noFill/>
                          </a:ln>
                          <a:solidFill>
                            <a:schemeClr val="tx1"/>
                          </a:solidFill>
                          <a:effectLst/>
                          <a:latin typeface="Meiryo UI"/>
                          <a:ea typeface="Meiryo UI"/>
                          <a:cs typeface="Meiryo UI" panose="020B0604030504040204" pitchFamily="50" charset="-128"/>
                        </a:rPr>
                        <a:t>営業日前</a:t>
                      </a:r>
                    </a:p>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zh-TW" sz="800" b="0" i="0" u="none" strike="noStrike" cap="none" normalizeH="0" baseline="0" dirty="0">
                          <a:ln>
                            <a:noFill/>
                          </a:ln>
                          <a:solidFill>
                            <a:schemeClr val="tx1"/>
                          </a:solidFill>
                          <a:effectLst/>
                          <a:latin typeface="Meiryo UI"/>
                          <a:ea typeface="Meiryo UI"/>
                          <a:cs typeface="Meiryo UI" panose="020B0604030504040204" pitchFamily="50" charset="-128"/>
                        </a:rPr>
                        <a:t>5</a:t>
                      </a:r>
                      <a:r>
                        <a:rPr kumimoji="0" lang="zh-TW" altLang="en-US" sz="800" b="0" i="0" u="none" strike="noStrike" cap="none" normalizeH="0" baseline="0" dirty="0">
                          <a:ln>
                            <a:noFill/>
                          </a:ln>
                          <a:solidFill>
                            <a:schemeClr val="tx1"/>
                          </a:solidFill>
                          <a:effectLst/>
                          <a:latin typeface="Meiryo UI"/>
                          <a:ea typeface="Meiryo UI"/>
                          <a:cs typeface="Meiryo UI" panose="020B0604030504040204" pitchFamily="50" charset="-128"/>
                        </a:rPr>
                        <a:t>営業日前</a:t>
                      </a:r>
                      <a:endPar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推奨環境</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iOS 9</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Android 5.0</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bl>
          </a:graphicData>
        </a:graphic>
      </p:graphicFrame>
      <p:grpSp>
        <p:nvGrpSpPr>
          <p:cNvPr id="25" name="グループ化 24"/>
          <p:cNvGrpSpPr/>
          <p:nvPr/>
        </p:nvGrpSpPr>
        <p:grpSpPr>
          <a:xfrm>
            <a:off x="4086028" y="170377"/>
            <a:ext cx="946328" cy="226480"/>
            <a:chOff x="2345874" y="280659"/>
            <a:chExt cx="921760" cy="226480"/>
          </a:xfrm>
        </p:grpSpPr>
        <p:sp>
          <p:nvSpPr>
            <p:cNvPr id="26"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27" name="テキスト ボックス 26"/>
            <p:cNvSpPr txBox="1"/>
            <p:nvPr/>
          </p:nvSpPr>
          <p:spPr>
            <a:xfrm>
              <a:off x="2610761" y="280659"/>
              <a:ext cx="392220" cy="223138"/>
            </a:xfrm>
            <a:prstGeom prst="rect">
              <a:avLst/>
            </a:prstGeom>
            <a:noFill/>
          </p:spPr>
          <p:txBody>
            <a:bodyPr wrap="none" rtlCol="0">
              <a:spAutoFit/>
            </a:bodyPr>
            <a:lstStyle/>
            <a:p>
              <a:pPr algn="ctr"/>
              <a:r>
                <a:rPr kumimoji="1" lang="ja-JP" altLang="en-US" sz="850" b="1">
                  <a:solidFill>
                    <a:srgbClr val="00253C"/>
                  </a:solidFill>
                  <a:latin typeface="+mn-ea"/>
                  <a:cs typeface="メイリオ" panose="020B0604030504040204" pitchFamily="50" charset="-128"/>
                </a:rPr>
                <a:t>動画</a:t>
              </a:r>
            </a:p>
          </p:txBody>
        </p:sp>
      </p:grpSp>
      <p:grpSp>
        <p:nvGrpSpPr>
          <p:cNvPr id="28" name="グループ化 27"/>
          <p:cNvGrpSpPr/>
          <p:nvPr/>
        </p:nvGrpSpPr>
        <p:grpSpPr>
          <a:xfrm>
            <a:off x="4085609" y="449361"/>
            <a:ext cx="946330" cy="226480"/>
            <a:chOff x="2345874" y="280659"/>
            <a:chExt cx="921760" cy="226480"/>
          </a:xfrm>
        </p:grpSpPr>
        <p:sp>
          <p:nvSpPr>
            <p:cNvPr id="29"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30" name="テキスト ボックス 29"/>
            <p:cNvSpPr txBox="1"/>
            <p:nvPr/>
          </p:nvSpPr>
          <p:spPr>
            <a:xfrm>
              <a:off x="2519418" y="280659"/>
              <a:ext cx="574902" cy="223138"/>
            </a:xfrm>
            <a:prstGeom prst="rect">
              <a:avLst/>
            </a:prstGeom>
            <a:noFill/>
          </p:spPr>
          <p:txBody>
            <a:bodyPr wrap="none" rtlCol="0">
              <a:spAutoFit/>
            </a:bodyPr>
            <a:lstStyle/>
            <a:p>
              <a:pPr algn="ctr"/>
              <a:r>
                <a:rPr lang="ja-JP" altLang="en-US" sz="850" b="1">
                  <a:solidFill>
                    <a:srgbClr val="00253C"/>
                  </a:solidFill>
                  <a:latin typeface="+mn-ea"/>
                  <a:cs typeface="メイリオ" panose="020B0604030504040204" pitchFamily="50" charset="-128"/>
                </a:rPr>
                <a:t>モバイル</a:t>
              </a:r>
              <a:endParaRPr kumimoji="1" lang="ja-JP" altLang="en-US" sz="850" b="1">
                <a:solidFill>
                  <a:srgbClr val="00253C"/>
                </a:solidFill>
                <a:latin typeface="+mn-ea"/>
                <a:cs typeface="メイリオ" panose="020B0604030504040204" pitchFamily="50" charset="-128"/>
              </a:endParaRPr>
            </a:p>
          </p:txBody>
        </p:sp>
      </p:grpSp>
      <p:pic>
        <p:nvPicPr>
          <p:cNvPr id="3074" name="Picture 2" descr="\\ndc32030\iソリューション局\iソリューション部\@iソリューション部共通\#【DB局】広告ガイドリニューアル\2017_08_イラスト修正など\イラスト\0815修正依頼対応イラスト\【 モバイルメニュー】モバイルレクタングル動画_日経電子版モバイル.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84534" y="1712321"/>
            <a:ext cx="1659470" cy="314925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C:\Users\Maruyama-Yoshihiko-7\Desktop\nikkei_0224_PNG\モバイルメニュー_レクタングル_アプリ.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296689" y="1690064"/>
            <a:ext cx="1669271" cy="3171513"/>
          </a:xfrm>
          <a:prstGeom prst="rect">
            <a:avLst/>
          </a:prstGeom>
          <a:noFill/>
          <a:extLst>
            <a:ext uri="{909E8E84-426E-40DD-AFC4-6F175D3DCCD1}">
              <a14:hiddenFill xmlns:a14="http://schemas.microsoft.com/office/drawing/2010/main">
                <a:solidFill>
                  <a:srgbClr val="FFFFFF"/>
                </a:solidFill>
              </a14:hiddenFill>
            </a:ext>
          </a:extLst>
        </p:spPr>
      </p:pic>
      <p:sp>
        <p:nvSpPr>
          <p:cNvPr id="32" name="正方形/長方形 31"/>
          <p:cNvSpPr/>
          <p:nvPr/>
        </p:nvSpPr>
        <p:spPr>
          <a:xfrm>
            <a:off x="208168" y="6210417"/>
            <a:ext cx="3674597" cy="307777"/>
          </a:xfrm>
          <a:prstGeom prst="rect">
            <a:avLst/>
          </a:prstGeom>
        </p:spPr>
        <p:txBody>
          <a:bodyPr wrap="square">
            <a:spAutoFit/>
          </a:bodyPr>
          <a:lstStyle/>
          <a:p>
            <a:r>
              <a:rPr lang="en-US" altLang="ja-JP" sz="700">
                <a:solidFill>
                  <a:prstClr val="black"/>
                </a:solidFill>
                <a:latin typeface="HGPｺﾞｼｯｸM" panose="020B0600000000000000" pitchFamily="50" charset="-128"/>
                <a:ea typeface="HGPｺﾞｼｯｸM" panose="020B0600000000000000" pitchFamily="50" charset="-128"/>
              </a:rPr>
              <a:t>iOS</a:t>
            </a:r>
            <a:r>
              <a:rPr lang="ja-JP" altLang="en-US" sz="700">
                <a:solidFill>
                  <a:prstClr val="black"/>
                </a:solidFill>
                <a:latin typeface="HGPｺﾞｼｯｸM" panose="020B0600000000000000" pitchFamily="50" charset="-128"/>
                <a:ea typeface="HGPｺﾞｼｯｸM" panose="020B0600000000000000" pitchFamily="50" charset="-128"/>
              </a:rPr>
              <a:t>は、米国およびその他の国で登録された</a:t>
            </a:r>
            <a:r>
              <a:rPr lang="en-US" altLang="ja-JP" sz="700">
                <a:solidFill>
                  <a:prstClr val="black"/>
                </a:solidFill>
                <a:latin typeface="HGPｺﾞｼｯｸM" panose="020B0600000000000000" pitchFamily="50" charset="-128"/>
                <a:ea typeface="HGPｺﾞｼｯｸM" panose="020B0600000000000000" pitchFamily="50" charset="-128"/>
              </a:rPr>
              <a:t>Apple Inc.</a:t>
            </a:r>
            <a:r>
              <a:rPr lang="ja-JP" altLang="en-US" sz="700">
                <a:solidFill>
                  <a:prstClr val="black"/>
                </a:solidFill>
                <a:latin typeface="HGPｺﾞｼｯｸM" panose="020B0600000000000000" pitchFamily="50" charset="-128"/>
                <a:ea typeface="HGPｺﾞｼｯｸM" panose="020B0600000000000000" pitchFamily="50" charset="-128"/>
              </a:rPr>
              <a:t>の商標です。</a:t>
            </a:r>
          </a:p>
          <a:p>
            <a:r>
              <a:rPr lang="en-US" altLang="ja-JP" sz="700">
                <a:solidFill>
                  <a:prstClr val="black"/>
                </a:solidFill>
                <a:latin typeface="HGPｺﾞｼｯｸM" panose="020B0600000000000000" pitchFamily="50" charset="-128"/>
                <a:ea typeface="HGPｺﾞｼｯｸM" panose="020B0600000000000000" pitchFamily="50" charset="-128"/>
              </a:rPr>
              <a:t>Android</a:t>
            </a:r>
            <a:r>
              <a:rPr lang="ja-JP" altLang="en-US" sz="700">
                <a:solidFill>
                  <a:prstClr val="black"/>
                </a:solidFill>
                <a:latin typeface="HGPｺﾞｼｯｸM" panose="020B0600000000000000" pitchFamily="50" charset="-128"/>
                <a:ea typeface="HGPｺﾞｼｯｸM" panose="020B0600000000000000" pitchFamily="50" charset="-128"/>
              </a:rPr>
              <a:t>は、</a:t>
            </a:r>
            <a:r>
              <a:rPr lang="en-US" altLang="ja-JP" sz="700">
                <a:solidFill>
                  <a:prstClr val="black"/>
                </a:solidFill>
                <a:latin typeface="HGPｺﾞｼｯｸM" panose="020B0600000000000000" pitchFamily="50" charset="-128"/>
                <a:ea typeface="HGPｺﾞｼｯｸM" panose="020B0600000000000000" pitchFamily="50" charset="-128"/>
              </a:rPr>
              <a:t>Google Inc.</a:t>
            </a:r>
            <a:r>
              <a:rPr lang="ja-JP" altLang="en-US" sz="700">
                <a:solidFill>
                  <a:prstClr val="black"/>
                </a:solidFill>
                <a:latin typeface="HGPｺﾞｼｯｸM" panose="020B0600000000000000" pitchFamily="50" charset="-128"/>
                <a:ea typeface="HGPｺﾞｼｯｸM" panose="020B0600000000000000" pitchFamily="50" charset="-128"/>
              </a:rPr>
              <a:t>の登録商標です。</a:t>
            </a:r>
          </a:p>
        </p:txBody>
      </p:sp>
      <p:pic>
        <p:nvPicPr>
          <p:cNvPr id="1026" name="Picture 2"/>
          <p:cNvPicPr preferRelativeResize="0">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633618" y="3690906"/>
            <a:ext cx="995412" cy="823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 descr="C:\Users\Maruyama-Yoshihiko-7\Desktop\角丸512px_360.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234337" y="1101728"/>
            <a:ext cx="425760" cy="425760"/>
          </a:xfrm>
          <a:prstGeom prst="rect">
            <a:avLst/>
          </a:prstGeom>
          <a:noFill/>
          <a:extLst>
            <a:ext uri="{909E8E84-426E-40DD-AFC4-6F175D3DCCD1}">
              <a14:hiddenFill xmlns:a14="http://schemas.microsoft.com/office/drawing/2010/main">
                <a:solidFill>
                  <a:srgbClr val="FFFFFF"/>
                </a:solidFill>
              </a14:hiddenFill>
            </a:ext>
          </a:extLst>
        </p:spPr>
      </p:pic>
      <p:sp>
        <p:nvSpPr>
          <p:cNvPr id="34" name="正方形/長方形 33"/>
          <p:cNvSpPr/>
          <p:nvPr/>
        </p:nvSpPr>
        <p:spPr>
          <a:xfrm>
            <a:off x="735528" y="1204336"/>
            <a:ext cx="1188650" cy="220573"/>
          </a:xfrm>
          <a:prstGeom prst="rect">
            <a:avLst/>
          </a:prstGeom>
          <a:noFill/>
        </p:spPr>
        <p:txBody>
          <a:bodyPr wrap="square">
            <a:spAutoFit/>
          </a:bodyPr>
          <a:lstStyle/>
          <a:p>
            <a:pPr>
              <a:lnSpc>
                <a:spcPts val="1000"/>
              </a:lnSpc>
            </a:pPr>
            <a:r>
              <a:rPr lang="ja-JP" altLang="en-US" sz="800">
                <a:solidFill>
                  <a:prstClr val="black"/>
                </a:solidFill>
                <a:latin typeface="HGPｺﾞｼｯｸM" panose="020B0600000000000000" pitchFamily="50" charset="-128"/>
                <a:ea typeface="HGPｺﾞｼｯｸM" panose="020B0600000000000000" pitchFamily="50" charset="-128"/>
              </a:rPr>
              <a:t>日経電子版モバイル</a:t>
            </a:r>
            <a:endParaRPr lang="ja-JP" altLang="en-US" sz="80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47" name="正方形/長方形 46"/>
          <p:cNvSpPr/>
          <p:nvPr/>
        </p:nvSpPr>
        <p:spPr>
          <a:xfrm>
            <a:off x="165295" y="5040150"/>
            <a:ext cx="949448" cy="253916"/>
          </a:xfrm>
          <a:prstGeom prst="rect">
            <a:avLst/>
          </a:prstGeom>
          <a:noFill/>
        </p:spPr>
        <p:txBody>
          <a:bodyPr wrap="square">
            <a:spAutoFit/>
          </a:bodyPr>
          <a:lstStyle/>
          <a:p>
            <a:r>
              <a:rPr lang="ja-JP" altLang="en-US" sz="1050" b="1">
                <a:latin typeface="HGPｺﾞｼｯｸM" panose="020B0600000000000000" pitchFamily="50" charset="-128"/>
                <a:ea typeface="HGPｺﾞｼｯｸM" panose="020B0600000000000000" pitchFamily="50" charset="-128"/>
              </a:rPr>
              <a:t>再生終了後</a:t>
            </a:r>
          </a:p>
        </p:txBody>
      </p:sp>
      <p:grpSp>
        <p:nvGrpSpPr>
          <p:cNvPr id="48" name="グループ化 47"/>
          <p:cNvGrpSpPr/>
          <p:nvPr/>
        </p:nvGrpSpPr>
        <p:grpSpPr bwMode="auto">
          <a:xfrm rot="1337029" flipV="1">
            <a:off x="727599" y="4405942"/>
            <a:ext cx="1039346" cy="1235186"/>
            <a:chOff x="11820526" y="8207375"/>
            <a:chExt cx="1116012" cy="1035050"/>
          </a:xfrm>
          <a:solidFill>
            <a:srgbClr val="C00000"/>
          </a:solidFill>
        </p:grpSpPr>
        <p:sp>
          <p:nvSpPr>
            <p:cNvPr id="49" name="Freeform 11"/>
            <p:cNvSpPr>
              <a:spLocks/>
            </p:cNvSpPr>
            <p:nvPr/>
          </p:nvSpPr>
          <p:spPr bwMode="auto">
            <a:xfrm>
              <a:off x="11820526" y="8377238"/>
              <a:ext cx="914400" cy="865187"/>
            </a:xfrm>
            <a:custGeom>
              <a:avLst/>
              <a:gdLst/>
              <a:ahLst/>
              <a:cxnLst>
                <a:cxn ang="0">
                  <a:pos x="225" y="0"/>
                </a:cxn>
                <a:cxn ang="0">
                  <a:pos x="227" y="0"/>
                </a:cxn>
                <a:cxn ang="0">
                  <a:pos x="231" y="13"/>
                </a:cxn>
                <a:cxn ang="0">
                  <a:pos x="230" y="14"/>
                </a:cxn>
                <a:cxn ang="0">
                  <a:pos x="133" y="66"/>
                </a:cxn>
                <a:cxn ang="0">
                  <a:pos x="56" y="142"/>
                </a:cxn>
                <a:cxn ang="0">
                  <a:pos x="21" y="191"/>
                </a:cxn>
                <a:cxn ang="0">
                  <a:pos x="14" y="186"/>
                </a:cxn>
                <a:cxn ang="0">
                  <a:pos x="46" y="130"/>
                </a:cxn>
                <a:cxn ang="0">
                  <a:pos x="125" y="53"/>
                </a:cxn>
                <a:cxn ang="0">
                  <a:pos x="225" y="0"/>
                </a:cxn>
              </a:cxnLst>
              <a:rect l="0" t="0" r="r" b="b"/>
              <a:pathLst>
                <a:path w="241" h="228">
                  <a:moveTo>
                    <a:pt x="225" y="0"/>
                  </a:moveTo>
                  <a:cubicBezTo>
                    <a:pt x="226" y="0"/>
                    <a:pt x="226" y="0"/>
                    <a:pt x="227" y="0"/>
                  </a:cubicBezTo>
                  <a:cubicBezTo>
                    <a:pt x="233" y="0"/>
                    <a:pt x="241" y="4"/>
                    <a:pt x="231" y="13"/>
                  </a:cubicBezTo>
                  <a:cubicBezTo>
                    <a:pt x="231" y="13"/>
                    <a:pt x="230" y="14"/>
                    <a:pt x="230" y="14"/>
                  </a:cubicBezTo>
                  <a:cubicBezTo>
                    <a:pt x="228" y="14"/>
                    <a:pt x="176" y="33"/>
                    <a:pt x="133" y="66"/>
                  </a:cubicBezTo>
                  <a:cubicBezTo>
                    <a:pt x="88" y="98"/>
                    <a:pt x="56" y="142"/>
                    <a:pt x="56" y="142"/>
                  </a:cubicBezTo>
                  <a:cubicBezTo>
                    <a:pt x="56" y="142"/>
                    <a:pt x="34" y="169"/>
                    <a:pt x="21" y="191"/>
                  </a:cubicBezTo>
                  <a:cubicBezTo>
                    <a:pt x="0" y="228"/>
                    <a:pt x="4" y="211"/>
                    <a:pt x="14" y="186"/>
                  </a:cubicBezTo>
                  <a:cubicBezTo>
                    <a:pt x="11" y="188"/>
                    <a:pt x="45" y="130"/>
                    <a:pt x="46" y="130"/>
                  </a:cubicBezTo>
                  <a:cubicBezTo>
                    <a:pt x="46" y="130"/>
                    <a:pt x="79" y="85"/>
                    <a:pt x="125" y="53"/>
                  </a:cubicBezTo>
                  <a:cubicBezTo>
                    <a:pt x="170" y="19"/>
                    <a:pt x="223" y="0"/>
                    <a:pt x="225" y="0"/>
                  </a:cubicBezTo>
                  <a:close/>
                </a:path>
              </a:pathLst>
            </a:custGeom>
            <a:grpFill/>
            <a:ln w="9525">
              <a:noFill/>
              <a:round/>
              <a:headEnd/>
              <a:tailEnd/>
            </a:ln>
          </p:spPr>
          <p:txBody>
            <a:bodyPr/>
            <a:lstStyle/>
            <a:p>
              <a:pPr>
                <a:defRPr/>
              </a:pPr>
              <a:endParaRPr lang="ja-JP" altLang="en-US">
                <a:solidFill>
                  <a:prstClr val="black"/>
                </a:solidFill>
              </a:endParaRPr>
            </a:p>
          </p:txBody>
        </p:sp>
        <p:sp>
          <p:nvSpPr>
            <p:cNvPr id="50" name="Freeform 12"/>
            <p:cNvSpPr>
              <a:spLocks/>
            </p:cNvSpPr>
            <p:nvPr/>
          </p:nvSpPr>
          <p:spPr bwMode="auto">
            <a:xfrm>
              <a:off x="12476163" y="8207375"/>
              <a:ext cx="460375" cy="492125"/>
            </a:xfrm>
            <a:custGeom>
              <a:avLst/>
              <a:gdLst/>
              <a:ahLst/>
              <a:cxnLst>
                <a:cxn ang="0">
                  <a:pos x="115" y="26"/>
                </a:cxn>
                <a:cxn ang="0">
                  <a:pos x="113" y="25"/>
                </a:cxn>
                <a:cxn ang="0">
                  <a:pos x="110" y="24"/>
                </a:cxn>
                <a:cxn ang="0">
                  <a:pos x="103" y="23"/>
                </a:cxn>
                <a:cxn ang="0">
                  <a:pos x="89" y="19"/>
                </a:cxn>
                <a:cxn ang="0">
                  <a:pos x="12" y="0"/>
                </a:cxn>
                <a:cxn ang="0">
                  <a:pos x="10" y="0"/>
                </a:cxn>
                <a:cxn ang="0">
                  <a:pos x="7" y="13"/>
                </a:cxn>
                <a:cxn ang="0">
                  <a:pos x="8" y="14"/>
                </a:cxn>
                <a:cxn ang="0">
                  <a:pos x="84" y="33"/>
                </a:cxn>
                <a:cxn ang="0">
                  <a:pos x="98" y="37"/>
                </a:cxn>
                <a:cxn ang="0">
                  <a:pos x="91" y="43"/>
                </a:cxn>
                <a:cxn ang="0">
                  <a:pos x="74" y="61"/>
                </a:cxn>
                <a:cxn ang="0">
                  <a:pos x="51" y="100"/>
                </a:cxn>
                <a:cxn ang="0">
                  <a:pos x="58" y="105"/>
                </a:cxn>
                <a:cxn ang="0">
                  <a:pos x="84" y="72"/>
                </a:cxn>
                <a:cxn ang="0">
                  <a:pos x="100" y="55"/>
                </a:cxn>
                <a:cxn ang="0">
                  <a:pos x="118" y="39"/>
                </a:cxn>
                <a:cxn ang="0">
                  <a:pos x="118" y="39"/>
                </a:cxn>
                <a:cxn ang="0">
                  <a:pos x="118" y="39"/>
                </a:cxn>
                <a:cxn ang="0">
                  <a:pos x="120" y="33"/>
                </a:cxn>
                <a:cxn ang="0">
                  <a:pos x="115" y="26"/>
                </a:cxn>
              </a:cxnLst>
              <a:rect l="0" t="0" r="r" b="b"/>
              <a:pathLst>
                <a:path w="121" h="130">
                  <a:moveTo>
                    <a:pt x="115" y="26"/>
                  </a:moveTo>
                  <a:cubicBezTo>
                    <a:pt x="113" y="25"/>
                    <a:pt x="113" y="25"/>
                    <a:pt x="113" y="25"/>
                  </a:cubicBezTo>
                  <a:cubicBezTo>
                    <a:pt x="110" y="24"/>
                    <a:pt x="110" y="24"/>
                    <a:pt x="110" y="24"/>
                  </a:cubicBezTo>
                  <a:cubicBezTo>
                    <a:pt x="103" y="23"/>
                    <a:pt x="103" y="23"/>
                    <a:pt x="103" y="23"/>
                  </a:cubicBezTo>
                  <a:cubicBezTo>
                    <a:pt x="89" y="19"/>
                    <a:pt x="89" y="19"/>
                    <a:pt x="89" y="19"/>
                  </a:cubicBezTo>
                  <a:cubicBezTo>
                    <a:pt x="51" y="10"/>
                    <a:pt x="13" y="0"/>
                    <a:pt x="12" y="0"/>
                  </a:cubicBezTo>
                  <a:cubicBezTo>
                    <a:pt x="11" y="0"/>
                    <a:pt x="11" y="0"/>
                    <a:pt x="10" y="0"/>
                  </a:cubicBezTo>
                  <a:cubicBezTo>
                    <a:pt x="0" y="4"/>
                    <a:pt x="4" y="11"/>
                    <a:pt x="7" y="13"/>
                  </a:cubicBezTo>
                  <a:cubicBezTo>
                    <a:pt x="8" y="14"/>
                    <a:pt x="8" y="14"/>
                    <a:pt x="8" y="14"/>
                  </a:cubicBezTo>
                  <a:cubicBezTo>
                    <a:pt x="9" y="14"/>
                    <a:pt x="47" y="24"/>
                    <a:pt x="84" y="33"/>
                  </a:cubicBezTo>
                  <a:cubicBezTo>
                    <a:pt x="89" y="34"/>
                    <a:pt x="93" y="35"/>
                    <a:pt x="98" y="37"/>
                  </a:cubicBezTo>
                  <a:cubicBezTo>
                    <a:pt x="95" y="39"/>
                    <a:pt x="93" y="41"/>
                    <a:pt x="91" y="43"/>
                  </a:cubicBezTo>
                  <a:cubicBezTo>
                    <a:pt x="80" y="53"/>
                    <a:pt x="74" y="61"/>
                    <a:pt x="74" y="61"/>
                  </a:cubicBezTo>
                  <a:cubicBezTo>
                    <a:pt x="73" y="60"/>
                    <a:pt x="48" y="101"/>
                    <a:pt x="51" y="100"/>
                  </a:cubicBezTo>
                  <a:cubicBezTo>
                    <a:pt x="44" y="118"/>
                    <a:pt x="42" y="130"/>
                    <a:pt x="58" y="105"/>
                  </a:cubicBezTo>
                  <a:cubicBezTo>
                    <a:pt x="68" y="90"/>
                    <a:pt x="84" y="72"/>
                    <a:pt x="84" y="72"/>
                  </a:cubicBezTo>
                  <a:cubicBezTo>
                    <a:pt x="84" y="72"/>
                    <a:pt x="90" y="64"/>
                    <a:pt x="100" y="55"/>
                  </a:cubicBezTo>
                  <a:cubicBezTo>
                    <a:pt x="105" y="50"/>
                    <a:pt x="111" y="44"/>
                    <a:pt x="118" y="39"/>
                  </a:cubicBezTo>
                  <a:cubicBezTo>
                    <a:pt x="118" y="39"/>
                    <a:pt x="118" y="39"/>
                    <a:pt x="118" y="39"/>
                  </a:cubicBezTo>
                  <a:cubicBezTo>
                    <a:pt x="118" y="39"/>
                    <a:pt x="118" y="39"/>
                    <a:pt x="118" y="39"/>
                  </a:cubicBezTo>
                  <a:cubicBezTo>
                    <a:pt x="118" y="39"/>
                    <a:pt x="121" y="37"/>
                    <a:pt x="120" y="33"/>
                  </a:cubicBezTo>
                  <a:cubicBezTo>
                    <a:pt x="120" y="29"/>
                    <a:pt x="117" y="27"/>
                    <a:pt x="115" y="26"/>
                  </a:cubicBezTo>
                  <a:close/>
                </a:path>
              </a:pathLst>
            </a:custGeom>
            <a:grpFill/>
            <a:ln w="9525">
              <a:noFill/>
              <a:round/>
              <a:headEnd/>
              <a:tailEnd/>
            </a:ln>
          </p:spPr>
          <p:txBody>
            <a:bodyPr/>
            <a:lstStyle/>
            <a:p>
              <a:pPr>
                <a:defRPr/>
              </a:pPr>
              <a:endParaRPr lang="ja-JP" altLang="en-US">
                <a:solidFill>
                  <a:prstClr val="black"/>
                </a:solidFill>
              </a:endParaRPr>
            </a:p>
          </p:txBody>
        </p:sp>
      </p:grpSp>
      <p:sp>
        <p:nvSpPr>
          <p:cNvPr id="55" name="正方形/長方形 54"/>
          <p:cNvSpPr>
            <a:spLocks noChangeAspect="1"/>
          </p:cNvSpPr>
          <p:nvPr/>
        </p:nvSpPr>
        <p:spPr>
          <a:xfrm>
            <a:off x="532502" y="3288211"/>
            <a:ext cx="1155600" cy="2257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a:spLocks noChangeAspect="1"/>
          </p:cNvSpPr>
          <p:nvPr/>
        </p:nvSpPr>
        <p:spPr>
          <a:xfrm>
            <a:off x="532502" y="4030944"/>
            <a:ext cx="1155600" cy="2257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a:spLocks noChangeAspect="1"/>
          </p:cNvSpPr>
          <p:nvPr/>
        </p:nvSpPr>
        <p:spPr>
          <a:xfrm>
            <a:off x="2473430" y="3611443"/>
            <a:ext cx="1155600" cy="2257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a:spLocks noChangeAspect="1"/>
          </p:cNvSpPr>
          <p:nvPr/>
        </p:nvSpPr>
        <p:spPr>
          <a:xfrm>
            <a:off x="2473430" y="4354176"/>
            <a:ext cx="1155600" cy="2257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5" name="Picture 2" descr="\\ndc32030\iソリューション局\iソリューション部\@iソリューション部共通\#【DB局】広告ガイドリニューアル\2017_08_イラスト修正など\イラスト\0815修正依頼対応イラスト\【 モバイルメニュー】モバイルレクタングル動画_日経電子版モバイル.png"/>
          <p:cNvPicPr preferRelativeResize="0">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620505" y="3605766"/>
            <a:ext cx="1390363" cy="263856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p:cNvGrpSpPr/>
          <p:nvPr/>
        </p:nvGrpSpPr>
        <p:grpSpPr>
          <a:xfrm>
            <a:off x="1650486" y="4930254"/>
            <a:ext cx="1330510" cy="806650"/>
            <a:chOff x="1654196" y="4930724"/>
            <a:chExt cx="1330510" cy="806650"/>
          </a:xfrm>
        </p:grpSpPr>
        <p:sp>
          <p:nvSpPr>
            <p:cNvPr id="41" name="正方形/長方形 40"/>
            <p:cNvSpPr/>
            <p:nvPr/>
          </p:nvSpPr>
          <p:spPr>
            <a:xfrm>
              <a:off x="1858149" y="5258281"/>
              <a:ext cx="396436" cy="15719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
            </a:p>
          </p:txBody>
        </p:sp>
        <p:sp>
          <p:nvSpPr>
            <p:cNvPr id="43" name="正方形/長方形 42"/>
            <p:cNvSpPr/>
            <p:nvPr/>
          </p:nvSpPr>
          <p:spPr>
            <a:xfrm>
              <a:off x="2383739" y="5258525"/>
              <a:ext cx="397592" cy="15719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
            </a:p>
          </p:txBody>
        </p:sp>
        <p:sp>
          <p:nvSpPr>
            <p:cNvPr id="46" name="正方形/長方形 45"/>
            <p:cNvSpPr/>
            <p:nvPr/>
          </p:nvSpPr>
          <p:spPr>
            <a:xfrm>
              <a:off x="1835738" y="4930724"/>
              <a:ext cx="967319" cy="806650"/>
            </a:xfrm>
            <a:prstGeom prst="rect">
              <a:avLst/>
            </a:prstGeom>
            <a:solidFill>
              <a:schemeClr val="bg1">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2180363" y="5268975"/>
              <a:ext cx="804343" cy="146515"/>
            </a:xfrm>
            <a:prstGeom prst="rect">
              <a:avLst/>
            </a:prstGeom>
            <a:noFill/>
          </p:spPr>
          <p:txBody>
            <a:bodyPr wrap="square" rtlCol="0">
              <a:spAutoFit/>
            </a:bodyPr>
            <a:lstStyle/>
            <a:p>
              <a:pPr algn="ctr"/>
              <a:r>
                <a:rPr kumimoji="1" lang="ja-JP" altLang="en-US" sz="400">
                  <a:solidFill>
                    <a:schemeClr val="bg1"/>
                  </a:solidFill>
                </a:rPr>
                <a:t>もう一度みる</a:t>
              </a:r>
            </a:p>
          </p:txBody>
        </p:sp>
        <p:sp>
          <p:nvSpPr>
            <p:cNvPr id="42" name="テキスト ボックス 41"/>
            <p:cNvSpPr txBox="1"/>
            <p:nvPr/>
          </p:nvSpPr>
          <p:spPr>
            <a:xfrm>
              <a:off x="1654196" y="5263619"/>
              <a:ext cx="804343" cy="153888"/>
            </a:xfrm>
            <a:prstGeom prst="rect">
              <a:avLst/>
            </a:prstGeom>
            <a:noFill/>
          </p:spPr>
          <p:txBody>
            <a:bodyPr wrap="square" rtlCol="0">
              <a:spAutoFit/>
            </a:bodyPr>
            <a:lstStyle/>
            <a:p>
              <a:pPr algn="ctr"/>
              <a:r>
                <a:rPr kumimoji="1" lang="ja-JP" altLang="en-US" sz="400">
                  <a:solidFill>
                    <a:schemeClr val="bg1"/>
                  </a:solidFill>
                </a:rPr>
                <a:t>詳しくはこちら</a:t>
              </a:r>
            </a:p>
          </p:txBody>
        </p:sp>
      </p:grpSp>
      <p:sp>
        <p:nvSpPr>
          <p:cNvPr id="57" name="正方形/長方形 56"/>
          <p:cNvSpPr>
            <a:spLocks noChangeAspect="1"/>
          </p:cNvSpPr>
          <p:nvPr/>
        </p:nvSpPr>
        <p:spPr>
          <a:xfrm>
            <a:off x="1835613" y="4931767"/>
            <a:ext cx="964800" cy="1884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a:spLocks noChangeAspect="1"/>
          </p:cNvSpPr>
          <p:nvPr/>
        </p:nvSpPr>
        <p:spPr>
          <a:xfrm>
            <a:off x="1835613" y="5542820"/>
            <a:ext cx="964800" cy="1884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2660097" y="1210927"/>
            <a:ext cx="1188650" cy="205826"/>
          </a:xfrm>
          <a:prstGeom prst="rect">
            <a:avLst/>
          </a:prstGeom>
          <a:noFill/>
        </p:spPr>
        <p:txBody>
          <a:bodyPr wrap="square">
            <a:spAutoFit/>
          </a:bodyPr>
          <a:lstStyle/>
          <a:p>
            <a:pPr>
              <a:lnSpc>
                <a:spcPts val="1000"/>
              </a:lnSpc>
            </a:pPr>
            <a:r>
              <a:rPr lang="ja-JP" altLang="en-US" sz="800">
                <a:solidFill>
                  <a:prstClr val="black"/>
                </a:solidFill>
                <a:latin typeface="HGPｺﾞｼｯｸM" panose="020B0600000000000000" pitchFamily="50" charset="-128"/>
                <a:ea typeface="HGPｺﾞｼｯｸM" panose="020B0600000000000000" pitchFamily="50" charset="-128"/>
              </a:rPr>
              <a:t>日経電子版アプリ</a:t>
            </a:r>
            <a:endParaRPr lang="ja-JP" altLang="en-US" sz="80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63" name="テキスト ボックス 34">
            <a:extLst>
              <a:ext uri="{FF2B5EF4-FFF2-40B4-BE49-F238E27FC236}">
                <a16:creationId xmlns:a16="http://schemas.microsoft.com/office/drawing/2014/main" id="{8A0A3525-6F45-4392-A8AD-390B7C517CDB}"/>
              </a:ext>
            </a:extLst>
          </p:cNvPr>
          <p:cNvSpPr txBox="1"/>
          <p:nvPr/>
        </p:nvSpPr>
        <p:spPr>
          <a:xfrm>
            <a:off x="6648450" y="92500"/>
            <a:ext cx="1987550" cy="707886"/>
          </a:xfrm>
          <a:prstGeom prst="rect">
            <a:avLst/>
          </a:prstGeom>
          <a:solidFill>
            <a:schemeClr val="bg1"/>
          </a:solidFill>
          <a:ln>
            <a:noFill/>
          </a:ln>
        </p:spPr>
        <p:txBody>
          <a:bodyPr wrap="square" rtlCol="0">
            <a:spAutoFit/>
          </a:bodyPr>
          <a:lstStyle/>
          <a:p>
            <a:r>
              <a:rPr lang="ja-JP" altLang="en-US" sz="1000">
                <a:latin typeface="Meiryo UI" panose="020B0604030504040204" pitchFamily="50" charset="-128"/>
                <a:ea typeface="Meiryo UI" panose="020B0604030504040204" pitchFamily="50" charset="-128"/>
                <a:cs typeface="Meiryo UI" panose="020B0604030504040204" pitchFamily="50" charset="-128"/>
              </a:rPr>
              <a:t>デモページ</a:t>
            </a:r>
            <a:r>
              <a:rPr lang="en-GB" altLang="ja-JP" sz="1000">
                <a:latin typeface="Meiryo UI" panose="020B0604030504040204" pitchFamily="50" charset="-128"/>
                <a:ea typeface="Meiryo UI" panose="020B0604030504040204" pitchFamily="50" charset="-128"/>
                <a:cs typeface="Meiryo UI" panose="020B0604030504040204" pitchFamily="50" charset="-128"/>
              </a:rPr>
              <a:t> </a:t>
            </a:r>
            <a:r>
              <a:rPr lang="en-US" altLang="ja-JP" sz="1000">
                <a:latin typeface="Meiryo UI" panose="020B0604030504040204" pitchFamily="50" charset="-128"/>
                <a:ea typeface="Meiryo UI" panose="020B0604030504040204" pitchFamily="50" charset="-128"/>
                <a:cs typeface="Meiryo UI" panose="020B0604030504040204" pitchFamily="50" charset="-128"/>
              </a:rPr>
              <a:t>URL</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a:p>
            <a:r>
              <a:rPr lang="en-US" altLang="ja-JP" sz="800">
                <a:hlinkClick r:id="rId9"/>
              </a:rPr>
              <a:t>https://r.nikkei.com/?ad_preview_li_id=40940</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a:p>
            <a:pPr marL="88900" lvl="0" indent="-88900"/>
            <a:r>
              <a:rPr lang="en-US" altLang="ja-JP" sz="7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a:solidFill>
                  <a:prstClr val="black"/>
                </a:solidFill>
                <a:latin typeface="Meiryo UI" panose="020B0604030504040204" pitchFamily="50" charset="-128"/>
                <a:ea typeface="Meiryo UI" panose="020B0604030504040204" pitchFamily="50" charset="-128"/>
                <a:cs typeface="Meiryo UI" panose="020B0604030504040204" pitchFamily="50" charset="-128"/>
              </a:rPr>
              <a:t>ブラウザ表示サイズの左右を</a:t>
            </a:r>
            <a:r>
              <a:rPr lang="en-US" altLang="ja-JP" sz="700">
                <a:solidFill>
                  <a:prstClr val="black"/>
                </a:solidFill>
                <a:latin typeface="Meiryo UI" panose="020B0604030504040204" pitchFamily="50" charset="-128"/>
                <a:ea typeface="Meiryo UI" panose="020B0604030504040204" pitchFamily="50" charset="-128"/>
                <a:cs typeface="Meiryo UI" panose="020B0604030504040204" pitchFamily="50" charset="-128"/>
              </a:rPr>
              <a:t>320</a:t>
            </a:r>
            <a:r>
              <a:rPr lang="ja-JP" altLang="en-US" sz="7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a:solidFill>
                  <a:prstClr val="black"/>
                </a:solidFill>
                <a:latin typeface="Meiryo UI" panose="020B0604030504040204" pitchFamily="50" charset="-128"/>
                <a:ea typeface="Meiryo UI" panose="020B0604030504040204" pitchFamily="50" charset="-128"/>
                <a:cs typeface="Meiryo UI" panose="020B0604030504040204" pitchFamily="50" charset="-128"/>
              </a:rPr>
              <a:t>420pixel</a:t>
            </a:r>
            <a:r>
              <a:rPr lang="ja-JP" altLang="en-US" sz="700">
                <a:solidFill>
                  <a:prstClr val="black"/>
                </a:solidFill>
                <a:latin typeface="Meiryo UI" panose="020B0604030504040204" pitchFamily="50" charset="-128"/>
                <a:ea typeface="Meiryo UI" panose="020B0604030504040204" pitchFamily="50" charset="-128"/>
                <a:cs typeface="Meiryo UI" panose="020B0604030504040204" pitchFamily="50" charset="-128"/>
              </a:rPr>
              <a:t>に設定の上ご覧ください。</a:t>
            </a:r>
          </a:p>
        </p:txBody>
      </p:sp>
      <p:sp>
        <p:nvSpPr>
          <p:cNvPr id="64" name="Text Box 16">
            <a:extLst>
              <a:ext uri="{FF2B5EF4-FFF2-40B4-BE49-F238E27FC236}">
                <a16:creationId xmlns:a16="http://schemas.microsoft.com/office/drawing/2014/main" id="{6994AD87-8864-456E-B957-2BB9004E5CC4}"/>
              </a:ext>
            </a:extLst>
          </p:cNvPr>
          <p:cNvSpPr txBox="1">
            <a:spLocks noChangeArrowheads="1"/>
          </p:cNvSpPr>
          <p:nvPr/>
        </p:nvSpPr>
        <p:spPr bwMode="auto">
          <a:xfrm>
            <a:off x="9053343" y="6316928"/>
            <a:ext cx="84029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2021.12.1</a:t>
            </a:r>
            <a:r>
              <a:rPr kumimoji="0" lang="ja-JP" altLang="en-US" sz="800">
                <a:solidFill>
                  <a:srgbClr val="C00000"/>
                </a:solidFill>
                <a:latin typeface="Century Gothic"/>
                <a:ea typeface="HGPｺﾞｼｯｸM"/>
              </a:rPr>
              <a:t>更新</a:t>
            </a:r>
            <a:endParaRPr kumimoji="0" lang="ja-JP" altLang="en-US" sz="800" dirty="0">
              <a:solidFill>
                <a:srgbClr val="C00000"/>
              </a:solidFill>
              <a:latin typeface="Century Gothic"/>
              <a:ea typeface="HGPｺﾞｼｯｸM"/>
            </a:endParaRPr>
          </a:p>
        </p:txBody>
      </p:sp>
      <p:grpSp>
        <p:nvGrpSpPr>
          <p:cNvPr id="51" name="グループ化 50">
            <a:extLst>
              <a:ext uri="{FF2B5EF4-FFF2-40B4-BE49-F238E27FC236}">
                <a16:creationId xmlns:a16="http://schemas.microsoft.com/office/drawing/2014/main" id="{09578BDD-E50B-4D88-AD6A-291B14C841AB}"/>
              </a:ext>
            </a:extLst>
          </p:cNvPr>
          <p:cNvGrpSpPr/>
          <p:nvPr/>
        </p:nvGrpSpPr>
        <p:grpSpPr>
          <a:xfrm>
            <a:off x="5083253" y="181819"/>
            <a:ext cx="947695" cy="226480"/>
            <a:chOff x="2345323" y="280659"/>
            <a:chExt cx="923091" cy="226480"/>
          </a:xfrm>
        </p:grpSpPr>
        <p:sp>
          <p:nvSpPr>
            <p:cNvPr id="52" name="角丸四角形 5">
              <a:extLst>
                <a:ext uri="{FF2B5EF4-FFF2-40B4-BE49-F238E27FC236}">
                  <a16:creationId xmlns:a16="http://schemas.microsoft.com/office/drawing/2014/main" id="{9D336903-7AC8-4448-9C85-5DF4013B124F}"/>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dirty="0">
                <a:solidFill>
                  <a:srgbClr val="003963"/>
                </a:solidFill>
                <a:latin typeface="+mn-ea"/>
              </a:endParaRPr>
            </a:p>
          </p:txBody>
        </p:sp>
        <p:sp>
          <p:nvSpPr>
            <p:cNvPr id="53" name="テキスト ボックス 52">
              <a:extLst>
                <a:ext uri="{FF2B5EF4-FFF2-40B4-BE49-F238E27FC236}">
                  <a16:creationId xmlns:a16="http://schemas.microsoft.com/office/drawing/2014/main" id="{91D7C4F5-C3F0-40A9-B7E1-83B55CE9F7F8}"/>
                </a:ext>
              </a:extLst>
            </p:cNvPr>
            <p:cNvSpPr txBox="1"/>
            <p:nvPr/>
          </p:nvSpPr>
          <p:spPr>
            <a:xfrm>
              <a:off x="2345323" y="280659"/>
              <a:ext cx="923091" cy="223138"/>
            </a:xfrm>
            <a:prstGeom prst="rect">
              <a:avLst/>
            </a:prstGeom>
            <a:noFill/>
          </p:spPr>
          <p:txBody>
            <a:bodyPr wrap="none" rtlCol="0">
              <a:spAutoFit/>
            </a:bodyPr>
            <a:lstStyle/>
            <a:p>
              <a:pPr algn="ctr"/>
              <a:r>
                <a:rPr lang="ja-JP" altLang="en-US" sz="850" b="1" dirty="0">
                  <a:solidFill>
                    <a:srgbClr val="E46C0A"/>
                  </a:solidFill>
                  <a:latin typeface="+mn-ea"/>
                  <a:cs typeface="メイリオ" panose="020B0604030504040204" pitchFamily="50" charset="-128"/>
                </a:rPr>
                <a:t>繁忙期料金対象</a:t>
              </a:r>
              <a:endParaRPr kumimoji="1" lang="ja-JP" altLang="en-US" sz="850" b="1" dirty="0">
                <a:solidFill>
                  <a:srgbClr val="E46C0A"/>
                </a:solidFill>
                <a:latin typeface="+mn-ea"/>
                <a:cs typeface="メイリオ" panose="020B0604030504040204" pitchFamily="50" charset="-128"/>
              </a:endParaRPr>
            </a:p>
          </p:txBody>
        </p:sp>
      </p:grpSp>
    </p:spTree>
    <p:extLst>
      <p:ext uri="{BB962C8B-B14F-4D97-AF65-F5344CB8AC3E}">
        <p14:creationId xmlns:p14="http://schemas.microsoft.com/office/powerpoint/2010/main" val="28849094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812286" y="3013358"/>
            <a:ext cx="4253709" cy="707886"/>
          </a:xfrm>
          <a:prstGeom prst="rect">
            <a:avLst/>
          </a:prstGeom>
          <a:noFill/>
        </p:spPr>
        <p:txBody>
          <a:bodyPr wrap="square" rtlCol="0" anchor="t">
            <a:spAutoFit/>
          </a:bodyPr>
          <a:lstStyle/>
          <a:p>
            <a:pPr algn="ctr"/>
            <a:r>
              <a:rPr lang="ja-JP" altLang="en-US" sz="4000" b="1" kern="300" spc="100" dirty="0">
                <a:solidFill>
                  <a:srgbClr val="00253C"/>
                </a:solidFill>
                <a:latin typeface="+mn-ea"/>
              </a:rPr>
              <a:t>オプション</a:t>
            </a:r>
            <a:endParaRPr kumimoji="1" lang="ja-JP" altLang="en-US" sz="4000" b="1" kern="300" spc="100" dirty="0">
              <a:solidFill>
                <a:srgbClr val="00253C"/>
              </a:solidFill>
              <a:latin typeface="+mn-ea"/>
            </a:endParaRPr>
          </a:p>
        </p:txBody>
      </p:sp>
    </p:spTree>
    <p:extLst>
      <p:ext uri="{BB962C8B-B14F-4D97-AF65-F5344CB8AC3E}">
        <p14:creationId xmlns:p14="http://schemas.microsoft.com/office/powerpoint/2010/main" val="8515255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グラフィックス 47">
            <a:extLst>
              <a:ext uri="{FF2B5EF4-FFF2-40B4-BE49-F238E27FC236}">
                <a16:creationId xmlns:a16="http://schemas.microsoft.com/office/drawing/2014/main" id="{E58249C5-8DC8-B04F-927D-955749FB09EC}"/>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58078" y="3952759"/>
            <a:ext cx="1365634" cy="1506660"/>
          </a:xfrm>
          <a:prstGeom prst="rect">
            <a:avLst/>
          </a:prstGeom>
        </p:spPr>
      </p:pic>
      <p:pic>
        <p:nvPicPr>
          <p:cNvPr id="38" name="Picture 2" descr="\\ndc32030\iソリューション局\iソリューション部\@iソリューション部共通\#【DB局】広告ガイドリニューアル\2017_08_イラスト修正など\イラスト\0815修正依頼対応イラスト\【 モバイルメニュー】モバイルレクタングル_日経電子版モバイル.png">
            <a:extLst>
              <a:ext uri="{FF2B5EF4-FFF2-40B4-BE49-F238E27FC236}">
                <a16:creationId xmlns:a16="http://schemas.microsoft.com/office/drawing/2014/main" id="{40DE67BD-F605-4089-9BAD-129F99F15433}"/>
              </a:ext>
            </a:extLst>
          </p:cNvPr>
          <p:cNvPicPr preferRelativeResize="0">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691739" y="4228225"/>
            <a:ext cx="717379" cy="1361404"/>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37C5DE76-9C1E-4AB0-8DB8-CA9E1AEBE529}"/>
              </a:ext>
            </a:extLst>
          </p:cNvPr>
          <p:cNvSpPr/>
          <p:nvPr/>
        </p:nvSpPr>
        <p:spPr>
          <a:xfrm>
            <a:off x="2653210" y="3822548"/>
            <a:ext cx="1707639" cy="1767081"/>
          </a:xfrm>
          <a:prstGeom prst="rect">
            <a:avLst/>
          </a:prstGeom>
          <a:solidFill>
            <a:schemeClr val="accent5">
              <a:lumMod val="40000"/>
              <a:lumOff val="6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配信対象外</a:t>
            </a:r>
            <a:endParaRPr kumimoji="1" lang="en-US" altLang="ja-JP" sz="1800" b="1" i="0" u="none" strike="noStrike" kern="1200" cap="none" spc="0" normalizeH="0" baseline="0" noProof="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47" name="グラフィックス 46">
            <a:extLst>
              <a:ext uri="{FF2B5EF4-FFF2-40B4-BE49-F238E27FC236}">
                <a16:creationId xmlns:a16="http://schemas.microsoft.com/office/drawing/2014/main" id="{7E67803F-9F4D-414C-896A-85A4B86F52AC}"/>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58078" y="1489028"/>
            <a:ext cx="1415618" cy="1561806"/>
          </a:xfrm>
          <a:prstGeom prst="rect">
            <a:avLst/>
          </a:prstGeom>
        </p:spPr>
      </p:pic>
      <p:sp>
        <p:nvSpPr>
          <p:cNvPr id="2" name="タイトル 1"/>
          <p:cNvSpPr>
            <a:spLocks noGrp="1"/>
          </p:cNvSpPr>
          <p:nvPr>
            <p:ph type="title"/>
          </p:nvPr>
        </p:nvSpPr>
        <p:spPr/>
        <p:txBody>
          <a:bodyPr/>
          <a:lstStyle/>
          <a:p>
            <a:r>
              <a:rPr lang="ja-JP" altLang="en-US" dirty="0"/>
              <a:t>ブランドセーフティー・ターゲティング</a:t>
            </a:r>
            <a:endParaRPr kumimoji="1" lang="ja-JP" altLang="en-US" dirty="0"/>
          </a:p>
        </p:txBody>
      </p:sp>
      <p:sp>
        <p:nvSpPr>
          <p:cNvPr id="4" name="正方形/長方形 3"/>
          <p:cNvSpPr/>
          <p:nvPr/>
        </p:nvSpPr>
        <p:spPr>
          <a:xfrm>
            <a:off x="4399378" y="898193"/>
            <a:ext cx="5380222" cy="348813"/>
          </a:xfrm>
          <a:prstGeom prst="rect">
            <a:avLst/>
          </a:prstGeom>
          <a:noFill/>
        </p:spPr>
        <p:txBody>
          <a:bodyPr wrap="square">
            <a:spAutoFit/>
          </a:bodyPr>
          <a:lstStyle/>
          <a:p>
            <a:pPr marL="182563" marR="0" lvl="0" indent="-182563" algn="l" defTabSz="914400" rtl="0" eaLnBrk="1" fontAlgn="auto" latinLnBrk="0" hangingPunct="1">
              <a:lnSpc>
                <a:spcPts val="1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弊社独自の判定ロジックにより、ブランド毀損につながりかねない</a:t>
            </a: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内容の</a:t>
            </a: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編集記事面を避けて</a:t>
            </a:r>
            <a:endParaRPr kumimoji="1" lang="en-US" altLang="ja-JP"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algn="l" defTabSz="914400" rtl="0" eaLnBrk="1" fontAlgn="auto" latinLnBrk="0" hangingPunct="1">
              <a:lnSpc>
                <a:spcPts val="1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広告配信することが可能です</a:t>
            </a:r>
            <a:endParaRPr kumimoji="1" lang="en-US" altLang="ja-JP"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4399378" y="1217513"/>
            <a:ext cx="5494260" cy="348813"/>
          </a:xfrm>
          <a:prstGeom prst="rect">
            <a:avLst/>
          </a:prstGeom>
          <a:noFill/>
        </p:spPr>
        <p:txBody>
          <a:bodyPr wrap="square">
            <a:spAutoFit/>
          </a:bodyPr>
          <a:lstStyle/>
          <a:p>
            <a:pPr marL="182563" marR="0" lvl="0" indent="-182563" algn="l" defTabSz="914400" rtl="0" eaLnBrk="1" fontAlgn="auto" latinLnBrk="0" hangingPunct="1">
              <a:lnSpc>
                <a:spcPts val="1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外部のソリューションを用いることなく、自社にとって不適切と思われるコンテンツを避けることができるため、特別な設定を必要とせず簡易に配信することが可能です</a:t>
            </a:r>
          </a:p>
        </p:txBody>
      </p:sp>
      <p:grpSp>
        <p:nvGrpSpPr>
          <p:cNvPr id="7" name="グループ化 6"/>
          <p:cNvGrpSpPr/>
          <p:nvPr/>
        </p:nvGrpSpPr>
        <p:grpSpPr>
          <a:xfrm>
            <a:off x="4084016" y="193750"/>
            <a:ext cx="1960410" cy="491073"/>
            <a:chOff x="5051975" y="179707"/>
            <a:chExt cx="1960410" cy="491073"/>
          </a:xfrm>
        </p:grpSpPr>
        <p:grpSp>
          <p:nvGrpSpPr>
            <p:cNvPr id="14" name="グループ化 13"/>
            <p:cNvGrpSpPr/>
            <p:nvPr/>
          </p:nvGrpSpPr>
          <p:grpSpPr>
            <a:xfrm>
              <a:off x="5051975" y="179707"/>
              <a:ext cx="946328" cy="226480"/>
              <a:chOff x="2345874" y="280659"/>
              <a:chExt cx="921760" cy="226480"/>
            </a:xfrm>
          </p:grpSpPr>
          <p:sp>
            <p:nvSpPr>
              <p:cNvPr id="15"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50" b="0" i="0" u="none" strike="noStrike" kern="1200" cap="none" spc="0" normalizeH="0" baseline="0" noProof="0">
                  <a:ln>
                    <a:noFill/>
                  </a:ln>
                  <a:solidFill>
                    <a:srgbClr val="003963"/>
                  </a:solidFill>
                  <a:effectLst/>
                  <a:uLnTx/>
                  <a:uFillTx/>
                  <a:latin typeface="ＭＳ Ｐゴシック"/>
                  <a:ea typeface="ＭＳ Ｐゴシック" panose="020B0600070205080204" pitchFamily="50" charset="-128"/>
                  <a:cs typeface="+mn-cs"/>
                </a:endParaRPr>
              </a:p>
            </p:txBody>
          </p:sp>
          <p:sp>
            <p:nvSpPr>
              <p:cNvPr id="16" name="テキスト ボックス 15"/>
              <p:cNvSpPr txBox="1"/>
              <p:nvPr/>
            </p:nvSpPr>
            <p:spPr>
              <a:xfrm>
                <a:off x="2436419" y="280659"/>
                <a:ext cx="740908" cy="22313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50" b="1" i="0" u="none" strike="noStrike" kern="1200" cap="none" spc="0" normalizeH="0" baseline="0" noProof="0" dirty="0">
                    <a:ln>
                      <a:noFill/>
                    </a:ln>
                    <a:solidFill>
                      <a:srgbClr val="00253C"/>
                    </a:solidFill>
                    <a:effectLst/>
                    <a:uLnTx/>
                    <a:uFillTx/>
                    <a:latin typeface="ＭＳ Ｐゴシック"/>
                    <a:ea typeface="ＭＳ Ｐゴシック" panose="020B0600070205080204" pitchFamily="50" charset="-128"/>
                    <a:cs typeface="メイリオ" panose="020B0604030504040204" pitchFamily="50" charset="-128"/>
                  </a:rPr>
                  <a:t>ディスプレー</a:t>
                </a:r>
              </a:p>
            </p:txBody>
          </p:sp>
        </p:grpSp>
        <p:grpSp>
          <p:nvGrpSpPr>
            <p:cNvPr id="21" name="グループ化 20"/>
            <p:cNvGrpSpPr/>
            <p:nvPr/>
          </p:nvGrpSpPr>
          <p:grpSpPr>
            <a:xfrm>
              <a:off x="6066057" y="179707"/>
              <a:ext cx="946328" cy="226480"/>
              <a:chOff x="2345874" y="280659"/>
              <a:chExt cx="921760" cy="226480"/>
            </a:xfrm>
          </p:grpSpPr>
          <p:sp>
            <p:nvSpPr>
              <p:cNvPr id="23"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50" b="0" i="0" u="none" strike="noStrike" kern="1200" cap="none" spc="0" normalizeH="0" baseline="0" noProof="0">
                  <a:ln>
                    <a:noFill/>
                  </a:ln>
                  <a:solidFill>
                    <a:srgbClr val="003963"/>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4" name="テキスト ボックス 23"/>
              <p:cNvSpPr txBox="1"/>
              <p:nvPr/>
            </p:nvSpPr>
            <p:spPr>
              <a:xfrm>
                <a:off x="2649016" y="280659"/>
                <a:ext cx="315713" cy="22313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50" b="1" i="0" u="none" strike="noStrike" kern="1200" cap="none" spc="0" normalizeH="0" baseline="0" noProof="0">
                    <a:ln>
                      <a:noFill/>
                    </a:ln>
                    <a:solidFill>
                      <a:srgbClr val="00253C"/>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PC</a:t>
                </a:r>
                <a:endParaRPr kumimoji="1" lang="ja-JP" altLang="en-US" sz="850" b="1" i="0" u="none" strike="noStrike" kern="1200" cap="none" spc="0" normalizeH="0" baseline="0" noProof="0">
                  <a:ln>
                    <a:noFill/>
                  </a:ln>
                  <a:solidFill>
                    <a:srgbClr val="00253C"/>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grpSp>
          <p:nvGrpSpPr>
            <p:cNvPr id="25" name="グループ化 24"/>
            <p:cNvGrpSpPr/>
            <p:nvPr/>
          </p:nvGrpSpPr>
          <p:grpSpPr>
            <a:xfrm>
              <a:off x="6061872" y="444300"/>
              <a:ext cx="946328" cy="226480"/>
              <a:chOff x="2345874" y="280659"/>
              <a:chExt cx="921760" cy="226480"/>
            </a:xfrm>
          </p:grpSpPr>
          <p:sp>
            <p:nvSpPr>
              <p:cNvPr id="26"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50" b="0" i="0" u="none" strike="noStrike" kern="1200" cap="none" spc="0" normalizeH="0" baseline="0" noProof="0">
                  <a:ln>
                    <a:noFill/>
                  </a:ln>
                  <a:solidFill>
                    <a:srgbClr val="003963"/>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7" name="テキスト ボックス 26"/>
              <p:cNvSpPr txBox="1"/>
              <p:nvPr/>
            </p:nvSpPr>
            <p:spPr>
              <a:xfrm>
                <a:off x="2519419" y="280659"/>
                <a:ext cx="574903" cy="22313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50" b="1" i="0" u="none" strike="noStrike" kern="1200" cap="none" spc="0" normalizeH="0" baseline="0" noProof="0">
                    <a:ln>
                      <a:noFill/>
                    </a:ln>
                    <a:solidFill>
                      <a:srgbClr val="00253C"/>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モバイル</a:t>
                </a:r>
              </a:p>
            </p:txBody>
          </p:sp>
        </p:grpSp>
        <p:grpSp>
          <p:nvGrpSpPr>
            <p:cNvPr id="29" name="グループ化 28"/>
            <p:cNvGrpSpPr/>
            <p:nvPr/>
          </p:nvGrpSpPr>
          <p:grpSpPr>
            <a:xfrm>
              <a:off x="5051975" y="444300"/>
              <a:ext cx="946328" cy="226480"/>
              <a:chOff x="2345874" y="548996"/>
              <a:chExt cx="921760" cy="226480"/>
            </a:xfrm>
          </p:grpSpPr>
          <p:sp>
            <p:nvSpPr>
              <p:cNvPr id="32" name="角丸四角形 8"/>
              <p:cNvSpPr/>
              <p:nvPr/>
            </p:nvSpPr>
            <p:spPr>
              <a:xfrm>
                <a:off x="2345874" y="554837"/>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50" b="0" i="0" u="none" strike="noStrike" kern="1200" cap="none" spc="0" normalizeH="0" baseline="0" noProof="0">
                  <a:ln>
                    <a:noFill/>
                  </a:ln>
                  <a:solidFill>
                    <a:srgbClr val="003963"/>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4" name="テキスト ボックス 33"/>
              <p:cNvSpPr txBox="1"/>
              <p:nvPr/>
            </p:nvSpPr>
            <p:spPr>
              <a:xfrm>
                <a:off x="2394510" y="548996"/>
                <a:ext cx="824725" cy="22313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50" b="1" i="0" u="none" strike="noStrike" kern="1200" cap="none" spc="0" normalizeH="0" baseline="0" noProof="0">
                    <a:ln>
                      <a:noFill/>
                    </a:ln>
                    <a:solidFill>
                      <a:srgbClr val="00253C"/>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ターゲティング</a:t>
                </a:r>
              </a:p>
            </p:txBody>
          </p:sp>
        </p:grpSp>
      </p:grpSp>
      <p:sp>
        <p:nvSpPr>
          <p:cNvPr id="36" name="Text Box 16">
            <a:extLst>
              <a:ext uri="{FF2B5EF4-FFF2-40B4-BE49-F238E27FC236}">
                <a16:creationId xmlns:a16="http://schemas.microsoft.com/office/drawing/2014/main" id="{1C189E2C-4E66-40B4-BCD1-ACA1CCBD14AE}"/>
              </a:ext>
            </a:extLst>
          </p:cNvPr>
          <p:cNvSpPr txBox="1">
            <a:spLocks noChangeArrowheads="1"/>
          </p:cNvSpPr>
          <p:nvPr/>
        </p:nvSpPr>
        <p:spPr bwMode="auto">
          <a:xfrm>
            <a:off x="9030901" y="6316928"/>
            <a:ext cx="862737"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ja-JP" sz="800" b="0" i="0" u="none" strike="noStrike" kern="1200" cap="none" spc="0" normalizeH="0" baseline="0" noProof="0">
                <a:ln>
                  <a:noFill/>
                </a:ln>
                <a:solidFill>
                  <a:srgbClr val="C00000"/>
                </a:solidFill>
                <a:effectLst/>
                <a:uLnTx/>
                <a:uFillTx/>
                <a:latin typeface="Century Gothic"/>
                <a:ea typeface="HGPｺﾞｼｯｸM"/>
                <a:cs typeface="+mn-cs"/>
              </a:rPr>
              <a:t>2020.2.21</a:t>
            </a:r>
            <a:r>
              <a:rPr kumimoji="0" lang="ja-JP" altLang="en-US" sz="800" b="0" i="0" u="none" strike="noStrike" kern="1200" cap="none" spc="0" normalizeH="0" baseline="0" noProof="0">
                <a:ln>
                  <a:noFill/>
                </a:ln>
                <a:solidFill>
                  <a:srgbClr val="C00000"/>
                </a:solidFill>
                <a:effectLst/>
                <a:uLnTx/>
                <a:uFillTx/>
                <a:latin typeface="Century Gothic"/>
                <a:ea typeface="HGPｺﾞｼｯｸM"/>
                <a:cs typeface="+mn-cs"/>
              </a:rPr>
              <a:t>更新</a:t>
            </a:r>
          </a:p>
        </p:txBody>
      </p:sp>
      <p:sp>
        <p:nvSpPr>
          <p:cNvPr id="28" name="円柱 27">
            <a:extLst>
              <a:ext uri="{FF2B5EF4-FFF2-40B4-BE49-F238E27FC236}">
                <a16:creationId xmlns:a16="http://schemas.microsoft.com/office/drawing/2014/main" id="{BA472CA9-8BF2-4FFE-94CE-EF1AF3860ACC}"/>
              </a:ext>
            </a:extLst>
          </p:cNvPr>
          <p:cNvSpPr/>
          <p:nvPr/>
        </p:nvSpPr>
        <p:spPr>
          <a:xfrm>
            <a:off x="635691" y="2974617"/>
            <a:ext cx="710328" cy="823651"/>
          </a:xfrm>
          <a:prstGeom prst="can">
            <a:avLst/>
          </a:prstGeom>
          <a:solidFill>
            <a:schemeClr val="tx2">
              <a:lumMod val="50000"/>
            </a:schemeClr>
          </a:solidFill>
          <a:ln>
            <a:solidFill>
              <a:srgbClr val="0F36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meiryo" panose="020B0604030504040204" pitchFamily="50" charset="-128"/>
                <a:ea typeface="meiryo" panose="020B0604030504040204" pitchFamily="50" charset="-128"/>
                <a:cs typeface="+mn-cs"/>
              </a:rPr>
              <a:t>アド</a:t>
            </a:r>
            <a:endParaRPr kumimoji="1" lang="en-US" altLang="ja-JP" sz="1000" b="1" i="0" u="none" strike="noStrike" kern="1200" cap="none" spc="0" normalizeH="0" baseline="0" noProof="0">
              <a:ln>
                <a:noFill/>
              </a:ln>
              <a:solidFill>
                <a:prstClr val="white"/>
              </a:solidFill>
              <a:effectLst/>
              <a:uLnTx/>
              <a:uFillTx/>
              <a:latin typeface="meiryo" panose="020B0604030504040204" pitchFamily="50" charset="-128"/>
              <a:ea typeface="meiryo"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meiryo" panose="020B0604030504040204" pitchFamily="50" charset="-128"/>
                <a:ea typeface="meiryo" panose="020B0604030504040204" pitchFamily="50" charset="-128"/>
                <a:cs typeface="+mn-cs"/>
              </a:rPr>
              <a:t>サーバー</a:t>
            </a:r>
          </a:p>
        </p:txBody>
      </p:sp>
      <p:pic>
        <p:nvPicPr>
          <p:cNvPr id="40" name="Picture 2" descr="\\ndc32030\iソリューション局\iソリューション部\@iソリューション部共通\#【DB局】広告ガイドリニューアル\2017_08_イラスト修正など\イラスト\0815修正依頼対応イラスト\【 モバイルメニュー】モバイルレクタングル_日経電子版モバイル.png">
            <a:extLst>
              <a:ext uri="{FF2B5EF4-FFF2-40B4-BE49-F238E27FC236}">
                <a16:creationId xmlns:a16="http://schemas.microsoft.com/office/drawing/2014/main" id="{C79EB002-0919-47A7-93E8-51A2437FC4D3}"/>
              </a:ext>
            </a:extLst>
          </p:cNvPr>
          <p:cNvPicPr preferRelativeResize="0">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799478" y="1839507"/>
            <a:ext cx="743636" cy="1411234"/>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コネクタ: カギ線 40">
            <a:extLst>
              <a:ext uri="{FF2B5EF4-FFF2-40B4-BE49-F238E27FC236}">
                <a16:creationId xmlns:a16="http://schemas.microsoft.com/office/drawing/2014/main" id="{A96E0707-62ED-4595-BFF9-7B44627C034A}"/>
              </a:ext>
            </a:extLst>
          </p:cNvPr>
          <p:cNvCxnSpPr>
            <a:cxnSpLocks/>
            <a:stCxn id="28" idx="4"/>
            <a:endCxn id="40" idx="1"/>
          </p:cNvCxnSpPr>
          <p:nvPr/>
        </p:nvCxnSpPr>
        <p:spPr>
          <a:xfrm flipV="1">
            <a:off x="1346019" y="2545124"/>
            <a:ext cx="1453459" cy="841319"/>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コネクタ: カギ線 41">
            <a:extLst>
              <a:ext uri="{FF2B5EF4-FFF2-40B4-BE49-F238E27FC236}">
                <a16:creationId xmlns:a16="http://schemas.microsoft.com/office/drawing/2014/main" id="{F39AB5AE-C310-49B7-BCB0-476D6899A4BD}"/>
              </a:ext>
            </a:extLst>
          </p:cNvPr>
          <p:cNvCxnSpPr>
            <a:cxnSpLocks/>
            <a:stCxn id="28" idx="4"/>
            <a:endCxn id="38" idx="1"/>
          </p:cNvCxnSpPr>
          <p:nvPr/>
        </p:nvCxnSpPr>
        <p:spPr>
          <a:xfrm>
            <a:off x="1346019" y="3386443"/>
            <a:ext cx="1345720" cy="1522484"/>
          </a:xfrm>
          <a:prstGeom prst="bentConnector3">
            <a:avLst/>
          </a:prstGeom>
          <a:ln w="38100">
            <a:prstDash val="dashDot"/>
            <a:tailEnd type="triangle"/>
          </a:ln>
        </p:spPr>
        <p:style>
          <a:lnRef idx="1">
            <a:schemeClr val="accent1"/>
          </a:lnRef>
          <a:fillRef idx="0">
            <a:schemeClr val="accent1"/>
          </a:fillRef>
          <a:effectRef idx="0">
            <a:schemeClr val="accent1"/>
          </a:effectRef>
          <a:fontRef idx="minor">
            <a:schemeClr val="tx1"/>
          </a:fontRef>
        </p:style>
      </p:cxnSp>
      <p:sp>
        <p:nvSpPr>
          <p:cNvPr id="43" name="楕円 42">
            <a:extLst>
              <a:ext uri="{FF2B5EF4-FFF2-40B4-BE49-F238E27FC236}">
                <a16:creationId xmlns:a16="http://schemas.microsoft.com/office/drawing/2014/main" id="{21A6E888-65D7-48C9-9B6E-6C662E6ADED7}"/>
              </a:ext>
            </a:extLst>
          </p:cNvPr>
          <p:cNvSpPr/>
          <p:nvPr/>
        </p:nvSpPr>
        <p:spPr>
          <a:xfrm>
            <a:off x="1655421" y="3056141"/>
            <a:ext cx="864096" cy="660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prstClr val="white"/>
                </a:solidFill>
                <a:effectLst/>
                <a:uLnTx/>
                <a:uFillTx/>
                <a:latin typeface="meiryo" panose="020B0604030504040204" pitchFamily="50" charset="-128"/>
                <a:ea typeface="meiryo" panose="020B0604030504040204" pitchFamily="50" charset="-128"/>
                <a:cs typeface="+mn-cs"/>
              </a:rPr>
              <a:t>独自判定</a:t>
            </a:r>
            <a:endParaRPr kumimoji="1" lang="en-US" altLang="ja-JP" sz="800" b="1" i="0" u="none" strike="noStrike" kern="1200" cap="none" spc="0" normalizeH="0" baseline="0" noProof="0">
              <a:ln>
                <a:noFill/>
              </a:ln>
              <a:solidFill>
                <a:prstClr val="white"/>
              </a:solidFill>
              <a:effectLst/>
              <a:uLnTx/>
              <a:uFillTx/>
              <a:latin typeface="meiryo" panose="020B0604030504040204" pitchFamily="50" charset="-128"/>
              <a:ea typeface="meiryo"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prstClr val="white"/>
                </a:solidFill>
                <a:effectLst/>
                <a:uLnTx/>
                <a:uFillTx/>
                <a:latin typeface="meiryo" panose="020B0604030504040204" pitchFamily="50" charset="-128"/>
                <a:ea typeface="meiryo" panose="020B0604030504040204" pitchFamily="50" charset="-128"/>
                <a:cs typeface="+mn-cs"/>
              </a:rPr>
              <a:t>ロジック</a:t>
            </a:r>
          </a:p>
        </p:txBody>
      </p:sp>
      <p:graphicFrame>
        <p:nvGraphicFramePr>
          <p:cNvPr id="33" name="表 32">
            <a:extLst>
              <a:ext uri="{FF2B5EF4-FFF2-40B4-BE49-F238E27FC236}">
                <a16:creationId xmlns:a16="http://schemas.microsoft.com/office/drawing/2014/main" id="{7E37802E-2A46-46D9-A022-9D63C9333080}"/>
              </a:ext>
            </a:extLst>
          </p:cNvPr>
          <p:cNvGraphicFramePr>
            <a:graphicFrameLocks noGrp="1"/>
          </p:cNvGraphicFramePr>
          <p:nvPr/>
        </p:nvGraphicFramePr>
        <p:xfrm>
          <a:off x="4512491" y="2513308"/>
          <a:ext cx="4447514" cy="1290473"/>
        </p:xfrm>
        <a:graphic>
          <a:graphicData uri="http://schemas.openxmlformats.org/drawingml/2006/table">
            <a:tbl>
              <a:tblPr firstRow="1" bandRow="1">
                <a:tableStyleId>{5C22544A-7EE6-4342-B048-85BDC9FD1C3A}</a:tableStyleId>
              </a:tblPr>
              <a:tblGrid>
                <a:gridCol w="1224014">
                  <a:extLst>
                    <a:ext uri="{9D8B030D-6E8A-4147-A177-3AD203B41FA5}">
                      <a16:colId xmlns:a16="http://schemas.microsoft.com/office/drawing/2014/main" val="20000"/>
                    </a:ext>
                  </a:extLst>
                </a:gridCol>
                <a:gridCol w="3223500">
                  <a:extLst>
                    <a:ext uri="{9D8B030D-6E8A-4147-A177-3AD203B41FA5}">
                      <a16:colId xmlns:a16="http://schemas.microsoft.com/office/drawing/2014/main" val="20001"/>
                    </a:ext>
                  </a:extLst>
                </a:gridCol>
              </a:tblGrid>
              <a:tr h="596328">
                <a:tc>
                  <a:txBody>
                    <a:bodyPr/>
                    <a:lstStyle/>
                    <a:p>
                      <a:pPr algn="ct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対応商品</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レクタングル商品</a:t>
                      </a: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インフィード商品 各種</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ビルボード</a:t>
                      </a: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ビルボード動画　各種</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インリード動画　各種</a:t>
                      </a:r>
                    </a:p>
                  </a:txBody>
                  <a:tcPr anchor="ctr">
                    <a:lnL w="12700" cmpd="sng">
                      <a:noFill/>
                    </a:lnL>
                    <a:lnR w="12700" cap="flat" cmpd="sng" algn="ctr">
                      <a:solidFill>
                        <a:schemeClr val="tx2"/>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94145">
                <a:tc>
                  <a:txBody>
                    <a:bodyPr/>
                    <a:lstStyle/>
                    <a:p>
                      <a:pPr algn="ct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ブランドセーフティー</a:t>
                      </a:r>
                      <a:endParaRPr kumimoji="1" lang="en-US" altLang="ja-JP" sz="800" b="1">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機能</a:t>
                      </a:r>
                      <a:endParaRPr kumimoji="1" lang="en-US" altLang="ja-JP" sz="800" b="1">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日経独自のロジックにより、ブランドを毀損すると思われるような編集記事面（事件、事故関連、自然災害関連、アルコール摂取助長関連等）には</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配信されず、適切なコンテンツにのみ</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imp</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が消化されます。</a:t>
                      </a:r>
                    </a:p>
                  </a:txBody>
                  <a:tcPr anchor="ctr">
                    <a:lnL w="12700" cmpd="sng">
                      <a:noFill/>
                    </a:lnL>
                    <a:lnR w="12700" cap="flat" cmpd="sng" algn="ctr">
                      <a:solidFill>
                        <a:schemeClr val="tx2"/>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6395218"/>
                  </a:ext>
                </a:extLst>
              </a:tr>
            </a:tbl>
          </a:graphicData>
        </a:graphic>
      </p:graphicFrame>
      <p:graphicFrame>
        <p:nvGraphicFramePr>
          <p:cNvPr id="35" name="表 34">
            <a:extLst>
              <a:ext uri="{FF2B5EF4-FFF2-40B4-BE49-F238E27FC236}">
                <a16:creationId xmlns:a16="http://schemas.microsoft.com/office/drawing/2014/main" id="{88593D90-C12F-40CB-8564-523FE95EDE12}"/>
              </a:ext>
            </a:extLst>
          </p:cNvPr>
          <p:cNvGraphicFramePr>
            <a:graphicFrameLocks noGrp="1"/>
          </p:cNvGraphicFramePr>
          <p:nvPr/>
        </p:nvGraphicFramePr>
        <p:xfrm>
          <a:off x="4512491" y="1606394"/>
          <a:ext cx="4447514" cy="906914"/>
        </p:xfrm>
        <a:graphic>
          <a:graphicData uri="http://schemas.openxmlformats.org/drawingml/2006/table">
            <a:tbl>
              <a:tblPr firstRow="1" bandRow="1">
                <a:tableStyleId>{5C22544A-7EE6-4342-B048-85BDC9FD1C3A}</a:tableStyleId>
              </a:tblPr>
              <a:tblGrid>
                <a:gridCol w="2283464">
                  <a:extLst>
                    <a:ext uri="{9D8B030D-6E8A-4147-A177-3AD203B41FA5}">
                      <a16:colId xmlns:a16="http://schemas.microsoft.com/office/drawing/2014/main" val="20000"/>
                    </a:ext>
                  </a:extLst>
                </a:gridCol>
                <a:gridCol w="2164050">
                  <a:extLst>
                    <a:ext uri="{9D8B030D-6E8A-4147-A177-3AD203B41FA5}">
                      <a16:colId xmlns:a16="http://schemas.microsoft.com/office/drawing/2014/main" val="20002"/>
                    </a:ext>
                  </a:extLst>
                </a:gridCol>
              </a:tblGrid>
              <a:tr h="360041">
                <a:tc>
                  <a:txBody>
                    <a:bodyPr/>
                    <a:lstStyle/>
                    <a:p>
                      <a:pPr algn="ctr"/>
                      <a:r>
                        <a:rPr kumimoji="1" lang="ja-JP" altLang="en-US" sz="800" b="1">
                          <a:solidFill>
                            <a:schemeClr val="bg1"/>
                          </a:solidFill>
                          <a:latin typeface="Meiryo UI" panose="020B0604030504040204" pitchFamily="50" charset="-128"/>
                          <a:ea typeface="Meiryo UI" panose="020B0604030504040204" pitchFamily="50" charset="-128"/>
                          <a:cs typeface="Meiryo UI" panose="020B0604030504040204" pitchFamily="50" charset="-128"/>
                        </a:rPr>
                        <a:t>商品名</a:t>
                      </a:r>
                    </a:p>
                  </a:txBody>
                  <a:tcPr marL="93877" marR="93877" marT="36000" marB="36000" anchor="ctr">
                    <a:lnL w="12700" cap="flat" cmpd="sng" algn="ctr">
                      <a:solidFill>
                        <a:srgbClr val="185680"/>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bg1"/>
                          </a:solidFill>
                          <a:latin typeface="Meiryo UI" panose="020B0604030504040204" pitchFamily="50" charset="-128"/>
                          <a:ea typeface="Meiryo UI" panose="020B0604030504040204" pitchFamily="50" charset="-128"/>
                          <a:cs typeface="Meiryo UI" panose="020B0604030504040204" pitchFamily="50" charset="-128"/>
                        </a:rPr>
                        <a:t>料金</a:t>
                      </a:r>
                    </a:p>
                  </a:txBody>
                  <a:tcPr marL="93877" marR="93877" marT="36000" marB="36000" anchor="ctr">
                    <a:lnL w="12700" cap="flat" cmpd="sng" algn="ctr">
                      <a:solidFill>
                        <a:srgbClr val="E1E6EF"/>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extLst>
                  <a:ext uri="{0D108BD9-81ED-4DB2-BD59-A6C34878D82A}">
                    <a16:rowId xmlns:a16="http://schemas.microsoft.com/office/drawing/2014/main" val="10000"/>
                  </a:ext>
                </a:extLst>
              </a:tr>
              <a:tr h="546873">
                <a:tc>
                  <a:txBody>
                    <a:bodyPr/>
                    <a:lstStyle/>
                    <a:p>
                      <a:pPr algn="ctr"/>
                      <a:r>
                        <a:rPr kumimoji="1" lang="ja-JP" altLang="en-US" sz="1050" b="1">
                          <a:solidFill>
                            <a:srgbClr val="003963"/>
                          </a:solidFill>
                          <a:latin typeface="Meiryo UI" panose="020B0604030504040204" pitchFamily="50" charset="-128"/>
                          <a:ea typeface="Meiryo UI" panose="020B0604030504040204" pitchFamily="50" charset="-128"/>
                          <a:cs typeface="Meiryo UI" panose="020B0604030504040204" pitchFamily="50" charset="-128"/>
                        </a:rPr>
                        <a:t>ブランドセーフティー・ターゲティング</a:t>
                      </a:r>
                      <a:endParaRPr kumimoji="1" lang="en-US" altLang="ja-JP" sz="1050" b="1">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×120</a:t>
                      </a:r>
                      <a:r>
                        <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12" name="正方形/長方形 11">
            <a:extLst>
              <a:ext uri="{FF2B5EF4-FFF2-40B4-BE49-F238E27FC236}">
                <a16:creationId xmlns:a16="http://schemas.microsoft.com/office/drawing/2014/main" id="{D4AE1107-910A-4997-9D2F-69CEC041EDF3}"/>
              </a:ext>
            </a:extLst>
          </p:cNvPr>
          <p:cNvSpPr/>
          <p:nvPr/>
        </p:nvSpPr>
        <p:spPr>
          <a:xfrm>
            <a:off x="2949742" y="1148965"/>
            <a:ext cx="110799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配信対象</a:t>
            </a:r>
            <a:endParaRPr kumimoji="1" lang="en-US" altLang="ja-JP" sz="1800" b="1" i="0" u="none" strike="noStrike" kern="1200" cap="none" spc="0" normalizeH="0" baseline="0" noProof="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7E6AC7E9-5FFB-41EF-B718-D43572DAAE1A}"/>
              </a:ext>
            </a:extLst>
          </p:cNvPr>
          <p:cNvSpPr/>
          <p:nvPr/>
        </p:nvSpPr>
        <p:spPr>
          <a:xfrm>
            <a:off x="2111371" y="5652030"/>
            <a:ext cx="2784738"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事件・事故・災害などの編集記事面</a:t>
            </a:r>
            <a:endParaRPr kumimoji="1" lang="ja-JP" altLang="en-US" sz="3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44" name="図 43">
            <a:extLst>
              <a:ext uri="{FF2B5EF4-FFF2-40B4-BE49-F238E27FC236}">
                <a16:creationId xmlns:a16="http://schemas.microsoft.com/office/drawing/2014/main" id="{3F6A87CC-A955-4B9F-88ED-5F6C8B163274}"/>
              </a:ext>
            </a:extLst>
          </p:cNvPr>
          <p:cNvPicPr>
            <a:picLocks noChangeAspect="1"/>
          </p:cNvPicPr>
          <p:nvPr/>
        </p:nvPicPr>
        <p:blipFill>
          <a:blip r:embed="rId7"/>
          <a:stretch>
            <a:fillRect/>
          </a:stretch>
        </p:blipFill>
        <p:spPr>
          <a:xfrm>
            <a:off x="5676520" y="4181614"/>
            <a:ext cx="2663359" cy="1688698"/>
          </a:xfrm>
          <a:prstGeom prst="rect">
            <a:avLst/>
          </a:prstGeom>
        </p:spPr>
      </p:pic>
      <p:sp>
        <p:nvSpPr>
          <p:cNvPr id="45" name="テキスト ボックス 44">
            <a:extLst>
              <a:ext uri="{FF2B5EF4-FFF2-40B4-BE49-F238E27FC236}">
                <a16:creationId xmlns:a16="http://schemas.microsoft.com/office/drawing/2014/main" id="{93AC32E1-2A39-4EE7-8FBF-BA0B0B1F390A}"/>
              </a:ext>
            </a:extLst>
          </p:cNvPr>
          <p:cNvSpPr txBox="1"/>
          <p:nvPr/>
        </p:nvSpPr>
        <p:spPr>
          <a:xfrm>
            <a:off x="4874002" y="3810282"/>
            <a:ext cx="4905597" cy="27103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▼事件、事故、災害系などブランド毀損になりかねない編集記事面への広告配信を制御（イメージ）</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a:extLst>
              <a:ext uri="{FF2B5EF4-FFF2-40B4-BE49-F238E27FC236}">
                <a16:creationId xmlns:a16="http://schemas.microsoft.com/office/drawing/2014/main" id="{4D2C29C5-863B-4358-AB50-82DC2B9BC0F7}"/>
              </a:ext>
            </a:extLst>
          </p:cNvPr>
          <p:cNvSpPr txBox="1"/>
          <p:nvPr/>
        </p:nvSpPr>
        <p:spPr>
          <a:xfrm>
            <a:off x="6395134" y="5926961"/>
            <a:ext cx="3510866" cy="40203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700" b="0" i="0" u="none" strike="noStrike" kern="1200" cap="none" spc="0" normalizeH="0" baseline="0" noProof="0">
                <a:ln>
                  <a:noFill/>
                </a:ln>
                <a:solidFill>
                  <a:prstClr val="black"/>
                </a:solidFill>
                <a:effectLst/>
                <a:uLnTx/>
                <a:uFillTx/>
                <a:latin typeface="meiryoUI"/>
                <a:ea typeface="meiryo" panose="020B0604030504040204" pitchFamily="50" charset="-128"/>
                <a:cs typeface="Meiryo UI" panose="020B0604030504040204" pitchFamily="50" charset="-128"/>
              </a:rPr>
              <a:t>※</a:t>
            </a:r>
            <a:r>
              <a:rPr kumimoji="1" lang="ja-JP" altLang="en-US" sz="700" b="0" i="0" u="none" strike="noStrike" kern="1200" cap="none" spc="0" normalizeH="0" baseline="0" noProof="0">
                <a:ln>
                  <a:noFill/>
                </a:ln>
                <a:solidFill>
                  <a:prstClr val="black"/>
                </a:solidFill>
                <a:effectLst/>
                <a:uLnTx/>
                <a:uFillTx/>
                <a:latin typeface="meiryoUI"/>
                <a:ea typeface="meiryo" panose="020B0604030504040204" pitchFamily="50" charset="-128"/>
                <a:cs typeface="Meiryo UI" panose="020B0604030504040204" pitchFamily="50" charset="-128"/>
              </a:rPr>
              <a:t>スコアリングのアルゴリズムには</a:t>
            </a:r>
            <a:r>
              <a:rPr kumimoji="1" lang="ja-JP" altLang="en-US" sz="700" b="0" i="0" u="none" strike="noStrike" kern="1200" cap="none" spc="0" normalizeH="0" baseline="0" noProof="0">
                <a:ln>
                  <a:noFill/>
                </a:ln>
                <a:solidFill>
                  <a:prstClr val="black"/>
                </a:solidFill>
                <a:effectLst/>
                <a:uLnTx/>
                <a:uFillTx/>
                <a:latin typeface="meiryoUI"/>
                <a:ea typeface="meiryo" panose="020B0604030504040204" pitchFamily="50" charset="-128"/>
                <a:cs typeface="+mn-cs"/>
              </a:rPr>
              <a:t>東北大学 乾・岡崎研究室が作成した</a:t>
            </a:r>
            <a:endParaRPr kumimoji="1" lang="en-US" altLang="ja-JP" sz="700" b="0" i="0" u="none" strike="noStrike" kern="1200" cap="none" spc="0" normalizeH="0" baseline="0" noProof="0">
              <a:ln>
                <a:noFill/>
              </a:ln>
              <a:solidFill>
                <a:prstClr val="black"/>
              </a:solidFill>
              <a:effectLst/>
              <a:uLnTx/>
              <a:uFillTx/>
              <a:latin typeface="meiryoUI"/>
              <a:ea typeface="meiryo"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700" b="0" i="0" u="none" strike="noStrike" kern="1200" cap="none" spc="0" normalizeH="0" baseline="0" noProof="0">
                <a:ln>
                  <a:noFill/>
                </a:ln>
                <a:solidFill>
                  <a:prstClr val="black"/>
                </a:solidFill>
                <a:effectLst/>
                <a:uLnTx/>
                <a:uFillTx/>
                <a:latin typeface="meiryoUI"/>
                <a:ea typeface="meiryo" panose="020B0604030504040204" pitchFamily="50" charset="-128"/>
                <a:cs typeface="Meiryo UI" panose="020B0604030504040204" pitchFamily="50" charset="-128"/>
              </a:rPr>
              <a:t>　</a:t>
            </a:r>
            <a:r>
              <a:rPr kumimoji="1" lang="zh-TW" altLang="en-US" sz="700" b="0" i="0" u="none" strike="noStrike" kern="1200" cap="none" spc="0" normalizeH="0" baseline="0" noProof="0">
                <a:ln>
                  <a:noFill/>
                </a:ln>
                <a:solidFill>
                  <a:prstClr val="black"/>
                </a:solidFill>
                <a:effectLst/>
                <a:uLnTx/>
                <a:uFillTx/>
                <a:latin typeface="meiryoUI"/>
                <a:ea typeface="meiryo" panose="020B0604030504040204" pitchFamily="50" charset="-128"/>
                <a:cs typeface="Meiryo UI" panose="020B0604030504040204" pitchFamily="50" charset="-128"/>
              </a:rPr>
              <a:t>日本語評価極性辞書（名詞編）</a:t>
            </a:r>
            <a:r>
              <a:rPr kumimoji="1" lang="en-US" altLang="zh-TW" sz="700" b="0" i="0" u="none" strike="noStrike" kern="1200" cap="none" spc="0" normalizeH="0" baseline="0" noProof="0">
                <a:ln>
                  <a:noFill/>
                </a:ln>
                <a:solidFill>
                  <a:prstClr val="black"/>
                </a:solidFill>
                <a:effectLst/>
                <a:uLnTx/>
                <a:uFillTx/>
                <a:latin typeface="meiryoUI"/>
                <a:ea typeface="meiryo" panose="020B0604030504040204" pitchFamily="50" charset="-128"/>
                <a:cs typeface="Meiryo UI" panose="020B0604030504040204" pitchFamily="50" charset="-128"/>
              </a:rPr>
              <a:t>ver.1.0</a:t>
            </a:r>
            <a:r>
              <a:rPr kumimoji="1" lang="zh-TW" altLang="en-US" sz="700" b="0" i="0" u="none" strike="noStrike" kern="1200" cap="none" spc="0" normalizeH="0" baseline="0" noProof="0">
                <a:ln>
                  <a:noFill/>
                </a:ln>
                <a:solidFill>
                  <a:prstClr val="black"/>
                </a:solidFill>
                <a:effectLst/>
                <a:uLnTx/>
                <a:uFillTx/>
                <a:latin typeface="meiryoUI"/>
                <a:ea typeface="meiryo" panose="020B0604030504040204" pitchFamily="50" charset="-128"/>
                <a:cs typeface="Meiryo UI" panose="020B0604030504040204" pitchFamily="50" charset="-128"/>
              </a:rPr>
              <a:t>（</a:t>
            </a:r>
            <a:r>
              <a:rPr kumimoji="1" lang="en-US" altLang="zh-TW" sz="700" b="0" i="0" u="none" strike="noStrike" kern="1200" cap="none" spc="0" normalizeH="0" baseline="0" noProof="0">
                <a:ln>
                  <a:noFill/>
                </a:ln>
                <a:solidFill>
                  <a:prstClr val="black"/>
                </a:solidFill>
                <a:effectLst/>
                <a:uLnTx/>
                <a:uFillTx/>
                <a:latin typeface="meiryoUI"/>
                <a:ea typeface="meiryo" panose="020B0604030504040204" pitchFamily="50" charset="-128"/>
                <a:cs typeface="Meiryo UI" panose="020B0604030504040204" pitchFamily="50" charset="-128"/>
              </a:rPr>
              <a:t>2008</a:t>
            </a:r>
            <a:r>
              <a:rPr kumimoji="1" lang="zh-TW" altLang="en-US" sz="700" b="0" i="0" u="none" strike="noStrike" kern="1200" cap="none" spc="0" normalizeH="0" baseline="0" noProof="0">
                <a:ln>
                  <a:noFill/>
                </a:ln>
                <a:solidFill>
                  <a:prstClr val="black"/>
                </a:solidFill>
                <a:effectLst/>
                <a:uLnTx/>
                <a:uFillTx/>
                <a:latin typeface="meiryoUI"/>
                <a:ea typeface="meiryo" panose="020B0604030504040204" pitchFamily="50" charset="-128"/>
                <a:cs typeface="Meiryo UI" panose="020B0604030504040204" pitchFamily="50" charset="-128"/>
              </a:rPr>
              <a:t>年</a:t>
            </a:r>
            <a:r>
              <a:rPr kumimoji="1" lang="en-US" altLang="zh-TW" sz="700" b="0" i="0" u="none" strike="noStrike" kern="1200" cap="none" spc="0" normalizeH="0" baseline="0" noProof="0">
                <a:ln>
                  <a:noFill/>
                </a:ln>
                <a:solidFill>
                  <a:prstClr val="black"/>
                </a:solidFill>
                <a:effectLst/>
                <a:uLnTx/>
                <a:uFillTx/>
                <a:latin typeface="meiryoUI"/>
                <a:ea typeface="meiryo" panose="020B0604030504040204" pitchFamily="50" charset="-128"/>
                <a:cs typeface="Meiryo UI" panose="020B0604030504040204" pitchFamily="50" charset="-128"/>
              </a:rPr>
              <a:t>12</a:t>
            </a:r>
            <a:r>
              <a:rPr kumimoji="1" lang="zh-TW" altLang="en-US" sz="700" b="0" i="0" u="none" strike="noStrike" kern="1200" cap="none" spc="0" normalizeH="0" baseline="0" noProof="0">
                <a:ln>
                  <a:noFill/>
                </a:ln>
                <a:solidFill>
                  <a:prstClr val="black"/>
                </a:solidFill>
                <a:effectLst/>
                <a:uLnTx/>
                <a:uFillTx/>
                <a:latin typeface="meiryoUI"/>
                <a:ea typeface="meiryo" panose="020B0604030504040204" pitchFamily="50" charset="-128"/>
                <a:cs typeface="Meiryo UI" panose="020B0604030504040204" pitchFamily="50" charset="-128"/>
              </a:rPr>
              <a:t>月版）</a:t>
            </a:r>
            <a:r>
              <a:rPr kumimoji="1" lang="ja-JP" altLang="en-US" sz="700" b="0" i="0" u="none" strike="noStrike" kern="1200" cap="none" spc="0" normalizeH="0" baseline="0" noProof="0">
                <a:ln>
                  <a:noFill/>
                </a:ln>
                <a:solidFill>
                  <a:prstClr val="black"/>
                </a:solidFill>
                <a:effectLst/>
                <a:uLnTx/>
                <a:uFillTx/>
                <a:latin typeface="meiryoUI"/>
                <a:ea typeface="meiryo" panose="020B0604030504040204" pitchFamily="50" charset="-128"/>
                <a:cs typeface="Meiryo UI" panose="020B0604030504040204" pitchFamily="50" charset="-128"/>
              </a:rPr>
              <a:t>を一部使用しています。</a:t>
            </a:r>
            <a:endParaRPr kumimoji="1" lang="en-US" altLang="ja-JP" sz="700" b="0" i="0" u="none" strike="noStrike" kern="1200" cap="none" spc="0" normalizeH="0" baseline="0" noProof="0">
              <a:ln>
                <a:noFill/>
              </a:ln>
              <a:solidFill>
                <a:prstClr val="black"/>
              </a:solidFill>
              <a:effectLst/>
              <a:uLnTx/>
              <a:uFillTx/>
              <a:latin typeface="meiryoUI"/>
              <a:ea typeface="meiryo"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56441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a:extLst>
              <a:ext uri="{FF2B5EF4-FFF2-40B4-BE49-F238E27FC236}">
                <a16:creationId xmlns:a16="http://schemas.microsoft.com/office/drawing/2014/main" id="{DA2FAE2E-6068-244E-A69A-99146C7E7221}"/>
              </a:ext>
            </a:extLst>
          </p:cNvPr>
          <p:cNvGraphicFramePr/>
          <p:nvPr>
            <p:extLst>
              <p:ext uri="{D42A27DB-BD31-4B8C-83A1-F6EECF244321}">
                <p14:modId xmlns:p14="http://schemas.microsoft.com/office/powerpoint/2010/main" val="1337792888"/>
              </p:ext>
            </p:extLst>
          </p:nvPr>
        </p:nvGraphicFramePr>
        <p:xfrm>
          <a:off x="7392782" y="2082311"/>
          <a:ext cx="2442259" cy="18993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グラフ 39">
            <a:extLst>
              <a:ext uri="{FF2B5EF4-FFF2-40B4-BE49-F238E27FC236}">
                <a16:creationId xmlns:a16="http://schemas.microsoft.com/office/drawing/2014/main" id="{A19BB036-D89B-1145-BE04-F98B727490F3}"/>
              </a:ext>
            </a:extLst>
          </p:cNvPr>
          <p:cNvGraphicFramePr/>
          <p:nvPr/>
        </p:nvGraphicFramePr>
        <p:xfrm>
          <a:off x="5336013" y="2082311"/>
          <a:ext cx="2442259" cy="18993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グラフ 38">
            <a:extLst>
              <a:ext uri="{FF2B5EF4-FFF2-40B4-BE49-F238E27FC236}">
                <a16:creationId xmlns:a16="http://schemas.microsoft.com/office/drawing/2014/main" id="{12A5F1E0-0F63-2B4A-9528-F988BAE6655D}"/>
              </a:ext>
            </a:extLst>
          </p:cNvPr>
          <p:cNvGraphicFramePr/>
          <p:nvPr/>
        </p:nvGraphicFramePr>
        <p:xfrm>
          <a:off x="3302298" y="2082311"/>
          <a:ext cx="2442259" cy="1899380"/>
        </p:xfrm>
        <a:graphic>
          <a:graphicData uri="http://schemas.openxmlformats.org/drawingml/2006/chart">
            <c:chart xmlns:c="http://schemas.openxmlformats.org/drawingml/2006/chart" xmlns:r="http://schemas.openxmlformats.org/officeDocument/2006/relationships" r:id="rId5"/>
          </a:graphicData>
        </a:graphic>
      </p:graphicFrame>
      <p:sp>
        <p:nvSpPr>
          <p:cNvPr id="2" name="タイトル 1"/>
          <p:cNvSpPr>
            <a:spLocks noGrp="1"/>
          </p:cNvSpPr>
          <p:nvPr>
            <p:ph type="title"/>
          </p:nvPr>
        </p:nvSpPr>
        <p:spPr>
          <a:prstGeom prst="rect">
            <a:avLst/>
          </a:prstGeom>
          <a:ln>
            <a:noFill/>
          </a:ln>
        </p:spPr>
        <p:txBody>
          <a:bodyPr/>
          <a:lstStyle/>
          <a:p>
            <a:r>
              <a:rPr kumimoji="1" lang="ja-JP" altLang="en-US" spc="80" dirty="0"/>
              <a:t>日経電子版と</a:t>
            </a:r>
            <a:r>
              <a:rPr kumimoji="1" lang="ja-JP" altLang="en-US" spc="80"/>
              <a:t>は？</a:t>
            </a:r>
            <a:r>
              <a:rPr lang="en-US" altLang="ja-JP" dirty="0"/>
              <a:t> </a:t>
            </a:r>
            <a:endParaRPr kumimoji="1" lang="ja-JP" altLang="en-US" spc="80" dirty="0"/>
          </a:p>
        </p:txBody>
      </p:sp>
      <p:sp>
        <p:nvSpPr>
          <p:cNvPr id="60" name="Text Box 16">
            <a:extLst>
              <a:ext uri="{FF2B5EF4-FFF2-40B4-BE49-F238E27FC236}">
                <a16:creationId xmlns:a16="http://schemas.microsoft.com/office/drawing/2014/main" id="{44CF5DF7-F298-4B15-AB75-49AD747601F1}"/>
              </a:ext>
            </a:extLst>
          </p:cNvPr>
          <p:cNvSpPr txBox="1">
            <a:spLocks noChangeArrowheads="1"/>
          </p:cNvSpPr>
          <p:nvPr/>
        </p:nvSpPr>
        <p:spPr bwMode="auto">
          <a:xfrm>
            <a:off x="9062705" y="6322756"/>
            <a:ext cx="84029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2021.12.1</a:t>
            </a:r>
            <a:r>
              <a:rPr kumimoji="0" lang="ja-JP" altLang="en-US" sz="800">
                <a:solidFill>
                  <a:srgbClr val="C00000"/>
                </a:solidFill>
                <a:latin typeface="Century Gothic"/>
                <a:ea typeface="HGPｺﾞｼｯｸM"/>
              </a:rPr>
              <a:t>更新</a:t>
            </a:r>
            <a:endParaRPr kumimoji="0" lang="ja-JP" altLang="en-US" sz="800" dirty="0">
              <a:solidFill>
                <a:srgbClr val="C00000"/>
              </a:solidFill>
              <a:latin typeface="Century Gothic"/>
              <a:ea typeface="HGPｺﾞｼｯｸM"/>
            </a:endParaRPr>
          </a:p>
        </p:txBody>
      </p:sp>
      <p:grpSp>
        <p:nvGrpSpPr>
          <p:cNvPr id="92" name="グループ化 91">
            <a:extLst>
              <a:ext uri="{FF2B5EF4-FFF2-40B4-BE49-F238E27FC236}">
                <a16:creationId xmlns:a16="http://schemas.microsoft.com/office/drawing/2014/main" id="{E94ACA20-4955-7448-9653-B02833E5FB9A}"/>
              </a:ext>
            </a:extLst>
          </p:cNvPr>
          <p:cNvGrpSpPr/>
          <p:nvPr/>
        </p:nvGrpSpPr>
        <p:grpSpPr>
          <a:xfrm>
            <a:off x="488950" y="1992775"/>
            <a:ext cx="2651997" cy="2112044"/>
            <a:chOff x="609843" y="1885863"/>
            <a:chExt cx="2851512" cy="2270937"/>
          </a:xfrm>
        </p:grpSpPr>
        <p:pic>
          <p:nvPicPr>
            <p:cNvPr id="93" name="Picture 2" descr="日経からのお知らせ：日本経済新聞">
              <a:extLst>
                <a:ext uri="{FF2B5EF4-FFF2-40B4-BE49-F238E27FC236}">
                  <a16:creationId xmlns:a16="http://schemas.microsoft.com/office/drawing/2014/main" id="{9DA2C205-B380-D046-81C2-F816BEBA3691}"/>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609843" y="1885863"/>
              <a:ext cx="2851512" cy="2270937"/>
            </a:xfrm>
            <a:prstGeom prst="rect">
              <a:avLst/>
            </a:prstGeom>
            <a:noFill/>
            <a:effectLst>
              <a:reflection blurRad="6350" stA="0" endPos="90000" dir="5400000" sy="-100000" algn="bl" rotWithShape="0"/>
            </a:effectLst>
            <a:extLst>
              <a:ext uri="{909E8E84-426E-40DD-AFC4-6F175D3DCCD1}">
                <a14:hiddenFill xmlns:a14="http://schemas.microsoft.com/office/drawing/2010/main">
                  <a:solidFill>
                    <a:srgbClr val="FFFFFF"/>
                  </a:solidFill>
                </a14:hiddenFill>
              </a:ext>
            </a:extLst>
          </p:spPr>
        </p:pic>
        <p:pic>
          <p:nvPicPr>
            <p:cNvPr id="94" name="図 93">
              <a:extLst>
                <a:ext uri="{FF2B5EF4-FFF2-40B4-BE49-F238E27FC236}">
                  <a16:creationId xmlns:a16="http://schemas.microsoft.com/office/drawing/2014/main" id="{C41B4A5B-B80C-4B48-A086-011644AF2601}"/>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b="-301"/>
            <a:stretch/>
          </p:blipFill>
          <p:spPr>
            <a:xfrm>
              <a:off x="795630" y="2127332"/>
              <a:ext cx="2446172" cy="1571324"/>
            </a:xfrm>
            <a:prstGeom prst="rect">
              <a:avLst/>
            </a:prstGeom>
            <a:ln>
              <a:solidFill>
                <a:schemeClr val="tx1"/>
              </a:solidFill>
            </a:ln>
          </p:spPr>
        </p:pic>
      </p:grpSp>
      <p:sp>
        <p:nvSpPr>
          <p:cNvPr id="41" name="テキスト ボックス 40">
            <a:extLst>
              <a:ext uri="{FF2B5EF4-FFF2-40B4-BE49-F238E27FC236}">
                <a16:creationId xmlns:a16="http://schemas.microsoft.com/office/drawing/2014/main" id="{760A6CA6-4969-0F45-830C-6E0D857B80CE}"/>
              </a:ext>
            </a:extLst>
          </p:cNvPr>
          <p:cNvSpPr txBox="1"/>
          <p:nvPr/>
        </p:nvSpPr>
        <p:spPr>
          <a:xfrm>
            <a:off x="488950" y="987787"/>
            <a:ext cx="9074872" cy="680956"/>
          </a:xfrm>
          <a:prstGeom prst="rect">
            <a:avLst/>
          </a:prstGeom>
          <a:noFill/>
        </p:spPr>
        <p:txBody>
          <a:bodyPr wrap="square" lIns="0" tIns="0" rIns="0" bIns="0" rtlCol="0">
            <a:spAutoFit/>
          </a:bodyPr>
          <a:lstStyle/>
          <a:p>
            <a:pPr lvl="0">
              <a:lnSpc>
                <a:spcPct val="150000"/>
              </a:lnSpc>
              <a:defRPr/>
            </a:pPr>
            <a:r>
              <a:rPr lang="ja-JP" altLang="en-US" sz="1600" b="1" kern="100" spc="80">
                <a:solidFill>
                  <a:srgbClr val="003963"/>
                </a:solidFill>
                <a:latin typeface="Meiryo UI" panose="020B0604030504040204" pitchFamily="34" charset="-128"/>
                <a:ea typeface="Meiryo UI" panose="020B0604030504040204" pitchFamily="34" charset="-128"/>
                <a:cs typeface="Times New Roman" panose="02020603050405020304" pitchFamily="18" charset="0"/>
              </a:rPr>
              <a:t>日経電子版は、日本最大級の経済メディアです。</a:t>
            </a:r>
          </a:p>
          <a:p>
            <a:pPr lvl="0">
              <a:lnSpc>
                <a:spcPct val="150000"/>
              </a:lnSpc>
              <a:defRPr/>
            </a:pPr>
            <a:r>
              <a:rPr lang="ja-JP" altLang="en-US" sz="1600" b="1" kern="100" spc="80">
                <a:solidFill>
                  <a:srgbClr val="003963"/>
                </a:solidFill>
                <a:latin typeface="Meiryo UI" panose="020B0604030504040204" pitchFamily="34" charset="-128"/>
                <a:ea typeface="Meiryo UI" panose="020B0604030504040204" pitchFamily="34" charset="-128"/>
                <a:cs typeface="Times New Roman" panose="02020603050405020304" pitchFamily="18" charset="0"/>
              </a:rPr>
              <a:t>現在の会員数は</a:t>
            </a:r>
            <a:r>
              <a:rPr lang="en-US" altLang="ja-JP" sz="1600" b="1" kern="100" spc="80" dirty="0">
                <a:solidFill>
                  <a:srgbClr val="003963"/>
                </a:solidFill>
                <a:latin typeface="Meiryo UI" panose="020B0604030504040204" pitchFamily="34" charset="-128"/>
                <a:ea typeface="Meiryo UI" panose="020B0604030504040204" pitchFamily="34" charset="-128"/>
                <a:cs typeface="Times New Roman" panose="02020603050405020304" pitchFamily="18" charset="0"/>
              </a:rPr>
              <a:t>530</a:t>
            </a:r>
            <a:r>
              <a:rPr lang="ja-JP" altLang="en-US" sz="1600" b="1" kern="100" spc="80">
                <a:solidFill>
                  <a:srgbClr val="003963"/>
                </a:solidFill>
                <a:latin typeface="Meiryo UI" panose="020B0604030504040204" pitchFamily="34" charset="-128"/>
                <a:ea typeface="Meiryo UI" panose="020B0604030504040204" pitchFamily="34" charset="-128"/>
                <a:cs typeface="Times New Roman" panose="02020603050405020304" pitchFamily="18" charset="0"/>
              </a:rPr>
              <a:t>万、うち有料会員は</a:t>
            </a:r>
            <a:r>
              <a:rPr lang="en-US" altLang="ja-JP" sz="1600" b="1" kern="100" spc="80" dirty="0">
                <a:solidFill>
                  <a:srgbClr val="003963"/>
                </a:solidFill>
                <a:latin typeface="Meiryo UI" panose="020B0604030504040204" pitchFamily="34" charset="-128"/>
                <a:ea typeface="Meiryo UI" panose="020B0604030504040204" pitchFamily="34" charset="-128"/>
                <a:cs typeface="Times New Roman" panose="02020603050405020304" pitchFamily="18" charset="0"/>
              </a:rPr>
              <a:t>81</a:t>
            </a:r>
            <a:r>
              <a:rPr lang="ja-JP" altLang="en-US" sz="1600" b="1" kern="100" spc="80">
                <a:solidFill>
                  <a:srgbClr val="003963"/>
                </a:solidFill>
                <a:latin typeface="Meiryo UI" panose="020B0604030504040204" pitchFamily="34" charset="-128"/>
                <a:ea typeface="Meiryo UI" panose="020B0604030504040204" pitchFamily="34" charset="-128"/>
                <a:cs typeface="Times New Roman" panose="02020603050405020304" pitchFamily="18" charset="0"/>
              </a:rPr>
              <a:t>万人です。</a:t>
            </a:r>
            <a:endParaRPr lang="ja-JP" altLang="en-US" sz="1600" b="1" kern="100" spc="80" dirty="0">
              <a:solidFill>
                <a:srgbClr val="003963"/>
              </a:solidFill>
              <a:latin typeface="Meiryo UI" panose="020B0604030504040204" pitchFamily="34" charset="-128"/>
              <a:ea typeface="Meiryo UI" panose="020B0604030504040204" pitchFamily="34" charset="-128"/>
              <a:cs typeface="Times New Roman" panose="02020603050405020304" pitchFamily="18" charset="0"/>
            </a:endParaRPr>
          </a:p>
        </p:txBody>
      </p:sp>
      <p:grpSp>
        <p:nvGrpSpPr>
          <p:cNvPr id="42" name="グループ化 41">
            <a:extLst>
              <a:ext uri="{FF2B5EF4-FFF2-40B4-BE49-F238E27FC236}">
                <a16:creationId xmlns:a16="http://schemas.microsoft.com/office/drawing/2014/main" id="{3C27A3D4-AF5A-6F43-8F50-BB6B1ACF13B0}"/>
              </a:ext>
            </a:extLst>
          </p:cNvPr>
          <p:cNvGrpSpPr/>
          <p:nvPr/>
        </p:nvGrpSpPr>
        <p:grpSpPr>
          <a:xfrm>
            <a:off x="5263126" y="5239314"/>
            <a:ext cx="2150966" cy="996985"/>
            <a:chOff x="4775951" y="2163836"/>
            <a:chExt cx="2150966" cy="996985"/>
          </a:xfrm>
        </p:grpSpPr>
        <p:sp>
          <p:nvSpPr>
            <p:cNvPr id="43" name="テキスト ボックス 27">
              <a:extLst>
                <a:ext uri="{FF2B5EF4-FFF2-40B4-BE49-F238E27FC236}">
                  <a16:creationId xmlns:a16="http://schemas.microsoft.com/office/drawing/2014/main" id="{DA0CE44D-AC1D-5741-8354-5CA8713B2110}"/>
                </a:ext>
              </a:extLst>
            </p:cNvPr>
            <p:cNvSpPr txBox="1"/>
            <p:nvPr/>
          </p:nvSpPr>
          <p:spPr>
            <a:xfrm>
              <a:off x="4775952" y="2367334"/>
              <a:ext cx="2024999" cy="79348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ja-JP" altLang="en-US" sz="2000" b="1" i="0" u="none" strike="noStrike" kern="0" cap="none" spc="80" normalizeH="0" baseline="0" noProof="0">
                  <a:ln>
                    <a:noFill/>
                  </a:ln>
                  <a:solidFill>
                    <a:srgbClr val="DA5121"/>
                  </a:solidFill>
                  <a:effectLst/>
                  <a:uLnTx/>
                  <a:uFillTx/>
                  <a:latin typeface="+mn-ea"/>
                  <a:cs typeface="メイリオ" panose="020B0604030504040204" pitchFamily="50" charset="-128"/>
                </a:rPr>
                <a:t>約</a:t>
              </a:r>
              <a:r>
                <a:rPr kumimoji="0" lang="en-US" altLang="ja-JP" sz="3600" b="1" kern="0" spc="80" dirty="0">
                  <a:solidFill>
                    <a:srgbClr val="DA5121"/>
                  </a:solidFill>
                  <a:latin typeface="+mn-ea"/>
                  <a:cs typeface="メイリオ" panose="020B0604030504040204" pitchFamily="50" charset="-128"/>
                </a:rPr>
                <a:t>53</a:t>
              </a:r>
              <a:r>
                <a:rPr kumimoji="0" lang="en-US" altLang="ja-JP" sz="3600" b="1" i="0" u="none" strike="noStrike" kern="0" cap="none" spc="80" normalizeH="0" baseline="0" noProof="0" dirty="0">
                  <a:ln>
                    <a:noFill/>
                  </a:ln>
                  <a:solidFill>
                    <a:srgbClr val="DA5121"/>
                  </a:solidFill>
                  <a:effectLst/>
                  <a:uLnTx/>
                  <a:uFillTx/>
                  <a:latin typeface="+mn-ea"/>
                  <a:cs typeface="メイリオ" panose="020B0604030504040204" pitchFamily="50" charset="-128"/>
                </a:rPr>
                <a:t>0</a:t>
              </a:r>
              <a:r>
                <a:rPr kumimoji="0" lang="ja-JP" altLang="en-US" sz="2000" b="1" i="0" u="none" strike="noStrike" kern="0" cap="none" spc="80" normalizeH="0" baseline="0" noProof="0" dirty="0">
                  <a:ln>
                    <a:noFill/>
                  </a:ln>
                  <a:solidFill>
                    <a:srgbClr val="DA5121"/>
                  </a:solidFill>
                  <a:effectLst/>
                  <a:uLnTx/>
                  <a:uFillTx/>
                  <a:latin typeface="+mn-ea"/>
                  <a:cs typeface="メイリオ" panose="020B0604030504040204" pitchFamily="50" charset="-128"/>
                </a:rPr>
                <a:t>万人</a:t>
              </a:r>
              <a:r>
                <a:rPr kumimoji="0" lang="ja-JP" altLang="en-US" sz="1400" b="1" i="0" u="none" strike="noStrike" kern="0" cap="none" spc="80" normalizeH="0" baseline="0" noProof="0" dirty="0">
                  <a:ln>
                    <a:noFill/>
                  </a:ln>
                  <a:solidFill>
                    <a:srgbClr val="DA5121"/>
                  </a:solidFill>
                  <a:effectLst/>
                  <a:uLnTx/>
                  <a:uFillTx/>
                  <a:latin typeface="+mn-ea"/>
                  <a:cs typeface="メイリオ" panose="020B0604030504040204" pitchFamily="50" charset="-128"/>
                </a:rPr>
                <a:t> </a:t>
              </a:r>
            </a:p>
          </p:txBody>
        </p:sp>
        <p:sp>
          <p:nvSpPr>
            <p:cNvPr id="44" name="正方形/長方形 43">
              <a:extLst>
                <a:ext uri="{FF2B5EF4-FFF2-40B4-BE49-F238E27FC236}">
                  <a16:creationId xmlns:a16="http://schemas.microsoft.com/office/drawing/2014/main" id="{595DB443-083A-7C40-A220-2476BAD45390}"/>
                </a:ext>
              </a:extLst>
            </p:cNvPr>
            <p:cNvSpPr/>
            <p:nvPr/>
          </p:nvSpPr>
          <p:spPr>
            <a:xfrm>
              <a:off x="4775951" y="2163836"/>
              <a:ext cx="2150966" cy="326051"/>
            </a:xfrm>
            <a:prstGeom prst="rect">
              <a:avLst/>
            </a:prstGeom>
          </p:spPr>
          <p:txBody>
            <a:bodyPr wrap="square">
              <a:spAutoFit/>
            </a:bodyPr>
            <a:lstStyle/>
            <a:p>
              <a:pPr lvl="0" algn="ctr" defTabSz="457200">
                <a:lnSpc>
                  <a:spcPct val="150000"/>
                </a:lnSpc>
                <a:defRPr/>
              </a:pPr>
              <a:r>
                <a:rPr kumimoji="0" lang="ja-JP" altLang="en-US" sz="1200" b="1" kern="0" spc="80">
                  <a:solidFill>
                    <a:srgbClr val="003963"/>
                  </a:solidFill>
                  <a:latin typeface="+mn-ea"/>
                  <a:cs typeface="メイリオ" panose="020B0604030504040204" pitchFamily="50" charset="-128"/>
                </a:rPr>
                <a:t>電子版会員（無料会員含む） </a:t>
              </a:r>
              <a:endParaRPr kumimoji="0" lang="en-US" altLang="ja-JP" sz="1200" b="1" kern="0" spc="80" dirty="0">
                <a:solidFill>
                  <a:srgbClr val="003963"/>
                </a:solidFill>
                <a:latin typeface="+mn-ea"/>
                <a:cs typeface="メイリオ" panose="020B0604030504040204" pitchFamily="50" charset="-128"/>
              </a:endParaRPr>
            </a:p>
          </p:txBody>
        </p:sp>
      </p:grpSp>
      <p:grpSp>
        <p:nvGrpSpPr>
          <p:cNvPr id="45" name="グループ化 44">
            <a:extLst>
              <a:ext uri="{FF2B5EF4-FFF2-40B4-BE49-F238E27FC236}">
                <a16:creationId xmlns:a16="http://schemas.microsoft.com/office/drawing/2014/main" id="{DF8C30D7-E947-9B4A-B1A1-36CF11D501D4}"/>
              </a:ext>
            </a:extLst>
          </p:cNvPr>
          <p:cNvGrpSpPr/>
          <p:nvPr/>
        </p:nvGrpSpPr>
        <p:grpSpPr>
          <a:xfrm>
            <a:off x="7814811" y="5239314"/>
            <a:ext cx="2024999" cy="996985"/>
            <a:chOff x="6958531" y="2163836"/>
            <a:chExt cx="2024999" cy="996985"/>
          </a:xfrm>
        </p:grpSpPr>
        <p:sp>
          <p:nvSpPr>
            <p:cNvPr id="46" name="テキスト ボックス 28">
              <a:extLst>
                <a:ext uri="{FF2B5EF4-FFF2-40B4-BE49-F238E27FC236}">
                  <a16:creationId xmlns:a16="http://schemas.microsoft.com/office/drawing/2014/main" id="{F69A6933-68B8-AC46-B59E-2BD3753C0FF0}"/>
                </a:ext>
              </a:extLst>
            </p:cNvPr>
            <p:cNvSpPr txBox="1"/>
            <p:nvPr/>
          </p:nvSpPr>
          <p:spPr>
            <a:xfrm>
              <a:off x="6958531" y="2367334"/>
              <a:ext cx="2024999" cy="79348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ja-JP" altLang="en-US" sz="2000" b="1" i="0" u="none" strike="noStrike" kern="0" cap="none" spc="80" normalizeH="0" baseline="0" noProof="0">
                  <a:ln>
                    <a:noFill/>
                  </a:ln>
                  <a:solidFill>
                    <a:srgbClr val="DA5121"/>
                  </a:solidFill>
                  <a:effectLst/>
                  <a:uLnTx/>
                  <a:uFillTx/>
                  <a:latin typeface="+mn-ea"/>
                  <a:cs typeface="メイリオ" panose="020B0604030504040204" pitchFamily="50" charset="-128"/>
                </a:rPr>
                <a:t>約</a:t>
              </a:r>
              <a:r>
                <a:rPr kumimoji="0" lang="en-US" altLang="ja-JP" sz="3600" b="1" i="0" u="none" strike="noStrike" kern="0" cap="none" spc="80" normalizeH="0" baseline="0" noProof="0" dirty="0">
                  <a:ln>
                    <a:noFill/>
                  </a:ln>
                  <a:solidFill>
                    <a:srgbClr val="DA5121"/>
                  </a:solidFill>
                  <a:effectLst/>
                  <a:uLnTx/>
                  <a:uFillTx/>
                  <a:latin typeface="+mn-ea"/>
                  <a:cs typeface="メイリオ" panose="020B0604030504040204" pitchFamily="50" charset="-128"/>
                </a:rPr>
                <a:t>81</a:t>
              </a:r>
              <a:r>
                <a:rPr kumimoji="0" lang="ja-JP" altLang="en-US" sz="2000" b="1" i="0" u="none" strike="noStrike" kern="0" cap="none" spc="80" normalizeH="0" baseline="0" noProof="0">
                  <a:ln>
                    <a:noFill/>
                  </a:ln>
                  <a:solidFill>
                    <a:srgbClr val="DA5121"/>
                  </a:solidFill>
                  <a:effectLst/>
                  <a:uLnTx/>
                  <a:uFillTx/>
                  <a:latin typeface="+mn-ea"/>
                  <a:cs typeface="メイリオ" panose="020B0604030504040204" pitchFamily="50" charset="-128"/>
                </a:rPr>
                <a:t>万人　</a:t>
              </a:r>
              <a:endParaRPr kumimoji="0" lang="en-US" altLang="ja-JP" sz="2000" b="1" i="0" u="none" strike="noStrike" kern="0" cap="none" spc="80" normalizeH="0" baseline="0" noProof="0" dirty="0">
                <a:ln>
                  <a:noFill/>
                </a:ln>
                <a:solidFill>
                  <a:srgbClr val="DA5121"/>
                </a:solidFill>
                <a:effectLst/>
                <a:uLnTx/>
                <a:uFillTx/>
                <a:latin typeface="+mn-ea"/>
                <a:cs typeface="メイリオ" panose="020B0604030504040204" pitchFamily="50" charset="-128"/>
              </a:endParaRPr>
            </a:p>
          </p:txBody>
        </p:sp>
        <p:sp>
          <p:nvSpPr>
            <p:cNvPr id="48" name="正方形/長方形 47">
              <a:extLst>
                <a:ext uri="{FF2B5EF4-FFF2-40B4-BE49-F238E27FC236}">
                  <a16:creationId xmlns:a16="http://schemas.microsoft.com/office/drawing/2014/main" id="{6B46C8DD-9BF3-5642-A054-F39AE2742FA2}"/>
                </a:ext>
              </a:extLst>
            </p:cNvPr>
            <p:cNvSpPr/>
            <p:nvPr/>
          </p:nvSpPr>
          <p:spPr>
            <a:xfrm>
              <a:off x="6958531" y="2163836"/>
              <a:ext cx="2024999" cy="326051"/>
            </a:xfrm>
            <a:prstGeom prst="rect">
              <a:avLst/>
            </a:prstGeom>
          </p:spPr>
          <p:txBody>
            <a:bodyPr wrap="square">
              <a:spAutoFit/>
            </a:bodyPr>
            <a:lstStyle/>
            <a:p>
              <a:pPr lvl="0" algn="ctr" defTabSz="457200">
                <a:lnSpc>
                  <a:spcPct val="150000"/>
                </a:lnSpc>
                <a:defRPr/>
              </a:pPr>
              <a:r>
                <a:rPr kumimoji="0" lang="ja-JP" altLang="en-US" sz="1200" b="1" kern="0" spc="80">
                  <a:solidFill>
                    <a:srgbClr val="003963"/>
                  </a:solidFill>
                  <a:latin typeface="+mn-ea"/>
                  <a:cs typeface="メイリオ" panose="020B0604030504040204" pitchFamily="50" charset="-128"/>
                </a:rPr>
                <a:t>（うち）有料会員数 </a:t>
              </a:r>
              <a:endParaRPr kumimoji="0" lang="en-US" altLang="ja-JP" sz="1200" b="1" kern="0" spc="80" dirty="0">
                <a:solidFill>
                  <a:srgbClr val="003963"/>
                </a:solidFill>
                <a:latin typeface="+mn-ea"/>
                <a:cs typeface="メイリオ" panose="020B0604030504040204" pitchFamily="50" charset="-128"/>
              </a:endParaRPr>
            </a:p>
          </p:txBody>
        </p:sp>
      </p:grpSp>
      <p:sp>
        <p:nvSpPr>
          <p:cNvPr id="49" name="円/楕円 48">
            <a:extLst>
              <a:ext uri="{FF2B5EF4-FFF2-40B4-BE49-F238E27FC236}">
                <a16:creationId xmlns:a16="http://schemas.microsoft.com/office/drawing/2014/main" id="{AA1CC341-1F70-874A-AF61-D1EA3272BB28}"/>
              </a:ext>
            </a:extLst>
          </p:cNvPr>
          <p:cNvSpPr/>
          <p:nvPr/>
        </p:nvSpPr>
        <p:spPr>
          <a:xfrm>
            <a:off x="8375529" y="4282919"/>
            <a:ext cx="903563" cy="903563"/>
          </a:xfrm>
          <a:prstGeom prst="ellipse">
            <a:avLst/>
          </a:prstGeom>
          <a:solidFill>
            <a:srgbClr val="003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a:extLst>
              <a:ext uri="{FF2B5EF4-FFF2-40B4-BE49-F238E27FC236}">
                <a16:creationId xmlns:a16="http://schemas.microsoft.com/office/drawing/2014/main" id="{B0E6B941-8B56-AD43-870F-8D501B3CAB3B}"/>
              </a:ext>
            </a:extLst>
          </p:cNvPr>
          <p:cNvSpPr/>
          <p:nvPr/>
        </p:nvSpPr>
        <p:spPr>
          <a:xfrm>
            <a:off x="5886828" y="4282919"/>
            <a:ext cx="903563" cy="903563"/>
          </a:xfrm>
          <a:prstGeom prst="ellipse">
            <a:avLst/>
          </a:prstGeom>
          <a:solidFill>
            <a:srgbClr val="003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 name="グラフィックス 50" descr="ユーザー 単色塗りつぶし">
            <a:extLst>
              <a:ext uri="{FF2B5EF4-FFF2-40B4-BE49-F238E27FC236}">
                <a16:creationId xmlns:a16="http://schemas.microsoft.com/office/drawing/2014/main" id="{3A06B203-EA18-AC4D-A5CD-498A7997FEE2}"/>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002718" y="4391197"/>
            <a:ext cx="671782" cy="671782"/>
          </a:xfrm>
          <a:prstGeom prst="rect">
            <a:avLst/>
          </a:prstGeom>
        </p:spPr>
      </p:pic>
      <p:pic>
        <p:nvPicPr>
          <p:cNvPr id="52" name="グラフィックス 51" descr="ロック 単色塗りつぶし">
            <a:extLst>
              <a:ext uri="{FF2B5EF4-FFF2-40B4-BE49-F238E27FC236}">
                <a16:creationId xmlns:a16="http://schemas.microsoft.com/office/drawing/2014/main" id="{2026BBED-F814-CB4A-9E87-D0EE54031FA7}"/>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491419" y="4391197"/>
            <a:ext cx="671782" cy="671782"/>
          </a:xfrm>
          <a:prstGeom prst="rect">
            <a:avLst/>
          </a:prstGeom>
        </p:spPr>
      </p:pic>
      <p:grpSp>
        <p:nvGrpSpPr>
          <p:cNvPr id="53" name="グループ化 52">
            <a:extLst>
              <a:ext uri="{FF2B5EF4-FFF2-40B4-BE49-F238E27FC236}">
                <a16:creationId xmlns:a16="http://schemas.microsoft.com/office/drawing/2014/main" id="{4C94C6BE-7897-7848-B00D-B323D493B20C}"/>
              </a:ext>
            </a:extLst>
          </p:cNvPr>
          <p:cNvGrpSpPr/>
          <p:nvPr/>
        </p:nvGrpSpPr>
        <p:grpSpPr>
          <a:xfrm>
            <a:off x="411688" y="5239314"/>
            <a:ext cx="2025000" cy="996985"/>
            <a:chOff x="586516" y="2163836"/>
            <a:chExt cx="2025000" cy="996985"/>
          </a:xfrm>
        </p:grpSpPr>
        <p:sp>
          <p:nvSpPr>
            <p:cNvPr id="54" name="テキスト ボックス 25">
              <a:extLst>
                <a:ext uri="{FF2B5EF4-FFF2-40B4-BE49-F238E27FC236}">
                  <a16:creationId xmlns:a16="http://schemas.microsoft.com/office/drawing/2014/main" id="{B0142B14-D334-4D46-ABA1-A38811894114}"/>
                </a:ext>
              </a:extLst>
            </p:cNvPr>
            <p:cNvSpPr txBox="1"/>
            <p:nvPr/>
          </p:nvSpPr>
          <p:spPr>
            <a:xfrm>
              <a:off x="586516" y="2367334"/>
              <a:ext cx="2025000" cy="79348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ja-JP" altLang="en-US" sz="2000" b="1" i="0" u="none" strike="noStrike" kern="0" cap="none" spc="80" normalizeH="0" baseline="0" noProof="0">
                  <a:ln>
                    <a:noFill/>
                  </a:ln>
                  <a:solidFill>
                    <a:srgbClr val="DA5121"/>
                  </a:solidFill>
                  <a:effectLst/>
                  <a:uLnTx/>
                  <a:uFillTx/>
                  <a:latin typeface="+mn-ea"/>
                  <a:cs typeface="メイリオ" panose="020B0604030504040204" pitchFamily="50" charset="-128"/>
                </a:rPr>
                <a:t>約</a:t>
              </a:r>
              <a:r>
                <a:rPr kumimoji="0" lang="en-US" altLang="ja-JP" sz="3600" b="1" kern="0" spc="80" dirty="0">
                  <a:solidFill>
                    <a:srgbClr val="DA5121"/>
                  </a:solidFill>
                  <a:latin typeface="+mn-ea"/>
                  <a:cs typeface="メイリオ" panose="020B0604030504040204" pitchFamily="50" charset="-128"/>
                </a:rPr>
                <a:t>2</a:t>
              </a:r>
              <a:r>
                <a:rPr kumimoji="0" lang="en-US" altLang="ja-JP" sz="3600" b="1" i="0" u="none" strike="noStrike" kern="0" cap="none" spc="80" normalizeH="0" baseline="0" noProof="0" dirty="0">
                  <a:ln>
                    <a:noFill/>
                  </a:ln>
                  <a:solidFill>
                    <a:srgbClr val="DA5121"/>
                  </a:solidFill>
                  <a:effectLst/>
                  <a:uLnTx/>
                  <a:uFillTx/>
                  <a:latin typeface="+mn-ea"/>
                  <a:cs typeface="メイリオ" panose="020B0604030504040204" pitchFamily="50" charset="-128"/>
                </a:rPr>
                <a:t>.1</a:t>
              </a:r>
              <a:r>
                <a:rPr kumimoji="0" lang="ja-JP" altLang="en-US" sz="2000" b="1" i="0" u="none" strike="noStrike" kern="0" cap="none" spc="80" normalizeH="0" baseline="0" noProof="0">
                  <a:ln>
                    <a:noFill/>
                  </a:ln>
                  <a:solidFill>
                    <a:srgbClr val="DA5121"/>
                  </a:solidFill>
                  <a:effectLst/>
                  <a:uLnTx/>
                  <a:uFillTx/>
                  <a:latin typeface="+mn-ea"/>
                  <a:cs typeface="メイリオ" panose="020B0604030504040204" pitchFamily="50" charset="-128"/>
                </a:rPr>
                <a:t>億</a:t>
              </a:r>
              <a:endParaRPr kumimoji="0" lang="en-US" altLang="ja-JP" sz="2000" b="1" i="0" u="none" strike="noStrike" kern="0" cap="none" spc="80" normalizeH="0" baseline="0" noProof="0" dirty="0">
                <a:ln>
                  <a:noFill/>
                </a:ln>
                <a:solidFill>
                  <a:srgbClr val="DA5121"/>
                </a:solidFill>
                <a:effectLst/>
                <a:uLnTx/>
                <a:uFillTx/>
                <a:latin typeface="+mn-ea"/>
                <a:cs typeface="メイリオ" panose="020B0604030504040204" pitchFamily="50" charset="-128"/>
              </a:endParaRPr>
            </a:p>
          </p:txBody>
        </p:sp>
        <p:sp>
          <p:nvSpPr>
            <p:cNvPr id="65" name="正方形/長方形 64">
              <a:extLst>
                <a:ext uri="{FF2B5EF4-FFF2-40B4-BE49-F238E27FC236}">
                  <a16:creationId xmlns:a16="http://schemas.microsoft.com/office/drawing/2014/main" id="{99ABF6A3-6CED-ED45-A998-B5A1800B8263}"/>
                </a:ext>
              </a:extLst>
            </p:cNvPr>
            <p:cNvSpPr/>
            <p:nvPr/>
          </p:nvSpPr>
          <p:spPr>
            <a:xfrm>
              <a:off x="586516" y="2163836"/>
              <a:ext cx="2025000" cy="326051"/>
            </a:xfrm>
            <a:prstGeom prst="rect">
              <a:avLst/>
            </a:prstGeom>
          </p:spPr>
          <p:txBody>
            <a:bodyPr wrap="square">
              <a:spAutoFit/>
            </a:bodyPr>
            <a:lstStyle/>
            <a:p>
              <a:pPr lvl="0" algn="ctr" defTabSz="457200">
                <a:lnSpc>
                  <a:spcPct val="150000"/>
                </a:lnSpc>
                <a:defRPr/>
              </a:pPr>
              <a:r>
                <a:rPr kumimoji="0" lang="ja-JP" altLang="en-US" sz="1200" b="1" kern="0" spc="80">
                  <a:solidFill>
                    <a:srgbClr val="003963"/>
                  </a:solidFill>
                  <a:latin typeface="+mn-ea"/>
                  <a:cs typeface="メイリオ" panose="020B0604030504040204" pitchFamily="50" charset="-128"/>
                </a:rPr>
                <a:t>月間ページ表示回数（</a:t>
              </a:r>
              <a:r>
                <a:rPr kumimoji="0" lang="en-US" altLang="ja-JP" sz="1200" b="1" kern="0" spc="80" dirty="0">
                  <a:solidFill>
                    <a:srgbClr val="003963"/>
                  </a:solidFill>
                  <a:latin typeface="+mn-ea"/>
                  <a:cs typeface="メイリオ" panose="020B0604030504040204" pitchFamily="50" charset="-128"/>
                </a:rPr>
                <a:t>PV</a:t>
              </a:r>
              <a:r>
                <a:rPr kumimoji="0" lang="ja-JP" altLang="en-US" sz="1200" b="1" kern="0" spc="80">
                  <a:solidFill>
                    <a:srgbClr val="003963"/>
                  </a:solidFill>
                  <a:latin typeface="+mn-ea"/>
                  <a:cs typeface="メイリオ" panose="020B0604030504040204" pitchFamily="50" charset="-128"/>
                </a:rPr>
                <a:t>） </a:t>
              </a:r>
            </a:p>
          </p:txBody>
        </p:sp>
      </p:grpSp>
      <p:grpSp>
        <p:nvGrpSpPr>
          <p:cNvPr id="66" name="グループ化 65">
            <a:extLst>
              <a:ext uri="{FF2B5EF4-FFF2-40B4-BE49-F238E27FC236}">
                <a16:creationId xmlns:a16="http://schemas.microsoft.com/office/drawing/2014/main" id="{BF320AEF-7DD6-BD46-9886-11927AC01CE6}"/>
              </a:ext>
            </a:extLst>
          </p:cNvPr>
          <p:cNvGrpSpPr/>
          <p:nvPr/>
        </p:nvGrpSpPr>
        <p:grpSpPr>
          <a:xfrm>
            <a:off x="2837407" y="5239314"/>
            <a:ext cx="2025000" cy="996985"/>
            <a:chOff x="2658719" y="2163836"/>
            <a:chExt cx="2025000" cy="996985"/>
          </a:xfrm>
        </p:grpSpPr>
        <p:sp>
          <p:nvSpPr>
            <p:cNvPr id="67" name="テキスト ボックス 26">
              <a:extLst>
                <a:ext uri="{FF2B5EF4-FFF2-40B4-BE49-F238E27FC236}">
                  <a16:creationId xmlns:a16="http://schemas.microsoft.com/office/drawing/2014/main" id="{4332A3B3-97B7-8446-BCA9-D2102EE41CB7}"/>
                </a:ext>
              </a:extLst>
            </p:cNvPr>
            <p:cNvSpPr txBox="1"/>
            <p:nvPr/>
          </p:nvSpPr>
          <p:spPr>
            <a:xfrm>
              <a:off x="2658719" y="2367334"/>
              <a:ext cx="2025000" cy="79348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ja-JP" altLang="en-US" sz="2000" b="1" i="0" u="none" strike="noStrike" kern="0" cap="none" spc="80" normalizeH="0" baseline="0" noProof="0">
                  <a:ln>
                    <a:noFill/>
                  </a:ln>
                  <a:solidFill>
                    <a:srgbClr val="DA5121"/>
                  </a:solidFill>
                  <a:effectLst/>
                  <a:uLnTx/>
                  <a:uFillTx/>
                  <a:latin typeface="+mn-ea"/>
                  <a:cs typeface="メイリオ" panose="020B0604030504040204" pitchFamily="50" charset="-128"/>
                </a:rPr>
                <a:t>約</a:t>
              </a:r>
              <a:r>
                <a:rPr kumimoji="0" lang="en-US" altLang="ja-JP" sz="3600" b="1" kern="0" spc="80" noProof="0" dirty="0">
                  <a:solidFill>
                    <a:srgbClr val="DA5121"/>
                  </a:solidFill>
                  <a:latin typeface="+mn-ea"/>
                  <a:cs typeface="メイリオ" panose="020B0604030504040204" pitchFamily="50" charset="-128"/>
                </a:rPr>
                <a:t>5</a:t>
              </a:r>
              <a:r>
                <a:rPr kumimoji="0" lang="en-US" altLang="ja-JP" sz="3600" b="1" i="0" u="none" strike="noStrike" kern="0" cap="none" spc="80" normalizeH="0" baseline="0" noProof="0" dirty="0">
                  <a:ln>
                    <a:noFill/>
                  </a:ln>
                  <a:solidFill>
                    <a:srgbClr val="DA5121"/>
                  </a:solidFill>
                  <a:effectLst/>
                  <a:uLnTx/>
                  <a:uFillTx/>
                  <a:latin typeface="+mn-ea"/>
                  <a:cs typeface="メイリオ" panose="020B0604030504040204" pitchFamily="50" charset="-128"/>
                </a:rPr>
                <a:t>,271</a:t>
              </a:r>
              <a:r>
                <a:rPr kumimoji="0" lang="ja-JP" altLang="en-US" sz="2000" b="1" i="0" u="none" strike="noStrike" kern="0" cap="none" spc="80" normalizeH="0" baseline="0" noProof="0">
                  <a:ln>
                    <a:noFill/>
                  </a:ln>
                  <a:solidFill>
                    <a:srgbClr val="DA5121"/>
                  </a:solidFill>
                  <a:effectLst/>
                  <a:uLnTx/>
                  <a:uFillTx/>
                  <a:latin typeface="+mn-ea"/>
                  <a:cs typeface="メイリオ" panose="020B0604030504040204" pitchFamily="50" charset="-128"/>
                </a:rPr>
                <a:t>万</a:t>
              </a:r>
              <a:endParaRPr kumimoji="0" lang="en-US" altLang="ja-JP" sz="2000" b="1" i="0" u="none" strike="noStrike" kern="0" cap="none" spc="80" normalizeH="0" baseline="0" noProof="0" dirty="0">
                <a:ln>
                  <a:noFill/>
                </a:ln>
                <a:solidFill>
                  <a:srgbClr val="DA5121"/>
                </a:solidFill>
                <a:effectLst/>
                <a:uLnTx/>
                <a:uFillTx/>
                <a:latin typeface="+mn-ea"/>
                <a:cs typeface="メイリオ" panose="020B0604030504040204" pitchFamily="50" charset="-128"/>
              </a:endParaRPr>
            </a:p>
          </p:txBody>
        </p:sp>
        <p:sp>
          <p:nvSpPr>
            <p:cNvPr id="68" name="正方形/長方形 67">
              <a:extLst>
                <a:ext uri="{FF2B5EF4-FFF2-40B4-BE49-F238E27FC236}">
                  <a16:creationId xmlns:a16="http://schemas.microsoft.com/office/drawing/2014/main" id="{19D6AF64-FECF-1045-8C2A-3AAED71DD4AD}"/>
                </a:ext>
              </a:extLst>
            </p:cNvPr>
            <p:cNvSpPr/>
            <p:nvPr/>
          </p:nvSpPr>
          <p:spPr>
            <a:xfrm>
              <a:off x="2658719" y="2163836"/>
              <a:ext cx="2025000" cy="326051"/>
            </a:xfrm>
            <a:prstGeom prst="rect">
              <a:avLst/>
            </a:prstGeom>
          </p:spPr>
          <p:txBody>
            <a:bodyPr wrap="square">
              <a:spAutoFit/>
            </a:bodyPr>
            <a:lstStyle/>
            <a:p>
              <a:pPr lvl="0" algn="ctr" defTabSz="457200">
                <a:lnSpc>
                  <a:spcPct val="150000"/>
                </a:lnSpc>
                <a:defRPr/>
              </a:pPr>
              <a:r>
                <a:rPr kumimoji="0" lang="ja-JP" altLang="en-US" sz="1200" b="1" kern="0" spc="80">
                  <a:solidFill>
                    <a:srgbClr val="003963"/>
                  </a:solidFill>
                  <a:latin typeface="+mn-ea"/>
                  <a:cs typeface="メイリオ" panose="020B0604030504040204" pitchFamily="50" charset="-128"/>
                </a:rPr>
                <a:t>月間閲覧端末数（</a:t>
              </a:r>
              <a:r>
                <a:rPr kumimoji="0" lang="en-US" altLang="ja-JP" sz="1200" b="1" kern="0" spc="80" dirty="0">
                  <a:solidFill>
                    <a:srgbClr val="003963"/>
                  </a:solidFill>
                  <a:latin typeface="+mn-ea"/>
                  <a:cs typeface="メイリオ" panose="020B0604030504040204" pitchFamily="50" charset="-128"/>
                </a:rPr>
                <a:t>UB</a:t>
              </a:r>
              <a:r>
                <a:rPr kumimoji="0" lang="ja-JP" altLang="en-US" sz="1200" b="1" kern="0" spc="80">
                  <a:solidFill>
                    <a:srgbClr val="003963"/>
                  </a:solidFill>
                  <a:latin typeface="+mn-ea"/>
                  <a:cs typeface="メイリオ" panose="020B0604030504040204" pitchFamily="50" charset="-128"/>
                </a:rPr>
                <a:t>） </a:t>
              </a:r>
              <a:endParaRPr kumimoji="0" lang="en-US" altLang="ja-JP" sz="1200" b="1" kern="0" spc="80" dirty="0">
                <a:solidFill>
                  <a:srgbClr val="003963"/>
                </a:solidFill>
                <a:latin typeface="+mn-ea"/>
                <a:cs typeface="メイリオ" panose="020B0604030504040204" pitchFamily="50" charset="-128"/>
              </a:endParaRPr>
            </a:p>
          </p:txBody>
        </p:sp>
      </p:grpSp>
      <p:sp>
        <p:nvSpPr>
          <p:cNvPr id="69" name="円/楕円 68">
            <a:extLst>
              <a:ext uri="{FF2B5EF4-FFF2-40B4-BE49-F238E27FC236}">
                <a16:creationId xmlns:a16="http://schemas.microsoft.com/office/drawing/2014/main" id="{2A34937D-FC17-C744-96EF-B3D641C4DB66}"/>
              </a:ext>
            </a:extLst>
          </p:cNvPr>
          <p:cNvSpPr/>
          <p:nvPr/>
        </p:nvSpPr>
        <p:spPr>
          <a:xfrm>
            <a:off x="972407" y="4282919"/>
            <a:ext cx="903563" cy="903563"/>
          </a:xfrm>
          <a:prstGeom prst="ellipse">
            <a:avLst/>
          </a:prstGeom>
          <a:solidFill>
            <a:srgbClr val="003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a:extLst>
              <a:ext uri="{FF2B5EF4-FFF2-40B4-BE49-F238E27FC236}">
                <a16:creationId xmlns:a16="http://schemas.microsoft.com/office/drawing/2014/main" id="{8BDC7059-D63F-C646-A3DA-7B770E2322C9}"/>
              </a:ext>
            </a:extLst>
          </p:cNvPr>
          <p:cNvSpPr/>
          <p:nvPr/>
        </p:nvSpPr>
        <p:spPr>
          <a:xfrm>
            <a:off x="3398126" y="4282919"/>
            <a:ext cx="903563" cy="903563"/>
          </a:xfrm>
          <a:prstGeom prst="ellipse">
            <a:avLst/>
          </a:prstGeom>
          <a:solidFill>
            <a:srgbClr val="003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 name="グラフィックス 70" descr="信号 単色塗りつぶし">
            <a:extLst>
              <a:ext uri="{FF2B5EF4-FFF2-40B4-BE49-F238E27FC236}">
                <a16:creationId xmlns:a16="http://schemas.microsoft.com/office/drawing/2014/main" id="{2508B7BA-1F34-8E47-906A-F9EDBB84BED9}"/>
              </a:ext>
            </a:extLst>
          </p:cNvPr>
          <p:cNvPicPr>
            <a:picLocks noChangeAspect="1"/>
          </p:cNvPicPr>
          <p:nvPr/>
        </p:nvPicPr>
        <p:blipFill>
          <a:blip r:embed="rId12" cstate="print">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88297" y="4391197"/>
            <a:ext cx="671782" cy="671782"/>
          </a:xfrm>
          <a:prstGeom prst="rect">
            <a:avLst/>
          </a:prstGeom>
        </p:spPr>
      </p:pic>
      <p:pic>
        <p:nvPicPr>
          <p:cNvPr id="72" name="グラフィックス 71" descr="モニター 単色塗りつぶし">
            <a:extLst>
              <a:ext uri="{FF2B5EF4-FFF2-40B4-BE49-F238E27FC236}">
                <a16:creationId xmlns:a16="http://schemas.microsoft.com/office/drawing/2014/main" id="{2608B674-F6A0-F94B-977B-93A794FFCF14}"/>
              </a:ext>
            </a:extLst>
          </p:cNvPr>
          <p:cNvPicPr>
            <a:picLocks noChangeAspect="1"/>
          </p:cNvPicPr>
          <p:nvPr/>
        </p:nvPicPr>
        <p:blipFill>
          <a:blip r:embed="rId14" cstate="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3514016" y="4414347"/>
            <a:ext cx="671782" cy="671782"/>
          </a:xfrm>
          <a:prstGeom prst="rect">
            <a:avLst/>
          </a:prstGeom>
        </p:spPr>
      </p:pic>
      <p:sp>
        <p:nvSpPr>
          <p:cNvPr id="76" name="テキスト ボックス 33">
            <a:extLst>
              <a:ext uri="{FF2B5EF4-FFF2-40B4-BE49-F238E27FC236}">
                <a16:creationId xmlns:a16="http://schemas.microsoft.com/office/drawing/2014/main" id="{35D25849-3F91-D142-82D0-3363F6DBA4BE}"/>
              </a:ext>
            </a:extLst>
          </p:cNvPr>
          <p:cNvSpPr txBox="1"/>
          <p:nvPr/>
        </p:nvSpPr>
        <p:spPr>
          <a:xfrm>
            <a:off x="3795504" y="2944513"/>
            <a:ext cx="1455848" cy="715581"/>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50000"/>
              </a:lnSpc>
            </a:pPr>
            <a:r>
              <a:rPr kumimoji="1" lang="ja-JP" altLang="en-US" sz="2000" b="1" i="0" strike="noStrike" kern="0" cap="none" spc="80" normalizeH="0" baseline="0" noProof="0" dirty="0">
                <a:ln>
                  <a:noFill/>
                </a:ln>
                <a:solidFill>
                  <a:srgbClr val="DA5121"/>
                </a:solidFill>
                <a:effectLst/>
                <a:uLnTx/>
                <a:uFillTx/>
                <a:latin typeface="+mn-ea"/>
                <a:cs typeface="メイリオ" panose="020B0604030504040204" pitchFamily="50" charset="-128"/>
              </a:rPr>
              <a:t>約</a:t>
            </a:r>
            <a:r>
              <a:rPr kumimoji="1" lang="en-US" altLang="ja-JP" sz="3200" b="1" i="0" strike="noStrike" kern="0" cap="none" spc="80" normalizeH="0" baseline="0" noProof="0" dirty="0">
                <a:ln>
                  <a:noFill/>
                </a:ln>
                <a:solidFill>
                  <a:srgbClr val="DA5121"/>
                </a:solidFill>
                <a:effectLst/>
                <a:uLnTx/>
                <a:uFillTx/>
                <a:latin typeface="+mn-ea"/>
                <a:cs typeface="メイリオ" panose="020B0604030504040204" pitchFamily="50" charset="-128"/>
              </a:rPr>
              <a:t>80</a:t>
            </a:r>
            <a:r>
              <a:rPr kumimoji="1" lang="en-US" altLang="ja-JP" sz="1000" b="1" i="0" strike="noStrike" kern="0" cap="none" spc="80" normalizeH="0" baseline="0" noProof="0" dirty="0">
                <a:ln>
                  <a:noFill/>
                </a:ln>
                <a:solidFill>
                  <a:srgbClr val="DA5121"/>
                </a:solidFill>
                <a:effectLst/>
                <a:uLnTx/>
                <a:uFillTx/>
                <a:latin typeface="+mn-ea"/>
                <a:cs typeface="メイリオ" panose="020B0604030504040204" pitchFamily="50" charset="-128"/>
              </a:rPr>
              <a:t> </a:t>
            </a:r>
            <a:r>
              <a:rPr lang="en-US" altLang="ja-JP" sz="2000" b="1" kern="0" spc="80" dirty="0">
                <a:solidFill>
                  <a:srgbClr val="DA5121"/>
                </a:solidFill>
                <a:latin typeface="+mn-ea"/>
                <a:cs typeface="メイリオ" panose="020B0604030504040204" pitchFamily="50" charset="-128"/>
              </a:rPr>
              <a:t>%</a:t>
            </a:r>
            <a:endParaRPr lang="ja-JP" altLang="en-US" sz="1100" b="1" spc="80" dirty="0">
              <a:solidFill>
                <a:srgbClr val="DA5121"/>
              </a:solidFill>
            </a:endParaRPr>
          </a:p>
        </p:txBody>
      </p:sp>
      <p:sp>
        <p:nvSpPr>
          <p:cNvPr id="79" name="正方形/長方形 78">
            <a:extLst>
              <a:ext uri="{FF2B5EF4-FFF2-40B4-BE49-F238E27FC236}">
                <a16:creationId xmlns:a16="http://schemas.microsoft.com/office/drawing/2014/main" id="{7700DB61-19E2-C146-85FF-FC5BC46433E0}"/>
              </a:ext>
            </a:extLst>
          </p:cNvPr>
          <p:cNvSpPr/>
          <p:nvPr/>
        </p:nvSpPr>
        <p:spPr>
          <a:xfrm>
            <a:off x="3808961" y="2536197"/>
            <a:ext cx="1455848" cy="614720"/>
          </a:xfrm>
          <a:prstGeom prst="rect">
            <a:avLst/>
          </a:prstGeom>
        </p:spPr>
        <p:txBody>
          <a:bodyPr wrap="square">
            <a:spAutoFit/>
          </a:bodyPr>
          <a:lstStyle/>
          <a:p>
            <a:pPr algn="ctr">
              <a:lnSpc>
                <a:spcPct val="150000"/>
              </a:lnSpc>
            </a:pPr>
            <a:r>
              <a:rPr lang="ja-JP" altLang="en-US" sz="1200" b="1" kern="0" spc="80">
                <a:solidFill>
                  <a:srgbClr val="003963"/>
                </a:solidFill>
                <a:latin typeface="+mn-ea"/>
                <a:cs typeface="メイリオ" panose="020B0604030504040204" pitchFamily="50" charset="-128"/>
              </a:rPr>
              <a:t>ビジネスパーソン読者が</a:t>
            </a:r>
            <a:endParaRPr lang="ja-JP" altLang="en-US" sz="1200" spc="80">
              <a:solidFill>
                <a:srgbClr val="003963"/>
              </a:solidFill>
            </a:endParaRPr>
          </a:p>
        </p:txBody>
      </p:sp>
      <p:sp>
        <p:nvSpPr>
          <p:cNvPr id="95" name="テキスト ボックス 34">
            <a:extLst>
              <a:ext uri="{FF2B5EF4-FFF2-40B4-BE49-F238E27FC236}">
                <a16:creationId xmlns:a16="http://schemas.microsoft.com/office/drawing/2014/main" id="{81035454-390A-7E4D-BB53-50E1EC7F212E}"/>
              </a:ext>
            </a:extLst>
          </p:cNvPr>
          <p:cNvSpPr txBox="1"/>
          <p:nvPr/>
        </p:nvSpPr>
        <p:spPr>
          <a:xfrm>
            <a:off x="5843681" y="2945584"/>
            <a:ext cx="1455846" cy="715581"/>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lgn="ctr">
              <a:lnSpc>
                <a:spcPct val="150000"/>
              </a:lnSpc>
              <a:defRPr/>
            </a:pPr>
            <a:r>
              <a:rPr kumimoji="0" lang="ja-JP" altLang="en-US" sz="2000" b="1" i="0" strike="noStrike" kern="0" cap="none" spc="80" normalizeH="0" baseline="0" noProof="0" dirty="0">
                <a:ln>
                  <a:noFill/>
                </a:ln>
                <a:solidFill>
                  <a:srgbClr val="DA5121"/>
                </a:solidFill>
                <a:effectLst/>
                <a:uLnTx/>
                <a:uFillTx/>
                <a:latin typeface="+mn-ea"/>
                <a:cs typeface="メイリオ" panose="020B0604030504040204" pitchFamily="50" charset="-128"/>
              </a:rPr>
              <a:t>約</a:t>
            </a:r>
            <a:r>
              <a:rPr kumimoji="0" lang="en-US" altLang="ja-JP" sz="3200" b="1" i="0" strike="noStrike" kern="0" cap="none" spc="80" normalizeH="0" baseline="0" noProof="0" dirty="0">
                <a:ln>
                  <a:noFill/>
                </a:ln>
                <a:solidFill>
                  <a:srgbClr val="DA5121"/>
                </a:solidFill>
                <a:effectLst/>
                <a:uLnTx/>
                <a:uFillTx/>
                <a:latin typeface="+mn-ea"/>
                <a:cs typeface="メイリオ" panose="020B0604030504040204" pitchFamily="50" charset="-128"/>
              </a:rPr>
              <a:t>60</a:t>
            </a:r>
            <a:r>
              <a:rPr lang="en-US" altLang="ja-JP" sz="1000" b="1" kern="0" spc="80" dirty="0">
                <a:solidFill>
                  <a:srgbClr val="DA5121"/>
                </a:solidFill>
                <a:latin typeface="+mn-ea"/>
                <a:cs typeface="メイリオ" panose="020B0604030504040204" pitchFamily="50" charset="-128"/>
              </a:rPr>
              <a:t> </a:t>
            </a:r>
            <a:r>
              <a:rPr kumimoji="0" lang="en-US" altLang="ja-JP" sz="2000" b="1" i="0" strike="noStrike" kern="0" cap="none" spc="80" normalizeH="0" baseline="0" noProof="0" dirty="0">
                <a:ln>
                  <a:noFill/>
                </a:ln>
                <a:solidFill>
                  <a:srgbClr val="DA5121"/>
                </a:solidFill>
                <a:effectLst/>
                <a:uLnTx/>
                <a:uFillTx/>
                <a:latin typeface="+mn-ea"/>
                <a:cs typeface="メイリオ" panose="020B0604030504040204" pitchFamily="50" charset="-128"/>
              </a:rPr>
              <a:t>%</a:t>
            </a:r>
          </a:p>
        </p:txBody>
      </p:sp>
      <p:sp>
        <p:nvSpPr>
          <p:cNvPr id="96" name="正方形/長方形 95">
            <a:extLst>
              <a:ext uri="{FF2B5EF4-FFF2-40B4-BE49-F238E27FC236}">
                <a16:creationId xmlns:a16="http://schemas.microsoft.com/office/drawing/2014/main" id="{DC2A2516-4535-A44E-9A4F-51940F5BAF50}"/>
              </a:ext>
            </a:extLst>
          </p:cNvPr>
          <p:cNvSpPr/>
          <p:nvPr/>
        </p:nvSpPr>
        <p:spPr>
          <a:xfrm>
            <a:off x="5843681" y="2536197"/>
            <a:ext cx="1455846" cy="614720"/>
          </a:xfrm>
          <a:prstGeom prst="rect">
            <a:avLst/>
          </a:prstGeom>
        </p:spPr>
        <p:txBody>
          <a:bodyPr wrap="square">
            <a:spAutoFit/>
          </a:bodyPr>
          <a:lstStyle/>
          <a:p>
            <a:pPr algn="ctr">
              <a:lnSpc>
                <a:spcPct val="150000"/>
              </a:lnSpc>
            </a:pPr>
            <a:r>
              <a:rPr kumimoji="0" lang="ja-JP" altLang="en-US" sz="1200" b="1" kern="0" spc="80">
                <a:solidFill>
                  <a:srgbClr val="003963"/>
                </a:solidFill>
                <a:latin typeface="+mn-ea"/>
                <a:cs typeface="メイリオ" panose="020B0604030504040204" pitchFamily="50" charset="-128"/>
              </a:rPr>
              <a:t>意思決定に</a:t>
            </a:r>
            <a:endParaRPr kumimoji="0" lang="en-US" altLang="ja-JP" sz="1200" b="1" kern="0" spc="80" dirty="0">
              <a:solidFill>
                <a:srgbClr val="003963"/>
              </a:solidFill>
              <a:latin typeface="+mn-ea"/>
              <a:cs typeface="メイリオ" panose="020B0604030504040204" pitchFamily="50" charset="-128"/>
            </a:endParaRPr>
          </a:p>
          <a:p>
            <a:pPr algn="ctr">
              <a:lnSpc>
                <a:spcPct val="150000"/>
              </a:lnSpc>
            </a:pPr>
            <a:r>
              <a:rPr kumimoji="0" lang="ja-JP" altLang="en-US" sz="1200" b="1" kern="0" spc="80">
                <a:solidFill>
                  <a:srgbClr val="003963"/>
                </a:solidFill>
                <a:latin typeface="+mn-ea"/>
                <a:cs typeface="メイリオ" panose="020B0604030504040204" pitchFamily="50" charset="-128"/>
              </a:rPr>
              <a:t>関わる役職層が</a:t>
            </a:r>
            <a:endParaRPr lang="ja-JP" altLang="en-US" sz="1200" spc="80">
              <a:solidFill>
                <a:srgbClr val="003963"/>
              </a:solidFill>
            </a:endParaRPr>
          </a:p>
        </p:txBody>
      </p:sp>
      <p:sp>
        <p:nvSpPr>
          <p:cNvPr id="97" name="テキスト ボックス 35">
            <a:extLst>
              <a:ext uri="{FF2B5EF4-FFF2-40B4-BE49-F238E27FC236}">
                <a16:creationId xmlns:a16="http://schemas.microsoft.com/office/drawing/2014/main" id="{F4869039-518A-4046-87BB-9F9E46896131}"/>
              </a:ext>
            </a:extLst>
          </p:cNvPr>
          <p:cNvSpPr txBox="1"/>
          <p:nvPr/>
        </p:nvSpPr>
        <p:spPr>
          <a:xfrm>
            <a:off x="7878400" y="2945584"/>
            <a:ext cx="1455845" cy="715581"/>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lgn="ctr">
              <a:lnSpc>
                <a:spcPct val="150000"/>
              </a:lnSpc>
              <a:defRPr/>
            </a:pPr>
            <a:r>
              <a:rPr lang="ja-JP" altLang="en-US" sz="2000" b="1" kern="0" spc="80">
                <a:solidFill>
                  <a:srgbClr val="DA5121"/>
                </a:solidFill>
                <a:latin typeface="+mn-ea"/>
                <a:cs typeface="メイリオ" panose="020B0604030504040204" pitchFamily="50" charset="-128"/>
              </a:rPr>
              <a:t>約</a:t>
            </a:r>
            <a:r>
              <a:rPr lang="en-US" altLang="ja-JP" sz="3200" b="1" kern="0" spc="80" dirty="0">
                <a:solidFill>
                  <a:srgbClr val="DA5121"/>
                </a:solidFill>
                <a:latin typeface="+mn-ea"/>
                <a:cs typeface="メイリオ" panose="020B0604030504040204" pitchFamily="50" charset="-128"/>
              </a:rPr>
              <a:t>40</a:t>
            </a:r>
            <a:r>
              <a:rPr lang="en-US" altLang="ja-JP" sz="1000" b="1" kern="0" spc="80" dirty="0">
                <a:solidFill>
                  <a:srgbClr val="DA5121"/>
                </a:solidFill>
                <a:latin typeface="+mn-ea"/>
                <a:cs typeface="メイリオ" panose="020B0604030504040204" pitchFamily="50" charset="-128"/>
              </a:rPr>
              <a:t> </a:t>
            </a:r>
            <a:r>
              <a:rPr lang="en-US" altLang="ja-JP" sz="2000" b="1" kern="0" spc="80" dirty="0">
                <a:solidFill>
                  <a:srgbClr val="DA5121"/>
                </a:solidFill>
                <a:latin typeface="+mn-ea"/>
                <a:cs typeface="メイリオ" panose="020B0604030504040204" pitchFamily="50" charset="-128"/>
              </a:rPr>
              <a:t>%</a:t>
            </a:r>
            <a:endParaRPr kumimoji="0" lang="en-US" altLang="ja-JP" sz="2000" b="1" i="0" strike="noStrike" kern="0" cap="none" spc="80" normalizeH="0" baseline="0" noProof="0" dirty="0">
              <a:ln>
                <a:noFill/>
              </a:ln>
              <a:solidFill>
                <a:srgbClr val="DA5121"/>
              </a:solidFill>
              <a:effectLst/>
              <a:uLnTx/>
              <a:uFillTx/>
              <a:latin typeface="+mn-ea"/>
              <a:cs typeface="メイリオ" panose="020B0604030504040204" pitchFamily="50" charset="-128"/>
            </a:endParaRPr>
          </a:p>
        </p:txBody>
      </p:sp>
      <p:sp>
        <p:nvSpPr>
          <p:cNvPr id="98" name="正方形/長方形 97">
            <a:extLst>
              <a:ext uri="{FF2B5EF4-FFF2-40B4-BE49-F238E27FC236}">
                <a16:creationId xmlns:a16="http://schemas.microsoft.com/office/drawing/2014/main" id="{DAD12C0E-9B5B-D444-8293-799327B3F543}"/>
              </a:ext>
            </a:extLst>
          </p:cNvPr>
          <p:cNvSpPr/>
          <p:nvPr/>
        </p:nvSpPr>
        <p:spPr>
          <a:xfrm>
            <a:off x="7878399" y="2536197"/>
            <a:ext cx="1455847" cy="614720"/>
          </a:xfrm>
          <a:prstGeom prst="rect">
            <a:avLst/>
          </a:prstGeom>
        </p:spPr>
        <p:txBody>
          <a:bodyPr wrap="square">
            <a:spAutoFit/>
          </a:bodyPr>
          <a:lstStyle/>
          <a:p>
            <a:pPr algn="ctr">
              <a:lnSpc>
                <a:spcPct val="150000"/>
              </a:lnSpc>
            </a:pPr>
            <a:r>
              <a:rPr lang="ja-JP" altLang="en-US" sz="1200" b="1" kern="0" spc="80">
                <a:solidFill>
                  <a:srgbClr val="DA5121"/>
                </a:solidFill>
                <a:latin typeface="+mn-ea"/>
                <a:cs typeface="メイリオ" panose="020B0604030504040204" pitchFamily="50" charset="-128"/>
              </a:rPr>
              <a:t>世帯</a:t>
            </a:r>
            <a:r>
              <a:rPr lang="ja-JP" altLang="en-US" sz="1200" b="1" kern="0" spc="80">
                <a:solidFill>
                  <a:srgbClr val="003963"/>
                </a:solidFill>
                <a:latin typeface="+mn-ea"/>
                <a:cs typeface="メイリオ" panose="020B0604030504040204" pitchFamily="50" charset="-128"/>
              </a:rPr>
              <a:t>年収</a:t>
            </a:r>
            <a:br>
              <a:rPr lang="en-US" altLang="ja-JP" sz="1200" b="1" kern="0" spc="80" dirty="0">
                <a:solidFill>
                  <a:srgbClr val="003963"/>
                </a:solidFill>
                <a:latin typeface="+mn-ea"/>
                <a:cs typeface="メイリオ" panose="020B0604030504040204" pitchFamily="50" charset="-128"/>
              </a:rPr>
            </a:br>
            <a:r>
              <a:rPr lang="en-US" altLang="ja-JP" sz="1200" b="1" kern="0" spc="80" dirty="0">
                <a:solidFill>
                  <a:srgbClr val="003963"/>
                </a:solidFill>
                <a:latin typeface="+mn-ea"/>
                <a:cs typeface="メイリオ" panose="020B0604030504040204" pitchFamily="50" charset="-128"/>
              </a:rPr>
              <a:t>1,000</a:t>
            </a:r>
            <a:r>
              <a:rPr lang="ja-JP" altLang="en-US" sz="1200" b="1" kern="0" spc="80">
                <a:solidFill>
                  <a:srgbClr val="003963"/>
                </a:solidFill>
                <a:latin typeface="+mn-ea"/>
                <a:cs typeface="メイリオ" panose="020B0604030504040204" pitchFamily="50" charset="-128"/>
              </a:rPr>
              <a:t>万円以上が</a:t>
            </a:r>
            <a:endParaRPr lang="ja-JP" altLang="en-US" sz="1200" spc="80">
              <a:solidFill>
                <a:srgbClr val="003963"/>
              </a:solidFill>
            </a:endParaRPr>
          </a:p>
        </p:txBody>
      </p:sp>
      <p:sp>
        <p:nvSpPr>
          <p:cNvPr id="37" name="テキスト ボックス 36">
            <a:extLst>
              <a:ext uri="{FF2B5EF4-FFF2-40B4-BE49-F238E27FC236}">
                <a16:creationId xmlns:a16="http://schemas.microsoft.com/office/drawing/2014/main" id="{8726CCB1-C11A-7B40-9DB6-F2F867854512}"/>
              </a:ext>
            </a:extLst>
          </p:cNvPr>
          <p:cNvSpPr txBox="1"/>
          <p:nvPr/>
        </p:nvSpPr>
        <p:spPr>
          <a:xfrm>
            <a:off x="7138202" y="6286113"/>
            <a:ext cx="2024999" cy="215444"/>
          </a:xfrm>
          <a:prstGeom prst="rect">
            <a:avLst/>
          </a:prstGeom>
          <a:noFill/>
        </p:spPr>
        <p:txBody>
          <a:bodyPr wrap="square" rtlCol="0">
            <a:spAutoFit/>
          </a:bodyPr>
          <a:lstStyle/>
          <a:p>
            <a:r>
              <a:rPr kumimoji="1" lang="en-US" altLang="ja-JP" sz="800" dirty="0">
                <a:latin typeface="HGPｺﾞｼｯｸM" panose="020B0600000000000000" pitchFamily="50" charset="-128"/>
                <a:ea typeface="HGPｺﾞｼｯｸM" panose="020B0600000000000000" pitchFamily="50" charset="-128"/>
              </a:rPr>
              <a:t>※</a:t>
            </a:r>
            <a:r>
              <a:rPr lang="ja-JP" altLang="en-US" sz="800">
                <a:latin typeface="HGPｺﾞｼｯｸM" panose="020B0600000000000000" pitchFamily="50" charset="-128"/>
                <a:ea typeface="HGPｺﾞｼｯｸM" panose="020B0600000000000000" pitchFamily="50" charset="-128"/>
              </a:rPr>
              <a:t>円グラフは有料会員データ</a:t>
            </a:r>
            <a:endParaRPr kumimoji="1" lang="ja-JP" altLang="en-US" sz="800"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8349451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812286" y="3013358"/>
            <a:ext cx="4253709" cy="707886"/>
          </a:xfrm>
          <a:prstGeom prst="rect">
            <a:avLst/>
          </a:prstGeom>
          <a:noFill/>
        </p:spPr>
        <p:txBody>
          <a:bodyPr wrap="square" rtlCol="0" anchor="t">
            <a:spAutoFit/>
          </a:bodyPr>
          <a:lstStyle/>
          <a:p>
            <a:pPr algn="ctr"/>
            <a:r>
              <a:rPr kumimoji="1" lang="ja-JP" altLang="en-US" sz="4000" b="1" kern="300" spc="100">
                <a:solidFill>
                  <a:srgbClr val="00253C"/>
                </a:solidFill>
                <a:latin typeface="+mn-ea"/>
              </a:rPr>
              <a:t>新聞連動</a:t>
            </a:r>
          </a:p>
        </p:txBody>
      </p:sp>
      <p:graphicFrame>
        <p:nvGraphicFramePr>
          <p:cNvPr id="4" name="表 3"/>
          <p:cNvGraphicFramePr>
            <a:graphicFrameLocks noGrp="1"/>
          </p:cNvGraphicFramePr>
          <p:nvPr>
            <p:extLst>
              <p:ext uri="{D42A27DB-BD31-4B8C-83A1-F6EECF244321}">
                <p14:modId xmlns:p14="http://schemas.microsoft.com/office/powerpoint/2010/main" val="2855686582"/>
              </p:ext>
            </p:extLst>
          </p:nvPr>
        </p:nvGraphicFramePr>
        <p:xfrm>
          <a:off x="6256379" y="5679479"/>
          <a:ext cx="3150414" cy="383450"/>
        </p:xfrm>
        <a:graphic>
          <a:graphicData uri="http://schemas.openxmlformats.org/drawingml/2006/table">
            <a:tbl>
              <a:tblPr/>
              <a:tblGrid>
                <a:gridCol w="206437">
                  <a:extLst>
                    <a:ext uri="{9D8B030D-6E8A-4147-A177-3AD203B41FA5}">
                      <a16:colId xmlns:a16="http://schemas.microsoft.com/office/drawing/2014/main" val="20000"/>
                    </a:ext>
                  </a:extLst>
                </a:gridCol>
                <a:gridCol w="2353257">
                  <a:extLst>
                    <a:ext uri="{9D8B030D-6E8A-4147-A177-3AD203B41FA5}">
                      <a16:colId xmlns:a16="http://schemas.microsoft.com/office/drawing/2014/main" val="20001"/>
                    </a:ext>
                  </a:extLst>
                </a:gridCol>
                <a:gridCol w="590720">
                  <a:extLst>
                    <a:ext uri="{9D8B030D-6E8A-4147-A177-3AD203B41FA5}">
                      <a16:colId xmlns:a16="http://schemas.microsoft.com/office/drawing/2014/main" val="20002"/>
                    </a:ext>
                  </a:extLst>
                </a:gridCol>
              </a:tblGrid>
              <a:tr h="141577">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tc>
                  <a:txBody>
                    <a:bodyPr/>
                    <a:lstStyle/>
                    <a:p>
                      <a:pPr algn="l" rtl="0" fontAlgn="ctr"/>
                      <a:r>
                        <a:rPr lang="en" altLang="ja-JP"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PC</a:t>
                      </a:r>
                      <a:r>
                        <a:rPr lang="ja-JP" altLang="en-US"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モーニングオーナーシップ（</a:t>
                      </a:r>
                      <a:r>
                        <a:rPr lang="en" altLang="ja-JP"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PMO</a:t>
                      </a:r>
                      <a:r>
                        <a:rPr lang="ja-JP" altLang="en"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tc>
                  <a:txBody>
                    <a:bodyPr/>
                    <a:lstStyle/>
                    <a:p>
                      <a:pPr algn="l" rtl="0" fontAlgn="ctr"/>
                      <a:endParaRPr lang="en-US" altLang="ja-JP"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extLst>
                  <a:ext uri="{0D108BD9-81ED-4DB2-BD59-A6C34878D82A}">
                    <a16:rowId xmlns:a16="http://schemas.microsoft.com/office/drawing/2014/main" val="10003"/>
                  </a:ext>
                </a:extLst>
              </a:tr>
              <a:tr h="141577">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tc>
                  <a:txBody>
                    <a:bodyPr/>
                    <a:lstStyle/>
                    <a:p>
                      <a:pPr algn="l" rtl="0" fontAlgn="ctr"/>
                      <a:endPar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tc>
                  <a:txBody>
                    <a:bodyPr/>
                    <a:lstStyle/>
                    <a:p>
                      <a:pPr algn="l" rtl="0" fontAlgn="ctr"/>
                      <a:endParaRPr lang="en-US" altLang="ja-JP"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0480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PC</a:t>
            </a:r>
            <a:r>
              <a:rPr lang="ja-JP" altLang="en-US" dirty="0"/>
              <a:t>モーニングオーナーシップ（</a:t>
            </a:r>
            <a:r>
              <a:rPr lang="en-US" altLang="ja-JP" dirty="0"/>
              <a:t>PMO</a:t>
            </a:r>
            <a:r>
              <a:rPr lang="ja-JP" altLang="en-US" dirty="0"/>
              <a:t>）</a:t>
            </a:r>
            <a:endParaRPr kumimoji="1" lang="ja-JP" altLang="en-US" dirty="0"/>
          </a:p>
        </p:txBody>
      </p:sp>
      <p:grpSp>
        <p:nvGrpSpPr>
          <p:cNvPr id="7" name="グループ化 6"/>
          <p:cNvGrpSpPr/>
          <p:nvPr/>
        </p:nvGrpSpPr>
        <p:grpSpPr>
          <a:xfrm>
            <a:off x="4301768" y="442549"/>
            <a:ext cx="946329" cy="226480"/>
            <a:chOff x="2345874" y="280659"/>
            <a:chExt cx="921760" cy="226480"/>
          </a:xfrm>
        </p:grpSpPr>
        <p:sp>
          <p:nvSpPr>
            <p:cNvPr id="8"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50">
                <a:solidFill>
                  <a:srgbClr val="003963"/>
                </a:solidFill>
                <a:latin typeface="ＭＳ Ｐゴシック"/>
              </a:endParaRPr>
            </a:p>
          </p:txBody>
        </p:sp>
        <p:sp>
          <p:nvSpPr>
            <p:cNvPr id="9" name="テキスト ボックス 8"/>
            <p:cNvSpPr txBox="1"/>
            <p:nvPr/>
          </p:nvSpPr>
          <p:spPr>
            <a:xfrm>
              <a:off x="2398415" y="280659"/>
              <a:ext cx="816917" cy="223138"/>
            </a:xfrm>
            <a:prstGeom prst="rect">
              <a:avLst/>
            </a:prstGeom>
            <a:noFill/>
          </p:spPr>
          <p:txBody>
            <a:bodyPr wrap="none" rtlCol="0">
              <a:spAutoFit/>
            </a:bodyPr>
            <a:lstStyle/>
            <a:p>
              <a:pPr algn="ctr"/>
              <a:r>
                <a:rPr lang="ja-JP" altLang="en-US" sz="850" b="1">
                  <a:solidFill>
                    <a:srgbClr val="00253C"/>
                  </a:solidFill>
                  <a:latin typeface="ＭＳ Ｐゴシック"/>
                  <a:cs typeface="メイリオ" panose="020B0604030504040204" pitchFamily="50" charset="-128"/>
                </a:rPr>
                <a:t>新聞連動推奨</a:t>
              </a:r>
            </a:p>
          </p:txBody>
        </p:sp>
      </p:grpSp>
      <p:sp>
        <p:nvSpPr>
          <p:cNvPr id="10" name="正方形/長方形 9"/>
          <p:cNvSpPr/>
          <p:nvPr/>
        </p:nvSpPr>
        <p:spPr>
          <a:xfrm>
            <a:off x="2671898" y="887482"/>
            <a:ext cx="7120484" cy="348622"/>
          </a:xfrm>
          <a:prstGeom prst="rect">
            <a:avLst/>
          </a:prstGeom>
          <a:noFill/>
        </p:spPr>
        <p:txBody>
          <a:bodyPr wrap="square" lIns="0" tIns="0" rIns="0" bIns="0">
            <a:spAutoFit/>
          </a:bodyPr>
          <a:lstStyle/>
          <a:p>
            <a:pPr marL="177800" indent="-177800" algn="just">
              <a:lnSpc>
                <a:spcPct val="1200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日経電子版の「顔」である</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PC</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トップページの３つのレクタングル広告枠と、 有料会員のみが閲覧できる「朝刊・夕刊」セクションの</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ct val="1200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トップページ・中面のレクタングル広告枠を</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社独占の形でジャックします。有料会員～非会員まで広くリーチすることが出来るメニューです。</a:t>
            </a:r>
            <a:endParaRPr lang="ja-JP" altLang="en-US" sz="1000" kern="900"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nvGraphicFramePr>
        <p:xfrm>
          <a:off x="2671927" y="1893122"/>
          <a:ext cx="6925424" cy="2947437"/>
        </p:xfrm>
        <a:graphic>
          <a:graphicData uri="http://schemas.openxmlformats.org/drawingml/2006/table">
            <a:tbl>
              <a:tblPr firstRow="1" bandRow="1">
                <a:tableStyleId>{5C22544A-7EE6-4342-B048-85BDC9FD1C3A}</a:tableStyleId>
              </a:tblPr>
              <a:tblGrid>
                <a:gridCol w="1171631">
                  <a:extLst>
                    <a:ext uri="{9D8B030D-6E8A-4147-A177-3AD203B41FA5}">
                      <a16:colId xmlns:a16="http://schemas.microsoft.com/office/drawing/2014/main" val="20000"/>
                    </a:ext>
                  </a:extLst>
                </a:gridCol>
                <a:gridCol w="2973802">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974246">
                  <a:extLst>
                    <a:ext uri="{9D8B030D-6E8A-4147-A177-3AD203B41FA5}">
                      <a16:colId xmlns:a16="http://schemas.microsoft.com/office/drawing/2014/main" val="20003"/>
                    </a:ext>
                  </a:extLst>
                </a:gridCol>
                <a:gridCol w="1145345">
                  <a:extLst>
                    <a:ext uri="{9D8B030D-6E8A-4147-A177-3AD203B41FA5}">
                      <a16:colId xmlns:a16="http://schemas.microsoft.com/office/drawing/2014/main" val="20004"/>
                    </a:ext>
                  </a:extLst>
                </a:gridCol>
              </a:tblGrid>
              <a:tr h="260141">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掲載場所</a:t>
                      </a:r>
                    </a:p>
                  </a:txBody>
                  <a:tcPr marL="36000" marR="36000" marT="36000" marB="36000"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4">
                  <a:txBody>
                    <a:bodyPr/>
                    <a:lstStyle/>
                    <a:p>
                      <a:pPr marL="0" marR="0" indent="0" algn="l" defTabSz="914381"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①②日経電子版トップページ　③「朝刊・夕刊」セクション　トップページ・中面</a:t>
                      </a:r>
                    </a:p>
                  </a:txBody>
                  <a:tcPr marL="36000" marR="36000" marT="36000" marB="36000"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36000" marB="36000"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endParaRPr kumimoji="1" lang="ja-JP" altLang="en-US" sz="800" b="0">
                        <a:solidFill>
                          <a:schemeClr val="tx1"/>
                        </a:solidFill>
                        <a:latin typeface="HGPｺﾞｼｯｸM" panose="020B0600000000000000" pitchFamily="50" charset="-128"/>
                        <a:ea typeface="HGPｺﾞｼｯｸM" panose="020B0600000000000000" pitchFamily="50" charset="-128"/>
                      </a:endParaRPr>
                    </a:p>
                  </a:txBody>
                  <a:tcPr marL="36000" marR="36000" marT="36000" marB="36000"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000"/>
                  </a:ext>
                </a:extLst>
              </a:tr>
              <a:tr h="2654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掲載期間・時間</a:t>
                      </a:r>
                    </a:p>
                  </a:txBody>
                  <a:tcPr marL="36000" marR="36000" marT="36000" marB="36000"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4">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任意の平日</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6:00</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15:00</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新聞連動限定短縮版</a:t>
                      </a:r>
                      <a:r>
                        <a:rPr kumimoji="1" lang="ja-JP" altLang="en-US" sz="800" dirty="0">
                          <a:solidFill>
                            <a:srgbClr val="C00000"/>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 </a:t>
                      </a:r>
                      <a:r>
                        <a:rPr kumimoji="1" lang="en-US" altLang="ja-JP" sz="8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7:00</a:t>
                      </a:r>
                      <a:r>
                        <a:rPr kumimoji="1" lang="ja-JP" altLang="en-US" sz="8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11:00</a:t>
                      </a:r>
                      <a:endParaRPr kumimoji="1" lang="ja-JP" altLang="en-US" sz="800"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36000" marB="36000"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pPr algn="l"/>
                      <a:endParaRPr kumimoji="1" lang="ja-JP" altLang="en-US" sz="800" b="1">
                        <a:solidFill>
                          <a:schemeClr val="accent6">
                            <a:lumMod val="75000"/>
                          </a:schemeClr>
                        </a:solidFill>
                        <a:latin typeface="HGPｺﾞｼｯｸM" panose="020B0600000000000000" pitchFamily="50" charset="-128"/>
                        <a:ea typeface="HGPｺﾞｼｯｸM" panose="020B0600000000000000" pitchFamily="50" charset="-128"/>
                        <a:cs typeface="メイリオ" panose="020B0604030504040204" pitchFamily="50" charset="-128"/>
                      </a:endParaRPr>
                    </a:p>
                  </a:txBody>
                  <a:tcPr marL="93877" marR="93877" marT="0" marB="0"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001"/>
                  </a:ext>
                </a:extLst>
              </a:tr>
              <a:tr h="1612491">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掲載量</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①題字上特設枠：</a:t>
                      </a:r>
                      <a:r>
                        <a:rPr kumimoji="1" lang="en-US" altLang="ja-JP" sz="900" b="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900" b="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900" b="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imps</a:t>
                      </a:r>
                      <a:r>
                        <a:rPr kumimoji="1" lang="ja-JP" altLang="en-US" sz="900" b="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（想定）</a:t>
                      </a:r>
                      <a:endParaRPr kumimoji="1" lang="en-US" altLang="ja-JP" sz="900" b="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900" b="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②第１</a:t>
                      </a:r>
                      <a:r>
                        <a:rPr kumimoji="1" lang="en-US" altLang="ja-JP" sz="900" b="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第２</a:t>
                      </a:r>
                      <a:r>
                        <a:rPr kumimoji="1" lang="en-US" altLang="ja-JP" sz="900" b="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第３レクタングル：各</a:t>
                      </a:r>
                      <a:r>
                        <a:rPr kumimoji="1" lang="en-US" altLang="ja-JP" sz="900" b="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900" b="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900" b="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imps</a:t>
                      </a:r>
                      <a:r>
                        <a:rPr kumimoji="1" lang="ja-JP" altLang="en-US" sz="900" b="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（想定）</a:t>
                      </a:r>
                      <a:endParaRPr kumimoji="1" lang="en-US" altLang="ja-JP" sz="900" b="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600" b="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第２</a:t>
                      </a:r>
                      <a:r>
                        <a:rPr kumimoji="1" lang="en-US" altLang="ja-JP" sz="600" b="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600" b="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第３レクタングルは</a:t>
                      </a:r>
                      <a:r>
                        <a:rPr kumimoji="1" lang="en-US" altLang="ja-JP" sz="600" b="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Viewable</a:t>
                      </a:r>
                      <a:r>
                        <a:rPr kumimoji="1" lang="ja-JP" altLang="en-US" sz="600" b="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配信ではありません</a:t>
                      </a:r>
                      <a:endParaRPr kumimoji="1" lang="en-US" altLang="ja-JP" sz="600" b="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900" b="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③朝刊・夕刊ジャックレクタングル：</a:t>
                      </a:r>
                      <a:r>
                        <a:rPr kumimoji="1" lang="en-US" altLang="ja-JP" sz="900" b="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900" b="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900" b="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imps</a:t>
                      </a:r>
                      <a:r>
                        <a:rPr kumimoji="1" lang="ja-JP" altLang="en-US" sz="900" b="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（想定）</a:t>
                      </a:r>
                      <a:endParaRPr kumimoji="1" lang="en-US" altLang="ja-JP" sz="900" b="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600" b="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600" b="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朝刊・夕刊ジャックレクタングルのみフローティングして画面のスクロールに追従</a:t>
                      </a:r>
                      <a:endParaRPr kumimoji="1" lang="en-US" altLang="ja-JP" sz="600" b="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900" b="0" i="0" u="none" strike="noStrike" cap="none" normalizeH="0" baseline="0" dirty="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algn="l"/>
                      <a:r>
                        <a:rPr kumimoji="0" lang="ja-JP" altLang="en-US" sz="900" b="0" i="0" u="none" strike="noStrike" cap="none" normalizeH="0" baseline="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・新聞連動限定短縮版</a:t>
                      </a:r>
                      <a:endParaRPr kumimoji="0" lang="en-US" altLang="ja-JP" sz="900" b="0" i="0" u="none" strike="noStrike" cap="none" normalizeH="0" baseline="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cap="none" normalizeH="0" baseline="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①題字上特設枠：</a:t>
                      </a:r>
                      <a:r>
                        <a:rPr kumimoji="0" lang="en-US" altLang="ja-JP" sz="900" b="0" i="0" u="none" strike="noStrike" cap="none" normalizeH="0" baseline="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15</a:t>
                      </a:r>
                      <a:r>
                        <a:rPr kumimoji="0" lang="ja-JP" altLang="en-US" sz="900" b="0" i="0" u="none" strike="noStrike" cap="none" normalizeH="0" baseline="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万</a:t>
                      </a:r>
                      <a:r>
                        <a:rPr kumimoji="0" lang="en-US" altLang="ja-JP" sz="900" b="0" i="0" u="none" strike="noStrike" cap="none" normalizeH="0" baseline="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imps</a:t>
                      </a:r>
                      <a:r>
                        <a:rPr kumimoji="0" lang="ja-JP" altLang="en-US" sz="900" b="0" i="0" u="none" strike="noStrike" cap="none" normalizeH="0" baseline="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（想定）</a:t>
                      </a:r>
                      <a:endParaRPr kumimoji="0" lang="en-US" altLang="ja-JP" sz="900" b="0" i="0" u="none" strike="noStrike" cap="none" normalizeH="0" baseline="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900" b="0" i="0" u="none" strike="noStrike" cap="none" normalizeH="0" baseline="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②第１</a:t>
                      </a:r>
                      <a:r>
                        <a:rPr kumimoji="0" lang="en-US" altLang="ja-JP" sz="900" b="0" i="0" u="none" strike="noStrike" cap="none" normalizeH="0" baseline="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0" i="0" u="none" strike="noStrike" cap="none" normalizeH="0" baseline="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第２</a:t>
                      </a:r>
                      <a:r>
                        <a:rPr kumimoji="0" lang="en-US" altLang="ja-JP" sz="900" b="0" i="0" u="none" strike="noStrike" cap="none" normalizeH="0" baseline="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0" i="0" u="none" strike="noStrike" cap="none" normalizeH="0" baseline="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第３レクタングル：各</a:t>
                      </a:r>
                      <a:r>
                        <a:rPr kumimoji="0" lang="en-US" altLang="ja-JP" sz="900" b="0" i="0" u="none" strike="noStrike" cap="none" normalizeH="0" baseline="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25</a:t>
                      </a:r>
                      <a:r>
                        <a:rPr kumimoji="0" lang="ja-JP" altLang="en-US" sz="900" b="0" i="0" u="none" strike="noStrike" cap="none" normalizeH="0" baseline="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万</a:t>
                      </a:r>
                      <a:r>
                        <a:rPr kumimoji="0" lang="en-US" altLang="ja-JP" sz="900" b="0" i="0" u="none" strike="noStrike" cap="none" normalizeH="0" baseline="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imps</a:t>
                      </a:r>
                      <a:r>
                        <a:rPr kumimoji="0" lang="ja-JP" altLang="en-US" sz="900" b="0" i="0" u="none" strike="noStrike" cap="none" normalizeH="0" baseline="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（想定）</a:t>
                      </a:r>
                      <a:endParaRPr kumimoji="0" lang="en-US" altLang="ja-JP" sz="900" b="0" i="0" u="none" strike="noStrike" cap="none" normalizeH="0" baseline="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600" b="0" i="0" u="none" strike="noStrike" cap="none" normalizeH="0" baseline="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600" b="0" i="0" u="none" strike="noStrike" cap="none" normalizeH="0" baseline="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第２</a:t>
                      </a:r>
                      <a:r>
                        <a:rPr kumimoji="0" lang="en-US" altLang="ja-JP" sz="600" b="0" i="0" u="none" strike="noStrike" cap="none" normalizeH="0" baseline="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600" b="0" i="0" u="none" strike="noStrike" cap="none" normalizeH="0" baseline="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第３レクタングルは</a:t>
                      </a:r>
                      <a:r>
                        <a:rPr kumimoji="0" lang="en-US" altLang="ja-JP" sz="600" b="0" i="0" u="none" strike="noStrike" cap="none" normalizeH="0" baseline="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Viewable</a:t>
                      </a:r>
                      <a:r>
                        <a:rPr kumimoji="0" lang="ja-JP" altLang="en-US" sz="600" b="0" i="0" u="none" strike="noStrike" cap="none" normalizeH="0" baseline="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配信ではありません</a:t>
                      </a:r>
                    </a:p>
                    <a:p>
                      <a:r>
                        <a:rPr kumimoji="0" lang="ja-JP" altLang="en-US" sz="900" b="0" i="0" u="none" strike="noStrike" cap="none" normalizeH="0" baseline="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③朝刊・夕刊ジャックレクタングル：</a:t>
                      </a:r>
                      <a:r>
                        <a:rPr kumimoji="0" lang="en-US" altLang="ja-JP" sz="900" b="0" i="0" u="none" strike="noStrike" cap="none" normalizeH="0" baseline="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sz="900" b="0" i="0" u="none" strike="noStrike" cap="none" normalizeH="0" baseline="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万</a:t>
                      </a:r>
                      <a:r>
                        <a:rPr kumimoji="0" lang="en-US" altLang="ja-JP" sz="900" b="0" i="0" u="none" strike="noStrike" cap="none" normalizeH="0" baseline="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imps</a:t>
                      </a:r>
                      <a:r>
                        <a:rPr kumimoji="0" lang="ja-JP" altLang="en-US" sz="900" b="0" i="0" u="none" strike="noStrike" cap="none" normalizeH="0" baseline="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（想定）</a:t>
                      </a:r>
                      <a:endParaRPr kumimoji="0" lang="en-US" altLang="ja-JP" sz="900" b="0" i="0" u="none" strike="noStrike" cap="none" normalizeH="0" baseline="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0" lang="en-US" altLang="ja-JP" sz="600" b="0" i="0" u="none" strike="noStrike" cap="none" normalizeH="0" baseline="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600" b="0" i="0" u="none" strike="noStrike" cap="none" normalizeH="0" baseline="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朝刊・夕刊ジャックレクタングルのみフローティングして画面のスクロールに追従</a:t>
                      </a:r>
                    </a:p>
                  </a:txBody>
                  <a:tcPr marL="93877" marR="93877" marT="0" marB="0"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料金</a:t>
                      </a:r>
                    </a:p>
                  </a:txBody>
                  <a:tcPr marL="36000" marR="36000" marT="36000" marB="36000"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2">
                  <a:txBody>
                    <a:bodyPr/>
                    <a:lstStyle/>
                    <a:p>
                      <a:pPr algn="l"/>
                      <a:r>
                        <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題字上特設枠あり（①＋②＋③）</a:t>
                      </a:r>
                      <a:endPar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050" b="1" i="0" u="none" strike="noStrike" cap="none" normalizeH="0" baseline="0" dirty="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700</a:t>
                      </a:r>
                      <a:r>
                        <a:rPr kumimoji="0" lang="ja-JP" altLang="en-US" sz="1050" b="1" i="0" u="none" strike="noStrike" cap="none" normalizeH="0" baseline="0" dirty="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万円</a:t>
                      </a:r>
                      <a:endParaRPr kumimoji="0" lang="en-US" altLang="ja-JP" sz="1050" b="1" i="0" u="none" strike="noStrike" cap="none" normalizeH="0" baseline="0" dirty="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ja-JP" altLang="en-US" sz="8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題字上特設枠なし（②＋③）</a:t>
                      </a:r>
                      <a:endParaRPr kumimoji="0" lang="en-US" altLang="ja-JP"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ja-JP" altLang="en-US" sz="1050" b="1" i="0" u="none" strike="noStrike" cap="none" normalizeH="0" baseline="0" dirty="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050" b="1" i="0" u="none" strike="noStrike" cap="none" normalizeH="0" baseline="0" dirty="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500</a:t>
                      </a:r>
                      <a:r>
                        <a:rPr kumimoji="0" lang="ja-JP" altLang="en-US" sz="1050" b="1" i="0" u="none" strike="noStrike" cap="none" normalizeH="0" baseline="0" dirty="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万円</a:t>
                      </a:r>
                      <a:endParaRPr kumimoji="0" lang="en-US" altLang="ja-JP" sz="1050" b="1" i="0" u="none" strike="noStrike" cap="none" normalizeH="0" baseline="0" dirty="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altLang="ja-JP" sz="800" b="1" i="0" u="none" strike="noStrike" cap="none" normalizeH="0" baseline="0" dirty="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新聞連動限定短縮版</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題字上特設枠あり</a:t>
                      </a: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（①＋②＋③）</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05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eiryo UI" panose="020B0604030504040204" pitchFamily="50" charset="-128"/>
                        </a:rPr>
                        <a:t>210</a:t>
                      </a:r>
                      <a:r>
                        <a:rPr kumimoji="0" lang="ja-JP" altLang="en-US" sz="105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eiryo UI" panose="020B0604030504040204" pitchFamily="50" charset="-128"/>
                        </a:rPr>
                        <a:t>万円</a:t>
                      </a:r>
                      <a:endParaRPr kumimoji="0" lang="en-US" altLang="ja-JP" sz="105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002"/>
                  </a:ext>
                </a:extLst>
              </a:tr>
              <a:tr h="235974">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保証形態</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期間保証</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表示方法</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2">
                  <a:txBody>
                    <a:bodyPr/>
                    <a:lstStyle/>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常時配信</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003"/>
                  </a:ext>
                </a:extLst>
              </a:tr>
              <a:tr h="196645">
                <a:tc>
                  <a:txBody>
                    <a:bodyPr/>
                    <a:lstStyle/>
                    <a:p>
                      <a:pPr marL="0" algn="l" defTabSz="914400" rtl="0" eaLnBrk="1" latinLnBrk="0" hangingPunct="1"/>
                      <a:r>
                        <a:rPr kumimoji="1" lang="ja-JP" altLang="en-US" sz="800" b="1" kern="1200">
                          <a:solidFill>
                            <a:schemeClr val="tx2"/>
                          </a:solidFill>
                          <a:latin typeface="Meiryo UI" panose="020B0604030504040204" pitchFamily="50" charset="-128"/>
                          <a:ea typeface="Meiryo UI" panose="020B0604030504040204" pitchFamily="50" charset="-128"/>
                          <a:cs typeface="Meiryo UI" panose="020B0604030504040204" pitchFamily="50" charset="-128"/>
                        </a:rPr>
                        <a:t>掲載社数</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algn="l" defTabSz="914400" rtl="0" eaLnBrk="1" latinLnBrk="0" hangingPunct="1"/>
                      <a:r>
                        <a:rPr kumimoji="1" lang="en-US" altLang="ja-JP" sz="8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800" kern="120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kern="1200">
                          <a:solidFill>
                            <a:schemeClr val="tx2"/>
                          </a:solidFill>
                          <a:latin typeface="Meiryo UI" panose="020B0604030504040204" pitchFamily="50" charset="-128"/>
                          <a:ea typeface="Meiryo UI" panose="020B0604030504040204" pitchFamily="50" charset="-128"/>
                          <a:cs typeface="Meiryo UI" panose="020B0604030504040204" pitchFamily="50" charset="-128"/>
                        </a:rPr>
                        <a:t>原稿仕様</a:t>
                      </a:r>
                      <a:endParaRPr kumimoji="1" lang="en-US" altLang="ja-JP" sz="800" b="1" kern="120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巻末「原稿規定」を参照ください。</a:t>
                      </a: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004"/>
                  </a:ext>
                </a:extLst>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同時出稿本数</a:t>
                      </a:r>
                      <a:endParaRPr kumimoji="1" lang="en-US" altLang="ja-JP" sz="800" b="1">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indent="0"/>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各枠</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本まで</a:t>
                      </a:r>
                    </a:p>
                  </a:txBody>
                  <a:tcPr anchor="ctr">
                    <a:lnL w="12700" cmpd="sng">
                      <a:noFill/>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締め切り</a:t>
                      </a:r>
                      <a:endParaRPr kumimoji="1" lang="en-US" altLang="ja-JP" sz="800" b="1">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事前原稿確認</a:t>
                      </a:r>
                      <a:endPar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入稿締め切り</a:t>
                      </a:r>
                    </a:p>
                  </a:txBody>
                  <a:tcPr anchor="ct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3" name="正方形/長方形 12"/>
          <p:cNvSpPr/>
          <p:nvPr/>
        </p:nvSpPr>
        <p:spPr>
          <a:xfrm>
            <a:off x="2671927" y="1233566"/>
            <a:ext cx="7048460" cy="348622"/>
          </a:xfrm>
          <a:prstGeom prst="rect">
            <a:avLst/>
          </a:prstGeom>
          <a:noFill/>
        </p:spPr>
        <p:txBody>
          <a:bodyPr wrap="square" lIns="0" tIns="0" rIns="0" bIns="0">
            <a:spAutoFit/>
          </a:bodyPr>
          <a:lstStyle/>
          <a:p>
            <a:pPr algn="just">
              <a:lnSpc>
                <a:spcPct val="1200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配信数、クリック数を日経</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会員の属性ごとにリポートします。</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algn="just">
              <a:lnSpc>
                <a:spcPct val="1200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強く反応した層に日経</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ターゲティングレクタングル／メールを配信することで、さらに効果的なアプローチが可能になります</a:t>
            </a:r>
            <a:r>
              <a:rPr lang="ja-JP" altLang="en-US" sz="1000" kern="900"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2671927" y="1621529"/>
            <a:ext cx="908784" cy="216131"/>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15" name="表 14"/>
          <p:cNvGraphicFramePr>
            <a:graphicFrameLocks noGrp="1"/>
          </p:cNvGraphicFramePr>
          <p:nvPr/>
        </p:nvGraphicFramePr>
        <p:xfrm>
          <a:off x="2671927" y="4958660"/>
          <a:ext cx="3591221" cy="1450950"/>
        </p:xfrm>
        <a:graphic>
          <a:graphicData uri="http://schemas.openxmlformats.org/drawingml/2006/table">
            <a:tbl>
              <a:tblPr firstRow="1" bandRow="1">
                <a:tableStyleId>{5C22544A-7EE6-4342-B048-85BDC9FD1C3A}</a:tableStyleId>
              </a:tblPr>
              <a:tblGrid>
                <a:gridCol w="481179">
                  <a:extLst>
                    <a:ext uri="{9D8B030D-6E8A-4147-A177-3AD203B41FA5}">
                      <a16:colId xmlns:a16="http://schemas.microsoft.com/office/drawing/2014/main" val="20000"/>
                    </a:ext>
                  </a:extLst>
                </a:gridCol>
                <a:gridCol w="666487">
                  <a:extLst>
                    <a:ext uri="{9D8B030D-6E8A-4147-A177-3AD203B41FA5}">
                      <a16:colId xmlns:a16="http://schemas.microsoft.com/office/drawing/2014/main" val="20001"/>
                    </a:ext>
                  </a:extLst>
                </a:gridCol>
                <a:gridCol w="2443555">
                  <a:extLst>
                    <a:ext uri="{9D8B030D-6E8A-4147-A177-3AD203B41FA5}">
                      <a16:colId xmlns:a16="http://schemas.microsoft.com/office/drawing/2014/main" val="20002"/>
                    </a:ext>
                  </a:extLst>
                </a:gridCol>
              </a:tblGrid>
              <a:tr h="194714">
                <a:tc rowSpan="3">
                  <a:txBody>
                    <a:bodyPr/>
                    <a:lstStyle/>
                    <a:p>
                      <a:r>
                        <a:rPr kumimoji="1" lang="ja-JP" altLang="en-US"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リポート項目</a:t>
                      </a:r>
                    </a:p>
                  </a:txBody>
                  <a:tcPr vert="wordArtVertRtl" anchor="ctr" anchorCtr="1">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全体</a:t>
                      </a:r>
                      <a:endParaRPr kumimoji="1"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ユニークブラウザ数、インプレッション数、クリック数</a:t>
                      </a:r>
                      <a:r>
                        <a:rPr kumimoji="0" lang="ja-JP" altLang="en-US" sz="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配信日経</a:t>
                      </a:r>
                      <a:r>
                        <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ID</a:t>
                      </a: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会員数</a:t>
                      </a:r>
                      <a:endPar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3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0" lang="en-US" altLang="ja-JP" sz="7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第三者配信をご利用の場合、クリック数のご報告はできません。</a:t>
                      </a:r>
                      <a:endParaRPr kumimoji="0" lang="en-US" altLang="ja-JP" sz="7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68910">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日経</a:t>
                      </a:r>
                      <a:r>
                        <a:rPr kumimoji="1"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会員</a:t>
                      </a:r>
                      <a:endParaRPr kumimoji="1"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インプレッション数・比率、クリック数・比率</a:t>
                      </a:r>
                      <a:endParaRPr kumimoji="0" lang="zh-CN"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97227">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日経</a:t>
                      </a:r>
                      <a:r>
                        <a:rPr kumimoji="1"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会員属性</a:t>
                      </a:r>
                      <a:endPar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性別、年代、地域、職業、役職、業種、</a:t>
                      </a:r>
                      <a:endPar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職種、従業員規模、世帯年収</a:t>
                      </a:r>
                      <a:endPar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3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7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zh-TW" altLang="en-US"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役職、業種、職種、従業員規模</a:t>
                      </a:r>
                      <a:r>
                        <a:rPr kumimoji="0" lang="ja-JP" altLang="en-US"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はお勤め、自営・自由業の方のみ</a:t>
                      </a:r>
                      <a:r>
                        <a:rPr kumimoji="0" lang="zh-TW" altLang="en-US"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、世帯年収</a:t>
                      </a:r>
                      <a:r>
                        <a:rPr kumimoji="0" lang="ja-JP" altLang="en-US"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は回答者のみとなります。</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16" name="正方形/長方形 12"/>
          <p:cNvSpPr>
            <a:spLocks noChangeArrowheads="1"/>
          </p:cNvSpPr>
          <p:nvPr/>
        </p:nvSpPr>
        <p:spPr bwMode="auto">
          <a:xfrm>
            <a:off x="6268715" y="4927148"/>
            <a:ext cx="3772751" cy="84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0" lang="en-US" altLang="ja-JP" sz="600" dirty="0">
                <a:latin typeface="HGPｺﾞｼｯｸM" panose="020B0600000000000000" pitchFamily="50" charset="-128"/>
                <a:ea typeface="HGPｺﾞｼｯｸM" panose="020B0600000000000000" pitchFamily="50" charset="-128"/>
              </a:rPr>
              <a:t>※</a:t>
            </a:r>
            <a:r>
              <a:rPr kumimoji="0" lang="ja-JP" altLang="en-US" sz="600" dirty="0">
                <a:latin typeface="HGPｺﾞｼｯｸM" panose="020B0600000000000000" pitchFamily="50" charset="-128"/>
                <a:ea typeface="HGPｺﾞｼｯｸM" panose="020B0600000000000000" pitchFamily="50" charset="-128"/>
              </a:rPr>
              <a:t>　ログイン状態の有料会員には題字上特設枠は配信されません。</a:t>
            </a:r>
            <a:endParaRPr kumimoji="0" lang="en-US" altLang="ja-JP" sz="600" dirty="0">
              <a:latin typeface="HGPｺﾞｼｯｸM" panose="020B0600000000000000" pitchFamily="50" charset="-128"/>
              <a:ea typeface="HGPｺﾞｼｯｸM" panose="020B0600000000000000" pitchFamily="50" charset="-128"/>
            </a:endParaRPr>
          </a:p>
          <a:p>
            <a:r>
              <a:rPr kumimoji="0" lang="en-US" altLang="ja-JP" sz="600" dirty="0">
                <a:latin typeface="HGPｺﾞｼｯｸM" panose="020B0600000000000000" pitchFamily="50" charset="-128"/>
                <a:ea typeface="HGPｺﾞｼｯｸM" panose="020B0600000000000000" pitchFamily="50" charset="-128"/>
              </a:rPr>
              <a:t>※</a:t>
            </a:r>
            <a:r>
              <a:rPr kumimoji="0" lang="ja-JP" altLang="en-US" sz="600" dirty="0">
                <a:latin typeface="HGPｺﾞｼｯｸM" panose="020B0600000000000000" pitchFamily="50" charset="-128"/>
                <a:ea typeface="HGPｺﾞｼｯｸM" panose="020B0600000000000000" pitchFamily="50" charset="-128"/>
              </a:rPr>
              <a:t>　</a:t>
            </a:r>
            <a:r>
              <a:rPr kumimoji="0" lang="en-US" altLang="ja-JP" sz="600" dirty="0">
                <a:latin typeface="HGPｺﾞｼｯｸM" panose="020B0600000000000000" pitchFamily="50" charset="-128"/>
                <a:ea typeface="HGPｺﾞｼｯｸM" panose="020B0600000000000000" pitchFamily="50" charset="-128"/>
              </a:rPr>
              <a:t>6</a:t>
            </a:r>
            <a:r>
              <a:rPr kumimoji="0" lang="ja-JP" altLang="en-US" sz="600" dirty="0">
                <a:latin typeface="HGPｺﾞｼｯｸM" panose="020B0600000000000000" pitchFamily="50" charset="-128"/>
                <a:ea typeface="HGPｺﾞｼｯｸM" panose="020B0600000000000000" pitchFamily="50" charset="-128"/>
              </a:rPr>
              <a:t>：</a:t>
            </a:r>
            <a:r>
              <a:rPr kumimoji="0" lang="en-US" altLang="ja-JP" sz="600" dirty="0">
                <a:latin typeface="HGPｺﾞｼｯｸM" panose="020B0600000000000000" pitchFamily="50" charset="-128"/>
                <a:ea typeface="HGPｺﾞｼｯｸM" panose="020B0600000000000000" pitchFamily="50" charset="-128"/>
              </a:rPr>
              <a:t>00</a:t>
            </a:r>
            <a:r>
              <a:rPr kumimoji="0" lang="ja-JP" altLang="en-US" sz="600" dirty="0">
                <a:latin typeface="HGPｺﾞｼｯｸM" panose="020B0600000000000000" pitchFamily="50" charset="-128"/>
                <a:ea typeface="HGPｺﾞｼｯｸM" panose="020B0600000000000000" pitchFamily="50" charset="-128"/>
              </a:rPr>
              <a:t>～</a:t>
            </a:r>
            <a:r>
              <a:rPr kumimoji="0" lang="en-US" altLang="ja-JP" sz="600" dirty="0">
                <a:latin typeface="HGPｺﾞｼｯｸM" panose="020B0600000000000000" pitchFamily="50" charset="-128"/>
                <a:ea typeface="HGPｺﾞｼｯｸM" panose="020B0600000000000000" pitchFamily="50" charset="-128"/>
              </a:rPr>
              <a:t>9</a:t>
            </a:r>
            <a:r>
              <a:rPr kumimoji="0" lang="ja-JP" altLang="en-US" sz="600" dirty="0">
                <a:latin typeface="HGPｺﾞｼｯｸM" panose="020B0600000000000000" pitchFamily="50" charset="-128"/>
                <a:ea typeface="HGPｺﾞｼｯｸM" panose="020B0600000000000000" pitchFamily="50" charset="-128"/>
              </a:rPr>
              <a:t>：</a:t>
            </a:r>
            <a:r>
              <a:rPr kumimoji="0" lang="en-US" altLang="ja-JP" sz="600" dirty="0">
                <a:latin typeface="HGPｺﾞｼｯｸM" panose="020B0600000000000000" pitchFamily="50" charset="-128"/>
                <a:ea typeface="HGPｺﾞｼｯｸM" panose="020B0600000000000000" pitchFamily="50" charset="-128"/>
              </a:rPr>
              <a:t>30</a:t>
            </a:r>
            <a:r>
              <a:rPr kumimoji="0" lang="ja-JP" altLang="en-US" sz="600" dirty="0">
                <a:latin typeface="HGPｺﾞｼｯｸM" panose="020B0600000000000000" pitchFamily="50" charset="-128"/>
                <a:ea typeface="HGPｺﾞｼｯｸM" panose="020B0600000000000000" pitchFamily="50" charset="-128"/>
              </a:rPr>
              <a:t>は弊社営業時間外のため、万一のトラブルの際には対応できないこともあります。</a:t>
            </a:r>
          </a:p>
          <a:p>
            <a:pPr fontAlgn="base">
              <a:spcBef>
                <a:spcPct val="0"/>
              </a:spcBef>
              <a:spcAft>
                <a:spcPct val="0"/>
              </a:spcAft>
            </a:pPr>
            <a:r>
              <a:rPr kumimoji="0" lang="en-US" altLang="ja-JP" sz="600" dirty="0">
                <a:latin typeface="HGPｺﾞｼｯｸM" panose="020B0600000000000000" pitchFamily="50" charset="-128"/>
                <a:ea typeface="HGPｺﾞｼｯｸM" panose="020B0600000000000000" pitchFamily="50" charset="-128"/>
              </a:rPr>
              <a:t>※</a:t>
            </a:r>
            <a:r>
              <a:rPr kumimoji="0" lang="ja-JP" altLang="en-US" sz="600" dirty="0">
                <a:latin typeface="HGPｺﾞｼｯｸM" panose="020B0600000000000000" pitchFamily="50" charset="-128"/>
                <a:ea typeface="HGPｺﾞｼｯｸM" panose="020B0600000000000000" pitchFamily="50" charset="-128"/>
              </a:rPr>
              <a:t>　</a:t>
            </a:r>
            <a:r>
              <a:rPr kumimoji="0" lang="en-US" altLang="ja-JP" sz="600" dirty="0">
                <a:latin typeface="HGPｺﾞｼｯｸM" panose="020B0600000000000000" pitchFamily="50" charset="-128"/>
                <a:ea typeface="HGPｺﾞｼｯｸM" panose="020B0600000000000000" pitchFamily="50" charset="-128"/>
              </a:rPr>
              <a:t>4</a:t>
            </a:r>
            <a:r>
              <a:rPr kumimoji="0" lang="ja-JP" altLang="en-US" sz="600" dirty="0">
                <a:latin typeface="HGPｺﾞｼｯｸM" panose="020B0600000000000000" pitchFamily="50" charset="-128"/>
                <a:ea typeface="HGPｺﾞｼｯｸM" panose="020B0600000000000000" pitchFamily="50" charset="-128"/>
              </a:rPr>
              <a:t>月</a:t>
            </a:r>
            <a:r>
              <a:rPr kumimoji="0" lang="en-US" altLang="ja-JP" sz="600" dirty="0">
                <a:latin typeface="HGPｺﾞｼｯｸM" panose="020B0600000000000000" pitchFamily="50" charset="-128"/>
                <a:ea typeface="HGPｺﾞｼｯｸM" panose="020B0600000000000000" pitchFamily="50" charset="-128"/>
              </a:rPr>
              <a:t>1</a:t>
            </a:r>
            <a:r>
              <a:rPr kumimoji="0" lang="ja-JP" altLang="en-US" sz="600" dirty="0">
                <a:latin typeface="HGPｺﾞｼｯｸM" panose="020B0600000000000000" pitchFamily="50" charset="-128"/>
                <a:ea typeface="HGPｺﾞｼｯｸM" panose="020B0600000000000000" pitchFamily="50" charset="-128"/>
              </a:rPr>
              <a:t>日、</a:t>
            </a:r>
            <a:r>
              <a:rPr kumimoji="0" lang="en-US" altLang="ja-JP" sz="600" dirty="0">
                <a:latin typeface="HGPｺﾞｼｯｸM" panose="020B0600000000000000" pitchFamily="50" charset="-128"/>
                <a:ea typeface="HGPｺﾞｼｯｸM" panose="020B0600000000000000" pitchFamily="50" charset="-128"/>
              </a:rPr>
              <a:t>10</a:t>
            </a:r>
            <a:r>
              <a:rPr kumimoji="0" lang="ja-JP" altLang="en-US" sz="600" dirty="0">
                <a:latin typeface="HGPｺﾞｼｯｸM" panose="020B0600000000000000" pitchFamily="50" charset="-128"/>
                <a:ea typeface="HGPｺﾞｼｯｸM" panose="020B0600000000000000" pitchFamily="50" charset="-128"/>
              </a:rPr>
              <a:t>月</a:t>
            </a:r>
            <a:r>
              <a:rPr kumimoji="0" lang="en-US" altLang="ja-JP" sz="600" dirty="0">
                <a:latin typeface="HGPｺﾞｼｯｸM" panose="020B0600000000000000" pitchFamily="50" charset="-128"/>
                <a:ea typeface="HGPｺﾞｼｯｸM" panose="020B0600000000000000" pitchFamily="50" charset="-128"/>
              </a:rPr>
              <a:t>1</a:t>
            </a:r>
            <a:r>
              <a:rPr kumimoji="0" lang="ja-JP" altLang="en-US" sz="600" dirty="0">
                <a:latin typeface="HGPｺﾞｼｯｸM" panose="020B0600000000000000" pitchFamily="50" charset="-128"/>
                <a:ea typeface="HGPｺﾞｼｯｸM" panose="020B0600000000000000" pitchFamily="50" charset="-128"/>
              </a:rPr>
              <a:t>日など、申し込みの集中が予想される日付につきましては決定優先では</a:t>
            </a:r>
            <a:endParaRPr kumimoji="0" lang="en-US" altLang="ja-JP" sz="600" dirty="0">
              <a:latin typeface="HGPｺﾞｼｯｸM" panose="020B0600000000000000" pitchFamily="50" charset="-128"/>
              <a:ea typeface="HGPｺﾞｼｯｸM" panose="020B0600000000000000" pitchFamily="50" charset="-128"/>
            </a:endParaRPr>
          </a:p>
          <a:p>
            <a:pPr marL="88900" fontAlgn="base">
              <a:spcBef>
                <a:spcPct val="0"/>
              </a:spcBef>
              <a:spcAft>
                <a:spcPct val="0"/>
              </a:spcAft>
            </a:pPr>
            <a:r>
              <a:rPr kumimoji="0" lang="ja-JP" altLang="en-US" sz="600" dirty="0">
                <a:latin typeface="HGPｺﾞｼｯｸM" panose="020B0600000000000000" pitchFamily="50" charset="-128"/>
                <a:ea typeface="HGPｺﾞｼｯｸM" panose="020B0600000000000000" pitchFamily="50" charset="-128"/>
              </a:rPr>
              <a:t>　ありません。 担当営業まで事前にご相談ください。</a:t>
            </a:r>
            <a:endParaRPr kumimoji="0" lang="en-US" altLang="ja-JP" sz="600" dirty="0">
              <a:latin typeface="HGPｺﾞｼｯｸM" panose="020B0600000000000000" pitchFamily="50" charset="-128"/>
              <a:ea typeface="HGPｺﾞｼｯｸM" panose="020B0600000000000000" pitchFamily="50" charset="-128"/>
            </a:endParaRPr>
          </a:p>
          <a:p>
            <a:r>
              <a:rPr lang="en-US" altLang="ja-JP" sz="600" dirty="0">
                <a:latin typeface="HGPｺﾞｼｯｸM" pitchFamily="50" charset="-128"/>
                <a:ea typeface="HGPｺﾞｼｯｸM" pitchFamily="50" charset="-128"/>
              </a:rPr>
              <a:t>※</a:t>
            </a:r>
            <a:r>
              <a:rPr lang="ja-JP" altLang="en-US" sz="600" dirty="0">
                <a:latin typeface="HGPｺﾞｼｯｸM" pitchFamily="50" charset="-128"/>
                <a:ea typeface="HGPｺﾞｼｯｸM" pitchFamily="50" charset="-128"/>
              </a:rPr>
              <a:t>　事前に原稿案を確認のうえ、媒体判断によりお断りまたは修正をお願いする場合があります。</a:t>
            </a:r>
            <a:endParaRPr kumimoji="0" lang="en-US" altLang="ja-JP" sz="600" dirty="0">
              <a:latin typeface="HGPｺﾞｼｯｸM" panose="020B0600000000000000" pitchFamily="50" charset="-128"/>
              <a:ea typeface="HGPｺﾞｼｯｸM" panose="020B0600000000000000" pitchFamily="50" charset="-128"/>
            </a:endParaRPr>
          </a:p>
          <a:p>
            <a:r>
              <a:rPr kumimoji="0" lang="en-US" altLang="ja-JP" sz="600" dirty="0">
                <a:latin typeface="HGPｺﾞｼｯｸM" panose="020B0600000000000000" pitchFamily="50" charset="-128"/>
                <a:ea typeface="HGPｺﾞｼｯｸM" panose="020B0600000000000000" pitchFamily="50" charset="-128"/>
              </a:rPr>
              <a:t>※</a:t>
            </a:r>
            <a:r>
              <a:rPr kumimoji="0" lang="ja-JP" altLang="en-US" sz="600" dirty="0">
                <a:latin typeface="HGPｺﾞｼｯｸM" panose="020B0600000000000000" pitchFamily="50" charset="-128"/>
                <a:ea typeface="HGPｺﾞｼｯｸM" panose="020B0600000000000000" pitchFamily="50" charset="-128"/>
              </a:rPr>
              <a:t>　</a:t>
            </a:r>
            <a:r>
              <a:rPr kumimoji="0" lang="en-US" altLang="ja-JP" sz="600" dirty="0">
                <a:latin typeface="HGPｺﾞｼｯｸM" panose="020B0600000000000000" pitchFamily="50" charset="-128"/>
                <a:ea typeface="HGPｺﾞｼｯｸM" panose="020B0600000000000000" pitchFamily="50" charset="-128"/>
              </a:rPr>
              <a:t>2</a:t>
            </a:r>
            <a:r>
              <a:rPr kumimoji="0" lang="ja-JP" altLang="en-US" sz="600" dirty="0">
                <a:latin typeface="HGPｺﾞｼｯｸM" panose="020B0600000000000000" pitchFamily="50" charset="-128"/>
                <a:ea typeface="HGPｺﾞｼｯｸM" panose="020B0600000000000000" pitchFamily="50" charset="-128"/>
              </a:rPr>
              <a:t>本以上の原稿の掲載を行う場合は、</a:t>
            </a:r>
            <a:r>
              <a:rPr kumimoji="0" lang="en-US" altLang="ja-JP" sz="600" dirty="0">
                <a:latin typeface="HGPｺﾞｼｯｸM" panose="020B0600000000000000" pitchFamily="50" charset="-128"/>
                <a:ea typeface="HGPｺﾞｼｯｸM" panose="020B0600000000000000" pitchFamily="50" charset="-128"/>
              </a:rPr>
              <a:t>2</a:t>
            </a:r>
            <a:r>
              <a:rPr kumimoji="0" lang="ja-JP" altLang="en-US" sz="600" dirty="0">
                <a:latin typeface="HGPｺﾞｼｯｸM" panose="020B0600000000000000" pitchFamily="50" charset="-128"/>
                <a:ea typeface="HGPｺﾞｼｯｸM" panose="020B0600000000000000" pitchFamily="50" charset="-128"/>
              </a:rPr>
              <a:t>本目から</a:t>
            </a:r>
            <a:r>
              <a:rPr kumimoji="0" lang="en-US" altLang="ja-JP" sz="600" dirty="0">
                <a:latin typeface="HGPｺﾞｼｯｸM" panose="020B0600000000000000" pitchFamily="50" charset="-128"/>
                <a:ea typeface="HGPｺﾞｼｯｸM" panose="020B0600000000000000" pitchFamily="50" charset="-128"/>
              </a:rPr>
              <a:t>1</a:t>
            </a:r>
            <a:r>
              <a:rPr kumimoji="0" lang="ja-JP" altLang="en-US" sz="600" dirty="0">
                <a:latin typeface="HGPｺﾞｼｯｸM" panose="020B0600000000000000" pitchFamily="50" charset="-128"/>
                <a:ea typeface="HGPｺﾞｼｯｸM" panose="020B0600000000000000" pitchFamily="50" charset="-128"/>
              </a:rPr>
              <a:t>本につき</a:t>
            </a:r>
            <a:r>
              <a:rPr kumimoji="0" lang="en-US" altLang="ja-JP" sz="600" dirty="0">
                <a:latin typeface="HGPｺﾞｼｯｸM" panose="020B0600000000000000" pitchFamily="50" charset="-128"/>
                <a:ea typeface="HGPｺﾞｼｯｸM" panose="020B0600000000000000" pitchFamily="50" charset="-128"/>
              </a:rPr>
              <a:t>2</a:t>
            </a:r>
            <a:r>
              <a:rPr kumimoji="0" lang="ja-JP" altLang="en-US" sz="600" dirty="0">
                <a:latin typeface="HGPｺﾞｼｯｸM" panose="020B0600000000000000" pitchFamily="50" charset="-128"/>
                <a:ea typeface="HGPｺﾞｼｯｸM" panose="020B0600000000000000" pitchFamily="50" charset="-128"/>
              </a:rPr>
              <a:t>万円の追加料金がかかります。</a:t>
            </a:r>
          </a:p>
          <a:p>
            <a:pPr marL="88900" indent="-88900"/>
            <a:r>
              <a:rPr kumimoji="0" lang="en-US" altLang="ja-JP" sz="600" dirty="0">
                <a:latin typeface="HGPｺﾞｼｯｸM" panose="020B0600000000000000" pitchFamily="50" charset="-128"/>
                <a:ea typeface="HGPｺﾞｼｯｸM" panose="020B0600000000000000" pitchFamily="50" charset="-128"/>
              </a:rPr>
              <a:t>※</a:t>
            </a:r>
            <a:r>
              <a:rPr kumimoji="0" lang="ja-JP" altLang="en-US" sz="600" dirty="0">
                <a:latin typeface="HGPｺﾞｼｯｸM" panose="020B0600000000000000" pitchFamily="50" charset="-128"/>
                <a:ea typeface="HGPｺﾞｼｯｸM" panose="020B0600000000000000" pitchFamily="50" charset="-128"/>
              </a:rPr>
              <a:t>　ブラウザ表示サイズの左右が</a:t>
            </a:r>
            <a:r>
              <a:rPr kumimoji="0" lang="en-US" altLang="ja-JP" sz="600" dirty="0">
                <a:latin typeface="HGPｺﾞｼｯｸM" panose="020B0600000000000000" pitchFamily="50" charset="-128"/>
                <a:ea typeface="HGPｺﾞｼｯｸM" panose="020B0600000000000000" pitchFamily="50" charset="-128"/>
              </a:rPr>
              <a:t>992pixel</a:t>
            </a:r>
            <a:r>
              <a:rPr kumimoji="0" lang="ja-JP" altLang="en-US" sz="600" dirty="0">
                <a:latin typeface="HGPｺﾞｼｯｸM" panose="020B0600000000000000" pitchFamily="50" charset="-128"/>
                <a:ea typeface="HGPｺﾞｼｯｸM" panose="020B0600000000000000" pitchFamily="50" charset="-128"/>
              </a:rPr>
              <a:t>を下回る場合には表示されません。</a:t>
            </a:r>
            <a:endParaRPr kumimoji="0" lang="en-US" altLang="ja-JP" sz="600" dirty="0">
              <a:latin typeface="HGPｺﾞｼｯｸM" panose="020B0600000000000000" pitchFamily="50" charset="-128"/>
              <a:ea typeface="HGPｺﾞｼｯｸM" panose="020B0600000000000000" pitchFamily="50" charset="-128"/>
            </a:endParaRPr>
          </a:p>
          <a:p>
            <a:pPr marL="171450" lvl="0" indent="-171450">
              <a:lnSpc>
                <a:spcPts val="900"/>
              </a:lnSpc>
              <a:buFont typeface="HGPｺﾞｼｯｸM" panose="020B0600000000000000" pitchFamily="50" charset="-128"/>
              <a:buChar char="※"/>
              <a:defRPr/>
            </a:pPr>
            <a:r>
              <a:rPr lang="ja-JP" altLang="en-US" sz="600" dirty="0">
                <a:latin typeface="HGPｺﾞｼｯｸM" panose="020B0600000000000000" pitchFamily="50" charset="-128"/>
                <a:ea typeface="HGPｺﾞｼｯｸM" panose="020B0600000000000000" pitchFamily="50" charset="-128"/>
              </a:rPr>
              <a:t>朝刊・夕刊ジャックレクタングルはフローティングして、画面のスクロールに追従します。</a:t>
            </a:r>
            <a:endParaRPr lang="en-US" altLang="ja-JP" sz="600" dirty="0">
              <a:latin typeface="HGPｺﾞｼｯｸM" panose="020B0600000000000000" pitchFamily="50" charset="-128"/>
              <a:ea typeface="HGPｺﾞｼｯｸM" panose="020B0600000000000000" pitchFamily="50" charset="-128"/>
            </a:endParaRPr>
          </a:p>
        </p:txBody>
      </p:sp>
      <p:grpSp>
        <p:nvGrpSpPr>
          <p:cNvPr id="20" name="グループ化 19"/>
          <p:cNvGrpSpPr/>
          <p:nvPr/>
        </p:nvGrpSpPr>
        <p:grpSpPr>
          <a:xfrm>
            <a:off x="4305431" y="155629"/>
            <a:ext cx="946328" cy="226480"/>
            <a:chOff x="2345874" y="280659"/>
            <a:chExt cx="921760" cy="226480"/>
          </a:xfrm>
        </p:grpSpPr>
        <p:sp>
          <p:nvSpPr>
            <p:cNvPr id="21"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50">
                <a:solidFill>
                  <a:srgbClr val="003963"/>
                </a:solidFill>
                <a:latin typeface="ＭＳ Ｐゴシック"/>
              </a:endParaRPr>
            </a:p>
          </p:txBody>
        </p:sp>
        <p:sp>
          <p:nvSpPr>
            <p:cNvPr id="23" name="テキスト ボックス 22"/>
            <p:cNvSpPr txBox="1"/>
            <p:nvPr/>
          </p:nvSpPr>
          <p:spPr>
            <a:xfrm>
              <a:off x="2638868" y="280659"/>
              <a:ext cx="336011" cy="223138"/>
            </a:xfrm>
            <a:prstGeom prst="rect">
              <a:avLst/>
            </a:prstGeom>
            <a:noFill/>
          </p:spPr>
          <p:txBody>
            <a:bodyPr wrap="none" rtlCol="0">
              <a:spAutoFit/>
            </a:bodyPr>
            <a:lstStyle/>
            <a:p>
              <a:pPr algn="ctr"/>
              <a:r>
                <a:rPr lang="ja-JP" altLang="en-US" sz="850" b="1">
                  <a:solidFill>
                    <a:srgbClr val="00253C"/>
                  </a:solidFill>
                  <a:latin typeface="ＭＳ Ｐゴシック"/>
                  <a:cs typeface="メイリオ" panose="020B0604030504040204" pitchFamily="50" charset="-128"/>
                </a:rPr>
                <a:t>ＰＣ</a:t>
              </a:r>
            </a:p>
          </p:txBody>
        </p:sp>
      </p:grpSp>
      <p:sp>
        <p:nvSpPr>
          <p:cNvPr id="25" name="テキスト ボックス 34">
            <a:extLst>
              <a:ext uri="{FF2B5EF4-FFF2-40B4-BE49-F238E27FC236}">
                <a16:creationId xmlns:a16="http://schemas.microsoft.com/office/drawing/2014/main" id="{25E29267-AD09-47A1-992B-3B4E64F9793E}"/>
              </a:ext>
            </a:extLst>
          </p:cNvPr>
          <p:cNvSpPr txBox="1"/>
          <p:nvPr/>
        </p:nvSpPr>
        <p:spPr>
          <a:xfrm>
            <a:off x="6521431" y="92500"/>
            <a:ext cx="1898811" cy="707886"/>
          </a:xfrm>
          <a:prstGeom prst="rect">
            <a:avLst/>
          </a:prstGeom>
          <a:solidFill>
            <a:schemeClr val="bg1"/>
          </a:solidFill>
          <a:ln>
            <a:noFill/>
          </a:ln>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PC</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トップページ　デモページ</a:t>
            </a:r>
            <a:r>
              <a:rPr lang="en-GB" altLang="ja-JP"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URL</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800" dirty="0">
                <a:hlinkClick r:id="rId3"/>
              </a:rPr>
              <a:t>https://www.nikkei.com/?ad_preview_li_id=43598</a:t>
            </a:r>
            <a:endParaRPr lang="en-US" altLang="ja-JP" sz="800" dirty="0"/>
          </a:p>
          <a:p>
            <a:pPr marL="88900" indent="-88900"/>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ブラウザ表示サイズの左右を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992pixel</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以上に設定の上ご覧ください。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89FB7D4E-4681-4950-8C40-08A810A9D997}"/>
              </a:ext>
            </a:extLst>
          </p:cNvPr>
          <p:cNvSpPr txBox="1"/>
          <p:nvPr/>
        </p:nvSpPr>
        <p:spPr>
          <a:xfrm>
            <a:off x="2598420" y="6385560"/>
            <a:ext cx="2743200"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700" dirty="0">
                <a:solidFill>
                  <a:srgbClr val="333333"/>
                </a:solidFill>
                <a:latin typeface="HGPゴシック"/>
                <a:ea typeface="ＭＳ Ｐゴシック"/>
                <a:cs typeface="Segoe UI"/>
              </a:rPr>
              <a:t>※</a:t>
            </a:r>
            <a:r>
              <a:rPr lang="ja-JP" altLang="en-US" sz="700">
                <a:solidFill>
                  <a:srgbClr val="333333"/>
                </a:solidFill>
                <a:latin typeface="HGPゴシック"/>
                <a:ea typeface="ＭＳ Ｐゴシック"/>
                <a:cs typeface="Segoe UI"/>
              </a:rPr>
              <a:t>掲載イメージ。デザインは変更になる場合がございます。</a:t>
            </a:r>
            <a:endParaRPr lang="en-US" altLang="ja-JP" sz="800">
              <a:latin typeface="HGPゴシック"/>
              <a:ea typeface="ＭＳ Ｐゴシック"/>
            </a:endParaRPr>
          </a:p>
        </p:txBody>
      </p:sp>
      <p:grpSp>
        <p:nvGrpSpPr>
          <p:cNvPr id="12" name="グループ化 11">
            <a:extLst>
              <a:ext uri="{FF2B5EF4-FFF2-40B4-BE49-F238E27FC236}">
                <a16:creationId xmlns:a16="http://schemas.microsoft.com/office/drawing/2014/main" id="{7D925451-91A3-4726-A1B6-D00F6FE7563C}"/>
              </a:ext>
            </a:extLst>
          </p:cNvPr>
          <p:cNvGrpSpPr/>
          <p:nvPr/>
        </p:nvGrpSpPr>
        <p:grpSpPr>
          <a:xfrm>
            <a:off x="680998" y="962378"/>
            <a:ext cx="1392915" cy="3906291"/>
            <a:chOff x="406003" y="887481"/>
            <a:chExt cx="1975509" cy="5540116"/>
          </a:xfrm>
        </p:grpSpPr>
        <p:pic>
          <p:nvPicPr>
            <p:cNvPr id="4" name="図 3">
              <a:extLst>
                <a:ext uri="{FF2B5EF4-FFF2-40B4-BE49-F238E27FC236}">
                  <a16:creationId xmlns:a16="http://schemas.microsoft.com/office/drawing/2014/main" id="{7B23E5BB-766C-44A9-B64E-FFA190204655}"/>
                </a:ext>
              </a:extLst>
            </p:cNvPr>
            <p:cNvPicPr>
              <a:picLocks noChangeAspect="1"/>
            </p:cNvPicPr>
            <p:nvPr/>
          </p:nvPicPr>
          <p:blipFill>
            <a:blip r:embed="rId4"/>
            <a:stretch>
              <a:fillRect/>
            </a:stretch>
          </p:blipFill>
          <p:spPr>
            <a:xfrm>
              <a:off x="422124" y="887481"/>
              <a:ext cx="1932737" cy="3122543"/>
            </a:xfrm>
            <a:prstGeom prst="rect">
              <a:avLst/>
            </a:prstGeom>
          </p:spPr>
        </p:pic>
        <p:pic>
          <p:nvPicPr>
            <p:cNvPr id="18" name="図 17">
              <a:extLst>
                <a:ext uri="{FF2B5EF4-FFF2-40B4-BE49-F238E27FC236}">
                  <a16:creationId xmlns:a16="http://schemas.microsoft.com/office/drawing/2014/main" id="{5BE1707E-86BF-406C-8056-E2D348B1BB9E}"/>
                </a:ext>
              </a:extLst>
            </p:cNvPr>
            <p:cNvPicPr>
              <a:picLocks noChangeAspect="1"/>
            </p:cNvPicPr>
            <p:nvPr/>
          </p:nvPicPr>
          <p:blipFill>
            <a:blip r:embed="rId5"/>
            <a:stretch>
              <a:fillRect/>
            </a:stretch>
          </p:blipFill>
          <p:spPr>
            <a:xfrm>
              <a:off x="406003" y="4067175"/>
              <a:ext cx="1975509" cy="2360422"/>
            </a:xfrm>
            <a:prstGeom prst="rect">
              <a:avLst/>
            </a:prstGeom>
          </p:spPr>
        </p:pic>
      </p:grpSp>
      <p:sp>
        <p:nvSpPr>
          <p:cNvPr id="22" name="Text Box 16">
            <a:extLst>
              <a:ext uri="{FF2B5EF4-FFF2-40B4-BE49-F238E27FC236}">
                <a16:creationId xmlns:a16="http://schemas.microsoft.com/office/drawing/2014/main" id="{425897C6-FF5B-44B5-BEB4-26293D73C3D4}"/>
              </a:ext>
            </a:extLst>
          </p:cNvPr>
          <p:cNvSpPr txBox="1">
            <a:spLocks noChangeArrowheads="1"/>
          </p:cNvSpPr>
          <p:nvPr/>
        </p:nvSpPr>
        <p:spPr bwMode="auto">
          <a:xfrm>
            <a:off x="9065705" y="6352051"/>
            <a:ext cx="84029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2021.12.1</a:t>
            </a:r>
            <a:r>
              <a:rPr kumimoji="0" lang="ja-JP" altLang="en-US" sz="800">
                <a:solidFill>
                  <a:srgbClr val="C00000"/>
                </a:solidFill>
                <a:latin typeface="Century Gothic"/>
                <a:ea typeface="HGPｺﾞｼｯｸM"/>
              </a:rPr>
              <a:t>更新</a:t>
            </a:r>
            <a:endParaRPr kumimoji="0" lang="ja-JP" altLang="en-US" sz="800" dirty="0">
              <a:solidFill>
                <a:srgbClr val="C00000"/>
              </a:solidFill>
              <a:latin typeface="Century Gothic"/>
              <a:ea typeface="HGPｺﾞｼｯｸM"/>
            </a:endParaRPr>
          </a:p>
        </p:txBody>
      </p:sp>
      <p:pic>
        <p:nvPicPr>
          <p:cNvPr id="29" name="図 28">
            <a:extLst>
              <a:ext uri="{FF2B5EF4-FFF2-40B4-BE49-F238E27FC236}">
                <a16:creationId xmlns:a16="http://schemas.microsoft.com/office/drawing/2014/main" id="{4C001442-550E-40AA-93B4-F15BBF5587B8}"/>
              </a:ext>
            </a:extLst>
          </p:cNvPr>
          <p:cNvPicPr>
            <a:picLocks noChangeAspect="1"/>
          </p:cNvPicPr>
          <p:nvPr/>
        </p:nvPicPr>
        <p:blipFill rotWithShape="1">
          <a:blip r:embed="rId6"/>
          <a:srcRect b="40174"/>
          <a:stretch/>
        </p:blipFill>
        <p:spPr>
          <a:xfrm>
            <a:off x="590657" y="5141643"/>
            <a:ext cx="1566172" cy="1065608"/>
          </a:xfrm>
          <a:prstGeom prst="rect">
            <a:avLst/>
          </a:prstGeom>
        </p:spPr>
      </p:pic>
      <p:sp>
        <p:nvSpPr>
          <p:cNvPr id="30" name="正方形/長方形 29">
            <a:extLst>
              <a:ext uri="{FF2B5EF4-FFF2-40B4-BE49-F238E27FC236}">
                <a16:creationId xmlns:a16="http://schemas.microsoft.com/office/drawing/2014/main" id="{A0D34B70-FF6D-49D3-B3C7-0709B1C109BD}"/>
              </a:ext>
            </a:extLst>
          </p:cNvPr>
          <p:cNvSpPr/>
          <p:nvPr/>
        </p:nvSpPr>
        <p:spPr>
          <a:xfrm>
            <a:off x="407261" y="4881937"/>
            <a:ext cx="1956263" cy="205826"/>
          </a:xfrm>
          <a:prstGeom prst="rect">
            <a:avLst/>
          </a:prstGeom>
          <a:noFill/>
        </p:spPr>
        <p:txBody>
          <a:bodyPr wrap="square">
            <a:spAutoFit/>
          </a:bodyPr>
          <a:lstStyle/>
          <a:p>
            <a:pPr algn="ctr">
              <a:lnSpc>
                <a:spcPts val="1000"/>
              </a:lnSpc>
            </a:pPr>
            <a:r>
              <a:rPr lang="ja-JP" altLang="en-US" sz="800" dirty="0">
                <a:solidFill>
                  <a:prstClr val="black"/>
                </a:solidFill>
                <a:latin typeface="HGPｺﾞｼｯｸM" panose="020B0600000000000000" pitchFamily="50" charset="-128"/>
                <a:ea typeface="HGPｺﾞｼｯｸM" panose="020B0600000000000000" pitchFamily="50" charset="-128"/>
              </a:rPr>
              <a:t>日経電子版</a:t>
            </a:r>
            <a:r>
              <a:rPr lang="en-US" altLang="ja-JP" sz="800" dirty="0">
                <a:solidFill>
                  <a:prstClr val="black"/>
                </a:solidFill>
                <a:latin typeface="HGPｺﾞｼｯｸM" panose="020B0600000000000000" pitchFamily="50" charset="-128"/>
                <a:ea typeface="HGPｺﾞｼｯｸM" panose="020B0600000000000000" pitchFamily="50" charset="-128"/>
              </a:rPr>
              <a:t>PC</a:t>
            </a:r>
            <a:r>
              <a:rPr lang="ja-JP" altLang="en-US" sz="800" dirty="0">
                <a:solidFill>
                  <a:prstClr val="black"/>
                </a:solidFill>
                <a:latin typeface="HGPｺﾞｼｯｸM" panose="020B0600000000000000" pitchFamily="50" charset="-128"/>
                <a:ea typeface="HGPｺﾞｼｯｸM" panose="020B0600000000000000" pitchFamily="50" charset="-128"/>
              </a:rPr>
              <a:t>　トップ</a:t>
            </a:r>
            <a:endParaRPr lang="en-US" altLang="ja-JP" sz="8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31" name="正方形/長方形 30">
            <a:extLst>
              <a:ext uri="{FF2B5EF4-FFF2-40B4-BE49-F238E27FC236}">
                <a16:creationId xmlns:a16="http://schemas.microsoft.com/office/drawing/2014/main" id="{CAFBD8B9-7F39-4AC4-9A73-D79BBE165C2A}"/>
              </a:ext>
            </a:extLst>
          </p:cNvPr>
          <p:cNvSpPr/>
          <p:nvPr/>
        </p:nvSpPr>
        <p:spPr>
          <a:xfrm>
            <a:off x="397332" y="6253947"/>
            <a:ext cx="1956263" cy="205826"/>
          </a:xfrm>
          <a:prstGeom prst="rect">
            <a:avLst/>
          </a:prstGeom>
          <a:noFill/>
        </p:spPr>
        <p:txBody>
          <a:bodyPr wrap="square">
            <a:spAutoFit/>
          </a:bodyPr>
          <a:lstStyle/>
          <a:p>
            <a:pPr algn="ctr">
              <a:lnSpc>
                <a:spcPts val="1000"/>
              </a:lnSpc>
            </a:pPr>
            <a:r>
              <a:rPr lang="ja-JP" altLang="en-US" sz="800" dirty="0">
                <a:solidFill>
                  <a:prstClr val="black"/>
                </a:solidFill>
                <a:latin typeface="HGPｺﾞｼｯｸM" panose="020B0600000000000000" pitchFamily="50" charset="-128"/>
                <a:ea typeface="HGPｺﾞｼｯｸM" panose="020B0600000000000000" pitchFamily="50" charset="-128"/>
              </a:rPr>
              <a:t>「朝刊・夕刊」セクション</a:t>
            </a:r>
            <a:endParaRPr lang="en-US" altLang="ja-JP" sz="8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34" name="正方形/長方形 33">
            <a:extLst>
              <a:ext uri="{FF2B5EF4-FFF2-40B4-BE49-F238E27FC236}">
                <a16:creationId xmlns:a16="http://schemas.microsoft.com/office/drawing/2014/main" id="{FEBA57F1-FB03-444D-8570-3F5AD20AACD5}"/>
              </a:ext>
            </a:extLst>
          </p:cNvPr>
          <p:cNvSpPr/>
          <p:nvPr/>
        </p:nvSpPr>
        <p:spPr>
          <a:xfrm>
            <a:off x="993020" y="5498697"/>
            <a:ext cx="1728760" cy="220573"/>
          </a:xfrm>
          <a:prstGeom prst="rect">
            <a:avLst/>
          </a:prstGeom>
          <a:noFill/>
        </p:spPr>
        <p:txBody>
          <a:bodyPr wrap="square">
            <a:spAutoFit/>
          </a:bodyPr>
          <a:lstStyle/>
          <a:p>
            <a:pPr algn="ctr">
              <a:lnSpc>
                <a:spcPts val="1000"/>
              </a:lnSpc>
            </a:pPr>
            <a:r>
              <a:rPr lang="ja-JP" altLang="en-US" sz="1000" b="1" dirty="0">
                <a:solidFill>
                  <a:srgbClr val="D34040"/>
                </a:solidFill>
                <a:latin typeface="HGPｺﾞｼｯｸM" panose="020B0600000000000000" pitchFamily="50" charset="-128"/>
                <a:ea typeface="HGPｺﾞｼｯｸM" panose="020B0600000000000000" pitchFamily="50" charset="-128"/>
                <a:cs typeface="メイリオ" panose="020B0604030504040204" pitchFamily="50" charset="-128"/>
              </a:rPr>
              <a:t>画面のスクロールに追従</a:t>
            </a:r>
            <a:endParaRPr lang="en-US" altLang="ja-JP" sz="1000" b="1" dirty="0">
              <a:solidFill>
                <a:srgbClr val="D34040"/>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17" name="矢印: 下 16">
            <a:extLst>
              <a:ext uri="{FF2B5EF4-FFF2-40B4-BE49-F238E27FC236}">
                <a16:creationId xmlns:a16="http://schemas.microsoft.com/office/drawing/2014/main" id="{6DBF21CD-5C1D-46ED-999C-3D028B526783}"/>
              </a:ext>
            </a:extLst>
          </p:cNvPr>
          <p:cNvSpPr/>
          <p:nvPr/>
        </p:nvSpPr>
        <p:spPr>
          <a:xfrm>
            <a:off x="1814662" y="5943663"/>
            <a:ext cx="192555" cy="320444"/>
          </a:xfrm>
          <a:prstGeom prst="downArrow">
            <a:avLst/>
          </a:prstGeom>
          <a:solidFill>
            <a:srgbClr val="D3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ACFE3027-6CC5-4E90-B037-EB5045317A5E}"/>
              </a:ext>
            </a:extLst>
          </p:cNvPr>
          <p:cNvSpPr/>
          <p:nvPr/>
        </p:nvSpPr>
        <p:spPr>
          <a:xfrm>
            <a:off x="574023" y="863367"/>
            <a:ext cx="173702" cy="262316"/>
          </a:xfrm>
          <a:prstGeom prst="rect">
            <a:avLst/>
          </a:prstGeom>
          <a:noFill/>
        </p:spPr>
        <p:txBody>
          <a:bodyPr wrap="square" lIns="0" tIns="0" rIns="0" bIns="0">
            <a:spAutoFit/>
          </a:bodyPr>
          <a:lstStyle/>
          <a:p>
            <a:pPr algn="just">
              <a:lnSpc>
                <a:spcPct val="1200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a:extLst>
              <a:ext uri="{FF2B5EF4-FFF2-40B4-BE49-F238E27FC236}">
                <a16:creationId xmlns:a16="http://schemas.microsoft.com/office/drawing/2014/main" id="{B68A2BD6-8B3C-4028-872E-B5504525D572}"/>
              </a:ext>
            </a:extLst>
          </p:cNvPr>
          <p:cNvSpPr/>
          <p:nvPr/>
        </p:nvSpPr>
        <p:spPr>
          <a:xfrm>
            <a:off x="2007217" y="1429108"/>
            <a:ext cx="297957" cy="262316"/>
          </a:xfrm>
          <a:prstGeom prst="rect">
            <a:avLst/>
          </a:prstGeom>
          <a:noFill/>
        </p:spPr>
        <p:txBody>
          <a:bodyPr wrap="square" lIns="0" tIns="0" rIns="0" bIns="0">
            <a:spAutoFit/>
          </a:bodyPr>
          <a:lstStyle/>
          <a:p>
            <a:pPr algn="just">
              <a:lnSpc>
                <a:spcPct val="1200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a:extLst>
              <a:ext uri="{FF2B5EF4-FFF2-40B4-BE49-F238E27FC236}">
                <a16:creationId xmlns:a16="http://schemas.microsoft.com/office/drawing/2014/main" id="{2F0BE9E2-84BC-48D1-A713-A0DB78C0959C}"/>
              </a:ext>
            </a:extLst>
          </p:cNvPr>
          <p:cNvSpPr/>
          <p:nvPr/>
        </p:nvSpPr>
        <p:spPr>
          <a:xfrm>
            <a:off x="2017744" y="2702857"/>
            <a:ext cx="297957" cy="262316"/>
          </a:xfrm>
          <a:prstGeom prst="rect">
            <a:avLst/>
          </a:prstGeom>
          <a:noFill/>
        </p:spPr>
        <p:txBody>
          <a:bodyPr wrap="square" lIns="0" tIns="0" rIns="0" bIns="0">
            <a:spAutoFit/>
          </a:bodyPr>
          <a:lstStyle/>
          <a:p>
            <a:pPr algn="just">
              <a:lnSpc>
                <a:spcPct val="1200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a:extLst>
              <a:ext uri="{FF2B5EF4-FFF2-40B4-BE49-F238E27FC236}">
                <a16:creationId xmlns:a16="http://schemas.microsoft.com/office/drawing/2014/main" id="{26B0100E-697B-4AF4-AA5C-8EAFB82971FF}"/>
              </a:ext>
            </a:extLst>
          </p:cNvPr>
          <p:cNvSpPr/>
          <p:nvPr/>
        </p:nvSpPr>
        <p:spPr>
          <a:xfrm>
            <a:off x="2001810" y="3716116"/>
            <a:ext cx="297957" cy="262316"/>
          </a:xfrm>
          <a:prstGeom prst="rect">
            <a:avLst/>
          </a:prstGeom>
          <a:noFill/>
        </p:spPr>
        <p:txBody>
          <a:bodyPr wrap="square" lIns="0" tIns="0" rIns="0" bIns="0">
            <a:spAutoFit/>
          </a:bodyPr>
          <a:lstStyle/>
          <a:p>
            <a:pPr algn="just">
              <a:lnSpc>
                <a:spcPct val="1200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a:extLst>
              <a:ext uri="{FF2B5EF4-FFF2-40B4-BE49-F238E27FC236}">
                <a16:creationId xmlns:a16="http://schemas.microsoft.com/office/drawing/2014/main" id="{BA9659A9-2CA5-4FD3-ACC4-BCA09B0F8221}"/>
              </a:ext>
            </a:extLst>
          </p:cNvPr>
          <p:cNvSpPr/>
          <p:nvPr/>
        </p:nvSpPr>
        <p:spPr>
          <a:xfrm>
            <a:off x="2150018" y="5681347"/>
            <a:ext cx="297957" cy="262316"/>
          </a:xfrm>
          <a:prstGeom prst="rect">
            <a:avLst/>
          </a:prstGeom>
          <a:noFill/>
        </p:spPr>
        <p:txBody>
          <a:bodyPr wrap="square" lIns="0" tIns="0" rIns="0" bIns="0">
            <a:spAutoFit/>
          </a:bodyPr>
          <a:lstStyle/>
          <a:p>
            <a:pPr algn="just">
              <a:lnSpc>
                <a:spcPct val="1200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26574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812286" y="3013358"/>
            <a:ext cx="4253709" cy="707886"/>
          </a:xfrm>
          <a:prstGeom prst="rect">
            <a:avLst/>
          </a:prstGeom>
          <a:noFill/>
        </p:spPr>
        <p:txBody>
          <a:bodyPr wrap="square" rtlCol="0" anchor="t">
            <a:spAutoFit/>
          </a:bodyPr>
          <a:lstStyle/>
          <a:p>
            <a:pPr algn="ctr"/>
            <a:r>
              <a:rPr lang="ja-JP" altLang="en-US" sz="4000" b="1" kern="300" spc="100" dirty="0">
                <a:solidFill>
                  <a:srgbClr val="00253C"/>
                </a:solidFill>
                <a:latin typeface="ＭＳ Ｐゴシック"/>
              </a:rPr>
              <a:t>タイアップメニュー</a:t>
            </a:r>
          </a:p>
        </p:txBody>
      </p:sp>
      <p:graphicFrame>
        <p:nvGraphicFramePr>
          <p:cNvPr id="3" name="表 2"/>
          <p:cNvGraphicFramePr>
            <a:graphicFrameLocks noGrp="1"/>
          </p:cNvGraphicFramePr>
          <p:nvPr/>
        </p:nvGraphicFramePr>
        <p:xfrm>
          <a:off x="7129135" y="5564177"/>
          <a:ext cx="1754286" cy="336096"/>
        </p:xfrm>
        <a:graphic>
          <a:graphicData uri="http://schemas.openxmlformats.org/drawingml/2006/table">
            <a:tbl>
              <a:tblPr/>
              <a:tblGrid>
                <a:gridCol w="1754286">
                  <a:extLst>
                    <a:ext uri="{9D8B030D-6E8A-4147-A177-3AD203B41FA5}">
                      <a16:colId xmlns:a16="http://schemas.microsoft.com/office/drawing/2014/main" val="20000"/>
                    </a:ext>
                  </a:extLst>
                </a:gridCol>
              </a:tblGrid>
              <a:tr h="168048">
                <a:tc>
                  <a:txBody>
                    <a:bodyPr/>
                    <a:lstStyle/>
                    <a:p>
                      <a:pPr algn="l" rtl="0" fontAlgn="ctr"/>
                      <a:r>
                        <a:rPr lang="ja-JP" altLang="en-US"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タイアップメニューのご案内</a:t>
                      </a:r>
                    </a:p>
                  </a:txBody>
                  <a:tcPr marL="8845" marR="8845" marT="8845" marB="0" anchor="ctr">
                    <a:lnL>
                      <a:noFill/>
                    </a:lnL>
                    <a:lnR>
                      <a:noFill/>
                    </a:lnR>
                    <a:lnT>
                      <a:noFill/>
                    </a:lnT>
                    <a:lnB>
                      <a:noFill/>
                    </a:lnB>
                  </a:tcPr>
                </a:tc>
                <a:extLst>
                  <a:ext uri="{0D108BD9-81ED-4DB2-BD59-A6C34878D82A}">
                    <a16:rowId xmlns:a16="http://schemas.microsoft.com/office/drawing/2014/main" val="1340535116"/>
                  </a:ext>
                </a:extLst>
              </a:tr>
              <a:tr h="168048">
                <a:tc>
                  <a:txBody>
                    <a:bodyPr/>
                    <a:lstStyle/>
                    <a:p>
                      <a:pPr algn="l" rtl="0" fontAlgn="ct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タイアップメニュー一覧</a:t>
                      </a:r>
                    </a:p>
                  </a:txBody>
                  <a:tcPr marL="8845" marR="8845" marT="8845" marB="0" anchor="ctr">
                    <a:lnL>
                      <a:noFill/>
                    </a:lnL>
                    <a:lnR>
                      <a:noFill/>
                    </a:lnR>
                    <a:lnT>
                      <a:noFill/>
                    </a:lnT>
                    <a:lnB>
                      <a:noFill/>
                    </a:lnB>
                  </a:tcPr>
                </a:tc>
                <a:extLst>
                  <a:ext uri="{0D108BD9-81ED-4DB2-BD59-A6C34878D82A}">
                    <a16:rowId xmlns:a16="http://schemas.microsoft.com/office/drawing/2014/main" val="560753846"/>
                  </a:ext>
                </a:extLst>
              </a:tr>
            </a:tbl>
          </a:graphicData>
        </a:graphic>
      </p:graphicFrame>
    </p:spTree>
    <p:extLst>
      <p:ext uri="{BB962C8B-B14F-4D97-AF65-F5344CB8AC3E}">
        <p14:creationId xmlns:p14="http://schemas.microsoft.com/office/powerpoint/2010/main" val="36642575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タイアップメニューのご案内</a:t>
            </a:r>
          </a:p>
        </p:txBody>
      </p:sp>
      <p:sp>
        <p:nvSpPr>
          <p:cNvPr id="16" name="正方形/長方形 15">
            <a:extLst>
              <a:ext uri="{FF2B5EF4-FFF2-40B4-BE49-F238E27FC236}">
                <a16:creationId xmlns:a16="http://schemas.microsoft.com/office/drawing/2014/main" id="{F89D575F-35A4-4C7F-B6C2-4FA81016B46F}"/>
              </a:ext>
            </a:extLst>
          </p:cNvPr>
          <p:cNvSpPr/>
          <p:nvPr/>
        </p:nvSpPr>
        <p:spPr>
          <a:xfrm>
            <a:off x="4421546" y="980329"/>
            <a:ext cx="5297219" cy="861774"/>
          </a:xfrm>
          <a:prstGeom prst="rect">
            <a:avLst/>
          </a:prstGeom>
          <a:noFill/>
        </p:spPr>
        <p:txBody>
          <a:bodyPr wrap="square">
            <a:spAutoFit/>
          </a:bodyPr>
          <a:lstStyle/>
          <a:p>
            <a:pPr marL="171450" indent="-171450" fontAlgn="base">
              <a:spcAft>
                <a:spcPts val="400"/>
              </a:spcAft>
              <a:buFont typeface="Wingdings" panose="05000000000000000000" pitchFamily="2" charset="2"/>
              <a:buChar char="l"/>
            </a:pPr>
            <a:r>
              <a:rPr kumimoji="0"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目的や予算に応じて様々なタイアップの形式を選択できます</a:t>
            </a:r>
            <a:endParaRPr kumimoji="0" lang="en-US" altLang="ja-JP" sz="10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fontAlgn="base">
              <a:spcAft>
                <a:spcPts val="400"/>
              </a:spcAft>
              <a:buFont typeface="Wingdings" panose="05000000000000000000" pitchFamily="2" charset="2"/>
              <a:buChar char="l"/>
            </a:pPr>
            <a:r>
              <a:rPr kumimoji="0"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通常の広告スペースに比べ、</a:t>
            </a:r>
            <a:r>
              <a:rPr kumimoji="0" lang="ja-JP" altLang="en-US" sz="1000" u="sng">
                <a:solidFill>
                  <a:prstClr val="black"/>
                </a:solidFill>
                <a:latin typeface="Meiryo UI" panose="020B0604030504040204" pitchFamily="50" charset="-128"/>
                <a:ea typeface="Meiryo UI" panose="020B0604030504040204" pitchFamily="50" charset="-128"/>
                <a:cs typeface="Meiryo UI" panose="020B0604030504040204" pitchFamily="50" charset="-128"/>
              </a:rPr>
              <a:t>より多く、詳細な情報</a:t>
            </a:r>
            <a:r>
              <a:rPr kumimoji="0"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を盛り込むことができます</a:t>
            </a:r>
            <a:endParaRPr kumimoji="0" lang="en-US" altLang="ja-JP" sz="10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fontAlgn="base">
              <a:spcAft>
                <a:spcPts val="400"/>
              </a:spcAft>
              <a:buFont typeface="Wingdings" panose="05000000000000000000" pitchFamily="2" charset="2"/>
              <a:buChar char="l"/>
            </a:pPr>
            <a:r>
              <a:rPr kumimoji="0" lang="ja-JP" altLang="en-US" sz="1000" u="sng">
                <a:solidFill>
                  <a:prstClr val="black"/>
                </a:solidFill>
                <a:latin typeface="Meiryo UI" panose="020B0604030504040204" pitchFamily="50" charset="-128"/>
                <a:ea typeface="Meiryo UI" panose="020B0604030504040204" pitchFamily="50" charset="-128"/>
                <a:cs typeface="Meiryo UI" panose="020B0604030504040204" pitchFamily="50" charset="-128"/>
              </a:rPr>
              <a:t>中立的なメディア</a:t>
            </a:r>
            <a:r>
              <a:rPr kumimoji="0" lang="en-US" altLang="ja-JP" sz="1000" u="sng">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u="sng">
                <a:solidFill>
                  <a:prstClr val="black"/>
                </a:solidFill>
                <a:latin typeface="Meiryo UI" panose="020B0604030504040204" pitchFamily="50" charset="-128"/>
                <a:ea typeface="Meiryo UI" panose="020B0604030504040204" pitchFamily="50" charset="-128"/>
                <a:cs typeface="Meiryo UI" panose="020B0604030504040204" pitchFamily="50" charset="-128"/>
              </a:rPr>
              <a:t>新聞）の記事のスタイルを踏襲</a:t>
            </a:r>
            <a:r>
              <a:rPr kumimoji="0"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し、説得力のあるコンテンツを作成します</a:t>
            </a:r>
          </a:p>
          <a:p>
            <a:pPr marL="177800" indent="-177800" fontAlgn="base">
              <a:spcAft>
                <a:spcPts val="400"/>
              </a:spcAft>
              <a:buFont typeface="Wingdings" panose="05000000000000000000" pitchFamily="2" charset="2"/>
              <a:buChar char="l"/>
            </a:pPr>
            <a:r>
              <a:rPr kumimoji="0"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読者は有益な情報を求めてアクセスするので、</a:t>
            </a:r>
            <a:r>
              <a:rPr kumimoji="0" lang="ja-JP" altLang="en-US" sz="1000" u="sng">
                <a:solidFill>
                  <a:prstClr val="black"/>
                </a:solidFill>
                <a:latin typeface="Meiryo UI" panose="020B0604030504040204" pitchFamily="50" charset="-128"/>
                <a:ea typeface="Meiryo UI" panose="020B0604030504040204" pitchFamily="50" charset="-128"/>
                <a:cs typeface="Meiryo UI" panose="020B0604030504040204" pitchFamily="50" charset="-128"/>
              </a:rPr>
              <a:t>ポジティブな接触</a:t>
            </a:r>
            <a:r>
              <a:rPr kumimoji="0"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が図れます</a:t>
            </a:r>
          </a:p>
        </p:txBody>
      </p:sp>
      <p:grpSp>
        <p:nvGrpSpPr>
          <p:cNvPr id="17" name="グループ化 16">
            <a:extLst>
              <a:ext uri="{FF2B5EF4-FFF2-40B4-BE49-F238E27FC236}">
                <a16:creationId xmlns:a16="http://schemas.microsoft.com/office/drawing/2014/main" id="{4C8D52CE-DAF3-40BC-9CE8-9B2DF4CEF73F}"/>
              </a:ext>
            </a:extLst>
          </p:cNvPr>
          <p:cNvGrpSpPr>
            <a:grpSpLocks noChangeAspect="1"/>
          </p:cNvGrpSpPr>
          <p:nvPr/>
        </p:nvGrpSpPr>
        <p:grpSpPr>
          <a:xfrm>
            <a:off x="4596009" y="1832829"/>
            <a:ext cx="4723883" cy="2340000"/>
            <a:chOff x="5040998" y="2026338"/>
            <a:chExt cx="4635030" cy="2250070"/>
          </a:xfrm>
        </p:grpSpPr>
        <p:sp>
          <p:nvSpPr>
            <p:cNvPr id="18" name="AutoShape 3">
              <a:extLst>
                <a:ext uri="{FF2B5EF4-FFF2-40B4-BE49-F238E27FC236}">
                  <a16:creationId xmlns:a16="http://schemas.microsoft.com/office/drawing/2014/main" id="{00966212-57C8-40FF-827C-B7B74CBEE871}"/>
                </a:ext>
              </a:extLst>
            </p:cNvPr>
            <p:cNvSpPr>
              <a:spLocks noChangeArrowheads="1"/>
            </p:cNvSpPr>
            <p:nvPr/>
          </p:nvSpPr>
          <p:spPr bwMode="auto">
            <a:xfrm>
              <a:off x="5040998" y="2026338"/>
              <a:ext cx="4570413" cy="2250070"/>
            </a:xfrm>
            <a:prstGeom prst="roundRect">
              <a:avLst>
                <a:gd name="adj" fmla="val 2106"/>
              </a:avLst>
            </a:prstGeom>
            <a:solidFill>
              <a:srgbClr val="FBFAF9"/>
            </a:solidFill>
            <a:ln w="9525" algn="ctr">
              <a:solidFill>
                <a:srgbClr val="1E3264"/>
              </a:solidFill>
              <a:round/>
              <a:headEnd/>
              <a:tailEnd/>
            </a:ln>
          </p:spPr>
          <p:txBody>
            <a:bodyPr wrap="none" anchor="ctr"/>
            <a:lstStyle/>
            <a:p>
              <a:pPr algn="ctr"/>
              <a:endParaRPr lang="ja-JP" altLang="ja-JP">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9" name="グループ化 41">
              <a:extLst>
                <a:ext uri="{FF2B5EF4-FFF2-40B4-BE49-F238E27FC236}">
                  <a16:creationId xmlns:a16="http://schemas.microsoft.com/office/drawing/2014/main" id="{999FC902-B384-45E8-8223-F85D2D5B14FC}"/>
                </a:ext>
              </a:extLst>
            </p:cNvPr>
            <p:cNvGrpSpPr>
              <a:grpSpLocks/>
            </p:cNvGrpSpPr>
            <p:nvPr/>
          </p:nvGrpSpPr>
          <p:grpSpPr bwMode="auto">
            <a:xfrm>
              <a:off x="5163231" y="2097584"/>
              <a:ext cx="3357674" cy="207164"/>
              <a:chOff x="5672137" y="3237707"/>
              <a:chExt cx="3355273" cy="207380"/>
            </a:xfrm>
          </p:grpSpPr>
          <p:sp>
            <p:nvSpPr>
              <p:cNvPr id="45" name="Text Box 8">
                <a:extLst>
                  <a:ext uri="{FF2B5EF4-FFF2-40B4-BE49-F238E27FC236}">
                    <a16:creationId xmlns:a16="http://schemas.microsoft.com/office/drawing/2014/main" id="{2EE8A4DF-AABF-452F-B79F-FC16BCC6E1A1}"/>
                  </a:ext>
                </a:extLst>
              </p:cNvPr>
              <p:cNvSpPr txBox="1">
                <a:spLocks noChangeArrowheads="1"/>
              </p:cNvSpPr>
              <p:nvPr/>
            </p:nvSpPr>
            <p:spPr bwMode="auto">
              <a:xfrm>
                <a:off x="5905960" y="3237707"/>
                <a:ext cx="3121450" cy="20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400">
                    <a:solidFill>
                      <a:srgbClr val="1F497D"/>
                    </a:solidFill>
                    <a:latin typeface="Meiryo UI" panose="020B0604030504040204" pitchFamily="50" charset="-128"/>
                    <a:ea typeface="Meiryo UI" panose="020B0604030504040204" pitchFamily="50" charset="-128"/>
                    <a:cs typeface="Meiryo UI" panose="020B0604030504040204" pitchFamily="50" charset="-128"/>
                  </a:rPr>
                  <a:t>制作スケジュール（タイアップ</a:t>
                </a:r>
                <a:r>
                  <a:rPr lang="en-US" altLang="ja-JP" sz="1400">
                    <a:solidFill>
                      <a:srgbClr val="1F497D"/>
                    </a:solidFill>
                    <a:latin typeface="Meiryo UI" panose="020B0604030504040204" pitchFamily="50" charset="-128"/>
                    <a:ea typeface="Meiryo UI" panose="020B0604030504040204" pitchFamily="50" charset="-128"/>
                    <a:cs typeface="Meiryo UI" panose="020B0604030504040204" pitchFamily="50" charset="-128"/>
                  </a:rPr>
                  <a:t>HTML</a:t>
                </a:r>
                <a:r>
                  <a:rPr lang="ja-JP" altLang="en-US" sz="1400">
                    <a:solidFill>
                      <a:srgbClr val="1F497D"/>
                    </a:solidFill>
                    <a:latin typeface="Meiryo UI" panose="020B0604030504040204" pitchFamily="50" charset="-128"/>
                    <a:ea typeface="Meiryo UI" panose="020B0604030504040204" pitchFamily="50" charset="-128"/>
                    <a:cs typeface="Meiryo UI" panose="020B0604030504040204" pitchFamily="50" charset="-128"/>
                  </a:rPr>
                  <a:t>の場合）</a:t>
                </a:r>
              </a:p>
            </p:txBody>
          </p:sp>
          <p:sp>
            <p:nvSpPr>
              <p:cNvPr id="46" name="Freeform 290">
                <a:extLst>
                  <a:ext uri="{FF2B5EF4-FFF2-40B4-BE49-F238E27FC236}">
                    <a16:creationId xmlns:a16="http://schemas.microsoft.com/office/drawing/2014/main" id="{32A4039F-BF14-486C-9EC9-4642CAD40FAD}"/>
                  </a:ext>
                </a:extLst>
              </p:cNvPr>
              <p:cNvSpPr>
                <a:spLocks noEditPoints="1"/>
              </p:cNvSpPr>
              <p:nvPr/>
            </p:nvSpPr>
            <p:spPr bwMode="auto">
              <a:xfrm>
                <a:off x="5672137" y="3263038"/>
                <a:ext cx="167664" cy="164781"/>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grpSp>
        <p:sp>
          <p:nvSpPr>
            <p:cNvPr id="20" name="ホームベース 25">
              <a:extLst>
                <a:ext uri="{FF2B5EF4-FFF2-40B4-BE49-F238E27FC236}">
                  <a16:creationId xmlns:a16="http://schemas.microsoft.com/office/drawing/2014/main" id="{5387E259-F9C4-4C39-AB0D-8356142815EC}"/>
                </a:ext>
              </a:extLst>
            </p:cNvPr>
            <p:cNvSpPr/>
            <p:nvPr/>
          </p:nvSpPr>
          <p:spPr bwMode="auto">
            <a:xfrm>
              <a:off x="5214033" y="3355317"/>
              <a:ext cx="4222750" cy="311150"/>
            </a:xfrm>
            <a:prstGeom prst="homePlate">
              <a:avLst/>
            </a:prstGeom>
            <a:solidFill>
              <a:schemeClr val="accent2">
                <a:lumMod val="20000"/>
                <a:lumOff val="80000"/>
              </a:schemeClr>
            </a:solidFill>
            <a:ln w="28575" cap="flat" cmpd="sng" algn="ctr">
              <a:solidFill>
                <a:schemeClr val="bg1"/>
              </a:solidFill>
              <a:prstDash val="solid"/>
              <a:round/>
              <a:headEnd type="none" w="med" len="med"/>
              <a:tailEnd type="none" w="med" len="med"/>
            </a:ln>
            <a:effectLst/>
          </p:spPr>
          <p:txBody>
            <a:bodyPr wrap="none" anchor="ctr"/>
            <a:lstStyle/>
            <a:p>
              <a:pPr algn="ctr">
                <a:defRPr/>
              </a:pPr>
              <a:endParaRPr lang="ja-JP" altLang="en-US">
                <a:solidFill>
                  <a:prstClr val="black"/>
                </a:solidFill>
                <a:ea typeface="HGP創英角ｺﾞｼｯｸUB" pitchFamily="50" charset="-128"/>
              </a:endParaRPr>
            </a:p>
          </p:txBody>
        </p:sp>
        <p:sp>
          <p:nvSpPr>
            <p:cNvPr id="21" name="Text Box 31">
              <a:extLst>
                <a:ext uri="{FF2B5EF4-FFF2-40B4-BE49-F238E27FC236}">
                  <a16:creationId xmlns:a16="http://schemas.microsoft.com/office/drawing/2014/main" id="{888DCEF1-66F6-4AB3-A580-B2175AB4F984}"/>
                </a:ext>
              </a:extLst>
            </p:cNvPr>
            <p:cNvSpPr txBox="1">
              <a:spLocks noChangeArrowheads="1"/>
            </p:cNvSpPr>
            <p:nvPr/>
          </p:nvSpPr>
          <p:spPr bwMode="auto">
            <a:xfrm>
              <a:off x="5299757" y="2443953"/>
              <a:ext cx="460376" cy="766762"/>
            </a:xfrm>
            <a:prstGeom prst="rect">
              <a:avLst/>
            </a:prstGeom>
            <a:noFill/>
            <a:ln w="9525">
              <a:noFill/>
              <a:miter lim="800000"/>
              <a:headEnd/>
              <a:tailEnd/>
            </a:ln>
          </p:spPr>
          <p:txBody>
            <a:bodyPr vert="eaVert" anchor="ctr" anchorCtr="0"/>
            <a:lstStyle/>
            <a:p>
              <a:pPr>
                <a:defRPr/>
              </a:pPr>
              <a:r>
                <a:rPr kumimoji="0" lang="ja-JP" altLang="en-US" sz="900">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企画内容の</a:t>
              </a:r>
              <a:endParaRPr kumimoji="0" lang="en-US" altLang="ja-JP" sz="900">
                <a:solidFill>
                  <a:srgbClr val="006AB6"/>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kumimoji="0" lang="ja-JP" altLang="en-US" sz="900">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ご提案</a:t>
              </a:r>
            </a:p>
          </p:txBody>
        </p:sp>
        <p:sp>
          <p:nvSpPr>
            <p:cNvPr id="22" name="AutoShape 32">
              <a:extLst>
                <a:ext uri="{FF2B5EF4-FFF2-40B4-BE49-F238E27FC236}">
                  <a16:creationId xmlns:a16="http://schemas.microsoft.com/office/drawing/2014/main" id="{A881C2AC-2493-4998-80DC-3215A376F2E4}"/>
                </a:ext>
              </a:extLst>
            </p:cNvPr>
            <p:cNvSpPr>
              <a:spLocks noChangeArrowheads="1"/>
            </p:cNvSpPr>
            <p:nvPr/>
          </p:nvSpPr>
          <p:spPr bwMode="auto">
            <a:xfrm flipV="1">
              <a:off x="5485494" y="3226590"/>
              <a:ext cx="88901" cy="128588"/>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a:solidFill>
                  <a:prstClr val="black"/>
                </a:solidFill>
                <a:ea typeface="HGP創英角ｺﾞｼｯｸUB" pitchFamily="50" charset="-128"/>
              </a:endParaRPr>
            </a:p>
          </p:txBody>
        </p:sp>
        <p:sp>
          <p:nvSpPr>
            <p:cNvPr id="23" name="Text Box 31">
              <a:extLst>
                <a:ext uri="{FF2B5EF4-FFF2-40B4-BE49-F238E27FC236}">
                  <a16:creationId xmlns:a16="http://schemas.microsoft.com/office/drawing/2014/main" id="{CE584F97-1B48-48A6-A335-B7A4A26BFE71}"/>
                </a:ext>
              </a:extLst>
            </p:cNvPr>
            <p:cNvSpPr txBox="1">
              <a:spLocks noChangeArrowheads="1"/>
            </p:cNvSpPr>
            <p:nvPr/>
          </p:nvSpPr>
          <p:spPr bwMode="auto">
            <a:xfrm>
              <a:off x="5934756" y="2287915"/>
              <a:ext cx="460376" cy="922799"/>
            </a:xfrm>
            <a:prstGeom prst="rect">
              <a:avLst/>
            </a:prstGeom>
            <a:noFill/>
            <a:ln w="9525">
              <a:noFill/>
              <a:miter lim="800000"/>
              <a:headEnd/>
              <a:tailEnd/>
            </a:ln>
          </p:spPr>
          <p:txBody>
            <a:bodyPr vert="eaVert" anchor="ctr" anchorCtr="1"/>
            <a:lstStyle/>
            <a:p>
              <a:pPr lvl="0">
                <a:defRPr/>
              </a:pPr>
              <a:r>
                <a:rPr kumimoji="0" lang="ja-JP" altLang="en-US" sz="700">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オリエンテーション</a:t>
              </a:r>
            </a:p>
          </p:txBody>
        </p:sp>
        <p:sp>
          <p:nvSpPr>
            <p:cNvPr id="24" name="AutoShape 32">
              <a:extLst>
                <a:ext uri="{FF2B5EF4-FFF2-40B4-BE49-F238E27FC236}">
                  <a16:creationId xmlns:a16="http://schemas.microsoft.com/office/drawing/2014/main" id="{D89C55AB-4A2E-412B-88AA-852AF80B2BFF}"/>
                </a:ext>
              </a:extLst>
            </p:cNvPr>
            <p:cNvSpPr>
              <a:spLocks noChangeArrowheads="1"/>
            </p:cNvSpPr>
            <p:nvPr/>
          </p:nvSpPr>
          <p:spPr bwMode="auto">
            <a:xfrm flipV="1">
              <a:off x="6120492" y="3226590"/>
              <a:ext cx="88901" cy="128588"/>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a:solidFill>
                  <a:prstClr val="black"/>
                </a:solidFill>
                <a:ea typeface="HGP創英角ｺﾞｼｯｸUB" pitchFamily="50" charset="-128"/>
              </a:endParaRPr>
            </a:p>
          </p:txBody>
        </p:sp>
        <p:sp>
          <p:nvSpPr>
            <p:cNvPr id="25" name="Text Box 31">
              <a:extLst>
                <a:ext uri="{FF2B5EF4-FFF2-40B4-BE49-F238E27FC236}">
                  <a16:creationId xmlns:a16="http://schemas.microsoft.com/office/drawing/2014/main" id="{32753489-C79D-4394-827E-79474364F6B6}"/>
                </a:ext>
              </a:extLst>
            </p:cNvPr>
            <p:cNvSpPr txBox="1">
              <a:spLocks noChangeArrowheads="1"/>
            </p:cNvSpPr>
            <p:nvPr/>
          </p:nvSpPr>
          <p:spPr bwMode="auto">
            <a:xfrm>
              <a:off x="6625318" y="2443953"/>
              <a:ext cx="460376" cy="766762"/>
            </a:xfrm>
            <a:prstGeom prst="rect">
              <a:avLst/>
            </a:prstGeom>
            <a:noFill/>
            <a:ln w="9525">
              <a:noFill/>
              <a:miter lim="800000"/>
              <a:headEnd/>
              <a:tailEnd/>
            </a:ln>
          </p:spPr>
          <p:txBody>
            <a:bodyPr vert="eaVert" anchor="ctr" anchorCtr="1"/>
            <a:lstStyle/>
            <a:p>
              <a:pPr algn="dist">
                <a:defRPr/>
              </a:pPr>
              <a:r>
                <a:rPr kumimoji="0" lang="ja-JP" altLang="en-US" sz="900">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取材、または資料の提供</a:t>
              </a:r>
            </a:p>
          </p:txBody>
        </p:sp>
        <p:sp>
          <p:nvSpPr>
            <p:cNvPr id="26" name="AutoShape 32">
              <a:extLst>
                <a:ext uri="{FF2B5EF4-FFF2-40B4-BE49-F238E27FC236}">
                  <a16:creationId xmlns:a16="http://schemas.microsoft.com/office/drawing/2014/main" id="{59ED81D4-6C07-40D4-9C1D-45F11A80A720}"/>
                </a:ext>
              </a:extLst>
            </p:cNvPr>
            <p:cNvSpPr>
              <a:spLocks noChangeArrowheads="1"/>
            </p:cNvSpPr>
            <p:nvPr/>
          </p:nvSpPr>
          <p:spPr bwMode="auto">
            <a:xfrm flipV="1">
              <a:off x="6811055" y="3226590"/>
              <a:ext cx="88901" cy="128588"/>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a:solidFill>
                  <a:prstClr val="black"/>
                </a:solidFill>
                <a:ea typeface="HGP創英角ｺﾞｼｯｸUB" pitchFamily="50" charset="-128"/>
              </a:endParaRPr>
            </a:p>
          </p:txBody>
        </p:sp>
        <p:grpSp>
          <p:nvGrpSpPr>
            <p:cNvPr id="27" name="グループ化 90">
              <a:extLst>
                <a:ext uri="{FF2B5EF4-FFF2-40B4-BE49-F238E27FC236}">
                  <a16:creationId xmlns:a16="http://schemas.microsoft.com/office/drawing/2014/main" id="{3655B018-0F16-4591-B7AA-39EE12798E76}"/>
                </a:ext>
              </a:extLst>
            </p:cNvPr>
            <p:cNvGrpSpPr>
              <a:grpSpLocks/>
            </p:cNvGrpSpPr>
            <p:nvPr/>
          </p:nvGrpSpPr>
          <p:grpSpPr bwMode="auto">
            <a:xfrm>
              <a:off x="7379385" y="2443961"/>
              <a:ext cx="322262" cy="911225"/>
              <a:chOff x="2609981" y="4689356"/>
              <a:chExt cx="323165" cy="910778"/>
            </a:xfrm>
          </p:grpSpPr>
          <p:sp>
            <p:nvSpPr>
              <p:cNvPr id="43" name="Text Box 31">
                <a:extLst>
                  <a:ext uri="{FF2B5EF4-FFF2-40B4-BE49-F238E27FC236}">
                    <a16:creationId xmlns:a16="http://schemas.microsoft.com/office/drawing/2014/main" id="{2E0174C3-14A3-45DF-8D0D-FE5A340F48BA}"/>
                  </a:ext>
                </a:extLst>
              </p:cNvPr>
              <p:cNvSpPr txBox="1">
                <a:spLocks noChangeArrowheads="1"/>
              </p:cNvSpPr>
              <p:nvPr/>
            </p:nvSpPr>
            <p:spPr bwMode="auto">
              <a:xfrm>
                <a:off x="2609981" y="4689356"/>
                <a:ext cx="323165" cy="766386"/>
              </a:xfrm>
              <a:prstGeom prst="rect">
                <a:avLst/>
              </a:prstGeom>
              <a:noFill/>
              <a:ln w="9525">
                <a:noFill/>
                <a:miter lim="800000"/>
                <a:headEnd/>
                <a:tailEnd/>
              </a:ln>
            </p:spPr>
            <p:txBody>
              <a:bodyPr vert="eaVert" anchor="ctr" anchorCtr="1"/>
              <a:lstStyle/>
              <a:p>
                <a:pPr algn="dist">
                  <a:defRPr/>
                </a:pPr>
                <a:r>
                  <a:rPr kumimoji="0" lang="ja-JP" altLang="en-US" sz="900">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内容決定</a:t>
                </a:r>
              </a:p>
            </p:txBody>
          </p:sp>
          <p:sp>
            <p:nvSpPr>
              <p:cNvPr id="44" name="AutoShape 32">
                <a:extLst>
                  <a:ext uri="{FF2B5EF4-FFF2-40B4-BE49-F238E27FC236}">
                    <a16:creationId xmlns:a16="http://schemas.microsoft.com/office/drawing/2014/main" id="{3E56E201-B364-4759-9BA4-FA24031C15F1}"/>
                  </a:ext>
                </a:extLst>
              </p:cNvPr>
              <p:cNvSpPr>
                <a:spLocks noChangeArrowheads="1"/>
              </p:cNvSpPr>
              <p:nvPr/>
            </p:nvSpPr>
            <p:spPr bwMode="auto">
              <a:xfrm flipV="1">
                <a:off x="2726320"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a:solidFill>
                    <a:prstClr val="black"/>
                  </a:solidFill>
                  <a:ea typeface="HGP創英角ｺﾞｼｯｸUB" pitchFamily="50" charset="-128"/>
                </a:endParaRPr>
              </a:p>
            </p:txBody>
          </p:sp>
        </p:grpSp>
        <p:grpSp>
          <p:nvGrpSpPr>
            <p:cNvPr id="28" name="グループ化 91">
              <a:extLst>
                <a:ext uri="{FF2B5EF4-FFF2-40B4-BE49-F238E27FC236}">
                  <a16:creationId xmlns:a16="http://schemas.microsoft.com/office/drawing/2014/main" id="{19CE81C2-3AFF-4249-AE34-2AD0CEBFBE57}"/>
                </a:ext>
              </a:extLst>
            </p:cNvPr>
            <p:cNvGrpSpPr>
              <a:grpSpLocks/>
            </p:cNvGrpSpPr>
            <p:nvPr/>
          </p:nvGrpSpPr>
          <p:grpSpPr bwMode="auto">
            <a:xfrm>
              <a:off x="7746093" y="2443961"/>
              <a:ext cx="322264" cy="911225"/>
              <a:chOff x="2609981" y="4689356"/>
              <a:chExt cx="323165" cy="910778"/>
            </a:xfrm>
          </p:grpSpPr>
          <p:sp>
            <p:nvSpPr>
              <p:cNvPr id="41" name="Text Box 31">
                <a:extLst>
                  <a:ext uri="{FF2B5EF4-FFF2-40B4-BE49-F238E27FC236}">
                    <a16:creationId xmlns:a16="http://schemas.microsoft.com/office/drawing/2014/main" id="{EBEF2292-0592-49C6-A22E-4B1E8D5C9789}"/>
                  </a:ext>
                </a:extLst>
              </p:cNvPr>
              <p:cNvSpPr txBox="1">
                <a:spLocks noChangeArrowheads="1"/>
              </p:cNvSpPr>
              <p:nvPr/>
            </p:nvSpPr>
            <p:spPr bwMode="auto">
              <a:xfrm>
                <a:off x="2609981" y="4689356"/>
                <a:ext cx="323165" cy="766386"/>
              </a:xfrm>
              <a:prstGeom prst="rect">
                <a:avLst/>
              </a:prstGeom>
              <a:noFill/>
              <a:ln w="9525">
                <a:noFill/>
                <a:miter lim="800000"/>
                <a:headEnd/>
                <a:tailEnd/>
              </a:ln>
            </p:spPr>
            <p:txBody>
              <a:bodyPr vert="eaVert" anchor="ctr" anchorCtr="1"/>
              <a:lstStyle/>
              <a:p>
                <a:pPr algn="dist">
                  <a:defRPr/>
                </a:pPr>
                <a:r>
                  <a:rPr kumimoji="0" lang="ja-JP" altLang="en-US" sz="900">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制作</a:t>
                </a:r>
              </a:p>
            </p:txBody>
          </p:sp>
          <p:sp>
            <p:nvSpPr>
              <p:cNvPr id="42" name="AutoShape 32">
                <a:extLst>
                  <a:ext uri="{FF2B5EF4-FFF2-40B4-BE49-F238E27FC236}">
                    <a16:creationId xmlns:a16="http://schemas.microsoft.com/office/drawing/2014/main" id="{D472A1DC-06B7-4A8E-A316-23A7A7B6CC50}"/>
                  </a:ext>
                </a:extLst>
              </p:cNvPr>
              <p:cNvSpPr>
                <a:spLocks noChangeArrowheads="1"/>
              </p:cNvSpPr>
              <p:nvPr/>
            </p:nvSpPr>
            <p:spPr bwMode="auto">
              <a:xfrm flipV="1">
                <a:off x="2726320"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a:solidFill>
                    <a:prstClr val="black"/>
                  </a:solidFill>
                  <a:ea typeface="HGP創英角ｺﾞｼｯｸUB" pitchFamily="50" charset="-128"/>
                </a:endParaRPr>
              </a:p>
            </p:txBody>
          </p:sp>
        </p:grpSp>
        <p:grpSp>
          <p:nvGrpSpPr>
            <p:cNvPr id="29" name="グループ化 94">
              <a:extLst>
                <a:ext uri="{FF2B5EF4-FFF2-40B4-BE49-F238E27FC236}">
                  <a16:creationId xmlns:a16="http://schemas.microsoft.com/office/drawing/2014/main" id="{8E7D0C82-00AA-4482-9E9D-B0633B018E11}"/>
                </a:ext>
              </a:extLst>
            </p:cNvPr>
            <p:cNvGrpSpPr>
              <a:grpSpLocks/>
            </p:cNvGrpSpPr>
            <p:nvPr/>
          </p:nvGrpSpPr>
          <p:grpSpPr bwMode="auto">
            <a:xfrm>
              <a:off x="8112806" y="2443961"/>
              <a:ext cx="323850" cy="911225"/>
              <a:chOff x="2609981" y="4689356"/>
              <a:chExt cx="323165" cy="910778"/>
            </a:xfrm>
          </p:grpSpPr>
          <p:sp>
            <p:nvSpPr>
              <p:cNvPr id="39" name="Text Box 31">
                <a:extLst>
                  <a:ext uri="{FF2B5EF4-FFF2-40B4-BE49-F238E27FC236}">
                    <a16:creationId xmlns:a16="http://schemas.microsoft.com/office/drawing/2014/main" id="{FA33ADD6-B8E0-4D13-AE5A-124888EBF96E}"/>
                  </a:ext>
                </a:extLst>
              </p:cNvPr>
              <p:cNvSpPr txBox="1">
                <a:spLocks noChangeArrowheads="1"/>
              </p:cNvSpPr>
              <p:nvPr/>
            </p:nvSpPr>
            <p:spPr bwMode="auto">
              <a:xfrm>
                <a:off x="2609981" y="4689356"/>
                <a:ext cx="323165" cy="766386"/>
              </a:xfrm>
              <a:prstGeom prst="rect">
                <a:avLst/>
              </a:prstGeom>
              <a:noFill/>
              <a:ln w="9525">
                <a:noFill/>
                <a:miter lim="800000"/>
                <a:headEnd/>
                <a:tailEnd/>
              </a:ln>
            </p:spPr>
            <p:txBody>
              <a:bodyPr vert="eaVert" anchor="ctr" anchorCtr="1"/>
              <a:lstStyle/>
              <a:p>
                <a:pPr algn="dist">
                  <a:defRPr/>
                </a:pPr>
                <a:r>
                  <a:rPr kumimoji="0" lang="ja-JP" altLang="en-US" sz="900">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校正作業</a:t>
                </a:r>
              </a:p>
            </p:txBody>
          </p:sp>
          <p:sp>
            <p:nvSpPr>
              <p:cNvPr id="40" name="AutoShape 32">
                <a:extLst>
                  <a:ext uri="{FF2B5EF4-FFF2-40B4-BE49-F238E27FC236}">
                    <a16:creationId xmlns:a16="http://schemas.microsoft.com/office/drawing/2014/main" id="{9FCB4E5B-3521-431B-A2F7-41C68653092E}"/>
                  </a:ext>
                </a:extLst>
              </p:cNvPr>
              <p:cNvSpPr>
                <a:spLocks noChangeArrowheads="1"/>
              </p:cNvSpPr>
              <p:nvPr/>
            </p:nvSpPr>
            <p:spPr bwMode="auto">
              <a:xfrm flipV="1">
                <a:off x="2726320"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a:solidFill>
                    <a:prstClr val="black"/>
                  </a:solidFill>
                  <a:ea typeface="HGP創英角ｺﾞｼｯｸUB" pitchFamily="50" charset="-128"/>
                </a:endParaRPr>
              </a:p>
            </p:txBody>
          </p:sp>
        </p:grpSp>
        <p:grpSp>
          <p:nvGrpSpPr>
            <p:cNvPr id="30" name="グループ化 97">
              <a:extLst>
                <a:ext uri="{FF2B5EF4-FFF2-40B4-BE49-F238E27FC236}">
                  <a16:creationId xmlns:a16="http://schemas.microsoft.com/office/drawing/2014/main" id="{D4EAF2E0-8757-49D5-B2B1-7AD2C579A61D}"/>
                </a:ext>
              </a:extLst>
            </p:cNvPr>
            <p:cNvGrpSpPr>
              <a:grpSpLocks/>
            </p:cNvGrpSpPr>
            <p:nvPr/>
          </p:nvGrpSpPr>
          <p:grpSpPr bwMode="auto">
            <a:xfrm>
              <a:off x="8481106" y="2443961"/>
              <a:ext cx="323850" cy="911225"/>
              <a:chOff x="2609981" y="4689356"/>
              <a:chExt cx="323165" cy="910778"/>
            </a:xfrm>
          </p:grpSpPr>
          <p:sp>
            <p:nvSpPr>
              <p:cNvPr id="37" name="Text Box 31">
                <a:extLst>
                  <a:ext uri="{FF2B5EF4-FFF2-40B4-BE49-F238E27FC236}">
                    <a16:creationId xmlns:a16="http://schemas.microsoft.com/office/drawing/2014/main" id="{8165EE08-2205-4FDD-B3AF-FCC8E5316BC8}"/>
                  </a:ext>
                </a:extLst>
              </p:cNvPr>
              <p:cNvSpPr txBox="1">
                <a:spLocks noChangeArrowheads="1"/>
              </p:cNvSpPr>
              <p:nvPr/>
            </p:nvSpPr>
            <p:spPr bwMode="auto">
              <a:xfrm>
                <a:off x="2609981" y="4689356"/>
                <a:ext cx="323165" cy="766386"/>
              </a:xfrm>
              <a:prstGeom prst="rect">
                <a:avLst/>
              </a:prstGeom>
              <a:noFill/>
              <a:ln w="9525">
                <a:noFill/>
                <a:miter lim="800000"/>
                <a:headEnd/>
                <a:tailEnd/>
              </a:ln>
            </p:spPr>
            <p:txBody>
              <a:bodyPr vert="eaVert" anchor="ctr" anchorCtr="1"/>
              <a:lstStyle/>
              <a:p>
                <a:pPr algn="dist">
                  <a:defRPr/>
                </a:pPr>
                <a:r>
                  <a:rPr kumimoji="0" lang="ja-JP" altLang="en-US" sz="900">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計測タグ設定</a:t>
                </a:r>
              </a:p>
            </p:txBody>
          </p:sp>
          <p:sp>
            <p:nvSpPr>
              <p:cNvPr id="38" name="AutoShape 32">
                <a:extLst>
                  <a:ext uri="{FF2B5EF4-FFF2-40B4-BE49-F238E27FC236}">
                    <a16:creationId xmlns:a16="http://schemas.microsoft.com/office/drawing/2014/main" id="{B69E4F38-3A80-4065-83DE-5C96B1583962}"/>
                  </a:ext>
                </a:extLst>
              </p:cNvPr>
              <p:cNvSpPr>
                <a:spLocks noChangeArrowheads="1"/>
              </p:cNvSpPr>
              <p:nvPr/>
            </p:nvSpPr>
            <p:spPr bwMode="auto">
              <a:xfrm flipV="1">
                <a:off x="2726320"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a:solidFill>
                    <a:prstClr val="black"/>
                  </a:solidFill>
                  <a:ea typeface="HGP創英角ｺﾞｼｯｸUB" pitchFamily="50" charset="-128"/>
                </a:endParaRPr>
              </a:p>
            </p:txBody>
          </p:sp>
        </p:grpSp>
        <p:grpSp>
          <p:nvGrpSpPr>
            <p:cNvPr id="31" name="グループ化 100">
              <a:extLst>
                <a:ext uri="{FF2B5EF4-FFF2-40B4-BE49-F238E27FC236}">
                  <a16:creationId xmlns:a16="http://schemas.microsoft.com/office/drawing/2014/main" id="{5E66D5B9-118A-49DA-8BD8-D0B0C62D20B2}"/>
                </a:ext>
              </a:extLst>
            </p:cNvPr>
            <p:cNvGrpSpPr>
              <a:grpSpLocks/>
            </p:cNvGrpSpPr>
            <p:nvPr/>
          </p:nvGrpSpPr>
          <p:grpSpPr bwMode="auto">
            <a:xfrm>
              <a:off x="8849406" y="2443961"/>
              <a:ext cx="322262" cy="911225"/>
              <a:chOff x="2609981" y="4689356"/>
              <a:chExt cx="323165" cy="910778"/>
            </a:xfrm>
          </p:grpSpPr>
          <p:sp>
            <p:nvSpPr>
              <p:cNvPr id="35" name="Text Box 31">
                <a:extLst>
                  <a:ext uri="{FF2B5EF4-FFF2-40B4-BE49-F238E27FC236}">
                    <a16:creationId xmlns:a16="http://schemas.microsoft.com/office/drawing/2014/main" id="{240A3D74-BA65-4DF8-92A3-B11BE782DCA7}"/>
                  </a:ext>
                </a:extLst>
              </p:cNvPr>
              <p:cNvSpPr txBox="1">
                <a:spLocks noChangeArrowheads="1"/>
              </p:cNvSpPr>
              <p:nvPr/>
            </p:nvSpPr>
            <p:spPr bwMode="auto">
              <a:xfrm>
                <a:off x="2609981" y="4689356"/>
                <a:ext cx="323165" cy="766386"/>
              </a:xfrm>
              <a:prstGeom prst="rect">
                <a:avLst/>
              </a:prstGeom>
              <a:noFill/>
              <a:ln w="9525">
                <a:noFill/>
                <a:miter lim="800000"/>
                <a:headEnd/>
                <a:tailEnd/>
              </a:ln>
            </p:spPr>
            <p:txBody>
              <a:bodyPr vert="eaVert" anchor="ctr" anchorCtr="1"/>
              <a:lstStyle/>
              <a:p>
                <a:pPr algn="dist">
                  <a:defRPr/>
                </a:pPr>
                <a:r>
                  <a:rPr kumimoji="0" lang="ja-JP" altLang="en-US" sz="900">
                    <a:solidFill>
                      <a:srgbClr val="006AB6"/>
                    </a:solidFill>
                    <a:latin typeface="メイリオ" panose="020B0604030504040204" pitchFamily="50" charset="-128"/>
                    <a:ea typeface="メイリオ" panose="020B0604030504040204" pitchFamily="50" charset="-128"/>
                    <a:cs typeface="メイリオ" panose="020B0604030504040204" pitchFamily="50" charset="-128"/>
                  </a:rPr>
                  <a:t>完成・公開</a:t>
                </a:r>
              </a:p>
            </p:txBody>
          </p:sp>
          <p:sp>
            <p:nvSpPr>
              <p:cNvPr id="36" name="AutoShape 32">
                <a:extLst>
                  <a:ext uri="{FF2B5EF4-FFF2-40B4-BE49-F238E27FC236}">
                    <a16:creationId xmlns:a16="http://schemas.microsoft.com/office/drawing/2014/main" id="{77226B86-4CC5-4178-BBB8-A84D982F14DC}"/>
                  </a:ext>
                </a:extLst>
              </p:cNvPr>
              <p:cNvSpPr>
                <a:spLocks noChangeArrowheads="1"/>
              </p:cNvSpPr>
              <p:nvPr/>
            </p:nvSpPr>
            <p:spPr bwMode="auto">
              <a:xfrm flipV="1">
                <a:off x="2726320" y="5471547"/>
                <a:ext cx="90488" cy="128587"/>
              </a:xfrm>
              <a:prstGeom prst="triangle">
                <a:avLst>
                  <a:gd name="adj" fmla="val 50000"/>
                </a:avLst>
              </a:prstGeom>
              <a:solidFill>
                <a:srgbClr val="0F3675"/>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a:endParaRPr lang="ja-JP" altLang="ja-JP">
                  <a:solidFill>
                    <a:prstClr val="black"/>
                  </a:solidFill>
                  <a:ea typeface="HGP創英角ｺﾞｼｯｸUB" pitchFamily="50" charset="-128"/>
                </a:endParaRPr>
              </a:p>
            </p:txBody>
          </p:sp>
        </p:grpSp>
        <p:sp>
          <p:nvSpPr>
            <p:cNvPr id="32" name="AutoShape 39">
              <a:extLst>
                <a:ext uri="{FF2B5EF4-FFF2-40B4-BE49-F238E27FC236}">
                  <a16:creationId xmlns:a16="http://schemas.microsoft.com/office/drawing/2014/main" id="{0FB2CCF7-D566-4266-9333-27E5FFFD812C}"/>
                </a:ext>
              </a:extLst>
            </p:cNvPr>
            <p:cNvSpPr>
              <a:spLocks/>
            </p:cNvSpPr>
            <p:nvPr/>
          </p:nvSpPr>
          <p:spPr bwMode="auto">
            <a:xfrm rot="5400000">
              <a:off x="8181071" y="2946543"/>
              <a:ext cx="215900" cy="1703387"/>
            </a:xfrm>
            <a:prstGeom prst="rightBrace">
              <a:avLst>
                <a:gd name="adj1" fmla="val 30098"/>
                <a:gd name="adj2" fmla="val 49264"/>
              </a:avLst>
            </a:prstGeom>
            <a:noFill/>
            <a:ln w="19050">
              <a:solidFill>
                <a:srgbClr val="0F3675"/>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lgn="ctr"/>
              <a:endParaRPr lang="ja-JP" altLang="ja-JP">
                <a:solidFill>
                  <a:prstClr val="black"/>
                </a:solidFill>
                <a:ea typeface="HGP創英角ｺﾞｼｯｸUB" pitchFamily="50" charset="-128"/>
              </a:endParaRPr>
            </a:p>
          </p:txBody>
        </p:sp>
        <p:sp>
          <p:nvSpPr>
            <p:cNvPr id="33" name="Text Box 41">
              <a:extLst>
                <a:ext uri="{FF2B5EF4-FFF2-40B4-BE49-F238E27FC236}">
                  <a16:creationId xmlns:a16="http://schemas.microsoft.com/office/drawing/2014/main" id="{838AF4D6-F013-4526-8B7A-2BF1596DAD8D}"/>
                </a:ext>
              </a:extLst>
            </p:cNvPr>
            <p:cNvSpPr txBox="1">
              <a:spLocks noChangeArrowheads="1"/>
            </p:cNvSpPr>
            <p:nvPr/>
          </p:nvSpPr>
          <p:spPr bwMode="auto">
            <a:xfrm>
              <a:off x="7224044" y="3873533"/>
              <a:ext cx="2129956" cy="236758"/>
            </a:xfrm>
            <a:prstGeom prst="rect">
              <a:avLst/>
            </a:prstGeom>
            <a:noFill/>
            <a:ln w="9525">
              <a:noFill/>
              <a:miter lim="800000"/>
              <a:headEnd/>
              <a:tailEnd/>
            </a:ln>
          </p:spPr>
          <p:txBody>
            <a:bodyPr wrap="none" anchor="ctr" anchorCtr="1">
              <a:spAutoFit/>
            </a:bodyPr>
            <a:lstStyle/>
            <a:p>
              <a:pPr algn="ctr">
                <a:defRPr/>
              </a:pPr>
              <a:r>
                <a:rPr lang="ja-JP" altLang="en-US" sz="1000">
                  <a:solidFill>
                    <a:srgbClr val="CC0000"/>
                  </a:solidFill>
                  <a:latin typeface="Meiryo UI" panose="020B0604030504040204" pitchFamily="50" charset="-128"/>
                  <a:ea typeface="Meiryo UI" panose="020B0604030504040204" pitchFamily="50" charset="-128"/>
                  <a:cs typeface="Meiryo UI" panose="020B0604030504040204" pitchFamily="50" charset="-128"/>
                </a:rPr>
                <a:t>制作期間の目安は、</a:t>
              </a:r>
              <a:r>
                <a:rPr lang="en-US" altLang="ja-JP" sz="1000">
                  <a:solidFill>
                    <a:srgbClr val="CC0000"/>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000">
                  <a:solidFill>
                    <a:srgbClr val="CC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a:solidFill>
                    <a:srgbClr val="CC0000"/>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000">
                  <a:solidFill>
                    <a:srgbClr val="CC0000"/>
                  </a:solidFill>
                  <a:latin typeface="Meiryo UI" panose="020B0604030504040204" pitchFamily="50" charset="-128"/>
                  <a:ea typeface="Meiryo UI" panose="020B0604030504040204" pitchFamily="50" charset="-128"/>
                  <a:cs typeface="Meiryo UI" panose="020B0604030504040204" pitchFamily="50" charset="-128"/>
                </a:rPr>
                <a:t>営業日</a:t>
              </a:r>
              <a:r>
                <a:rPr kumimoji="0" lang="ja-JP" altLang="en-US" sz="1000" baseline="30000">
                  <a:solidFill>
                    <a:srgbClr val="CC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000" baseline="30000">
                <a:solidFill>
                  <a:srgbClr val="CC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Text Box 40">
              <a:extLst>
                <a:ext uri="{FF2B5EF4-FFF2-40B4-BE49-F238E27FC236}">
                  <a16:creationId xmlns:a16="http://schemas.microsoft.com/office/drawing/2014/main" id="{1CC9666F-2525-4730-AB33-F39102E0C900}"/>
                </a:ext>
              </a:extLst>
            </p:cNvPr>
            <p:cNvSpPr txBox="1">
              <a:spLocks noChangeArrowheads="1"/>
            </p:cNvSpPr>
            <p:nvPr/>
          </p:nvSpPr>
          <p:spPr bwMode="auto">
            <a:xfrm>
              <a:off x="6795822" y="4035323"/>
              <a:ext cx="2880206" cy="20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＊制作にかかる期間は、メニューおよび企画の内容によって変わります</a:t>
              </a:r>
            </a:p>
          </p:txBody>
        </p:sp>
      </p:grpSp>
      <p:grpSp>
        <p:nvGrpSpPr>
          <p:cNvPr id="47" name="グループ化 46">
            <a:extLst>
              <a:ext uri="{FF2B5EF4-FFF2-40B4-BE49-F238E27FC236}">
                <a16:creationId xmlns:a16="http://schemas.microsoft.com/office/drawing/2014/main" id="{6F22F4B0-9DC2-4342-A964-ACA11F758F91}"/>
              </a:ext>
            </a:extLst>
          </p:cNvPr>
          <p:cNvGrpSpPr>
            <a:grpSpLocks noChangeAspect="1"/>
          </p:cNvGrpSpPr>
          <p:nvPr/>
        </p:nvGrpSpPr>
        <p:grpSpPr>
          <a:xfrm>
            <a:off x="4596009" y="4226708"/>
            <a:ext cx="4658029" cy="2144707"/>
            <a:chOff x="5027613" y="3753945"/>
            <a:chExt cx="4903188" cy="2257585"/>
          </a:xfrm>
        </p:grpSpPr>
        <p:sp>
          <p:nvSpPr>
            <p:cNvPr id="48" name="AutoShape 3">
              <a:extLst>
                <a:ext uri="{FF2B5EF4-FFF2-40B4-BE49-F238E27FC236}">
                  <a16:creationId xmlns:a16="http://schemas.microsoft.com/office/drawing/2014/main" id="{73484F8B-1779-46D0-95FD-DA45D8B754F9}"/>
                </a:ext>
              </a:extLst>
            </p:cNvPr>
            <p:cNvSpPr>
              <a:spLocks noChangeArrowheads="1"/>
            </p:cNvSpPr>
            <p:nvPr/>
          </p:nvSpPr>
          <p:spPr bwMode="auto">
            <a:xfrm>
              <a:off x="5027613" y="3753945"/>
              <a:ext cx="4903188" cy="2221693"/>
            </a:xfrm>
            <a:prstGeom prst="roundRect">
              <a:avLst>
                <a:gd name="adj" fmla="val 2106"/>
              </a:avLst>
            </a:prstGeom>
            <a:solidFill>
              <a:srgbClr val="FBFAF9"/>
            </a:solidFill>
            <a:ln w="9525" algn="ctr">
              <a:solidFill>
                <a:srgbClr val="1E3264"/>
              </a:solidFill>
              <a:round/>
              <a:headEnd/>
              <a:tailEnd/>
            </a:ln>
          </p:spPr>
          <p:txBody>
            <a:bodyPr wrap="none" anchor="ctr"/>
            <a:lstStyle/>
            <a:p>
              <a:pPr algn="ctr"/>
              <a:endParaRPr lang="ja-JP" altLang="ja-JP">
                <a:solidFill>
                  <a:prstClr val="black"/>
                </a:solidFill>
                <a:ea typeface="HGP創英角ｺﾞｼｯｸUB" pitchFamily="50" charset="-128"/>
              </a:endParaRPr>
            </a:p>
          </p:txBody>
        </p:sp>
        <p:grpSp>
          <p:nvGrpSpPr>
            <p:cNvPr id="49" name="グループ化 41">
              <a:extLst>
                <a:ext uri="{FF2B5EF4-FFF2-40B4-BE49-F238E27FC236}">
                  <a16:creationId xmlns:a16="http://schemas.microsoft.com/office/drawing/2014/main" id="{B63BCB11-BB15-43E3-99DB-54D909E1D426}"/>
                </a:ext>
              </a:extLst>
            </p:cNvPr>
            <p:cNvGrpSpPr>
              <a:grpSpLocks/>
            </p:cNvGrpSpPr>
            <p:nvPr/>
          </p:nvGrpSpPr>
          <p:grpSpPr bwMode="auto">
            <a:xfrm>
              <a:off x="5151587" y="3916927"/>
              <a:ext cx="1561811" cy="226783"/>
              <a:chOff x="5672138" y="3223988"/>
              <a:chExt cx="1524940" cy="226268"/>
            </a:xfrm>
          </p:grpSpPr>
          <p:sp>
            <p:nvSpPr>
              <p:cNvPr id="58" name="Text Box 8">
                <a:extLst>
                  <a:ext uri="{FF2B5EF4-FFF2-40B4-BE49-F238E27FC236}">
                    <a16:creationId xmlns:a16="http://schemas.microsoft.com/office/drawing/2014/main" id="{CCAB3643-3B22-466C-8B4F-D2F10B58E8F3}"/>
                  </a:ext>
                </a:extLst>
              </p:cNvPr>
              <p:cNvSpPr txBox="1">
                <a:spLocks noChangeArrowheads="1"/>
              </p:cNvSpPr>
              <p:nvPr/>
            </p:nvSpPr>
            <p:spPr bwMode="auto">
              <a:xfrm>
                <a:off x="5905410" y="3223988"/>
                <a:ext cx="1291668" cy="226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400">
                    <a:solidFill>
                      <a:srgbClr val="1F497D"/>
                    </a:solidFill>
                    <a:latin typeface="Meiryo UI" panose="020B0604030504040204" pitchFamily="50" charset="-128"/>
                    <a:ea typeface="Meiryo UI" panose="020B0604030504040204" pitchFamily="50" charset="-128"/>
                    <a:cs typeface="Meiryo UI" panose="020B0604030504040204" pitchFamily="50" charset="-128"/>
                  </a:rPr>
                  <a:t>誘導プランの概要</a:t>
                </a:r>
              </a:p>
            </p:txBody>
          </p:sp>
          <p:sp>
            <p:nvSpPr>
              <p:cNvPr id="59" name="Freeform 290">
                <a:extLst>
                  <a:ext uri="{FF2B5EF4-FFF2-40B4-BE49-F238E27FC236}">
                    <a16:creationId xmlns:a16="http://schemas.microsoft.com/office/drawing/2014/main" id="{35AB026C-CCE9-4429-B9B0-35981B5E2602}"/>
                  </a:ext>
                </a:extLst>
              </p:cNvPr>
              <p:cNvSpPr>
                <a:spLocks noEditPoints="1"/>
              </p:cNvSpPr>
              <p:nvPr/>
            </p:nvSpPr>
            <p:spPr bwMode="auto">
              <a:xfrm>
                <a:off x="5672138" y="3249319"/>
                <a:ext cx="164781" cy="164781"/>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grpSp>
        <p:sp>
          <p:nvSpPr>
            <p:cNvPr id="50" name="角丸四角形 73">
              <a:extLst>
                <a:ext uri="{FF2B5EF4-FFF2-40B4-BE49-F238E27FC236}">
                  <a16:creationId xmlns:a16="http://schemas.microsoft.com/office/drawing/2014/main" id="{D6BBDAF4-F3DA-4945-8980-A96B9CE12891}"/>
                </a:ext>
              </a:extLst>
            </p:cNvPr>
            <p:cNvSpPr>
              <a:spLocks noChangeArrowheads="1"/>
            </p:cNvSpPr>
            <p:nvPr/>
          </p:nvSpPr>
          <p:spPr bwMode="auto">
            <a:xfrm>
              <a:off x="5282572" y="4220477"/>
              <a:ext cx="1246809" cy="216058"/>
            </a:xfrm>
            <a:prstGeom prst="roundRect">
              <a:avLst>
                <a:gd name="adj" fmla="val 50000"/>
              </a:avLst>
            </a:prstGeom>
            <a:solidFill>
              <a:schemeClr val="bg1"/>
            </a:solidFill>
            <a:ln w="12700" algn="ctr">
              <a:solidFill>
                <a:srgbClr val="006AB6"/>
              </a:solidFill>
              <a:round/>
              <a:headEnd/>
              <a:tailEnd/>
            </a:ln>
          </p:spPr>
          <p:txBody>
            <a:bodyPr wrap="none" anchor="ctr"/>
            <a:lstStyle/>
            <a:p>
              <a:pPr algn="ctr"/>
              <a:r>
                <a:rPr kumimoji="0" lang="ja-JP" altLang="en-US" sz="1000">
                  <a:solidFill>
                    <a:srgbClr val="006AB6"/>
                  </a:solidFill>
                  <a:latin typeface="Meiryo UI" panose="020B0604030504040204" pitchFamily="50" charset="-128"/>
                  <a:ea typeface="Meiryo UI" panose="020B0604030504040204" pitchFamily="50" charset="-128"/>
                  <a:cs typeface="Meiryo UI" panose="020B0604030504040204" pitchFamily="50" charset="-128"/>
                </a:rPr>
                <a:t>広告スペース</a:t>
              </a:r>
            </a:p>
          </p:txBody>
        </p:sp>
        <p:sp>
          <p:nvSpPr>
            <p:cNvPr id="51" name="正方形/長方形 74">
              <a:extLst>
                <a:ext uri="{FF2B5EF4-FFF2-40B4-BE49-F238E27FC236}">
                  <a16:creationId xmlns:a16="http://schemas.microsoft.com/office/drawing/2014/main" id="{169AC23B-D0C3-4AEA-BDBC-4919B3452845}"/>
                </a:ext>
              </a:extLst>
            </p:cNvPr>
            <p:cNvSpPr>
              <a:spLocks noChangeArrowheads="1"/>
            </p:cNvSpPr>
            <p:nvPr/>
          </p:nvSpPr>
          <p:spPr bwMode="auto">
            <a:xfrm>
              <a:off x="6767963" y="4162753"/>
              <a:ext cx="2573579" cy="38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レクタングル、テキスト広告など</a:t>
              </a:r>
              <a:endParaRPr kumimoji="0" lang="ja-JP" altLang="en-US" sz="9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広告主様のご希望に応じて、誘導枠をご提案します。</a:t>
              </a:r>
            </a:p>
          </p:txBody>
        </p:sp>
        <p:grpSp>
          <p:nvGrpSpPr>
            <p:cNvPr id="52" name="グループ化 75">
              <a:extLst>
                <a:ext uri="{FF2B5EF4-FFF2-40B4-BE49-F238E27FC236}">
                  <a16:creationId xmlns:a16="http://schemas.microsoft.com/office/drawing/2014/main" id="{78564E07-E5D4-4613-BB63-192B1AFD0140}"/>
                </a:ext>
              </a:extLst>
            </p:cNvPr>
            <p:cNvGrpSpPr>
              <a:grpSpLocks/>
            </p:cNvGrpSpPr>
            <p:nvPr/>
          </p:nvGrpSpPr>
          <p:grpSpPr bwMode="auto">
            <a:xfrm>
              <a:off x="5282571" y="4625191"/>
              <a:ext cx="3927416" cy="404969"/>
              <a:chOff x="5175799" y="3708704"/>
              <a:chExt cx="3834658" cy="404906"/>
            </a:xfrm>
          </p:grpSpPr>
          <p:sp>
            <p:nvSpPr>
              <p:cNvPr id="56" name="角丸四角形 76">
                <a:extLst>
                  <a:ext uri="{FF2B5EF4-FFF2-40B4-BE49-F238E27FC236}">
                    <a16:creationId xmlns:a16="http://schemas.microsoft.com/office/drawing/2014/main" id="{29FFE35C-3041-42C4-8F2B-BA1BC66CD3A5}"/>
                  </a:ext>
                </a:extLst>
              </p:cNvPr>
              <p:cNvSpPr>
                <a:spLocks noChangeArrowheads="1"/>
              </p:cNvSpPr>
              <p:nvPr/>
            </p:nvSpPr>
            <p:spPr bwMode="auto">
              <a:xfrm>
                <a:off x="5175799" y="3749946"/>
                <a:ext cx="1217361" cy="216024"/>
              </a:xfrm>
              <a:prstGeom prst="roundRect">
                <a:avLst>
                  <a:gd name="adj" fmla="val 50000"/>
                </a:avLst>
              </a:prstGeom>
              <a:solidFill>
                <a:schemeClr val="bg1"/>
              </a:solidFill>
              <a:ln w="12700" algn="ctr">
                <a:solidFill>
                  <a:srgbClr val="006AB6"/>
                </a:solidFill>
                <a:round/>
                <a:headEnd/>
                <a:tailEnd/>
              </a:ln>
            </p:spPr>
            <p:txBody>
              <a:bodyPr wrap="none" anchor="ctr"/>
              <a:lstStyle/>
              <a:p>
                <a:pPr algn="ctr"/>
                <a:r>
                  <a:rPr kumimoji="0" lang="ja-JP" altLang="en-US" sz="1000">
                    <a:solidFill>
                      <a:srgbClr val="006AB6"/>
                    </a:solidFill>
                    <a:latin typeface="Meiryo UI" panose="020B0604030504040204" pitchFamily="50" charset="-128"/>
                    <a:ea typeface="Meiryo UI" panose="020B0604030504040204" pitchFamily="50" charset="-128"/>
                    <a:cs typeface="Meiryo UI" panose="020B0604030504040204" pitchFamily="50" charset="-128"/>
                  </a:rPr>
                  <a:t>タイアップ告知枠</a:t>
                </a:r>
              </a:p>
            </p:txBody>
          </p:sp>
          <p:sp>
            <p:nvSpPr>
              <p:cNvPr id="57" name="正方形/長方形 56">
                <a:extLst>
                  <a:ext uri="{FF2B5EF4-FFF2-40B4-BE49-F238E27FC236}">
                    <a16:creationId xmlns:a16="http://schemas.microsoft.com/office/drawing/2014/main" id="{841ECA89-2861-4450-B8CD-89B854F6DA39}"/>
                  </a:ext>
                </a:extLst>
              </p:cNvPr>
              <p:cNvSpPr/>
              <p:nvPr/>
            </p:nvSpPr>
            <p:spPr>
              <a:xfrm>
                <a:off x="6603102" y="3708704"/>
                <a:ext cx="2407355" cy="404906"/>
              </a:xfrm>
              <a:prstGeom prst="rect">
                <a:avLst/>
              </a:prstGeom>
            </p:spPr>
            <p:txBody>
              <a:bodyPr wrap="none">
                <a:spAutoFit/>
              </a:bodyPr>
              <a:lstStyle/>
              <a:p>
                <a:pPr>
                  <a:defRPr/>
                </a:pP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特別付帯枠 など</a:t>
                </a:r>
              </a:p>
              <a:p>
                <a:pPr>
                  <a:tabLst>
                    <a:tab pos="177800" algn="l"/>
                  </a:tabLst>
                  <a:defRPr/>
                </a:pPr>
                <a:r>
                  <a:rPr kumimoji="0"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ローテーション表示・インプレッション非保証です。</a:t>
                </a:r>
                <a:r>
                  <a:rPr kumimoji="0" lang="ja-JP" altLang="en-US" sz="800" dirty="0">
                    <a:solidFill>
                      <a:prstClr val="black"/>
                    </a:solidFill>
                    <a:ea typeface="HGPｺﾞｼｯｸM" pitchFamily="50" charset="-128"/>
                  </a:rPr>
                  <a:t>　</a:t>
                </a:r>
                <a:r>
                  <a:rPr kumimoji="0" lang="ja-JP" altLang="en-US" sz="900" dirty="0">
                    <a:solidFill>
                      <a:prstClr val="black"/>
                    </a:solidFill>
                    <a:ea typeface="HGPｺﾞｼｯｸM" pitchFamily="50" charset="-128"/>
                  </a:rPr>
                  <a:t>　</a:t>
                </a:r>
              </a:p>
            </p:txBody>
          </p:sp>
        </p:grpSp>
        <p:grpSp>
          <p:nvGrpSpPr>
            <p:cNvPr id="53" name="グループ化 78">
              <a:extLst>
                <a:ext uri="{FF2B5EF4-FFF2-40B4-BE49-F238E27FC236}">
                  <a16:creationId xmlns:a16="http://schemas.microsoft.com/office/drawing/2014/main" id="{656646A9-71EB-43BC-949E-6139D0B2C7EE}"/>
                </a:ext>
              </a:extLst>
            </p:cNvPr>
            <p:cNvGrpSpPr>
              <a:grpSpLocks/>
            </p:cNvGrpSpPr>
            <p:nvPr/>
          </p:nvGrpSpPr>
          <p:grpSpPr bwMode="auto">
            <a:xfrm>
              <a:off x="5282573" y="5072002"/>
              <a:ext cx="4474126" cy="939528"/>
              <a:chOff x="5175799" y="3423960"/>
              <a:chExt cx="4368456" cy="939383"/>
            </a:xfrm>
          </p:grpSpPr>
          <p:sp>
            <p:nvSpPr>
              <p:cNvPr id="54" name="角丸四角形 79">
                <a:extLst>
                  <a:ext uri="{FF2B5EF4-FFF2-40B4-BE49-F238E27FC236}">
                    <a16:creationId xmlns:a16="http://schemas.microsoft.com/office/drawing/2014/main" id="{3E060D46-BF6E-4D95-884A-9E3E53E58A31}"/>
                  </a:ext>
                </a:extLst>
              </p:cNvPr>
              <p:cNvSpPr>
                <a:spLocks noChangeArrowheads="1"/>
              </p:cNvSpPr>
              <p:nvPr/>
            </p:nvSpPr>
            <p:spPr bwMode="auto">
              <a:xfrm>
                <a:off x="5175799" y="3487155"/>
                <a:ext cx="1217361" cy="216026"/>
              </a:xfrm>
              <a:prstGeom prst="roundRect">
                <a:avLst>
                  <a:gd name="adj" fmla="val 50000"/>
                </a:avLst>
              </a:prstGeom>
              <a:solidFill>
                <a:schemeClr val="bg1"/>
              </a:solidFill>
              <a:ln w="12700" algn="ctr">
                <a:solidFill>
                  <a:srgbClr val="006AB6"/>
                </a:solidFill>
                <a:round/>
                <a:headEnd/>
                <a:tailEnd/>
              </a:ln>
            </p:spPr>
            <p:txBody>
              <a:bodyPr wrap="none" anchor="ctr"/>
              <a:lstStyle/>
              <a:p>
                <a:pPr algn="ctr"/>
                <a:r>
                  <a:rPr kumimoji="0" lang="ja-JP" altLang="en-US" sz="1000">
                    <a:solidFill>
                      <a:srgbClr val="006AB6"/>
                    </a:solidFill>
                    <a:latin typeface="Meiryo UI" panose="020B0604030504040204" pitchFamily="50" charset="-128"/>
                    <a:ea typeface="Meiryo UI" panose="020B0604030504040204" pitchFamily="50" charset="-128"/>
                    <a:cs typeface="Meiryo UI" panose="020B0604030504040204" pitchFamily="50" charset="-128"/>
                  </a:rPr>
                  <a:t>実施料金</a:t>
                </a:r>
              </a:p>
            </p:txBody>
          </p:sp>
          <p:sp>
            <p:nvSpPr>
              <p:cNvPr id="55" name="正方形/長方形 80">
                <a:extLst>
                  <a:ext uri="{FF2B5EF4-FFF2-40B4-BE49-F238E27FC236}">
                    <a16:creationId xmlns:a16="http://schemas.microsoft.com/office/drawing/2014/main" id="{127DC138-338F-4DEB-9A64-82092E1CDA51}"/>
                  </a:ext>
                </a:extLst>
              </p:cNvPr>
              <p:cNvSpPr>
                <a:spLocks noChangeArrowheads="1"/>
              </p:cNvSpPr>
              <p:nvPr/>
            </p:nvSpPr>
            <p:spPr bwMode="auto">
              <a:xfrm>
                <a:off x="6603104" y="3423960"/>
                <a:ext cx="2941151" cy="93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spAutoFit/>
              </a:bodyPr>
              <a:lstStyle/>
              <a:p>
                <a:pPr>
                  <a:tabLst>
                    <a:tab pos="271463" algn="l"/>
                  </a:tabLst>
                </a:pP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メニューによって異なります。</a:t>
                </a:r>
                <a:endParaRPr lang="en-US" altLang="ja-JP" sz="10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tabLst>
                    <a:tab pos="271463" algn="l"/>
                  </a:tabLst>
                </a:pPr>
                <a:r>
                  <a:rPr lang="ja-JP" altLang="en-US" sz="1000">
                    <a:latin typeface="Meiryo UI"/>
                    <a:ea typeface="Meiryo UI"/>
                    <a:cs typeface="Meiryo UI" panose="020B0604030504040204" pitchFamily="50" charset="-128"/>
                  </a:rPr>
                  <a:t>「タイアップメニュー一覧」をご参照ください</a:t>
                </a:r>
              </a:p>
              <a:p>
                <a:pPr>
                  <a:tabLst>
                    <a:tab pos="271463" algn="l"/>
                  </a:tabLst>
                </a:pPr>
                <a:r>
                  <a:rPr kumimoji="0" lang="en-US" altLang="ja-JP" sz="800">
                    <a:latin typeface="Meiryo UI"/>
                    <a:ea typeface="Meiryo UI"/>
                    <a:cs typeface="Meiryo UI" panose="020B0604030504040204" pitchFamily="50" charset="-128"/>
                  </a:rPr>
                  <a:t>※</a:t>
                </a:r>
                <a:r>
                  <a:rPr kumimoji="0" lang="ja-JP" altLang="en-US" sz="800">
                    <a:latin typeface="Meiryo UI"/>
                    <a:ea typeface="Meiryo UI"/>
                    <a:cs typeface="Meiryo UI" panose="020B0604030504040204" pitchFamily="50" charset="-128"/>
                  </a:rPr>
                  <a:t>タレント・著名人の起用や遠隔地での取材など企画内容によって</a:t>
                </a:r>
                <a:endParaRPr kumimoji="0" lang="en-US" altLang="ja-JP" sz="800">
                  <a:latin typeface="Meiryo UI"/>
                  <a:ea typeface="Meiryo UI"/>
                  <a:cs typeface="Meiryo UI" panose="020B0604030504040204" pitchFamily="50" charset="-128"/>
                </a:endParaRPr>
              </a:p>
              <a:p>
                <a:pPr>
                  <a:tabLst>
                    <a:tab pos="271463" algn="l"/>
                  </a:tabLst>
                </a:pP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　 実費や追加料金が必要になる場合があります。</a:t>
                </a:r>
                <a:endParaRPr kumimoji="0"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tabLst>
                    <a:tab pos="271463" algn="l"/>
                  </a:tabLst>
                </a:pPr>
                <a:r>
                  <a:rPr kumimoji="0" lang="en-US" altLang="ja-JP" sz="800">
                    <a:latin typeface="Meiryo UI"/>
                    <a:ea typeface="Meiryo UI"/>
                    <a:cs typeface="Meiryo UI" panose="020B0604030504040204" pitchFamily="50" charset="-128"/>
                  </a:rPr>
                  <a:t>※</a:t>
                </a:r>
                <a:r>
                  <a:rPr kumimoji="0" lang="ja-JP" altLang="en-US" sz="800">
                    <a:latin typeface="Meiryo UI"/>
                    <a:ea typeface="Meiryo UI"/>
                    <a:cs typeface="Meiryo UI" panose="020B0604030504040204" pitchFamily="50" charset="-128"/>
                  </a:rPr>
                  <a:t>制作費やリポートは料金に含まれています。</a:t>
                </a:r>
                <a:endParaRPr kumimoji="0" lang="en-US" altLang="ja-JP" sz="800">
                  <a:latin typeface="Meiryo UI"/>
                  <a:ea typeface="Meiryo UI"/>
                  <a:cs typeface="Meiryo UI" panose="020B0604030504040204" pitchFamily="50" charset="-128"/>
                </a:endParaRPr>
              </a:p>
              <a:p>
                <a:pPr>
                  <a:tabLst>
                    <a:tab pos="271463" algn="l"/>
                  </a:tabLst>
                </a:pPr>
                <a:r>
                  <a:rPr kumimoji="0" lang="en-US" altLang="ja-JP" sz="800">
                    <a:latin typeface="Meiryo UI"/>
                    <a:ea typeface="Meiryo UI"/>
                    <a:cs typeface="Meiryo UI" panose="020B0604030504040204" pitchFamily="50" charset="-128"/>
                  </a:rPr>
                  <a:t>※</a:t>
                </a:r>
                <a:r>
                  <a:rPr kumimoji="0" lang="ja-JP" altLang="en-US" sz="800">
                    <a:latin typeface="Meiryo UI"/>
                    <a:ea typeface="Meiryo UI"/>
                    <a:cs typeface="Meiryo UI" panose="020B0604030504040204" pitchFamily="50" charset="-128"/>
                  </a:rPr>
                  <a:t>二次利用費はご相談ください。</a:t>
                </a:r>
                <a:endParaRPr lang="ja-JP" altLang="en-US" sz="800">
                  <a:latin typeface="Meiryo UI"/>
                  <a:ea typeface="Meiryo UI"/>
                  <a:cs typeface="Meiryo UI" panose="020B0604030504040204" pitchFamily="50" charset="-128"/>
                </a:endParaRPr>
              </a:p>
            </p:txBody>
          </p:sp>
        </p:grpSp>
      </p:grpSp>
      <p:sp>
        <p:nvSpPr>
          <p:cNvPr id="65" name="正方形/長方形 64">
            <a:extLst>
              <a:ext uri="{FF2B5EF4-FFF2-40B4-BE49-F238E27FC236}">
                <a16:creationId xmlns:a16="http://schemas.microsoft.com/office/drawing/2014/main" id="{A2D45FCB-2585-4A50-B655-AF40C7E3E1F8}"/>
              </a:ext>
            </a:extLst>
          </p:cNvPr>
          <p:cNvSpPr/>
          <p:nvPr/>
        </p:nvSpPr>
        <p:spPr>
          <a:xfrm>
            <a:off x="1860616" y="2435765"/>
            <a:ext cx="452247" cy="46014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a:extLst>
              <a:ext uri="{FF2B5EF4-FFF2-40B4-BE49-F238E27FC236}">
                <a16:creationId xmlns:a16="http://schemas.microsoft.com/office/drawing/2014/main" id="{D0312DA9-9E01-4766-AED2-78E6D8ECC5BB}"/>
              </a:ext>
            </a:extLst>
          </p:cNvPr>
          <p:cNvSpPr/>
          <p:nvPr/>
        </p:nvSpPr>
        <p:spPr>
          <a:xfrm>
            <a:off x="1816934" y="2499151"/>
            <a:ext cx="903886" cy="338554"/>
          </a:xfrm>
          <a:prstGeom prst="rect">
            <a:avLst/>
          </a:prstGeom>
        </p:spPr>
        <p:txBody>
          <a:bodyPr wrap="square">
            <a:spAutoFit/>
          </a:bodyPr>
          <a:lstStyle/>
          <a:p>
            <a:r>
              <a:rPr lang="en-US" altLang="ja-JP" sz="800">
                <a:solidFill>
                  <a:schemeClr val="bg1"/>
                </a:solidFill>
                <a:latin typeface="Meiryo UI" panose="020B0604030504040204" pitchFamily="50" charset="-128"/>
                <a:ea typeface="Meiryo UI" panose="020B0604030504040204" pitchFamily="50" charset="-128"/>
              </a:rPr>
              <a:t>PR</a:t>
            </a:r>
            <a:br>
              <a:rPr lang="en-US" altLang="ja-JP" sz="800">
                <a:solidFill>
                  <a:schemeClr val="bg1"/>
                </a:solidFill>
                <a:latin typeface="Meiryo UI" panose="020B0604030504040204" pitchFamily="50" charset="-128"/>
                <a:ea typeface="Meiryo UI" panose="020B0604030504040204" pitchFamily="50" charset="-128"/>
              </a:rPr>
            </a:br>
            <a:r>
              <a:rPr lang="ja-JP" altLang="en-US" sz="800">
                <a:solidFill>
                  <a:schemeClr val="bg1"/>
                </a:solidFill>
                <a:latin typeface="Meiryo UI" panose="020B0604030504040204" pitchFamily="50" charset="-128"/>
                <a:ea typeface="Meiryo UI" panose="020B0604030504040204" pitchFamily="50" charset="-128"/>
              </a:rPr>
              <a:t>情報枠</a:t>
            </a:r>
          </a:p>
        </p:txBody>
      </p:sp>
      <p:sp>
        <p:nvSpPr>
          <p:cNvPr id="68" name="Text Box 16">
            <a:extLst>
              <a:ext uri="{FF2B5EF4-FFF2-40B4-BE49-F238E27FC236}">
                <a16:creationId xmlns:a16="http://schemas.microsoft.com/office/drawing/2014/main" id="{5FE1B52E-C436-44C1-8964-48F252AD2901}"/>
              </a:ext>
            </a:extLst>
          </p:cNvPr>
          <p:cNvSpPr txBox="1">
            <a:spLocks noChangeArrowheads="1"/>
          </p:cNvSpPr>
          <p:nvPr/>
        </p:nvSpPr>
        <p:spPr bwMode="auto">
          <a:xfrm>
            <a:off x="9053343" y="6316928"/>
            <a:ext cx="84029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a:solidFill>
                  <a:srgbClr val="C00000"/>
                </a:solidFill>
                <a:latin typeface="Century Gothic"/>
                <a:ea typeface="HGPｺﾞｼｯｸM"/>
              </a:rPr>
              <a:t>2019.6.19</a:t>
            </a:r>
            <a:r>
              <a:rPr kumimoji="0" lang="ja-JP" altLang="en-US" sz="800">
                <a:solidFill>
                  <a:srgbClr val="C00000"/>
                </a:solidFill>
                <a:latin typeface="Century Gothic"/>
                <a:ea typeface="HGPｺﾞｼｯｸM"/>
              </a:rPr>
              <a:t>更新</a:t>
            </a:r>
          </a:p>
        </p:txBody>
      </p:sp>
      <p:grpSp>
        <p:nvGrpSpPr>
          <p:cNvPr id="5" name="グループ化 4">
            <a:extLst>
              <a:ext uri="{FF2B5EF4-FFF2-40B4-BE49-F238E27FC236}">
                <a16:creationId xmlns:a16="http://schemas.microsoft.com/office/drawing/2014/main" id="{E59E962A-F3E5-4A5C-B0CE-DED42A59A66E}"/>
              </a:ext>
            </a:extLst>
          </p:cNvPr>
          <p:cNvGrpSpPr/>
          <p:nvPr/>
        </p:nvGrpSpPr>
        <p:grpSpPr>
          <a:xfrm>
            <a:off x="506488" y="923554"/>
            <a:ext cx="3219102" cy="6138128"/>
            <a:chOff x="506488" y="923554"/>
            <a:chExt cx="3219102" cy="6138128"/>
          </a:xfrm>
        </p:grpSpPr>
        <p:pic>
          <p:nvPicPr>
            <p:cNvPr id="61" name="Picture 4" descr="C:\Users\nk19683\Downloads\SP.png">
              <a:extLst>
                <a:ext uri="{FF2B5EF4-FFF2-40B4-BE49-F238E27FC236}">
                  <a16:creationId xmlns:a16="http://schemas.microsoft.com/office/drawing/2014/main" id="{2474E988-82EF-4E3B-BFB6-DB9F205DFF7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724322" y="923554"/>
              <a:ext cx="1001268" cy="210600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 descr="C:\Users\nk19683\Downloads\PR.png">
              <a:extLst>
                <a:ext uri="{FF2B5EF4-FFF2-40B4-BE49-F238E27FC236}">
                  <a16:creationId xmlns:a16="http://schemas.microsoft.com/office/drawing/2014/main" id="{44697476-8532-44EA-9FEC-D9347577736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81393" y="3461682"/>
              <a:ext cx="2742857" cy="3600000"/>
            </a:xfrm>
            <a:prstGeom prst="rect">
              <a:avLst/>
            </a:prstGeom>
            <a:noFill/>
            <a:extLst>
              <a:ext uri="{909E8E84-426E-40DD-AFC4-6F175D3DCCD1}">
                <a14:hiddenFill xmlns:a14="http://schemas.microsoft.com/office/drawing/2010/main">
                  <a:solidFill>
                    <a:srgbClr val="FFFFFF"/>
                  </a:solidFill>
                </a14:hiddenFill>
              </a:ext>
            </a:extLst>
          </p:spPr>
        </p:pic>
        <p:sp>
          <p:nvSpPr>
            <p:cNvPr id="63" name="下矢印 3">
              <a:extLst>
                <a:ext uri="{FF2B5EF4-FFF2-40B4-BE49-F238E27FC236}">
                  <a16:creationId xmlns:a16="http://schemas.microsoft.com/office/drawing/2014/main" id="{112CEC63-56C3-475D-A583-3AB6DE58DFA3}"/>
                </a:ext>
              </a:extLst>
            </p:cNvPr>
            <p:cNvSpPr/>
            <p:nvPr/>
          </p:nvSpPr>
          <p:spPr>
            <a:xfrm>
              <a:off x="1203129" y="3087315"/>
              <a:ext cx="1899383" cy="323731"/>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A714A64A-0BC1-47C7-A858-9944BA1B3A52}"/>
                </a:ext>
              </a:extLst>
            </p:cNvPr>
            <p:cNvSpPr/>
            <p:nvPr/>
          </p:nvSpPr>
          <p:spPr>
            <a:xfrm>
              <a:off x="825088" y="6299219"/>
              <a:ext cx="2648609" cy="246221"/>
            </a:xfrm>
            <a:prstGeom prst="rect">
              <a:avLst/>
            </a:prstGeom>
            <a:noFill/>
          </p:spPr>
          <p:txBody>
            <a:bodyPr wrap="square">
              <a:spAutoFit/>
            </a:bodyPr>
            <a:lstStyle/>
            <a:p>
              <a:pPr algn="ctr" fontAlgn="base">
                <a:spcAft>
                  <a:spcPts val="400"/>
                </a:spcAft>
              </a:pPr>
              <a:r>
                <a:rPr kumimoji="0"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タイアップサイト</a:t>
              </a:r>
            </a:p>
          </p:txBody>
        </p:sp>
        <p:grpSp>
          <p:nvGrpSpPr>
            <p:cNvPr id="4" name="グループ化 3">
              <a:extLst>
                <a:ext uri="{FF2B5EF4-FFF2-40B4-BE49-F238E27FC236}">
                  <a16:creationId xmlns:a16="http://schemas.microsoft.com/office/drawing/2014/main" id="{1885F6E2-2E8E-467D-A333-43B4BE6387C6}"/>
                </a:ext>
              </a:extLst>
            </p:cNvPr>
            <p:cNvGrpSpPr/>
            <p:nvPr/>
          </p:nvGrpSpPr>
          <p:grpSpPr>
            <a:xfrm>
              <a:off x="506488" y="929146"/>
              <a:ext cx="2010638" cy="2520000"/>
              <a:chOff x="506488" y="929146"/>
              <a:chExt cx="2010638" cy="2520000"/>
            </a:xfrm>
          </p:grpSpPr>
          <p:pic>
            <p:nvPicPr>
              <p:cNvPr id="60" name="Picture 3" descr="C:\Users\nk19683\Downloads\pc.png">
                <a:extLst>
                  <a:ext uri="{FF2B5EF4-FFF2-40B4-BE49-F238E27FC236}">
                    <a16:creationId xmlns:a16="http://schemas.microsoft.com/office/drawing/2014/main" id="{5F35C25C-1D54-41F9-BC96-A866E9BB80E1}"/>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06488" y="929146"/>
                <a:ext cx="2010638" cy="2520000"/>
              </a:xfrm>
              <a:prstGeom prst="rect">
                <a:avLst/>
              </a:prstGeom>
              <a:noFill/>
              <a:extLst>
                <a:ext uri="{909E8E84-426E-40DD-AFC4-6F175D3DCCD1}">
                  <a14:hiddenFill xmlns:a14="http://schemas.microsoft.com/office/drawing/2010/main">
                    <a:solidFill>
                      <a:srgbClr val="FFFFFF"/>
                    </a:solidFill>
                  </a14:hiddenFill>
                </a:ext>
              </a:extLst>
            </p:spPr>
          </p:pic>
          <p:pic>
            <p:nvPicPr>
              <p:cNvPr id="69" name="グラフィックス 68">
                <a:extLst>
                  <a:ext uri="{FF2B5EF4-FFF2-40B4-BE49-F238E27FC236}">
                    <a16:creationId xmlns:a16="http://schemas.microsoft.com/office/drawing/2014/main" id="{F8E89BF0-ED4E-410B-B0BA-74497D78E4F9}"/>
                  </a:ext>
                </a:extLst>
              </p:cNvPr>
              <p:cNvPicPr>
                <a:picLocks noChangeAspect="1"/>
              </p:cNvPicPr>
              <p:nvPr/>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b="62526"/>
              <a:stretch/>
            </p:blipFill>
            <p:spPr>
              <a:xfrm>
                <a:off x="570663" y="1032647"/>
                <a:ext cx="1899384" cy="1929823"/>
              </a:xfrm>
              <a:prstGeom prst="rect">
                <a:avLst/>
              </a:prstGeom>
            </p:spPr>
          </p:pic>
        </p:grpSp>
      </p:grpSp>
      <p:sp>
        <p:nvSpPr>
          <p:cNvPr id="3" name="テキスト ボックス 2">
            <a:extLst>
              <a:ext uri="{FF2B5EF4-FFF2-40B4-BE49-F238E27FC236}">
                <a16:creationId xmlns:a16="http://schemas.microsoft.com/office/drawing/2014/main" id="{9B418243-00A0-EC4B-9DB6-56CBDCAAB746}"/>
              </a:ext>
            </a:extLst>
          </p:cNvPr>
          <p:cNvSpPr txBox="1"/>
          <p:nvPr/>
        </p:nvSpPr>
        <p:spPr>
          <a:xfrm>
            <a:off x="4596009" y="6347665"/>
            <a:ext cx="4457334" cy="215444"/>
          </a:xfrm>
          <a:prstGeom prst="rect">
            <a:avLst/>
          </a:prstGeom>
          <a:noFill/>
        </p:spPr>
        <p:txBody>
          <a:bodyPr wrap="square" rtlCol="0">
            <a:spAutoFit/>
          </a:bodyPr>
          <a:lstStyle/>
          <a:p>
            <a:r>
              <a:rPr lang="en-US" altLang="ja-JP" sz="800" dirty="0">
                <a:latin typeface="Meiryo UI" panose="020B0604030504040204" pitchFamily="34" charset="-128"/>
                <a:ea typeface="Meiryo UI" panose="020B0604030504040204" pitchFamily="34" charset="-128"/>
              </a:rPr>
              <a:t>※</a:t>
            </a:r>
            <a:r>
              <a:rPr lang="ja-JP" altLang="en-US" sz="800">
                <a:latin typeface="Meiryo UI" panose="020B0604030504040204" pitchFamily="34" charset="-128"/>
                <a:ea typeface="Meiryo UI" panose="020B0604030504040204" pitchFamily="34" charset="-128"/>
              </a:rPr>
              <a:t>タイアップメニューをご提案いただけます際は、必ず事前に弊社営業へお問合せをお願い致します。</a:t>
            </a:r>
          </a:p>
        </p:txBody>
      </p:sp>
    </p:spTree>
    <p:extLst>
      <p:ext uri="{BB962C8B-B14F-4D97-AF65-F5344CB8AC3E}">
        <p14:creationId xmlns:p14="http://schemas.microsoft.com/office/powerpoint/2010/main" val="40223993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タイアップメニュー一覧</a:t>
            </a:r>
          </a:p>
        </p:txBody>
      </p:sp>
      <p:graphicFrame>
        <p:nvGraphicFramePr>
          <p:cNvPr id="12" name="表 11">
            <a:extLst>
              <a:ext uri="{FF2B5EF4-FFF2-40B4-BE49-F238E27FC236}">
                <a16:creationId xmlns:a16="http://schemas.microsoft.com/office/drawing/2014/main" id="{442DAB89-9406-4361-9A8B-68D9480D33A9}"/>
              </a:ext>
            </a:extLst>
          </p:cNvPr>
          <p:cNvGraphicFramePr>
            <a:graphicFrameLocks noGrp="1"/>
          </p:cNvGraphicFramePr>
          <p:nvPr/>
        </p:nvGraphicFramePr>
        <p:xfrm>
          <a:off x="471813" y="961190"/>
          <a:ext cx="8934573" cy="4948341"/>
        </p:xfrm>
        <a:graphic>
          <a:graphicData uri="http://schemas.openxmlformats.org/drawingml/2006/table">
            <a:tbl>
              <a:tblPr>
                <a:tableStyleId>{5C22544A-7EE6-4342-B048-85BDC9FD1C3A}</a:tableStyleId>
              </a:tblPr>
              <a:tblGrid>
                <a:gridCol w="1034688">
                  <a:extLst>
                    <a:ext uri="{9D8B030D-6E8A-4147-A177-3AD203B41FA5}">
                      <a16:colId xmlns:a16="http://schemas.microsoft.com/office/drawing/2014/main" val="3914136198"/>
                    </a:ext>
                  </a:extLst>
                </a:gridCol>
                <a:gridCol w="686925">
                  <a:extLst>
                    <a:ext uri="{9D8B030D-6E8A-4147-A177-3AD203B41FA5}">
                      <a16:colId xmlns:a16="http://schemas.microsoft.com/office/drawing/2014/main" val="890106599"/>
                    </a:ext>
                  </a:extLst>
                </a:gridCol>
                <a:gridCol w="801440">
                  <a:extLst>
                    <a:ext uri="{9D8B030D-6E8A-4147-A177-3AD203B41FA5}">
                      <a16:colId xmlns:a16="http://schemas.microsoft.com/office/drawing/2014/main" val="581940426"/>
                    </a:ext>
                  </a:extLst>
                </a:gridCol>
                <a:gridCol w="801440">
                  <a:extLst>
                    <a:ext uri="{9D8B030D-6E8A-4147-A177-3AD203B41FA5}">
                      <a16:colId xmlns:a16="http://schemas.microsoft.com/office/drawing/2014/main" val="755182990"/>
                    </a:ext>
                  </a:extLst>
                </a:gridCol>
                <a:gridCol w="801440">
                  <a:extLst>
                    <a:ext uri="{9D8B030D-6E8A-4147-A177-3AD203B41FA5}">
                      <a16:colId xmlns:a16="http://schemas.microsoft.com/office/drawing/2014/main" val="763289603"/>
                    </a:ext>
                  </a:extLst>
                </a:gridCol>
                <a:gridCol w="801440">
                  <a:extLst>
                    <a:ext uri="{9D8B030D-6E8A-4147-A177-3AD203B41FA5}">
                      <a16:colId xmlns:a16="http://schemas.microsoft.com/office/drawing/2014/main" val="3921836768"/>
                    </a:ext>
                  </a:extLst>
                </a:gridCol>
                <a:gridCol w="801440">
                  <a:extLst>
                    <a:ext uri="{9D8B030D-6E8A-4147-A177-3AD203B41FA5}">
                      <a16:colId xmlns:a16="http://schemas.microsoft.com/office/drawing/2014/main" val="882128915"/>
                    </a:ext>
                  </a:extLst>
                </a:gridCol>
                <a:gridCol w="801440">
                  <a:extLst>
                    <a:ext uri="{9D8B030D-6E8A-4147-A177-3AD203B41FA5}">
                      <a16:colId xmlns:a16="http://schemas.microsoft.com/office/drawing/2014/main" val="3605353368"/>
                    </a:ext>
                  </a:extLst>
                </a:gridCol>
                <a:gridCol w="801440">
                  <a:extLst>
                    <a:ext uri="{9D8B030D-6E8A-4147-A177-3AD203B41FA5}">
                      <a16:colId xmlns:a16="http://schemas.microsoft.com/office/drawing/2014/main" val="1469742398"/>
                    </a:ext>
                  </a:extLst>
                </a:gridCol>
                <a:gridCol w="801440">
                  <a:extLst>
                    <a:ext uri="{9D8B030D-6E8A-4147-A177-3AD203B41FA5}">
                      <a16:colId xmlns:a16="http://schemas.microsoft.com/office/drawing/2014/main" val="2101474054"/>
                    </a:ext>
                  </a:extLst>
                </a:gridCol>
                <a:gridCol w="801440">
                  <a:extLst>
                    <a:ext uri="{9D8B030D-6E8A-4147-A177-3AD203B41FA5}">
                      <a16:colId xmlns:a16="http://schemas.microsoft.com/office/drawing/2014/main" val="4271973106"/>
                    </a:ext>
                  </a:extLst>
                </a:gridCol>
              </a:tblGrid>
              <a:tr h="748781">
                <a:tc>
                  <a:txBody>
                    <a:bodyPr/>
                    <a:lstStyle/>
                    <a:p>
                      <a:pPr algn="l" fontAlgn="ct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endParaRPr>
                    </a:p>
                  </a:txBody>
                  <a:tcPr marL="4144" marR="4144" marT="4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6">
                  <a:txBody>
                    <a:bodyPr/>
                    <a:lstStyle/>
                    <a:p>
                      <a:pPr algn="ctr" fontAlgn="ct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endParaRPr>
                    </a:p>
                  </a:txBody>
                  <a:tcPr marL="4144" marR="4144" marT="4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ctr" fontAlgn="ctr"/>
                      <a:endParaRPr lang="ja-JP" altLang="en-US" sz="1800" b="0" i="0" u="none" strike="noStrike">
                        <a:solidFill>
                          <a:srgbClr val="000000"/>
                        </a:solidFill>
                        <a:effectLst/>
                        <a:latin typeface="Meiryo UI" panose="020B0604030504040204" pitchFamily="50" charset="-128"/>
                        <a:ea typeface="Meiryo UI" panose="020B0604030504040204" pitchFamily="50" charset="-128"/>
                      </a:endParaRPr>
                    </a:p>
                  </a:txBody>
                  <a:tcPr marL="4144" marR="4144" marT="4144" marB="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B w="19050" cap="flat" cmpd="sng" algn="ctr">
                      <a:solidFill>
                        <a:schemeClr val="bg1">
                          <a:lumMod val="50000"/>
                        </a:schemeClr>
                      </a:solidFill>
                      <a:prstDash val="solid"/>
                      <a:round/>
                      <a:headEnd type="none" w="med" len="med"/>
                      <a:tailEnd type="none" w="med" len="med"/>
                    </a:lnB>
                    <a:noFill/>
                  </a:tcPr>
                </a:tc>
                <a:tc hMerge="1">
                  <a:txBody>
                    <a:bodyPr/>
                    <a:lstStyle/>
                    <a:p>
                      <a:pPr algn="ctr" fontAlgn="ct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endParaRPr>
                    </a:p>
                  </a:txBody>
                  <a:tcPr marL="4144" marR="4144" marT="4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endParaRPr>
                    </a:p>
                  </a:txBody>
                  <a:tcPr marL="4144" marR="4144" marT="4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4">
                  <a:txBody>
                    <a:bodyPr/>
                    <a:lstStyle/>
                    <a:p>
                      <a:pPr algn="ctr" fontAlgn="ctr"/>
                      <a:r>
                        <a:rPr lang="en-US" sz="1800" b="0" i="0" u="none" strike="noStrike" dirty="0">
                          <a:solidFill>
                            <a:srgbClr val="000000"/>
                          </a:solidFill>
                          <a:effectLst/>
                          <a:latin typeface="Meiryo UI" panose="020B0604030504040204" pitchFamily="50" charset="-128"/>
                          <a:ea typeface="Meiryo UI" panose="020B0604030504040204" pitchFamily="50" charset="-128"/>
                        </a:rPr>
                        <a:t> </a:t>
                      </a:r>
                    </a:p>
                  </a:txBody>
                  <a:tcPr marL="4144" marR="4144" marT="4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07938235"/>
                  </a:ext>
                </a:extLst>
              </a:tr>
              <a:tr h="597636">
                <a:tc>
                  <a:txBody>
                    <a:bodyPr/>
                    <a:lstStyle/>
                    <a:p>
                      <a:pPr algn="l"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100" b="1" i="0" u="none" strike="noStrike">
                          <a:solidFill>
                            <a:srgbClr val="000000"/>
                          </a:solidFill>
                          <a:effectLst/>
                          <a:latin typeface="Meiryo UI" panose="020B0604030504040204" pitchFamily="50" charset="-128"/>
                          <a:ea typeface="Meiryo UI" panose="020B0604030504040204" pitchFamily="50" charset="-128"/>
                        </a:rPr>
                        <a:t>メニュー</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4144" marR="4144" marT="4144"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1" u="none" strike="noStrike" dirty="0">
                          <a:effectLst/>
                          <a:latin typeface="Meiryo UI"/>
                          <a:ea typeface="Meiryo UI"/>
                        </a:rPr>
                        <a:t>タイアップ</a:t>
                      </a:r>
                      <a:br>
                        <a:rPr lang="ja-JP" altLang="en-US" sz="1000" b="1" u="none" strike="noStrike" dirty="0">
                          <a:effectLst/>
                          <a:latin typeface="Meiryo UI"/>
                          <a:ea typeface="Meiryo UI"/>
                        </a:rPr>
                      </a:br>
                      <a:r>
                        <a:rPr lang="ja-JP" altLang="en-US" sz="1000" b="1" u="none" strike="noStrike" dirty="0">
                          <a:effectLst/>
                          <a:latin typeface="Meiryo UI"/>
                          <a:ea typeface="Meiryo UI"/>
                        </a:rPr>
                        <a:t>（</a:t>
                      </a:r>
                      <a:r>
                        <a:rPr lang="en-US" altLang="ja-JP" sz="1000" b="1" u="none" strike="noStrike" dirty="0">
                          <a:effectLst/>
                          <a:latin typeface="Meiryo UI"/>
                          <a:ea typeface="Meiryo UI"/>
                        </a:rPr>
                        <a:t>HTML</a:t>
                      </a:r>
                      <a:r>
                        <a:rPr lang="ja-JP" altLang="en-US" sz="1000" b="1" u="none" strike="noStrike" dirty="0">
                          <a:effectLst/>
                          <a:latin typeface="Meiryo UI"/>
                          <a:ea typeface="Meiryo UI"/>
                        </a:rPr>
                        <a:t>）</a:t>
                      </a:r>
                      <a:endParaRPr lang="ja-JP" altLang="en-US" sz="1000" b="1" i="0" u="none" strike="noStrike" dirty="0">
                        <a:solidFill>
                          <a:srgbClr val="000000"/>
                        </a:solidFill>
                        <a:effectLst/>
                        <a:latin typeface="Meiryo UI"/>
                        <a:ea typeface="Meiryo UI"/>
                      </a:endParaRPr>
                    </a:p>
                  </a:txBody>
                  <a:tcPr marL="4144" marR="4144" marT="4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1" u="none" strike="noStrike" dirty="0">
                          <a:effectLst/>
                          <a:latin typeface="Meiryo UI" panose="020B0604030504040204" pitchFamily="50" charset="-128"/>
                          <a:ea typeface="Meiryo UI" panose="020B0604030504040204" pitchFamily="50" charset="-128"/>
                        </a:rPr>
                        <a:t>タイアップ</a:t>
                      </a:r>
                      <a:endParaRPr lang="en-US" altLang="ja-JP" sz="1000" b="1" u="none" strike="noStrike" dirty="0">
                        <a:effectLst/>
                        <a:latin typeface="Meiryo UI" panose="020B0604030504040204" pitchFamily="50" charset="-128"/>
                        <a:ea typeface="Meiryo UI" panose="020B0604030504040204" pitchFamily="50" charset="-128"/>
                      </a:endParaRPr>
                    </a:p>
                    <a:p>
                      <a:pPr algn="ctr" fontAlgn="ctr"/>
                      <a:r>
                        <a:rPr lang="ja-JP" altLang="en-US" sz="1000" b="1" u="none" strike="noStrike" dirty="0">
                          <a:effectLst/>
                          <a:latin typeface="Meiryo UI"/>
                          <a:ea typeface="Meiryo UI"/>
                        </a:rPr>
                        <a:t>ライト</a:t>
                      </a:r>
                      <a:br>
                        <a:rPr lang="ja-JP" altLang="en-US" sz="1000" b="1" u="none" strike="noStrike" dirty="0">
                          <a:effectLst/>
                          <a:latin typeface="Meiryo UI"/>
                          <a:ea typeface="Meiryo UI"/>
                        </a:rPr>
                      </a:br>
                      <a:r>
                        <a:rPr lang="ja-JP" altLang="en-US" sz="1000" b="1" u="none" strike="noStrike" dirty="0">
                          <a:effectLst/>
                          <a:latin typeface="Meiryo UI"/>
                          <a:ea typeface="Meiryo UI"/>
                        </a:rPr>
                        <a:t>（</a:t>
                      </a:r>
                      <a:r>
                        <a:rPr lang="en-US" altLang="ja-JP" sz="1000" b="1" u="none" strike="noStrike" dirty="0">
                          <a:effectLst/>
                          <a:latin typeface="Meiryo UI"/>
                          <a:ea typeface="Meiryo UI"/>
                        </a:rPr>
                        <a:t>HTML</a:t>
                      </a:r>
                      <a:r>
                        <a:rPr lang="ja-JP" altLang="en-US" sz="1000" b="1" u="none" strike="noStrike" dirty="0">
                          <a:effectLst/>
                          <a:latin typeface="Meiryo UI"/>
                          <a:ea typeface="Meiryo UI"/>
                        </a:rPr>
                        <a:t>）</a:t>
                      </a:r>
                      <a:endParaRPr lang="ja-JP" altLang="en-US" sz="1000" b="1" i="0" u="none" strike="noStrike" dirty="0">
                        <a:solidFill>
                          <a:srgbClr val="000000"/>
                        </a:solidFill>
                        <a:effectLst/>
                        <a:latin typeface="Meiryo UI"/>
                        <a:ea typeface="Meiryo UI"/>
                      </a:endParaRPr>
                    </a:p>
                  </a:txBody>
                  <a:tcPr marL="4144" marR="4144" marT="4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1" u="none" strike="noStrike" dirty="0">
                          <a:effectLst/>
                          <a:latin typeface="Meiryo UI" panose="020B0604030504040204" pitchFamily="50" charset="-128"/>
                          <a:ea typeface="Meiryo UI" panose="020B0604030504040204" pitchFamily="50" charset="-128"/>
                        </a:rPr>
                        <a:t>タイアップ</a:t>
                      </a:r>
                      <a:endParaRPr lang="en-US" altLang="ja-JP" sz="1000" b="1" u="none" strike="noStrike" dirty="0">
                        <a:effectLst/>
                        <a:latin typeface="Meiryo UI" panose="020B0604030504040204" pitchFamily="50" charset="-128"/>
                        <a:ea typeface="Meiryo UI" panose="020B0604030504040204" pitchFamily="50" charset="-128"/>
                      </a:endParaRPr>
                    </a:p>
                    <a:p>
                      <a:pPr algn="ctr" fontAlgn="ctr"/>
                      <a:r>
                        <a:rPr lang="ja-JP" altLang="en-US" sz="1000" b="1" u="none" strike="noStrike" dirty="0">
                          <a:effectLst/>
                          <a:latin typeface="Meiryo UI"/>
                          <a:ea typeface="Meiryo UI"/>
                        </a:rPr>
                        <a:t>ライト</a:t>
                      </a:r>
                      <a:endParaRPr lang="en-US" altLang="ja-JP" sz="1000" b="1" u="none" strike="noStrike" dirty="0">
                        <a:effectLst/>
                        <a:latin typeface="Meiryo UI"/>
                        <a:ea typeface="Meiryo UI"/>
                      </a:endParaRPr>
                    </a:p>
                    <a:p>
                      <a:pPr algn="ctr" fontAlgn="ctr"/>
                      <a:r>
                        <a:rPr lang="ja-JP" altLang="en-US" sz="1000" b="1" u="none" strike="noStrike" dirty="0">
                          <a:effectLst/>
                          <a:latin typeface="Meiryo UI"/>
                          <a:ea typeface="Meiryo UI"/>
                        </a:rPr>
                        <a:t>エクスプレス</a:t>
                      </a:r>
                      <a:br>
                        <a:rPr lang="ja-JP" altLang="en-US" sz="1000" b="1" u="none" strike="noStrike" dirty="0">
                          <a:effectLst/>
                          <a:latin typeface="Meiryo UI"/>
                          <a:ea typeface="Meiryo UI"/>
                        </a:rPr>
                      </a:br>
                      <a:r>
                        <a:rPr lang="ja-JP" altLang="en-US" sz="1000" b="1" u="none" strike="noStrike" dirty="0">
                          <a:effectLst/>
                          <a:latin typeface="Meiryo UI"/>
                          <a:ea typeface="Meiryo UI"/>
                        </a:rPr>
                        <a:t>（</a:t>
                      </a:r>
                      <a:r>
                        <a:rPr lang="en-US" altLang="ja-JP" sz="1000" b="1" u="none" strike="noStrike" dirty="0">
                          <a:effectLst/>
                          <a:latin typeface="Meiryo UI"/>
                          <a:ea typeface="Meiryo UI"/>
                        </a:rPr>
                        <a:t>HTML</a:t>
                      </a:r>
                      <a:r>
                        <a:rPr lang="ja-JP" altLang="en-US" sz="1000" b="1" u="none" strike="noStrike" dirty="0">
                          <a:effectLst/>
                          <a:latin typeface="Meiryo UI"/>
                          <a:ea typeface="Meiryo UI"/>
                        </a:rPr>
                        <a:t>）</a:t>
                      </a:r>
                      <a:endParaRPr lang="ja-JP" altLang="en-US" sz="1000" b="1" i="0" u="none" strike="noStrike" dirty="0">
                        <a:solidFill>
                          <a:srgbClr val="000000"/>
                        </a:solidFill>
                        <a:effectLst/>
                        <a:latin typeface="Meiryo UI"/>
                        <a:ea typeface="Meiryo UI"/>
                      </a:endParaRPr>
                    </a:p>
                  </a:txBody>
                  <a:tcPr marL="4144" marR="4144" marT="4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モバイル</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ネイティブ</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タイアップ</a:t>
                      </a:r>
                    </a:p>
                  </a:txBody>
                  <a:tcPr marL="4144" marR="4144" marT="4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リッチビジュアルタイアップ</a:t>
                      </a:r>
                    </a:p>
                  </a:txBody>
                  <a:tcPr marL="4144" marR="4144" marT="4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リード獲得タイアップ</a:t>
                      </a:r>
                    </a:p>
                  </a:txBody>
                  <a:tcPr marL="4144" marR="4144" marT="4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1" u="none" strike="noStrike" dirty="0">
                          <a:effectLst/>
                          <a:latin typeface="Meiryo UI" panose="020B0604030504040204" pitchFamily="50" charset="-128"/>
                          <a:ea typeface="Meiryo UI" panose="020B0604030504040204" pitchFamily="50" charset="-128"/>
                        </a:rPr>
                        <a:t>ネイティブ</a:t>
                      </a:r>
                      <a:endParaRPr lang="en-US" altLang="ja-JP" sz="1000" b="1" u="none" strike="noStrike" dirty="0">
                        <a:effectLst/>
                        <a:latin typeface="Meiryo UI" panose="020B0604030504040204" pitchFamily="50" charset="-128"/>
                        <a:ea typeface="Meiryo UI" panose="020B0604030504040204" pitchFamily="50" charset="-128"/>
                      </a:endParaRPr>
                    </a:p>
                    <a:p>
                      <a:pPr algn="ctr" fontAlgn="ctr"/>
                      <a:r>
                        <a:rPr lang="ja-JP" altLang="en-US" sz="1000" b="1" u="none" strike="noStrike" dirty="0">
                          <a:effectLst/>
                          <a:latin typeface="Meiryo UI"/>
                          <a:ea typeface="Meiryo UI"/>
                        </a:rPr>
                        <a:t>タイアップ</a:t>
                      </a:r>
                      <a:br>
                        <a:rPr lang="ja-JP" altLang="en-US" sz="1000" b="1" u="none" strike="noStrike" dirty="0">
                          <a:effectLst/>
                          <a:latin typeface="Meiryo UI"/>
                          <a:ea typeface="Meiryo UI"/>
                        </a:rPr>
                      </a:br>
                      <a:r>
                        <a:rPr lang="ja-JP" altLang="en-US" sz="1000" b="1" u="none" strike="noStrike" dirty="0">
                          <a:effectLst/>
                          <a:latin typeface="Meiryo UI"/>
                          <a:ea typeface="Meiryo UI"/>
                        </a:rPr>
                        <a:t>プレミアム</a:t>
                      </a:r>
                      <a:endParaRPr lang="ja-JP" altLang="en-US" sz="1000" b="1" i="0" u="none" strike="noStrike" dirty="0">
                        <a:solidFill>
                          <a:srgbClr val="000000"/>
                        </a:solidFill>
                        <a:effectLst/>
                        <a:latin typeface="Meiryo UI"/>
                        <a:ea typeface="Meiryo UI"/>
                      </a:endParaRPr>
                    </a:p>
                  </a:txBody>
                  <a:tcPr marL="4144" marR="4144" marT="4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1" u="none" strike="noStrike" dirty="0">
                          <a:effectLst/>
                          <a:latin typeface="Meiryo UI" panose="020B0604030504040204" pitchFamily="50" charset="-128"/>
                          <a:ea typeface="Meiryo UI" panose="020B0604030504040204" pitchFamily="50" charset="-128"/>
                        </a:rPr>
                        <a:t>ネイティブ</a:t>
                      </a:r>
                      <a:endParaRPr lang="en-US" altLang="ja-JP" sz="1000" b="1" u="none" strike="noStrike" dirty="0">
                        <a:effectLst/>
                        <a:latin typeface="Meiryo UI" panose="020B0604030504040204" pitchFamily="50" charset="-128"/>
                        <a:ea typeface="Meiryo UI" panose="020B0604030504040204" pitchFamily="50" charset="-128"/>
                      </a:endParaRPr>
                    </a:p>
                    <a:p>
                      <a:pPr algn="ctr" fontAlgn="ctr"/>
                      <a:r>
                        <a:rPr lang="ja-JP" altLang="en-US" sz="1000" b="1" u="none" strike="noStrike" dirty="0">
                          <a:effectLst/>
                          <a:latin typeface="Meiryo UI"/>
                          <a:ea typeface="Meiryo UI"/>
                        </a:rPr>
                        <a:t>タイアップ</a:t>
                      </a:r>
                      <a:br>
                        <a:rPr lang="ja-JP" altLang="en-US" sz="1000" b="1" u="none" strike="noStrike" dirty="0">
                          <a:effectLst/>
                          <a:latin typeface="Meiryo UI"/>
                          <a:ea typeface="Meiryo UI"/>
                        </a:rPr>
                      </a:br>
                      <a:r>
                        <a:rPr lang="ja-JP" altLang="en-US" sz="1000" b="1" u="none" strike="noStrike" dirty="0">
                          <a:effectLst/>
                          <a:latin typeface="Meiryo UI"/>
                          <a:ea typeface="Meiryo UI"/>
                        </a:rPr>
                        <a:t>ライト</a:t>
                      </a:r>
                      <a:endParaRPr lang="ja-JP" altLang="en-US" sz="1000" b="1" i="0" u="none" strike="noStrike" dirty="0">
                        <a:solidFill>
                          <a:srgbClr val="000000"/>
                        </a:solidFill>
                        <a:effectLst/>
                        <a:latin typeface="Meiryo UI"/>
                        <a:ea typeface="Meiryo UI"/>
                      </a:endParaRPr>
                    </a:p>
                  </a:txBody>
                  <a:tcPr marL="4144" marR="4144" marT="4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1" u="none" strike="noStrike" dirty="0">
                          <a:effectLst/>
                          <a:latin typeface="Meiryo UI" panose="020B0604030504040204" pitchFamily="50" charset="-128"/>
                          <a:ea typeface="Meiryo UI" panose="020B0604030504040204" pitchFamily="50" charset="-128"/>
                        </a:rPr>
                        <a:t>ネイティブ</a:t>
                      </a:r>
                      <a:endParaRPr lang="en-US" altLang="ja-JP" sz="1000" b="1" u="none" strike="noStrike" dirty="0">
                        <a:effectLst/>
                        <a:latin typeface="Meiryo UI" panose="020B0604030504040204" pitchFamily="50" charset="-128"/>
                        <a:ea typeface="Meiryo UI" panose="020B0604030504040204" pitchFamily="50" charset="-128"/>
                      </a:endParaRPr>
                    </a:p>
                    <a:p>
                      <a:pPr algn="ctr" fontAlgn="ctr"/>
                      <a:r>
                        <a:rPr lang="ja-JP" altLang="en-US" sz="1000" b="1" u="none" strike="noStrike" dirty="0">
                          <a:effectLst/>
                          <a:latin typeface="Meiryo UI"/>
                          <a:ea typeface="Meiryo UI"/>
                        </a:rPr>
                        <a:t>タイアップ</a:t>
                      </a:r>
                      <a:br>
                        <a:rPr lang="ja-JP" altLang="en-US" sz="1000" b="1" u="none" strike="noStrike" dirty="0">
                          <a:effectLst/>
                          <a:latin typeface="Meiryo UI"/>
                          <a:ea typeface="Meiryo UI"/>
                        </a:rPr>
                      </a:br>
                      <a:r>
                        <a:rPr lang="ja-JP" altLang="en-US" sz="1000" b="1" u="none" strike="noStrike" dirty="0">
                          <a:effectLst/>
                          <a:latin typeface="Meiryo UI"/>
                          <a:ea typeface="Meiryo UI"/>
                        </a:rPr>
                        <a:t>ライト </a:t>
                      </a:r>
                      <a:endParaRPr lang="en-US" altLang="ja-JP" sz="1000" b="1" u="none" strike="noStrike" dirty="0">
                        <a:effectLst/>
                        <a:latin typeface="Meiryo UI"/>
                        <a:ea typeface="Meiryo UI"/>
                      </a:endParaRPr>
                    </a:p>
                    <a:p>
                      <a:pPr algn="ctr" fontAlgn="ctr"/>
                      <a:r>
                        <a:rPr lang="ja-JP" altLang="en-US" sz="1000" b="1" u="none" strike="noStrike" dirty="0">
                          <a:effectLst/>
                          <a:latin typeface="Meiryo UI"/>
                          <a:ea typeface="Meiryo UI"/>
                        </a:rPr>
                        <a:t>エクスプレス</a:t>
                      </a:r>
                      <a:endParaRPr lang="ja-JP" altLang="en-US" sz="1000" b="1" i="0" u="none" strike="noStrike" dirty="0">
                        <a:solidFill>
                          <a:srgbClr val="000000"/>
                        </a:solidFill>
                        <a:effectLst/>
                        <a:latin typeface="Meiryo UI"/>
                        <a:ea typeface="Meiryo UI"/>
                      </a:endParaRPr>
                    </a:p>
                  </a:txBody>
                  <a:tcPr marL="4144" marR="4144" marT="4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1" u="none" strike="noStrike" dirty="0">
                          <a:effectLst/>
                          <a:latin typeface="Meiryo UI"/>
                          <a:ea typeface="Meiryo UI"/>
                        </a:rPr>
                        <a:t>タイアップ（</a:t>
                      </a:r>
                      <a:r>
                        <a:rPr lang="en-US" altLang="ja-JP" sz="1000" b="1" u="none" strike="noStrike" dirty="0">
                          <a:effectLst/>
                          <a:latin typeface="Meiryo UI"/>
                          <a:ea typeface="Meiryo UI"/>
                        </a:rPr>
                        <a:t>HTML</a:t>
                      </a:r>
                      <a:r>
                        <a:rPr lang="ja-JP" altLang="en-US" sz="1000" b="1" u="none" strike="noStrike" dirty="0">
                          <a:effectLst/>
                          <a:latin typeface="Meiryo UI"/>
                          <a:ea typeface="Meiryo UI"/>
                        </a:rPr>
                        <a:t>）</a:t>
                      </a:r>
                      <a:endParaRPr lang="ja-JP" altLang="en-US" sz="1000" b="1" i="0" u="none" strike="noStrike" dirty="0">
                        <a:solidFill>
                          <a:srgbClr val="000000"/>
                        </a:solidFill>
                        <a:effectLst/>
                        <a:latin typeface="Meiryo UI"/>
                        <a:ea typeface="Meiryo UI"/>
                      </a:endParaRPr>
                    </a:p>
                  </a:txBody>
                  <a:tcPr marL="4144" marR="4144" marT="4144"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4618636"/>
                  </a:ext>
                </a:extLst>
              </a:tr>
              <a:tr h="597636">
                <a:tc>
                  <a:txBody>
                    <a:bodyPr/>
                    <a:lstStyle/>
                    <a:p>
                      <a:pPr algn="l" fontAlgn="ctr"/>
                      <a:r>
                        <a:rPr lang="en-US" altLang="ja-JP" sz="1100" b="1" u="none" strike="noStrike" dirty="0">
                          <a:effectLst/>
                          <a:latin typeface="Meiryo UI" panose="020B0604030504040204" pitchFamily="50" charset="-128"/>
                          <a:ea typeface="Meiryo UI" panose="020B0604030504040204" pitchFamily="50" charset="-128"/>
                        </a:rPr>
                        <a:t> </a:t>
                      </a:r>
                      <a:r>
                        <a:rPr lang="ja-JP" altLang="en-US" sz="1100" b="1" u="none" strike="noStrike">
                          <a:effectLst/>
                          <a:latin typeface="Meiryo UI" panose="020B0604030504040204" pitchFamily="50" charset="-128"/>
                          <a:ea typeface="Meiryo UI" panose="020B0604030504040204" pitchFamily="50" charset="-128"/>
                        </a:rPr>
                        <a:t>デザイン</a:t>
                      </a:r>
                      <a:endParaRPr lang="en-US" altLang="ja-JP" sz="1100" b="1" u="none" strike="noStrike" dirty="0">
                        <a:effectLst/>
                        <a:latin typeface="Meiryo UI" panose="020B0604030504040204" pitchFamily="50" charset="-128"/>
                        <a:ea typeface="Meiryo UI" panose="020B0604030504040204" pitchFamily="50" charset="-128"/>
                      </a:endParaRPr>
                    </a:p>
                    <a:p>
                      <a:pPr algn="l" fontAlgn="ctr"/>
                      <a:r>
                        <a:rPr lang="en-US" altLang="ja-JP" sz="1100" b="1" u="none" strike="noStrike" dirty="0">
                          <a:effectLst/>
                          <a:latin typeface="Meiryo UI" panose="020B0604030504040204" pitchFamily="50" charset="-128"/>
                          <a:ea typeface="Meiryo UI" panose="020B0604030504040204" pitchFamily="50" charset="-128"/>
                        </a:rPr>
                        <a:t> </a:t>
                      </a:r>
                      <a:r>
                        <a:rPr lang="ja-JP" altLang="en-US" sz="1100" b="1" u="none" strike="noStrike">
                          <a:effectLst/>
                          <a:latin typeface="Meiryo UI" panose="020B0604030504040204" pitchFamily="50" charset="-128"/>
                          <a:ea typeface="Meiryo UI" panose="020B0604030504040204" pitchFamily="50" charset="-128"/>
                        </a:rPr>
                        <a:t>カスタマイズ</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4144" marR="4144" marT="4144"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90830289"/>
                  </a:ext>
                </a:extLst>
              </a:tr>
              <a:tr h="597636">
                <a:tc>
                  <a:txBody>
                    <a:bodyPr/>
                    <a:lstStyle/>
                    <a:p>
                      <a:pPr algn="l" fontAlgn="ctr"/>
                      <a:r>
                        <a:rPr lang="en-US" altLang="ja-JP" sz="1100" b="1" u="none" strike="noStrike" dirty="0">
                          <a:effectLst/>
                          <a:latin typeface="Meiryo UI" panose="020B0604030504040204" pitchFamily="50" charset="-128"/>
                          <a:ea typeface="Meiryo UI" panose="020B0604030504040204" pitchFamily="50" charset="-128"/>
                        </a:rPr>
                        <a:t> </a:t>
                      </a:r>
                      <a:r>
                        <a:rPr lang="ja-JP" altLang="en-US" sz="1100" b="1" u="none" strike="noStrike">
                          <a:effectLst/>
                          <a:latin typeface="Meiryo UI" panose="020B0604030504040204" pitchFamily="50" charset="-128"/>
                          <a:ea typeface="Meiryo UI" panose="020B0604030504040204" pitchFamily="50" charset="-128"/>
                        </a:rPr>
                        <a:t>ターゲティング</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4144" marR="4144" marT="4144"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7112550"/>
                  </a:ext>
                </a:extLst>
              </a:tr>
              <a:tr h="597636">
                <a:tc>
                  <a:txBody>
                    <a:bodyPr/>
                    <a:lstStyle/>
                    <a:p>
                      <a:pPr algn="l"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100" b="1" i="0" u="none" strike="noStrike">
                          <a:solidFill>
                            <a:srgbClr val="000000"/>
                          </a:solidFill>
                          <a:effectLst/>
                          <a:latin typeface="Meiryo UI" panose="020B0604030504040204" pitchFamily="50" charset="-128"/>
                          <a:ea typeface="Meiryo UI" panose="020B0604030504040204" pitchFamily="50" charset="-128"/>
                        </a:rPr>
                        <a:t>リポート</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（通常）</a:t>
                      </a:r>
                    </a:p>
                  </a:txBody>
                  <a:tcPr marL="4144" marR="4144" marT="4144"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buNone/>
                      </a:pPr>
                      <a:r>
                        <a:rPr lang="ja-JP" sz="1200" b="0" i="0" u="none" strike="noStrike" noProof="0" dirty="0">
                          <a:solidFill>
                            <a:srgbClr val="000000"/>
                          </a:solidFill>
                          <a:effectLst/>
                          <a:latin typeface="Meiryo UI"/>
                          <a:ea typeface="Meiryo UI"/>
                        </a:rPr>
                        <a:t>○</a:t>
                      </a:r>
                      <a:endParaRPr lang="en-US" altLang="ja-JP" sz="1200" b="0" i="0" u="none" strike="noStrike" noProof="0" dirty="0">
                        <a:effectLst/>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ctr" rtl="0" fontAlgn="ctr"/>
                      <a:r>
                        <a:rPr lang="en-US" altLang="ja-JP" sz="1100" b="0" i="0" u="none" strike="noStrike" dirty="0">
                          <a:solidFill>
                            <a:srgbClr val="000000"/>
                          </a:solidFill>
                          <a:effectLst/>
                          <a:latin typeface="Meiryo UI"/>
                          <a:ea typeface="Meiryo UI"/>
                        </a:rPr>
                        <a:t>(</a:t>
                      </a:r>
                      <a:r>
                        <a:rPr lang="ja-JP" altLang="en-US" sz="1100" b="0" i="0" u="none" strike="noStrike" dirty="0">
                          <a:solidFill>
                            <a:srgbClr val="000000"/>
                          </a:solidFill>
                          <a:effectLst/>
                          <a:latin typeface="Meiryo UI"/>
                          <a:ea typeface="Meiryo UI"/>
                        </a:rPr>
                        <a:t>簡易</a:t>
                      </a:r>
                      <a:r>
                        <a:rPr lang="en-US" altLang="ja-JP" sz="11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p>
                      <a:pPr algn="ctr" rtl="0" fontAlgn="ctr"/>
                      <a:r>
                        <a:rPr lang="en-US" altLang="ja-JP" sz="1100" b="0" i="0" u="none" strike="noStrike" dirty="0">
                          <a:solidFill>
                            <a:srgbClr val="000000"/>
                          </a:solidFill>
                          <a:effectLst/>
                          <a:latin typeface="Meiryo UI"/>
                          <a:ea typeface="Meiryo UI"/>
                        </a:rPr>
                        <a:t>(</a:t>
                      </a:r>
                      <a:r>
                        <a:rPr lang="ja-JP" altLang="en-US" sz="1100" b="0" i="0" u="none" strike="noStrike" dirty="0">
                          <a:solidFill>
                            <a:srgbClr val="000000"/>
                          </a:solidFill>
                          <a:effectLst/>
                          <a:latin typeface="Meiryo UI"/>
                          <a:ea typeface="Meiryo UI"/>
                        </a:rPr>
                        <a:t>簡易</a:t>
                      </a:r>
                      <a:r>
                        <a:rPr lang="en-US" altLang="ja-JP" sz="11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8548777"/>
                  </a:ext>
                </a:extLst>
              </a:tr>
              <a:tr h="597636">
                <a:tc>
                  <a:txBody>
                    <a:bodyPr/>
                    <a:lstStyle/>
                    <a:p>
                      <a:pPr algn="l" fontAlgn="ctr"/>
                      <a:r>
                        <a:rPr lang="en-US" altLang="ja-JP" sz="1100" b="1" u="none" strike="noStrike" dirty="0">
                          <a:effectLst/>
                          <a:latin typeface="Meiryo UI" panose="020B0604030504040204" pitchFamily="50" charset="-128"/>
                          <a:ea typeface="Meiryo UI" panose="020B0604030504040204" pitchFamily="50" charset="-128"/>
                        </a:rPr>
                        <a:t> </a:t>
                      </a:r>
                      <a:r>
                        <a:rPr lang="ja-JP" altLang="en-US" sz="1100" b="1" u="none" strike="noStrike">
                          <a:effectLst/>
                          <a:latin typeface="Meiryo UI" panose="020B0604030504040204" pitchFamily="50" charset="-128"/>
                          <a:ea typeface="Meiryo UI" panose="020B0604030504040204" pitchFamily="50" charset="-128"/>
                        </a:rPr>
                        <a:t>リポート</a:t>
                      </a:r>
                      <a:endParaRPr lang="en-US" altLang="ja-JP" sz="1100" b="1" u="none" strike="noStrike" dirty="0">
                        <a:effectLst/>
                        <a:latin typeface="Meiryo UI" panose="020B0604030504040204" pitchFamily="50" charset="-128"/>
                        <a:ea typeface="Meiryo UI" panose="020B0604030504040204" pitchFamily="50" charset="-128"/>
                      </a:endParaRPr>
                    </a:p>
                    <a:p>
                      <a:pPr algn="l" fontAlgn="ctr"/>
                      <a:r>
                        <a:rPr lang="ja-JP" altLang="en-US" sz="1100" b="1" u="none" strike="noStrike" dirty="0">
                          <a:effectLst/>
                          <a:latin typeface="Meiryo UI"/>
                          <a:ea typeface="Meiryo UI"/>
                        </a:rPr>
                        <a:t>（日経</a:t>
                      </a:r>
                      <a:r>
                        <a:rPr lang="en-US" altLang="ja-JP" sz="1100" b="1" u="none" strike="noStrike" dirty="0">
                          <a:effectLst/>
                          <a:latin typeface="Meiryo UI"/>
                          <a:ea typeface="Meiryo UI"/>
                        </a:rPr>
                        <a:t>ID</a:t>
                      </a:r>
                      <a:r>
                        <a:rPr lang="ja-JP" altLang="en-US" sz="1100" b="1" u="none" strike="noStrike" dirty="0">
                          <a:effectLst/>
                          <a:latin typeface="Meiryo UI"/>
                          <a:ea typeface="Meiryo UI"/>
                        </a:rPr>
                        <a:t>属性）</a:t>
                      </a:r>
                      <a:endParaRPr lang="ja-JP" altLang="en-US" sz="1100" b="1" i="0" u="none" strike="noStrike" dirty="0">
                        <a:solidFill>
                          <a:srgbClr val="000000"/>
                        </a:solidFill>
                        <a:effectLst/>
                        <a:latin typeface="Meiryo UI"/>
                        <a:ea typeface="Meiryo UI"/>
                      </a:endParaRPr>
                    </a:p>
                  </a:txBody>
                  <a:tcPr marL="4144" marR="4144" marT="4144"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endParaRPr lang="en-US" altLang="ja-JP" sz="12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リード情報の提供にて代替</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7605489"/>
                  </a:ext>
                </a:extLst>
              </a:tr>
              <a:tr h="597636">
                <a:tc>
                  <a:txBody>
                    <a:bodyPr/>
                    <a:lstStyle/>
                    <a:p>
                      <a:pPr algn="l"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100" b="1" i="0" u="none" strike="noStrike">
                          <a:solidFill>
                            <a:srgbClr val="000000"/>
                          </a:solidFill>
                          <a:effectLst/>
                          <a:latin typeface="Meiryo UI" panose="020B0604030504040204" pitchFamily="50" charset="-128"/>
                          <a:ea typeface="Meiryo UI" panose="020B0604030504040204" pitchFamily="50" charset="-128"/>
                        </a:rPr>
                        <a:t>制作</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期間</a:t>
                      </a:r>
                    </a:p>
                  </a:txBody>
                  <a:tcPr marL="4144" marR="4144" marT="4144"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200" b="0" i="0" u="none" strike="noStrike" dirty="0">
                          <a:solidFill>
                            <a:srgbClr val="000000"/>
                          </a:solidFill>
                          <a:effectLst/>
                          <a:latin typeface="Meiryo UI"/>
                          <a:ea typeface="Meiryo UI"/>
                        </a:rPr>
                        <a:t>4</a:t>
                      </a:r>
                      <a:r>
                        <a:rPr lang="ja-JP" altLang="en-US" sz="1200" b="0" i="0" u="none" strike="noStrike" dirty="0">
                          <a:solidFill>
                            <a:srgbClr val="000000"/>
                          </a:solidFill>
                          <a:effectLst/>
                          <a:latin typeface="Meiryo UI"/>
                          <a:ea typeface="Meiryo UI"/>
                        </a:rPr>
                        <a:t>週間～</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2</a:t>
                      </a:r>
                      <a:r>
                        <a:rPr lang="ja-JP" altLang="en-US" sz="1200" b="0" i="0" u="none" strike="noStrike">
                          <a:solidFill>
                            <a:srgbClr val="000000"/>
                          </a:solidFill>
                          <a:effectLst/>
                          <a:latin typeface="Meiryo UI"/>
                          <a:ea typeface="Meiryo UI"/>
                        </a:rPr>
                        <a:t>週間～</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kumimoji="1" lang="en-US" altLang="ja-JP" sz="1200" b="0" i="0" u="none" strike="noStrike" kern="1200" cap="none" spc="0" normalizeH="0" baseline="30000" noProof="0" dirty="0">
                          <a:ln>
                            <a:noFill/>
                          </a:ln>
                          <a:solidFill>
                            <a:srgbClr val="000000"/>
                          </a:solidFill>
                          <a:effectLst/>
                          <a:uLnTx/>
                          <a:uFillTx/>
                          <a:latin typeface="Meiryo UI"/>
                          <a:ea typeface="Meiryo UI"/>
                          <a:cs typeface="+mn-cs"/>
                        </a:rPr>
                        <a:t>*</a:t>
                      </a:r>
                      <a:r>
                        <a:rPr lang="en-US" altLang="ja-JP" sz="1200" b="0" i="0" u="none" strike="noStrike" dirty="0">
                          <a:solidFill>
                            <a:srgbClr val="000000"/>
                          </a:solidFill>
                          <a:effectLst/>
                          <a:latin typeface="Meiryo UI"/>
                          <a:ea typeface="Meiryo UI"/>
                        </a:rPr>
                        <a:t>2</a:t>
                      </a:r>
                      <a:r>
                        <a:rPr lang="ja-JP" altLang="en-US" sz="1200" b="0" i="0" u="none" strike="noStrike">
                          <a:solidFill>
                            <a:srgbClr val="000000"/>
                          </a:solidFill>
                          <a:effectLst/>
                          <a:latin typeface="Meiryo UI"/>
                          <a:ea typeface="Meiryo UI"/>
                        </a:rPr>
                        <a:t>日～</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Meiryo UI"/>
                          <a:ea typeface="Meiryo UI"/>
                        </a:rPr>
                        <a:t>4</a:t>
                      </a:r>
                      <a:r>
                        <a:rPr lang="ja-JP" altLang="en-US" sz="1200" b="0" i="0" u="none" strike="noStrike">
                          <a:solidFill>
                            <a:srgbClr val="000000"/>
                          </a:solidFill>
                          <a:effectLst/>
                          <a:latin typeface="Meiryo UI"/>
                          <a:ea typeface="Meiryo UI"/>
                        </a:rPr>
                        <a:t>週間～</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Meiryo UI"/>
                          <a:ea typeface="Meiryo UI"/>
                        </a:rPr>
                        <a:t>2</a:t>
                      </a:r>
                      <a:r>
                        <a:rPr lang="ja-JP" altLang="en-US" sz="1200" b="0" i="0" u="none" strike="noStrike" dirty="0">
                          <a:solidFill>
                            <a:srgbClr val="000000"/>
                          </a:solidFill>
                          <a:effectLst/>
                          <a:latin typeface="Meiryo UI"/>
                          <a:ea typeface="Meiryo UI"/>
                        </a:rPr>
                        <a:t>カ月～</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Meiryo UI"/>
                          <a:ea typeface="Meiryo UI"/>
                        </a:rPr>
                        <a:t>4</a:t>
                      </a:r>
                      <a:r>
                        <a:rPr lang="ja-JP" altLang="en-US" sz="1200" b="0" i="0" u="none" strike="noStrike" dirty="0">
                          <a:solidFill>
                            <a:srgbClr val="000000"/>
                          </a:solidFill>
                          <a:effectLst/>
                          <a:latin typeface="Meiryo UI"/>
                          <a:ea typeface="Meiryo UI"/>
                        </a:rPr>
                        <a:t>週間～</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4</a:t>
                      </a:r>
                      <a:r>
                        <a:rPr lang="ja-JP" altLang="en-US" sz="1200" b="0" i="0" u="none" strike="noStrike" dirty="0">
                          <a:solidFill>
                            <a:srgbClr val="000000"/>
                          </a:solidFill>
                          <a:effectLst/>
                          <a:latin typeface="Meiryo UI"/>
                          <a:ea typeface="Meiryo UI"/>
                        </a:rPr>
                        <a:t>週間～</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2</a:t>
                      </a:r>
                      <a:r>
                        <a:rPr lang="ja-JP" altLang="en-US" sz="1200" b="0" i="0" u="none" strike="noStrike" dirty="0">
                          <a:solidFill>
                            <a:srgbClr val="000000"/>
                          </a:solidFill>
                          <a:effectLst/>
                          <a:latin typeface="Meiryo UI"/>
                          <a:ea typeface="Meiryo UI"/>
                        </a:rPr>
                        <a:t>週間～</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kumimoji="1" lang="en-US" altLang="ja-JP" sz="1200" b="0" i="0" u="none" strike="noStrike" kern="1200" cap="none" spc="0" normalizeH="0" baseline="30000" noProof="0" dirty="0">
                          <a:ln>
                            <a:noFill/>
                          </a:ln>
                          <a:solidFill>
                            <a:srgbClr val="000000"/>
                          </a:solidFill>
                          <a:effectLst/>
                          <a:uLnTx/>
                          <a:uFillTx/>
                          <a:latin typeface="Meiryo UI"/>
                          <a:ea typeface="Meiryo UI"/>
                          <a:cs typeface="+mn-cs"/>
                        </a:rPr>
                        <a:t>*</a:t>
                      </a:r>
                      <a:r>
                        <a:rPr lang="en-US" altLang="ja-JP" sz="1200" b="0" i="0" u="none" strike="noStrike" dirty="0">
                          <a:solidFill>
                            <a:srgbClr val="000000"/>
                          </a:solidFill>
                          <a:effectLst/>
                          <a:latin typeface="Meiryo UI"/>
                          <a:ea typeface="Meiryo UI"/>
                        </a:rPr>
                        <a:t>2</a:t>
                      </a:r>
                      <a:r>
                        <a:rPr lang="ja-JP" altLang="en-US" sz="1200" b="0" i="0" u="none" strike="noStrike" dirty="0">
                          <a:solidFill>
                            <a:srgbClr val="000000"/>
                          </a:solidFill>
                          <a:effectLst/>
                          <a:latin typeface="Meiryo UI"/>
                          <a:ea typeface="Meiryo UI"/>
                        </a:rPr>
                        <a:t>日～</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4</a:t>
                      </a:r>
                      <a:r>
                        <a:rPr lang="ja-JP" altLang="en-US" sz="1200" b="0" i="0" u="none" strike="noStrike" dirty="0">
                          <a:solidFill>
                            <a:srgbClr val="000000"/>
                          </a:solidFill>
                          <a:effectLst/>
                          <a:latin typeface="Meiryo UI"/>
                          <a:ea typeface="Meiryo UI"/>
                        </a:rPr>
                        <a:t>週間～</a:t>
                      </a:r>
                    </a:p>
                  </a:txBody>
                  <a:tcPr marL="6350" marR="6350" marT="635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569359"/>
                  </a:ext>
                </a:extLst>
              </a:tr>
              <a:tr h="597636">
                <a:tc>
                  <a:txBody>
                    <a:bodyPr/>
                    <a:lstStyle/>
                    <a:p>
                      <a:pPr algn="l"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100" b="1" i="0" u="none" strike="noStrike">
                          <a:solidFill>
                            <a:srgbClr val="000000"/>
                          </a:solidFill>
                          <a:effectLst/>
                          <a:latin typeface="Meiryo UI" panose="020B0604030504040204" pitchFamily="50" charset="-128"/>
                          <a:ea typeface="Meiryo UI" panose="020B0604030504040204" pitchFamily="50" charset="-128"/>
                        </a:rPr>
                        <a:t>料金</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200" b="0" i="0" u="none" strike="noStrike" dirty="0">
                          <a:solidFill>
                            <a:srgbClr val="000000"/>
                          </a:solidFill>
                          <a:effectLst/>
                          <a:latin typeface="Meiryo UI"/>
                          <a:ea typeface="Meiryo UI"/>
                        </a:rPr>
                        <a:t>300</a:t>
                      </a:r>
                      <a:r>
                        <a:rPr lang="ja-JP" altLang="en-US" sz="1200" b="0" i="0" u="none" strike="noStrike">
                          <a:solidFill>
                            <a:srgbClr val="000000"/>
                          </a:solidFill>
                          <a:effectLst/>
                          <a:latin typeface="Meiryo UI"/>
                          <a:ea typeface="Meiryo UI"/>
                        </a:rPr>
                        <a:t>万円～</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200</a:t>
                      </a:r>
                      <a:r>
                        <a:rPr lang="ja-JP" altLang="en-US" sz="1200" b="0" i="0" u="none" strike="noStrike">
                          <a:solidFill>
                            <a:srgbClr val="000000"/>
                          </a:solidFill>
                          <a:effectLst/>
                          <a:latin typeface="Meiryo UI"/>
                          <a:ea typeface="Meiryo UI"/>
                        </a:rPr>
                        <a:t>万円～</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300</a:t>
                      </a:r>
                      <a:r>
                        <a:rPr lang="ja-JP" altLang="en-US" sz="1200" b="0" i="0" u="none" strike="noStrike">
                          <a:solidFill>
                            <a:srgbClr val="000000"/>
                          </a:solidFill>
                          <a:effectLst/>
                          <a:latin typeface="Meiryo UI"/>
                          <a:ea typeface="Meiryo UI"/>
                        </a:rPr>
                        <a:t>万円～</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350</a:t>
                      </a:r>
                      <a:r>
                        <a:rPr lang="ja-JP" altLang="en-US" sz="1200" b="0" i="0" u="none" strike="noStrike">
                          <a:solidFill>
                            <a:srgbClr val="000000"/>
                          </a:solidFill>
                          <a:effectLst/>
                          <a:latin typeface="Meiryo UI"/>
                          <a:ea typeface="Meiryo UI"/>
                        </a:rPr>
                        <a:t>万円～</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800</a:t>
                      </a:r>
                      <a:r>
                        <a:rPr lang="ja-JP" altLang="en-US" sz="1200" b="0" i="0" u="none" strike="noStrike" dirty="0">
                          <a:solidFill>
                            <a:srgbClr val="000000"/>
                          </a:solidFill>
                          <a:effectLst/>
                          <a:latin typeface="Meiryo UI"/>
                          <a:ea typeface="Meiryo UI"/>
                        </a:rPr>
                        <a:t>万円～</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Meiryo UI"/>
                          <a:ea typeface="Meiryo UI"/>
                        </a:rPr>
                        <a:t>500</a:t>
                      </a:r>
                      <a:r>
                        <a:rPr lang="ja-JP" altLang="en-US" sz="1200" b="0" i="0" u="none" strike="noStrike" dirty="0">
                          <a:solidFill>
                            <a:srgbClr val="000000"/>
                          </a:solidFill>
                          <a:effectLst/>
                          <a:latin typeface="Meiryo UI"/>
                          <a:ea typeface="Meiryo UI"/>
                        </a:rPr>
                        <a:t>万円～</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400</a:t>
                      </a:r>
                      <a:r>
                        <a:rPr lang="ja-JP" altLang="en-US" sz="1200" b="0" i="0" u="none" strike="noStrike" dirty="0">
                          <a:solidFill>
                            <a:srgbClr val="000000"/>
                          </a:solidFill>
                          <a:effectLst/>
                          <a:latin typeface="Meiryo UI"/>
                          <a:ea typeface="Meiryo UI"/>
                        </a:rPr>
                        <a:t>万円～</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200</a:t>
                      </a:r>
                      <a:r>
                        <a:rPr lang="ja-JP" altLang="en-US" sz="1200" b="0" i="0" u="none" strike="noStrike">
                          <a:solidFill>
                            <a:srgbClr val="000000"/>
                          </a:solidFill>
                          <a:effectLst/>
                          <a:latin typeface="Meiryo UI"/>
                          <a:ea typeface="Meiryo UI"/>
                        </a:rPr>
                        <a:t>万円～</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300</a:t>
                      </a:r>
                      <a:r>
                        <a:rPr lang="ja-JP" altLang="en-US" sz="1200" b="0" i="0" u="none" strike="noStrike" dirty="0">
                          <a:solidFill>
                            <a:srgbClr val="000000"/>
                          </a:solidFill>
                          <a:effectLst/>
                          <a:latin typeface="Meiryo UI"/>
                          <a:ea typeface="Meiryo UI"/>
                        </a:rPr>
                        <a:t>万円～</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altLang="ja-JP" sz="1200" b="0" i="0" u="none" strike="noStrike" dirty="0">
                          <a:solidFill>
                            <a:srgbClr val="000000"/>
                          </a:solidFill>
                          <a:effectLst/>
                          <a:latin typeface="Meiryo UI"/>
                          <a:ea typeface="Meiryo UI"/>
                        </a:rPr>
                        <a:t>300</a:t>
                      </a:r>
                      <a:r>
                        <a:rPr lang="ja-JP" altLang="en-US" sz="1200" b="0" i="0" u="none" strike="noStrike" dirty="0">
                          <a:solidFill>
                            <a:srgbClr val="000000"/>
                          </a:solidFill>
                          <a:effectLst/>
                          <a:latin typeface="Meiryo UI"/>
                          <a:ea typeface="Meiryo UI"/>
                        </a:rPr>
                        <a:t>万円～</a:t>
                      </a:r>
                    </a:p>
                  </a:txBody>
                  <a:tcPr marL="6350" marR="6350" marT="635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2020897"/>
                  </a:ext>
                </a:extLst>
              </a:tr>
            </a:tbl>
          </a:graphicData>
        </a:graphic>
      </p:graphicFrame>
      <p:sp>
        <p:nvSpPr>
          <p:cNvPr id="13" name="AutoShape 2" descr="ãæ¥çµé»å­çãã­ã´ãã®ç»åæ¤ç´¢çµæ">
            <a:extLst>
              <a:ext uri="{FF2B5EF4-FFF2-40B4-BE49-F238E27FC236}">
                <a16:creationId xmlns:a16="http://schemas.microsoft.com/office/drawing/2014/main" id="{014FF8A7-B5C6-4462-BE43-F9E24722F716}"/>
              </a:ext>
            </a:extLst>
          </p:cNvPr>
          <p:cNvSpPr>
            <a:spLocks noChangeAspect="1" noChangeArrowheads="1"/>
          </p:cNvSpPr>
          <p:nvPr/>
        </p:nvSpPr>
        <p:spPr bwMode="auto">
          <a:xfrm>
            <a:off x="4800600" y="261068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4" name="図 13">
            <a:extLst>
              <a:ext uri="{FF2B5EF4-FFF2-40B4-BE49-F238E27FC236}">
                <a16:creationId xmlns:a16="http://schemas.microsoft.com/office/drawing/2014/main" id="{BEFF6E73-5896-40B9-8C3F-232D323CCEE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40222" y="1023861"/>
            <a:ext cx="3630131" cy="619934"/>
          </a:xfrm>
          <a:prstGeom prst="rect">
            <a:avLst/>
          </a:prstGeom>
        </p:spPr>
      </p:pic>
      <p:pic>
        <p:nvPicPr>
          <p:cNvPr id="15" name="Picture 4" descr="ãNIKKEI STYLE ã­ã´ãã®ç»åæ¤ç´¢çµæ">
            <a:extLst>
              <a:ext uri="{FF2B5EF4-FFF2-40B4-BE49-F238E27FC236}">
                <a16:creationId xmlns:a16="http://schemas.microsoft.com/office/drawing/2014/main" id="{64BFD016-35E6-493D-8315-2E7A8E589CD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366978" y="1060798"/>
            <a:ext cx="936104" cy="546060"/>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A657CD6C-E1DE-43FA-BA2C-E57D91F52DB6}"/>
              </a:ext>
            </a:extLst>
          </p:cNvPr>
          <p:cNvSpPr/>
          <p:nvPr/>
        </p:nvSpPr>
        <p:spPr>
          <a:xfrm>
            <a:off x="2136328" y="5879177"/>
            <a:ext cx="6255318" cy="307777"/>
          </a:xfrm>
          <a:prstGeom prst="rect">
            <a:avLst/>
          </a:prstGeom>
          <a:noFill/>
        </p:spPr>
        <p:txBody>
          <a:bodyPr wrap="square">
            <a:spAutoFit/>
          </a:bodyPr>
          <a:lstStyle/>
          <a:p>
            <a:pPr fontAlgn="base">
              <a:spcAft>
                <a:spcPts val="400"/>
              </a:spcAft>
            </a:pPr>
            <a:r>
              <a:rPr kumimoji="0"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各タイアップメニューの仕様・詳細については別紙タイアップメニューをご参照ください。</a:t>
            </a:r>
            <a:endParaRPr kumimoji="0"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a:extLst>
              <a:ext uri="{FF2B5EF4-FFF2-40B4-BE49-F238E27FC236}">
                <a16:creationId xmlns:a16="http://schemas.microsoft.com/office/drawing/2014/main" id="{EF5E9A00-605E-4607-AE64-550D512841B5}"/>
              </a:ext>
            </a:extLst>
          </p:cNvPr>
          <p:cNvSpPr/>
          <p:nvPr/>
        </p:nvSpPr>
        <p:spPr>
          <a:xfrm>
            <a:off x="2159771" y="6071706"/>
            <a:ext cx="6548283" cy="646331"/>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*エクスプレスは事前にスケジュール等の調整が必要です。場合によって、お受けできないことがあります。</a:t>
            </a:r>
            <a:endParaRPr lang="en-US" altLang="ja-JP" sz="1200" b="1" dirty="0">
              <a:latin typeface="Meiryo UI" panose="020B0604030504040204" pitchFamily="50" charset="-128"/>
              <a:ea typeface="Meiryo UI" panose="020B0604030504040204" pitchFamily="50" charset="-128"/>
            </a:endParaRPr>
          </a:p>
          <a:p>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リッチビジュアルタイアップの詳細は弊社営業にお問合せください。</a:t>
            </a:r>
          </a:p>
          <a:p>
            <a:endParaRPr lang="ja-JP" altLang="en-US" sz="1200" b="1" dirty="0">
              <a:latin typeface="Meiryo UI" panose="020B0604030504040204" pitchFamily="50" charset="-128"/>
              <a:ea typeface="Meiryo UI" panose="020B0604030504040204" pitchFamily="50" charset="-128"/>
            </a:endParaRPr>
          </a:p>
        </p:txBody>
      </p:sp>
      <p:sp>
        <p:nvSpPr>
          <p:cNvPr id="16" name="Text Box 16">
            <a:extLst>
              <a:ext uri="{FF2B5EF4-FFF2-40B4-BE49-F238E27FC236}">
                <a16:creationId xmlns:a16="http://schemas.microsoft.com/office/drawing/2014/main" id="{44FB357E-141F-479C-82CB-89E0EC247F5B}"/>
              </a:ext>
            </a:extLst>
          </p:cNvPr>
          <p:cNvSpPr txBox="1">
            <a:spLocks noChangeArrowheads="1"/>
          </p:cNvSpPr>
          <p:nvPr/>
        </p:nvSpPr>
        <p:spPr bwMode="auto">
          <a:xfrm>
            <a:off x="9121811" y="6352051"/>
            <a:ext cx="784189"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2021.12.</a:t>
            </a:r>
            <a:r>
              <a:rPr kumimoji="0" lang="ja-JP" altLang="en-US" sz="800">
                <a:solidFill>
                  <a:srgbClr val="C00000"/>
                </a:solidFill>
                <a:latin typeface="Century Gothic"/>
                <a:ea typeface="HGPｺﾞｼｯｸM"/>
              </a:rPr>
              <a:t>更新</a:t>
            </a:r>
            <a:endParaRPr kumimoji="0" lang="ja-JP" altLang="en-US" sz="800" dirty="0">
              <a:solidFill>
                <a:srgbClr val="C00000"/>
              </a:solidFill>
              <a:latin typeface="Century Gothic"/>
              <a:ea typeface="HGPｺﾞｼｯｸM"/>
            </a:endParaRPr>
          </a:p>
        </p:txBody>
      </p:sp>
    </p:spTree>
    <p:extLst>
      <p:ext uri="{BB962C8B-B14F-4D97-AF65-F5344CB8AC3E}">
        <p14:creationId xmlns:p14="http://schemas.microsoft.com/office/powerpoint/2010/main" val="16620038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826145" y="3075057"/>
            <a:ext cx="4253709" cy="707886"/>
          </a:xfrm>
          <a:prstGeom prst="rect">
            <a:avLst/>
          </a:prstGeom>
          <a:noFill/>
        </p:spPr>
        <p:txBody>
          <a:bodyPr wrap="square" rtlCol="0" anchor="t">
            <a:spAutoFit/>
          </a:bodyPr>
          <a:lstStyle/>
          <a:p>
            <a:pPr algn="ctr"/>
            <a:r>
              <a:rPr kumimoji="1" lang="ja-JP" altLang="en-US" sz="4000" b="1" kern="300" spc="100">
                <a:solidFill>
                  <a:srgbClr val="00253C"/>
                </a:solidFill>
                <a:latin typeface="+mn-ea"/>
              </a:rPr>
              <a:t>テキスト</a:t>
            </a:r>
          </a:p>
        </p:txBody>
      </p:sp>
      <p:graphicFrame>
        <p:nvGraphicFramePr>
          <p:cNvPr id="3" name="表 2"/>
          <p:cNvGraphicFramePr>
            <a:graphicFrameLocks noGrp="1"/>
          </p:cNvGraphicFramePr>
          <p:nvPr/>
        </p:nvGraphicFramePr>
        <p:xfrm>
          <a:off x="7001466" y="5540985"/>
          <a:ext cx="1964678" cy="336096"/>
        </p:xfrm>
        <a:graphic>
          <a:graphicData uri="http://schemas.openxmlformats.org/drawingml/2006/table">
            <a:tbl>
              <a:tblPr/>
              <a:tblGrid>
                <a:gridCol w="128739">
                  <a:extLst>
                    <a:ext uri="{9D8B030D-6E8A-4147-A177-3AD203B41FA5}">
                      <a16:colId xmlns:a16="http://schemas.microsoft.com/office/drawing/2014/main" val="20000"/>
                    </a:ext>
                  </a:extLst>
                </a:gridCol>
                <a:gridCol w="1156208">
                  <a:extLst>
                    <a:ext uri="{9D8B030D-6E8A-4147-A177-3AD203B41FA5}">
                      <a16:colId xmlns:a16="http://schemas.microsoft.com/office/drawing/2014/main" val="20001"/>
                    </a:ext>
                  </a:extLst>
                </a:gridCol>
                <a:gridCol w="679731">
                  <a:extLst>
                    <a:ext uri="{9D8B030D-6E8A-4147-A177-3AD203B41FA5}">
                      <a16:colId xmlns:a16="http://schemas.microsoft.com/office/drawing/2014/main" val="20002"/>
                    </a:ext>
                  </a:extLst>
                </a:gridCol>
              </a:tblGrid>
              <a:tr h="168048">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tc>
                  <a:txBody>
                    <a:bodyPr/>
                    <a:lstStyle/>
                    <a:p>
                      <a:pPr algn="l" rtl="0" fontAlgn="ctr"/>
                      <a:r>
                        <a:rPr lang="ja-JP" altLang="en-US"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プレミアムテキスト</a:t>
                      </a:r>
                    </a:p>
                  </a:txBody>
                  <a:tcPr marL="8845" marR="8845" marT="8845" marB="0" anchor="ctr">
                    <a:lnL>
                      <a:noFill/>
                    </a:lnL>
                    <a:lnR>
                      <a:noFill/>
                    </a:lnR>
                    <a:lnT>
                      <a:noFill/>
                    </a:lnT>
                    <a:lnB>
                      <a:noFill/>
                    </a:lnB>
                  </a:tcPr>
                </a:tc>
                <a:tc>
                  <a:txBody>
                    <a:bodyPr/>
                    <a:lstStyle/>
                    <a:p>
                      <a:pPr algn="l" rtl="0" fontAlgn="ctr"/>
                      <a:endParaRPr lang="en-US" altLang="ja-JP"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extLst>
                  <a:ext uri="{0D108BD9-81ED-4DB2-BD59-A6C34878D82A}">
                    <a16:rowId xmlns:a16="http://schemas.microsoft.com/office/drawing/2014/main" val="10000"/>
                  </a:ext>
                </a:extLst>
              </a:tr>
              <a:tr h="168048">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tc>
                  <a:txBody>
                    <a:bodyPr/>
                    <a:lstStyle/>
                    <a:p>
                      <a:pPr algn="l" rtl="0" fontAlgn="ct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テキスト</a:t>
                      </a:r>
                    </a:p>
                  </a:txBody>
                  <a:tcPr marL="8845" marR="8845" marT="8845" marB="0" anchor="ctr">
                    <a:lnL>
                      <a:noFill/>
                    </a:lnL>
                    <a:lnR>
                      <a:noFill/>
                    </a:lnR>
                    <a:lnT>
                      <a:noFill/>
                    </a:lnT>
                    <a:lnB>
                      <a:noFill/>
                    </a:lnB>
                  </a:tcPr>
                </a:tc>
                <a:tc>
                  <a:txBody>
                    <a:bodyPr/>
                    <a:lstStyle/>
                    <a:p>
                      <a:pPr algn="l" rtl="0" fontAlgn="ctr"/>
                      <a:endParaRPr lang="en-US" altLang="ja-JP"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467249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プレミアムテキスト</a:t>
            </a:r>
          </a:p>
        </p:txBody>
      </p:sp>
      <p:grpSp>
        <p:nvGrpSpPr>
          <p:cNvPr id="4" name="グループ化 3"/>
          <p:cNvGrpSpPr/>
          <p:nvPr/>
        </p:nvGrpSpPr>
        <p:grpSpPr>
          <a:xfrm>
            <a:off x="2366766" y="166079"/>
            <a:ext cx="946328" cy="226480"/>
            <a:chOff x="2345874" y="280659"/>
            <a:chExt cx="921760" cy="226480"/>
          </a:xfrm>
        </p:grpSpPr>
        <p:sp>
          <p:nvSpPr>
            <p:cNvPr id="5"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50">
                <a:solidFill>
                  <a:srgbClr val="003963"/>
                </a:solidFill>
                <a:latin typeface="ＭＳ Ｐゴシック"/>
              </a:endParaRPr>
            </a:p>
          </p:txBody>
        </p:sp>
        <p:sp>
          <p:nvSpPr>
            <p:cNvPr id="6" name="テキスト ボックス 5"/>
            <p:cNvSpPr txBox="1"/>
            <p:nvPr/>
          </p:nvSpPr>
          <p:spPr>
            <a:xfrm>
              <a:off x="2535038" y="280659"/>
              <a:ext cx="543674" cy="223138"/>
            </a:xfrm>
            <a:prstGeom prst="rect">
              <a:avLst/>
            </a:prstGeom>
            <a:noFill/>
          </p:spPr>
          <p:txBody>
            <a:bodyPr wrap="none" rtlCol="0">
              <a:spAutoFit/>
            </a:bodyPr>
            <a:lstStyle/>
            <a:p>
              <a:pPr algn="ctr"/>
              <a:r>
                <a:rPr lang="ja-JP" altLang="en-US" sz="850" b="1">
                  <a:solidFill>
                    <a:srgbClr val="00253C"/>
                  </a:solidFill>
                  <a:latin typeface="ＭＳ Ｐゴシック"/>
                  <a:cs typeface="メイリオ" panose="020B0604030504040204" pitchFamily="50" charset="-128"/>
                </a:rPr>
                <a:t>テキスト</a:t>
              </a:r>
            </a:p>
          </p:txBody>
        </p:sp>
      </p:grpSp>
      <p:sp>
        <p:nvSpPr>
          <p:cNvPr id="7" name="正方形/長方形 6"/>
          <p:cNvSpPr/>
          <p:nvPr/>
        </p:nvSpPr>
        <p:spPr>
          <a:xfrm>
            <a:off x="4402606" y="924563"/>
            <a:ext cx="5393913" cy="220573"/>
          </a:xfrm>
          <a:prstGeom prst="rect">
            <a:avLst/>
          </a:prstGeom>
          <a:noFill/>
        </p:spPr>
        <p:txBody>
          <a:bodyPr wrap="square">
            <a:spAutoFit/>
          </a:bodyPr>
          <a:lstStyle/>
          <a:p>
            <a:pPr>
              <a:lnSpc>
                <a:spcPts val="1000"/>
              </a:lnSpc>
            </a:pP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a:latin typeface="Meiryo UI" panose="020B0604030504040204" pitchFamily="50" charset="-128"/>
                <a:ea typeface="Meiryo UI" panose="020B0604030504040204" pitchFamily="50" charset="-128"/>
                <a:cs typeface="Meiryo UI" panose="020B0604030504040204" pitchFamily="50" charset="-128"/>
              </a:rPr>
              <a:t>ビューアビリティー（広告の可視性）の高いテキスト広告をファーストビューに配信します</a:t>
            </a:r>
          </a:p>
        </p:txBody>
      </p:sp>
      <p:sp>
        <p:nvSpPr>
          <p:cNvPr id="8" name="正方形/長方形 7"/>
          <p:cNvSpPr/>
          <p:nvPr/>
        </p:nvSpPr>
        <p:spPr>
          <a:xfrm>
            <a:off x="4402606" y="1154925"/>
            <a:ext cx="4538194" cy="220573"/>
          </a:xfrm>
          <a:prstGeom prst="rect">
            <a:avLst/>
          </a:prstGeom>
          <a:noFill/>
        </p:spPr>
        <p:txBody>
          <a:bodyPr wrap="square">
            <a:spAutoFit/>
          </a:bodyPr>
          <a:lstStyle/>
          <a:p>
            <a:pPr>
              <a:lnSpc>
                <a:spcPts val="1000"/>
              </a:lnSpc>
            </a:pP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 幅広いビジネスパーソンに情報を届けたい方におすすめです</a:t>
            </a:r>
          </a:p>
        </p:txBody>
      </p:sp>
      <p:sp>
        <p:nvSpPr>
          <p:cNvPr id="14" name="Rectangle 690"/>
          <p:cNvSpPr>
            <a:spLocks noChangeArrowheads="1"/>
          </p:cNvSpPr>
          <p:nvPr/>
        </p:nvSpPr>
        <p:spPr bwMode="auto">
          <a:xfrm>
            <a:off x="4404989" y="5254919"/>
            <a:ext cx="45961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88900" indent="-88900"/>
            <a:r>
              <a:rPr kumimoji="0" lang="en-US" altLang="ja-JP" sz="700">
                <a:solidFill>
                  <a:prstClr val="black"/>
                </a:solidFill>
                <a:latin typeface="HGPｺﾞｼｯｸM" panose="020B0600000000000000" pitchFamily="50" charset="-128"/>
                <a:ea typeface="HGPｺﾞｼｯｸM" panose="020B0600000000000000" pitchFamily="50" charset="-128"/>
              </a:rPr>
              <a:t>※</a:t>
            </a:r>
            <a:r>
              <a:rPr kumimoji="0" lang="ja-JP" altLang="en-US" sz="700">
                <a:solidFill>
                  <a:prstClr val="black"/>
                </a:solidFill>
                <a:latin typeface="HGPｺﾞｼｯｸM" panose="020B0600000000000000" pitchFamily="50" charset="-128"/>
                <a:ea typeface="HGPｺﾞｼｯｸM" panose="020B0600000000000000" pitchFamily="50" charset="-128"/>
              </a:rPr>
              <a:t>　第三者配信はお受けできません。</a:t>
            </a:r>
            <a:endParaRPr kumimoji="0" lang="en-US" altLang="ja-JP" sz="700">
              <a:solidFill>
                <a:prstClr val="black"/>
              </a:solidFill>
              <a:latin typeface="HGPｺﾞｼｯｸM" panose="020B0600000000000000" pitchFamily="50" charset="-128"/>
              <a:ea typeface="HGPｺﾞｼｯｸM" panose="020B0600000000000000" pitchFamily="50" charset="-128"/>
            </a:endParaRPr>
          </a:p>
          <a:p>
            <a:pPr marL="88900" indent="-88900"/>
            <a:r>
              <a:rPr kumimoji="0" lang="en-US" altLang="ja-JP" sz="700">
                <a:solidFill>
                  <a:prstClr val="black"/>
                </a:solidFill>
                <a:latin typeface="HGPｺﾞｼｯｸM" panose="020B0600000000000000" pitchFamily="50" charset="-128"/>
                <a:ea typeface="HGPｺﾞｼｯｸM" panose="020B0600000000000000" pitchFamily="50" charset="-128"/>
              </a:rPr>
              <a:t>※</a:t>
            </a:r>
            <a:r>
              <a:rPr kumimoji="0" lang="ja-JP" altLang="en-US" sz="700">
                <a:solidFill>
                  <a:prstClr val="black"/>
                </a:solidFill>
                <a:latin typeface="HGPｺﾞｼｯｸM" panose="020B0600000000000000" pitchFamily="50" charset="-128"/>
                <a:ea typeface="HGPｺﾞｼｯｸM" panose="020B0600000000000000" pitchFamily="50" charset="-128"/>
              </a:rPr>
              <a:t>　掲載期間に祝日が含まれる場合は想定配信量を大幅に下回ることがあります。</a:t>
            </a:r>
            <a:endParaRPr kumimoji="0" lang="en-US" altLang="ja-JP" sz="700">
              <a:solidFill>
                <a:prstClr val="black"/>
              </a:solidFill>
              <a:latin typeface="HGPｺﾞｼｯｸM" panose="020B0600000000000000" pitchFamily="50" charset="-128"/>
              <a:ea typeface="HGPｺﾞｼｯｸM" panose="020B0600000000000000" pitchFamily="50" charset="-128"/>
            </a:endParaRPr>
          </a:p>
          <a:p>
            <a:pPr marL="88900" indent="-88900"/>
            <a:r>
              <a:rPr kumimoji="0" lang="en-US" altLang="ja-JP" sz="700">
                <a:solidFill>
                  <a:prstClr val="black"/>
                </a:solidFill>
                <a:latin typeface="HGPｺﾞｼｯｸM" panose="020B0600000000000000" pitchFamily="50" charset="-128"/>
                <a:ea typeface="HGPｺﾞｼｯｸM" panose="020B0600000000000000" pitchFamily="50" charset="-128"/>
              </a:rPr>
              <a:t>※</a:t>
            </a:r>
            <a:r>
              <a:rPr kumimoji="0" lang="ja-JP" altLang="en-US" sz="700">
                <a:solidFill>
                  <a:prstClr val="black"/>
                </a:solidFill>
                <a:latin typeface="HGPｺﾞｼｯｸM" panose="020B0600000000000000" pitchFamily="50" charset="-128"/>
                <a:ea typeface="HGPｺﾞｼｯｸM" panose="020B0600000000000000" pitchFamily="50" charset="-128"/>
              </a:rPr>
              <a:t>　掲載期間内に合計</a:t>
            </a:r>
            <a:r>
              <a:rPr kumimoji="0" lang="en-US" altLang="ja-JP" sz="700">
                <a:solidFill>
                  <a:prstClr val="black"/>
                </a:solidFill>
                <a:latin typeface="HGPｺﾞｼｯｸM" pitchFamily="50" charset="-128"/>
                <a:ea typeface="HGPｺﾞｼｯｸM" pitchFamily="50" charset="-128"/>
              </a:rPr>
              <a:t>4</a:t>
            </a:r>
            <a:r>
              <a:rPr kumimoji="0" lang="ja-JP" altLang="en-US" sz="700">
                <a:solidFill>
                  <a:prstClr val="black"/>
                </a:solidFill>
                <a:latin typeface="HGPｺﾞｼｯｸM" pitchFamily="50" charset="-128"/>
                <a:ea typeface="HGPｺﾞｼｯｸM" pitchFamily="50" charset="-128"/>
              </a:rPr>
              <a:t>本まで同時掲載および原稿差し替えが可能です。</a:t>
            </a:r>
            <a:r>
              <a:rPr kumimoji="0" lang="en-US" altLang="ja-JP" sz="700">
                <a:solidFill>
                  <a:prstClr val="black"/>
                </a:solidFill>
                <a:latin typeface="HGPｺﾞｼｯｸM" pitchFamily="50" charset="-128"/>
                <a:ea typeface="HGPｺﾞｼｯｸM" pitchFamily="50" charset="-128"/>
              </a:rPr>
              <a:t>5</a:t>
            </a:r>
            <a:r>
              <a:rPr kumimoji="0" lang="ja-JP" altLang="en-US" sz="700">
                <a:solidFill>
                  <a:prstClr val="black"/>
                </a:solidFill>
                <a:latin typeface="HGPｺﾞｼｯｸM" pitchFamily="50" charset="-128"/>
                <a:ea typeface="HGPｺﾞｼｯｸM" pitchFamily="50" charset="-128"/>
              </a:rPr>
              <a:t>本以上の掲載または差し替えを行う場合は、</a:t>
            </a:r>
            <a:br>
              <a:rPr kumimoji="0" lang="ja-JP" altLang="en-US" sz="700">
                <a:solidFill>
                  <a:prstClr val="black"/>
                </a:solidFill>
                <a:latin typeface="HGPｺﾞｼｯｸM" pitchFamily="50" charset="-128"/>
                <a:ea typeface="HGPｺﾞｼｯｸM" pitchFamily="50" charset="-128"/>
              </a:rPr>
            </a:br>
            <a:r>
              <a:rPr kumimoji="0" lang="ja-JP" altLang="en-US" sz="700">
                <a:solidFill>
                  <a:prstClr val="black"/>
                </a:solidFill>
                <a:latin typeface="HGPｺﾞｼｯｸM" pitchFamily="50" charset="-128"/>
                <a:ea typeface="HGPｺﾞｼｯｸM" pitchFamily="50" charset="-128"/>
              </a:rPr>
              <a:t>　</a:t>
            </a:r>
            <a:r>
              <a:rPr kumimoji="0" lang="en-US" altLang="ja-JP" sz="700">
                <a:solidFill>
                  <a:prstClr val="black"/>
                </a:solidFill>
                <a:latin typeface="HGPｺﾞｼｯｸM" pitchFamily="50" charset="-128"/>
                <a:ea typeface="HGPｺﾞｼｯｸM" pitchFamily="50" charset="-128"/>
              </a:rPr>
              <a:t>5</a:t>
            </a:r>
            <a:r>
              <a:rPr kumimoji="0" lang="ja-JP" altLang="en-US" sz="700">
                <a:solidFill>
                  <a:prstClr val="black"/>
                </a:solidFill>
                <a:latin typeface="HGPｺﾞｼｯｸM" pitchFamily="50" charset="-128"/>
                <a:ea typeface="HGPｺﾞｼｯｸM" pitchFamily="50" charset="-128"/>
              </a:rPr>
              <a:t>本目から</a:t>
            </a:r>
            <a:r>
              <a:rPr kumimoji="0" lang="en-US" altLang="ja-JP" sz="700">
                <a:solidFill>
                  <a:prstClr val="black"/>
                </a:solidFill>
                <a:latin typeface="HGPｺﾞｼｯｸM" pitchFamily="50" charset="-128"/>
                <a:ea typeface="HGPｺﾞｼｯｸM" pitchFamily="50" charset="-128"/>
              </a:rPr>
              <a:t>1</a:t>
            </a:r>
            <a:r>
              <a:rPr kumimoji="0" lang="ja-JP" altLang="en-US" sz="700">
                <a:solidFill>
                  <a:prstClr val="black"/>
                </a:solidFill>
                <a:latin typeface="HGPｺﾞｼｯｸM" pitchFamily="50" charset="-128"/>
                <a:ea typeface="HGPｺﾞｼｯｸM" pitchFamily="50" charset="-128"/>
              </a:rPr>
              <a:t>本につき</a:t>
            </a:r>
            <a:r>
              <a:rPr kumimoji="0" lang="en-US" altLang="ja-JP" sz="700">
                <a:solidFill>
                  <a:prstClr val="black"/>
                </a:solidFill>
                <a:latin typeface="HGPｺﾞｼｯｸM" pitchFamily="50" charset="-128"/>
                <a:ea typeface="HGPｺﾞｼｯｸM" pitchFamily="50" charset="-128"/>
              </a:rPr>
              <a:t>2</a:t>
            </a:r>
            <a:r>
              <a:rPr kumimoji="0" lang="ja-JP" altLang="en-US" sz="700">
                <a:solidFill>
                  <a:prstClr val="black"/>
                </a:solidFill>
                <a:latin typeface="HGPｺﾞｼｯｸM" pitchFamily="50" charset="-128"/>
                <a:ea typeface="HGPｺﾞｼｯｸM" pitchFamily="50" charset="-128"/>
              </a:rPr>
              <a:t>万円の追加料金がかかります。</a:t>
            </a:r>
            <a:endParaRPr kumimoji="0" lang="en-US" altLang="ja-JP" sz="700">
              <a:solidFill>
                <a:prstClr val="black"/>
              </a:solidFill>
              <a:latin typeface="HGPｺﾞｼｯｸM" pitchFamily="50" charset="-128"/>
              <a:ea typeface="HGPｺﾞｼｯｸM" pitchFamily="50" charset="-128"/>
            </a:endParaRPr>
          </a:p>
        </p:txBody>
      </p:sp>
      <p:sp>
        <p:nvSpPr>
          <p:cNvPr id="19" name="角丸四角形 18"/>
          <p:cNvSpPr/>
          <p:nvPr/>
        </p:nvSpPr>
        <p:spPr>
          <a:xfrm>
            <a:off x="4494639" y="1639985"/>
            <a:ext cx="908784" cy="216131"/>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a:solidFill>
                  <a:prstClr val="white"/>
                </a:solidFill>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20" name="表 19"/>
          <p:cNvGraphicFramePr>
            <a:graphicFrameLocks noGrp="1"/>
          </p:cNvGraphicFramePr>
          <p:nvPr/>
        </p:nvGraphicFramePr>
        <p:xfrm>
          <a:off x="4494639" y="1949610"/>
          <a:ext cx="5301880" cy="3261560"/>
        </p:xfrm>
        <a:graphic>
          <a:graphicData uri="http://schemas.openxmlformats.org/drawingml/2006/table">
            <a:tbl>
              <a:tblPr firstRow="1" bandRow="1">
                <a:tableStyleId>{5C22544A-7EE6-4342-B048-85BDC9FD1C3A}</a:tableStyleId>
              </a:tblPr>
              <a:tblGrid>
                <a:gridCol w="912287">
                  <a:extLst>
                    <a:ext uri="{9D8B030D-6E8A-4147-A177-3AD203B41FA5}">
                      <a16:colId xmlns:a16="http://schemas.microsoft.com/office/drawing/2014/main" val="20000"/>
                    </a:ext>
                  </a:extLst>
                </a:gridCol>
                <a:gridCol w="1716732">
                  <a:extLst>
                    <a:ext uri="{9D8B030D-6E8A-4147-A177-3AD203B41FA5}">
                      <a16:colId xmlns:a16="http://schemas.microsoft.com/office/drawing/2014/main" val="20001"/>
                    </a:ext>
                  </a:extLst>
                </a:gridCol>
                <a:gridCol w="900633">
                  <a:extLst>
                    <a:ext uri="{9D8B030D-6E8A-4147-A177-3AD203B41FA5}">
                      <a16:colId xmlns:a16="http://schemas.microsoft.com/office/drawing/2014/main" val="20002"/>
                    </a:ext>
                  </a:extLst>
                </a:gridCol>
                <a:gridCol w="1772228">
                  <a:extLst>
                    <a:ext uri="{9D8B030D-6E8A-4147-A177-3AD203B41FA5}">
                      <a16:colId xmlns:a16="http://schemas.microsoft.com/office/drawing/2014/main" val="20003"/>
                    </a:ext>
                  </a:extLst>
                </a:gridCol>
              </a:tblGrid>
              <a:tr h="407695">
                <a:tc>
                  <a:txBody>
                    <a:bodyPr/>
                    <a:lstStyle/>
                    <a:p>
                      <a:r>
                        <a:rPr kumimoji="1" lang="ja-JP" altLang="en-US"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掲載場所</a:t>
                      </a:r>
                    </a:p>
                  </a:txBody>
                  <a:tcPr marL="36000" marR="36000" marT="36000" marB="36000"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3">
                  <a:txBody>
                    <a:bodyPr/>
                    <a:lstStyle/>
                    <a:p>
                      <a:pPr marL="0" marR="0" lvl="0" indent="0" algn="l" defTabSz="914381" rtl="0" eaLnBrk="1" fontAlgn="auto" latinLnBrk="0" hangingPunct="1">
                        <a:lnSpc>
                          <a:spcPct val="100000"/>
                        </a:lnSpc>
                        <a:spcBef>
                          <a:spcPts val="0"/>
                        </a:spcBef>
                        <a:spcAft>
                          <a:spcPts val="0"/>
                        </a:spcAft>
                        <a:buClrTx/>
                        <a:buSzTx/>
                        <a:buFontTx/>
                        <a:buNone/>
                        <a:tabLst/>
                        <a:defRPr/>
                      </a:pP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日経電子版トップページおよび一部セクショントップページ</a:t>
                      </a:r>
                    </a:p>
                  </a:txBody>
                  <a:tcPr marL="36000" marR="36000" marT="36000" marB="36000"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36000" marB="36000"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endParaRPr kumimoji="1" lang="ja-JP" altLang="en-US" sz="800" b="0">
                        <a:solidFill>
                          <a:schemeClr val="tx1"/>
                        </a:solidFill>
                        <a:latin typeface="HGPｺﾞｼｯｸM" panose="020B0600000000000000" pitchFamily="50" charset="-128"/>
                        <a:ea typeface="HGPｺﾞｼｯｸM" panose="020B0600000000000000" pitchFamily="50" charset="-128"/>
                      </a:endParaRPr>
                    </a:p>
                  </a:txBody>
                  <a:tcPr marL="36000" marR="36000" marT="36000" marB="36000"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0769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掲載量</a:t>
                      </a:r>
                    </a:p>
                  </a:txBody>
                  <a:tcPr marL="36000" marR="36000" marT="36000" marB="36000"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180</a:t>
                      </a:r>
                      <a:r>
                        <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imps</a:t>
                      </a:r>
                      <a:r>
                        <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想定</a:t>
                      </a:r>
                    </a:p>
                  </a:txBody>
                  <a:tcPr marL="93877" marR="93877" marT="0" marB="0" anchor="ctr">
                    <a:lnL w="12700" cmpd="sng">
                      <a:noFill/>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料金</a:t>
                      </a:r>
                    </a:p>
                  </a:txBody>
                  <a:tcPr marL="36000" marR="36000" marT="36000" marB="36000" anchor="ctr">
                    <a:lnL w="12700" cap="flat" cmpd="sng" algn="ctr">
                      <a:no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algn="l"/>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200</a:t>
                      </a:r>
                      <a:r>
                        <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万円</a:t>
                      </a:r>
                    </a:p>
                  </a:txBody>
                  <a:tcPr marL="93877" marR="93877" marT="0" marB="0"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0769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掲載期間</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0" spc="0" baseline="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b="0" spc="0" baseline="0">
                          <a:solidFill>
                            <a:schemeClr val="tx1"/>
                          </a:solidFill>
                          <a:latin typeface="Meiryo UI" panose="020B0604030504040204" pitchFamily="50" charset="-128"/>
                          <a:ea typeface="Meiryo UI" panose="020B0604030504040204" pitchFamily="50" charset="-128"/>
                          <a:cs typeface="Meiryo UI" panose="020B0604030504040204" pitchFamily="50" charset="-128"/>
                        </a:rPr>
                        <a:t>週間</a:t>
                      </a:r>
                      <a:endParaRPr kumimoji="1" lang="ja-JP" altLang="en-US" sz="800" b="0" spc="0">
                        <a:solidFill>
                          <a:srgbClr val="E6001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掲載開始日</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平日任意</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076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保証形態</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期間保証</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表示方法</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Meiryo UI" panose="020B0604030504040204" pitchFamily="50" charset="-128"/>
                          <a:ea typeface="Meiryo UI" panose="020B0604030504040204" pitchFamily="50" charset="-128"/>
                          <a:cs typeface="Meiryo UI" panose="020B0604030504040204" pitchFamily="50" charset="-128"/>
                        </a:rPr>
                        <a:t>ローテーション</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076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表示枠数</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8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掲載社数</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8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076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文字数規定</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Meiryo UI" panose="020B0604030504040204" pitchFamily="50" charset="-128"/>
                          <a:ea typeface="Meiryo UI" panose="020B0604030504040204" pitchFamily="50" charset="-128"/>
                          <a:cs typeface="Meiryo UI" panose="020B0604030504040204" pitchFamily="50" charset="-128"/>
                        </a:rPr>
                        <a:t>全角</a:t>
                      </a:r>
                      <a:r>
                        <a:rPr kumimoji="1" lang="en-US" altLang="ja-JP" sz="800" b="0" spc="0">
                          <a:solidFill>
                            <a:schemeClr val="tx1"/>
                          </a:solidFill>
                          <a:latin typeface="Meiryo UI" panose="020B0604030504040204" pitchFamily="50" charset="-128"/>
                          <a:ea typeface="Meiryo UI" panose="020B0604030504040204" pitchFamily="50" charset="-128"/>
                          <a:cs typeface="Meiryo UI" panose="020B0604030504040204" pitchFamily="50" charset="-128"/>
                        </a:rPr>
                        <a:t>36</a:t>
                      </a:r>
                      <a:r>
                        <a:rPr kumimoji="1" lang="ja-JP" altLang="en-US" sz="800" b="0" spc="0">
                          <a:solidFill>
                            <a:schemeClr val="tx1"/>
                          </a:solidFill>
                          <a:latin typeface="Meiryo UI" panose="020B0604030504040204" pitchFamily="50" charset="-128"/>
                          <a:ea typeface="Meiryo UI" panose="020B0604030504040204" pitchFamily="50" charset="-128"/>
                          <a:cs typeface="Meiryo UI" panose="020B0604030504040204" pitchFamily="50" charset="-128"/>
                        </a:rPr>
                        <a:t>文字以内（広告主名含む）</a:t>
                      </a:r>
                    </a:p>
                  </a:txBody>
                  <a:tcPr anchor="ctr">
                    <a:lnL w="12700" cmpd="sng">
                      <a:noFill/>
                    </a:lnL>
                    <a:lnR w="12700" cap="flat" cmpd="sng" algn="ctr">
                      <a:no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使用不可文字</a:t>
                      </a:r>
                    </a:p>
                  </a:txBody>
                  <a:tcPr marL="36000" marR="36000" marT="36000" marB="36000"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機種依存文字</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半角ｶﾅ</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含む）、</a:t>
                      </a:r>
                      <a:endPar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半角の「</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07695">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同時出稿本数</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本まで（差し替え含む）</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差し替え規定</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本まで</a:t>
                      </a:r>
                    </a:p>
                    <a:p>
                      <a:r>
                        <a:rPr kumimoji="1" lang="ja-JP" altLang="en-US" sz="650">
                          <a:latin typeface="Meiryo UI" panose="020B0604030504040204" pitchFamily="50" charset="-128"/>
                          <a:ea typeface="Meiryo UI" panose="020B0604030504040204" pitchFamily="50" charset="-128"/>
                          <a:cs typeface="Meiryo UI" panose="020B0604030504040204" pitchFamily="50" charset="-128"/>
                        </a:rPr>
                        <a:t>（同時出稿含む、営業日のみ、同時入稿）</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4076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入稿締め切り</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a:solidFill>
                          <a:srgbClr val="1E5780"/>
                        </a:solidFill>
                        <a:latin typeface="HGPｺﾞｼｯｸM" panose="020B0600000000000000" pitchFamily="50" charset="-128"/>
                        <a:ea typeface="HGPｺﾞｼｯｸM" panose="020B0600000000000000" pitchFamily="50" charset="-128"/>
                      </a:endParaRP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endParaRPr kumimoji="1" lang="ja-JP" altLang="en-US" sz="700">
                        <a:latin typeface="HGPｺﾞｼｯｸM" panose="020B0600000000000000" pitchFamily="50" charset="-128"/>
                        <a:ea typeface="HGPｺﾞｼｯｸM" panose="020B0600000000000000"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grpSp>
        <p:nvGrpSpPr>
          <p:cNvPr id="15" name="グループ化 14"/>
          <p:cNvGrpSpPr/>
          <p:nvPr/>
        </p:nvGrpSpPr>
        <p:grpSpPr>
          <a:xfrm>
            <a:off x="2366890" y="442352"/>
            <a:ext cx="946328" cy="226480"/>
            <a:chOff x="2345874" y="280659"/>
            <a:chExt cx="921760" cy="226480"/>
          </a:xfrm>
        </p:grpSpPr>
        <p:sp>
          <p:nvSpPr>
            <p:cNvPr id="17"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18" name="テキスト ボックス 17"/>
            <p:cNvSpPr txBox="1"/>
            <p:nvPr/>
          </p:nvSpPr>
          <p:spPr>
            <a:xfrm>
              <a:off x="2649016" y="280659"/>
              <a:ext cx="315713" cy="223138"/>
            </a:xfrm>
            <a:prstGeom prst="rect">
              <a:avLst/>
            </a:prstGeom>
            <a:noFill/>
          </p:spPr>
          <p:txBody>
            <a:bodyPr wrap="none" rtlCol="0">
              <a:spAutoFit/>
            </a:bodyPr>
            <a:lstStyle/>
            <a:p>
              <a:pPr algn="ctr"/>
              <a:r>
                <a:rPr kumimoji="1" lang="en-US" altLang="ja-JP" sz="850" b="1">
                  <a:solidFill>
                    <a:srgbClr val="00253C"/>
                  </a:solidFill>
                  <a:latin typeface="+mn-ea"/>
                  <a:cs typeface="メイリオ" panose="020B0604030504040204" pitchFamily="50" charset="-128"/>
                </a:rPr>
                <a:t>PC</a:t>
              </a:r>
              <a:endParaRPr kumimoji="1" lang="ja-JP" altLang="en-US" sz="850" b="1">
                <a:solidFill>
                  <a:srgbClr val="00253C"/>
                </a:solidFill>
                <a:latin typeface="+mn-ea"/>
                <a:cs typeface="メイリオ" panose="020B0604030504040204" pitchFamily="50" charset="-128"/>
              </a:endParaRPr>
            </a:p>
          </p:txBody>
        </p:sp>
      </p:grpSp>
      <p:pic>
        <p:nvPicPr>
          <p:cNvPr id="16" name="グラフィックス 15">
            <a:extLst>
              <a:ext uri="{FF2B5EF4-FFF2-40B4-BE49-F238E27FC236}">
                <a16:creationId xmlns:a16="http://schemas.microsoft.com/office/drawing/2014/main" id="{CE7C5605-6D15-473E-BCEF-CACFF61752BD}"/>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3559" t="-582" r="-3778" b="78222"/>
          <a:stretch/>
        </p:blipFill>
        <p:spPr>
          <a:xfrm>
            <a:off x="222273" y="1209813"/>
            <a:ext cx="4127934" cy="4319870"/>
          </a:xfrm>
          <a:prstGeom prst="rect">
            <a:avLst/>
          </a:prstGeom>
        </p:spPr>
      </p:pic>
      <p:sp>
        <p:nvSpPr>
          <p:cNvPr id="33" name="正方形/長方形 32">
            <a:extLst>
              <a:ext uri="{FF2B5EF4-FFF2-40B4-BE49-F238E27FC236}">
                <a16:creationId xmlns:a16="http://schemas.microsoft.com/office/drawing/2014/main" id="{219243CE-2E79-4441-8C7B-95EF07F932B4}"/>
              </a:ext>
            </a:extLst>
          </p:cNvPr>
          <p:cNvSpPr/>
          <p:nvPr/>
        </p:nvSpPr>
        <p:spPr>
          <a:xfrm>
            <a:off x="285750" y="1282700"/>
            <a:ext cx="3994150" cy="431987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Text Box 16">
            <a:extLst>
              <a:ext uri="{FF2B5EF4-FFF2-40B4-BE49-F238E27FC236}">
                <a16:creationId xmlns:a16="http://schemas.microsoft.com/office/drawing/2014/main" id="{C1E6FC60-9FF5-493C-9A38-4097848F704A}"/>
              </a:ext>
            </a:extLst>
          </p:cNvPr>
          <p:cNvSpPr txBox="1">
            <a:spLocks noChangeArrowheads="1"/>
          </p:cNvSpPr>
          <p:nvPr/>
        </p:nvSpPr>
        <p:spPr bwMode="auto">
          <a:xfrm>
            <a:off x="8997239" y="6316928"/>
            <a:ext cx="896399"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a:solidFill>
                  <a:srgbClr val="C00000"/>
                </a:solidFill>
                <a:latin typeface="Century Gothic"/>
                <a:ea typeface="HGPｺﾞｼｯｸM"/>
              </a:rPr>
              <a:t>2019.11.25</a:t>
            </a:r>
            <a:r>
              <a:rPr kumimoji="0" lang="ja-JP" altLang="en-US" sz="800">
                <a:solidFill>
                  <a:srgbClr val="C00000"/>
                </a:solidFill>
                <a:latin typeface="Century Gothic"/>
                <a:ea typeface="HGPｺﾞｼｯｸM"/>
              </a:rPr>
              <a:t>更新</a:t>
            </a:r>
          </a:p>
        </p:txBody>
      </p:sp>
      <p:sp>
        <p:nvSpPr>
          <p:cNvPr id="22" name="正方形/長方形 21">
            <a:extLst>
              <a:ext uri="{FF2B5EF4-FFF2-40B4-BE49-F238E27FC236}">
                <a16:creationId xmlns:a16="http://schemas.microsoft.com/office/drawing/2014/main" id="{DCB2F5F1-90A6-4246-9B01-F7004782EE6F}"/>
              </a:ext>
            </a:extLst>
          </p:cNvPr>
          <p:cNvSpPr/>
          <p:nvPr/>
        </p:nvSpPr>
        <p:spPr>
          <a:xfrm>
            <a:off x="4402606" y="1388153"/>
            <a:ext cx="4538194" cy="220573"/>
          </a:xfrm>
          <a:prstGeom prst="rect">
            <a:avLst/>
          </a:prstGeom>
          <a:noFill/>
        </p:spPr>
        <p:txBody>
          <a:bodyPr wrap="square">
            <a:spAutoFit/>
          </a:bodyPr>
          <a:lstStyle/>
          <a:p>
            <a:pPr>
              <a:lnSpc>
                <a:spcPts val="1000"/>
              </a:lnSpc>
            </a:pP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a:latin typeface="Meiryo UI" panose="020B0604030504040204" pitchFamily="50" charset="-128"/>
                <a:ea typeface="Meiryo UI" panose="020B0604030504040204" pitchFamily="50" charset="-128"/>
                <a:cs typeface="Meiryo UI" panose="020B0604030504040204" pitchFamily="50" charset="-128"/>
              </a:rPr>
              <a:t>全てのインプレッションでユーザーに確実にメッセージをお届けします</a:t>
            </a:r>
            <a:endPar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D48BFFFE-D108-4F81-9D91-CECC4DA1CC09}"/>
              </a:ext>
            </a:extLst>
          </p:cNvPr>
          <p:cNvSpPr txBox="1"/>
          <p:nvPr/>
        </p:nvSpPr>
        <p:spPr>
          <a:xfrm>
            <a:off x="1752600" y="5806440"/>
            <a:ext cx="2743200"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700" dirty="0">
                <a:solidFill>
                  <a:srgbClr val="333333"/>
                </a:solidFill>
                <a:latin typeface="HGPゴシック"/>
                <a:ea typeface="ＭＳ Ｐゴシック"/>
                <a:cs typeface="Segoe UI"/>
              </a:rPr>
              <a:t>※</a:t>
            </a:r>
            <a:r>
              <a:rPr lang="ja-JP" altLang="en-US" sz="700">
                <a:solidFill>
                  <a:srgbClr val="333333"/>
                </a:solidFill>
                <a:latin typeface="HGPゴシック"/>
                <a:ea typeface="ＭＳ Ｐゴシック"/>
                <a:cs typeface="Segoe UI"/>
              </a:rPr>
              <a:t>掲載イメージ。デザインは変更になる場合がございます。</a:t>
            </a:r>
            <a:endParaRPr lang="en-US" altLang="ja-JP" sz="800">
              <a:latin typeface="HGPゴシック"/>
              <a:ea typeface="ＭＳ Ｐゴシック"/>
            </a:endParaRPr>
          </a:p>
        </p:txBody>
      </p:sp>
    </p:spTree>
    <p:extLst>
      <p:ext uri="{BB962C8B-B14F-4D97-AF65-F5344CB8AC3E}">
        <p14:creationId xmlns:p14="http://schemas.microsoft.com/office/powerpoint/2010/main" val="6046220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テキスト</a:t>
            </a:r>
          </a:p>
        </p:txBody>
      </p:sp>
      <p:grpSp>
        <p:nvGrpSpPr>
          <p:cNvPr id="4" name="グループ化 3"/>
          <p:cNvGrpSpPr/>
          <p:nvPr/>
        </p:nvGrpSpPr>
        <p:grpSpPr>
          <a:xfrm>
            <a:off x="1430598" y="161687"/>
            <a:ext cx="946328" cy="226480"/>
            <a:chOff x="2345874" y="280659"/>
            <a:chExt cx="921760" cy="226480"/>
          </a:xfrm>
        </p:grpSpPr>
        <p:sp>
          <p:nvSpPr>
            <p:cNvPr id="5"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50">
                <a:solidFill>
                  <a:srgbClr val="003963"/>
                </a:solidFill>
                <a:latin typeface="ＭＳ Ｐゴシック"/>
              </a:endParaRPr>
            </a:p>
          </p:txBody>
        </p:sp>
        <p:sp>
          <p:nvSpPr>
            <p:cNvPr id="6" name="テキスト ボックス 5"/>
            <p:cNvSpPr txBox="1"/>
            <p:nvPr/>
          </p:nvSpPr>
          <p:spPr>
            <a:xfrm>
              <a:off x="2535038" y="280659"/>
              <a:ext cx="543674" cy="223138"/>
            </a:xfrm>
            <a:prstGeom prst="rect">
              <a:avLst/>
            </a:prstGeom>
            <a:noFill/>
          </p:spPr>
          <p:txBody>
            <a:bodyPr wrap="none" rtlCol="0">
              <a:spAutoFit/>
            </a:bodyPr>
            <a:lstStyle/>
            <a:p>
              <a:pPr algn="ctr"/>
              <a:r>
                <a:rPr lang="ja-JP" altLang="en-US" sz="850" b="1">
                  <a:solidFill>
                    <a:srgbClr val="00253C"/>
                  </a:solidFill>
                  <a:latin typeface="ＭＳ Ｐゴシック"/>
                  <a:cs typeface="メイリオ" panose="020B0604030504040204" pitchFamily="50" charset="-128"/>
                </a:rPr>
                <a:t>テキスト</a:t>
              </a:r>
            </a:p>
          </p:txBody>
        </p:sp>
      </p:grpSp>
      <p:sp>
        <p:nvSpPr>
          <p:cNvPr id="10" name="正方形/長方形 9"/>
          <p:cNvSpPr/>
          <p:nvPr/>
        </p:nvSpPr>
        <p:spPr>
          <a:xfrm>
            <a:off x="169466" y="6141087"/>
            <a:ext cx="2134325" cy="205826"/>
          </a:xfrm>
          <a:prstGeom prst="rect">
            <a:avLst/>
          </a:prstGeom>
          <a:noFill/>
        </p:spPr>
        <p:txBody>
          <a:bodyPr wrap="square">
            <a:spAutoFit/>
          </a:bodyPr>
          <a:lstStyle/>
          <a:p>
            <a:pPr algn="ctr">
              <a:lnSpc>
                <a:spcPts val="1000"/>
              </a:lnSpc>
            </a:pPr>
            <a:r>
              <a:rPr lang="ja-JP" altLang="en-US" sz="80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トップテキスト　掲載イメージ</a:t>
            </a:r>
          </a:p>
        </p:txBody>
      </p:sp>
      <p:sp>
        <p:nvSpPr>
          <p:cNvPr id="11" name="正方形/長方形 10"/>
          <p:cNvSpPr/>
          <p:nvPr/>
        </p:nvSpPr>
        <p:spPr>
          <a:xfrm>
            <a:off x="2121440" y="6111102"/>
            <a:ext cx="2261158" cy="205826"/>
          </a:xfrm>
          <a:prstGeom prst="rect">
            <a:avLst/>
          </a:prstGeom>
          <a:noFill/>
        </p:spPr>
        <p:txBody>
          <a:bodyPr wrap="square">
            <a:spAutoFit/>
          </a:bodyPr>
          <a:lstStyle/>
          <a:p>
            <a:pPr algn="ctr">
              <a:lnSpc>
                <a:spcPts val="1000"/>
              </a:lnSpc>
            </a:pPr>
            <a:r>
              <a:rPr kumimoji="0" lang="ja-JP" altLang="en-US" sz="800">
                <a:solidFill>
                  <a:prstClr val="black"/>
                </a:solidFill>
                <a:latin typeface="HGPｺﾞｼｯｸM" panose="020B0600000000000000" pitchFamily="50" charset="-128"/>
                <a:ea typeface="HGPｺﾞｼｯｸM" panose="020B0600000000000000" pitchFamily="50" charset="-128"/>
              </a:rPr>
              <a:t>日経電子版第</a:t>
            </a:r>
            <a:r>
              <a:rPr kumimoji="0" lang="en-US" altLang="ja-JP" sz="800">
                <a:solidFill>
                  <a:prstClr val="black"/>
                </a:solidFill>
                <a:latin typeface="HGPｺﾞｼｯｸM" panose="020B0600000000000000" pitchFamily="50" charset="-128"/>
                <a:ea typeface="HGPｺﾞｼｯｸM" panose="020B0600000000000000" pitchFamily="50" charset="-128"/>
              </a:rPr>
              <a:t>1</a:t>
            </a:r>
            <a:r>
              <a:rPr kumimoji="0" lang="ja-JP" altLang="en-US" sz="800">
                <a:solidFill>
                  <a:prstClr val="black"/>
                </a:solidFill>
                <a:latin typeface="HGPｺﾞｼｯｸM" panose="020B0600000000000000" pitchFamily="50" charset="-128"/>
                <a:ea typeface="HGPｺﾞｼｯｸM" panose="020B0600000000000000" pitchFamily="50" charset="-128"/>
              </a:rPr>
              <a:t>テキスト 掲載イメージ</a:t>
            </a:r>
            <a:endParaRPr lang="ja-JP" altLang="en-US" sz="80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19" name="正方形/長方形 18"/>
          <p:cNvSpPr/>
          <p:nvPr/>
        </p:nvSpPr>
        <p:spPr>
          <a:xfrm>
            <a:off x="4402606" y="954688"/>
            <a:ext cx="4538194" cy="220573"/>
          </a:xfrm>
          <a:prstGeom prst="rect">
            <a:avLst/>
          </a:prstGeom>
          <a:noFill/>
        </p:spPr>
        <p:txBody>
          <a:bodyPr wrap="square">
            <a:spAutoFit/>
          </a:bodyPr>
          <a:lstStyle/>
          <a:p>
            <a:pPr>
              <a:lnSpc>
                <a:spcPts val="1000"/>
              </a:lnSpc>
            </a:pP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 記事エリア各セクションにテキストを掲載します</a:t>
            </a:r>
            <a:endParaRPr lang="ja-JP" altLang="en-US" sz="1000" kern="900" spc="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Rectangle 690"/>
          <p:cNvSpPr>
            <a:spLocks noChangeArrowheads="1"/>
          </p:cNvSpPr>
          <p:nvPr/>
        </p:nvSpPr>
        <p:spPr bwMode="auto">
          <a:xfrm>
            <a:off x="4420018" y="5907993"/>
            <a:ext cx="4596130" cy="630942"/>
          </a:xfrm>
          <a:prstGeom prst="rect">
            <a:avLst/>
          </a:prstGeom>
          <a:noFill/>
          <a:ln>
            <a:noFill/>
          </a:ln>
        </p:spPr>
        <p:txBody>
          <a:bodyPr wrap="none">
            <a:spAutoFit/>
          </a:bodyPr>
          <a:lstStyle/>
          <a:p>
            <a:pPr marL="88900" indent="-88900"/>
            <a:r>
              <a:rPr kumimoji="0" lang="en-US" altLang="ja-JP" sz="700">
                <a:solidFill>
                  <a:prstClr val="black"/>
                </a:solidFill>
                <a:latin typeface="HGPｺﾞｼｯｸM" panose="020B0600000000000000" pitchFamily="50" charset="-128"/>
                <a:ea typeface="HGPｺﾞｼｯｸM" panose="020B0600000000000000" pitchFamily="50" charset="-128"/>
              </a:rPr>
              <a:t>※</a:t>
            </a:r>
            <a:r>
              <a:rPr kumimoji="0" lang="ja-JP" altLang="en-US" sz="700">
                <a:solidFill>
                  <a:prstClr val="black"/>
                </a:solidFill>
                <a:latin typeface="HGPｺﾞｼｯｸM" panose="020B0600000000000000" pitchFamily="50" charset="-128"/>
                <a:ea typeface="HGPｺﾞｼｯｸM" panose="020B0600000000000000" pitchFamily="50" charset="-128"/>
              </a:rPr>
              <a:t>　システムメンテナンスや各記事のカテゴリ分類により、常時掲載にならない場合があります。</a:t>
            </a:r>
            <a:endParaRPr kumimoji="0" lang="en-US" altLang="ja-JP" sz="700">
              <a:solidFill>
                <a:prstClr val="black"/>
              </a:solidFill>
              <a:latin typeface="HGPｺﾞｼｯｸM" panose="020B0600000000000000" pitchFamily="50" charset="-128"/>
              <a:ea typeface="HGPｺﾞｼｯｸM" panose="020B0600000000000000" pitchFamily="50" charset="-128"/>
            </a:endParaRPr>
          </a:p>
          <a:p>
            <a:pPr marL="88900" indent="-88900"/>
            <a:r>
              <a:rPr kumimoji="0" lang="en-US" altLang="ja-JP" sz="700">
                <a:solidFill>
                  <a:prstClr val="black"/>
                </a:solidFill>
                <a:latin typeface="HGPｺﾞｼｯｸM" panose="020B0600000000000000" pitchFamily="50" charset="-128"/>
                <a:ea typeface="HGPｺﾞｼｯｸM" panose="020B0600000000000000" pitchFamily="50" charset="-128"/>
              </a:rPr>
              <a:t>※</a:t>
            </a:r>
            <a:r>
              <a:rPr kumimoji="0" lang="ja-JP" altLang="en-US" sz="700">
                <a:solidFill>
                  <a:prstClr val="black"/>
                </a:solidFill>
                <a:latin typeface="HGPｺﾞｼｯｸM" panose="020B0600000000000000" pitchFamily="50" charset="-128"/>
                <a:ea typeface="HGPｺﾞｼｯｸM" panose="020B0600000000000000" pitchFamily="50" charset="-128"/>
              </a:rPr>
              <a:t>　第三者配信はお受けできません。</a:t>
            </a:r>
            <a:endParaRPr kumimoji="0" lang="en-US" altLang="ja-JP" sz="700">
              <a:solidFill>
                <a:prstClr val="black"/>
              </a:solidFill>
              <a:latin typeface="HGPｺﾞｼｯｸM" panose="020B0600000000000000" pitchFamily="50" charset="-128"/>
              <a:ea typeface="HGPｺﾞｼｯｸM" panose="020B0600000000000000" pitchFamily="50" charset="-128"/>
            </a:endParaRPr>
          </a:p>
          <a:p>
            <a:pPr marL="88900" indent="-88900"/>
            <a:r>
              <a:rPr lang="en-US" altLang="ja-JP" sz="700">
                <a:solidFill>
                  <a:prstClr val="black"/>
                </a:solidFill>
                <a:latin typeface="HGPｺﾞｼｯｸM" panose="020B0600000000000000" pitchFamily="50" charset="-128"/>
                <a:ea typeface="HGPｺﾞｼｯｸM" panose="020B0600000000000000" pitchFamily="50" charset="-128"/>
              </a:rPr>
              <a:t>※</a:t>
            </a:r>
            <a:r>
              <a:rPr lang="ja-JP" altLang="en-US" sz="700">
                <a:solidFill>
                  <a:prstClr val="black"/>
                </a:solidFill>
                <a:latin typeface="HGPｺﾞｼｯｸM" panose="020B0600000000000000" pitchFamily="50" charset="-128"/>
                <a:ea typeface="HGPｺﾞｼｯｸM" panose="020B0600000000000000" pitchFamily="50" charset="-128"/>
              </a:rPr>
              <a:t>　掲載期間に祝日が含まれる場合は想定配信量を大幅に下回ることがあります。</a:t>
            </a:r>
            <a:endParaRPr kumimoji="0" lang="en-US" altLang="ja-JP" sz="700">
              <a:solidFill>
                <a:prstClr val="black"/>
              </a:solidFill>
              <a:latin typeface="HGPｺﾞｼｯｸM" panose="020B0600000000000000" pitchFamily="50" charset="-128"/>
              <a:ea typeface="HGPｺﾞｼｯｸM" panose="020B0600000000000000" pitchFamily="50" charset="-128"/>
            </a:endParaRPr>
          </a:p>
          <a:p>
            <a:pPr marL="88900" indent="-88900"/>
            <a:r>
              <a:rPr kumimoji="0" lang="en-US" altLang="ja-JP" sz="700">
                <a:solidFill>
                  <a:prstClr val="black"/>
                </a:solidFill>
                <a:latin typeface="HGPｺﾞｼｯｸM" panose="020B0600000000000000" pitchFamily="50" charset="-128"/>
                <a:ea typeface="HGPｺﾞｼｯｸM" panose="020B0600000000000000" pitchFamily="50" charset="-128"/>
              </a:rPr>
              <a:t>※</a:t>
            </a:r>
            <a:r>
              <a:rPr kumimoji="0" lang="ja-JP" altLang="en-US" sz="700">
                <a:solidFill>
                  <a:prstClr val="black"/>
                </a:solidFill>
                <a:latin typeface="HGPｺﾞｼｯｸM" pitchFamily="50" charset="-128"/>
                <a:ea typeface="HGPｺﾞｼｯｸM" pitchFamily="50" charset="-128"/>
              </a:rPr>
              <a:t>　掲載期間内に合計</a:t>
            </a:r>
            <a:r>
              <a:rPr kumimoji="0" lang="en-US" altLang="ja-JP" sz="700">
                <a:solidFill>
                  <a:prstClr val="black"/>
                </a:solidFill>
                <a:latin typeface="HGPｺﾞｼｯｸM" pitchFamily="50" charset="-128"/>
                <a:ea typeface="HGPｺﾞｼｯｸM" pitchFamily="50" charset="-128"/>
              </a:rPr>
              <a:t>4</a:t>
            </a:r>
            <a:r>
              <a:rPr kumimoji="0" lang="ja-JP" altLang="en-US" sz="700">
                <a:solidFill>
                  <a:prstClr val="black"/>
                </a:solidFill>
                <a:latin typeface="HGPｺﾞｼｯｸM" panose="020B0600000000000000" pitchFamily="50" charset="-128"/>
                <a:ea typeface="HGPｺﾞｼｯｸM" panose="020B0600000000000000" pitchFamily="50" charset="-128"/>
              </a:rPr>
              <a:t>本まで同時掲載および原稿差し替えが可能です。</a:t>
            </a:r>
            <a:r>
              <a:rPr kumimoji="0" lang="en-US" altLang="ja-JP" sz="700">
                <a:solidFill>
                  <a:prstClr val="black"/>
                </a:solidFill>
                <a:latin typeface="HGPｺﾞｼｯｸM" pitchFamily="50" charset="-128"/>
                <a:ea typeface="HGPｺﾞｼｯｸM" pitchFamily="50" charset="-128"/>
              </a:rPr>
              <a:t>5</a:t>
            </a:r>
            <a:r>
              <a:rPr kumimoji="0" lang="ja-JP" altLang="en-US" sz="700">
                <a:solidFill>
                  <a:prstClr val="black"/>
                </a:solidFill>
                <a:latin typeface="HGPｺﾞｼｯｸM" panose="020B0600000000000000" pitchFamily="50" charset="-128"/>
                <a:ea typeface="HGPｺﾞｼｯｸM" panose="020B0600000000000000" pitchFamily="50" charset="-128"/>
              </a:rPr>
              <a:t>本以上の掲載または差し替えを行う場合は、</a:t>
            </a:r>
            <a:br>
              <a:rPr kumimoji="0" lang="ja-JP" altLang="en-US" sz="700">
                <a:solidFill>
                  <a:prstClr val="black"/>
                </a:solidFill>
                <a:latin typeface="HGPｺﾞｼｯｸM" panose="020B0600000000000000" pitchFamily="50" charset="-128"/>
                <a:ea typeface="HGPｺﾞｼｯｸM" panose="020B0600000000000000" pitchFamily="50" charset="-128"/>
              </a:rPr>
            </a:br>
            <a:r>
              <a:rPr kumimoji="0" lang="ja-JP" altLang="en-US" sz="700">
                <a:solidFill>
                  <a:prstClr val="black"/>
                </a:solidFill>
                <a:latin typeface="HGPｺﾞｼｯｸM" panose="020B0600000000000000" pitchFamily="50" charset="-128"/>
                <a:ea typeface="HGPｺﾞｼｯｸM" panose="020B0600000000000000" pitchFamily="50" charset="-128"/>
              </a:rPr>
              <a:t>　</a:t>
            </a:r>
            <a:r>
              <a:rPr kumimoji="0" lang="en-US" altLang="ja-JP" sz="700">
                <a:solidFill>
                  <a:prstClr val="black"/>
                </a:solidFill>
                <a:latin typeface="HGPｺﾞｼｯｸM" pitchFamily="50" charset="-128"/>
                <a:ea typeface="HGPｺﾞｼｯｸM" pitchFamily="50" charset="-128"/>
              </a:rPr>
              <a:t>5</a:t>
            </a:r>
            <a:r>
              <a:rPr kumimoji="0" lang="ja-JP" altLang="en-US" sz="700">
                <a:solidFill>
                  <a:prstClr val="black"/>
                </a:solidFill>
                <a:latin typeface="HGPｺﾞｼｯｸM" panose="020B0600000000000000" pitchFamily="50" charset="-128"/>
                <a:ea typeface="HGPｺﾞｼｯｸM" panose="020B0600000000000000" pitchFamily="50" charset="-128"/>
              </a:rPr>
              <a:t>本目から</a:t>
            </a:r>
            <a:r>
              <a:rPr kumimoji="0" lang="en-US" altLang="ja-JP" sz="700">
                <a:solidFill>
                  <a:prstClr val="black"/>
                </a:solidFill>
                <a:latin typeface="HGPｺﾞｼｯｸM" pitchFamily="50" charset="-128"/>
                <a:ea typeface="HGPｺﾞｼｯｸM" pitchFamily="50" charset="-128"/>
              </a:rPr>
              <a:t>1</a:t>
            </a:r>
            <a:r>
              <a:rPr kumimoji="0" lang="ja-JP" altLang="en-US" sz="700">
                <a:solidFill>
                  <a:prstClr val="black"/>
                </a:solidFill>
                <a:latin typeface="HGPｺﾞｼｯｸM" panose="020B0600000000000000" pitchFamily="50" charset="-128"/>
                <a:ea typeface="HGPｺﾞｼｯｸM" panose="020B0600000000000000" pitchFamily="50" charset="-128"/>
              </a:rPr>
              <a:t>本につき</a:t>
            </a:r>
            <a:r>
              <a:rPr kumimoji="0" lang="en-US" altLang="ja-JP" sz="700">
                <a:solidFill>
                  <a:prstClr val="black"/>
                </a:solidFill>
                <a:latin typeface="HGPｺﾞｼｯｸM" pitchFamily="50" charset="-128"/>
                <a:ea typeface="HGPｺﾞｼｯｸM" pitchFamily="50" charset="-128"/>
              </a:rPr>
              <a:t>2</a:t>
            </a:r>
            <a:r>
              <a:rPr kumimoji="0" lang="ja-JP" altLang="en-US" sz="700">
                <a:solidFill>
                  <a:prstClr val="black"/>
                </a:solidFill>
                <a:latin typeface="HGPｺﾞｼｯｸM" panose="020B0600000000000000" pitchFamily="50" charset="-128"/>
                <a:ea typeface="HGPｺﾞｼｯｸM" panose="020B0600000000000000" pitchFamily="50" charset="-128"/>
              </a:rPr>
              <a:t>万円の追加料金がかかります。</a:t>
            </a:r>
            <a:endParaRPr kumimoji="0" lang="en-US" altLang="ja-JP" sz="700">
              <a:solidFill>
                <a:prstClr val="black"/>
              </a:solidFill>
              <a:latin typeface="HGPｺﾞｼｯｸM" pitchFamily="50" charset="-128"/>
              <a:ea typeface="HGPｺﾞｼｯｸM"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2963972289"/>
              </p:ext>
            </p:extLst>
          </p:nvPr>
        </p:nvGraphicFramePr>
        <p:xfrm>
          <a:off x="4494639" y="1479583"/>
          <a:ext cx="5306066" cy="2088000"/>
        </p:xfrm>
        <a:graphic>
          <a:graphicData uri="http://schemas.openxmlformats.org/drawingml/2006/table">
            <a:tbl>
              <a:tblPr firstRow="1" bandRow="1">
                <a:tableStyleId>{5C22544A-7EE6-4342-B048-85BDC9FD1C3A}</a:tableStyleId>
              </a:tblPr>
              <a:tblGrid>
                <a:gridCol w="1548714">
                  <a:extLst>
                    <a:ext uri="{9D8B030D-6E8A-4147-A177-3AD203B41FA5}">
                      <a16:colId xmlns:a16="http://schemas.microsoft.com/office/drawing/2014/main" val="20000"/>
                    </a:ext>
                  </a:extLst>
                </a:gridCol>
                <a:gridCol w="1271847">
                  <a:extLst>
                    <a:ext uri="{9D8B030D-6E8A-4147-A177-3AD203B41FA5}">
                      <a16:colId xmlns:a16="http://schemas.microsoft.com/office/drawing/2014/main" val="20001"/>
                    </a:ext>
                  </a:extLst>
                </a:gridCol>
                <a:gridCol w="773084">
                  <a:extLst>
                    <a:ext uri="{9D8B030D-6E8A-4147-A177-3AD203B41FA5}">
                      <a16:colId xmlns:a16="http://schemas.microsoft.com/office/drawing/2014/main" val="20002"/>
                    </a:ext>
                  </a:extLst>
                </a:gridCol>
                <a:gridCol w="1712421">
                  <a:extLst>
                    <a:ext uri="{9D8B030D-6E8A-4147-A177-3AD203B41FA5}">
                      <a16:colId xmlns:a16="http://schemas.microsoft.com/office/drawing/2014/main" val="20003"/>
                    </a:ext>
                  </a:extLst>
                </a:gridCol>
              </a:tblGrid>
              <a:tr h="252000">
                <a:tc>
                  <a:txBody>
                    <a:bodyPr/>
                    <a:lstStyle/>
                    <a:p>
                      <a:pPr algn="ct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商品名</a:t>
                      </a:r>
                    </a:p>
                  </a:txBody>
                  <a:tcPr marL="93877" marR="93877" marT="36000" marB="36000">
                    <a:lnL w="12700" cap="flat" cmpd="sng" algn="ctr">
                      <a:solidFill>
                        <a:srgbClr val="185680"/>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掲載量</a:t>
                      </a:r>
                    </a:p>
                  </a:txBody>
                  <a:tcPr marL="93877" marR="93877" marT="36000" marB="36000">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料金</a:t>
                      </a:r>
                    </a:p>
                  </a:txBody>
                  <a:tcPr marL="93877" marR="93877" marT="36000" marB="36000">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掲載場所</a:t>
                      </a:r>
                    </a:p>
                  </a:txBody>
                  <a:tcPr marL="93877" marR="93877" marT="36000" marB="36000">
                    <a:lnL w="12700" cap="flat" cmpd="sng" algn="ctr">
                      <a:solidFill>
                        <a:srgbClr val="E1E6EF"/>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extLst>
                  <a:ext uri="{0D108BD9-81ED-4DB2-BD59-A6C34878D82A}">
                    <a16:rowId xmlns:a16="http://schemas.microsoft.com/office/drawing/2014/main" val="10000"/>
                  </a:ext>
                </a:extLst>
              </a:tr>
              <a:tr h="360000">
                <a:tc>
                  <a:txBody>
                    <a:bodyPr/>
                    <a:lstStyle/>
                    <a:p>
                      <a:r>
                        <a:rPr kumimoji="1" lang="ja-JP" altLang="en-US" sz="1050" b="1">
                          <a:solidFill>
                            <a:srgbClr val="003963"/>
                          </a:solidFill>
                          <a:latin typeface="Meiryo UI" panose="020B0604030504040204" pitchFamily="50" charset="-128"/>
                          <a:ea typeface="Meiryo UI" panose="020B0604030504040204" pitchFamily="50" charset="-128"/>
                          <a:cs typeface="Meiryo UI" panose="020B0604030504040204" pitchFamily="50" charset="-128"/>
                        </a:rPr>
                        <a:t>トップテキスト</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imps</a:t>
                      </a:r>
                      <a:r>
                        <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想定</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70</a:t>
                      </a:r>
                      <a:r>
                        <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万円</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1" lang="ja-JP" altLang="en-US" sz="700" b="0">
                          <a:latin typeface="Meiryo UI" panose="020B0604030504040204" pitchFamily="50" charset="-128"/>
                          <a:ea typeface="Meiryo UI" panose="020B0604030504040204" pitchFamily="50" charset="-128"/>
                          <a:cs typeface="Meiryo UI" panose="020B0604030504040204" pitchFamily="50" charset="-128"/>
                        </a:rPr>
                        <a:t>日経電子版トップページ</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60000">
                <a:tc>
                  <a:txBody>
                    <a:bodyPr/>
                    <a:lstStyle/>
                    <a:p>
                      <a:r>
                        <a:rPr kumimoji="1" lang="ja-JP" altLang="en-US" sz="1050" b="1">
                          <a:solidFill>
                            <a:srgbClr val="003963"/>
                          </a:solidFill>
                          <a:latin typeface="Meiryo UI" panose="020B0604030504040204" pitchFamily="50" charset="-128"/>
                          <a:ea typeface="Meiryo UI" panose="020B0604030504040204" pitchFamily="50" charset="-128"/>
                          <a:cs typeface="Meiryo UI" panose="020B0604030504040204" pitchFamily="50" charset="-128"/>
                        </a:rPr>
                        <a:t>日経電子版 第</a:t>
                      </a:r>
                      <a:r>
                        <a:rPr kumimoji="1" lang="en-US" altLang="ja-JP" sz="1050" b="1">
                          <a:solidFill>
                            <a:srgbClr val="003963"/>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50" b="1">
                          <a:solidFill>
                            <a:srgbClr val="003963"/>
                          </a:solidFill>
                          <a:latin typeface="Meiryo UI" panose="020B0604030504040204" pitchFamily="50" charset="-128"/>
                          <a:ea typeface="Meiryo UI" panose="020B0604030504040204" pitchFamily="50" charset="-128"/>
                          <a:cs typeface="Meiryo UI" panose="020B0604030504040204" pitchFamily="50" charset="-128"/>
                        </a:rPr>
                        <a:t>テキスト</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algn="ct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250</a:t>
                      </a:r>
                      <a:r>
                        <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imps</a:t>
                      </a:r>
                      <a:r>
                        <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想定</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150</a:t>
                      </a:r>
                      <a:r>
                        <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万円</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ja-JP" altLang="en-US" sz="700" b="0">
                          <a:latin typeface="Meiryo UI" panose="020B0604030504040204" pitchFamily="50" charset="-128"/>
                          <a:ea typeface="Meiryo UI" panose="020B0604030504040204" pitchFamily="50" charset="-128"/>
                          <a:cs typeface="Meiryo UI" panose="020B0604030504040204" pitchFamily="50" charset="-128"/>
                        </a:rPr>
                        <a:t>日経電子版トップページおよび下記「</a:t>
                      </a:r>
                      <a:r>
                        <a:rPr kumimoji="1" lang="en-US" altLang="ja-JP" sz="700" b="0" err="1">
                          <a:latin typeface="Meiryo UI" panose="020B0604030504040204" pitchFamily="50" charset="-128"/>
                          <a:ea typeface="Meiryo UI" panose="020B0604030504040204" pitchFamily="50" charset="-128"/>
                          <a:cs typeface="Meiryo UI" panose="020B0604030504040204" pitchFamily="50" charset="-128"/>
                        </a:rPr>
                        <a:t>BtoB</a:t>
                      </a:r>
                      <a:r>
                        <a:rPr kumimoji="1" lang="ja-JP" altLang="en-US" sz="700" b="0">
                          <a:latin typeface="Meiryo UI" panose="020B0604030504040204" pitchFamily="50" charset="-128"/>
                          <a:ea typeface="Meiryo UI" panose="020B0604030504040204" pitchFamily="50" charset="-128"/>
                          <a:cs typeface="Meiryo UI" panose="020B0604030504040204" pitchFamily="50" charset="-128"/>
                        </a:rPr>
                        <a:t>テキスト」掲載面および「マーケット」「</a:t>
                      </a:r>
                      <a:r>
                        <a:rPr kumimoji="0" lang="ja-JP" altLang="en-US" sz="7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朝刊・夕刊」</a:t>
                      </a:r>
                      <a:r>
                        <a:rPr kumimoji="1" lang="ja-JP" altLang="en-US" sz="700" b="0">
                          <a:latin typeface="Meiryo UI" panose="020B0604030504040204" pitchFamily="50" charset="-128"/>
                          <a:ea typeface="Meiryo UI" panose="020B0604030504040204" pitchFamily="50" charset="-128"/>
                          <a:cs typeface="Meiryo UI" panose="020B0604030504040204" pitchFamily="50" charset="-128"/>
                        </a:rPr>
                        <a:t>を除く日経電子版各セクション</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0000">
                <a:tc>
                  <a:txBody>
                    <a:bodyPr/>
                    <a:lstStyle/>
                    <a:p>
                      <a:r>
                        <a:rPr kumimoji="1" lang="en-US" altLang="ja-JP" sz="1050" b="1" err="1">
                          <a:solidFill>
                            <a:srgbClr val="003963"/>
                          </a:solidFill>
                          <a:latin typeface="Meiryo UI" panose="020B0604030504040204" pitchFamily="50" charset="-128"/>
                          <a:ea typeface="Meiryo UI" panose="020B0604030504040204" pitchFamily="50" charset="-128"/>
                          <a:cs typeface="Meiryo UI" panose="020B0604030504040204" pitchFamily="50" charset="-128"/>
                        </a:rPr>
                        <a:t>BtoB</a:t>
                      </a:r>
                      <a:r>
                        <a:rPr kumimoji="1" lang="ja-JP" altLang="en-US" sz="1050" b="1">
                          <a:solidFill>
                            <a:srgbClr val="003963"/>
                          </a:solidFill>
                          <a:latin typeface="Meiryo UI" panose="020B0604030504040204" pitchFamily="50" charset="-128"/>
                          <a:ea typeface="Meiryo UI" panose="020B0604030504040204" pitchFamily="50" charset="-128"/>
                          <a:cs typeface="Meiryo UI" panose="020B0604030504040204" pitchFamily="50" charset="-128"/>
                        </a:rPr>
                        <a:t>テキスト</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imps</a:t>
                      </a:r>
                      <a:r>
                        <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想定</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万円</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700" b="0">
                          <a:latin typeface="Meiryo UI" panose="020B0604030504040204" pitchFamily="50" charset="-128"/>
                          <a:ea typeface="Meiryo UI" panose="020B0604030504040204" pitchFamily="50" charset="-128"/>
                          <a:cs typeface="Meiryo UI" panose="020B0604030504040204" pitchFamily="50" charset="-128"/>
                        </a:rPr>
                        <a:t>ビジネス、国際、テクノロジー</a:t>
                      </a:r>
                      <a:endParaRPr kumimoji="1" lang="en-US" altLang="ja-JP" sz="700" b="0">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60000">
                <a:tc>
                  <a:txBody>
                    <a:bodyPr/>
                    <a:lstStyle/>
                    <a:p>
                      <a:r>
                        <a:rPr kumimoji="1" lang="ja-JP" altLang="en-US" sz="1050" b="1">
                          <a:solidFill>
                            <a:srgbClr val="003963"/>
                          </a:solidFill>
                          <a:latin typeface="Meiryo UI" panose="020B0604030504040204" pitchFamily="50" charset="-128"/>
                          <a:ea typeface="Meiryo UI" panose="020B0604030504040204" pitchFamily="50" charset="-128"/>
                          <a:cs typeface="Meiryo UI" panose="020B0604030504040204" pitchFamily="50" charset="-128"/>
                        </a:rPr>
                        <a:t>マーケット指定テキスト</a:t>
                      </a:r>
                      <a:endParaRPr kumimoji="1" lang="en-US" altLang="ja-JP" sz="1050" b="1">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algn="ct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300</a:t>
                      </a:r>
                      <a:r>
                        <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imps</a:t>
                      </a:r>
                      <a:r>
                        <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想定</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万円</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7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マーケット</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extLst>
                  <a:ext uri="{0D108BD9-81ED-4DB2-BD59-A6C34878D82A}">
                    <a16:rowId xmlns:a16="http://schemas.microsoft.com/office/drawing/2014/main" val="10004"/>
                  </a:ext>
                </a:extLst>
              </a:tr>
              <a:tr h="396000">
                <a:tc>
                  <a:txBody>
                    <a:bodyPr/>
                    <a:lstStyle/>
                    <a:p>
                      <a:r>
                        <a:rPr kumimoji="1" lang="ja-JP" altLang="en-US" sz="1050" b="1">
                          <a:solidFill>
                            <a:srgbClr val="003963"/>
                          </a:solidFill>
                          <a:latin typeface="Meiryo UI" panose="020B0604030504040204" pitchFamily="50" charset="-128"/>
                          <a:ea typeface="Meiryo UI" panose="020B0604030504040204" pitchFamily="50" charset="-128"/>
                          <a:cs typeface="Meiryo UI" panose="020B0604030504040204" pitchFamily="50" charset="-128"/>
                        </a:rPr>
                        <a:t>日経会社情報</a:t>
                      </a:r>
                      <a:r>
                        <a:rPr kumimoji="1" lang="en-US" altLang="ja-JP" sz="1050" b="1">
                          <a:solidFill>
                            <a:srgbClr val="003963"/>
                          </a:solidFill>
                          <a:latin typeface="Meiryo UI" panose="020B0604030504040204" pitchFamily="50" charset="-128"/>
                          <a:ea typeface="Meiryo UI" panose="020B0604030504040204" pitchFamily="50" charset="-128"/>
                          <a:cs typeface="Meiryo UI" panose="020B0604030504040204" pitchFamily="50" charset="-128"/>
                        </a:rPr>
                        <a:t>DIGITAL</a:t>
                      </a:r>
                      <a:r>
                        <a:rPr kumimoji="1" lang="ja-JP" altLang="en-US" sz="1050" b="1">
                          <a:solidFill>
                            <a:srgbClr val="003963"/>
                          </a:solidFill>
                          <a:latin typeface="Meiryo UI" panose="020B0604030504040204" pitchFamily="50" charset="-128"/>
                          <a:ea typeface="Meiryo UI" panose="020B0604030504040204" pitchFamily="50" charset="-128"/>
                          <a:cs typeface="Meiryo UI" panose="020B0604030504040204" pitchFamily="50" charset="-128"/>
                        </a:rPr>
                        <a:t>テキスト</a:t>
                      </a:r>
                      <a:endParaRPr kumimoji="1" lang="en-US" altLang="ja-JP" sz="1050" b="1">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500</a:t>
                      </a:r>
                      <a:r>
                        <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imps</a:t>
                      </a:r>
                      <a:r>
                        <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想定</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万円</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7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日経会社情報</a:t>
                      </a:r>
                      <a:r>
                        <a:rPr kumimoji="0" lang="en-US" altLang="ja-JP" sz="7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DIGITAL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7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（一部掲載されないページがあります）</a:t>
                      </a:r>
                      <a:endParaRPr kumimoji="0" lang="en-US" altLang="ja-JP" sz="7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7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（日経電子版モバイルにも掲載されます）</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23" name="正方形/長方形 22"/>
          <p:cNvSpPr/>
          <p:nvPr/>
        </p:nvSpPr>
        <p:spPr>
          <a:xfrm>
            <a:off x="4402606" y="1175468"/>
            <a:ext cx="4538194" cy="220573"/>
          </a:xfrm>
          <a:prstGeom prst="rect">
            <a:avLst/>
          </a:prstGeom>
          <a:noFill/>
        </p:spPr>
        <p:txBody>
          <a:bodyPr wrap="square">
            <a:spAutoFit/>
          </a:bodyPr>
          <a:lstStyle/>
          <a:p>
            <a:pPr>
              <a:lnSpc>
                <a:spcPts val="1000"/>
              </a:lnSpc>
            </a:pP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 クリック数の確保を優先する方におすすめです</a:t>
            </a:r>
          </a:p>
        </p:txBody>
      </p:sp>
      <p:sp>
        <p:nvSpPr>
          <p:cNvPr id="24" name="Rectangle 690"/>
          <p:cNvSpPr>
            <a:spLocks noChangeArrowheads="1"/>
          </p:cNvSpPr>
          <p:nvPr/>
        </p:nvSpPr>
        <p:spPr bwMode="auto">
          <a:xfrm>
            <a:off x="4420018" y="3552343"/>
            <a:ext cx="3241593" cy="307777"/>
          </a:xfrm>
          <a:prstGeom prst="rect">
            <a:avLst/>
          </a:prstGeom>
          <a:noFill/>
          <a:ln>
            <a:noFill/>
          </a:ln>
        </p:spPr>
        <p:txBody>
          <a:bodyPr wrap="none">
            <a:spAutoFit/>
          </a:bodyPr>
          <a:lstStyle/>
          <a:p>
            <a:r>
              <a:rPr kumimoji="0" lang="en-US" altLang="ja-JP" sz="700">
                <a:solidFill>
                  <a:prstClr val="black"/>
                </a:solidFill>
                <a:latin typeface="HGPｺﾞｼｯｸM" panose="020B0600000000000000" pitchFamily="50" charset="-128"/>
                <a:ea typeface="HGPｺﾞｼｯｸM" panose="020B0600000000000000" pitchFamily="50" charset="-128"/>
              </a:rPr>
              <a:t>※</a:t>
            </a:r>
            <a:r>
              <a:rPr kumimoji="0" lang="ja-JP" altLang="en-US" sz="700">
                <a:solidFill>
                  <a:prstClr val="black"/>
                </a:solidFill>
                <a:latin typeface="HGPｺﾞｼｯｸM" panose="020B0600000000000000" pitchFamily="50" charset="-128"/>
                <a:ea typeface="HGPｺﾞｼｯｸM" panose="020B0600000000000000" pitchFamily="50" charset="-128"/>
              </a:rPr>
              <a:t>　トップテキスト：ビューアビリティー（広告の可視性）の高い配信を採用しています。</a:t>
            </a:r>
            <a:endParaRPr kumimoji="0" lang="en-US" altLang="ja-JP" sz="700">
              <a:solidFill>
                <a:prstClr val="black"/>
              </a:solidFill>
              <a:latin typeface="HGPｺﾞｼｯｸM" panose="020B0600000000000000" pitchFamily="50" charset="-128"/>
              <a:ea typeface="HGPｺﾞｼｯｸM" panose="020B0600000000000000" pitchFamily="50" charset="-128"/>
            </a:endParaRPr>
          </a:p>
          <a:p>
            <a:r>
              <a:rPr kumimoji="0" lang="en-US" altLang="ja-JP" sz="700">
                <a:solidFill>
                  <a:prstClr val="black"/>
                </a:solidFill>
                <a:latin typeface="HGPｺﾞｼｯｸM" panose="020B0600000000000000" pitchFamily="50" charset="-128"/>
                <a:ea typeface="HGPｺﾞｼｯｸM" panose="020B0600000000000000" pitchFamily="50" charset="-128"/>
              </a:rPr>
              <a:t>※</a:t>
            </a:r>
            <a:r>
              <a:rPr kumimoji="0" lang="ja-JP" altLang="en-US" sz="700">
                <a:solidFill>
                  <a:prstClr val="black"/>
                </a:solidFill>
                <a:latin typeface="HGPｺﾞｼｯｸM" panose="020B0600000000000000" pitchFamily="50" charset="-128"/>
                <a:ea typeface="HGPｺﾞｼｯｸM" panose="020B0600000000000000" pitchFamily="50" charset="-128"/>
              </a:rPr>
              <a:t>　日経電子版第</a:t>
            </a:r>
            <a:r>
              <a:rPr kumimoji="0" lang="en-US" altLang="ja-JP" sz="700">
                <a:solidFill>
                  <a:prstClr val="black"/>
                </a:solidFill>
                <a:latin typeface="HGPｺﾞｼｯｸM" panose="020B0600000000000000" pitchFamily="50" charset="-128"/>
                <a:ea typeface="HGPｺﾞｼｯｸM" panose="020B0600000000000000" pitchFamily="50" charset="-128"/>
              </a:rPr>
              <a:t>1</a:t>
            </a:r>
            <a:r>
              <a:rPr kumimoji="0" lang="ja-JP" altLang="en-US" sz="700">
                <a:solidFill>
                  <a:prstClr val="black"/>
                </a:solidFill>
                <a:latin typeface="HGPｺﾞｼｯｸM" panose="020B0600000000000000" pitchFamily="50" charset="-128"/>
                <a:ea typeface="HGPｺﾞｼｯｸM" panose="020B0600000000000000" pitchFamily="50" charset="-128"/>
              </a:rPr>
              <a:t>テキスト：掲載枠がないページがあります。</a:t>
            </a:r>
            <a:endParaRPr kumimoji="0" lang="en-US" altLang="ja-JP" sz="700">
              <a:solidFill>
                <a:prstClr val="black"/>
              </a:solidFill>
              <a:latin typeface="HGPｺﾞｼｯｸM" panose="020B0600000000000000" pitchFamily="50" charset="-128"/>
              <a:ea typeface="HGPｺﾞｼｯｸM" panose="020B0600000000000000" pitchFamily="50" charset="-128"/>
            </a:endParaRPr>
          </a:p>
        </p:txBody>
      </p:sp>
      <p:sp>
        <p:nvSpPr>
          <p:cNvPr id="26" name="角丸四角形 25"/>
          <p:cNvSpPr/>
          <p:nvPr/>
        </p:nvSpPr>
        <p:spPr>
          <a:xfrm>
            <a:off x="4494639" y="3942202"/>
            <a:ext cx="908784" cy="216131"/>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a:solidFill>
                  <a:prstClr val="white"/>
                </a:solidFill>
                <a:latin typeface="Meiryo UI" panose="020B0604030504040204" pitchFamily="50" charset="-128"/>
                <a:ea typeface="Meiryo UI" panose="020B0604030504040204" pitchFamily="50" charset="-128"/>
                <a:cs typeface="Meiryo UI" panose="020B0604030504040204" pitchFamily="50" charset="-128"/>
              </a:rPr>
              <a:t>商品概要</a:t>
            </a:r>
          </a:p>
        </p:txBody>
      </p:sp>
      <p:graphicFrame>
        <p:nvGraphicFramePr>
          <p:cNvPr id="27" name="表 26"/>
          <p:cNvGraphicFramePr>
            <a:graphicFrameLocks noGrp="1"/>
          </p:cNvGraphicFramePr>
          <p:nvPr/>
        </p:nvGraphicFramePr>
        <p:xfrm>
          <a:off x="4494639" y="4239461"/>
          <a:ext cx="5301880" cy="1670100"/>
        </p:xfrm>
        <a:graphic>
          <a:graphicData uri="http://schemas.openxmlformats.org/drawingml/2006/table">
            <a:tbl>
              <a:tblPr firstRow="1" bandRow="1">
                <a:tableStyleId>{5C22544A-7EE6-4342-B048-85BDC9FD1C3A}</a:tableStyleId>
              </a:tblPr>
              <a:tblGrid>
                <a:gridCol w="912287">
                  <a:extLst>
                    <a:ext uri="{9D8B030D-6E8A-4147-A177-3AD203B41FA5}">
                      <a16:colId xmlns:a16="http://schemas.microsoft.com/office/drawing/2014/main" val="20000"/>
                    </a:ext>
                  </a:extLst>
                </a:gridCol>
                <a:gridCol w="1716732">
                  <a:extLst>
                    <a:ext uri="{9D8B030D-6E8A-4147-A177-3AD203B41FA5}">
                      <a16:colId xmlns:a16="http://schemas.microsoft.com/office/drawing/2014/main" val="20001"/>
                    </a:ext>
                  </a:extLst>
                </a:gridCol>
                <a:gridCol w="900633">
                  <a:extLst>
                    <a:ext uri="{9D8B030D-6E8A-4147-A177-3AD203B41FA5}">
                      <a16:colId xmlns:a16="http://schemas.microsoft.com/office/drawing/2014/main" val="20002"/>
                    </a:ext>
                  </a:extLst>
                </a:gridCol>
                <a:gridCol w="1772228">
                  <a:extLst>
                    <a:ext uri="{9D8B030D-6E8A-4147-A177-3AD203B41FA5}">
                      <a16:colId xmlns:a16="http://schemas.microsoft.com/office/drawing/2014/main" val="20003"/>
                    </a:ext>
                  </a:extLst>
                </a:gridCol>
              </a:tblGrid>
              <a:tr h="25560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掲載期間</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0" spc="0" baseline="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b="0" spc="0" baseline="0">
                          <a:solidFill>
                            <a:schemeClr val="tx1"/>
                          </a:solidFill>
                          <a:latin typeface="Meiryo UI" panose="020B0604030504040204" pitchFamily="50" charset="-128"/>
                          <a:ea typeface="Meiryo UI" panose="020B0604030504040204" pitchFamily="50" charset="-128"/>
                          <a:cs typeface="Meiryo UI" panose="020B0604030504040204" pitchFamily="50" charset="-128"/>
                        </a:rPr>
                        <a:t>週間</a:t>
                      </a:r>
                      <a:endParaRPr kumimoji="1" lang="ja-JP" altLang="en-US" sz="800" b="0" spc="0">
                        <a:solidFill>
                          <a:srgbClr val="E6001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掲載開始日</a:t>
                      </a:r>
                    </a:p>
                  </a:txBody>
                  <a:tcPr anchor="ctr">
                    <a:lnL w="12700" cmpd="sng">
                      <a:noFill/>
                    </a:lnL>
                    <a:lnR w="12700" cmpd="sng">
                      <a:noFill/>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月曜日</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保証形態</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Meiryo UI" panose="020B0604030504040204" pitchFamily="50" charset="-128"/>
                          <a:ea typeface="Meiryo UI" panose="020B0604030504040204" pitchFamily="50" charset="-128"/>
                          <a:cs typeface="Meiryo UI" panose="020B0604030504040204" pitchFamily="50" charset="-128"/>
                        </a:rPr>
                        <a:t>期間保証</a:t>
                      </a:r>
                      <a:endPar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表示方法</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位置ローテーション</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表示枠数</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rPr>
                        <a:t>（ページにより異なる）</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掲載社数</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文字数規定</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Meiryo UI" panose="020B0604030504040204" pitchFamily="50" charset="-128"/>
                          <a:ea typeface="Meiryo UI" panose="020B0604030504040204" pitchFamily="50" charset="-128"/>
                          <a:cs typeface="Meiryo UI" panose="020B0604030504040204" pitchFamily="50" charset="-128"/>
                        </a:rPr>
                        <a:t>全角</a:t>
                      </a:r>
                      <a:r>
                        <a:rPr kumimoji="1" lang="en-US" altLang="ja-JP" sz="800" b="0" spc="0">
                          <a:solidFill>
                            <a:schemeClr val="tx1"/>
                          </a:solidFill>
                          <a:latin typeface="Meiryo UI" panose="020B0604030504040204" pitchFamily="50" charset="-128"/>
                          <a:ea typeface="Meiryo UI" panose="020B0604030504040204" pitchFamily="50" charset="-128"/>
                          <a:cs typeface="Meiryo UI" panose="020B0604030504040204" pitchFamily="50" charset="-128"/>
                        </a:rPr>
                        <a:t>36</a:t>
                      </a:r>
                      <a:r>
                        <a:rPr kumimoji="1" lang="ja-JP" altLang="en-US" sz="800" b="0" spc="0">
                          <a:solidFill>
                            <a:schemeClr val="tx1"/>
                          </a:solidFill>
                          <a:latin typeface="Meiryo UI" panose="020B0604030504040204" pitchFamily="50" charset="-128"/>
                          <a:ea typeface="Meiryo UI" panose="020B0604030504040204" pitchFamily="50" charset="-128"/>
                          <a:cs typeface="Meiryo UI" panose="020B0604030504040204" pitchFamily="50" charset="-128"/>
                        </a:rPr>
                        <a:t>文字以内（広告主名含む）</a:t>
                      </a:r>
                    </a:p>
                  </a:txBody>
                  <a:tcPr anchor="ctr">
                    <a:lnL w="12700" cmpd="sng">
                      <a:noFill/>
                    </a:lnL>
                    <a:lnR w="12700" cap="flat" cmpd="sng" algn="ctr">
                      <a:no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使用不可文字</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rPr>
                        <a:t>機種依存文字（半角ｶﾅ含む）、</a:t>
                      </a:r>
                      <a:endPar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rPr>
                        <a:t>半角の「￥」</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5560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同時出稿本数</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本まで（差し替え含む）</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差し替え規定</a:t>
                      </a: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a:txBody>
                    <a:bodyPr/>
                    <a:lstStyle/>
                    <a:p>
                      <a:r>
                        <a:rPr kumimoji="1" lang="en-US" altLang="ja-JP" sz="80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本まで</a:t>
                      </a:r>
                    </a:p>
                    <a:p>
                      <a:r>
                        <a:rPr kumimoji="1" lang="ja-JP" altLang="en-US" sz="650">
                          <a:latin typeface="Meiryo UI" panose="020B0604030504040204" pitchFamily="50" charset="-128"/>
                          <a:ea typeface="Meiryo UI" panose="020B0604030504040204" pitchFamily="50" charset="-128"/>
                          <a:cs typeface="Meiryo UI" panose="020B0604030504040204" pitchFamily="50" charset="-128"/>
                        </a:rPr>
                        <a:t>（同時出稿含む、営業日のみ、同時入稿）</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入稿締め切り</a:t>
                      </a:r>
                    </a:p>
                  </a:txBody>
                  <a:tcPr anchor="ctr">
                    <a:lnL w="12700" cap="flat" cmpd="sng" algn="ctr">
                      <a:solidFill>
                        <a:srgbClr val="1E5780"/>
                      </a:solidFill>
                      <a:prstDash val="solid"/>
                      <a:round/>
                      <a:headEnd type="none" w="med" len="med"/>
                      <a:tailEnd type="none" w="med" len="med"/>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a:solidFill>
                          <a:srgbClr val="1E5780"/>
                        </a:solidFill>
                        <a:latin typeface="HGPｺﾞｼｯｸM" panose="020B0600000000000000" pitchFamily="50" charset="-128"/>
                        <a:ea typeface="HGPｺﾞｼｯｸM" panose="020B0600000000000000" pitchFamily="50" charset="-128"/>
                      </a:endParaRPr>
                    </a:p>
                  </a:txBody>
                  <a:tcPr anchor="ctr">
                    <a:lnL w="12700" cmpd="sng">
                      <a:noFill/>
                    </a:lnL>
                    <a:lnR w="12700" cmpd="sng">
                      <a:noFill/>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rgbClr val="E1E6EF"/>
                    </a:solidFill>
                  </a:tcPr>
                </a:tc>
                <a:tc hMerge="1">
                  <a:txBody>
                    <a:bodyPr/>
                    <a:lstStyle/>
                    <a:p>
                      <a:endParaRPr kumimoji="1" lang="ja-JP" altLang="en-US" sz="700">
                        <a:latin typeface="HGPｺﾞｼｯｸM" panose="020B0600000000000000" pitchFamily="50" charset="-128"/>
                        <a:ea typeface="HGPｺﾞｼｯｸM" panose="020B0600000000000000"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grpSp>
        <p:nvGrpSpPr>
          <p:cNvPr id="30" name="グループ化 29"/>
          <p:cNvGrpSpPr/>
          <p:nvPr/>
        </p:nvGrpSpPr>
        <p:grpSpPr>
          <a:xfrm>
            <a:off x="1430598" y="454853"/>
            <a:ext cx="946328" cy="226480"/>
            <a:chOff x="2345874" y="280659"/>
            <a:chExt cx="921760" cy="226480"/>
          </a:xfrm>
        </p:grpSpPr>
        <p:sp>
          <p:nvSpPr>
            <p:cNvPr id="31"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50">
                <a:solidFill>
                  <a:srgbClr val="003963"/>
                </a:solidFill>
                <a:latin typeface="ＭＳ Ｐゴシック"/>
              </a:endParaRPr>
            </a:p>
          </p:txBody>
        </p:sp>
        <p:sp>
          <p:nvSpPr>
            <p:cNvPr id="32" name="テキスト ボックス 31"/>
            <p:cNvSpPr txBox="1"/>
            <p:nvPr/>
          </p:nvSpPr>
          <p:spPr>
            <a:xfrm>
              <a:off x="2649017" y="280659"/>
              <a:ext cx="315713" cy="223138"/>
            </a:xfrm>
            <a:prstGeom prst="rect">
              <a:avLst/>
            </a:prstGeom>
            <a:noFill/>
          </p:spPr>
          <p:txBody>
            <a:bodyPr wrap="none" rtlCol="0">
              <a:spAutoFit/>
            </a:bodyPr>
            <a:lstStyle/>
            <a:p>
              <a:pPr algn="ctr"/>
              <a:r>
                <a:rPr lang="en-US" altLang="ja-JP" sz="850" b="1">
                  <a:solidFill>
                    <a:srgbClr val="00253C"/>
                  </a:solidFill>
                  <a:latin typeface="ＭＳ Ｐゴシック"/>
                  <a:cs typeface="メイリオ" panose="020B0604030504040204" pitchFamily="50" charset="-128"/>
                </a:rPr>
                <a:t>PC</a:t>
              </a:r>
              <a:endParaRPr lang="ja-JP" altLang="en-US" sz="850" b="1">
                <a:solidFill>
                  <a:srgbClr val="00253C"/>
                </a:solidFill>
                <a:latin typeface="ＭＳ Ｐゴシック"/>
                <a:cs typeface="メイリオ" panose="020B0604030504040204" pitchFamily="50" charset="-128"/>
              </a:endParaRPr>
            </a:p>
          </p:txBody>
        </p:sp>
      </p:grpSp>
      <p:pic>
        <p:nvPicPr>
          <p:cNvPr id="9" name="グラフィックス 8">
            <a:extLst>
              <a:ext uri="{FF2B5EF4-FFF2-40B4-BE49-F238E27FC236}">
                <a16:creationId xmlns:a16="http://schemas.microsoft.com/office/drawing/2014/main" id="{F4B921A3-F2B7-4F19-97D4-CEC2FBCB022D}"/>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1220" y="1075726"/>
            <a:ext cx="1760220" cy="5088746"/>
          </a:xfrm>
          <a:prstGeom prst="rect">
            <a:avLst/>
          </a:prstGeom>
        </p:spPr>
      </p:pic>
      <p:sp>
        <p:nvSpPr>
          <p:cNvPr id="28" name="正方形/長方形 27">
            <a:extLst>
              <a:ext uri="{FF2B5EF4-FFF2-40B4-BE49-F238E27FC236}">
                <a16:creationId xmlns:a16="http://schemas.microsoft.com/office/drawing/2014/main" id="{2D719F3E-7D84-42FF-B583-7D3A78B38ECD}"/>
              </a:ext>
            </a:extLst>
          </p:cNvPr>
          <p:cNvSpPr/>
          <p:nvPr/>
        </p:nvSpPr>
        <p:spPr>
          <a:xfrm>
            <a:off x="298450" y="1075726"/>
            <a:ext cx="1884519" cy="503537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1B333533-97A9-46D4-94C7-B7E34E05A4B2}"/>
              </a:ext>
            </a:extLst>
          </p:cNvPr>
          <p:cNvGrpSpPr/>
          <p:nvPr/>
        </p:nvGrpSpPr>
        <p:grpSpPr>
          <a:xfrm>
            <a:off x="2404204" y="1091125"/>
            <a:ext cx="1978504" cy="3983386"/>
            <a:chOff x="2414098" y="1479583"/>
            <a:chExt cx="1978504" cy="3983386"/>
          </a:xfrm>
        </p:grpSpPr>
        <p:grpSp>
          <p:nvGrpSpPr>
            <p:cNvPr id="3" name="グループ化 2">
              <a:extLst>
                <a:ext uri="{FF2B5EF4-FFF2-40B4-BE49-F238E27FC236}">
                  <a16:creationId xmlns:a16="http://schemas.microsoft.com/office/drawing/2014/main" id="{CD0F28DC-B0EA-4886-B0A3-B51E7077BB86}"/>
                </a:ext>
              </a:extLst>
            </p:cNvPr>
            <p:cNvGrpSpPr/>
            <p:nvPr/>
          </p:nvGrpSpPr>
          <p:grpSpPr>
            <a:xfrm>
              <a:off x="2414098" y="1533213"/>
              <a:ext cx="1978504" cy="3929756"/>
              <a:chOff x="2414098" y="1533213"/>
              <a:chExt cx="1978504" cy="3929756"/>
            </a:xfrm>
          </p:grpSpPr>
          <p:pic>
            <p:nvPicPr>
              <p:cNvPr id="33" name="Picture 11">
                <a:extLst>
                  <a:ext uri="{FF2B5EF4-FFF2-40B4-BE49-F238E27FC236}">
                    <a16:creationId xmlns:a16="http://schemas.microsoft.com/office/drawing/2014/main" id="{35D268B1-C7B2-4161-A9B9-F228CE6CC9D8}"/>
                  </a:ext>
                </a:extLst>
              </p:cNvPr>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a:stretch/>
            </p:blipFill>
            <p:spPr bwMode="auto">
              <a:xfrm>
                <a:off x="2424101" y="1753786"/>
                <a:ext cx="1968501" cy="370918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34" name="グラフィックス 33">
                <a:extLst>
                  <a:ext uri="{FF2B5EF4-FFF2-40B4-BE49-F238E27FC236}">
                    <a16:creationId xmlns:a16="http://schemas.microsoft.com/office/drawing/2014/main" id="{19DA23D8-C1B3-4F81-8DA7-D6180571342A}"/>
                  </a:ext>
                </a:extLst>
              </p:cNvPr>
              <p:cNvPicPr>
                <a:picLocks noChangeAspect="1"/>
              </p:cNvPicPr>
              <p:nvPr/>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b="95955"/>
              <a:stretch/>
            </p:blipFill>
            <p:spPr>
              <a:xfrm>
                <a:off x="2414098" y="1533213"/>
                <a:ext cx="1886329" cy="220573"/>
              </a:xfrm>
              <a:prstGeom prst="rect">
                <a:avLst/>
              </a:prstGeom>
            </p:spPr>
          </p:pic>
        </p:grpSp>
        <p:sp>
          <p:nvSpPr>
            <p:cNvPr id="29" name="正方形/長方形 28">
              <a:extLst>
                <a:ext uri="{FF2B5EF4-FFF2-40B4-BE49-F238E27FC236}">
                  <a16:creationId xmlns:a16="http://schemas.microsoft.com/office/drawing/2014/main" id="{F7FD6762-D330-4EBB-9E2F-4B734F798714}"/>
                </a:ext>
              </a:extLst>
            </p:cNvPr>
            <p:cNvSpPr/>
            <p:nvPr/>
          </p:nvSpPr>
          <p:spPr>
            <a:xfrm>
              <a:off x="2414098" y="1479583"/>
              <a:ext cx="1884520" cy="398338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a:extLst>
              <a:ext uri="{FF2B5EF4-FFF2-40B4-BE49-F238E27FC236}">
                <a16:creationId xmlns:a16="http://schemas.microsoft.com/office/drawing/2014/main" id="{FC35E93B-F1DA-4AF5-80A0-BF7EADACFF75}"/>
              </a:ext>
            </a:extLst>
          </p:cNvPr>
          <p:cNvSpPr txBox="1"/>
          <p:nvPr/>
        </p:nvSpPr>
        <p:spPr>
          <a:xfrm>
            <a:off x="2301240" y="574548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700" dirty="0">
                <a:solidFill>
                  <a:srgbClr val="333333"/>
                </a:solidFill>
                <a:latin typeface="HGPゴシック"/>
                <a:ea typeface="ＭＳ Ｐゴシック"/>
                <a:cs typeface="Segoe UI"/>
              </a:rPr>
              <a:t>※</a:t>
            </a:r>
            <a:r>
              <a:rPr lang="ja-JP" altLang="en-US" sz="700">
                <a:solidFill>
                  <a:srgbClr val="333333"/>
                </a:solidFill>
                <a:latin typeface="HGPゴシック"/>
                <a:ea typeface="ＭＳ Ｐゴシック"/>
                <a:cs typeface="Segoe UI"/>
              </a:rPr>
              <a:t>掲載イメージ。デザインは変更になる場合</a:t>
            </a:r>
            <a:endParaRPr lang="en-US" altLang="ja-JP" sz="800">
              <a:solidFill>
                <a:srgbClr val="000000"/>
              </a:solidFill>
              <a:latin typeface="HGPゴシック"/>
              <a:ea typeface="ＭＳ Ｐゴシック"/>
              <a:cs typeface="Segoe UI"/>
            </a:endParaRPr>
          </a:p>
          <a:p>
            <a:r>
              <a:rPr lang="ja-JP" altLang="en-US" sz="700">
                <a:solidFill>
                  <a:srgbClr val="333333"/>
                </a:solidFill>
                <a:latin typeface="HGPゴシック"/>
                <a:ea typeface="ＭＳ Ｐゴシック"/>
                <a:cs typeface="Segoe UI"/>
              </a:rPr>
              <a:t>がございます。</a:t>
            </a:r>
            <a:endParaRPr lang="en-US" altLang="ja-JP" sz="800">
              <a:latin typeface="HGPゴシック"/>
              <a:ea typeface="ＭＳ Ｐゴシック"/>
            </a:endParaRPr>
          </a:p>
        </p:txBody>
      </p:sp>
      <p:sp>
        <p:nvSpPr>
          <p:cNvPr id="36" name="Text Box 16">
            <a:extLst>
              <a:ext uri="{FF2B5EF4-FFF2-40B4-BE49-F238E27FC236}">
                <a16:creationId xmlns:a16="http://schemas.microsoft.com/office/drawing/2014/main" id="{098901A5-D945-4E9C-9A41-487AFDA3BCD9}"/>
              </a:ext>
            </a:extLst>
          </p:cNvPr>
          <p:cNvSpPr txBox="1">
            <a:spLocks noChangeArrowheads="1"/>
          </p:cNvSpPr>
          <p:nvPr/>
        </p:nvSpPr>
        <p:spPr bwMode="auto">
          <a:xfrm>
            <a:off x="9043263" y="6352051"/>
            <a:ext cx="862737"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2021.12.1</a:t>
            </a:r>
            <a:r>
              <a:rPr kumimoji="0" lang="ja-JP" altLang="en-US" sz="800">
                <a:solidFill>
                  <a:srgbClr val="C00000"/>
                </a:solidFill>
                <a:latin typeface="Century Gothic"/>
                <a:ea typeface="HGPｺﾞｼｯｸM"/>
              </a:rPr>
              <a:t>更新</a:t>
            </a:r>
            <a:endParaRPr kumimoji="0" lang="ja-JP" altLang="en-US" sz="800" dirty="0">
              <a:solidFill>
                <a:srgbClr val="C00000"/>
              </a:solidFill>
              <a:latin typeface="Century Gothic"/>
              <a:ea typeface="HGPｺﾞｼｯｸM"/>
            </a:endParaRPr>
          </a:p>
        </p:txBody>
      </p:sp>
    </p:spTree>
    <p:extLst>
      <p:ext uri="{BB962C8B-B14F-4D97-AF65-F5344CB8AC3E}">
        <p14:creationId xmlns:p14="http://schemas.microsoft.com/office/powerpoint/2010/main" val="25313759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400300" y="3013358"/>
            <a:ext cx="5029200" cy="707886"/>
          </a:xfrm>
          <a:prstGeom prst="rect">
            <a:avLst/>
          </a:prstGeom>
          <a:noFill/>
        </p:spPr>
        <p:txBody>
          <a:bodyPr wrap="square" rtlCol="0" anchor="t">
            <a:spAutoFit/>
          </a:bodyPr>
          <a:lstStyle/>
          <a:p>
            <a:pPr algn="ctr"/>
            <a:r>
              <a:rPr kumimoji="1" lang="ja-JP" altLang="en-US" sz="4000" b="1" kern="300" spc="100">
                <a:solidFill>
                  <a:srgbClr val="00253C"/>
                </a:solidFill>
                <a:latin typeface="+mn-ea"/>
              </a:rPr>
              <a:t>ターゲティングメール</a:t>
            </a:r>
          </a:p>
        </p:txBody>
      </p:sp>
      <p:graphicFrame>
        <p:nvGraphicFramePr>
          <p:cNvPr id="3" name="表 2"/>
          <p:cNvGraphicFramePr>
            <a:graphicFrameLocks noGrp="1"/>
          </p:cNvGraphicFramePr>
          <p:nvPr/>
        </p:nvGraphicFramePr>
        <p:xfrm>
          <a:off x="6374558" y="5161129"/>
          <a:ext cx="3431721" cy="816101"/>
        </p:xfrm>
        <a:graphic>
          <a:graphicData uri="http://schemas.openxmlformats.org/drawingml/2006/table">
            <a:tbl>
              <a:tblPr/>
              <a:tblGrid>
                <a:gridCol w="3431721">
                  <a:extLst>
                    <a:ext uri="{9D8B030D-6E8A-4147-A177-3AD203B41FA5}">
                      <a16:colId xmlns:a16="http://schemas.microsoft.com/office/drawing/2014/main" val="20000"/>
                    </a:ext>
                  </a:extLst>
                </a:gridCol>
              </a:tblGrid>
              <a:tr h="152733">
                <a:tc>
                  <a:txBody>
                    <a:bodyPr/>
                    <a:lstStyle/>
                    <a:p>
                      <a:pPr algn="l" rtl="0" fontAlgn="ctr"/>
                      <a:r>
                        <a:rPr lang="ja-JP" altLang="en-US"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日経</a:t>
                      </a:r>
                      <a:r>
                        <a:rPr lang="en-US" altLang="ja-JP"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ID</a:t>
                      </a:r>
                      <a:r>
                        <a:rPr lang="ja-JP" altLang="en-US"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ターゲティングメール（テキスト版</a:t>
                      </a:r>
                      <a:r>
                        <a:rPr lang="en-US" altLang="ja-JP"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8845" marR="8845" marT="8845" marB="0" anchor="ctr">
                    <a:lnL>
                      <a:noFill/>
                    </a:lnL>
                    <a:lnR>
                      <a:noFill/>
                    </a:lnR>
                    <a:lnT>
                      <a:noFill/>
                    </a:lnT>
                    <a:lnB>
                      <a:noFill/>
                    </a:lnB>
                  </a:tcPr>
                </a:tc>
                <a:extLst>
                  <a:ext uri="{0D108BD9-81ED-4DB2-BD59-A6C34878D82A}">
                    <a16:rowId xmlns:a16="http://schemas.microsoft.com/office/drawing/2014/main" val="10000"/>
                  </a:ext>
                </a:extLst>
              </a:tr>
              <a:tr h="159224">
                <a:tc>
                  <a:txBody>
                    <a:bodyPr/>
                    <a:lstStyle/>
                    <a:p>
                      <a:pPr algn="l" rtl="0" fontAlgn="ctr"/>
                      <a:r>
                        <a:rPr lang="ja-JP" altLang="en-US"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日経</a:t>
                      </a:r>
                      <a:r>
                        <a:rPr lang="en-US" altLang="ja-JP"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ID</a:t>
                      </a:r>
                      <a:r>
                        <a:rPr lang="ja-JP" altLang="en-US"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ターゲティングメール（</a:t>
                      </a:r>
                      <a:r>
                        <a:rPr lang="en-US" altLang="ja-JP"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HTML</a:t>
                      </a:r>
                      <a:r>
                        <a:rPr lang="ja-JP" altLang="en-US"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版）</a:t>
                      </a:r>
                    </a:p>
                  </a:txBody>
                  <a:tcPr marL="8845" marR="8845" marT="8845" marB="0" anchor="ctr">
                    <a:lnL>
                      <a:noFill/>
                    </a:lnL>
                    <a:lnR>
                      <a:noFill/>
                    </a:lnR>
                    <a:lnT>
                      <a:noFill/>
                    </a:lnT>
                    <a:lnB>
                      <a:noFill/>
                    </a:lnB>
                  </a:tcPr>
                </a:tc>
                <a:extLst>
                  <a:ext uri="{0D108BD9-81ED-4DB2-BD59-A6C34878D82A}">
                    <a16:rowId xmlns:a16="http://schemas.microsoft.com/office/drawing/2014/main" val="10001"/>
                  </a:ext>
                </a:extLst>
              </a:tr>
              <a:tr h="168048">
                <a:tc>
                  <a:txBody>
                    <a:bodyPr/>
                    <a:lstStyle/>
                    <a:p>
                      <a:pPr algn="l" rtl="0" fontAlgn="ctr"/>
                      <a:r>
                        <a:rPr lang="ja-JP" altLang="en-US"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利用可能な属性項目一覧</a:t>
                      </a:r>
                    </a:p>
                  </a:txBody>
                  <a:tcPr marL="8845" marR="8845" marT="8845" marB="0" anchor="ctr">
                    <a:lnL>
                      <a:noFill/>
                    </a:lnL>
                    <a:lnR>
                      <a:noFill/>
                    </a:lnR>
                    <a:lnT>
                      <a:noFill/>
                    </a:lnT>
                    <a:lnB>
                      <a:noFill/>
                    </a:lnB>
                  </a:tcPr>
                </a:tc>
                <a:extLst>
                  <a:ext uri="{0D108BD9-81ED-4DB2-BD59-A6C34878D82A}">
                    <a16:rowId xmlns:a16="http://schemas.microsoft.com/office/drawing/2014/main" val="10002"/>
                  </a:ext>
                </a:extLst>
              </a:tr>
              <a:tr h="168048">
                <a:tc>
                  <a:txBody>
                    <a:bodyPr/>
                    <a:lstStyle/>
                    <a:p>
                      <a:pPr algn="l" rtl="0" fontAlgn="ctr"/>
                      <a:r>
                        <a:rPr lang="ja-JP" altLang="en-US"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日経</a:t>
                      </a:r>
                      <a:r>
                        <a:rPr lang="en-US" altLang="ja-JP"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ID</a:t>
                      </a:r>
                      <a:r>
                        <a:rPr lang="ja-JP" altLang="en-US"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ターゲティングメール（テキスト版）スケジュール・追加料金</a:t>
                      </a:r>
                    </a:p>
                  </a:txBody>
                  <a:tcPr marL="8845" marR="8845" marT="8845" marB="0" anchor="ctr">
                    <a:lnL>
                      <a:noFill/>
                    </a:lnL>
                    <a:lnR>
                      <a:noFill/>
                    </a:lnR>
                    <a:lnT>
                      <a:noFill/>
                    </a:lnT>
                    <a:lnB>
                      <a:noFill/>
                    </a:lnB>
                  </a:tcPr>
                </a:tc>
                <a:extLst>
                  <a:ext uri="{0D108BD9-81ED-4DB2-BD59-A6C34878D82A}">
                    <a16:rowId xmlns:a16="http://schemas.microsoft.com/office/drawing/2014/main" val="10003"/>
                  </a:ext>
                </a:extLst>
              </a:tr>
              <a:tr h="168048">
                <a:tc>
                  <a:txBody>
                    <a:bodyPr/>
                    <a:lstStyle/>
                    <a:p>
                      <a:pPr algn="l" rtl="0" fontAlgn="ct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日経</a:t>
                      </a:r>
                      <a:r>
                        <a:rPr lang="en-US" altLang="ja-JP"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ID</a:t>
                      </a: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ターゲティングメール（</a:t>
                      </a:r>
                      <a:r>
                        <a:rPr lang="en-US" altLang="ja-JP"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HTML</a:t>
                      </a: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版）スケジュール・追加料金</a:t>
                      </a:r>
                    </a:p>
                  </a:txBody>
                  <a:tcPr marL="8845" marR="8845" marT="8845" marB="0" anchor="ctr">
                    <a:lnL>
                      <a:noFill/>
                    </a:lnL>
                    <a:lnR>
                      <a:noFill/>
                    </a:lnR>
                    <a:lnT>
                      <a:noFill/>
                    </a:lnT>
                    <a:lnB>
                      <a:noFill/>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396841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kern="1100" spc="50"/>
              <a:t>日経ＩＤターゲティングメール（テキスト版）</a:t>
            </a:r>
            <a:endParaRPr kumimoji="1" lang="ja-JP" altLang="en-US"/>
          </a:p>
        </p:txBody>
      </p:sp>
      <p:sp>
        <p:nvSpPr>
          <p:cNvPr id="7" name="正方形/長方形 6"/>
          <p:cNvSpPr/>
          <p:nvPr/>
        </p:nvSpPr>
        <p:spPr>
          <a:xfrm>
            <a:off x="68890" y="923750"/>
            <a:ext cx="4538194" cy="220573"/>
          </a:xfrm>
          <a:prstGeom prst="rect">
            <a:avLst/>
          </a:prstGeom>
          <a:noFill/>
        </p:spPr>
        <p:txBody>
          <a:bodyPr wrap="square">
            <a:spAutoFit/>
          </a:bodyPr>
          <a:lstStyle/>
          <a:p>
            <a:pPr>
              <a:lnSpc>
                <a:spcPts val="1000"/>
              </a:lnSpc>
            </a:pP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 質の高い情報を求める日経</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登録会員へ</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社単独の情報を提供できます</a:t>
            </a:r>
            <a:endParaRPr lang="ja-JP" altLang="en-US" sz="1000" kern="900" spc="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nvGraphicFramePr>
        <p:xfrm>
          <a:off x="166550" y="4009978"/>
          <a:ext cx="3227440" cy="1188720"/>
        </p:xfrm>
        <a:graphic>
          <a:graphicData uri="http://schemas.openxmlformats.org/drawingml/2006/table">
            <a:tbl>
              <a:tblPr firstRow="1" bandRow="1">
                <a:tableStyleId>{5940675A-B579-460E-94D1-54222C63F5DA}</a:tableStyleId>
              </a:tblPr>
              <a:tblGrid>
                <a:gridCol w="694895">
                  <a:extLst>
                    <a:ext uri="{9D8B030D-6E8A-4147-A177-3AD203B41FA5}">
                      <a16:colId xmlns:a16="http://schemas.microsoft.com/office/drawing/2014/main" val="20000"/>
                    </a:ext>
                  </a:extLst>
                </a:gridCol>
                <a:gridCol w="2532545">
                  <a:extLst>
                    <a:ext uri="{9D8B030D-6E8A-4147-A177-3AD203B41FA5}">
                      <a16:colId xmlns:a16="http://schemas.microsoft.com/office/drawing/2014/main" val="20001"/>
                    </a:ext>
                  </a:extLst>
                </a:gridCol>
              </a:tblGrid>
              <a:tr h="164719">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配信日</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平日</a:t>
                      </a:r>
                      <a:endParaRPr kumimoji="1" lang="en-US" altLang="ja-JP" sz="80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a:latin typeface="Meiryo UI" panose="020B0604030504040204" pitchFamily="50" charset="-128"/>
                          <a:ea typeface="Meiryo UI" panose="020B0604030504040204" pitchFamily="50" charset="-128"/>
                          <a:cs typeface="Meiryo UI" panose="020B0604030504040204" pitchFamily="50" charset="-128"/>
                        </a:rPr>
                        <a:t>（ただし、</a:t>
                      </a:r>
                      <a:r>
                        <a:rPr kumimoji="1" lang="en-US" altLang="ja-JP" sz="700">
                          <a:latin typeface="Meiryo UI" panose="020B0604030504040204" pitchFamily="50" charset="-128"/>
                          <a:ea typeface="Meiryo UI" panose="020B0604030504040204" pitchFamily="50" charset="-128"/>
                          <a:cs typeface="Meiryo UI" panose="020B0604030504040204" pitchFamily="50" charset="-128"/>
                        </a:rPr>
                        <a:t>GW</a:t>
                      </a:r>
                      <a:r>
                        <a:rPr kumimoji="1" lang="ja-JP" altLang="en-US" sz="700" err="1">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a:latin typeface="Meiryo UI" panose="020B0604030504040204" pitchFamily="50" charset="-128"/>
                          <a:ea typeface="Meiryo UI" panose="020B0604030504040204" pitchFamily="50" charset="-128"/>
                          <a:cs typeface="Meiryo UI" panose="020B0604030504040204" pitchFamily="50" charset="-128"/>
                        </a:rPr>
                        <a:t>年末年始や大型連休の合間は配信しない場合があります。）</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64719">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配信時間</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原則として午前</a:t>
                      </a:r>
                      <a:r>
                        <a:rPr kumimoji="1" lang="en-US" altLang="ja-JP" sz="80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時</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64719">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料金</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配信単価</a:t>
                      </a:r>
                      <a:r>
                        <a:rPr kumimoji="1" lang="en-US" altLang="ja-JP" sz="80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配信数</a:t>
                      </a:r>
                      <a:r>
                        <a:rPr kumimoji="1" lang="en-US" altLang="ja-JP" sz="800" baseline="3000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800" baseline="3000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4719">
                <a:tc>
                  <a:txBody>
                    <a:bodyPr/>
                    <a:lstStyle/>
                    <a:p>
                      <a:pPr algn="l"/>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申し込み</a:t>
                      </a:r>
                      <a:endParaRPr kumimoji="1" lang="en-US" altLang="ja-JP" sz="800" b="1">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締め切り</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営業日前までに申し込みメールと別紙抽出条件設定票を申し込みアドレスと弊社担当営業へ送付</a:t>
                      </a:r>
                      <a:r>
                        <a:rPr kumimoji="0" lang="en-US" altLang="ja-JP" sz="800" b="0" i="0" u="none" strike="noStrike" cap="none" normalizeH="0" baseline="3000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kumimoji="0" lang="ja-JP" altLang="en-US" sz="800" b="0" i="0" u="none" strike="noStrike" cap="none" normalizeH="0" baseline="3000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9" name="正方形/長方形 8"/>
          <p:cNvSpPr/>
          <p:nvPr/>
        </p:nvSpPr>
        <p:spPr>
          <a:xfrm>
            <a:off x="68889" y="1161156"/>
            <a:ext cx="5403517" cy="220573"/>
          </a:xfrm>
          <a:prstGeom prst="rect">
            <a:avLst/>
          </a:prstGeom>
          <a:noFill/>
        </p:spPr>
        <p:txBody>
          <a:bodyPr wrap="square">
            <a:spAutoFit/>
          </a:bodyPr>
          <a:lstStyle/>
          <a:p>
            <a:pPr>
              <a:lnSpc>
                <a:spcPts val="1000"/>
              </a:lnSpc>
            </a:pP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 希望通数・予算をお伝えいただけると、より的確なご提案が可能です</a:t>
            </a:r>
          </a:p>
        </p:txBody>
      </p:sp>
      <p:sp>
        <p:nvSpPr>
          <p:cNvPr id="12" name="Rectangle 343"/>
          <p:cNvSpPr>
            <a:spLocks noChangeArrowheads="1"/>
          </p:cNvSpPr>
          <p:nvPr/>
        </p:nvSpPr>
        <p:spPr bwMode="auto">
          <a:xfrm>
            <a:off x="7731721" y="1559337"/>
            <a:ext cx="2042974" cy="315513"/>
          </a:xfrm>
          <a:prstGeom prst="rect">
            <a:avLst/>
          </a:prstGeom>
          <a:noFill/>
          <a:ln w="19050" cap="rnd">
            <a:solidFill>
              <a:srgbClr val="C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kumimoji="0" lang="ja-JP" altLang="en-US" sz="1050">
                <a:solidFill>
                  <a:prstClr val="black"/>
                </a:solidFill>
                <a:latin typeface="HGP創英角ｺﾞｼｯｸUB" panose="020B0900000000000000" pitchFamily="50" charset="-128"/>
                <a:ea typeface="HGP創英角ｺﾞｼｯｸUB" panose="020B0900000000000000" pitchFamily="50" charset="-128"/>
              </a:rPr>
              <a:t>ヘッダー（固定）</a:t>
            </a:r>
            <a:endParaRPr kumimoji="0" lang="ja-JP" altLang="en-US" sz="80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13" name="Rectangle 344"/>
          <p:cNvSpPr>
            <a:spLocks noChangeArrowheads="1"/>
          </p:cNvSpPr>
          <p:nvPr/>
        </p:nvSpPr>
        <p:spPr bwMode="auto">
          <a:xfrm>
            <a:off x="7731721" y="1874849"/>
            <a:ext cx="2042974" cy="3538248"/>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kumimoji="0" lang="ja-JP" altLang="en-US" sz="1200">
                <a:solidFill>
                  <a:srgbClr val="C00000"/>
                </a:solidFill>
                <a:latin typeface="HGP創英角ｺﾞｼｯｸUB" panose="020B0900000000000000" pitchFamily="50" charset="-128"/>
                <a:ea typeface="HGP創英角ｺﾞｼｯｸUB" panose="020B0900000000000000" pitchFamily="50" charset="-128"/>
              </a:rPr>
              <a:t>②本文</a:t>
            </a:r>
            <a:endParaRPr kumimoji="0" lang="en-US" altLang="ja-JP" sz="1200">
              <a:solidFill>
                <a:srgbClr val="C00000"/>
              </a:solidFill>
              <a:latin typeface="HGP創英角ｺﾞｼｯｸUB" panose="020B0900000000000000" pitchFamily="50" charset="-128"/>
              <a:ea typeface="HGP創英角ｺﾞｼｯｸUB" panose="020B0900000000000000" pitchFamily="50" charset="-128"/>
            </a:endParaRPr>
          </a:p>
          <a:p>
            <a:pPr algn="ctr"/>
            <a:r>
              <a:rPr kumimoji="0" lang="en-US" altLang="ja-JP" sz="1200">
                <a:solidFill>
                  <a:srgbClr val="C00000"/>
                </a:solidFill>
                <a:latin typeface="HGP創英角ｺﾞｼｯｸUB" panose="020B0900000000000000" pitchFamily="50" charset="-128"/>
                <a:ea typeface="HGP創英角ｺﾞｼｯｸUB" panose="020B0900000000000000" pitchFamily="50" charset="-128"/>
              </a:rPr>
              <a:t>|</a:t>
            </a:r>
            <a:r>
              <a:rPr kumimoji="0" lang="ja-JP" altLang="en-US" sz="1200">
                <a:solidFill>
                  <a:srgbClr val="C00000"/>
                </a:solidFill>
                <a:latin typeface="HGP創英角ｺﾞｼｯｸUB" panose="020B0900000000000000" pitchFamily="50" charset="-128"/>
                <a:ea typeface="HGP創英角ｺﾞｼｯｸUB" panose="020B0900000000000000" pitchFamily="50" charset="-128"/>
              </a:rPr>
              <a:t> </a:t>
            </a:r>
            <a:r>
              <a:rPr kumimoji="0" lang="en-US" altLang="ja-JP" sz="1200">
                <a:solidFill>
                  <a:srgbClr val="C00000"/>
                </a:solidFill>
                <a:latin typeface="HGP創英角ｺﾞｼｯｸUB" panose="020B0900000000000000" pitchFamily="50" charset="-128"/>
                <a:ea typeface="HGP創英角ｺﾞｼｯｸUB" panose="020B0900000000000000" pitchFamily="50" charset="-128"/>
              </a:rPr>
              <a:t>|</a:t>
            </a:r>
          </a:p>
          <a:p>
            <a:pPr algn="ctr"/>
            <a:r>
              <a:rPr kumimoji="0" lang="ja-JP" altLang="en-US" sz="1200">
                <a:solidFill>
                  <a:srgbClr val="C00000"/>
                </a:solidFill>
                <a:latin typeface="HGP創英角ｺﾞｼｯｸUB" panose="020B0900000000000000" pitchFamily="50" charset="-128"/>
                <a:ea typeface="HGP創英角ｺﾞｼｯｸUB" panose="020B0900000000000000" pitchFamily="50" charset="-128"/>
              </a:rPr>
              <a:t>下記いずれかの形式で入稿</a:t>
            </a:r>
            <a:endParaRPr kumimoji="0" lang="en-US" altLang="ja-JP" sz="1200">
              <a:solidFill>
                <a:srgbClr val="C00000"/>
              </a:solidFill>
              <a:latin typeface="HGP創英角ｺﾞｼｯｸUB" panose="020B0900000000000000" pitchFamily="50" charset="-128"/>
              <a:ea typeface="HGP創英角ｺﾞｼｯｸUB" panose="020B0900000000000000" pitchFamily="50" charset="-128"/>
            </a:endParaRPr>
          </a:p>
          <a:p>
            <a:pPr algn="ctr"/>
            <a:endParaRPr kumimoji="0" lang="en-US" altLang="ja-JP" sz="1400">
              <a:solidFill>
                <a:srgbClr val="C00000"/>
              </a:solidFill>
              <a:latin typeface="HGP創英角ｺﾞｼｯｸUB" panose="020B0900000000000000" pitchFamily="50" charset="-128"/>
              <a:ea typeface="HGP創英角ｺﾞｼｯｸUB" panose="020B0900000000000000" pitchFamily="50" charset="-128"/>
            </a:endParaRPr>
          </a:p>
          <a:p>
            <a:pPr algn="ctr"/>
            <a:r>
              <a:rPr kumimoji="0" lang="en-US" altLang="ja-JP" sz="1100">
                <a:solidFill>
                  <a:srgbClr val="C00000"/>
                </a:solidFill>
                <a:latin typeface="HGP創英角ｺﾞｼｯｸUB" panose="020B0900000000000000" pitchFamily="50" charset="-128"/>
                <a:ea typeface="HGP創英角ｺﾞｼｯｸUB" panose="020B0900000000000000" pitchFamily="50" charset="-128"/>
              </a:rPr>
              <a:t>【38</a:t>
            </a:r>
            <a:r>
              <a:rPr kumimoji="0" lang="ja-JP" altLang="en-US" sz="1100">
                <a:solidFill>
                  <a:srgbClr val="C00000"/>
                </a:solidFill>
                <a:latin typeface="HGP創英角ｺﾞｼｯｸUB" panose="020B0900000000000000" pitchFamily="50" charset="-128"/>
                <a:ea typeface="HGP創英角ｺﾞｼｯｸUB" panose="020B0900000000000000" pitchFamily="50" charset="-128"/>
              </a:rPr>
              <a:t>文字ピッチ</a:t>
            </a:r>
            <a:r>
              <a:rPr kumimoji="0" lang="en-US" altLang="ja-JP" sz="1100">
                <a:solidFill>
                  <a:srgbClr val="C00000"/>
                </a:solidFill>
                <a:latin typeface="HGP創英角ｺﾞｼｯｸUB" panose="020B0900000000000000" pitchFamily="50" charset="-128"/>
                <a:ea typeface="HGP創英角ｺﾞｼｯｸUB" panose="020B0900000000000000" pitchFamily="50" charset="-128"/>
              </a:rPr>
              <a:t>】</a:t>
            </a:r>
          </a:p>
          <a:p>
            <a:pPr algn="ctr"/>
            <a:r>
              <a:rPr kumimoji="0" lang="ja-JP" altLang="en-US" sz="1200">
                <a:solidFill>
                  <a:srgbClr val="C00000"/>
                </a:solidFill>
                <a:latin typeface="HGP創英角ｺﾞｼｯｸUB" panose="020B0900000000000000" pitchFamily="50" charset="-128"/>
                <a:ea typeface="HGP創英角ｺﾞｼｯｸUB" panose="020B0900000000000000" pitchFamily="50" charset="-128"/>
              </a:rPr>
              <a:t>全角</a:t>
            </a:r>
            <a:r>
              <a:rPr kumimoji="0" lang="en-US" altLang="ja-JP" sz="1200">
                <a:solidFill>
                  <a:srgbClr val="C00000"/>
                </a:solidFill>
                <a:latin typeface="HGP創英角ｺﾞｼｯｸUB" panose="020B0900000000000000" pitchFamily="50" charset="-128"/>
                <a:ea typeface="HGP創英角ｺﾞｼｯｸUB" panose="020B0900000000000000" pitchFamily="50" charset="-128"/>
              </a:rPr>
              <a:t>38</a:t>
            </a:r>
            <a:r>
              <a:rPr kumimoji="0" lang="ja-JP" altLang="en-US" sz="1200">
                <a:solidFill>
                  <a:srgbClr val="C00000"/>
                </a:solidFill>
                <a:latin typeface="HGP創英角ｺﾞｼｯｸUB" panose="020B0900000000000000" pitchFamily="50" charset="-128"/>
                <a:ea typeface="HGP創英角ｺﾞｼｯｸUB" panose="020B0900000000000000" pitchFamily="50" charset="-128"/>
              </a:rPr>
              <a:t>文字</a:t>
            </a:r>
          </a:p>
          <a:p>
            <a:pPr algn="ctr"/>
            <a:r>
              <a:rPr kumimoji="0" lang="en-US" altLang="ja-JP" sz="1200">
                <a:solidFill>
                  <a:srgbClr val="C00000"/>
                </a:solidFill>
                <a:latin typeface="HGP創英角ｺﾞｼｯｸUB" panose="020B0900000000000000" pitchFamily="50" charset="-128"/>
                <a:ea typeface="HGP創英角ｺﾞｼｯｸUB" panose="020B0900000000000000" pitchFamily="50" charset="-128"/>
              </a:rPr>
              <a:t>×100</a:t>
            </a:r>
            <a:r>
              <a:rPr kumimoji="0" lang="ja-JP" altLang="en-US" sz="1200">
                <a:solidFill>
                  <a:srgbClr val="C00000"/>
                </a:solidFill>
                <a:latin typeface="HGP創英角ｺﾞｼｯｸUB" panose="020B0900000000000000" pitchFamily="50" charset="-128"/>
                <a:ea typeface="HGP創英角ｺﾞｼｯｸUB" panose="020B0900000000000000" pitchFamily="50" charset="-128"/>
              </a:rPr>
              <a:t>行程度</a:t>
            </a:r>
            <a:endParaRPr kumimoji="0" lang="en-US" altLang="ja-JP" sz="1200">
              <a:solidFill>
                <a:srgbClr val="C00000"/>
              </a:solidFill>
              <a:latin typeface="HGP創英角ｺﾞｼｯｸUB" panose="020B0900000000000000" pitchFamily="50" charset="-128"/>
              <a:ea typeface="HGP創英角ｺﾞｼｯｸUB" panose="020B0900000000000000" pitchFamily="50" charset="-128"/>
            </a:endParaRPr>
          </a:p>
          <a:p>
            <a:pPr algn="ctr"/>
            <a:endParaRPr kumimoji="0" lang="en-US" altLang="ja-JP" sz="800">
              <a:solidFill>
                <a:srgbClr val="C00000"/>
              </a:solidFill>
              <a:latin typeface="HGP創英角ｺﾞｼｯｸUB" panose="020B0900000000000000" pitchFamily="50" charset="-128"/>
              <a:ea typeface="HGP創英角ｺﾞｼｯｸUB" panose="020B0900000000000000" pitchFamily="50" charset="-128"/>
            </a:endParaRPr>
          </a:p>
          <a:p>
            <a:pPr algn="ctr"/>
            <a:r>
              <a:rPr kumimoji="0" lang="ja-JP" altLang="en-US" sz="800">
                <a:solidFill>
                  <a:srgbClr val="C00000"/>
                </a:solidFill>
                <a:latin typeface="HGP創英角ｺﾞｼｯｸUB" panose="020B0900000000000000" pitchFamily="50" charset="-128"/>
                <a:ea typeface="HGP創英角ｺﾞｼｯｸUB" panose="020B0900000000000000" pitchFamily="50" charset="-128"/>
              </a:rPr>
              <a:t>または</a:t>
            </a:r>
            <a:endParaRPr kumimoji="0" lang="en-US" altLang="ja-JP" sz="800">
              <a:solidFill>
                <a:srgbClr val="C00000"/>
              </a:solidFill>
              <a:latin typeface="HGP創英角ｺﾞｼｯｸUB" panose="020B0900000000000000" pitchFamily="50" charset="-128"/>
              <a:ea typeface="HGP創英角ｺﾞｼｯｸUB" panose="020B0900000000000000" pitchFamily="50" charset="-128"/>
            </a:endParaRPr>
          </a:p>
          <a:p>
            <a:pPr algn="ctr"/>
            <a:endParaRPr kumimoji="0" lang="en-US" altLang="ja-JP" sz="800">
              <a:solidFill>
                <a:srgbClr val="C00000"/>
              </a:solidFill>
              <a:latin typeface="HGP創英角ｺﾞｼｯｸUB" panose="020B0900000000000000" pitchFamily="50" charset="-128"/>
              <a:ea typeface="HGP創英角ｺﾞｼｯｸUB" panose="020B0900000000000000" pitchFamily="50" charset="-128"/>
            </a:endParaRPr>
          </a:p>
          <a:p>
            <a:pPr algn="ctr"/>
            <a:r>
              <a:rPr kumimoji="0" lang="en-US" altLang="ja-JP" sz="1100">
                <a:solidFill>
                  <a:srgbClr val="C00000"/>
                </a:solidFill>
                <a:latin typeface="HGP創英角ｺﾞｼｯｸUB" panose="020B0900000000000000" pitchFamily="50" charset="-128"/>
                <a:ea typeface="HGP創英角ｺﾞｼｯｸUB" panose="020B0900000000000000" pitchFamily="50" charset="-128"/>
              </a:rPr>
              <a:t>【</a:t>
            </a:r>
            <a:r>
              <a:rPr kumimoji="0" lang="ja-JP" altLang="en-US" sz="1100">
                <a:solidFill>
                  <a:srgbClr val="C00000"/>
                </a:solidFill>
                <a:latin typeface="HGP創英角ｺﾞｼｯｸUB" panose="020B0900000000000000" pitchFamily="50" charset="-128"/>
                <a:ea typeface="HGP創英角ｺﾞｼｯｸUB" panose="020B0900000000000000" pitchFamily="50" charset="-128"/>
              </a:rPr>
              <a:t>スマホ対応</a:t>
            </a:r>
            <a:r>
              <a:rPr kumimoji="0" lang="en-US" altLang="ja-JP" sz="1100">
                <a:solidFill>
                  <a:srgbClr val="C00000"/>
                </a:solidFill>
                <a:latin typeface="HGP創英角ｺﾞｼｯｸUB" panose="020B0900000000000000" pitchFamily="50" charset="-128"/>
                <a:ea typeface="HGP創英角ｺﾞｼｯｸUB" panose="020B0900000000000000" pitchFamily="50" charset="-128"/>
              </a:rPr>
              <a:t>】</a:t>
            </a:r>
          </a:p>
          <a:p>
            <a:pPr algn="ctr"/>
            <a:r>
              <a:rPr kumimoji="0" lang="ja-JP" altLang="en-US" sz="1200">
                <a:solidFill>
                  <a:srgbClr val="C00000"/>
                </a:solidFill>
                <a:latin typeface="HGP創英角ｺﾞｼｯｸUB" panose="020B0900000000000000" pitchFamily="50" charset="-128"/>
                <a:ea typeface="HGP創英角ｺﾞｼｯｸUB" panose="020B0900000000000000" pitchFamily="50" charset="-128"/>
              </a:rPr>
              <a:t>改行なし文面は</a:t>
            </a:r>
            <a:endParaRPr kumimoji="0" lang="en-US" altLang="ja-JP" sz="1200">
              <a:solidFill>
                <a:srgbClr val="C00000"/>
              </a:solidFill>
              <a:latin typeface="HGP創英角ｺﾞｼｯｸUB" panose="020B0900000000000000" pitchFamily="50" charset="-128"/>
              <a:ea typeface="HGP創英角ｺﾞｼｯｸUB" panose="020B0900000000000000" pitchFamily="50" charset="-128"/>
            </a:endParaRPr>
          </a:p>
          <a:p>
            <a:pPr algn="ctr"/>
            <a:r>
              <a:rPr kumimoji="0" lang="ja-JP" altLang="en-US" sz="1200">
                <a:solidFill>
                  <a:srgbClr val="C00000"/>
                </a:solidFill>
                <a:latin typeface="HGP創英角ｺﾞｼｯｸUB" panose="020B0900000000000000" pitchFamily="50" charset="-128"/>
                <a:ea typeface="HGP創英角ｺﾞｼｯｸUB" panose="020B0900000000000000" pitchFamily="50" charset="-128"/>
              </a:rPr>
              <a:t>全角</a:t>
            </a:r>
            <a:r>
              <a:rPr kumimoji="0" lang="en-US" altLang="ja-JP" sz="1200">
                <a:solidFill>
                  <a:srgbClr val="C00000"/>
                </a:solidFill>
                <a:latin typeface="HGP創英角ｺﾞｼｯｸUB" panose="020B0900000000000000" pitchFamily="50" charset="-128"/>
                <a:ea typeface="HGP創英角ｺﾞｼｯｸUB" panose="020B0900000000000000" pitchFamily="50" charset="-128"/>
              </a:rPr>
              <a:t>3,000</a:t>
            </a:r>
            <a:r>
              <a:rPr kumimoji="0" lang="ja-JP" altLang="en-US" sz="1200">
                <a:solidFill>
                  <a:srgbClr val="C00000"/>
                </a:solidFill>
                <a:latin typeface="HGP創英角ｺﾞｼｯｸUB" panose="020B0900000000000000" pitchFamily="50" charset="-128"/>
                <a:ea typeface="HGP創英角ｺﾞｼｯｸUB" panose="020B0900000000000000" pitchFamily="50" charset="-128"/>
              </a:rPr>
              <a:t>文字以内</a:t>
            </a:r>
            <a:endParaRPr kumimoji="0" lang="en-US" altLang="ja-JP" sz="1200">
              <a:solidFill>
                <a:srgbClr val="C00000"/>
              </a:solidFill>
              <a:latin typeface="HGP創英角ｺﾞｼｯｸUB" panose="020B0900000000000000" pitchFamily="50" charset="-128"/>
              <a:ea typeface="HGP創英角ｺﾞｼｯｸUB" panose="020B0900000000000000" pitchFamily="50" charset="-128"/>
            </a:endParaRPr>
          </a:p>
          <a:p>
            <a:pPr algn="ctr"/>
            <a:r>
              <a:rPr kumimoji="0" lang="en-US" altLang="ja-JP" sz="1200">
                <a:solidFill>
                  <a:srgbClr val="C00000"/>
                </a:solidFill>
                <a:latin typeface="HGP創英角ｺﾞｼｯｸUB" panose="020B0900000000000000" pitchFamily="50" charset="-128"/>
                <a:ea typeface="HGP創英角ｺﾞｼｯｸUB" panose="020B0900000000000000" pitchFamily="50" charset="-128"/>
              </a:rPr>
              <a:t>※</a:t>
            </a:r>
            <a:r>
              <a:rPr kumimoji="0" lang="ja-JP" altLang="en-US" sz="1200">
                <a:solidFill>
                  <a:srgbClr val="C00000"/>
                </a:solidFill>
                <a:latin typeface="HGP創英角ｺﾞｼｯｸUB" panose="020B0900000000000000" pitchFamily="50" charset="-128"/>
                <a:ea typeface="HGP創英角ｺﾞｼｯｸUB" panose="020B0900000000000000" pitchFamily="50" charset="-128"/>
              </a:rPr>
              <a:t>最大全角</a:t>
            </a:r>
            <a:r>
              <a:rPr kumimoji="0" lang="en-US" altLang="ja-JP" sz="1200">
                <a:solidFill>
                  <a:srgbClr val="C00000"/>
                </a:solidFill>
                <a:latin typeface="HGP創英角ｺﾞｼｯｸUB" panose="020B0900000000000000" pitchFamily="50" charset="-128"/>
                <a:ea typeface="HGP創英角ｺﾞｼｯｸUB" panose="020B0900000000000000" pitchFamily="50" charset="-128"/>
              </a:rPr>
              <a:t>200</a:t>
            </a:r>
            <a:r>
              <a:rPr kumimoji="0" lang="ja-JP" altLang="en-US" sz="1200">
                <a:solidFill>
                  <a:srgbClr val="C00000"/>
                </a:solidFill>
                <a:latin typeface="HGP創英角ｺﾞｼｯｸUB" panose="020B0900000000000000" pitchFamily="50" charset="-128"/>
                <a:ea typeface="HGP創英角ｺﾞｼｯｸUB" panose="020B0900000000000000" pitchFamily="50" charset="-128"/>
              </a:rPr>
              <a:t>文字</a:t>
            </a:r>
            <a:r>
              <a:rPr kumimoji="0" lang="en-US" altLang="ja-JP" sz="1200">
                <a:solidFill>
                  <a:srgbClr val="C00000"/>
                </a:solidFill>
                <a:latin typeface="HGP創英角ｺﾞｼｯｸUB" panose="020B0900000000000000" pitchFamily="50" charset="-128"/>
                <a:ea typeface="HGP創英角ｺﾞｼｯｸUB" panose="020B0900000000000000" pitchFamily="50" charset="-128"/>
              </a:rPr>
              <a:t>/</a:t>
            </a:r>
            <a:r>
              <a:rPr kumimoji="0" lang="ja-JP" altLang="en-US" sz="1200">
                <a:solidFill>
                  <a:srgbClr val="C00000"/>
                </a:solidFill>
                <a:latin typeface="HGP創英角ｺﾞｼｯｸUB" panose="020B0900000000000000" pitchFamily="50" charset="-128"/>
                <a:ea typeface="HGP創英角ｺﾞｼｯｸUB" panose="020B0900000000000000" pitchFamily="50" charset="-128"/>
              </a:rPr>
              <a:t>行</a:t>
            </a:r>
            <a:endParaRPr kumimoji="0" lang="en-US" altLang="ja-JP" sz="1200">
              <a:solidFill>
                <a:srgbClr val="C00000"/>
              </a:solidFill>
              <a:latin typeface="HGP創英角ｺﾞｼｯｸUB" panose="020B0900000000000000" pitchFamily="50" charset="-128"/>
              <a:ea typeface="HGP創英角ｺﾞｼｯｸUB" panose="020B0900000000000000" pitchFamily="50" charset="-128"/>
            </a:endParaRPr>
          </a:p>
        </p:txBody>
      </p:sp>
      <p:sp>
        <p:nvSpPr>
          <p:cNvPr id="14" name="Rectangle 345"/>
          <p:cNvSpPr>
            <a:spLocks noChangeArrowheads="1"/>
          </p:cNvSpPr>
          <p:nvPr/>
        </p:nvSpPr>
        <p:spPr bwMode="auto">
          <a:xfrm>
            <a:off x="7731721" y="5428393"/>
            <a:ext cx="2042974" cy="888536"/>
          </a:xfrm>
          <a:prstGeom prst="rect">
            <a:avLst/>
          </a:prstGeom>
          <a:noFill/>
          <a:ln w="19050" cap="rnd">
            <a:solidFill>
              <a:srgbClr val="C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ja-JP" altLang="en-US" sz="1100">
                <a:solidFill>
                  <a:srgbClr val="000000"/>
                </a:solidFill>
                <a:latin typeface="HGP創英角ｺﾞｼｯｸUB" panose="020B0900000000000000" pitchFamily="50" charset="-128"/>
                <a:ea typeface="HGP創英角ｺﾞｼｯｸUB" panose="020B0900000000000000" pitchFamily="50" charset="-128"/>
              </a:rPr>
              <a:t>フッター（固定）</a:t>
            </a:r>
            <a:endParaRPr lang="en-US" altLang="ja-JP" sz="110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15" name="Text Box 342"/>
          <p:cNvSpPr txBox="1">
            <a:spLocks noChangeArrowheads="1"/>
          </p:cNvSpPr>
          <p:nvPr/>
        </p:nvSpPr>
        <p:spPr bwMode="auto">
          <a:xfrm>
            <a:off x="7731721" y="1190953"/>
            <a:ext cx="2047268" cy="276999"/>
          </a:xfrm>
          <a:prstGeom prst="rect">
            <a:avLst/>
          </a:prstGeom>
          <a:solidFill>
            <a:srgbClr val="FFFFFF">
              <a:alpha val="69803"/>
            </a:srgbClr>
          </a:solidFill>
          <a:ln w="28575">
            <a:solidFill>
              <a:schemeClr val="accent2"/>
            </a:solidFill>
            <a:miter lim="800000"/>
            <a:headEnd/>
            <a:tailEnd/>
          </a:ln>
        </p:spPr>
        <p:txBody>
          <a:bodyPr wrap="square" anchor="ctr">
            <a:spAutoFit/>
          </a:bodyPr>
          <a:lstStyle>
            <a:lvl1pPr eaLnBrk="0" hangingPunct="0">
              <a:tabLst>
                <a:tab pos="2151063" algn="l"/>
              </a:tabLst>
              <a:defRPr kumimoji="1">
                <a:solidFill>
                  <a:schemeClr val="tx1"/>
                </a:solidFill>
                <a:latin typeface="Arial" charset="0"/>
                <a:ea typeface="ＭＳ Ｐゴシック" pitchFamily="50" charset="-128"/>
              </a:defRPr>
            </a:lvl1pPr>
            <a:lvl2pPr marL="742950" indent="-285750" eaLnBrk="0" hangingPunct="0">
              <a:tabLst>
                <a:tab pos="2151063" algn="l"/>
              </a:tabLst>
              <a:defRPr kumimoji="1">
                <a:solidFill>
                  <a:schemeClr val="tx1"/>
                </a:solidFill>
                <a:latin typeface="Arial" charset="0"/>
                <a:ea typeface="ＭＳ Ｐゴシック" pitchFamily="50" charset="-128"/>
              </a:defRPr>
            </a:lvl2pPr>
            <a:lvl3pPr marL="1143000" indent="-228600" eaLnBrk="0" hangingPunct="0">
              <a:tabLst>
                <a:tab pos="2151063" algn="l"/>
              </a:tabLst>
              <a:defRPr kumimoji="1">
                <a:solidFill>
                  <a:schemeClr val="tx1"/>
                </a:solidFill>
                <a:latin typeface="Arial" charset="0"/>
                <a:ea typeface="ＭＳ Ｐゴシック" pitchFamily="50" charset="-128"/>
              </a:defRPr>
            </a:lvl3pPr>
            <a:lvl4pPr marL="1600200" indent="-228600" eaLnBrk="0" hangingPunct="0">
              <a:tabLst>
                <a:tab pos="2151063" algn="l"/>
              </a:tabLst>
              <a:defRPr kumimoji="1">
                <a:solidFill>
                  <a:schemeClr val="tx1"/>
                </a:solidFill>
                <a:latin typeface="Arial" charset="0"/>
                <a:ea typeface="ＭＳ Ｐゴシック" pitchFamily="50" charset="-128"/>
              </a:defRPr>
            </a:lvl4pPr>
            <a:lvl5pPr marL="2057400" indent="-228600" eaLnBrk="0" hangingPunct="0">
              <a:tabLst>
                <a:tab pos="2151063" algn="l"/>
              </a:tabLst>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tabLst>
                <a:tab pos="2151063" algn="l"/>
              </a:tabLs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tabLst>
                <a:tab pos="2151063" algn="l"/>
              </a:tabLs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tabLst>
                <a:tab pos="2151063" algn="l"/>
              </a:tabLs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tabLst>
                <a:tab pos="2151063" algn="l"/>
              </a:tabLst>
              <a:defRPr kumimoji="1">
                <a:solidFill>
                  <a:schemeClr val="tx1"/>
                </a:solidFill>
                <a:latin typeface="Arial" charset="0"/>
                <a:ea typeface="ＭＳ Ｐゴシック" pitchFamily="50" charset="-128"/>
              </a:defRPr>
            </a:lvl9pPr>
          </a:lstStyle>
          <a:p>
            <a:pPr algn="ctr" eaLnBrk="1" hangingPunct="1"/>
            <a:r>
              <a:rPr kumimoji="0" lang="ja-JP" altLang="en-US" sz="1200">
                <a:solidFill>
                  <a:srgbClr val="C00000"/>
                </a:solidFill>
                <a:latin typeface="HGP創英角ｺﾞｼｯｸUB" panose="020B0900000000000000" pitchFamily="50" charset="-128"/>
                <a:ea typeface="HGP創英角ｺﾞｼｯｸUB" panose="020B0900000000000000" pitchFamily="50" charset="-128"/>
              </a:rPr>
              <a:t>①件名＝全角</a:t>
            </a:r>
            <a:r>
              <a:rPr kumimoji="0" lang="en-US" altLang="ja-JP" sz="1200">
                <a:solidFill>
                  <a:srgbClr val="C00000"/>
                </a:solidFill>
                <a:latin typeface="HGP創英角ｺﾞｼｯｸUB" panose="020B0900000000000000" pitchFamily="50" charset="-128"/>
                <a:ea typeface="HGP創英角ｺﾞｼｯｸUB" panose="020B0900000000000000" pitchFamily="50" charset="-128"/>
              </a:rPr>
              <a:t>48</a:t>
            </a:r>
            <a:r>
              <a:rPr kumimoji="0" lang="ja-JP" altLang="en-US" sz="1200">
                <a:solidFill>
                  <a:srgbClr val="C00000"/>
                </a:solidFill>
                <a:latin typeface="HGP創英角ｺﾞｼｯｸUB" panose="020B0900000000000000" pitchFamily="50" charset="-128"/>
                <a:ea typeface="HGP創英角ｺﾞｼｯｸUB" panose="020B0900000000000000" pitchFamily="50" charset="-128"/>
              </a:rPr>
              <a:t>文字以内</a:t>
            </a:r>
            <a:endParaRPr kumimoji="0" lang="en-US" altLang="ja-JP" sz="1200">
              <a:solidFill>
                <a:srgbClr val="C00000"/>
              </a:solidFill>
              <a:latin typeface="HGP創英角ｺﾞｼｯｸUB" panose="020B0900000000000000" pitchFamily="50" charset="-128"/>
              <a:ea typeface="HGP創英角ｺﾞｼｯｸUB" panose="020B0900000000000000" pitchFamily="50" charset="-128"/>
            </a:endParaRPr>
          </a:p>
        </p:txBody>
      </p:sp>
      <p:sp>
        <p:nvSpPr>
          <p:cNvPr id="16" name="Text Box 342"/>
          <p:cNvSpPr txBox="1">
            <a:spLocks noChangeArrowheads="1"/>
          </p:cNvSpPr>
          <p:nvPr/>
        </p:nvSpPr>
        <p:spPr bwMode="auto">
          <a:xfrm>
            <a:off x="7740034" y="889133"/>
            <a:ext cx="412245" cy="215444"/>
          </a:xfrm>
          <a:prstGeom prst="rect">
            <a:avLst/>
          </a:prstGeom>
          <a:solidFill>
            <a:srgbClr val="FFFFFF">
              <a:alpha val="69803"/>
            </a:srgbClr>
          </a:solidFill>
          <a:ln w="28575">
            <a:solidFill>
              <a:schemeClr val="accent2"/>
            </a:solidFill>
            <a:miter lim="800000"/>
            <a:headEnd/>
            <a:tailEnd/>
          </a:ln>
        </p:spPr>
        <p:txBody>
          <a:bodyPr wrap="square" anchor="ctr">
            <a:spAutoFit/>
          </a:bodyPr>
          <a:lstStyle>
            <a:lvl1pPr eaLnBrk="0" hangingPunct="0">
              <a:tabLst>
                <a:tab pos="2151063" algn="l"/>
              </a:tabLst>
              <a:defRPr kumimoji="1">
                <a:solidFill>
                  <a:schemeClr val="tx1"/>
                </a:solidFill>
                <a:latin typeface="Arial" charset="0"/>
                <a:ea typeface="ＭＳ Ｐゴシック" pitchFamily="50" charset="-128"/>
              </a:defRPr>
            </a:lvl1pPr>
            <a:lvl2pPr marL="742950" indent="-285750" eaLnBrk="0" hangingPunct="0">
              <a:tabLst>
                <a:tab pos="2151063" algn="l"/>
              </a:tabLst>
              <a:defRPr kumimoji="1">
                <a:solidFill>
                  <a:schemeClr val="tx1"/>
                </a:solidFill>
                <a:latin typeface="Arial" charset="0"/>
                <a:ea typeface="ＭＳ Ｐゴシック" pitchFamily="50" charset="-128"/>
              </a:defRPr>
            </a:lvl2pPr>
            <a:lvl3pPr marL="1143000" indent="-228600" eaLnBrk="0" hangingPunct="0">
              <a:tabLst>
                <a:tab pos="2151063" algn="l"/>
              </a:tabLst>
              <a:defRPr kumimoji="1">
                <a:solidFill>
                  <a:schemeClr val="tx1"/>
                </a:solidFill>
                <a:latin typeface="Arial" charset="0"/>
                <a:ea typeface="ＭＳ Ｐゴシック" pitchFamily="50" charset="-128"/>
              </a:defRPr>
            </a:lvl3pPr>
            <a:lvl4pPr marL="1600200" indent="-228600" eaLnBrk="0" hangingPunct="0">
              <a:tabLst>
                <a:tab pos="2151063" algn="l"/>
              </a:tabLst>
              <a:defRPr kumimoji="1">
                <a:solidFill>
                  <a:schemeClr val="tx1"/>
                </a:solidFill>
                <a:latin typeface="Arial" charset="0"/>
                <a:ea typeface="ＭＳ Ｐゴシック" pitchFamily="50" charset="-128"/>
              </a:defRPr>
            </a:lvl4pPr>
            <a:lvl5pPr marL="2057400" indent="-228600" eaLnBrk="0" hangingPunct="0">
              <a:tabLst>
                <a:tab pos="2151063" algn="l"/>
              </a:tabLst>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tabLst>
                <a:tab pos="2151063" algn="l"/>
              </a:tabLs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tabLst>
                <a:tab pos="2151063" algn="l"/>
              </a:tabLs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tabLst>
                <a:tab pos="2151063" algn="l"/>
              </a:tabLs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tabLst>
                <a:tab pos="2151063" algn="l"/>
              </a:tabLst>
              <a:defRPr kumimoji="1">
                <a:solidFill>
                  <a:schemeClr val="tx1"/>
                </a:solidFill>
                <a:latin typeface="Arial" charset="0"/>
                <a:ea typeface="ＭＳ Ｐゴシック" pitchFamily="50" charset="-128"/>
              </a:defRPr>
            </a:lvl9pPr>
          </a:lstStyle>
          <a:p>
            <a:pPr algn="ctr" eaLnBrk="1" hangingPunct="1"/>
            <a:endParaRPr kumimoji="0" lang="en-US" altLang="ja-JP" sz="800">
              <a:solidFill>
                <a:srgbClr val="C00000"/>
              </a:solidFill>
              <a:latin typeface="HGP創英角ｺﾞｼｯｸUB" panose="020B0900000000000000" pitchFamily="50" charset="-128"/>
              <a:ea typeface="HGP創英角ｺﾞｼｯｸUB" panose="020B0900000000000000" pitchFamily="50" charset="-128"/>
            </a:endParaRPr>
          </a:p>
        </p:txBody>
      </p:sp>
      <p:sp>
        <p:nvSpPr>
          <p:cNvPr id="17" name="テキスト ボックス 16"/>
          <p:cNvSpPr txBox="1"/>
          <p:nvPr/>
        </p:nvSpPr>
        <p:spPr>
          <a:xfrm>
            <a:off x="8152279" y="890740"/>
            <a:ext cx="1617429" cy="215444"/>
          </a:xfrm>
          <a:prstGeom prst="rect">
            <a:avLst/>
          </a:prstGeom>
          <a:noFill/>
        </p:spPr>
        <p:txBody>
          <a:bodyPr wrap="square" rtlCol="0">
            <a:spAutoFit/>
          </a:bodyPr>
          <a:lstStyle/>
          <a:p>
            <a:r>
              <a:rPr lang="ja-JP" altLang="en-US" sz="800">
                <a:solidFill>
                  <a:prstClr val="black"/>
                </a:solidFill>
                <a:latin typeface="Meiryo UI" panose="020B0604030504040204" pitchFamily="34" charset="-128"/>
                <a:ea typeface="Meiryo UI" panose="020B0604030504040204" pitchFamily="34" charset="-128"/>
              </a:rPr>
              <a:t>で囲まれた素材を入稿ください</a:t>
            </a:r>
          </a:p>
        </p:txBody>
      </p:sp>
      <p:sp>
        <p:nvSpPr>
          <p:cNvPr id="18" name="正方形/長方形 17"/>
          <p:cNvSpPr/>
          <p:nvPr/>
        </p:nvSpPr>
        <p:spPr>
          <a:xfrm>
            <a:off x="915561" y="1483712"/>
            <a:ext cx="5508859" cy="220573"/>
          </a:xfrm>
          <a:prstGeom prst="rect">
            <a:avLst/>
          </a:prstGeom>
          <a:noFill/>
        </p:spPr>
        <p:txBody>
          <a:bodyPr wrap="square" anchor="ctr">
            <a:spAutoFit/>
          </a:bodyPr>
          <a:lstStyle/>
          <a:p>
            <a:pPr>
              <a:lnSpc>
                <a:spcPts val="1000"/>
              </a:lnSpc>
            </a:pPr>
            <a:r>
              <a:rPr lang="ja-JP" altLang="en-US" sz="1400" b="1">
                <a:solidFill>
                  <a:srgbClr val="00253C"/>
                </a:solidFill>
                <a:latin typeface="Meiryo UI" panose="020B0604030504040204" pitchFamily="50" charset="-128"/>
                <a:ea typeface="Meiryo UI" panose="020B0604030504040204" pitchFamily="50" charset="-128"/>
                <a:cs typeface="Meiryo UI" panose="020B0604030504040204" pitchFamily="50" charset="-128"/>
              </a:rPr>
              <a:t>属性掛け合わせは、</a:t>
            </a:r>
            <a:r>
              <a:rPr lang="en-US" altLang="ja-JP" sz="1400" b="1">
                <a:solidFill>
                  <a:srgbClr val="00253C"/>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a:solidFill>
                  <a:srgbClr val="00253C"/>
                </a:solidFill>
                <a:latin typeface="Meiryo UI" panose="020B0604030504040204" pitchFamily="50" charset="-128"/>
                <a:ea typeface="Meiryo UI" panose="020B0604030504040204" pitchFamily="50" charset="-128"/>
                <a:cs typeface="Meiryo UI" panose="020B0604030504040204" pitchFamily="50" charset="-128"/>
              </a:rPr>
              <a:t>地域</a:t>
            </a:r>
            <a:r>
              <a:rPr lang="en-US" altLang="ja-JP" sz="1400" b="1">
                <a:solidFill>
                  <a:srgbClr val="00253C"/>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a:solidFill>
                  <a:srgbClr val="00253C"/>
                </a:solidFill>
                <a:latin typeface="Meiryo UI" panose="020B0604030504040204" pitchFamily="50" charset="-128"/>
                <a:ea typeface="Meiryo UI" panose="020B0604030504040204" pitchFamily="50" charset="-128"/>
                <a:cs typeface="Meiryo UI" panose="020B0604030504040204" pitchFamily="50" charset="-128"/>
              </a:rPr>
              <a:t>登録情報</a:t>
            </a:r>
            <a:r>
              <a:rPr lang="en-US" altLang="ja-JP" sz="1100" b="1">
                <a:solidFill>
                  <a:srgbClr val="00253C"/>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a:solidFill>
                  <a:srgbClr val="00253C"/>
                </a:solidFill>
                <a:latin typeface="Meiryo UI" panose="020B0604030504040204" pitchFamily="50" charset="-128"/>
                <a:ea typeface="Meiryo UI" panose="020B0604030504040204" pitchFamily="50" charset="-128"/>
                <a:cs typeface="Meiryo UI" panose="020B0604030504040204" pitchFamily="50" charset="-128"/>
              </a:rPr>
              <a:t>最大</a:t>
            </a:r>
            <a:r>
              <a:rPr lang="en-US" altLang="ja-JP" sz="1100" b="1">
                <a:solidFill>
                  <a:srgbClr val="00253C"/>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b="1">
                <a:solidFill>
                  <a:srgbClr val="00253C"/>
                </a:solidFill>
                <a:latin typeface="Meiryo UI" panose="020B0604030504040204" pitchFamily="50" charset="-128"/>
                <a:ea typeface="Meiryo UI" panose="020B0604030504040204" pitchFamily="50" charset="-128"/>
                <a:cs typeface="Meiryo UI" panose="020B0604030504040204" pitchFamily="50" charset="-128"/>
              </a:rPr>
              <a:t>属性</a:t>
            </a:r>
            <a:r>
              <a:rPr lang="en-US" altLang="ja-JP" sz="1100" b="1">
                <a:solidFill>
                  <a:srgbClr val="00253C"/>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a:solidFill>
                  <a:srgbClr val="00253C"/>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a:solidFill>
                  <a:srgbClr val="00253C"/>
                </a:solidFill>
                <a:latin typeface="Meiryo UI" panose="020B0604030504040204" pitchFamily="50" charset="-128"/>
                <a:ea typeface="Meiryo UI" panose="020B0604030504040204" pitchFamily="50" charset="-128"/>
                <a:cs typeface="Meiryo UI" panose="020B0604030504040204" pitchFamily="50" charset="-128"/>
              </a:rPr>
              <a:t> 選択可能</a:t>
            </a:r>
            <a:endParaRPr lang="ja-JP" altLang="en-US" sz="1400" b="1" kern="900" spc="50">
              <a:solidFill>
                <a:srgbClr val="00253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127011" y="3308650"/>
            <a:ext cx="7366623" cy="415498"/>
          </a:xfrm>
          <a:prstGeom prst="rect">
            <a:avLst/>
          </a:prstGeom>
          <a:noFill/>
          <a:ln>
            <a:noFill/>
          </a:ln>
        </p:spPr>
        <p:txBody>
          <a:bodyPr wrap="square">
            <a:spAutoFit/>
          </a:bodyPr>
          <a:lstStyle/>
          <a:p>
            <a:r>
              <a:rPr lang="en-US" altLang="ja-JP" sz="700" dirty="0">
                <a:solidFill>
                  <a:prstClr val="black"/>
                </a:solidFill>
                <a:latin typeface="Meiryo UI" panose="020B0604030504040204" pitchFamily="34" charset="-128"/>
                <a:ea typeface="Meiryo UI" panose="020B0604030504040204" pitchFamily="34" charset="-128"/>
              </a:rPr>
              <a:t>※</a:t>
            </a:r>
            <a:r>
              <a:rPr lang="ja-JP" altLang="en-US" sz="700">
                <a:solidFill>
                  <a:prstClr val="black"/>
                </a:solidFill>
                <a:latin typeface="Meiryo UI" panose="020B0604030504040204" pitchFamily="34" charset="-128"/>
                <a:ea typeface="Meiryo UI" panose="020B0604030504040204" pitchFamily="34" charset="-128"/>
              </a:rPr>
              <a:t>　基本単価には地域と興味関心分野を含みます。地域は必須選択項目です。</a:t>
            </a:r>
            <a:endParaRPr lang="en-US" altLang="ja-JP" sz="700" dirty="0">
              <a:solidFill>
                <a:prstClr val="black"/>
              </a:solidFill>
              <a:latin typeface="Meiryo UI" panose="020B0604030504040204" pitchFamily="34" charset="-128"/>
              <a:ea typeface="Meiryo UI" panose="020B0604030504040204" pitchFamily="34" charset="-128"/>
            </a:endParaRPr>
          </a:p>
          <a:p>
            <a:r>
              <a:rPr lang="en-US" altLang="ja-JP" sz="700" dirty="0">
                <a:solidFill>
                  <a:prstClr val="black"/>
                </a:solidFill>
                <a:latin typeface="Meiryo UI" panose="020B0604030504040204" pitchFamily="34" charset="-128"/>
                <a:ea typeface="Meiryo UI" panose="020B0604030504040204" pitchFamily="34" charset="-128"/>
              </a:rPr>
              <a:t>※</a:t>
            </a:r>
            <a:r>
              <a:rPr lang="ja-JP" altLang="en-US" sz="700">
                <a:solidFill>
                  <a:prstClr val="black"/>
                </a:solidFill>
                <a:latin typeface="Meiryo UI" panose="020B0604030504040204" pitchFamily="34" charset="-128"/>
                <a:ea typeface="Meiryo UI" panose="020B0604030504040204" pitchFamily="34" charset="-128"/>
              </a:rPr>
              <a:t>　属性項目分類は</a:t>
            </a:r>
            <a:r>
              <a:rPr lang="en-US" altLang="ja-JP" sz="700" dirty="0">
                <a:solidFill>
                  <a:prstClr val="black"/>
                </a:solidFill>
                <a:latin typeface="Meiryo UI" panose="020B0604030504040204" pitchFamily="34" charset="-128"/>
                <a:ea typeface="Meiryo UI" panose="020B0604030504040204" pitchFamily="34" charset="-128"/>
              </a:rPr>
              <a:t>P51</a:t>
            </a:r>
            <a:r>
              <a:rPr lang="ja-JP" altLang="en-US" sz="700">
                <a:solidFill>
                  <a:prstClr val="black"/>
                </a:solidFill>
                <a:latin typeface="Meiryo UI" panose="020B0604030504040204" pitchFamily="34" charset="-128"/>
                <a:ea typeface="Meiryo UI" panose="020B0604030504040204" pitchFamily="34" charset="-128"/>
              </a:rPr>
              <a:t>をご参照ください。</a:t>
            </a:r>
            <a:endParaRPr lang="en-US" altLang="ja-JP" sz="700" dirty="0">
              <a:solidFill>
                <a:prstClr val="black"/>
              </a:solidFill>
              <a:latin typeface="Meiryo UI" panose="020B0604030504040204" pitchFamily="34" charset="-128"/>
              <a:ea typeface="Meiryo UI" panose="020B0604030504040204" pitchFamily="34" charset="-128"/>
            </a:endParaRPr>
          </a:p>
          <a:p>
            <a:r>
              <a:rPr kumimoji="0" lang="en-US" altLang="ja-JP" sz="700" dirty="0">
                <a:solidFill>
                  <a:srgbClr val="000000"/>
                </a:solidFill>
                <a:latin typeface="Meiryo UI" panose="020B0604030504040204" pitchFamily="34" charset="-128"/>
                <a:ea typeface="Meiryo UI" panose="020B0604030504040204" pitchFamily="34" charset="-128"/>
              </a:rPr>
              <a:t>※</a:t>
            </a:r>
            <a:r>
              <a:rPr kumimoji="0" lang="ja-JP" altLang="en-US" sz="700">
                <a:solidFill>
                  <a:srgbClr val="000000"/>
                </a:solidFill>
                <a:latin typeface="Meiryo UI" panose="020B0604030504040204" pitchFamily="34" charset="-128"/>
                <a:ea typeface="Meiryo UI" panose="020B0604030504040204" pitchFamily="34" charset="-128"/>
              </a:rPr>
              <a:t>　属性掛け合わせは地域と興味関心分野を除く</a:t>
            </a:r>
            <a:r>
              <a:rPr kumimoji="0" lang="en-US" altLang="ja-JP" sz="700" dirty="0">
                <a:solidFill>
                  <a:srgbClr val="000000"/>
                </a:solidFill>
                <a:latin typeface="Meiryo UI" panose="020B0604030504040204" pitchFamily="34" charset="-128"/>
                <a:ea typeface="Meiryo UI" panose="020B0604030504040204" pitchFamily="34" charset="-128"/>
              </a:rPr>
              <a:t>4</a:t>
            </a:r>
            <a:r>
              <a:rPr kumimoji="0" lang="ja-JP" altLang="en-US" sz="700">
                <a:solidFill>
                  <a:srgbClr val="000000"/>
                </a:solidFill>
                <a:latin typeface="Meiryo UI" panose="020B0604030504040204" pitchFamily="34" charset="-128"/>
                <a:ea typeface="Meiryo UI" panose="020B0604030504040204" pitchFamily="34" charset="-128"/>
              </a:rPr>
              <a:t>属性までです。属性をベースに抽出した対象者全件から、件数を絞った送信も可能です。詳細は営業担当までご相談ください。</a:t>
            </a:r>
            <a:endParaRPr kumimoji="0" lang="en-US" altLang="ja-JP" sz="700" dirty="0">
              <a:solidFill>
                <a:srgbClr val="000000"/>
              </a:solidFill>
              <a:latin typeface="Meiryo UI" panose="020B0604030504040204" pitchFamily="34" charset="-128"/>
              <a:ea typeface="Meiryo UI" panose="020B0604030504040204" pitchFamily="34" charset="-128"/>
            </a:endParaRPr>
          </a:p>
        </p:txBody>
      </p:sp>
      <p:sp>
        <p:nvSpPr>
          <p:cNvPr id="32" name="正方形/長方形 31"/>
          <p:cNvSpPr/>
          <p:nvPr/>
        </p:nvSpPr>
        <p:spPr>
          <a:xfrm>
            <a:off x="4837275" y="3738094"/>
            <a:ext cx="2530036" cy="220573"/>
          </a:xfrm>
          <a:prstGeom prst="rect">
            <a:avLst/>
          </a:prstGeom>
          <a:noFill/>
        </p:spPr>
        <p:txBody>
          <a:bodyPr wrap="square">
            <a:spAutoFit/>
          </a:bodyPr>
          <a:lstStyle/>
          <a:p>
            <a:pPr>
              <a:lnSpc>
                <a:spcPts val="1000"/>
              </a:lnSpc>
            </a:pP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巻末の「原稿規定・注意点」も合わせてご参照ください。</a:t>
            </a:r>
            <a:endParaRPr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3" name="表 32"/>
          <p:cNvGraphicFramePr>
            <a:graphicFrameLocks noGrp="1"/>
          </p:cNvGraphicFramePr>
          <p:nvPr/>
        </p:nvGraphicFramePr>
        <p:xfrm>
          <a:off x="3592821" y="4001665"/>
          <a:ext cx="3640001" cy="1310640"/>
        </p:xfrm>
        <a:graphic>
          <a:graphicData uri="http://schemas.openxmlformats.org/drawingml/2006/table">
            <a:tbl>
              <a:tblPr firstRow="1" bandRow="1">
                <a:tableStyleId>{5940675A-B579-460E-94D1-54222C63F5DA}</a:tableStyleId>
              </a:tblPr>
              <a:tblGrid>
                <a:gridCol w="840818">
                  <a:extLst>
                    <a:ext uri="{9D8B030D-6E8A-4147-A177-3AD203B41FA5}">
                      <a16:colId xmlns:a16="http://schemas.microsoft.com/office/drawing/2014/main" val="20000"/>
                    </a:ext>
                  </a:extLst>
                </a:gridCol>
                <a:gridCol w="2799183">
                  <a:extLst>
                    <a:ext uri="{9D8B030D-6E8A-4147-A177-3AD203B41FA5}">
                      <a16:colId xmlns:a16="http://schemas.microsoft.com/office/drawing/2014/main" val="20001"/>
                    </a:ext>
                  </a:extLst>
                </a:gridCol>
              </a:tblGrid>
              <a:tr h="164719">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タイトル</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全角</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a:t>
                      </a:r>
                      <a:r>
                        <a:rPr kumimoji="0" lang="zh-CN"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文字以内</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64719">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メール本文</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原則</a:t>
                      </a:r>
                      <a:r>
                        <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全角</a:t>
                      </a:r>
                      <a:r>
                        <a:rPr kumimoji="0" lang="en-US" altLang="zh-TW"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a:t>
                      </a:r>
                      <a:r>
                        <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文字</a:t>
                      </a:r>
                      <a:r>
                        <a:rPr kumimoji="0" lang="en-US" altLang="zh-TW"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kumimoji="0" lang="en-US" altLang="zh-TW"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r>
                        <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行程度</a:t>
                      </a:r>
                      <a:endParaRPr kumimoji="0" lang="en-US" altLang="zh-TW"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（スマホ対応文面は全角</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3,000</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文字以内）</a:t>
                      </a:r>
                      <a:endPar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64719">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テキスト指定</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機種依存文字不可、半角英数字可、半角ｶﾅ不可</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4719">
                <a:tc>
                  <a:txBody>
                    <a:bodyPr/>
                    <a:lstStyle/>
                    <a:p>
                      <a:pPr algn="l"/>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クリックカウント取得有無</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7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クリックカウント取得の場合：</a:t>
                      </a:r>
                      <a:r>
                        <a:rPr kumimoji="0" lang="en-US" altLang="ja-JP" sz="7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URL</a:t>
                      </a:r>
                      <a:r>
                        <a:rPr kumimoji="0" lang="ja-JP" altLang="en-US" sz="7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の前後には半角スペースを入れる</a:t>
                      </a:r>
                      <a:br>
                        <a:rPr kumimoji="0" lang="ja-JP" altLang="en-US" sz="7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7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クリックカウント取得しない場合：</a:t>
                      </a:r>
                      <a:r>
                        <a:rPr kumimoji="0" lang="en-US" altLang="ja-JP" sz="7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URL</a:t>
                      </a:r>
                      <a:r>
                        <a:rPr kumimoji="0" lang="ja-JP" altLang="en-US" sz="7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の前後に全角スペースを入れる</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64719">
                <a:tc>
                  <a:txBody>
                    <a:bodyPr/>
                    <a:lstStyle/>
                    <a:p>
                      <a:pPr algn="l"/>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入稿締め切り</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営業日前　</a:t>
                      </a:r>
                      <a:r>
                        <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a:t>
                      </a: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時</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34" name="表 33"/>
          <p:cNvGraphicFramePr>
            <a:graphicFrameLocks noGrp="1"/>
          </p:cNvGraphicFramePr>
          <p:nvPr/>
        </p:nvGraphicFramePr>
        <p:xfrm>
          <a:off x="949558" y="2762806"/>
          <a:ext cx="5662416" cy="535560"/>
        </p:xfrm>
        <a:graphic>
          <a:graphicData uri="http://schemas.openxmlformats.org/drawingml/2006/table">
            <a:tbl>
              <a:tblPr firstRow="1" bandRow="1">
                <a:tableStyleId>{5C22544A-7EE6-4342-B048-85BDC9FD1C3A}</a:tableStyleId>
              </a:tblPr>
              <a:tblGrid>
                <a:gridCol w="943736">
                  <a:extLst>
                    <a:ext uri="{9D8B030D-6E8A-4147-A177-3AD203B41FA5}">
                      <a16:colId xmlns:a16="http://schemas.microsoft.com/office/drawing/2014/main" val="20002"/>
                    </a:ext>
                  </a:extLst>
                </a:gridCol>
                <a:gridCol w="943736">
                  <a:extLst>
                    <a:ext uri="{9D8B030D-6E8A-4147-A177-3AD203B41FA5}">
                      <a16:colId xmlns:a16="http://schemas.microsoft.com/office/drawing/2014/main" val="20000"/>
                    </a:ext>
                  </a:extLst>
                </a:gridCol>
                <a:gridCol w="943736">
                  <a:extLst>
                    <a:ext uri="{9D8B030D-6E8A-4147-A177-3AD203B41FA5}">
                      <a16:colId xmlns:a16="http://schemas.microsoft.com/office/drawing/2014/main" val="20001"/>
                    </a:ext>
                  </a:extLst>
                </a:gridCol>
                <a:gridCol w="943736">
                  <a:extLst>
                    <a:ext uri="{9D8B030D-6E8A-4147-A177-3AD203B41FA5}">
                      <a16:colId xmlns:a16="http://schemas.microsoft.com/office/drawing/2014/main" val="20003"/>
                    </a:ext>
                  </a:extLst>
                </a:gridCol>
                <a:gridCol w="943736">
                  <a:extLst>
                    <a:ext uri="{9D8B030D-6E8A-4147-A177-3AD203B41FA5}">
                      <a16:colId xmlns:a16="http://schemas.microsoft.com/office/drawing/2014/main" val="20004"/>
                    </a:ext>
                  </a:extLst>
                </a:gridCol>
                <a:gridCol w="943736">
                  <a:extLst>
                    <a:ext uri="{9D8B030D-6E8A-4147-A177-3AD203B41FA5}">
                      <a16:colId xmlns:a16="http://schemas.microsoft.com/office/drawing/2014/main" val="20005"/>
                    </a:ext>
                  </a:extLst>
                </a:gridCol>
              </a:tblGrid>
              <a:tr h="188595">
                <a:tc>
                  <a:txBody>
                    <a:bodyPr/>
                    <a:lstStyle/>
                    <a:p>
                      <a:pPr algn="ctr"/>
                      <a:endParaRPr kumimoji="1" lang="ja-JP" altLang="en-US" sz="900" b="1">
                        <a:solidFill>
                          <a:schemeClr val="bg1"/>
                        </a:solidFill>
                        <a:latin typeface="HGPｺﾞｼｯｸM" panose="020B0600000000000000" pitchFamily="50" charset="-128"/>
                        <a:ea typeface="HGPｺﾞｼｯｸM" panose="020B0600000000000000" pitchFamily="50" charset="-128"/>
                      </a:endParaRPr>
                    </a:p>
                  </a:txBody>
                  <a:tcPr marL="93877" marR="93877" marT="36000" marB="36000">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基本単価</a:t>
                      </a:r>
                    </a:p>
                  </a:txBody>
                  <a:tcPr marL="93877" marR="93877" marT="36000" marB="36000">
                    <a:lnL w="12700" cap="flat" cmpd="sng" algn="ctr">
                      <a:solidFill>
                        <a:srgbClr val="1E5780"/>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en-US" altLang="ja-JP"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属性</a:t>
                      </a:r>
                    </a:p>
                  </a:txBody>
                  <a:tcPr marL="93877" marR="93877" marT="36000" marB="36000">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en-US" altLang="ja-JP"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属性</a:t>
                      </a:r>
                    </a:p>
                  </a:txBody>
                  <a:tcPr marL="93877" marR="93877" marT="36000" marB="36000">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en-US" altLang="ja-JP"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属性</a:t>
                      </a:r>
                    </a:p>
                  </a:txBody>
                  <a:tcPr marL="93877" marR="93877" marT="36000" marB="36000">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en-US" altLang="ja-JP"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属性</a:t>
                      </a:r>
                    </a:p>
                  </a:txBody>
                  <a:tcPr marL="93877" marR="93877" marT="36000" marB="36000">
                    <a:lnL w="12700" cap="flat" cmpd="sng" algn="ctr">
                      <a:solidFill>
                        <a:srgbClr val="E1E6EF"/>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extLst>
                  <a:ext uri="{0D108BD9-81ED-4DB2-BD59-A6C34878D82A}">
                    <a16:rowId xmlns:a16="http://schemas.microsoft.com/office/drawing/2014/main" val="10000"/>
                  </a:ext>
                </a:extLst>
              </a:tr>
              <a:tr h="326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a:solidFill>
                            <a:srgbClr val="1E5780"/>
                          </a:solidFill>
                          <a:latin typeface="Meiryo UI" panose="020B0604030504040204" pitchFamily="50" charset="-128"/>
                          <a:ea typeface="Meiryo UI" panose="020B0604030504040204" pitchFamily="50" charset="-128"/>
                          <a:cs typeface="Meiryo UI" panose="020B0604030504040204" pitchFamily="50" charset="-128"/>
                        </a:rPr>
                        <a:t>料金</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85680"/>
                      </a:solidFill>
                      <a:prstDash val="solid"/>
                      <a:round/>
                      <a:headEnd type="none" w="med" len="med"/>
                      <a:tailEnd type="none" w="med" len="med"/>
                    </a:lnB>
                    <a:lnTlToBr w="12700" cmpd="sng">
                      <a:noFill/>
                      <a:prstDash val="solid"/>
                    </a:lnTlToBr>
                    <a:lnBlToTr w="12700" cmpd="sng">
                      <a:noFill/>
                      <a:prstDash val="solid"/>
                    </a:lnBlToTr>
                    <a:solidFill>
                      <a:srgbClr val="C5D0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@50-</a:t>
                      </a:r>
                      <a:endPar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85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@70-</a:t>
                      </a:r>
                      <a:endPar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85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@80-</a:t>
                      </a:r>
                      <a:endPar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85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base" latinLnBrk="0" hangingPunct="1">
                        <a:lnSpc>
                          <a:spcPct val="100000"/>
                        </a:lnSpc>
                        <a:spcBef>
                          <a:spcPts val="200"/>
                        </a:spcBef>
                        <a:spcAft>
                          <a:spcPct val="0"/>
                        </a:spcAft>
                        <a:buClrTx/>
                        <a:buSzTx/>
                        <a:buFontTx/>
                        <a:buNone/>
                        <a:tabLst/>
                        <a:defRPr/>
                      </a:pP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@90-</a:t>
                      </a:r>
                      <a:endPar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85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base" latinLnBrk="0" hangingPunct="1">
                        <a:lnSpc>
                          <a:spcPct val="100000"/>
                        </a:lnSpc>
                        <a:spcBef>
                          <a:spcPts val="200"/>
                        </a:spcBef>
                        <a:spcAft>
                          <a:spcPct val="0"/>
                        </a:spcAft>
                        <a:buClrTx/>
                        <a:buSzTx/>
                        <a:buFontTx/>
                        <a:buNone/>
                        <a:tabLst/>
                        <a:defRPr/>
                      </a:pP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85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35" name="正方形/長方形 12"/>
          <p:cNvSpPr>
            <a:spLocks noChangeArrowheads="1"/>
          </p:cNvSpPr>
          <p:nvPr/>
        </p:nvSpPr>
        <p:spPr bwMode="auto">
          <a:xfrm>
            <a:off x="3523300" y="5321110"/>
            <a:ext cx="3988592"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180975" indent="-180975"/>
            <a:r>
              <a:rPr kumimoji="0" lang="en-US" altLang="ja-JP" sz="700" dirty="0">
                <a:solidFill>
                  <a:prstClr val="black"/>
                </a:solidFill>
                <a:latin typeface="Meiryo UI" panose="020B0604030504040204" pitchFamily="34" charset="-128"/>
                <a:ea typeface="Meiryo UI" panose="020B0604030504040204" pitchFamily="34" charset="-128"/>
              </a:rPr>
              <a:t>※</a:t>
            </a:r>
            <a:r>
              <a:rPr kumimoji="0" lang="ja-JP" altLang="en-US" sz="700">
                <a:solidFill>
                  <a:prstClr val="black"/>
                </a:solidFill>
                <a:latin typeface="Meiryo UI" panose="020B0604030504040204" pitchFamily="34" charset="-128"/>
                <a:ea typeface="Meiryo UI" panose="020B0604030504040204" pitchFamily="34" charset="-128"/>
              </a:rPr>
              <a:t>　入稿時にリンク先が未アップの場合は、サイト画面キャプチャーをご送付ください。</a:t>
            </a:r>
            <a:endParaRPr kumimoji="0" lang="en-US" altLang="ja-JP" sz="700" dirty="0">
              <a:solidFill>
                <a:prstClr val="black"/>
              </a:solidFill>
              <a:latin typeface="Meiryo UI" panose="020B0604030504040204" pitchFamily="34" charset="-128"/>
              <a:ea typeface="Meiryo UI" panose="020B0604030504040204" pitchFamily="34" charset="-128"/>
            </a:endParaRPr>
          </a:p>
          <a:p>
            <a:pPr marL="92075"/>
            <a:r>
              <a:rPr kumimoji="0" lang="ja-JP" altLang="en-US" sz="700">
                <a:solidFill>
                  <a:prstClr val="black"/>
                </a:solidFill>
                <a:latin typeface="Meiryo UI" panose="020B0604030504040204" pitchFamily="34" charset="-128"/>
                <a:ea typeface="Meiryo UI" panose="020B0604030504040204" pitchFamily="34" charset="-128"/>
              </a:rPr>
              <a:t>　またサイトアップ予定日時をお知らせください。</a:t>
            </a:r>
          </a:p>
          <a:p>
            <a:pPr marL="180975" indent="-180975"/>
            <a:r>
              <a:rPr kumimoji="0" lang="en-US" altLang="ja-JP" sz="700" dirty="0">
                <a:solidFill>
                  <a:prstClr val="black"/>
                </a:solidFill>
                <a:latin typeface="Meiryo UI" panose="020B0604030504040204" pitchFamily="34" charset="-128"/>
                <a:ea typeface="Meiryo UI" panose="020B0604030504040204" pitchFamily="34" charset="-128"/>
              </a:rPr>
              <a:t>※</a:t>
            </a:r>
            <a:r>
              <a:rPr kumimoji="0" lang="ja-JP" altLang="en-US" sz="700">
                <a:solidFill>
                  <a:prstClr val="black"/>
                </a:solidFill>
                <a:latin typeface="Meiryo UI" panose="020B0604030504040204" pitchFamily="34" charset="-128"/>
                <a:ea typeface="Meiryo UI" panose="020B0604030504040204" pitchFamily="34" charset="-128"/>
              </a:rPr>
              <a:t>　リンク先は配信日の</a:t>
            </a:r>
            <a:r>
              <a:rPr kumimoji="0" lang="en-US" altLang="ja-JP" sz="700" dirty="0">
                <a:solidFill>
                  <a:prstClr val="black"/>
                </a:solidFill>
                <a:latin typeface="Meiryo UI" panose="020B0604030504040204" pitchFamily="34" charset="-128"/>
                <a:ea typeface="Meiryo UI" panose="020B0604030504040204" pitchFamily="34" charset="-128"/>
              </a:rPr>
              <a:t>2</a:t>
            </a:r>
            <a:r>
              <a:rPr kumimoji="0" lang="ja-JP" altLang="en-US" sz="700">
                <a:solidFill>
                  <a:prstClr val="black"/>
                </a:solidFill>
                <a:latin typeface="Meiryo UI" panose="020B0604030504040204" pitchFamily="34" charset="-128"/>
                <a:ea typeface="Meiryo UI" panose="020B0604030504040204" pitchFamily="34" charset="-128"/>
              </a:rPr>
              <a:t>営業日前までにはサイトアップしてください。</a:t>
            </a:r>
          </a:p>
          <a:p>
            <a:pPr marL="180975" indent="-180975"/>
            <a:r>
              <a:rPr kumimoji="0" lang="en-US" altLang="ja-JP" sz="700" dirty="0">
                <a:solidFill>
                  <a:prstClr val="black"/>
                </a:solidFill>
                <a:latin typeface="Meiryo UI" panose="020B0604030504040204" pitchFamily="34" charset="-128"/>
                <a:ea typeface="Meiryo UI" panose="020B0604030504040204" pitchFamily="34" charset="-128"/>
              </a:rPr>
              <a:t>※</a:t>
            </a:r>
            <a:r>
              <a:rPr kumimoji="0" lang="ja-JP" altLang="en-US" sz="700">
                <a:solidFill>
                  <a:prstClr val="black"/>
                </a:solidFill>
                <a:latin typeface="Meiryo UI" panose="020B0604030504040204" pitchFamily="34" charset="-128"/>
                <a:ea typeface="Meiryo UI" panose="020B0604030504040204" pitchFamily="34" charset="-128"/>
              </a:rPr>
              <a:t>　メールソフトによっては、全角</a:t>
            </a:r>
            <a:r>
              <a:rPr kumimoji="0" lang="en-US" altLang="ja-JP" sz="700" dirty="0">
                <a:solidFill>
                  <a:prstClr val="black"/>
                </a:solidFill>
                <a:latin typeface="Meiryo UI" panose="020B0604030504040204" pitchFamily="34" charset="-128"/>
                <a:ea typeface="Meiryo UI" panose="020B0604030504040204" pitchFamily="34" charset="-128"/>
              </a:rPr>
              <a:t>38</a:t>
            </a:r>
            <a:r>
              <a:rPr kumimoji="0" lang="ja-JP" altLang="en-US" sz="700">
                <a:solidFill>
                  <a:prstClr val="black"/>
                </a:solidFill>
                <a:latin typeface="Meiryo UI" panose="020B0604030504040204" pitchFamily="34" charset="-128"/>
                <a:ea typeface="Meiryo UI" panose="020B0604030504040204" pitchFamily="34" charset="-128"/>
              </a:rPr>
              <a:t>文字以内で改行が入る場合があります。</a:t>
            </a:r>
          </a:p>
          <a:p>
            <a:pPr marL="180975" indent="-180975"/>
            <a:r>
              <a:rPr kumimoji="0" lang="en-US" altLang="ja-JP" sz="700" dirty="0">
                <a:solidFill>
                  <a:prstClr val="black"/>
                </a:solidFill>
                <a:latin typeface="Meiryo UI" panose="020B0604030504040204" pitchFamily="34" charset="-128"/>
                <a:ea typeface="Meiryo UI" panose="020B0604030504040204" pitchFamily="34" charset="-128"/>
              </a:rPr>
              <a:t>※</a:t>
            </a:r>
            <a:r>
              <a:rPr kumimoji="0" lang="ja-JP" altLang="en-US" sz="700">
                <a:solidFill>
                  <a:prstClr val="black"/>
                </a:solidFill>
                <a:latin typeface="Meiryo UI" panose="020B0604030504040204" pitchFamily="34" charset="-128"/>
                <a:ea typeface="Meiryo UI" panose="020B0604030504040204" pitchFamily="34" charset="-128"/>
              </a:rPr>
              <a:t>　メール本文には定型のヘッダーおよびフッター</a:t>
            </a:r>
            <a:endParaRPr kumimoji="0" lang="en-US" altLang="ja-JP" sz="700" dirty="0">
              <a:solidFill>
                <a:prstClr val="black"/>
              </a:solidFill>
              <a:latin typeface="Meiryo UI" panose="020B0604030504040204" pitchFamily="34" charset="-128"/>
              <a:ea typeface="Meiryo UI" panose="020B0604030504040204" pitchFamily="34" charset="-128"/>
            </a:endParaRPr>
          </a:p>
          <a:p>
            <a:pPr marL="92075"/>
            <a:r>
              <a:rPr kumimoji="0" lang="ja-JP" altLang="en-US" sz="700">
                <a:solidFill>
                  <a:prstClr val="black"/>
                </a:solidFill>
                <a:latin typeface="Meiryo UI" panose="020B0604030504040204" pitchFamily="34" charset="-128"/>
                <a:ea typeface="Meiryo UI" panose="020B0604030504040204" pitchFamily="34" charset="-128"/>
              </a:rPr>
              <a:t>　（日付、配信元、お問い合わせ</a:t>
            </a:r>
            <a:r>
              <a:rPr kumimoji="0" lang="en-US" altLang="ja-JP" sz="700" dirty="0">
                <a:solidFill>
                  <a:prstClr val="black"/>
                </a:solidFill>
                <a:latin typeface="Meiryo UI" panose="020B0604030504040204" pitchFamily="34" charset="-128"/>
                <a:ea typeface="Meiryo UI" panose="020B0604030504040204" pitchFamily="34" charset="-128"/>
              </a:rPr>
              <a:t>URL</a:t>
            </a:r>
            <a:r>
              <a:rPr kumimoji="0" lang="ja-JP" altLang="en-US" sz="700" err="1">
                <a:solidFill>
                  <a:prstClr val="black"/>
                </a:solidFill>
                <a:latin typeface="Meiryo UI" panose="020B0604030504040204" pitchFamily="34" charset="-128"/>
                <a:ea typeface="Meiryo UI" panose="020B0604030504040204" pitchFamily="34" charset="-128"/>
              </a:rPr>
              <a:t>、</a:t>
            </a:r>
            <a:r>
              <a:rPr kumimoji="0" lang="ja-JP" altLang="en-US" sz="700">
                <a:solidFill>
                  <a:prstClr val="black"/>
                </a:solidFill>
                <a:latin typeface="Meiryo UI" panose="020B0604030504040204" pitchFamily="34" charset="-128"/>
                <a:ea typeface="Meiryo UI" panose="020B0604030504040204" pitchFamily="34" charset="-128"/>
              </a:rPr>
              <a:t>メールの説明、配信停止案内、お問い合わせ案内）がつきます。</a:t>
            </a:r>
            <a:endParaRPr kumimoji="0" lang="en-US" altLang="ja-JP" sz="700" dirty="0">
              <a:solidFill>
                <a:prstClr val="black"/>
              </a:solidFill>
              <a:latin typeface="Meiryo UI" panose="020B0604030504040204" pitchFamily="34" charset="-128"/>
              <a:ea typeface="Meiryo UI" panose="020B0604030504040204" pitchFamily="34" charset="-128"/>
            </a:endParaRPr>
          </a:p>
          <a:p>
            <a:pPr marL="180975" indent="-180975"/>
            <a:r>
              <a:rPr kumimoji="0" lang="en-US" altLang="ja-JP" sz="700" dirty="0">
                <a:solidFill>
                  <a:prstClr val="black"/>
                </a:solidFill>
                <a:latin typeface="Meiryo UI" panose="020B0604030504040204" pitchFamily="34" charset="-128"/>
                <a:ea typeface="Meiryo UI" panose="020B0604030504040204" pitchFamily="34" charset="-128"/>
              </a:rPr>
              <a:t>※</a:t>
            </a:r>
            <a:r>
              <a:rPr kumimoji="0" lang="ja-JP" altLang="en-US" sz="700">
                <a:solidFill>
                  <a:prstClr val="black"/>
                </a:solidFill>
                <a:latin typeface="Meiryo UI" panose="020B0604030504040204" pitchFamily="34" charset="-128"/>
                <a:ea typeface="Meiryo UI" panose="020B0604030504040204" pitchFamily="34" charset="-128"/>
              </a:rPr>
              <a:t>　スマホ対応文面の場合、</a:t>
            </a:r>
            <a:r>
              <a:rPr kumimoji="0" lang="en-US" altLang="ja-JP" sz="700" dirty="0">
                <a:solidFill>
                  <a:prstClr val="black"/>
                </a:solidFill>
                <a:latin typeface="Meiryo UI" panose="020B0604030504040204" pitchFamily="34" charset="-128"/>
                <a:ea typeface="Meiryo UI" panose="020B0604030504040204" pitchFamily="34" charset="-128"/>
              </a:rPr>
              <a:t>1</a:t>
            </a:r>
            <a:r>
              <a:rPr kumimoji="0" lang="ja-JP" altLang="en-US" sz="700">
                <a:solidFill>
                  <a:prstClr val="black"/>
                </a:solidFill>
                <a:latin typeface="Meiryo UI" panose="020B0604030504040204" pitchFamily="34" charset="-128"/>
                <a:ea typeface="Meiryo UI" panose="020B0604030504040204" pitchFamily="34" charset="-128"/>
              </a:rPr>
              <a:t>行あたりの最大文字数は全角</a:t>
            </a:r>
            <a:r>
              <a:rPr kumimoji="0" lang="en-US" altLang="ja-JP" sz="700" dirty="0">
                <a:solidFill>
                  <a:prstClr val="black"/>
                </a:solidFill>
                <a:latin typeface="Meiryo UI" panose="020B0604030504040204" pitchFamily="34" charset="-128"/>
                <a:ea typeface="Meiryo UI" panose="020B0604030504040204" pitchFamily="34" charset="-128"/>
              </a:rPr>
              <a:t>200</a:t>
            </a:r>
            <a:r>
              <a:rPr kumimoji="0" lang="ja-JP" altLang="en-US" sz="700">
                <a:solidFill>
                  <a:prstClr val="black"/>
                </a:solidFill>
                <a:latin typeface="Meiryo UI" panose="020B0604030504040204" pitchFamily="34" charset="-128"/>
                <a:ea typeface="Meiryo UI" panose="020B0604030504040204" pitchFamily="34" charset="-128"/>
              </a:rPr>
              <a:t>文字とします。</a:t>
            </a:r>
          </a:p>
        </p:txBody>
      </p:sp>
      <p:sp>
        <p:nvSpPr>
          <p:cNvPr id="38" name="角丸四角形 37"/>
          <p:cNvSpPr/>
          <p:nvPr/>
        </p:nvSpPr>
        <p:spPr>
          <a:xfrm>
            <a:off x="174313" y="3735177"/>
            <a:ext cx="908784" cy="216131"/>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a:solidFill>
                  <a:prstClr val="white"/>
                </a:solidFill>
                <a:latin typeface="Meiryo UI" panose="020B0604030504040204" pitchFamily="50" charset="-128"/>
                <a:ea typeface="Meiryo UI" panose="020B0604030504040204" pitchFamily="50" charset="-128"/>
                <a:cs typeface="Meiryo UI" panose="020B0604030504040204" pitchFamily="50" charset="-128"/>
              </a:rPr>
              <a:t>商品概要</a:t>
            </a:r>
          </a:p>
        </p:txBody>
      </p:sp>
      <p:sp>
        <p:nvSpPr>
          <p:cNvPr id="39" name="角丸四角形 38"/>
          <p:cNvSpPr/>
          <p:nvPr/>
        </p:nvSpPr>
        <p:spPr>
          <a:xfrm>
            <a:off x="3604185" y="3735809"/>
            <a:ext cx="1283257" cy="216131"/>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a:solidFill>
                  <a:prstClr val="white"/>
                </a:solidFill>
                <a:latin typeface="Meiryo UI" panose="020B0604030504040204" pitchFamily="50" charset="-128"/>
                <a:ea typeface="Meiryo UI" panose="020B0604030504040204" pitchFamily="50" charset="-128"/>
                <a:cs typeface="Meiryo UI" panose="020B0604030504040204" pitchFamily="50" charset="-128"/>
              </a:rPr>
              <a:t>原稿仕様</a:t>
            </a:r>
            <a:r>
              <a:rPr lang="ja-JP" altLang="en-US" sz="1000" b="1">
                <a:solidFill>
                  <a:prstClr val="white"/>
                </a:solidFill>
                <a:latin typeface="Meiryo UI" panose="020B0604030504040204" pitchFamily="50" charset="-128"/>
                <a:ea typeface="Meiryo UI" panose="020B0604030504040204" pitchFamily="50" charset="-128"/>
                <a:cs typeface="Meiryo UI" panose="020B0604030504040204" pitchFamily="50" charset="-128"/>
              </a:rPr>
              <a:t>（概要）</a:t>
            </a:r>
          </a:p>
        </p:txBody>
      </p:sp>
      <p:sp>
        <p:nvSpPr>
          <p:cNvPr id="40" name="角丸四角形 39"/>
          <p:cNvSpPr/>
          <p:nvPr/>
        </p:nvSpPr>
        <p:spPr>
          <a:xfrm>
            <a:off x="925084" y="1807190"/>
            <a:ext cx="1735667" cy="831042"/>
          </a:xfrm>
          <a:prstGeom prst="roundRect">
            <a:avLst/>
          </a:prstGeom>
          <a:solidFill>
            <a:schemeClr val="bg1"/>
          </a:solidFill>
          <a:ln>
            <a:solidFill>
              <a:srgbClr val="1E5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乗算記号 40"/>
          <p:cNvSpPr/>
          <p:nvPr/>
        </p:nvSpPr>
        <p:spPr>
          <a:xfrm>
            <a:off x="2578444" y="1795476"/>
            <a:ext cx="900112" cy="901700"/>
          </a:xfrm>
          <a:prstGeom prst="mathMultiply">
            <a:avLst>
              <a:gd name="adj1" fmla="val 490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1179695" y="1688392"/>
            <a:ext cx="1223962" cy="271463"/>
          </a:xfrm>
          <a:prstGeom prst="roundRect">
            <a:avLst>
              <a:gd name="adj" fmla="val 50000"/>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ja-JP" altLang="en-US" sz="1100">
                <a:solidFill>
                  <a:srgbClr val="FFFFFF"/>
                </a:solidFill>
                <a:latin typeface="Meiryo UI" panose="020B0604030504040204" pitchFamily="50" charset="-128"/>
                <a:ea typeface="Meiryo UI" panose="020B0604030504040204" pitchFamily="50" charset="-128"/>
                <a:cs typeface="Meiryo UI" panose="020B0604030504040204" pitchFamily="50" charset="-128"/>
              </a:rPr>
              <a:t>地域</a:t>
            </a:r>
          </a:p>
        </p:txBody>
      </p:sp>
      <p:sp>
        <p:nvSpPr>
          <p:cNvPr id="43" name="テキスト ボックス 42"/>
          <p:cNvSpPr txBox="1"/>
          <p:nvPr/>
        </p:nvSpPr>
        <p:spPr>
          <a:xfrm>
            <a:off x="937166" y="2006317"/>
            <a:ext cx="1822217" cy="507831"/>
          </a:xfrm>
          <a:prstGeom prst="rect">
            <a:avLst/>
          </a:prstGeom>
          <a:noFill/>
        </p:spPr>
        <p:txBody>
          <a:bodyPr wrap="square" rtlCol="0">
            <a:spAutoFit/>
          </a:bodyPr>
          <a:lstStyle/>
          <a:p>
            <a:r>
              <a:rPr lang="ja-JP" altLang="en-US" sz="90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　　　　　  ○県指定</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900">
                <a:solidFill>
                  <a:prstClr val="black"/>
                </a:solidFill>
                <a:latin typeface="Meiryo UI" panose="020B0604030504040204" pitchFamily="50" charset="-128"/>
                <a:ea typeface="Meiryo UI" panose="020B0604030504040204" pitchFamily="50" charset="-128"/>
                <a:cs typeface="Meiryo UI" panose="020B0604030504040204" pitchFamily="50" charset="-128"/>
              </a:rPr>
              <a:t>都</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900">
                <a:solidFill>
                  <a:prstClr val="black"/>
                </a:solidFill>
                <a:latin typeface="Meiryo UI" panose="020B0604030504040204" pitchFamily="50" charset="-128"/>
                <a:ea typeface="Meiryo UI" panose="020B0604030504040204" pitchFamily="50" charset="-128"/>
                <a:cs typeface="Meiryo UI" panose="020B0604030504040204" pitchFamily="50" charset="-128"/>
              </a:rPr>
              <a:t>県　 　　 ○関東</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900">
                <a:solidFill>
                  <a:prstClr val="black"/>
                </a:solidFill>
                <a:latin typeface="Meiryo UI" panose="020B0604030504040204" pitchFamily="50" charset="-128"/>
                <a:ea typeface="Meiryo UI" panose="020B0604030504040204" pitchFamily="50" charset="-128"/>
                <a:cs typeface="Meiryo UI" panose="020B0604030504040204" pitchFamily="50" charset="-128"/>
              </a:rPr>
              <a:t>都</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900">
                <a:solidFill>
                  <a:prstClr val="black"/>
                </a:solidFill>
                <a:latin typeface="Meiryo UI" panose="020B0604030504040204" pitchFamily="50" charset="-128"/>
                <a:ea typeface="Meiryo UI" panose="020B0604030504040204" pitchFamily="50" charset="-128"/>
                <a:cs typeface="Meiryo UI" panose="020B0604030504040204" pitchFamily="50" charset="-128"/>
              </a:rPr>
              <a:t>県</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900">
                <a:solidFill>
                  <a:prstClr val="black"/>
                </a:solidFill>
                <a:latin typeface="Meiryo UI" panose="020B0604030504040204" pitchFamily="50" charset="-128"/>
                <a:ea typeface="Meiryo UI" panose="020B0604030504040204" pitchFamily="50" charset="-128"/>
                <a:cs typeface="Meiryo UI" panose="020B0604030504040204" pitchFamily="50" charset="-128"/>
              </a:rPr>
              <a:t>府</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900">
                <a:solidFill>
                  <a:prstClr val="black"/>
                </a:solidFill>
                <a:latin typeface="Meiryo UI" panose="020B0604030504040204" pitchFamily="50" charset="-128"/>
                <a:ea typeface="Meiryo UI" panose="020B0604030504040204" pitchFamily="50" charset="-128"/>
                <a:cs typeface="Meiryo UI" panose="020B0604030504040204" pitchFamily="50" charset="-128"/>
              </a:rPr>
              <a:t>県　○中部</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900">
                <a:solidFill>
                  <a:prstClr val="black"/>
                </a:solidFill>
                <a:latin typeface="Meiryo UI" panose="020B0604030504040204" pitchFamily="50" charset="-128"/>
                <a:ea typeface="Meiryo UI" panose="020B0604030504040204" pitchFamily="50" charset="-128"/>
                <a:cs typeface="Meiryo UI" panose="020B0604030504040204" pitchFamily="50" charset="-128"/>
              </a:rPr>
              <a:t>県</a:t>
            </a:r>
          </a:p>
        </p:txBody>
      </p:sp>
      <p:sp>
        <p:nvSpPr>
          <p:cNvPr id="44" name="角丸四角形 43"/>
          <p:cNvSpPr/>
          <p:nvPr/>
        </p:nvSpPr>
        <p:spPr>
          <a:xfrm>
            <a:off x="3440448" y="1807190"/>
            <a:ext cx="3182704" cy="831042"/>
          </a:xfrm>
          <a:prstGeom prst="roundRect">
            <a:avLst/>
          </a:prstGeom>
          <a:solidFill>
            <a:schemeClr val="bg1"/>
          </a:solidFill>
          <a:ln>
            <a:solidFill>
              <a:srgbClr val="1E5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角丸四角形 44"/>
          <p:cNvSpPr/>
          <p:nvPr/>
        </p:nvSpPr>
        <p:spPr>
          <a:xfrm>
            <a:off x="3733265" y="1688392"/>
            <a:ext cx="2526416" cy="271463"/>
          </a:xfrm>
          <a:prstGeom prst="roundRect">
            <a:avLst>
              <a:gd name="adj" fmla="val 50000"/>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ja-JP" altLang="en-US" sz="1100">
                <a:solidFill>
                  <a:srgbClr val="FFFFFF"/>
                </a:solidFill>
                <a:latin typeface="Meiryo UI" panose="020B0604030504040204" pitchFamily="50" charset="-128"/>
                <a:ea typeface="Meiryo UI" panose="020B0604030504040204" pitchFamily="50" charset="-128"/>
                <a:cs typeface="Meiryo UI" panose="020B0604030504040204" pitchFamily="50" charset="-128"/>
              </a:rPr>
              <a:t>登録情報</a:t>
            </a:r>
            <a:r>
              <a:rPr kumimoji="0" lang="ja-JP" altLang="en-US" sz="70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prstClr val="white"/>
                </a:solidFill>
                <a:latin typeface="Meiryo UI" panose="020B0604030504040204" pitchFamily="50" charset="-128"/>
                <a:ea typeface="Meiryo UI" panose="020B0604030504040204" pitchFamily="50" charset="-128"/>
                <a:cs typeface="Meiryo UI" panose="020B0604030504040204" pitchFamily="50" charset="-128"/>
              </a:rPr>
              <a:t>下記の属性から</a:t>
            </a:r>
            <a:r>
              <a:rPr kumimoji="0" lang="en-US" altLang="ja-JP" sz="7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4</a:t>
            </a:r>
            <a:r>
              <a:rPr kumimoji="0" lang="ja-JP" altLang="en-US" sz="700">
                <a:solidFill>
                  <a:prstClr val="white"/>
                </a:solidFill>
                <a:latin typeface="Meiryo UI" panose="020B0604030504040204" pitchFamily="50" charset="-128"/>
                <a:ea typeface="Meiryo UI" panose="020B0604030504040204" pitchFamily="50" charset="-128"/>
                <a:cs typeface="Meiryo UI" panose="020B0604030504040204" pitchFamily="50" charset="-128"/>
              </a:rPr>
              <a:t>属性まで選択可能</a:t>
            </a:r>
            <a:r>
              <a:rPr kumimoji="0" lang="ja-JP" altLang="en-US" sz="70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46" name="角丸四角形 45"/>
          <p:cNvSpPr/>
          <p:nvPr/>
        </p:nvSpPr>
        <p:spPr>
          <a:xfrm>
            <a:off x="3610388" y="2044788"/>
            <a:ext cx="611981" cy="203972"/>
          </a:xfrm>
          <a:prstGeom prst="roundRect">
            <a:avLst/>
          </a:prstGeom>
          <a:solidFill>
            <a:srgbClr val="C5D0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職業</a:t>
            </a:r>
          </a:p>
        </p:txBody>
      </p:sp>
      <p:sp>
        <p:nvSpPr>
          <p:cNvPr id="47" name="角丸四角形 46"/>
          <p:cNvSpPr/>
          <p:nvPr/>
        </p:nvSpPr>
        <p:spPr>
          <a:xfrm>
            <a:off x="4287742" y="2044782"/>
            <a:ext cx="611981" cy="203972"/>
          </a:xfrm>
          <a:prstGeom prst="roundRect">
            <a:avLst/>
          </a:prstGeom>
          <a:solidFill>
            <a:srgbClr val="C5D0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性別</a:t>
            </a:r>
          </a:p>
        </p:txBody>
      </p:sp>
      <p:sp>
        <p:nvSpPr>
          <p:cNvPr id="48" name="角丸四角形 47"/>
          <p:cNvSpPr/>
          <p:nvPr/>
        </p:nvSpPr>
        <p:spPr>
          <a:xfrm>
            <a:off x="4956629" y="2053243"/>
            <a:ext cx="611981" cy="203972"/>
          </a:xfrm>
          <a:prstGeom prst="roundRect">
            <a:avLst/>
          </a:prstGeom>
          <a:solidFill>
            <a:srgbClr val="C5D0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年代</a:t>
            </a:r>
          </a:p>
        </p:txBody>
      </p:sp>
      <p:sp>
        <p:nvSpPr>
          <p:cNvPr id="49" name="角丸四角形 48"/>
          <p:cNvSpPr/>
          <p:nvPr/>
        </p:nvSpPr>
        <p:spPr>
          <a:xfrm>
            <a:off x="3618849" y="2298792"/>
            <a:ext cx="611981" cy="20397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業種</a:t>
            </a:r>
          </a:p>
        </p:txBody>
      </p:sp>
      <p:sp>
        <p:nvSpPr>
          <p:cNvPr id="50" name="角丸四角形 49"/>
          <p:cNvSpPr/>
          <p:nvPr/>
        </p:nvSpPr>
        <p:spPr>
          <a:xfrm>
            <a:off x="4296203" y="2298786"/>
            <a:ext cx="611981" cy="20397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職種</a:t>
            </a:r>
          </a:p>
        </p:txBody>
      </p:sp>
      <p:sp>
        <p:nvSpPr>
          <p:cNvPr id="51" name="角丸四角形 50"/>
          <p:cNvSpPr/>
          <p:nvPr/>
        </p:nvSpPr>
        <p:spPr>
          <a:xfrm>
            <a:off x="4965090" y="2307247"/>
            <a:ext cx="611981" cy="20397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役職</a:t>
            </a:r>
          </a:p>
        </p:txBody>
      </p:sp>
      <p:sp>
        <p:nvSpPr>
          <p:cNvPr id="52" name="角丸四角形 51"/>
          <p:cNvSpPr/>
          <p:nvPr/>
        </p:nvSpPr>
        <p:spPr>
          <a:xfrm>
            <a:off x="5630402" y="2305902"/>
            <a:ext cx="836396" cy="20397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従業員規模</a:t>
            </a:r>
          </a:p>
        </p:txBody>
      </p:sp>
      <p:sp>
        <p:nvSpPr>
          <p:cNvPr id="53" name="角丸四角形 52"/>
          <p:cNvSpPr/>
          <p:nvPr/>
        </p:nvSpPr>
        <p:spPr>
          <a:xfrm>
            <a:off x="5629808" y="2045574"/>
            <a:ext cx="836396" cy="20397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世帯年収</a:t>
            </a:r>
          </a:p>
        </p:txBody>
      </p:sp>
      <p:sp>
        <p:nvSpPr>
          <p:cNvPr id="54" name="Text Box 16"/>
          <p:cNvSpPr txBox="1">
            <a:spLocks noChangeArrowheads="1"/>
          </p:cNvSpPr>
          <p:nvPr/>
        </p:nvSpPr>
        <p:spPr bwMode="auto">
          <a:xfrm>
            <a:off x="8997239" y="6316928"/>
            <a:ext cx="8963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2021.08.11</a:t>
            </a:r>
            <a:r>
              <a:rPr kumimoji="0" lang="ja-JP" altLang="en-US" sz="800" dirty="0">
                <a:solidFill>
                  <a:srgbClr val="C00000"/>
                </a:solidFill>
                <a:latin typeface="Century Gothic"/>
                <a:ea typeface="HGPｺﾞｼｯｸM"/>
              </a:rPr>
              <a:t>更新</a:t>
            </a:r>
          </a:p>
        </p:txBody>
      </p:sp>
      <p:sp>
        <p:nvSpPr>
          <p:cNvPr id="55" name="正方形/長方形 54">
            <a:extLst>
              <a:ext uri="{FF2B5EF4-FFF2-40B4-BE49-F238E27FC236}">
                <a16:creationId xmlns:a16="http://schemas.microsoft.com/office/drawing/2014/main" id="{65429469-75BF-438F-9117-C41A65BCDB26}"/>
              </a:ext>
            </a:extLst>
          </p:cNvPr>
          <p:cNvSpPr/>
          <p:nvPr/>
        </p:nvSpPr>
        <p:spPr>
          <a:xfrm>
            <a:off x="93046" y="5864837"/>
            <a:ext cx="3430254" cy="230832"/>
          </a:xfrm>
          <a:prstGeom prst="rect">
            <a:avLst/>
          </a:prstGeom>
        </p:spPr>
        <p:txBody>
          <a:bodyPr wrap="square">
            <a:spAutoFit/>
          </a:bodyPr>
          <a:lstStyle/>
          <a:p>
            <a:pPr marL="266700" indent="-266700" algn="ctr"/>
            <a:r>
              <a:rPr kumimoji="0" lang="ja-JP" altLang="en-US" sz="900">
                <a:solidFill>
                  <a:srgbClr val="C00000"/>
                </a:solidFill>
                <a:latin typeface="Meiryo UI" panose="020B0604030504040204" pitchFamily="50" charset="-128"/>
                <a:ea typeface="Meiryo UI" panose="020B0604030504040204" pitchFamily="50" charset="-128"/>
                <a:cs typeface="Meiryo UI" panose="020B0604030504040204" pitchFamily="50" charset="-128"/>
              </a:rPr>
              <a:t>申し込み送付の際には必ず弊社担当営業に同報でお送りください。</a:t>
            </a:r>
            <a:endParaRPr kumimoji="0" lang="en-US" altLang="ja-JP" sz="900"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a:extLst>
              <a:ext uri="{FF2B5EF4-FFF2-40B4-BE49-F238E27FC236}">
                <a16:creationId xmlns:a16="http://schemas.microsoft.com/office/drawing/2014/main" id="{2D855B36-D9BB-4232-84DF-FFC51E3E62B3}"/>
              </a:ext>
            </a:extLst>
          </p:cNvPr>
          <p:cNvSpPr txBox="1"/>
          <p:nvPr/>
        </p:nvSpPr>
        <p:spPr>
          <a:xfrm>
            <a:off x="93046" y="6026315"/>
            <a:ext cx="3430254" cy="461665"/>
          </a:xfrm>
          <a:prstGeom prst="rect">
            <a:avLst/>
          </a:prstGeom>
          <a:noFill/>
        </p:spPr>
        <p:txBody>
          <a:bodyPr wrap="square" rtlCol="0">
            <a:spAutoFit/>
          </a:bodyPr>
          <a:lstStyle/>
          <a:p>
            <a:pPr algn="ctr"/>
            <a:r>
              <a:rPr kumimoji="1" lang="en-US" altLang="ja-JP" sz="1200" dirty="0"/>
              <a:t>To</a:t>
            </a:r>
            <a:r>
              <a:rPr kumimoji="1" lang="ja-JP" altLang="en-US" sz="1200"/>
              <a:t>：</a:t>
            </a:r>
            <a:r>
              <a:rPr kumimoji="1" lang="en-US" altLang="ja-JP" sz="1200" b="1" dirty="0" err="1"/>
              <a:t>ds.</a:t>
            </a:r>
            <a:r>
              <a:rPr lang="en-US" altLang="ja-JP" sz="1200" b="1" dirty="0" err="1"/>
              <a:t>tg</a:t>
            </a:r>
            <a:r>
              <a:rPr kumimoji="1" lang="en-US" altLang="ja-JP" sz="1200" b="1" dirty="0" err="1"/>
              <a:t>ml</a:t>
            </a:r>
            <a:r>
              <a:rPr kumimoji="1" lang="en-US" altLang="ja-JP" sz="1200" dirty="0" err="1"/>
              <a:t>@nex.nikkei.co.jp</a:t>
            </a:r>
            <a:endParaRPr kumimoji="1" lang="en-US" altLang="ja-JP" sz="1200" dirty="0"/>
          </a:p>
          <a:p>
            <a:pPr algn="ctr"/>
            <a:r>
              <a:rPr lang="en-US" altLang="ja-JP" sz="1200" dirty="0">
                <a:latin typeface="Meiryo UI" panose="020B0604030504040204" pitchFamily="50" charset="-128"/>
                <a:ea typeface="Meiryo UI" panose="020B0604030504040204" pitchFamily="50" charset="-128"/>
              </a:rPr>
              <a:t>Cc</a:t>
            </a:r>
            <a:r>
              <a:rPr lang="ja-JP" altLang="en-US" sz="1200">
                <a:latin typeface="Meiryo UI" panose="020B0604030504040204" pitchFamily="50" charset="-128"/>
                <a:ea typeface="Meiryo UI" panose="020B0604030504040204" pitchFamily="50" charset="-128"/>
              </a:rPr>
              <a:t>：弊社営業担当</a:t>
            </a:r>
            <a:endParaRPr kumimoji="1" lang="ja-JP" altLang="en-US" sz="1200">
              <a:latin typeface="Meiryo UI" panose="020B0604030504040204" pitchFamily="50" charset="-128"/>
              <a:ea typeface="Meiryo UI" panose="020B0604030504040204" pitchFamily="50" charset="-128"/>
            </a:endParaRPr>
          </a:p>
        </p:txBody>
      </p:sp>
      <p:sp>
        <p:nvSpPr>
          <p:cNvPr id="58" name="角丸四角形 20">
            <a:extLst>
              <a:ext uri="{FF2B5EF4-FFF2-40B4-BE49-F238E27FC236}">
                <a16:creationId xmlns:a16="http://schemas.microsoft.com/office/drawing/2014/main" id="{E583B541-39CB-4241-A564-C9CAE1280864}"/>
              </a:ext>
            </a:extLst>
          </p:cNvPr>
          <p:cNvSpPr/>
          <p:nvPr/>
        </p:nvSpPr>
        <p:spPr>
          <a:xfrm>
            <a:off x="135236" y="5835653"/>
            <a:ext cx="3397343" cy="65825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7" name="テキスト ボックス 56">
            <a:extLst>
              <a:ext uri="{FF2B5EF4-FFF2-40B4-BE49-F238E27FC236}">
                <a16:creationId xmlns:a16="http://schemas.microsoft.com/office/drawing/2014/main" id="{2B53C8EC-F467-45ED-BAB6-0670CA0084F3}"/>
              </a:ext>
            </a:extLst>
          </p:cNvPr>
          <p:cNvSpPr txBox="1"/>
          <p:nvPr/>
        </p:nvSpPr>
        <p:spPr>
          <a:xfrm>
            <a:off x="72320" y="5207955"/>
            <a:ext cx="3461204" cy="615553"/>
          </a:xfrm>
          <a:prstGeom prst="rect">
            <a:avLst/>
          </a:prstGeom>
          <a:noFill/>
        </p:spPr>
        <p:txBody>
          <a:bodyPr wrap="none" rtlCol="0">
            <a:spAutoFit/>
          </a:bodyPr>
          <a:lstStyle/>
          <a:p>
            <a:pPr marL="266700" indent="-266700"/>
            <a:r>
              <a:rPr kumimoji="0" lang="en-US" altLang="ja-JP" sz="700" dirty="0">
                <a:solidFill>
                  <a:prstClr val="black"/>
                </a:solidFill>
                <a:latin typeface="Meiryo UI" panose="020B0604030504040204" pitchFamily="34" charset="-128"/>
                <a:ea typeface="Meiryo UI" panose="020B0604030504040204" pitchFamily="34" charset="-128"/>
              </a:rPr>
              <a:t>※1</a:t>
            </a:r>
            <a:r>
              <a:rPr kumimoji="0" lang="ja-JP" altLang="en-US" sz="700" dirty="0">
                <a:solidFill>
                  <a:prstClr val="black"/>
                </a:solidFill>
                <a:latin typeface="Meiryo UI" panose="020B0604030504040204" pitchFamily="34" charset="-128"/>
                <a:ea typeface="Meiryo UI" panose="020B0604030504040204" pitchFamily="34" charset="-128"/>
              </a:rPr>
              <a:t>　</a:t>
            </a:r>
            <a:r>
              <a:rPr kumimoji="0" lang="en-US" altLang="ja-JP" sz="700" dirty="0">
                <a:solidFill>
                  <a:prstClr val="black"/>
                </a:solidFill>
                <a:latin typeface="Meiryo UI" panose="020B0604030504040204" pitchFamily="34" charset="-128"/>
                <a:ea typeface="Meiryo UI" panose="020B0604030504040204" pitchFamily="34" charset="-128"/>
              </a:rPr>
              <a:t>1</a:t>
            </a:r>
            <a:r>
              <a:rPr kumimoji="0" lang="ja-JP" altLang="en-US" sz="700" dirty="0">
                <a:solidFill>
                  <a:prstClr val="black"/>
                </a:solidFill>
                <a:latin typeface="Meiryo UI" panose="020B0604030504040204" pitchFamily="34" charset="-128"/>
                <a:ea typeface="Meiryo UI" panose="020B0604030504040204" pitchFamily="34" charset="-128"/>
              </a:rPr>
              <a:t>回送信あたり（メール配信数にかかわらず）ベース料金として</a:t>
            </a:r>
            <a:r>
              <a:rPr kumimoji="0" lang="en-US" altLang="ja-JP" sz="700" dirty="0">
                <a:solidFill>
                  <a:prstClr val="black"/>
                </a:solidFill>
                <a:latin typeface="Meiryo UI" panose="020B0604030504040204" pitchFamily="34" charset="-128"/>
                <a:ea typeface="Meiryo UI" panose="020B0604030504040204" pitchFamily="34" charset="-128"/>
              </a:rPr>
              <a:t>30</a:t>
            </a:r>
            <a:r>
              <a:rPr kumimoji="0" lang="ja-JP" altLang="en-US" sz="700" dirty="0">
                <a:solidFill>
                  <a:prstClr val="black"/>
                </a:solidFill>
                <a:latin typeface="Meiryo UI" panose="020B0604030504040204" pitchFamily="34" charset="-128"/>
                <a:ea typeface="Meiryo UI" panose="020B0604030504040204" pitchFamily="34" charset="-128"/>
              </a:rPr>
              <a:t>万円から承ります。</a:t>
            </a:r>
          </a:p>
          <a:p>
            <a:pPr marL="266700" indent="-266700"/>
            <a:r>
              <a:rPr kumimoji="0" lang="en-US" altLang="ja-JP" sz="700" dirty="0">
                <a:solidFill>
                  <a:prstClr val="black"/>
                </a:solidFill>
                <a:latin typeface="Meiryo UI" panose="020B0604030504040204" pitchFamily="34" charset="-128"/>
                <a:ea typeface="Meiryo UI" panose="020B0604030504040204" pitchFamily="34" charset="-128"/>
              </a:rPr>
              <a:t>※2</a:t>
            </a:r>
            <a:r>
              <a:rPr kumimoji="0" lang="ja-JP" altLang="en-US" sz="700" dirty="0">
                <a:solidFill>
                  <a:prstClr val="black"/>
                </a:solidFill>
                <a:latin typeface="Meiryo UI" panose="020B0604030504040204" pitchFamily="34" charset="-128"/>
                <a:ea typeface="Meiryo UI" panose="020B0604030504040204" pitchFamily="34" charset="-128"/>
              </a:rPr>
              <a:t>　抽出条件設定票は</a:t>
            </a:r>
            <a:r>
              <a:rPr kumimoji="0" lang="en-US" altLang="ja-JP" sz="700" dirty="0">
                <a:solidFill>
                  <a:prstClr val="black"/>
                </a:solidFill>
                <a:latin typeface="Meiryo UI" panose="020B0604030504040204" pitchFamily="34" charset="-128"/>
                <a:ea typeface="Meiryo UI" panose="020B0604030504040204" pitchFamily="34" charset="-128"/>
              </a:rPr>
              <a:t>Web</a:t>
            </a:r>
            <a:r>
              <a:rPr kumimoji="0" lang="ja-JP" altLang="en-US" sz="700" dirty="0">
                <a:solidFill>
                  <a:prstClr val="black"/>
                </a:solidFill>
                <a:latin typeface="Meiryo UI" panose="020B0604030504040204" pitchFamily="34" charset="-128"/>
                <a:ea typeface="Meiryo UI" panose="020B0604030504040204" pitchFamily="34" charset="-128"/>
              </a:rPr>
              <a:t>広告ガイドからダウンロード可能です。</a:t>
            </a:r>
            <a:endParaRPr kumimoji="0" lang="en-US" altLang="ja-JP" sz="700" dirty="0">
              <a:solidFill>
                <a:prstClr val="black"/>
              </a:solidFill>
              <a:latin typeface="Meiryo UI" panose="020B0604030504040204" pitchFamily="34" charset="-128"/>
              <a:ea typeface="Meiryo UI" panose="020B0604030504040204" pitchFamily="34" charset="-128"/>
            </a:endParaRPr>
          </a:p>
          <a:p>
            <a:pPr marL="266700" indent="-266700"/>
            <a:r>
              <a:rPr kumimoji="0" lang="en-US" altLang="ja-JP" sz="700" dirty="0">
                <a:solidFill>
                  <a:prstClr val="black"/>
                </a:solidFill>
                <a:latin typeface="Meiryo UI" panose="020B0604030504040204" pitchFamily="34" charset="-128"/>
                <a:ea typeface="Meiryo UI" panose="020B0604030504040204" pitchFamily="34" charset="-128"/>
              </a:rPr>
              <a:t>※</a:t>
            </a:r>
            <a:r>
              <a:rPr kumimoji="0" lang="ja-JP" altLang="en-US" sz="700" dirty="0">
                <a:solidFill>
                  <a:prstClr val="black"/>
                </a:solidFill>
                <a:latin typeface="Meiryo UI" panose="020B0604030504040204" pitchFamily="34" charset="-128"/>
                <a:ea typeface="Meiryo UI" panose="020B0604030504040204" pitchFamily="34" charset="-128"/>
              </a:rPr>
              <a:t>　</a:t>
            </a:r>
            <a:r>
              <a:rPr kumimoji="0" lang="en-US" altLang="ja-JP" sz="700" dirty="0">
                <a:solidFill>
                  <a:prstClr val="black"/>
                </a:solidFill>
                <a:latin typeface="Meiryo UI" panose="020B0604030504040204" pitchFamily="34" charset="-128"/>
                <a:ea typeface="Meiryo UI" panose="020B0604030504040204" pitchFamily="34" charset="-128"/>
              </a:rPr>
              <a:t>  </a:t>
            </a:r>
            <a:r>
              <a:rPr kumimoji="0" lang="ja-JP" altLang="en-US" sz="700" dirty="0">
                <a:solidFill>
                  <a:prstClr val="black"/>
                </a:solidFill>
                <a:latin typeface="Meiryo UI" panose="020B0604030504040204" pitchFamily="34" charset="-128"/>
                <a:ea typeface="Meiryo UI" panose="020B0604030504040204" pitchFamily="34" charset="-128"/>
              </a:rPr>
              <a:t>配信から</a:t>
            </a:r>
            <a:r>
              <a:rPr kumimoji="0" lang="en-US" altLang="ja-JP" sz="700" dirty="0">
                <a:solidFill>
                  <a:prstClr val="black"/>
                </a:solidFill>
                <a:latin typeface="Meiryo UI" panose="020B0604030504040204" pitchFamily="34" charset="-128"/>
                <a:ea typeface="Meiryo UI" panose="020B0604030504040204" pitchFamily="34" charset="-128"/>
              </a:rPr>
              <a:t>7</a:t>
            </a:r>
            <a:r>
              <a:rPr kumimoji="0" lang="ja-JP" altLang="en-US" sz="700" dirty="0">
                <a:solidFill>
                  <a:prstClr val="black"/>
                </a:solidFill>
                <a:latin typeface="Meiryo UI" panose="020B0604030504040204" pitchFamily="34" charset="-128"/>
                <a:ea typeface="Meiryo UI" panose="020B0604030504040204" pitchFamily="34" charset="-128"/>
              </a:rPr>
              <a:t>営業日後に、配信数、クリック数の配信報告書をお届けいたします。</a:t>
            </a:r>
            <a:endParaRPr kumimoji="0" lang="en-US" altLang="ja-JP" sz="700" dirty="0">
              <a:solidFill>
                <a:prstClr val="black"/>
              </a:solidFill>
              <a:latin typeface="Meiryo UI" panose="020B0604030504040204" pitchFamily="34" charset="-128"/>
              <a:ea typeface="Meiryo UI" panose="020B0604030504040204" pitchFamily="34" charset="-128"/>
            </a:endParaRPr>
          </a:p>
          <a:p>
            <a:pPr marL="266700" indent="-266700"/>
            <a:r>
              <a:rPr kumimoji="0" lang="en-US" altLang="ja-JP" sz="700" dirty="0">
                <a:solidFill>
                  <a:prstClr val="black"/>
                </a:solidFill>
                <a:latin typeface="Meiryo UI" panose="020B0604030504040204" pitchFamily="34" charset="-128"/>
                <a:ea typeface="Meiryo UI" panose="020B0604030504040204" pitchFamily="34" charset="-128"/>
              </a:rPr>
              <a:t>※    </a:t>
            </a:r>
            <a:r>
              <a:rPr kumimoji="0" lang="ja-JP" altLang="en-US" sz="700" dirty="0">
                <a:solidFill>
                  <a:prstClr val="black"/>
                </a:solidFill>
                <a:latin typeface="Meiryo UI" panose="020B0604030504040204" pitchFamily="34" charset="-128"/>
                <a:ea typeface="Meiryo UI" panose="020B0604030504040204" pitchFamily="34" charset="-128"/>
              </a:rPr>
              <a:t>メール配信検討のポイントを下記でまとめてあります。ご参考にしてください。</a:t>
            </a:r>
            <a:endParaRPr kumimoji="0" lang="en-US" altLang="ja-JP" sz="700" dirty="0">
              <a:solidFill>
                <a:prstClr val="black"/>
              </a:solidFill>
              <a:latin typeface="Meiryo UI" panose="020B0604030504040204" pitchFamily="34" charset="-128"/>
              <a:ea typeface="Meiryo UI" panose="020B0604030504040204" pitchFamily="34" charset="-128"/>
            </a:endParaRPr>
          </a:p>
          <a:p>
            <a:pPr marL="266700" indent="-266700"/>
            <a:r>
              <a:rPr kumimoji="0" lang="ja-JP" altLang="en-US" sz="600" dirty="0">
                <a:solidFill>
                  <a:prstClr val="black"/>
                </a:solidFill>
                <a:latin typeface="Meiryo UI" panose="020B0604030504040204" pitchFamily="34" charset="-128"/>
                <a:ea typeface="Meiryo UI" panose="020B0604030504040204" pitchFamily="34" charset="-128"/>
              </a:rPr>
              <a:t>　　　　</a:t>
            </a:r>
            <a:r>
              <a:rPr kumimoji="0" lang="en-US" altLang="ja-JP" sz="600" dirty="0">
                <a:solidFill>
                  <a:prstClr val="black"/>
                </a:solidFill>
                <a:latin typeface="Meiryo UI" panose="020B0604030504040204" pitchFamily="34" charset="-128"/>
                <a:ea typeface="Meiryo UI" panose="020B0604030504040204" pitchFamily="34" charset="-128"/>
              </a:rPr>
              <a:t>https://marketing.nikkei.co.jp/media/web/file/nikkeiid_targetingmail_202105.pdf</a:t>
            </a:r>
          </a:p>
        </p:txBody>
      </p:sp>
    </p:spTree>
    <p:extLst>
      <p:ext uri="{BB962C8B-B14F-4D97-AF65-F5344CB8AC3E}">
        <p14:creationId xmlns:p14="http://schemas.microsoft.com/office/powerpoint/2010/main" val="1645043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2A59A2C-8210-2B41-8280-E780A175050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53710" y="2525844"/>
            <a:ext cx="3975609" cy="2890582"/>
          </a:xfrm>
          <a:prstGeom prst="rect">
            <a:avLst/>
          </a:prstGeom>
        </p:spPr>
      </p:pic>
      <p:sp>
        <p:nvSpPr>
          <p:cNvPr id="2" name="タイトル 1"/>
          <p:cNvSpPr>
            <a:spLocks noGrp="1"/>
          </p:cNvSpPr>
          <p:nvPr>
            <p:ph type="title"/>
          </p:nvPr>
        </p:nvSpPr>
        <p:spPr/>
        <p:txBody>
          <a:bodyPr/>
          <a:lstStyle/>
          <a:p>
            <a:r>
              <a:rPr lang="ja-JP" altLang="en-US"/>
              <a:t>日経新聞読者と日経電子版ユーザーの重複率</a:t>
            </a:r>
            <a:endParaRPr kumimoji="1" lang="ja-JP" altLang="en-US" dirty="0"/>
          </a:p>
        </p:txBody>
      </p:sp>
      <p:sp>
        <p:nvSpPr>
          <p:cNvPr id="8" name="テキスト ボックス 7">
            <a:extLst>
              <a:ext uri="{FF2B5EF4-FFF2-40B4-BE49-F238E27FC236}">
                <a16:creationId xmlns:a16="http://schemas.microsoft.com/office/drawing/2014/main" id="{BE0A3F5C-D406-AE42-9C7D-7FB3A249E980}"/>
              </a:ext>
            </a:extLst>
          </p:cNvPr>
          <p:cNvSpPr txBox="1"/>
          <p:nvPr/>
        </p:nvSpPr>
        <p:spPr>
          <a:xfrm>
            <a:off x="2643525" y="2328559"/>
            <a:ext cx="1681148" cy="607602"/>
          </a:xfrm>
          <a:prstGeom prst="rect">
            <a:avLst/>
          </a:prstGeom>
          <a:noFill/>
        </p:spPr>
        <p:txBody>
          <a:bodyPr wrap="square" rtlCol="0">
            <a:spAutoFit/>
          </a:bodyPr>
          <a:lstStyle/>
          <a:p>
            <a:pPr>
              <a:lnSpc>
                <a:spcPct val="150000"/>
              </a:lnSpc>
            </a:pPr>
            <a:r>
              <a:rPr lang="ja-JP" altLang="en-US" sz="1200">
                <a:solidFill>
                  <a:srgbClr val="656566"/>
                </a:solidFill>
                <a:latin typeface="Meiryo UI" panose="020B0604030504040204" pitchFamily="50" charset="-128"/>
                <a:ea typeface="Meiryo UI" panose="020B0604030504040204" pitchFamily="50" charset="-128"/>
              </a:rPr>
              <a:t>週</a:t>
            </a:r>
            <a:r>
              <a:rPr lang="en-US" altLang="ja-JP" sz="1200" dirty="0">
                <a:solidFill>
                  <a:srgbClr val="656566"/>
                </a:solidFill>
                <a:latin typeface="Meiryo UI" panose="020B0604030504040204" pitchFamily="50" charset="-128"/>
                <a:ea typeface="Meiryo UI" panose="020B0604030504040204" pitchFamily="50" charset="-128"/>
              </a:rPr>
              <a:t>1</a:t>
            </a:r>
            <a:r>
              <a:rPr lang="ja-JP" altLang="en-US" sz="1200">
                <a:solidFill>
                  <a:srgbClr val="656566"/>
                </a:solidFill>
                <a:latin typeface="Meiryo UI" panose="020B0604030504040204" pitchFamily="50" charset="-128"/>
                <a:ea typeface="Meiryo UI" panose="020B0604030504040204" pitchFamily="50" charset="-128"/>
              </a:rPr>
              <a:t>日以上の</a:t>
            </a:r>
            <a:endParaRPr lang="en-US" altLang="ja-JP" sz="1200" dirty="0">
              <a:solidFill>
                <a:srgbClr val="656566"/>
              </a:solidFill>
              <a:latin typeface="Meiryo UI" panose="020B0604030504040204" pitchFamily="50" charset="-128"/>
              <a:ea typeface="Meiryo UI" panose="020B0604030504040204" pitchFamily="50" charset="-128"/>
            </a:endParaRPr>
          </a:p>
          <a:p>
            <a:pPr>
              <a:lnSpc>
                <a:spcPct val="150000"/>
              </a:lnSpc>
            </a:pPr>
            <a:r>
              <a:rPr lang="ja-JP" altLang="en-US" sz="1200">
                <a:solidFill>
                  <a:srgbClr val="656566"/>
                </a:solidFill>
                <a:latin typeface="Meiryo UI" panose="020B0604030504040204" pitchFamily="50" charset="-128"/>
                <a:ea typeface="Meiryo UI" panose="020B0604030504040204" pitchFamily="50" charset="-128"/>
              </a:rPr>
              <a:t>閲覧者数</a:t>
            </a:r>
            <a:endParaRPr lang="en-US" altLang="ja-JP" sz="1200" dirty="0">
              <a:solidFill>
                <a:srgbClr val="656566"/>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E0332AD3-A257-694C-8C9B-F529D17DA949}"/>
              </a:ext>
            </a:extLst>
          </p:cNvPr>
          <p:cNvSpPr txBox="1"/>
          <p:nvPr/>
        </p:nvSpPr>
        <p:spPr>
          <a:xfrm>
            <a:off x="2626783" y="5415539"/>
            <a:ext cx="3300741" cy="251159"/>
          </a:xfrm>
          <a:prstGeom prst="rect">
            <a:avLst/>
          </a:prstGeom>
          <a:noFill/>
        </p:spPr>
        <p:txBody>
          <a:bodyPr wrap="square" rtlCol="0">
            <a:spAutoFit/>
          </a:bodyPr>
          <a:lstStyle/>
          <a:p>
            <a:pPr>
              <a:lnSpc>
                <a:spcPct val="150000"/>
              </a:lnSpc>
            </a:pPr>
            <a:r>
              <a:rPr lang="en-US" altLang="ja-JP" sz="800" dirty="0">
                <a:solidFill>
                  <a:srgbClr val="656566"/>
                </a:solidFill>
                <a:latin typeface="Meiryo UI" panose="020B0604030504040204" pitchFamily="50" charset="-128"/>
                <a:ea typeface="Meiryo UI" panose="020B0604030504040204" pitchFamily="50" charset="-128"/>
              </a:rPr>
              <a:t>※</a:t>
            </a:r>
            <a:r>
              <a:rPr lang="ja-JP" altLang="en-US" sz="800">
                <a:solidFill>
                  <a:srgbClr val="656566"/>
                </a:solidFill>
                <a:latin typeface="Meiryo UI" panose="020B0604030504040204" pitchFamily="50" charset="-128"/>
                <a:ea typeface="Meiryo UI" panose="020B0604030504040204" pitchFamily="50" charset="-128"/>
              </a:rPr>
              <a:t>出典：全国新聞総合調査（</a:t>
            </a:r>
            <a:r>
              <a:rPr lang="en-US" altLang="ja-JP" sz="800" dirty="0">
                <a:solidFill>
                  <a:srgbClr val="656566"/>
                </a:solidFill>
                <a:latin typeface="Meiryo UI" panose="020B0604030504040204" pitchFamily="50" charset="-128"/>
                <a:ea typeface="Meiryo UI" panose="020B0604030504040204" pitchFamily="50" charset="-128"/>
              </a:rPr>
              <a:t>J-READ</a:t>
            </a:r>
            <a:r>
              <a:rPr lang="ja-JP" altLang="en-US" sz="800">
                <a:solidFill>
                  <a:srgbClr val="656566"/>
                </a:solidFill>
                <a:latin typeface="Meiryo UI" panose="020B0604030504040204" pitchFamily="50" charset="-128"/>
                <a:ea typeface="Meiryo UI" panose="020B0604030504040204" pitchFamily="50" charset="-128"/>
              </a:rPr>
              <a:t>）</a:t>
            </a:r>
            <a:r>
              <a:rPr lang="en-US" altLang="ja-JP" sz="800" dirty="0">
                <a:solidFill>
                  <a:srgbClr val="656566"/>
                </a:solidFill>
                <a:latin typeface="Meiryo UI" panose="020B0604030504040204" pitchFamily="50" charset="-128"/>
                <a:ea typeface="Meiryo UI" panose="020B0604030504040204" pitchFamily="50" charset="-128"/>
              </a:rPr>
              <a:t>2019</a:t>
            </a:r>
            <a:r>
              <a:rPr lang="ja-JP" altLang="en-US" sz="800">
                <a:solidFill>
                  <a:srgbClr val="656566"/>
                </a:solidFill>
                <a:latin typeface="Meiryo UI" panose="020B0604030504040204" pitchFamily="50" charset="-128"/>
                <a:ea typeface="Meiryo UI" panose="020B0604030504040204" pitchFamily="50" charset="-128"/>
              </a:rPr>
              <a:t>年</a:t>
            </a:r>
            <a:r>
              <a:rPr lang="en-US" altLang="ja-JP" sz="800" dirty="0">
                <a:solidFill>
                  <a:srgbClr val="656566"/>
                </a:solidFill>
                <a:latin typeface="Meiryo UI" panose="020B0604030504040204" pitchFamily="50" charset="-128"/>
                <a:ea typeface="Meiryo UI" panose="020B0604030504040204" pitchFamily="50" charset="-128"/>
              </a:rPr>
              <a:t>10</a:t>
            </a:r>
            <a:r>
              <a:rPr lang="ja-JP" altLang="en-US" sz="800">
                <a:solidFill>
                  <a:srgbClr val="656566"/>
                </a:solidFill>
                <a:latin typeface="Meiryo UI" panose="020B0604030504040204" pitchFamily="50" charset="-128"/>
                <a:ea typeface="Meiryo UI" panose="020B0604030504040204" pitchFamily="50" charset="-128"/>
              </a:rPr>
              <a:t>月</a:t>
            </a:r>
            <a:endParaRPr lang="en-US" altLang="ja-JP" sz="800" dirty="0">
              <a:solidFill>
                <a:srgbClr val="656566"/>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65959E00-4786-EC45-A4AA-172A0702CD60}"/>
              </a:ext>
            </a:extLst>
          </p:cNvPr>
          <p:cNvSpPr txBox="1"/>
          <p:nvPr/>
        </p:nvSpPr>
        <p:spPr>
          <a:xfrm>
            <a:off x="488949" y="987787"/>
            <a:ext cx="9233119" cy="687048"/>
          </a:xfrm>
          <a:prstGeom prst="rect">
            <a:avLst/>
          </a:prstGeom>
          <a:noFill/>
        </p:spPr>
        <p:txBody>
          <a:bodyPr wrap="square" lIns="0" tIns="0" rIns="0" bIns="0" rtlCol="0">
            <a:spAutoFit/>
          </a:bodyPr>
          <a:lstStyle/>
          <a:p>
            <a:pPr lvl="0">
              <a:lnSpc>
                <a:spcPct val="150000"/>
              </a:lnSpc>
              <a:defRPr/>
            </a:pPr>
            <a:r>
              <a:rPr lang="ja-JP" altLang="en-US" sz="1600" b="1" kern="100" spc="80" dirty="0">
                <a:solidFill>
                  <a:srgbClr val="003963"/>
                </a:solidFill>
                <a:latin typeface="Meiryo UI" panose="020B0604030504040204" pitchFamily="34" charset="-128"/>
                <a:ea typeface="Meiryo UI" panose="020B0604030504040204" pitchFamily="34" charset="-128"/>
                <a:cs typeface="Times New Roman" panose="02020603050405020304" pitchFamily="18" charset="0"/>
              </a:rPr>
              <a:t>日本経済新聞と日経電子版の双方に広告掲載をすることで幅広い層へのリーチを実現することができます。</a:t>
            </a:r>
          </a:p>
          <a:p>
            <a:pPr lvl="0">
              <a:lnSpc>
                <a:spcPct val="150000"/>
              </a:lnSpc>
              <a:defRPr/>
            </a:pPr>
            <a:r>
              <a:rPr lang="ja-JP" altLang="en-US" sz="1600" b="1" kern="100" spc="80" dirty="0">
                <a:solidFill>
                  <a:srgbClr val="003963"/>
                </a:solidFill>
                <a:latin typeface="Meiryo UI" panose="020B0604030504040204" pitchFamily="34" charset="-128"/>
                <a:ea typeface="Meiryo UI" panose="020B0604030504040204" pitchFamily="34" charset="-128"/>
                <a:cs typeface="Times New Roman" panose="02020603050405020304" pitchFamily="18" charset="0"/>
              </a:rPr>
              <a:t>両者の週</a:t>
            </a:r>
            <a:r>
              <a:rPr lang="en-US" altLang="ja-JP" sz="1600" b="1" kern="100" spc="80" dirty="0">
                <a:solidFill>
                  <a:srgbClr val="003963"/>
                </a:solidFill>
                <a:latin typeface="Meiryo UI" panose="020B0604030504040204" pitchFamily="34" charset="-128"/>
                <a:ea typeface="Meiryo UI" panose="020B0604030504040204" pitchFamily="34" charset="-128"/>
                <a:cs typeface="Times New Roman" panose="02020603050405020304" pitchFamily="18" charset="0"/>
              </a:rPr>
              <a:t>1</a:t>
            </a:r>
            <a:r>
              <a:rPr lang="ja-JP" altLang="en-US" sz="1600" b="1" kern="100" spc="80" dirty="0">
                <a:solidFill>
                  <a:srgbClr val="003963"/>
                </a:solidFill>
                <a:latin typeface="Meiryo UI" panose="020B0604030504040204" pitchFamily="34" charset="-128"/>
                <a:ea typeface="Meiryo UI" panose="020B0604030504040204" pitchFamily="34" charset="-128"/>
                <a:cs typeface="Times New Roman" panose="02020603050405020304" pitchFamily="18" charset="0"/>
              </a:rPr>
              <a:t>日以上の閲読者数の重複は</a:t>
            </a:r>
            <a:r>
              <a:rPr lang="en-US" altLang="ja-JP" sz="1600" b="1" kern="100" spc="80" dirty="0">
                <a:solidFill>
                  <a:srgbClr val="003963"/>
                </a:solidFill>
                <a:latin typeface="Meiryo UI" panose="020B0604030504040204" pitchFamily="34" charset="-128"/>
                <a:ea typeface="Meiryo UI" panose="020B0604030504040204" pitchFamily="34" charset="-128"/>
                <a:cs typeface="Times New Roman" panose="02020603050405020304" pitchFamily="18" charset="0"/>
              </a:rPr>
              <a:t>117.2</a:t>
            </a:r>
            <a:r>
              <a:rPr lang="ja-JP" altLang="en-US" sz="1600" b="1" kern="100" spc="80" dirty="0">
                <a:solidFill>
                  <a:srgbClr val="003963"/>
                </a:solidFill>
                <a:latin typeface="Meiryo UI" panose="020B0604030504040204" pitchFamily="34" charset="-128"/>
                <a:ea typeface="Meiryo UI" panose="020B0604030504040204" pitchFamily="34" charset="-128"/>
                <a:cs typeface="Times New Roman" panose="02020603050405020304" pitchFamily="18" charset="0"/>
              </a:rPr>
              <a:t>万人に留まっています。</a:t>
            </a:r>
          </a:p>
        </p:txBody>
      </p:sp>
    </p:spTree>
    <p:extLst>
      <p:ext uri="{BB962C8B-B14F-4D97-AF65-F5344CB8AC3E}">
        <p14:creationId xmlns:p14="http://schemas.microsoft.com/office/powerpoint/2010/main" val="13193055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kern="1100" spc="50"/>
              <a:t>日経ＩＤターゲティングメール（</a:t>
            </a:r>
            <a:r>
              <a:rPr lang="en-US" altLang="ja-JP" kern="1100" spc="50"/>
              <a:t>HTML</a:t>
            </a:r>
            <a:r>
              <a:rPr lang="ja-JP" altLang="en-US" kern="1100" spc="50"/>
              <a:t>版）</a:t>
            </a:r>
            <a:endParaRPr kumimoji="1" lang="ja-JP" altLang="en-US"/>
          </a:p>
        </p:txBody>
      </p:sp>
      <p:sp>
        <p:nvSpPr>
          <p:cNvPr id="4" name="正方形/長方形 3"/>
          <p:cNvSpPr/>
          <p:nvPr/>
        </p:nvSpPr>
        <p:spPr>
          <a:xfrm>
            <a:off x="135238" y="957306"/>
            <a:ext cx="4885552" cy="220573"/>
          </a:xfrm>
          <a:prstGeom prst="rect">
            <a:avLst/>
          </a:prstGeom>
          <a:noFill/>
        </p:spPr>
        <p:txBody>
          <a:bodyPr wrap="square">
            <a:spAutoFit/>
          </a:bodyPr>
          <a:lstStyle/>
          <a:p>
            <a:pPr>
              <a:lnSpc>
                <a:spcPts val="1000"/>
              </a:lnSpc>
            </a:pP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 商品やブランド訴求にお役立てください</a:t>
            </a:r>
            <a:endParaRPr lang="ja-JP" altLang="en-US" sz="1000" kern="900" spc="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p:cNvGraphicFramePr>
            <a:graphicFrameLocks noGrp="1"/>
          </p:cNvGraphicFramePr>
          <p:nvPr/>
        </p:nvGraphicFramePr>
        <p:xfrm>
          <a:off x="166550" y="4001740"/>
          <a:ext cx="3227440" cy="1310640"/>
        </p:xfrm>
        <a:graphic>
          <a:graphicData uri="http://schemas.openxmlformats.org/drawingml/2006/table">
            <a:tbl>
              <a:tblPr firstRow="1" bandRow="1">
                <a:tableStyleId>{5940675A-B579-460E-94D1-54222C63F5DA}</a:tableStyleId>
              </a:tblPr>
              <a:tblGrid>
                <a:gridCol w="694895">
                  <a:extLst>
                    <a:ext uri="{9D8B030D-6E8A-4147-A177-3AD203B41FA5}">
                      <a16:colId xmlns:a16="http://schemas.microsoft.com/office/drawing/2014/main" val="20000"/>
                    </a:ext>
                  </a:extLst>
                </a:gridCol>
                <a:gridCol w="2532545">
                  <a:extLst>
                    <a:ext uri="{9D8B030D-6E8A-4147-A177-3AD203B41FA5}">
                      <a16:colId xmlns:a16="http://schemas.microsoft.com/office/drawing/2014/main" val="20001"/>
                    </a:ext>
                  </a:extLst>
                </a:gridCol>
              </a:tblGrid>
              <a:tr h="164719">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配信日</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平日</a:t>
                      </a:r>
                      <a:endParaRPr kumimoji="1" lang="en-US" altLang="ja-JP" sz="80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a:latin typeface="Meiryo UI" panose="020B0604030504040204" pitchFamily="50" charset="-128"/>
                          <a:ea typeface="Meiryo UI" panose="020B0604030504040204" pitchFamily="50" charset="-128"/>
                          <a:cs typeface="Meiryo UI" panose="020B0604030504040204" pitchFamily="50" charset="-128"/>
                        </a:rPr>
                        <a:t>（ただし、</a:t>
                      </a:r>
                      <a:r>
                        <a:rPr kumimoji="1" lang="en-US" altLang="ja-JP" sz="700">
                          <a:latin typeface="Meiryo UI" panose="020B0604030504040204" pitchFamily="50" charset="-128"/>
                          <a:ea typeface="Meiryo UI" panose="020B0604030504040204" pitchFamily="50" charset="-128"/>
                          <a:cs typeface="Meiryo UI" panose="020B0604030504040204" pitchFamily="50" charset="-128"/>
                        </a:rPr>
                        <a:t>GW</a:t>
                      </a:r>
                      <a:r>
                        <a:rPr kumimoji="1" lang="ja-JP" altLang="en-US" sz="700" err="1">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a:latin typeface="Meiryo UI" panose="020B0604030504040204" pitchFamily="50" charset="-128"/>
                          <a:ea typeface="Meiryo UI" panose="020B0604030504040204" pitchFamily="50" charset="-128"/>
                          <a:cs typeface="Meiryo UI" panose="020B0604030504040204" pitchFamily="50" charset="-128"/>
                        </a:rPr>
                        <a:t>年末年始や大型連休の合間は配信しない場合があります。）</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64719">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配信時間</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原則として午前</a:t>
                      </a:r>
                      <a:r>
                        <a:rPr kumimoji="1" lang="en-US" altLang="ja-JP" sz="80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時</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64719">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料金</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配信単価</a:t>
                      </a:r>
                      <a:r>
                        <a:rPr kumimoji="1" lang="en-US" altLang="ja-JP" sz="80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配信数</a:t>
                      </a:r>
                      <a:r>
                        <a:rPr kumimoji="1" lang="en-US" altLang="ja-JP" sz="800" baseline="3000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800" baseline="3000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4719">
                <a:tc>
                  <a:txBody>
                    <a:bodyPr/>
                    <a:lstStyle/>
                    <a:p>
                      <a:pPr algn="l"/>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申し込み</a:t>
                      </a:r>
                      <a:endParaRPr kumimoji="1" lang="en-US" altLang="ja-JP" sz="800" b="1">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締め切り</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a:t>
                      </a: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営業日前までに申し込みメールと別紙抽出条件設定票を申し込みアドレスと弊社担当営業へ送付</a:t>
                      </a:r>
                      <a:r>
                        <a:rPr kumimoji="0" lang="en-US" altLang="ja-JP" sz="800" b="0" i="0" u="none" strike="noStrike" cap="none" normalizeH="0" baseline="3000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cap="none" normalizeH="0" baseline="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申し込み先アドレスがテキスト版とは異なります</a:t>
                      </a:r>
                      <a:endParaRPr kumimoji="0" lang="en-US" altLang="ja-JP" sz="800" b="0" i="0" u="none" strike="noStrike" cap="none" normalizeH="0" baseline="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6" name="正方形/長方形 5"/>
          <p:cNvSpPr/>
          <p:nvPr/>
        </p:nvSpPr>
        <p:spPr>
          <a:xfrm>
            <a:off x="135237" y="1194712"/>
            <a:ext cx="5403517" cy="220573"/>
          </a:xfrm>
          <a:prstGeom prst="rect">
            <a:avLst/>
          </a:prstGeom>
          <a:noFill/>
        </p:spPr>
        <p:txBody>
          <a:bodyPr wrap="square">
            <a:spAutoFit/>
          </a:bodyPr>
          <a:lstStyle/>
          <a:p>
            <a:pPr>
              <a:lnSpc>
                <a:spcPts val="1000"/>
              </a:lnSpc>
            </a:pP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通限定です</a:t>
            </a:r>
          </a:p>
        </p:txBody>
      </p:sp>
      <p:sp>
        <p:nvSpPr>
          <p:cNvPr id="7" name="正方形/長方形 6"/>
          <p:cNvSpPr/>
          <p:nvPr/>
        </p:nvSpPr>
        <p:spPr>
          <a:xfrm>
            <a:off x="193359" y="3311622"/>
            <a:ext cx="6810187" cy="415498"/>
          </a:xfrm>
          <a:prstGeom prst="rect">
            <a:avLst/>
          </a:prstGeom>
          <a:noFill/>
          <a:ln>
            <a:noFill/>
          </a:ln>
        </p:spPr>
        <p:txBody>
          <a:bodyPr wrap="square">
            <a:spAutoFit/>
          </a:bodyPr>
          <a:lstStyle/>
          <a:p>
            <a:r>
              <a:rPr lang="en-US" altLang="ja-JP" sz="700">
                <a:solidFill>
                  <a:prstClr val="black"/>
                </a:solidFill>
                <a:latin typeface="HGPｺﾞｼｯｸM" panose="020B0600000000000000" pitchFamily="50" charset="-128"/>
                <a:ea typeface="HGPｺﾞｼｯｸM" panose="020B0600000000000000" pitchFamily="50" charset="-128"/>
              </a:rPr>
              <a:t>※</a:t>
            </a:r>
            <a:r>
              <a:rPr lang="ja-JP" altLang="en-US" sz="700">
                <a:solidFill>
                  <a:prstClr val="black"/>
                </a:solidFill>
                <a:latin typeface="HGPｺﾞｼｯｸM" panose="020B0600000000000000" pitchFamily="50" charset="-128"/>
                <a:ea typeface="HGPｺﾞｼｯｸM" panose="020B0600000000000000" pitchFamily="50" charset="-128"/>
              </a:rPr>
              <a:t>　基本単価には地域と興味関心分野を含みます。地域は必須選択項目です。</a:t>
            </a:r>
            <a:endParaRPr lang="en-US" altLang="ja-JP" sz="700">
              <a:solidFill>
                <a:prstClr val="black"/>
              </a:solidFill>
              <a:latin typeface="HGPｺﾞｼｯｸM" panose="020B0600000000000000" pitchFamily="50" charset="-128"/>
              <a:ea typeface="HGPｺﾞｼｯｸM" panose="020B0600000000000000" pitchFamily="50" charset="-128"/>
            </a:endParaRPr>
          </a:p>
          <a:p>
            <a:r>
              <a:rPr lang="en-US" altLang="ja-JP" sz="700">
                <a:solidFill>
                  <a:prstClr val="black"/>
                </a:solidFill>
                <a:latin typeface="HGPｺﾞｼｯｸM" panose="020B0600000000000000" pitchFamily="50" charset="-128"/>
                <a:ea typeface="HGPｺﾞｼｯｸM" panose="020B0600000000000000" pitchFamily="50" charset="-128"/>
              </a:rPr>
              <a:t>※</a:t>
            </a:r>
            <a:r>
              <a:rPr lang="ja-JP" altLang="en-US" sz="700">
                <a:solidFill>
                  <a:prstClr val="black"/>
                </a:solidFill>
                <a:latin typeface="HGPｺﾞｼｯｸM" panose="020B0600000000000000" pitchFamily="50" charset="-128"/>
                <a:ea typeface="HGPｺﾞｼｯｸM" panose="020B0600000000000000" pitchFamily="50" charset="-128"/>
              </a:rPr>
              <a:t>　属性項目分類は</a:t>
            </a:r>
            <a:r>
              <a:rPr lang="en-US" altLang="ja-JP" sz="700">
                <a:solidFill>
                  <a:prstClr val="black"/>
                </a:solidFill>
                <a:latin typeface="HGPｺﾞｼｯｸM" panose="020B0600000000000000" pitchFamily="50" charset="-128"/>
                <a:ea typeface="HGPｺﾞｼｯｸM" panose="020B0600000000000000" pitchFamily="50" charset="-128"/>
              </a:rPr>
              <a:t>P51</a:t>
            </a:r>
            <a:r>
              <a:rPr lang="ja-JP" altLang="en-US" sz="700">
                <a:solidFill>
                  <a:prstClr val="black"/>
                </a:solidFill>
                <a:latin typeface="HGPｺﾞｼｯｸM" panose="020B0600000000000000" pitchFamily="50" charset="-128"/>
                <a:ea typeface="HGPｺﾞｼｯｸM" panose="020B0600000000000000" pitchFamily="50" charset="-128"/>
              </a:rPr>
              <a:t>をご参照ください。</a:t>
            </a:r>
            <a:endParaRPr lang="en-US" altLang="ja-JP" sz="700">
              <a:solidFill>
                <a:prstClr val="black"/>
              </a:solidFill>
              <a:latin typeface="HGPｺﾞｼｯｸM" panose="020B0600000000000000" pitchFamily="50" charset="-128"/>
              <a:ea typeface="HGPｺﾞｼｯｸM" panose="020B0600000000000000" pitchFamily="50" charset="-128"/>
            </a:endParaRPr>
          </a:p>
          <a:p>
            <a:r>
              <a:rPr kumimoji="0" lang="en-US" altLang="ja-JP" sz="700">
                <a:solidFill>
                  <a:srgbClr val="000000"/>
                </a:solidFill>
                <a:latin typeface="HGPｺﾞｼｯｸM" panose="020B0600000000000000" pitchFamily="50" charset="-128"/>
                <a:ea typeface="HGPｺﾞｼｯｸM" panose="020B0600000000000000" pitchFamily="50" charset="-128"/>
              </a:rPr>
              <a:t>※</a:t>
            </a:r>
            <a:r>
              <a:rPr kumimoji="0" lang="ja-JP" altLang="en-US" sz="700">
                <a:solidFill>
                  <a:srgbClr val="000000"/>
                </a:solidFill>
                <a:latin typeface="HGPｺﾞｼｯｸM" panose="020B0600000000000000" pitchFamily="50" charset="-128"/>
                <a:ea typeface="HGPｺﾞｼｯｸM" panose="020B0600000000000000" pitchFamily="50" charset="-128"/>
              </a:rPr>
              <a:t>　属性掛け合わせは地域と興味関心分野を除く４属性までです。属性をベースに抽出した対象者全件から、件数を絞った送信も可能です。詳細は営業担当までご相談ください。</a:t>
            </a:r>
            <a:endParaRPr kumimoji="0" lang="en-US" altLang="ja-JP" sz="700">
              <a:solidFill>
                <a:srgbClr val="000000"/>
              </a:solidFill>
              <a:latin typeface="HGPｺﾞｼｯｸM" panose="020B0600000000000000" pitchFamily="50" charset="-128"/>
              <a:ea typeface="HGPｺﾞｼｯｸM" panose="020B0600000000000000" pitchFamily="50" charset="-128"/>
            </a:endParaRPr>
          </a:p>
        </p:txBody>
      </p:sp>
      <p:sp>
        <p:nvSpPr>
          <p:cNvPr id="8" name="テキスト ボックス 7"/>
          <p:cNvSpPr txBox="1"/>
          <p:nvPr/>
        </p:nvSpPr>
        <p:spPr>
          <a:xfrm>
            <a:off x="58551" y="5358043"/>
            <a:ext cx="3474028" cy="415498"/>
          </a:xfrm>
          <a:prstGeom prst="rect">
            <a:avLst/>
          </a:prstGeom>
          <a:noFill/>
        </p:spPr>
        <p:txBody>
          <a:bodyPr wrap="none" rtlCol="0">
            <a:spAutoFit/>
          </a:bodyPr>
          <a:lstStyle/>
          <a:p>
            <a:pPr marL="266700" indent="-266700"/>
            <a:r>
              <a:rPr kumimoji="0" lang="en-US" altLang="ja-JP" sz="700">
                <a:solidFill>
                  <a:prstClr val="black"/>
                </a:solidFill>
                <a:latin typeface="HGPｺﾞｼｯｸM" panose="020B0600000000000000" pitchFamily="50" charset="-128"/>
                <a:ea typeface="HGPｺﾞｼｯｸM" panose="020B0600000000000000" pitchFamily="50" charset="-128"/>
              </a:rPr>
              <a:t>※</a:t>
            </a:r>
            <a:r>
              <a:rPr kumimoji="0" lang="ja-JP" altLang="en-US" sz="700">
                <a:solidFill>
                  <a:prstClr val="black"/>
                </a:solidFill>
                <a:latin typeface="HGPｺﾞｼｯｸM" panose="020B0600000000000000" pitchFamily="50" charset="-128"/>
                <a:ea typeface="HGPｺﾞｼｯｸM" panose="020B0600000000000000" pitchFamily="50" charset="-128"/>
              </a:rPr>
              <a:t>１　１回送信あたり（メール配信数にかかわらず）ベース料金として</a:t>
            </a:r>
            <a:r>
              <a:rPr kumimoji="0" lang="en-US" altLang="ja-JP" sz="700">
                <a:solidFill>
                  <a:prstClr val="black"/>
                </a:solidFill>
                <a:latin typeface="HGPｺﾞｼｯｸM" panose="020B0600000000000000" pitchFamily="50" charset="-128"/>
                <a:ea typeface="HGPｺﾞｼｯｸM" panose="020B0600000000000000" pitchFamily="50" charset="-128"/>
              </a:rPr>
              <a:t>30</a:t>
            </a:r>
            <a:r>
              <a:rPr kumimoji="0" lang="ja-JP" altLang="en-US" sz="700">
                <a:solidFill>
                  <a:prstClr val="black"/>
                </a:solidFill>
                <a:latin typeface="HGPｺﾞｼｯｸM" panose="020B0600000000000000" pitchFamily="50" charset="-128"/>
                <a:ea typeface="HGPｺﾞｼｯｸM" panose="020B0600000000000000" pitchFamily="50" charset="-128"/>
              </a:rPr>
              <a:t>万円から承ります。</a:t>
            </a:r>
          </a:p>
          <a:p>
            <a:pPr marL="266700" indent="-266700"/>
            <a:r>
              <a:rPr kumimoji="0" lang="en-US" altLang="ja-JP" sz="700">
                <a:solidFill>
                  <a:prstClr val="black"/>
                </a:solidFill>
                <a:latin typeface="HGPｺﾞｼｯｸM" panose="020B0600000000000000" pitchFamily="50" charset="-128"/>
                <a:ea typeface="HGPｺﾞｼｯｸM" panose="020B0600000000000000" pitchFamily="50" charset="-128"/>
              </a:rPr>
              <a:t>※2</a:t>
            </a:r>
            <a:r>
              <a:rPr kumimoji="0" lang="ja-JP" altLang="en-US" sz="700">
                <a:solidFill>
                  <a:prstClr val="black"/>
                </a:solidFill>
                <a:latin typeface="HGPｺﾞｼｯｸM" panose="020B0600000000000000" pitchFamily="50" charset="-128"/>
                <a:ea typeface="HGPｺﾞｼｯｸM" panose="020B0600000000000000" pitchFamily="50" charset="-128"/>
              </a:rPr>
              <a:t>　抽出条件設定票は</a:t>
            </a:r>
            <a:r>
              <a:rPr kumimoji="0" lang="en-US" altLang="ja-JP" sz="700">
                <a:solidFill>
                  <a:prstClr val="black"/>
                </a:solidFill>
                <a:latin typeface="HGPｺﾞｼｯｸM" panose="020B0600000000000000" pitchFamily="50" charset="-128"/>
                <a:ea typeface="HGPｺﾞｼｯｸM" panose="020B0600000000000000" pitchFamily="50" charset="-128"/>
              </a:rPr>
              <a:t>Web</a:t>
            </a:r>
            <a:r>
              <a:rPr kumimoji="0" lang="ja-JP" altLang="en-US" sz="700">
                <a:solidFill>
                  <a:prstClr val="black"/>
                </a:solidFill>
                <a:latin typeface="HGPｺﾞｼｯｸM" panose="020B0600000000000000" pitchFamily="50" charset="-128"/>
                <a:ea typeface="HGPｺﾞｼｯｸM" panose="020B0600000000000000" pitchFamily="50" charset="-128"/>
              </a:rPr>
              <a:t>広告ガイドからダウンロード可能です。</a:t>
            </a:r>
            <a:endParaRPr kumimoji="0" lang="en-US" altLang="ja-JP" sz="700">
              <a:solidFill>
                <a:prstClr val="black"/>
              </a:solidFill>
              <a:latin typeface="HGPｺﾞｼｯｸM" panose="020B0600000000000000" pitchFamily="50" charset="-128"/>
              <a:ea typeface="HGPｺﾞｼｯｸM" panose="020B0600000000000000" pitchFamily="50" charset="-128"/>
            </a:endParaRPr>
          </a:p>
          <a:p>
            <a:pPr marL="266700" indent="-266700"/>
            <a:r>
              <a:rPr kumimoji="0" lang="en-US" altLang="ja-JP" sz="700">
                <a:solidFill>
                  <a:prstClr val="black"/>
                </a:solidFill>
                <a:latin typeface="HGPｺﾞｼｯｸM" panose="020B0600000000000000" pitchFamily="50" charset="-128"/>
                <a:ea typeface="HGPｺﾞｼｯｸM" panose="020B0600000000000000" pitchFamily="50" charset="-128"/>
              </a:rPr>
              <a:t>※</a:t>
            </a:r>
            <a:r>
              <a:rPr kumimoji="0" lang="ja-JP" altLang="en-US" sz="700">
                <a:solidFill>
                  <a:prstClr val="black"/>
                </a:solidFill>
                <a:latin typeface="HGPｺﾞｼｯｸM" panose="020B0600000000000000" pitchFamily="50" charset="-128"/>
                <a:ea typeface="HGPｺﾞｼｯｸM" panose="020B0600000000000000" pitchFamily="50" charset="-128"/>
              </a:rPr>
              <a:t>　　配信から７営業日後に、配信数、クリック数の配信報告書をお届けいたします。</a:t>
            </a:r>
            <a:endParaRPr kumimoji="0" lang="en-US" altLang="ja-JP" sz="700">
              <a:solidFill>
                <a:prstClr val="black"/>
              </a:solidFill>
              <a:latin typeface="HGPｺﾞｼｯｸM" panose="020B0600000000000000" pitchFamily="50" charset="-128"/>
              <a:ea typeface="HGPｺﾞｼｯｸM" panose="020B0600000000000000" pitchFamily="50" charset="-128"/>
            </a:endParaRPr>
          </a:p>
        </p:txBody>
      </p:sp>
      <p:graphicFrame>
        <p:nvGraphicFramePr>
          <p:cNvPr id="9" name="表 8"/>
          <p:cNvGraphicFramePr>
            <a:graphicFrameLocks noGrp="1"/>
          </p:cNvGraphicFramePr>
          <p:nvPr/>
        </p:nvGraphicFramePr>
        <p:xfrm>
          <a:off x="3592821" y="3993427"/>
          <a:ext cx="3640001" cy="883920"/>
        </p:xfrm>
        <a:graphic>
          <a:graphicData uri="http://schemas.openxmlformats.org/drawingml/2006/table">
            <a:tbl>
              <a:tblPr firstRow="1" bandRow="1">
                <a:tableStyleId>{5940675A-B579-460E-94D1-54222C63F5DA}</a:tableStyleId>
              </a:tblPr>
              <a:tblGrid>
                <a:gridCol w="764995">
                  <a:extLst>
                    <a:ext uri="{9D8B030D-6E8A-4147-A177-3AD203B41FA5}">
                      <a16:colId xmlns:a16="http://schemas.microsoft.com/office/drawing/2014/main" val="20000"/>
                    </a:ext>
                  </a:extLst>
                </a:gridCol>
                <a:gridCol w="2875006">
                  <a:extLst>
                    <a:ext uri="{9D8B030D-6E8A-4147-A177-3AD203B41FA5}">
                      <a16:colId xmlns:a16="http://schemas.microsoft.com/office/drawing/2014/main" val="20001"/>
                    </a:ext>
                  </a:extLst>
                </a:gridCol>
              </a:tblGrid>
              <a:tr h="164719">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入稿素材</a:t>
                      </a:r>
                      <a:endParaRPr kumimoji="1" lang="en-US" altLang="ja-JP" sz="800" b="1">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タイトル</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全角</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a:t>
                      </a:r>
                      <a:r>
                        <a:rPr kumimoji="0" lang="zh-CN"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文字以内</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64719">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入稿素材</a:t>
                      </a:r>
                      <a:endParaRPr kumimoji="1" lang="en-US" altLang="ja-JP" sz="800" b="1">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本文</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本文</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HTML</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に弊社指定ヘッダー・フッターを挿入した完全原稿で入稿</a:t>
                      </a:r>
                      <a:endParaRPr kumimoji="0" lang="zh-TW"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64719">
                <a:tc>
                  <a:txBody>
                    <a:bodyPr/>
                    <a:lstStyle/>
                    <a:p>
                      <a:pPr algn="l"/>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入稿締め切り</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営業日前</a:t>
                      </a:r>
                      <a:r>
                        <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a:t>
                      </a:r>
                      <a:r>
                        <a:rPr kumimoji="0" lang="ja-JP" altLang="en-US"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時</a:t>
                      </a:r>
                      <a:r>
                        <a:rPr kumimoji="1" lang="en-US" altLang="ja-JP" sz="800" baseline="30000" dirty="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800" baseline="300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10" name="表 9"/>
          <p:cNvGraphicFramePr>
            <a:graphicFrameLocks noGrp="1"/>
          </p:cNvGraphicFramePr>
          <p:nvPr/>
        </p:nvGraphicFramePr>
        <p:xfrm>
          <a:off x="957796" y="2775506"/>
          <a:ext cx="5662416" cy="535560"/>
        </p:xfrm>
        <a:graphic>
          <a:graphicData uri="http://schemas.openxmlformats.org/drawingml/2006/table">
            <a:tbl>
              <a:tblPr firstRow="1" bandRow="1">
                <a:tableStyleId>{5C22544A-7EE6-4342-B048-85BDC9FD1C3A}</a:tableStyleId>
              </a:tblPr>
              <a:tblGrid>
                <a:gridCol w="943736">
                  <a:extLst>
                    <a:ext uri="{9D8B030D-6E8A-4147-A177-3AD203B41FA5}">
                      <a16:colId xmlns:a16="http://schemas.microsoft.com/office/drawing/2014/main" val="20002"/>
                    </a:ext>
                  </a:extLst>
                </a:gridCol>
                <a:gridCol w="943736">
                  <a:extLst>
                    <a:ext uri="{9D8B030D-6E8A-4147-A177-3AD203B41FA5}">
                      <a16:colId xmlns:a16="http://schemas.microsoft.com/office/drawing/2014/main" val="20000"/>
                    </a:ext>
                  </a:extLst>
                </a:gridCol>
                <a:gridCol w="943736">
                  <a:extLst>
                    <a:ext uri="{9D8B030D-6E8A-4147-A177-3AD203B41FA5}">
                      <a16:colId xmlns:a16="http://schemas.microsoft.com/office/drawing/2014/main" val="20001"/>
                    </a:ext>
                  </a:extLst>
                </a:gridCol>
                <a:gridCol w="943736">
                  <a:extLst>
                    <a:ext uri="{9D8B030D-6E8A-4147-A177-3AD203B41FA5}">
                      <a16:colId xmlns:a16="http://schemas.microsoft.com/office/drawing/2014/main" val="20003"/>
                    </a:ext>
                  </a:extLst>
                </a:gridCol>
                <a:gridCol w="943736">
                  <a:extLst>
                    <a:ext uri="{9D8B030D-6E8A-4147-A177-3AD203B41FA5}">
                      <a16:colId xmlns:a16="http://schemas.microsoft.com/office/drawing/2014/main" val="20004"/>
                    </a:ext>
                  </a:extLst>
                </a:gridCol>
                <a:gridCol w="943736">
                  <a:extLst>
                    <a:ext uri="{9D8B030D-6E8A-4147-A177-3AD203B41FA5}">
                      <a16:colId xmlns:a16="http://schemas.microsoft.com/office/drawing/2014/main" val="20005"/>
                    </a:ext>
                  </a:extLst>
                </a:gridCol>
              </a:tblGrid>
              <a:tr h="188595">
                <a:tc>
                  <a:txBody>
                    <a:bodyPr/>
                    <a:lstStyle/>
                    <a:p>
                      <a:pPr algn="ctr"/>
                      <a:endPar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36000" marB="36000">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基本単価</a:t>
                      </a:r>
                    </a:p>
                  </a:txBody>
                  <a:tcPr marL="93877" marR="93877" marT="36000" marB="36000">
                    <a:lnL w="12700" cap="flat" cmpd="sng" algn="ctr">
                      <a:solidFill>
                        <a:srgbClr val="1E5780"/>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en-US" altLang="ja-JP"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属性</a:t>
                      </a:r>
                    </a:p>
                  </a:txBody>
                  <a:tcPr marL="93877" marR="93877" marT="36000" marB="36000">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en-US" altLang="ja-JP"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属性</a:t>
                      </a:r>
                    </a:p>
                  </a:txBody>
                  <a:tcPr marL="93877" marR="93877" marT="36000" marB="36000">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en-US" altLang="ja-JP"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属性</a:t>
                      </a:r>
                    </a:p>
                  </a:txBody>
                  <a:tcPr marL="93877" marR="93877" marT="36000" marB="36000">
                    <a:lnL w="12700" cap="flat" cmpd="sng" algn="ctr">
                      <a:solidFill>
                        <a:srgbClr val="E1E6EF"/>
                      </a:solidFill>
                      <a:prstDash val="solid"/>
                      <a:round/>
                      <a:headEnd type="none" w="med" len="med"/>
                      <a:tailEnd type="none" w="med" len="med"/>
                    </a:lnL>
                    <a:lnR w="12700" cap="flat" cmpd="sng" algn="ctr">
                      <a:solidFill>
                        <a:srgbClr val="E1E6EF"/>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tc>
                  <a:txBody>
                    <a:bodyPr/>
                    <a:lstStyle/>
                    <a:p>
                      <a:pPr algn="ctr"/>
                      <a:r>
                        <a:rPr kumimoji="1" lang="en-US" altLang="ja-JP"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b="1">
                          <a:solidFill>
                            <a:schemeClr val="bg1"/>
                          </a:solidFill>
                          <a:latin typeface="Meiryo UI" panose="020B0604030504040204" pitchFamily="50" charset="-128"/>
                          <a:ea typeface="Meiryo UI" panose="020B0604030504040204" pitchFamily="50" charset="-128"/>
                          <a:cs typeface="Meiryo UI" panose="020B0604030504040204" pitchFamily="50" charset="-128"/>
                        </a:rPr>
                        <a:t>属性</a:t>
                      </a:r>
                    </a:p>
                  </a:txBody>
                  <a:tcPr marL="93877" marR="93877" marT="36000" marB="36000">
                    <a:lnL w="12700" cap="flat" cmpd="sng" algn="ctr">
                      <a:solidFill>
                        <a:srgbClr val="E1E6EF"/>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856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5780"/>
                    </a:solidFill>
                  </a:tcPr>
                </a:tc>
                <a:extLst>
                  <a:ext uri="{0D108BD9-81ED-4DB2-BD59-A6C34878D82A}">
                    <a16:rowId xmlns:a16="http://schemas.microsoft.com/office/drawing/2014/main" val="10000"/>
                  </a:ext>
                </a:extLst>
              </a:tr>
              <a:tr h="326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a:solidFill>
                            <a:srgbClr val="1E5780"/>
                          </a:solidFill>
                          <a:latin typeface="Meiryo UI" panose="020B0604030504040204" pitchFamily="50" charset="-128"/>
                          <a:ea typeface="Meiryo UI" panose="020B0604030504040204" pitchFamily="50" charset="-128"/>
                          <a:cs typeface="Meiryo UI" panose="020B0604030504040204" pitchFamily="50" charset="-128"/>
                        </a:rPr>
                        <a:t>料金</a:t>
                      </a: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85680"/>
                      </a:solidFill>
                      <a:prstDash val="solid"/>
                      <a:round/>
                      <a:headEnd type="none" w="med" len="med"/>
                      <a:tailEnd type="none" w="med" len="med"/>
                    </a:lnB>
                    <a:lnTlToBr w="12700" cmpd="sng">
                      <a:noFill/>
                      <a:prstDash val="solid"/>
                    </a:lnTlToBr>
                    <a:lnBlToTr w="12700" cmpd="sng">
                      <a:noFill/>
                      <a:prstDash val="solid"/>
                    </a:lnBlToTr>
                    <a:solidFill>
                      <a:srgbClr val="C5D0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@70-</a:t>
                      </a:r>
                      <a:endPar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85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@90-</a:t>
                      </a:r>
                      <a:endPar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85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85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base" latinLnBrk="0" hangingPunct="1">
                        <a:lnSpc>
                          <a:spcPct val="100000"/>
                        </a:lnSpc>
                        <a:spcBef>
                          <a:spcPts val="200"/>
                        </a:spcBef>
                        <a:spcAft>
                          <a:spcPct val="0"/>
                        </a:spcAft>
                        <a:buClrTx/>
                        <a:buSzTx/>
                        <a:buFontTx/>
                        <a:buNone/>
                        <a:tabLst/>
                        <a:defRPr/>
                      </a:pP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@110-</a:t>
                      </a:r>
                      <a:endPar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85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base" latinLnBrk="0" hangingPunct="1">
                        <a:lnSpc>
                          <a:spcPct val="100000"/>
                        </a:lnSpc>
                        <a:spcBef>
                          <a:spcPts val="200"/>
                        </a:spcBef>
                        <a:spcAft>
                          <a:spcPct val="0"/>
                        </a:spcAft>
                        <a:buClrTx/>
                        <a:buSzTx/>
                        <a:buFontTx/>
                        <a:buNone/>
                        <a:tabLst/>
                        <a:defRPr/>
                      </a:pPr>
                      <a:r>
                        <a:rPr kumimoji="1" lang="en-US" altLang="ja-JP"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@120-</a:t>
                      </a:r>
                      <a:endParaRPr kumimoji="1" lang="ja-JP" altLang="en-US" sz="105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877" marR="93877" marT="0" marB="0" anchor="ctr">
                    <a:lnL w="12700" cap="flat" cmpd="sng" algn="ctr">
                      <a:solidFill>
                        <a:srgbClr val="185680"/>
                      </a:solidFill>
                      <a:prstDash val="solid"/>
                      <a:round/>
                      <a:headEnd type="none" w="med" len="med"/>
                      <a:tailEnd type="none" w="med" len="med"/>
                    </a:lnL>
                    <a:lnR w="12700" cap="flat" cmpd="sng" algn="ctr">
                      <a:solidFill>
                        <a:srgbClr val="1856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85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11" name="テキスト ボックス 10"/>
          <p:cNvSpPr txBox="1"/>
          <p:nvPr/>
        </p:nvSpPr>
        <p:spPr>
          <a:xfrm>
            <a:off x="-515389" y="6168044"/>
            <a:ext cx="45719" cy="369332"/>
          </a:xfrm>
          <a:prstGeom prst="rect">
            <a:avLst/>
          </a:prstGeom>
          <a:noFill/>
        </p:spPr>
        <p:txBody>
          <a:bodyPr wrap="square" rtlCol="0">
            <a:spAutoFit/>
          </a:bodyPr>
          <a:lstStyle/>
          <a:p>
            <a:endParaRPr lang="ja-JP" altLang="en-US">
              <a:solidFill>
                <a:prstClr val="black"/>
              </a:solidFill>
            </a:endParaRPr>
          </a:p>
        </p:txBody>
      </p:sp>
      <p:sp>
        <p:nvSpPr>
          <p:cNvPr id="13" name="正方形/長方形 12"/>
          <p:cNvSpPr>
            <a:spLocks noChangeArrowheads="1"/>
          </p:cNvSpPr>
          <p:nvPr/>
        </p:nvSpPr>
        <p:spPr bwMode="auto">
          <a:xfrm>
            <a:off x="3511127" y="4893199"/>
            <a:ext cx="380143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80975" indent="-180975"/>
            <a:r>
              <a:rPr kumimoji="0" lang="en-US" altLang="ja-JP" sz="700">
                <a:solidFill>
                  <a:prstClr val="black"/>
                </a:solidFill>
                <a:latin typeface="HGPｺﾞｼｯｸM" panose="020B0600000000000000" pitchFamily="50" charset="-128"/>
                <a:ea typeface="HGPｺﾞｼｯｸM" panose="020B0600000000000000" pitchFamily="50" charset="-128"/>
              </a:rPr>
              <a:t>※</a:t>
            </a:r>
            <a:r>
              <a:rPr kumimoji="0" lang="ja-JP" altLang="en-US" sz="700">
                <a:solidFill>
                  <a:prstClr val="black"/>
                </a:solidFill>
                <a:latin typeface="HGPｺﾞｼｯｸM" panose="020B0600000000000000" pitchFamily="50" charset="-128"/>
                <a:ea typeface="HGPｺﾞｼｯｸM" panose="020B0600000000000000" pitchFamily="50" charset="-128"/>
              </a:rPr>
              <a:t>　 入稿時にリンク先が未アップの場合は、サイト画面キャプチャをご送付ください。</a:t>
            </a:r>
            <a:endParaRPr kumimoji="0" lang="en-US" altLang="ja-JP" sz="700">
              <a:solidFill>
                <a:prstClr val="black"/>
              </a:solidFill>
              <a:latin typeface="HGPｺﾞｼｯｸM" panose="020B0600000000000000" pitchFamily="50" charset="-128"/>
              <a:ea typeface="HGPｺﾞｼｯｸM" panose="020B0600000000000000" pitchFamily="50" charset="-128"/>
            </a:endParaRPr>
          </a:p>
          <a:p>
            <a:pPr marL="180975" indent="-180975"/>
            <a:r>
              <a:rPr kumimoji="0" lang="ja-JP" altLang="en-US" sz="700">
                <a:solidFill>
                  <a:prstClr val="black"/>
                </a:solidFill>
                <a:latin typeface="HGPｺﾞｼｯｸM" panose="020B0600000000000000" pitchFamily="50" charset="-128"/>
                <a:ea typeface="HGPｺﾞｼｯｸM" panose="020B0600000000000000" pitchFamily="50" charset="-128"/>
              </a:rPr>
              <a:t>　　  またサイトアップ予定日時をお知らせください。</a:t>
            </a:r>
            <a:endParaRPr kumimoji="0" lang="en-US" altLang="ja-JP" sz="700">
              <a:solidFill>
                <a:prstClr val="black"/>
              </a:solidFill>
              <a:latin typeface="HGPｺﾞｼｯｸM" panose="020B0600000000000000" pitchFamily="50" charset="-128"/>
              <a:ea typeface="HGPｺﾞｼｯｸM" panose="020B0600000000000000" pitchFamily="50" charset="-128"/>
            </a:endParaRPr>
          </a:p>
          <a:p>
            <a:pPr marL="180975" indent="-180975"/>
            <a:r>
              <a:rPr kumimoji="0" lang="en-US" altLang="ja-JP" sz="700">
                <a:solidFill>
                  <a:prstClr val="black"/>
                </a:solidFill>
                <a:latin typeface="HGPｺﾞｼｯｸM" panose="020B0600000000000000" pitchFamily="50" charset="-128"/>
                <a:ea typeface="HGPｺﾞｼｯｸM" panose="020B0600000000000000" pitchFamily="50" charset="-128"/>
              </a:rPr>
              <a:t>※</a:t>
            </a:r>
            <a:r>
              <a:rPr kumimoji="0" lang="ja-JP" altLang="en-US" sz="700">
                <a:solidFill>
                  <a:prstClr val="black"/>
                </a:solidFill>
                <a:latin typeface="HGPｺﾞｼｯｸM" panose="020B0600000000000000" pitchFamily="50" charset="-128"/>
                <a:ea typeface="HGPｺﾞｼｯｸM" panose="020B0600000000000000" pitchFamily="50" charset="-128"/>
              </a:rPr>
              <a:t>　 リンク先は配信日の</a:t>
            </a:r>
            <a:r>
              <a:rPr kumimoji="0" lang="en-US" altLang="ja-JP" sz="700">
                <a:solidFill>
                  <a:prstClr val="black"/>
                </a:solidFill>
                <a:latin typeface="HGPｺﾞｼｯｸM" panose="020B0600000000000000" pitchFamily="50" charset="-128"/>
                <a:ea typeface="HGPｺﾞｼｯｸM" panose="020B0600000000000000" pitchFamily="50" charset="-128"/>
              </a:rPr>
              <a:t>4</a:t>
            </a:r>
            <a:r>
              <a:rPr kumimoji="0" lang="ja-JP" altLang="en-US" sz="700">
                <a:solidFill>
                  <a:prstClr val="black"/>
                </a:solidFill>
                <a:latin typeface="HGPｺﾞｼｯｸM" panose="020B0600000000000000" pitchFamily="50" charset="-128"/>
                <a:ea typeface="HGPｺﾞｼｯｸM" panose="020B0600000000000000" pitchFamily="50" charset="-128"/>
              </a:rPr>
              <a:t>営業日前までには公開してください。</a:t>
            </a:r>
            <a:endParaRPr kumimoji="0" lang="en-US" altLang="ja-JP" sz="700">
              <a:solidFill>
                <a:prstClr val="black"/>
              </a:solidFill>
              <a:latin typeface="HGPｺﾞｼｯｸM" panose="020B0600000000000000" pitchFamily="50" charset="-128"/>
              <a:ea typeface="HGPｺﾞｼｯｸM" panose="020B0600000000000000" pitchFamily="50" charset="-128"/>
            </a:endParaRPr>
          </a:p>
          <a:p>
            <a:pPr marL="180975" indent="-180975"/>
            <a:r>
              <a:rPr kumimoji="0" lang="en-US" altLang="ja-JP" sz="700">
                <a:solidFill>
                  <a:prstClr val="black"/>
                </a:solidFill>
                <a:latin typeface="HGPｺﾞｼｯｸM" panose="020B0600000000000000" pitchFamily="50" charset="-128"/>
                <a:ea typeface="HGPｺﾞｼｯｸM" panose="020B0600000000000000" pitchFamily="50" charset="-128"/>
              </a:rPr>
              <a:t>※</a:t>
            </a:r>
            <a:r>
              <a:rPr kumimoji="0" lang="ja-JP" altLang="en-US" sz="700">
                <a:solidFill>
                  <a:prstClr val="black"/>
                </a:solidFill>
                <a:latin typeface="HGPｺﾞｼｯｸM" panose="020B0600000000000000" pitchFamily="50" charset="-128"/>
                <a:ea typeface="HGPｺﾞｼｯｸM" panose="020B0600000000000000" pitchFamily="50" charset="-128"/>
              </a:rPr>
              <a:t>　 メールソフトによっては画像が表示されない場合があります。</a:t>
            </a:r>
            <a:endParaRPr kumimoji="0" lang="en-US" altLang="ja-JP" sz="700">
              <a:solidFill>
                <a:prstClr val="black"/>
              </a:solidFill>
              <a:latin typeface="HGPｺﾞｼｯｸM" panose="020B0600000000000000" pitchFamily="50" charset="-128"/>
              <a:ea typeface="HGPｺﾞｼｯｸM" panose="020B0600000000000000" pitchFamily="50" charset="-128"/>
            </a:endParaRPr>
          </a:p>
          <a:p>
            <a:pPr marL="180975" indent="-180975"/>
            <a:r>
              <a:rPr kumimoji="0" lang="ja-JP" altLang="en-US" sz="700">
                <a:solidFill>
                  <a:prstClr val="black"/>
                </a:solidFill>
                <a:latin typeface="HGPｺﾞｼｯｸM" panose="020B0600000000000000" pitchFamily="50" charset="-128"/>
                <a:ea typeface="HGPｺﾞｼｯｸM" panose="020B0600000000000000" pitchFamily="50" charset="-128"/>
              </a:rPr>
              <a:t>　　  ヘッダーでブラウザー表示を促す記載をします。</a:t>
            </a:r>
          </a:p>
          <a:p>
            <a:pPr marL="180975" indent="-180975"/>
            <a:r>
              <a:rPr kumimoji="0" lang="en-US" altLang="ja-JP" sz="700">
                <a:solidFill>
                  <a:prstClr val="black"/>
                </a:solidFill>
                <a:latin typeface="HGPｺﾞｼｯｸM" panose="020B0600000000000000" pitchFamily="50" charset="-128"/>
                <a:ea typeface="HGPｺﾞｼｯｸM" panose="020B0600000000000000" pitchFamily="50" charset="-128"/>
              </a:rPr>
              <a:t>※</a:t>
            </a:r>
            <a:r>
              <a:rPr kumimoji="0" lang="ja-JP" altLang="en-US" sz="700">
                <a:solidFill>
                  <a:prstClr val="black"/>
                </a:solidFill>
                <a:latin typeface="HGPｺﾞｼｯｸM" panose="020B0600000000000000" pitchFamily="50" charset="-128"/>
                <a:ea typeface="HGPｺﾞｼｯｸM" panose="020B0600000000000000" pitchFamily="50" charset="-128"/>
              </a:rPr>
              <a:t>　 メール本文には定型のヘッダー・フッター　（</a:t>
            </a:r>
            <a:r>
              <a:rPr kumimoji="0" lang="en-US" altLang="ja-JP" sz="700">
                <a:solidFill>
                  <a:prstClr val="black"/>
                </a:solidFill>
                <a:latin typeface="HGPｺﾞｼｯｸM" panose="020B0600000000000000" pitchFamily="50" charset="-128"/>
                <a:ea typeface="HGPｺﾞｼｯｸM" panose="020B0600000000000000" pitchFamily="50" charset="-128"/>
              </a:rPr>
              <a:t>PR</a:t>
            </a:r>
            <a:r>
              <a:rPr kumimoji="0" lang="ja-JP" altLang="en-US" sz="700">
                <a:solidFill>
                  <a:prstClr val="black"/>
                </a:solidFill>
                <a:latin typeface="HGPｺﾞｼｯｸM" panose="020B0600000000000000" pitchFamily="50" charset="-128"/>
                <a:ea typeface="HGPｺﾞｼｯｸM" panose="020B0600000000000000" pitchFamily="50" charset="-128"/>
              </a:rPr>
              <a:t>表示、配信元、お問い合わせ</a:t>
            </a:r>
            <a:r>
              <a:rPr kumimoji="0" lang="en-US" altLang="ja-JP" sz="700">
                <a:solidFill>
                  <a:prstClr val="black"/>
                </a:solidFill>
                <a:latin typeface="HGPｺﾞｼｯｸM" panose="020B0600000000000000" pitchFamily="50" charset="-128"/>
                <a:ea typeface="HGPｺﾞｼｯｸM" panose="020B0600000000000000" pitchFamily="50" charset="-128"/>
              </a:rPr>
              <a:t>URL</a:t>
            </a:r>
            <a:r>
              <a:rPr kumimoji="0" lang="ja-JP" altLang="en-US" sz="700" err="1">
                <a:solidFill>
                  <a:prstClr val="black"/>
                </a:solidFill>
                <a:latin typeface="HGPｺﾞｼｯｸM" panose="020B0600000000000000" pitchFamily="50" charset="-128"/>
                <a:ea typeface="HGPｺﾞｼｯｸM" panose="020B0600000000000000" pitchFamily="50" charset="-128"/>
              </a:rPr>
              <a:t>、</a:t>
            </a:r>
            <a:r>
              <a:rPr kumimoji="0" lang="ja-JP" altLang="en-US" sz="700">
                <a:solidFill>
                  <a:prstClr val="black"/>
                </a:solidFill>
                <a:latin typeface="HGPｺﾞｼｯｸM" panose="020B0600000000000000" pitchFamily="50" charset="-128"/>
                <a:ea typeface="HGPｺﾞｼｯｸM" panose="020B0600000000000000" pitchFamily="50" charset="-128"/>
              </a:rPr>
              <a:t>メールの説明、</a:t>
            </a:r>
            <a:endParaRPr kumimoji="0" lang="en-US" altLang="ja-JP" sz="700">
              <a:solidFill>
                <a:prstClr val="black"/>
              </a:solidFill>
              <a:latin typeface="HGPｺﾞｼｯｸM" panose="020B0600000000000000" pitchFamily="50" charset="-128"/>
              <a:ea typeface="HGPｺﾞｼｯｸM" panose="020B0600000000000000" pitchFamily="50" charset="-128"/>
            </a:endParaRPr>
          </a:p>
          <a:p>
            <a:pPr marL="180975" indent="-180975"/>
            <a:r>
              <a:rPr kumimoji="0" lang="ja-JP" altLang="en-US" sz="700">
                <a:solidFill>
                  <a:prstClr val="black"/>
                </a:solidFill>
                <a:latin typeface="HGPｺﾞｼｯｸM" panose="020B0600000000000000" pitchFamily="50" charset="-128"/>
                <a:ea typeface="HGPｺﾞｼｯｸM" panose="020B0600000000000000" pitchFamily="50" charset="-128"/>
              </a:rPr>
              <a:t>　　  配信停止案内、お問い合わせ案内）がつきます。</a:t>
            </a:r>
            <a:endParaRPr kumimoji="0" lang="en-US" altLang="ja-JP" sz="700">
              <a:solidFill>
                <a:prstClr val="black"/>
              </a:solidFill>
              <a:latin typeface="HGPｺﾞｼｯｸM" panose="020B0600000000000000" pitchFamily="50" charset="-128"/>
              <a:ea typeface="HGPｺﾞｼｯｸM" panose="020B0600000000000000" pitchFamily="50" charset="-128"/>
            </a:endParaRPr>
          </a:p>
          <a:p>
            <a:pPr marL="180975" indent="-180975"/>
            <a:r>
              <a:rPr kumimoji="0" lang="en-US" altLang="ja-JP" sz="700">
                <a:solidFill>
                  <a:prstClr val="black"/>
                </a:solidFill>
                <a:latin typeface="HGPｺﾞｼｯｸM" panose="020B0600000000000000" pitchFamily="50" charset="-128"/>
                <a:ea typeface="HGPｺﾞｼｯｸM" panose="020B0600000000000000" pitchFamily="50" charset="-128"/>
              </a:rPr>
              <a:t>※</a:t>
            </a:r>
            <a:r>
              <a:rPr kumimoji="0" lang="ja-JP" altLang="en-US" sz="700">
                <a:solidFill>
                  <a:prstClr val="black"/>
                </a:solidFill>
                <a:latin typeface="HGPｺﾞｼｯｸM" panose="020B0600000000000000" pitchFamily="50" charset="-128"/>
                <a:ea typeface="HGPｺﾞｼｯｸM" panose="020B0600000000000000" pitchFamily="50" charset="-128"/>
              </a:rPr>
              <a:t>　 システム上</a:t>
            </a:r>
            <a:r>
              <a:rPr kumimoji="0" lang="en-US" altLang="ja-JP" sz="700">
                <a:solidFill>
                  <a:prstClr val="black"/>
                </a:solidFill>
                <a:latin typeface="HGPｺﾞｼｯｸM" panose="020B0600000000000000" pitchFamily="50" charset="-128"/>
                <a:ea typeface="HGPｺﾞｼｯｸM" panose="020B0600000000000000" pitchFamily="50" charset="-128"/>
              </a:rPr>
              <a:t>HTML</a:t>
            </a:r>
            <a:r>
              <a:rPr kumimoji="0" lang="ja-JP" altLang="en-US" sz="700">
                <a:solidFill>
                  <a:prstClr val="black"/>
                </a:solidFill>
                <a:latin typeface="HGPｺﾞｼｯｸM" panose="020B0600000000000000" pitchFamily="50" charset="-128"/>
                <a:ea typeface="HGPｺﾞｼｯｸM" panose="020B0600000000000000" pitchFamily="50" charset="-128"/>
              </a:rPr>
              <a:t>の文字数に制限があります。</a:t>
            </a:r>
            <a:endParaRPr kumimoji="0" lang="en-US" altLang="ja-JP" sz="700">
              <a:solidFill>
                <a:prstClr val="black"/>
              </a:solidFill>
              <a:latin typeface="HGPｺﾞｼｯｸM" panose="020B0600000000000000" pitchFamily="50" charset="-128"/>
              <a:ea typeface="HGPｺﾞｼｯｸM" panose="020B0600000000000000" pitchFamily="50" charset="-128"/>
            </a:endParaRPr>
          </a:p>
          <a:p>
            <a:pPr marL="180975" indent="-180975"/>
            <a:r>
              <a:rPr kumimoji="0" lang="ja-JP" altLang="en-US" sz="700">
                <a:solidFill>
                  <a:prstClr val="black"/>
                </a:solidFill>
                <a:latin typeface="HGPｺﾞｼｯｸM" panose="020B0600000000000000" pitchFamily="50" charset="-128"/>
                <a:ea typeface="HGPｺﾞｼｯｸM" panose="020B0600000000000000" pitchFamily="50" charset="-128"/>
              </a:rPr>
              <a:t>　　  全半角で</a:t>
            </a:r>
            <a:r>
              <a:rPr kumimoji="0" lang="en-US" altLang="ja-JP" sz="700">
                <a:solidFill>
                  <a:prstClr val="black"/>
                </a:solidFill>
                <a:latin typeface="HGPｺﾞｼｯｸM" panose="020B0600000000000000" pitchFamily="50" charset="-128"/>
                <a:ea typeface="HGPｺﾞｼｯｸM" panose="020B0600000000000000" pitchFamily="50" charset="-128"/>
              </a:rPr>
              <a:t>1</a:t>
            </a:r>
            <a:r>
              <a:rPr kumimoji="0" lang="ja-JP" altLang="en-US" sz="700">
                <a:solidFill>
                  <a:prstClr val="black"/>
                </a:solidFill>
                <a:latin typeface="HGPｺﾞｼｯｸM" panose="020B0600000000000000" pitchFamily="50" charset="-128"/>
                <a:ea typeface="HGPｺﾞｼｯｸM" panose="020B0600000000000000" pitchFamily="50" charset="-128"/>
              </a:rPr>
              <a:t>万</a:t>
            </a:r>
            <a:r>
              <a:rPr kumimoji="0" lang="en-US" altLang="ja-JP" sz="700">
                <a:solidFill>
                  <a:prstClr val="black"/>
                </a:solidFill>
                <a:latin typeface="HGPｺﾞｼｯｸM" panose="020B0600000000000000" pitchFamily="50" charset="-128"/>
                <a:ea typeface="HGPｺﾞｼｯｸM" panose="020B0600000000000000" pitchFamily="50" charset="-128"/>
              </a:rPr>
              <a:t>5000</a:t>
            </a:r>
            <a:r>
              <a:rPr kumimoji="0" lang="ja-JP" altLang="en-US" sz="700">
                <a:solidFill>
                  <a:prstClr val="black"/>
                </a:solidFill>
                <a:latin typeface="HGPｺﾞｼｯｸM" panose="020B0600000000000000" pitchFamily="50" charset="-128"/>
                <a:ea typeface="HGPｺﾞｼｯｸM" panose="020B0600000000000000" pitchFamily="50" charset="-128"/>
              </a:rPr>
              <a:t>文字を越えるものはお受けできません。</a:t>
            </a:r>
            <a:endParaRPr kumimoji="0" lang="en-US" altLang="ja-JP" sz="700">
              <a:solidFill>
                <a:prstClr val="black"/>
              </a:solidFill>
              <a:latin typeface="HGPｺﾞｼｯｸM" panose="020B0600000000000000" pitchFamily="50" charset="-128"/>
              <a:ea typeface="HGPｺﾞｼｯｸM" panose="020B0600000000000000" pitchFamily="50" charset="-128"/>
            </a:endParaRPr>
          </a:p>
          <a:p>
            <a:pPr marL="180975" indent="-180975"/>
            <a:r>
              <a:rPr kumimoji="0" lang="en-US" altLang="ja-JP" sz="700">
                <a:solidFill>
                  <a:prstClr val="black"/>
                </a:solidFill>
                <a:latin typeface="HGPｺﾞｼｯｸM" panose="020B0600000000000000" pitchFamily="50" charset="-128"/>
                <a:ea typeface="HGPｺﾞｼｯｸM" panose="020B0600000000000000" pitchFamily="50" charset="-128"/>
              </a:rPr>
              <a:t>※3</a:t>
            </a:r>
            <a:r>
              <a:rPr kumimoji="0" lang="ja-JP" altLang="en-US" sz="700">
                <a:solidFill>
                  <a:prstClr val="black"/>
                </a:solidFill>
                <a:latin typeface="HGPｺﾞｼｯｸM" panose="020B0600000000000000" pitchFamily="50" charset="-128"/>
                <a:ea typeface="HGPｺﾞｼｯｸM" panose="020B0600000000000000" pitchFamily="50" charset="-128"/>
              </a:rPr>
              <a:t>　レスポンシブ対応の場合、入稿締め切りは</a:t>
            </a:r>
            <a:r>
              <a:rPr kumimoji="0" lang="en-US" altLang="ja-JP" sz="700">
                <a:solidFill>
                  <a:prstClr val="black"/>
                </a:solidFill>
                <a:latin typeface="HGPｺﾞｼｯｸM" panose="020B0600000000000000" pitchFamily="50" charset="-128"/>
                <a:ea typeface="HGPｺﾞｼｯｸM" panose="020B0600000000000000" pitchFamily="50" charset="-128"/>
              </a:rPr>
              <a:t>10</a:t>
            </a:r>
            <a:r>
              <a:rPr kumimoji="0" lang="ja-JP" altLang="en-US" sz="700">
                <a:solidFill>
                  <a:prstClr val="black"/>
                </a:solidFill>
                <a:latin typeface="HGPｺﾞｼｯｸM" panose="020B0600000000000000" pitchFamily="50" charset="-128"/>
                <a:ea typeface="HGPｺﾞｼｯｸM" panose="020B0600000000000000" pitchFamily="50" charset="-128"/>
              </a:rPr>
              <a:t>営業日前となります。</a:t>
            </a:r>
            <a:endParaRPr kumimoji="0" lang="en-US" altLang="ja-JP" sz="700">
              <a:solidFill>
                <a:prstClr val="black"/>
              </a:solidFill>
              <a:latin typeface="HGPｺﾞｼｯｸM" panose="020B0600000000000000" pitchFamily="50" charset="-128"/>
              <a:ea typeface="HGPｺﾞｼｯｸM" panose="020B0600000000000000" pitchFamily="50" charset="-128"/>
            </a:endParaRPr>
          </a:p>
          <a:p>
            <a:pPr marL="180975" indent="-180975"/>
            <a:r>
              <a:rPr kumimoji="0" lang="en-US" altLang="ja-JP" sz="700">
                <a:solidFill>
                  <a:prstClr val="black"/>
                </a:solidFill>
                <a:latin typeface="HGPｺﾞｼｯｸM" panose="020B0600000000000000" pitchFamily="50" charset="-128"/>
                <a:ea typeface="HGPｺﾞｼｯｸM" panose="020B0600000000000000" pitchFamily="50" charset="-128"/>
              </a:rPr>
              <a:t>※4</a:t>
            </a:r>
            <a:r>
              <a:rPr kumimoji="0" lang="ja-JP" altLang="en-US" sz="700">
                <a:solidFill>
                  <a:prstClr val="black"/>
                </a:solidFill>
                <a:latin typeface="HGPｺﾞｼｯｸM" panose="020B0600000000000000" pitchFamily="50" charset="-128"/>
                <a:ea typeface="HGPｺﾞｼｯｸM" panose="020B0600000000000000" pitchFamily="50" charset="-128"/>
              </a:rPr>
              <a:t>　レスポンシブ対応の場合、テンプレートに設定されたブレークポイントの変更・追加は禁止です</a:t>
            </a:r>
            <a:r>
              <a:rPr kumimoji="0" lang="en-US" altLang="ja-JP" sz="700">
                <a:solidFill>
                  <a:prstClr val="black"/>
                </a:solidFill>
                <a:latin typeface="HGPｺﾞｼｯｸM" panose="020B0600000000000000" pitchFamily="50" charset="-128"/>
                <a:ea typeface="HGPｺﾞｼｯｸM" panose="020B0600000000000000" pitchFamily="50" charset="-128"/>
              </a:rPr>
              <a:t>(</a:t>
            </a:r>
            <a:r>
              <a:rPr kumimoji="0" lang="ja-JP" altLang="en-US" sz="700">
                <a:solidFill>
                  <a:prstClr val="black"/>
                </a:solidFill>
                <a:latin typeface="HGPｺﾞｼｯｸM" panose="020B0600000000000000" pitchFamily="50" charset="-128"/>
                <a:ea typeface="HGPｺﾞｼｯｸM" panose="020B0600000000000000" pitchFamily="50" charset="-128"/>
              </a:rPr>
              <a:t>テンプレートは、申し込み後に案内します</a:t>
            </a:r>
            <a:r>
              <a:rPr kumimoji="0" lang="en-US" altLang="ja-JP" sz="700">
                <a:solidFill>
                  <a:prstClr val="black"/>
                </a:solidFill>
                <a:latin typeface="HGPｺﾞｼｯｸM" panose="020B0600000000000000" pitchFamily="50" charset="-128"/>
                <a:ea typeface="HGPｺﾞｼｯｸM" panose="020B0600000000000000" pitchFamily="50" charset="-128"/>
              </a:rPr>
              <a:t>)</a:t>
            </a:r>
            <a:r>
              <a:rPr kumimoji="0" lang="ja-JP" altLang="en-US" sz="700">
                <a:solidFill>
                  <a:prstClr val="black"/>
                </a:solidFill>
                <a:latin typeface="HGPｺﾞｼｯｸM" panose="020B0600000000000000" pitchFamily="50" charset="-128"/>
                <a:ea typeface="HGPｺﾞｼｯｸM" panose="020B0600000000000000" pitchFamily="50" charset="-128"/>
              </a:rPr>
              <a:t>。</a:t>
            </a:r>
          </a:p>
        </p:txBody>
      </p:sp>
      <p:pic>
        <p:nvPicPr>
          <p:cNvPr id="14"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448355" y="5688344"/>
            <a:ext cx="2196435" cy="618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 Box 347"/>
          <p:cNvSpPr txBox="1">
            <a:spLocks noChangeArrowheads="1"/>
          </p:cNvSpPr>
          <p:nvPr/>
        </p:nvSpPr>
        <p:spPr bwMode="auto">
          <a:xfrm>
            <a:off x="7423184" y="1669546"/>
            <a:ext cx="2246776" cy="276999"/>
          </a:xfrm>
          <a:prstGeom prst="rect">
            <a:avLst/>
          </a:prstGeom>
          <a:solidFill>
            <a:srgbClr val="C0504D">
              <a:lumMod val="60000"/>
              <a:lumOff val="40000"/>
            </a:srgbClr>
          </a:solidFill>
          <a:ln>
            <a:noFill/>
          </a:ln>
        </p:spPr>
        <p:txBody>
          <a:bodyPr wrap="square" anchor="ctr">
            <a:spAutoFit/>
          </a:bodyPr>
          <a:lstStyle>
            <a:lvl1pPr eaLnBrk="0" hangingPunct="0">
              <a:tabLst>
                <a:tab pos="2151063" algn="l"/>
              </a:tabLst>
              <a:defRPr kumimoji="1">
                <a:solidFill>
                  <a:schemeClr val="tx1"/>
                </a:solidFill>
                <a:latin typeface="Arial" charset="0"/>
                <a:ea typeface="ＭＳ Ｐゴシック" pitchFamily="50" charset="-128"/>
              </a:defRPr>
            </a:lvl1pPr>
            <a:lvl2pPr marL="742950" indent="-285750" eaLnBrk="0" hangingPunct="0">
              <a:tabLst>
                <a:tab pos="2151063" algn="l"/>
              </a:tabLst>
              <a:defRPr kumimoji="1">
                <a:solidFill>
                  <a:schemeClr val="tx1"/>
                </a:solidFill>
                <a:latin typeface="Arial" charset="0"/>
                <a:ea typeface="ＭＳ Ｐゴシック" pitchFamily="50" charset="-128"/>
              </a:defRPr>
            </a:lvl2pPr>
            <a:lvl3pPr marL="1143000" indent="-228600" eaLnBrk="0" hangingPunct="0">
              <a:tabLst>
                <a:tab pos="2151063" algn="l"/>
              </a:tabLst>
              <a:defRPr kumimoji="1">
                <a:solidFill>
                  <a:schemeClr val="tx1"/>
                </a:solidFill>
                <a:latin typeface="Arial" charset="0"/>
                <a:ea typeface="ＭＳ Ｐゴシック" pitchFamily="50" charset="-128"/>
              </a:defRPr>
            </a:lvl3pPr>
            <a:lvl4pPr marL="1600200" indent="-228600" eaLnBrk="0" hangingPunct="0">
              <a:tabLst>
                <a:tab pos="2151063" algn="l"/>
              </a:tabLst>
              <a:defRPr kumimoji="1">
                <a:solidFill>
                  <a:schemeClr val="tx1"/>
                </a:solidFill>
                <a:latin typeface="Arial" charset="0"/>
                <a:ea typeface="ＭＳ Ｐゴシック" pitchFamily="50" charset="-128"/>
              </a:defRPr>
            </a:lvl4pPr>
            <a:lvl5pPr marL="2057400" indent="-228600" eaLnBrk="0" hangingPunct="0">
              <a:tabLst>
                <a:tab pos="2151063" algn="l"/>
              </a:tabLst>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tabLst>
                <a:tab pos="2151063" algn="l"/>
              </a:tabLs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tabLst>
                <a:tab pos="2151063" algn="l"/>
              </a:tabLs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tabLst>
                <a:tab pos="2151063" algn="l"/>
              </a:tabLs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tabLst>
                <a:tab pos="2151063" algn="l"/>
              </a:tabLst>
              <a:defRPr kumimoji="1">
                <a:solidFill>
                  <a:schemeClr val="tx1"/>
                </a:solidFill>
                <a:latin typeface="Arial" charset="0"/>
                <a:ea typeface="ＭＳ Ｐゴシック" pitchFamily="50" charset="-128"/>
              </a:defRPr>
            </a:lvl9pPr>
          </a:lstStyle>
          <a:p>
            <a:pPr algn="ctr" eaLnBrk="1" fontAlgn="base" hangingPunct="1">
              <a:spcBef>
                <a:spcPct val="0"/>
              </a:spcBef>
              <a:spcAft>
                <a:spcPct val="0"/>
              </a:spcAft>
              <a:defRPr/>
            </a:pPr>
            <a:r>
              <a:rPr kumimoji="0" lang="ja-JP" altLang="en-US" sz="1200" kern="0">
                <a:solidFill>
                  <a:prstClr val="black"/>
                </a:solidFill>
                <a:latin typeface="HGP創英角ｺﾞｼｯｸUB"/>
                <a:ea typeface="HGP創英角ｺﾞｼｯｸUB"/>
              </a:rPr>
              <a:t>ヘッダー（弊社指定素材）</a:t>
            </a:r>
          </a:p>
        </p:txBody>
      </p:sp>
      <p:sp>
        <p:nvSpPr>
          <p:cNvPr id="16" name="Text Box 347"/>
          <p:cNvSpPr txBox="1">
            <a:spLocks noChangeArrowheads="1"/>
          </p:cNvSpPr>
          <p:nvPr/>
        </p:nvSpPr>
        <p:spPr bwMode="auto">
          <a:xfrm>
            <a:off x="7421492" y="5801599"/>
            <a:ext cx="2246776" cy="276999"/>
          </a:xfrm>
          <a:prstGeom prst="rect">
            <a:avLst/>
          </a:prstGeom>
          <a:solidFill>
            <a:srgbClr val="C0504D">
              <a:lumMod val="60000"/>
              <a:lumOff val="40000"/>
            </a:srgbClr>
          </a:solidFill>
          <a:ln>
            <a:noFill/>
          </a:ln>
        </p:spPr>
        <p:txBody>
          <a:bodyPr wrap="square" anchor="ctr">
            <a:spAutoFit/>
          </a:bodyPr>
          <a:lstStyle>
            <a:lvl1pPr eaLnBrk="0" hangingPunct="0">
              <a:tabLst>
                <a:tab pos="2151063" algn="l"/>
              </a:tabLst>
              <a:defRPr kumimoji="1">
                <a:solidFill>
                  <a:schemeClr val="tx1"/>
                </a:solidFill>
                <a:latin typeface="Arial" charset="0"/>
                <a:ea typeface="ＭＳ Ｐゴシック" pitchFamily="50" charset="-128"/>
              </a:defRPr>
            </a:lvl1pPr>
            <a:lvl2pPr marL="742950" indent="-285750" eaLnBrk="0" hangingPunct="0">
              <a:tabLst>
                <a:tab pos="2151063" algn="l"/>
              </a:tabLst>
              <a:defRPr kumimoji="1">
                <a:solidFill>
                  <a:schemeClr val="tx1"/>
                </a:solidFill>
                <a:latin typeface="Arial" charset="0"/>
                <a:ea typeface="ＭＳ Ｐゴシック" pitchFamily="50" charset="-128"/>
              </a:defRPr>
            </a:lvl2pPr>
            <a:lvl3pPr marL="1143000" indent="-228600" eaLnBrk="0" hangingPunct="0">
              <a:tabLst>
                <a:tab pos="2151063" algn="l"/>
              </a:tabLst>
              <a:defRPr kumimoji="1">
                <a:solidFill>
                  <a:schemeClr val="tx1"/>
                </a:solidFill>
                <a:latin typeface="Arial" charset="0"/>
                <a:ea typeface="ＭＳ Ｐゴシック" pitchFamily="50" charset="-128"/>
              </a:defRPr>
            </a:lvl3pPr>
            <a:lvl4pPr marL="1600200" indent="-228600" eaLnBrk="0" hangingPunct="0">
              <a:tabLst>
                <a:tab pos="2151063" algn="l"/>
              </a:tabLst>
              <a:defRPr kumimoji="1">
                <a:solidFill>
                  <a:schemeClr val="tx1"/>
                </a:solidFill>
                <a:latin typeface="Arial" charset="0"/>
                <a:ea typeface="ＭＳ Ｐゴシック" pitchFamily="50" charset="-128"/>
              </a:defRPr>
            </a:lvl4pPr>
            <a:lvl5pPr marL="2057400" indent="-228600" eaLnBrk="0" hangingPunct="0">
              <a:tabLst>
                <a:tab pos="2151063" algn="l"/>
              </a:tabLst>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tabLst>
                <a:tab pos="2151063" algn="l"/>
              </a:tabLs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tabLst>
                <a:tab pos="2151063" algn="l"/>
              </a:tabLs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tabLst>
                <a:tab pos="2151063" algn="l"/>
              </a:tabLs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tabLst>
                <a:tab pos="2151063" algn="l"/>
              </a:tabLst>
              <a:defRPr kumimoji="1">
                <a:solidFill>
                  <a:schemeClr val="tx1"/>
                </a:solidFill>
                <a:latin typeface="Arial" charset="0"/>
                <a:ea typeface="ＭＳ Ｐゴシック" pitchFamily="50" charset="-128"/>
              </a:defRPr>
            </a:lvl9pPr>
          </a:lstStyle>
          <a:p>
            <a:pPr algn="ctr" eaLnBrk="1" fontAlgn="base" hangingPunct="1">
              <a:spcBef>
                <a:spcPct val="0"/>
              </a:spcBef>
              <a:spcAft>
                <a:spcPct val="0"/>
              </a:spcAft>
              <a:defRPr/>
            </a:pPr>
            <a:r>
              <a:rPr kumimoji="0" lang="ja-JP" altLang="en-US" sz="1200" kern="0">
                <a:solidFill>
                  <a:prstClr val="black"/>
                </a:solidFill>
                <a:latin typeface="HGP創英角ｺﾞｼｯｸUB"/>
                <a:ea typeface="HGP創英角ｺﾞｼｯｸUB"/>
              </a:rPr>
              <a:t>フッター（弊社指定素材）</a:t>
            </a:r>
          </a:p>
        </p:txBody>
      </p:sp>
      <p:sp>
        <p:nvSpPr>
          <p:cNvPr id="17" name="正方形/長方形 16"/>
          <p:cNvSpPr/>
          <p:nvPr/>
        </p:nvSpPr>
        <p:spPr>
          <a:xfrm>
            <a:off x="7312566" y="1599673"/>
            <a:ext cx="2469238" cy="4707513"/>
          </a:xfrm>
          <a:prstGeom prst="rect">
            <a:avLst/>
          </a:prstGeom>
          <a:noFill/>
          <a:ln w="28575" cap="flat" cmpd="sng" algn="ctr">
            <a:solidFill>
              <a:srgbClr val="C0504D"/>
            </a:solidFill>
            <a:prstDash val="solid"/>
          </a:ln>
          <a:effectLst/>
        </p:spPr>
        <p:txBody>
          <a:bodyPr rtlCol="0" anchor="ctr"/>
          <a:lstStyle/>
          <a:p>
            <a:pPr algn="ctr" fontAlgn="base">
              <a:spcBef>
                <a:spcPct val="0"/>
              </a:spcBef>
              <a:spcAft>
                <a:spcPct val="0"/>
              </a:spcAft>
              <a:defRPr/>
            </a:pPr>
            <a:r>
              <a:rPr kumimoji="0" lang="ja-JP" altLang="en-US" sz="1200" kern="0">
                <a:solidFill>
                  <a:srgbClr val="C0504D"/>
                </a:solidFill>
                <a:latin typeface="HGP創英角ｺﾞｼｯｸUB"/>
                <a:ea typeface="HGP創英角ｺﾞｼｯｸUB"/>
              </a:rPr>
              <a:t>②</a:t>
            </a:r>
            <a:r>
              <a:rPr kumimoji="0" lang="en-US" altLang="ja-JP" sz="1200" kern="0">
                <a:solidFill>
                  <a:srgbClr val="C0504D"/>
                </a:solidFill>
                <a:latin typeface="HGP創英角ｺﾞｼｯｸUB"/>
                <a:ea typeface="HGP創英角ｺﾞｼｯｸUB"/>
              </a:rPr>
              <a:t>HTML</a:t>
            </a:r>
            <a:r>
              <a:rPr kumimoji="0" lang="ja-JP" altLang="en-US" sz="1200" kern="0">
                <a:solidFill>
                  <a:srgbClr val="C0504D"/>
                </a:solidFill>
                <a:latin typeface="HGP創英角ｺﾞｼｯｸUB"/>
                <a:ea typeface="HGP創英角ｺﾞｼｯｸUB"/>
              </a:rPr>
              <a:t>本文</a:t>
            </a:r>
            <a:endParaRPr kumimoji="0" lang="en-US" altLang="ja-JP" sz="1200" kern="0">
              <a:solidFill>
                <a:srgbClr val="C0504D"/>
              </a:solidFill>
              <a:latin typeface="HGP創英角ｺﾞｼｯｸUB"/>
              <a:ea typeface="HGP創英角ｺﾞｼｯｸUB"/>
            </a:endParaRPr>
          </a:p>
          <a:p>
            <a:pPr algn="ctr" fontAlgn="base">
              <a:spcBef>
                <a:spcPct val="0"/>
              </a:spcBef>
              <a:spcAft>
                <a:spcPct val="0"/>
              </a:spcAft>
              <a:defRPr/>
            </a:pPr>
            <a:r>
              <a:rPr kumimoji="0" lang="en-US" altLang="ja-JP" sz="1050" u="sng" kern="0">
                <a:solidFill>
                  <a:srgbClr val="C0504D"/>
                </a:solidFill>
                <a:latin typeface="HGP創英角ｺﾞｼｯｸUB"/>
                <a:ea typeface="HGP創英角ｺﾞｼｯｸUB"/>
              </a:rPr>
              <a:t>※</a:t>
            </a:r>
            <a:r>
              <a:rPr kumimoji="0" lang="ja-JP" altLang="en-US" sz="1050" u="sng" kern="0">
                <a:solidFill>
                  <a:srgbClr val="C0504D"/>
                </a:solidFill>
                <a:latin typeface="HGP創英角ｺﾞｼｯｸUB"/>
                <a:ea typeface="HGP創英角ｺﾞｼｯｸUB"/>
              </a:rPr>
              <a:t>本文に弊社指定のヘッダー・フッターを</a:t>
            </a:r>
            <a:endParaRPr kumimoji="0" lang="en-US" altLang="ja-JP" sz="1050" u="sng" kern="0">
              <a:solidFill>
                <a:srgbClr val="C0504D"/>
              </a:solidFill>
              <a:latin typeface="HGP創英角ｺﾞｼｯｸUB"/>
              <a:ea typeface="HGP創英角ｺﾞｼｯｸUB"/>
            </a:endParaRPr>
          </a:p>
          <a:p>
            <a:pPr algn="ctr" fontAlgn="base">
              <a:spcBef>
                <a:spcPct val="0"/>
              </a:spcBef>
              <a:spcAft>
                <a:spcPct val="0"/>
              </a:spcAft>
              <a:defRPr/>
            </a:pPr>
            <a:r>
              <a:rPr kumimoji="0" lang="ja-JP" altLang="en-US" sz="1050" u="sng" kern="0">
                <a:solidFill>
                  <a:srgbClr val="C0504D"/>
                </a:solidFill>
                <a:latin typeface="HGP創英角ｺﾞｼｯｸUB"/>
                <a:ea typeface="HGP創英角ｺﾞｼｯｸUB"/>
              </a:rPr>
              <a:t>付けた</a:t>
            </a:r>
            <a:r>
              <a:rPr kumimoji="0" lang="en-US" altLang="ja-JP" sz="1050" u="sng" kern="0">
                <a:solidFill>
                  <a:srgbClr val="C0504D"/>
                </a:solidFill>
                <a:latin typeface="HGP創英角ｺﾞｼｯｸUB"/>
                <a:ea typeface="HGP創英角ｺﾞｼｯｸUB"/>
              </a:rPr>
              <a:t>HTML</a:t>
            </a:r>
            <a:r>
              <a:rPr kumimoji="0" lang="ja-JP" altLang="en-US" sz="1050" u="sng" kern="0">
                <a:solidFill>
                  <a:srgbClr val="C0504D"/>
                </a:solidFill>
                <a:latin typeface="HGP創英角ｺﾞｼｯｸUB"/>
                <a:ea typeface="HGP創英角ｺﾞｼｯｸUB"/>
              </a:rPr>
              <a:t>を入稿ください</a:t>
            </a:r>
            <a:endParaRPr kumimoji="0" lang="en-US" altLang="ja-JP" sz="1050" u="sng" kern="0">
              <a:solidFill>
                <a:srgbClr val="C0504D"/>
              </a:solidFill>
              <a:latin typeface="HGP創英角ｺﾞｼｯｸUB"/>
              <a:ea typeface="HGP創英角ｺﾞｼｯｸUB"/>
            </a:endParaRPr>
          </a:p>
          <a:p>
            <a:pPr algn="ctr" fontAlgn="base">
              <a:spcBef>
                <a:spcPct val="0"/>
              </a:spcBef>
              <a:spcAft>
                <a:spcPct val="0"/>
              </a:spcAft>
              <a:defRPr/>
            </a:pPr>
            <a:endParaRPr kumimoji="0" lang="en-US" altLang="ja-JP" sz="1050" kern="0">
              <a:solidFill>
                <a:srgbClr val="C0504D"/>
              </a:solidFill>
              <a:latin typeface="HGP創英角ｺﾞｼｯｸUB"/>
              <a:ea typeface="HGP創英角ｺﾞｼｯｸUB"/>
            </a:endParaRPr>
          </a:p>
          <a:p>
            <a:pPr algn="ctr" fontAlgn="base">
              <a:spcBef>
                <a:spcPct val="0"/>
              </a:spcBef>
              <a:spcAft>
                <a:spcPct val="0"/>
              </a:spcAft>
              <a:defRPr/>
            </a:pPr>
            <a:r>
              <a:rPr kumimoji="0" lang="ja-JP" altLang="en-US" sz="1200" kern="0">
                <a:solidFill>
                  <a:srgbClr val="C0504D"/>
                </a:solidFill>
                <a:latin typeface="HGP創英角ｺﾞｼｯｸUB"/>
                <a:ea typeface="HGP創英角ｺﾞｼｯｸUB"/>
              </a:rPr>
              <a:t>③入稿連絡書</a:t>
            </a:r>
            <a:endParaRPr kumimoji="0" lang="en-US" altLang="ja-JP" sz="1200" kern="0">
              <a:solidFill>
                <a:srgbClr val="C0504D"/>
              </a:solidFill>
              <a:latin typeface="HGP創英角ｺﾞｼｯｸUB"/>
              <a:ea typeface="HGP創英角ｺﾞｼｯｸUB"/>
            </a:endParaRPr>
          </a:p>
          <a:p>
            <a:pPr algn="ctr" fontAlgn="base">
              <a:spcBef>
                <a:spcPct val="0"/>
              </a:spcBef>
              <a:spcAft>
                <a:spcPct val="0"/>
              </a:spcAft>
              <a:defRPr/>
            </a:pPr>
            <a:endParaRPr kumimoji="0" lang="en-US" altLang="ja-JP" sz="600" kern="0">
              <a:solidFill>
                <a:prstClr val="black"/>
              </a:solidFill>
              <a:latin typeface="HGP創英角ｺﾞｼｯｸUB"/>
              <a:ea typeface="HGP創英角ｺﾞｼｯｸUB"/>
            </a:endParaRPr>
          </a:p>
          <a:p>
            <a:pPr algn="ctr" fontAlgn="base">
              <a:spcBef>
                <a:spcPct val="0"/>
              </a:spcBef>
              <a:spcAft>
                <a:spcPct val="0"/>
              </a:spcAft>
              <a:defRPr/>
            </a:pPr>
            <a:r>
              <a:rPr kumimoji="0" lang="en-US" altLang="ja-JP" sz="1050" kern="0">
                <a:solidFill>
                  <a:prstClr val="black"/>
                </a:solidFill>
                <a:latin typeface="HGP創英角ｺﾞｼｯｸUB"/>
                <a:ea typeface="HGP創英角ｺﾞｼｯｸUB"/>
              </a:rPr>
              <a:t>--</a:t>
            </a:r>
          </a:p>
          <a:p>
            <a:pPr algn="ctr" fontAlgn="base">
              <a:spcBef>
                <a:spcPct val="0"/>
              </a:spcBef>
              <a:spcAft>
                <a:spcPct val="0"/>
              </a:spcAft>
              <a:defRPr/>
            </a:pPr>
            <a:r>
              <a:rPr kumimoji="0" lang="ja-JP" altLang="en-US" sz="1050" kern="0">
                <a:solidFill>
                  <a:prstClr val="black"/>
                </a:solidFill>
                <a:latin typeface="HGP創英角ｺﾞｼｯｸUB"/>
                <a:ea typeface="HGP創英角ｺﾞｼｯｸUB"/>
              </a:rPr>
              <a:t>主な仕様（抜粋）</a:t>
            </a:r>
            <a:endParaRPr kumimoji="0" lang="en-US" altLang="ja-JP" sz="1050" kern="0">
              <a:solidFill>
                <a:prstClr val="black"/>
              </a:solidFill>
              <a:latin typeface="HGP創英角ｺﾞｼｯｸUB"/>
              <a:ea typeface="HGP創英角ｺﾞｼｯｸUB"/>
            </a:endParaRPr>
          </a:p>
          <a:p>
            <a:pPr algn="ctr" fontAlgn="base">
              <a:spcBef>
                <a:spcPct val="0"/>
              </a:spcBef>
              <a:spcAft>
                <a:spcPct val="0"/>
              </a:spcAft>
              <a:defRPr/>
            </a:pPr>
            <a:r>
              <a:rPr kumimoji="0" lang="ja-JP" altLang="en-US" sz="1050" kern="0">
                <a:solidFill>
                  <a:prstClr val="black"/>
                </a:solidFill>
                <a:latin typeface="HGP創英角ｺﾞｼｯｸUB"/>
                <a:ea typeface="HGP創英角ｺﾞｼｯｸUB"/>
              </a:rPr>
              <a:t>・ファイル容量：</a:t>
            </a:r>
            <a:r>
              <a:rPr kumimoji="0" lang="en-US" altLang="ja-JP" sz="1050" kern="0">
                <a:solidFill>
                  <a:prstClr val="black"/>
                </a:solidFill>
                <a:latin typeface="HGP創英角ｺﾞｼｯｸUB"/>
                <a:ea typeface="HGP創英角ｺﾞｼｯｸUB"/>
              </a:rPr>
              <a:t>300KB</a:t>
            </a:r>
            <a:r>
              <a:rPr kumimoji="0" lang="ja-JP" altLang="en-US" sz="1050" kern="0">
                <a:solidFill>
                  <a:prstClr val="black"/>
                </a:solidFill>
                <a:latin typeface="HGP創英角ｺﾞｼｯｸUB"/>
                <a:ea typeface="HGP創英角ｺﾞｼｯｸUB"/>
              </a:rPr>
              <a:t>以内</a:t>
            </a:r>
            <a:endParaRPr kumimoji="0" lang="en-US" altLang="ja-JP" sz="1050" kern="0">
              <a:solidFill>
                <a:prstClr val="black"/>
              </a:solidFill>
              <a:latin typeface="HGP創英角ｺﾞｼｯｸUB"/>
              <a:ea typeface="HGP創英角ｺﾞｼｯｸUB"/>
            </a:endParaRPr>
          </a:p>
          <a:p>
            <a:pPr algn="ctr" fontAlgn="base">
              <a:spcBef>
                <a:spcPct val="0"/>
              </a:spcBef>
              <a:spcAft>
                <a:spcPct val="0"/>
              </a:spcAft>
              <a:defRPr/>
            </a:pPr>
            <a:r>
              <a:rPr kumimoji="0" lang="ja-JP" altLang="en-US" sz="1050" kern="0">
                <a:solidFill>
                  <a:prstClr val="black"/>
                </a:solidFill>
                <a:latin typeface="HGP創英角ｺﾞｼｯｸUB"/>
                <a:ea typeface="HGP創英角ｺﾞｼｯｸUB"/>
              </a:rPr>
              <a:t>（</a:t>
            </a:r>
            <a:r>
              <a:rPr kumimoji="0" lang="en-US" altLang="ja-JP" sz="1050" kern="0">
                <a:solidFill>
                  <a:prstClr val="black"/>
                </a:solidFill>
                <a:latin typeface="HGP創英角ｺﾞｼｯｸUB"/>
                <a:ea typeface="HGP創英角ｺﾞｼｯｸUB"/>
              </a:rPr>
              <a:t>HTML</a:t>
            </a:r>
            <a:r>
              <a:rPr kumimoji="0" lang="ja-JP" altLang="en-US" sz="1050" kern="0">
                <a:solidFill>
                  <a:prstClr val="black"/>
                </a:solidFill>
                <a:latin typeface="HGP創英角ｺﾞｼｯｸUB"/>
                <a:ea typeface="HGP創英角ｺﾞｼｯｸUB"/>
              </a:rPr>
              <a:t>＋画像ファイル）</a:t>
            </a:r>
            <a:endParaRPr kumimoji="0" lang="en-US" altLang="ja-JP" sz="1050" kern="0">
              <a:solidFill>
                <a:prstClr val="black"/>
              </a:solidFill>
              <a:latin typeface="HGP創英角ｺﾞｼｯｸUB"/>
              <a:ea typeface="HGP創英角ｺﾞｼｯｸUB"/>
            </a:endParaRPr>
          </a:p>
          <a:p>
            <a:pPr algn="ctr" fontAlgn="base">
              <a:spcBef>
                <a:spcPct val="0"/>
              </a:spcBef>
              <a:spcAft>
                <a:spcPct val="0"/>
              </a:spcAft>
              <a:defRPr/>
            </a:pPr>
            <a:r>
              <a:rPr kumimoji="0" lang="ja-JP" altLang="en-US" sz="1050" kern="0">
                <a:solidFill>
                  <a:prstClr val="black"/>
                </a:solidFill>
                <a:latin typeface="HGP創英角ｺﾞｼｯｸUB"/>
                <a:ea typeface="HGP創英角ｺﾞｼｯｸUB"/>
              </a:rPr>
              <a:t>・左右：</a:t>
            </a:r>
            <a:r>
              <a:rPr kumimoji="0" lang="en-US" altLang="ja-JP" sz="1050" kern="0">
                <a:solidFill>
                  <a:prstClr val="black"/>
                </a:solidFill>
                <a:latin typeface="HGP創英角ｺﾞｼｯｸUB"/>
                <a:ea typeface="HGP創英角ｺﾞｼｯｸUB"/>
              </a:rPr>
              <a:t>640pixel</a:t>
            </a:r>
            <a:r>
              <a:rPr kumimoji="0" lang="ja-JP" altLang="en-US" sz="1050" kern="0">
                <a:solidFill>
                  <a:prstClr val="black"/>
                </a:solidFill>
                <a:latin typeface="HGP創英角ｺﾞｼｯｸUB"/>
                <a:ea typeface="HGP創英角ｺﾞｼｯｸUB"/>
              </a:rPr>
              <a:t>固定</a:t>
            </a:r>
            <a:r>
              <a:rPr lang="en-US" altLang="ja-JP" sz="1050" baseline="30000">
                <a:latin typeface="Meiryo UI" panose="020B0604030504040204" pitchFamily="50" charset="-128"/>
                <a:ea typeface="Meiryo UI" panose="020B0604030504040204" pitchFamily="50" charset="-128"/>
                <a:cs typeface="Meiryo UI" panose="020B0604030504040204" pitchFamily="50" charset="-128"/>
              </a:rPr>
              <a:t>※4</a:t>
            </a:r>
            <a:endParaRPr kumimoji="0" lang="en-US" altLang="ja-JP" sz="1050" kern="0" baseline="30000">
              <a:solidFill>
                <a:prstClr val="black"/>
              </a:solidFill>
              <a:latin typeface="HGP創英角ｺﾞｼｯｸUB"/>
              <a:ea typeface="HGP創英角ｺﾞｼｯｸUB"/>
            </a:endParaRPr>
          </a:p>
          <a:p>
            <a:pPr algn="ctr" fontAlgn="base">
              <a:spcBef>
                <a:spcPct val="0"/>
              </a:spcBef>
              <a:spcAft>
                <a:spcPct val="0"/>
              </a:spcAft>
              <a:defRPr/>
            </a:pPr>
            <a:r>
              <a:rPr kumimoji="0" lang="ja-JP" altLang="en-US" sz="1050" kern="0">
                <a:solidFill>
                  <a:prstClr val="black"/>
                </a:solidFill>
                <a:latin typeface="HGP創英角ｺﾞｼｯｸUB"/>
                <a:ea typeface="HGP創英角ｺﾞｼｯｸUB"/>
              </a:rPr>
              <a:t>・天地：制限なし</a:t>
            </a:r>
            <a:endParaRPr kumimoji="0" lang="en-US" altLang="ja-JP" sz="1050" kern="0">
              <a:solidFill>
                <a:prstClr val="black"/>
              </a:solidFill>
              <a:latin typeface="HGP創英角ｺﾞｼｯｸUB"/>
              <a:ea typeface="HGP創英角ｺﾞｼｯｸUB"/>
            </a:endParaRPr>
          </a:p>
          <a:p>
            <a:pPr algn="ctr" fontAlgn="base">
              <a:spcBef>
                <a:spcPct val="0"/>
              </a:spcBef>
              <a:spcAft>
                <a:spcPct val="0"/>
              </a:spcAft>
              <a:defRPr/>
            </a:pPr>
            <a:r>
              <a:rPr kumimoji="0" lang="ja-JP" altLang="en-US" sz="1050" kern="0">
                <a:solidFill>
                  <a:prstClr val="black"/>
                </a:solidFill>
                <a:latin typeface="HGP創英角ｺﾞｼｯｸUB"/>
                <a:ea typeface="HGP創英角ｺﾞｼｯｸUB"/>
              </a:rPr>
              <a:t>・</a:t>
            </a:r>
            <a:r>
              <a:rPr kumimoji="0" lang="en-US" altLang="ja-JP" sz="1050" kern="0">
                <a:solidFill>
                  <a:prstClr val="black"/>
                </a:solidFill>
                <a:latin typeface="HGP創英角ｺﾞｼｯｸUB"/>
                <a:ea typeface="HGP創英角ｺﾞｼｯｸUB"/>
              </a:rPr>
              <a:t>HTML</a:t>
            </a:r>
            <a:r>
              <a:rPr kumimoji="0" lang="ja-JP" altLang="en-US" sz="1050" kern="0">
                <a:solidFill>
                  <a:prstClr val="black"/>
                </a:solidFill>
                <a:latin typeface="HGP創英角ｺﾞｼｯｸUB"/>
                <a:ea typeface="HGP創英角ｺﾞｼｯｸUB"/>
              </a:rPr>
              <a:t>文字数：全半角</a:t>
            </a:r>
            <a:r>
              <a:rPr kumimoji="0" lang="en-US" altLang="ja-JP" sz="1050" kern="0">
                <a:solidFill>
                  <a:prstClr val="black"/>
                </a:solidFill>
                <a:latin typeface="HGP創英角ｺﾞｼｯｸUB"/>
                <a:ea typeface="HGP創英角ｺﾞｼｯｸUB"/>
              </a:rPr>
              <a:t>15,000</a:t>
            </a:r>
            <a:r>
              <a:rPr kumimoji="0" lang="ja-JP" altLang="en-US" sz="1050" kern="0">
                <a:solidFill>
                  <a:prstClr val="black"/>
                </a:solidFill>
                <a:latin typeface="HGP創英角ｺﾞｼｯｸUB"/>
                <a:ea typeface="HGP創英角ｺﾞｼｯｸUB"/>
              </a:rPr>
              <a:t>文字以内</a:t>
            </a:r>
            <a:endParaRPr kumimoji="0" lang="en-US" altLang="ja-JP" sz="1050" kern="0">
              <a:solidFill>
                <a:prstClr val="black"/>
              </a:solidFill>
              <a:latin typeface="HGP創英角ｺﾞｼｯｸUB"/>
              <a:ea typeface="HGP創英角ｺﾞｼｯｸUB"/>
            </a:endParaRPr>
          </a:p>
          <a:p>
            <a:pPr algn="ctr" fontAlgn="base">
              <a:spcBef>
                <a:spcPct val="0"/>
              </a:spcBef>
              <a:spcAft>
                <a:spcPct val="0"/>
              </a:spcAft>
              <a:defRPr/>
            </a:pPr>
            <a:r>
              <a:rPr kumimoji="0" lang="ja-JP" altLang="en-US" sz="1050" kern="0">
                <a:solidFill>
                  <a:prstClr val="black"/>
                </a:solidFill>
                <a:latin typeface="HGP創英角ｺﾞｼｯｸUB"/>
                <a:ea typeface="HGP創英角ｺﾞｼｯｸUB"/>
              </a:rPr>
              <a:t>・文字コード：</a:t>
            </a:r>
            <a:r>
              <a:rPr kumimoji="0" lang="en-US" altLang="ja-JP" sz="1050" kern="0">
                <a:solidFill>
                  <a:prstClr val="black"/>
                </a:solidFill>
                <a:latin typeface="HGP創英角ｺﾞｼｯｸUB"/>
                <a:ea typeface="HGP創英角ｺﾞｼｯｸUB"/>
              </a:rPr>
              <a:t>ISO-2022-jp</a:t>
            </a:r>
          </a:p>
          <a:p>
            <a:pPr algn="ctr" fontAlgn="base">
              <a:spcBef>
                <a:spcPct val="0"/>
              </a:spcBef>
              <a:spcAft>
                <a:spcPct val="0"/>
              </a:spcAft>
              <a:defRPr/>
            </a:pPr>
            <a:r>
              <a:rPr kumimoji="0" lang="ja-JP" altLang="en-US" sz="1050" kern="0">
                <a:solidFill>
                  <a:prstClr val="black"/>
                </a:solidFill>
                <a:latin typeface="HGP創英角ｺﾞｼｯｸUB"/>
                <a:ea typeface="HGP創英角ｺﾞｼｯｸUB"/>
              </a:rPr>
              <a:t>・１行あたりの文字数：</a:t>
            </a:r>
            <a:r>
              <a:rPr kumimoji="0" lang="en-US" altLang="ja-JP" sz="1050" kern="0">
                <a:solidFill>
                  <a:prstClr val="black"/>
                </a:solidFill>
                <a:latin typeface="HGP創英角ｺﾞｼｯｸUB"/>
                <a:ea typeface="HGP創英角ｺﾞｼｯｸUB"/>
              </a:rPr>
              <a:t>500</a:t>
            </a:r>
            <a:r>
              <a:rPr kumimoji="0" lang="ja-JP" altLang="en-US" sz="1050" kern="0">
                <a:solidFill>
                  <a:prstClr val="black"/>
                </a:solidFill>
                <a:latin typeface="HGP創英角ｺﾞｼｯｸUB"/>
                <a:ea typeface="HGP創英角ｺﾞｼｯｸUB"/>
              </a:rPr>
              <a:t>バイト以内</a:t>
            </a:r>
            <a:endParaRPr kumimoji="0" lang="en-US" altLang="ja-JP" sz="1050" kern="0">
              <a:solidFill>
                <a:prstClr val="black"/>
              </a:solidFill>
              <a:latin typeface="HGP創英角ｺﾞｼｯｸUB"/>
              <a:ea typeface="HGP創英角ｺﾞｼｯｸUB"/>
            </a:endParaRPr>
          </a:p>
          <a:p>
            <a:pPr algn="ctr" fontAlgn="base">
              <a:spcBef>
                <a:spcPct val="0"/>
              </a:spcBef>
              <a:spcAft>
                <a:spcPct val="0"/>
              </a:spcAft>
              <a:defRPr/>
            </a:pPr>
            <a:r>
              <a:rPr kumimoji="0" lang="ja-JP" altLang="en-US" sz="1050" kern="0">
                <a:solidFill>
                  <a:prstClr val="black"/>
                </a:solidFill>
                <a:latin typeface="HGP創英角ｺﾞｼｯｸUB"/>
                <a:ea typeface="HGP創英角ｺﾞｼｯｸUB"/>
              </a:rPr>
              <a:t>・画像ファイル形式：</a:t>
            </a:r>
            <a:r>
              <a:rPr kumimoji="0" lang="en-US" altLang="ja-JP" sz="1050" kern="0">
                <a:solidFill>
                  <a:prstClr val="black"/>
                </a:solidFill>
                <a:latin typeface="HGP創英角ｺﾞｼｯｸUB"/>
                <a:ea typeface="HGP創英角ｺﾞｼｯｸUB"/>
              </a:rPr>
              <a:t>GIF/JPG</a:t>
            </a:r>
          </a:p>
          <a:p>
            <a:pPr algn="ctr" fontAlgn="base">
              <a:spcBef>
                <a:spcPct val="0"/>
              </a:spcBef>
              <a:spcAft>
                <a:spcPct val="0"/>
              </a:spcAft>
              <a:defRPr/>
            </a:pPr>
            <a:r>
              <a:rPr kumimoji="0" lang="ja-JP" altLang="en-US" sz="1050" kern="0">
                <a:solidFill>
                  <a:prstClr val="black"/>
                </a:solidFill>
                <a:latin typeface="HGP創英角ｺﾞｼｯｸUB"/>
                <a:ea typeface="HGP創英角ｺﾞｼｯｸUB"/>
              </a:rPr>
              <a:t>・クリック取得</a:t>
            </a:r>
            <a:r>
              <a:rPr kumimoji="0" lang="en-US" altLang="ja-JP" sz="1050" kern="0">
                <a:solidFill>
                  <a:prstClr val="black"/>
                </a:solidFill>
                <a:latin typeface="HGP創英角ｺﾞｼｯｸUB"/>
                <a:ea typeface="HGP創英角ｺﾞｼｯｸUB"/>
              </a:rPr>
              <a:t>URL</a:t>
            </a:r>
            <a:r>
              <a:rPr kumimoji="0" lang="ja-JP" altLang="en-US" sz="1050" kern="0">
                <a:solidFill>
                  <a:prstClr val="black"/>
                </a:solidFill>
                <a:latin typeface="HGP創英角ｺﾞｼｯｸUB"/>
                <a:ea typeface="HGP創英角ｺﾞｼｯｸUB"/>
              </a:rPr>
              <a:t>：</a:t>
            </a:r>
            <a:r>
              <a:rPr kumimoji="0" lang="en-US" altLang="ja-JP" sz="1050" kern="0">
                <a:solidFill>
                  <a:prstClr val="black"/>
                </a:solidFill>
                <a:latin typeface="HGP創英角ｺﾞｼｯｸUB"/>
                <a:ea typeface="HGP創英角ｺﾞｼｯｸUB"/>
              </a:rPr>
              <a:t>20</a:t>
            </a:r>
            <a:r>
              <a:rPr kumimoji="0" lang="ja-JP" altLang="en-US" sz="1050" kern="0">
                <a:solidFill>
                  <a:prstClr val="black"/>
                </a:solidFill>
                <a:latin typeface="HGP創英角ｺﾞｼｯｸUB"/>
                <a:ea typeface="HGP創英角ｺﾞｼｯｸUB"/>
              </a:rPr>
              <a:t>本以内</a:t>
            </a:r>
            <a:endParaRPr kumimoji="0" lang="en-US" altLang="ja-JP" sz="1050" kern="0">
              <a:solidFill>
                <a:prstClr val="black"/>
              </a:solidFill>
              <a:latin typeface="HGP創英角ｺﾞｼｯｸUB"/>
              <a:ea typeface="HGP創英角ｺﾞｼｯｸUB"/>
            </a:endParaRPr>
          </a:p>
          <a:p>
            <a:pPr algn="ctr" fontAlgn="base">
              <a:spcBef>
                <a:spcPct val="0"/>
              </a:spcBef>
              <a:spcAft>
                <a:spcPct val="0"/>
              </a:spcAft>
              <a:defRPr/>
            </a:pPr>
            <a:endParaRPr kumimoji="0" lang="en-US" altLang="ja-JP" sz="1050" kern="0">
              <a:solidFill>
                <a:prstClr val="black"/>
              </a:solidFill>
              <a:latin typeface="HGP創英角ｺﾞｼｯｸUB"/>
              <a:ea typeface="HGP創英角ｺﾞｼｯｸUB"/>
            </a:endParaRPr>
          </a:p>
          <a:p>
            <a:pPr algn="ctr" fontAlgn="base">
              <a:spcBef>
                <a:spcPct val="0"/>
              </a:spcBef>
              <a:spcAft>
                <a:spcPct val="0"/>
              </a:spcAft>
              <a:defRPr/>
            </a:pPr>
            <a:r>
              <a:rPr kumimoji="0" lang="ja-JP" altLang="en-US" sz="1050" kern="0">
                <a:solidFill>
                  <a:prstClr val="black"/>
                </a:solidFill>
                <a:latin typeface="HGP創英角ｺﾞｼｯｸUB"/>
                <a:ea typeface="HGP創英角ｺﾞｼｯｸUB"/>
              </a:rPr>
              <a:t>その他禁止事項は</a:t>
            </a:r>
            <a:endParaRPr kumimoji="0" lang="en-US" altLang="ja-JP" sz="1050" kern="0">
              <a:solidFill>
                <a:prstClr val="black"/>
              </a:solidFill>
              <a:latin typeface="HGP創英角ｺﾞｼｯｸUB"/>
              <a:ea typeface="HGP創英角ｺﾞｼｯｸUB"/>
            </a:endParaRPr>
          </a:p>
          <a:p>
            <a:pPr algn="ctr" fontAlgn="base">
              <a:spcBef>
                <a:spcPct val="0"/>
              </a:spcBef>
              <a:spcAft>
                <a:spcPct val="0"/>
              </a:spcAft>
              <a:defRPr/>
            </a:pPr>
            <a:r>
              <a:rPr kumimoji="0" lang="ja-JP" altLang="en-US" sz="1050" kern="0">
                <a:solidFill>
                  <a:prstClr val="black"/>
                </a:solidFill>
                <a:latin typeface="HGP創英角ｺﾞｼｯｸUB"/>
                <a:ea typeface="HGP創英角ｺﾞｼｯｸUB"/>
              </a:rPr>
              <a:t>「入稿規定・原稿仕様」を参照</a:t>
            </a:r>
            <a:endParaRPr kumimoji="0" lang="en-US" altLang="ja-JP" sz="1050" kern="0">
              <a:solidFill>
                <a:prstClr val="black"/>
              </a:solidFill>
              <a:latin typeface="HGP創英角ｺﾞｼｯｸUB"/>
              <a:ea typeface="HGP創英角ｺﾞｼｯｸUB"/>
            </a:endParaRPr>
          </a:p>
          <a:p>
            <a:pPr algn="ctr" fontAlgn="base">
              <a:spcBef>
                <a:spcPct val="0"/>
              </a:spcBef>
              <a:spcAft>
                <a:spcPct val="0"/>
              </a:spcAft>
              <a:defRPr/>
            </a:pPr>
            <a:r>
              <a:rPr kumimoji="0" lang="ja-JP" altLang="en-US" sz="1050" kern="0">
                <a:solidFill>
                  <a:prstClr val="black"/>
                </a:solidFill>
                <a:latin typeface="HGP創英角ｺﾞｼｯｸUB"/>
                <a:ea typeface="HGP創英角ｺﾞｼｯｸUB"/>
              </a:rPr>
              <a:t>指定ヘッダー・フッター等は申し込み時に支給</a:t>
            </a:r>
            <a:endParaRPr kumimoji="0" lang="en-US" altLang="ja-JP" sz="1050" kern="0">
              <a:solidFill>
                <a:prstClr val="black"/>
              </a:solidFill>
              <a:latin typeface="HGP創英角ｺﾞｼｯｸUB"/>
              <a:ea typeface="HGP創英角ｺﾞｼｯｸUB"/>
            </a:endParaRPr>
          </a:p>
          <a:p>
            <a:pPr algn="ctr" fontAlgn="base">
              <a:spcBef>
                <a:spcPct val="0"/>
              </a:spcBef>
              <a:spcAft>
                <a:spcPct val="0"/>
              </a:spcAft>
              <a:defRPr/>
            </a:pPr>
            <a:r>
              <a:rPr kumimoji="0" lang="en-US" altLang="ja-JP" sz="1050" kern="0">
                <a:solidFill>
                  <a:prstClr val="black"/>
                </a:solidFill>
                <a:latin typeface="HGP創英角ｺﾞｼｯｸUB"/>
                <a:ea typeface="HGP創英角ｺﾞｼｯｸUB"/>
              </a:rPr>
              <a:t>--</a:t>
            </a:r>
          </a:p>
        </p:txBody>
      </p:sp>
      <p:sp>
        <p:nvSpPr>
          <p:cNvPr id="18" name="Text Box 342"/>
          <p:cNvSpPr txBox="1">
            <a:spLocks noChangeArrowheads="1"/>
          </p:cNvSpPr>
          <p:nvPr/>
        </p:nvSpPr>
        <p:spPr bwMode="auto">
          <a:xfrm>
            <a:off x="7476529" y="1190953"/>
            <a:ext cx="2047268" cy="276999"/>
          </a:xfrm>
          <a:prstGeom prst="rect">
            <a:avLst/>
          </a:prstGeom>
          <a:solidFill>
            <a:srgbClr val="FFFFFF">
              <a:alpha val="69803"/>
            </a:srgbClr>
          </a:solidFill>
          <a:ln w="28575">
            <a:solidFill>
              <a:schemeClr val="accent2"/>
            </a:solidFill>
            <a:miter lim="800000"/>
            <a:headEnd/>
            <a:tailEnd/>
          </a:ln>
        </p:spPr>
        <p:txBody>
          <a:bodyPr wrap="square" anchor="ctr">
            <a:spAutoFit/>
          </a:bodyPr>
          <a:lstStyle>
            <a:lvl1pPr eaLnBrk="0" hangingPunct="0">
              <a:tabLst>
                <a:tab pos="2151063" algn="l"/>
              </a:tabLst>
              <a:defRPr kumimoji="1">
                <a:solidFill>
                  <a:schemeClr val="tx1"/>
                </a:solidFill>
                <a:latin typeface="Arial" charset="0"/>
                <a:ea typeface="ＭＳ Ｐゴシック" pitchFamily="50" charset="-128"/>
              </a:defRPr>
            </a:lvl1pPr>
            <a:lvl2pPr marL="742950" indent="-285750" eaLnBrk="0" hangingPunct="0">
              <a:tabLst>
                <a:tab pos="2151063" algn="l"/>
              </a:tabLst>
              <a:defRPr kumimoji="1">
                <a:solidFill>
                  <a:schemeClr val="tx1"/>
                </a:solidFill>
                <a:latin typeface="Arial" charset="0"/>
                <a:ea typeface="ＭＳ Ｐゴシック" pitchFamily="50" charset="-128"/>
              </a:defRPr>
            </a:lvl2pPr>
            <a:lvl3pPr marL="1143000" indent="-228600" eaLnBrk="0" hangingPunct="0">
              <a:tabLst>
                <a:tab pos="2151063" algn="l"/>
              </a:tabLst>
              <a:defRPr kumimoji="1">
                <a:solidFill>
                  <a:schemeClr val="tx1"/>
                </a:solidFill>
                <a:latin typeface="Arial" charset="0"/>
                <a:ea typeface="ＭＳ Ｐゴシック" pitchFamily="50" charset="-128"/>
              </a:defRPr>
            </a:lvl3pPr>
            <a:lvl4pPr marL="1600200" indent="-228600" eaLnBrk="0" hangingPunct="0">
              <a:tabLst>
                <a:tab pos="2151063" algn="l"/>
              </a:tabLst>
              <a:defRPr kumimoji="1">
                <a:solidFill>
                  <a:schemeClr val="tx1"/>
                </a:solidFill>
                <a:latin typeface="Arial" charset="0"/>
                <a:ea typeface="ＭＳ Ｐゴシック" pitchFamily="50" charset="-128"/>
              </a:defRPr>
            </a:lvl4pPr>
            <a:lvl5pPr marL="2057400" indent="-228600" eaLnBrk="0" hangingPunct="0">
              <a:tabLst>
                <a:tab pos="2151063" algn="l"/>
              </a:tabLst>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tabLst>
                <a:tab pos="2151063" algn="l"/>
              </a:tabLs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tabLst>
                <a:tab pos="2151063" algn="l"/>
              </a:tabLs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tabLst>
                <a:tab pos="2151063" algn="l"/>
              </a:tabLs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tabLst>
                <a:tab pos="2151063" algn="l"/>
              </a:tabLst>
              <a:defRPr kumimoji="1">
                <a:solidFill>
                  <a:schemeClr val="tx1"/>
                </a:solidFill>
                <a:latin typeface="Arial" charset="0"/>
                <a:ea typeface="ＭＳ Ｐゴシック" pitchFamily="50" charset="-128"/>
              </a:defRPr>
            </a:lvl9pPr>
          </a:lstStyle>
          <a:p>
            <a:pPr algn="ctr" eaLnBrk="1" hangingPunct="1"/>
            <a:r>
              <a:rPr kumimoji="0" lang="ja-JP" altLang="en-US" sz="1200">
                <a:solidFill>
                  <a:srgbClr val="C00000"/>
                </a:solidFill>
                <a:latin typeface="HGP創英角ｺﾞｼｯｸUB" panose="020B0900000000000000" pitchFamily="50" charset="-128"/>
                <a:ea typeface="HGP創英角ｺﾞｼｯｸUB" panose="020B0900000000000000" pitchFamily="50" charset="-128"/>
              </a:rPr>
              <a:t>①件名＝全角</a:t>
            </a:r>
            <a:r>
              <a:rPr kumimoji="0" lang="en-US" altLang="ja-JP" sz="1200">
                <a:solidFill>
                  <a:srgbClr val="C00000"/>
                </a:solidFill>
                <a:latin typeface="HGP創英角ｺﾞｼｯｸUB" panose="020B0900000000000000" pitchFamily="50" charset="-128"/>
                <a:ea typeface="HGP創英角ｺﾞｼｯｸUB" panose="020B0900000000000000" pitchFamily="50" charset="-128"/>
              </a:rPr>
              <a:t>48</a:t>
            </a:r>
            <a:r>
              <a:rPr kumimoji="0" lang="ja-JP" altLang="en-US" sz="1200">
                <a:solidFill>
                  <a:srgbClr val="C00000"/>
                </a:solidFill>
                <a:latin typeface="HGP創英角ｺﾞｼｯｸUB" panose="020B0900000000000000" pitchFamily="50" charset="-128"/>
                <a:ea typeface="HGP創英角ｺﾞｼｯｸUB" panose="020B0900000000000000" pitchFamily="50" charset="-128"/>
              </a:rPr>
              <a:t>文字以内</a:t>
            </a:r>
            <a:endParaRPr kumimoji="0" lang="en-US" altLang="ja-JP" sz="1200">
              <a:solidFill>
                <a:srgbClr val="C00000"/>
              </a:solidFill>
              <a:latin typeface="HGP創英角ｺﾞｼｯｸUB" panose="020B0900000000000000" pitchFamily="50" charset="-128"/>
              <a:ea typeface="HGP創英角ｺﾞｼｯｸUB" panose="020B0900000000000000" pitchFamily="50" charset="-128"/>
            </a:endParaRPr>
          </a:p>
        </p:txBody>
      </p:sp>
      <p:sp>
        <p:nvSpPr>
          <p:cNvPr id="19" name="Text Box 342"/>
          <p:cNvSpPr txBox="1">
            <a:spLocks noChangeArrowheads="1"/>
          </p:cNvSpPr>
          <p:nvPr/>
        </p:nvSpPr>
        <p:spPr bwMode="auto">
          <a:xfrm>
            <a:off x="7484842" y="889133"/>
            <a:ext cx="504056" cy="215444"/>
          </a:xfrm>
          <a:prstGeom prst="rect">
            <a:avLst/>
          </a:prstGeom>
          <a:solidFill>
            <a:srgbClr val="FFFFFF">
              <a:alpha val="69803"/>
            </a:srgbClr>
          </a:solidFill>
          <a:ln w="28575">
            <a:solidFill>
              <a:schemeClr val="accent2"/>
            </a:solidFill>
            <a:miter lim="800000"/>
            <a:headEnd/>
            <a:tailEnd/>
          </a:ln>
        </p:spPr>
        <p:txBody>
          <a:bodyPr wrap="square" anchor="ctr">
            <a:spAutoFit/>
          </a:bodyPr>
          <a:lstStyle>
            <a:lvl1pPr eaLnBrk="0" hangingPunct="0">
              <a:tabLst>
                <a:tab pos="2151063" algn="l"/>
              </a:tabLst>
              <a:defRPr kumimoji="1">
                <a:solidFill>
                  <a:schemeClr val="tx1"/>
                </a:solidFill>
                <a:latin typeface="Arial" charset="0"/>
                <a:ea typeface="ＭＳ Ｐゴシック" pitchFamily="50" charset="-128"/>
              </a:defRPr>
            </a:lvl1pPr>
            <a:lvl2pPr marL="742950" indent="-285750" eaLnBrk="0" hangingPunct="0">
              <a:tabLst>
                <a:tab pos="2151063" algn="l"/>
              </a:tabLst>
              <a:defRPr kumimoji="1">
                <a:solidFill>
                  <a:schemeClr val="tx1"/>
                </a:solidFill>
                <a:latin typeface="Arial" charset="0"/>
                <a:ea typeface="ＭＳ Ｐゴシック" pitchFamily="50" charset="-128"/>
              </a:defRPr>
            </a:lvl2pPr>
            <a:lvl3pPr marL="1143000" indent="-228600" eaLnBrk="0" hangingPunct="0">
              <a:tabLst>
                <a:tab pos="2151063" algn="l"/>
              </a:tabLst>
              <a:defRPr kumimoji="1">
                <a:solidFill>
                  <a:schemeClr val="tx1"/>
                </a:solidFill>
                <a:latin typeface="Arial" charset="0"/>
                <a:ea typeface="ＭＳ Ｐゴシック" pitchFamily="50" charset="-128"/>
              </a:defRPr>
            </a:lvl3pPr>
            <a:lvl4pPr marL="1600200" indent="-228600" eaLnBrk="0" hangingPunct="0">
              <a:tabLst>
                <a:tab pos="2151063" algn="l"/>
              </a:tabLst>
              <a:defRPr kumimoji="1">
                <a:solidFill>
                  <a:schemeClr val="tx1"/>
                </a:solidFill>
                <a:latin typeface="Arial" charset="0"/>
                <a:ea typeface="ＭＳ Ｐゴシック" pitchFamily="50" charset="-128"/>
              </a:defRPr>
            </a:lvl4pPr>
            <a:lvl5pPr marL="2057400" indent="-228600" eaLnBrk="0" hangingPunct="0">
              <a:tabLst>
                <a:tab pos="2151063" algn="l"/>
              </a:tabLst>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tabLst>
                <a:tab pos="2151063" algn="l"/>
              </a:tabLs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tabLst>
                <a:tab pos="2151063" algn="l"/>
              </a:tabLs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tabLst>
                <a:tab pos="2151063" algn="l"/>
              </a:tabLs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tabLst>
                <a:tab pos="2151063" algn="l"/>
              </a:tabLst>
              <a:defRPr kumimoji="1">
                <a:solidFill>
                  <a:schemeClr val="tx1"/>
                </a:solidFill>
                <a:latin typeface="Arial" charset="0"/>
                <a:ea typeface="ＭＳ Ｐゴシック" pitchFamily="50" charset="-128"/>
              </a:defRPr>
            </a:lvl9pPr>
          </a:lstStyle>
          <a:p>
            <a:pPr algn="ctr" eaLnBrk="1" hangingPunct="1"/>
            <a:endParaRPr kumimoji="0" lang="en-US" altLang="ja-JP" sz="800">
              <a:solidFill>
                <a:srgbClr val="C00000"/>
              </a:solidFill>
              <a:latin typeface="HGP創英角ｺﾞｼｯｸUB" panose="020B0900000000000000" pitchFamily="50" charset="-128"/>
              <a:ea typeface="HGP創英角ｺﾞｼｯｸUB" panose="020B0900000000000000" pitchFamily="50" charset="-128"/>
            </a:endParaRPr>
          </a:p>
        </p:txBody>
      </p:sp>
      <p:sp>
        <p:nvSpPr>
          <p:cNvPr id="20" name="テキスト ボックス 19"/>
          <p:cNvSpPr txBox="1"/>
          <p:nvPr/>
        </p:nvSpPr>
        <p:spPr>
          <a:xfrm>
            <a:off x="7988899" y="890740"/>
            <a:ext cx="1525617" cy="215444"/>
          </a:xfrm>
          <a:prstGeom prst="rect">
            <a:avLst/>
          </a:prstGeom>
          <a:noFill/>
        </p:spPr>
        <p:txBody>
          <a:bodyPr wrap="square" rtlCol="0">
            <a:spAutoFit/>
          </a:bodyPr>
          <a:lstStyle/>
          <a:p>
            <a:r>
              <a:rPr lang="ja-JP" altLang="en-US" sz="800">
                <a:solidFill>
                  <a:prstClr val="black"/>
                </a:solidFill>
                <a:latin typeface="HGPｺﾞｼｯｸM" panose="020B0600000000000000" pitchFamily="50" charset="-128"/>
                <a:ea typeface="HGPｺﾞｼｯｸM" panose="020B0600000000000000" pitchFamily="50" charset="-128"/>
              </a:rPr>
              <a:t>で囲まれた素材を入稿ください</a:t>
            </a:r>
          </a:p>
        </p:txBody>
      </p:sp>
      <p:sp>
        <p:nvSpPr>
          <p:cNvPr id="21" name="角丸四角形 20"/>
          <p:cNvSpPr/>
          <p:nvPr/>
        </p:nvSpPr>
        <p:spPr>
          <a:xfrm>
            <a:off x="135236" y="5835653"/>
            <a:ext cx="3397343" cy="65825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正方形/長方形 21"/>
          <p:cNvSpPr/>
          <p:nvPr/>
        </p:nvSpPr>
        <p:spPr>
          <a:xfrm>
            <a:off x="93046" y="5835653"/>
            <a:ext cx="3570208" cy="246221"/>
          </a:xfrm>
          <a:prstGeom prst="rect">
            <a:avLst/>
          </a:prstGeom>
        </p:spPr>
        <p:txBody>
          <a:bodyPr wrap="none">
            <a:spAutoFit/>
          </a:bodyPr>
          <a:lstStyle/>
          <a:p>
            <a:pPr marL="266700" indent="-266700"/>
            <a:r>
              <a:rPr kumimoji="0" lang="ja-JP" altLang="en-US" sz="1000">
                <a:solidFill>
                  <a:srgbClr val="C00000"/>
                </a:solidFill>
                <a:latin typeface="Meiryo UI" panose="020B0604030504040204" pitchFamily="50" charset="-128"/>
                <a:ea typeface="Meiryo UI" panose="020B0604030504040204" pitchFamily="50" charset="-128"/>
                <a:cs typeface="Meiryo UI" panose="020B0604030504040204" pitchFamily="50" charset="-128"/>
              </a:rPr>
              <a:t>申し込み送付の際には必ず弊社担当営業に同報でお送りください。</a:t>
            </a:r>
            <a:endParaRPr kumimoji="0" lang="en-US" altLang="ja-JP" sz="100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915561" y="1496105"/>
            <a:ext cx="5508859" cy="224164"/>
          </a:xfrm>
          <a:prstGeom prst="rect">
            <a:avLst/>
          </a:prstGeom>
          <a:noFill/>
        </p:spPr>
        <p:txBody>
          <a:bodyPr wrap="square">
            <a:spAutoFit/>
          </a:bodyPr>
          <a:lstStyle/>
          <a:p>
            <a:pPr>
              <a:lnSpc>
                <a:spcPts val="1000"/>
              </a:lnSpc>
            </a:pPr>
            <a:r>
              <a:rPr lang="ja-JP" altLang="en-US" sz="1400" b="1">
                <a:solidFill>
                  <a:srgbClr val="00253C"/>
                </a:solidFill>
                <a:latin typeface="Meiryo UI" panose="020B0604030504040204" pitchFamily="50" charset="-128"/>
                <a:ea typeface="Meiryo UI" panose="020B0604030504040204" pitchFamily="50" charset="-128"/>
                <a:cs typeface="Meiryo UI" panose="020B0604030504040204" pitchFamily="50" charset="-128"/>
              </a:rPr>
              <a:t>属性掛け合わせは、</a:t>
            </a:r>
            <a:r>
              <a:rPr lang="en-US" altLang="ja-JP" sz="1400" b="1">
                <a:solidFill>
                  <a:srgbClr val="00253C"/>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a:solidFill>
                  <a:srgbClr val="00253C"/>
                </a:solidFill>
                <a:latin typeface="Meiryo UI" panose="020B0604030504040204" pitchFamily="50" charset="-128"/>
                <a:ea typeface="Meiryo UI" panose="020B0604030504040204" pitchFamily="50" charset="-128"/>
                <a:cs typeface="Meiryo UI" panose="020B0604030504040204" pitchFamily="50" charset="-128"/>
              </a:rPr>
              <a:t>地域</a:t>
            </a:r>
            <a:r>
              <a:rPr lang="en-US" altLang="ja-JP" sz="1400" b="1">
                <a:solidFill>
                  <a:srgbClr val="00253C"/>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a:solidFill>
                  <a:srgbClr val="00253C"/>
                </a:solidFill>
                <a:latin typeface="Meiryo UI" panose="020B0604030504040204" pitchFamily="50" charset="-128"/>
                <a:ea typeface="Meiryo UI" panose="020B0604030504040204" pitchFamily="50" charset="-128"/>
                <a:cs typeface="Meiryo UI" panose="020B0604030504040204" pitchFamily="50" charset="-128"/>
              </a:rPr>
              <a:t>登録情報</a:t>
            </a:r>
            <a:r>
              <a:rPr lang="en-US" altLang="ja-JP" sz="1100" b="1">
                <a:solidFill>
                  <a:srgbClr val="00253C"/>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a:solidFill>
                  <a:srgbClr val="00253C"/>
                </a:solidFill>
                <a:latin typeface="Meiryo UI" panose="020B0604030504040204" pitchFamily="50" charset="-128"/>
                <a:ea typeface="Meiryo UI" panose="020B0604030504040204" pitchFamily="50" charset="-128"/>
                <a:cs typeface="Meiryo UI" panose="020B0604030504040204" pitchFamily="50" charset="-128"/>
              </a:rPr>
              <a:t>最大</a:t>
            </a:r>
            <a:r>
              <a:rPr lang="en-US" altLang="ja-JP" sz="1100" b="1">
                <a:solidFill>
                  <a:srgbClr val="00253C"/>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b="1">
                <a:solidFill>
                  <a:srgbClr val="00253C"/>
                </a:solidFill>
                <a:latin typeface="Meiryo UI" panose="020B0604030504040204" pitchFamily="50" charset="-128"/>
                <a:ea typeface="Meiryo UI" panose="020B0604030504040204" pitchFamily="50" charset="-128"/>
                <a:cs typeface="Meiryo UI" panose="020B0604030504040204" pitchFamily="50" charset="-128"/>
              </a:rPr>
              <a:t>属性</a:t>
            </a:r>
            <a:r>
              <a:rPr lang="en-US" altLang="ja-JP" sz="1100" b="1">
                <a:solidFill>
                  <a:srgbClr val="00253C"/>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a:solidFill>
                  <a:srgbClr val="00253C"/>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a:solidFill>
                  <a:srgbClr val="00253C"/>
                </a:solidFill>
                <a:latin typeface="Meiryo UI" panose="020B0604030504040204" pitchFamily="50" charset="-128"/>
                <a:ea typeface="Meiryo UI" panose="020B0604030504040204" pitchFamily="50" charset="-128"/>
                <a:cs typeface="Meiryo UI" panose="020B0604030504040204" pitchFamily="50" charset="-128"/>
              </a:rPr>
              <a:t> 選択可能</a:t>
            </a:r>
            <a:endParaRPr lang="ja-JP" altLang="en-US" sz="1400" b="1" kern="900" spc="50">
              <a:solidFill>
                <a:srgbClr val="00253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4845664" y="3738094"/>
            <a:ext cx="2530036" cy="220573"/>
          </a:xfrm>
          <a:prstGeom prst="rect">
            <a:avLst/>
          </a:prstGeom>
          <a:noFill/>
        </p:spPr>
        <p:txBody>
          <a:bodyPr wrap="square">
            <a:spAutoFit/>
          </a:bodyPr>
          <a:lstStyle/>
          <a:p>
            <a:pPr>
              <a:lnSpc>
                <a:spcPts val="1000"/>
              </a:lnSpc>
            </a:pPr>
            <a:r>
              <a:rPr kumimoji="0"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巻末の「原稿規定・注意点」も合わせてご参照ください。</a:t>
            </a:r>
            <a:endParaRPr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174313" y="3735177"/>
            <a:ext cx="908784" cy="216131"/>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a:solidFill>
                  <a:prstClr val="white"/>
                </a:solidFill>
                <a:latin typeface="Meiryo UI" panose="020B0604030504040204" pitchFamily="50" charset="-128"/>
                <a:ea typeface="Meiryo UI" panose="020B0604030504040204" pitchFamily="50" charset="-128"/>
                <a:cs typeface="Meiryo UI" panose="020B0604030504040204" pitchFamily="50" charset="-128"/>
              </a:rPr>
              <a:t>商品概要</a:t>
            </a:r>
          </a:p>
        </p:txBody>
      </p:sp>
      <p:sp>
        <p:nvSpPr>
          <p:cNvPr id="41" name="角丸四角形 40"/>
          <p:cNvSpPr/>
          <p:nvPr/>
        </p:nvSpPr>
        <p:spPr>
          <a:xfrm>
            <a:off x="3604185" y="3735809"/>
            <a:ext cx="1283257" cy="216131"/>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a:solidFill>
                  <a:prstClr val="white"/>
                </a:solidFill>
                <a:latin typeface="Meiryo UI" panose="020B0604030504040204" pitchFamily="50" charset="-128"/>
                <a:ea typeface="Meiryo UI" panose="020B0604030504040204" pitchFamily="50" charset="-128"/>
                <a:cs typeface="Meiryo UI" panose="020B0604030504040204" pitchFamily="50" charset="-128"/>
              </a:rPr>
              <a:t>原稿仕様</a:t>
            </a:r>
            <a:r>
              <a:rPr lang="ja-JP" altLang="en-US" sz="1000" b="1">
                <a:solidFill>
                  <a:prstClr val="white"/>
                </a:solidFill>
                <a:latin typeface="Meiryo UI" panose="020B0604030504040204" pitchFamily="50" charset="-128"/>
                <a:ea typeface="Meiryo UI" panose="020B0604030504040204" pitchFamily="50" charset="-128"/>
                <a:cs typeface="Meiryo UI" panose="020B0604030504040204" pitchFamily="50" charset="-128"/>
              </a:rPr>
              <a:t>（概要）</a:t>
            </a:r>
          </a:p>
        </p:txBody>
      </p:sp>
      <p:sp>
        <p:nvSpPr>
          <p:cNvPr id="42" name="角丸四角形 41"/>
          <p:cNvSpPr/>
          <p:nvPr/>
        </p:nvSpPr>
        <p:spPr>
          <a:xfrm>
            <a:off x="925084" y="1819890"/>
            <a:ext cx="1735667" cy="831042"/>
          </a:xfrm>
          <a:prstGeom prst="roundRect">
            <a:avLst/>
          </a:prstGeom>
          <a:solidFill>
            <a:schemeClr val="bg1"/>
          </a:solidFill>
          <a:ln>
            <a:solidFill>
              <a:srgbClr val="1E5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乗算記号 42"/>
          <p:cNvSpPr/>
          <p:nvPr/>
        </p:nvSpPr>
        <p:spPr>
          <a:xfrm>
            <a:off x="2578444" y="1808176"/>
            <a:ext cx="900112" cy="901700"/>
          </a:xfrm>
          <a:prstGeom prst="mathMultiply">
            <a:avLst>
              <a:gd name="adj1" fmla="val 490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1179695" y="1701092"/>
            <a:ext cx="1223962" cy="271463"/>
          </a:xfrm>
          <a:prstGeom prst="roundRect">
            <a:avLst>
              <a:gd name="adj" fmla="val 50000"/>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ja-JP" altLang="en-US" sz="1100">
                <a:solidFill>
                  <a:srgbClr val="FFFFFF"/>
                </a:solidFill>
                <a:latin typeface="Meiryo UI" panose="020B0604030504040204" pitchFamily="50" charset="-128"/>
                <a:ea typeface="Meiryo UI" panose="020B0604030504040204" pitchFamily="50" charset="-128"/>
                <a:cs typeface="Meiryo UI" panose="020B0604030504040204" pitchFamily="50" charset="-128"/>
              </a:rPr>
              <a:t>地域</a:t>
            </a:r>
          </a:p>
        </p:txBody>
      </p:sp>
      <p:sp>
        <p:nvSpPr>
          <p:cNvPr id="45" name="テキスト ボックス 44"/>
          <p:cNvSpPr txBox="1"/>
          <p:nvPr/>
        </p:nvSpPr>
        <p:spPr>
          <a:xfrm>
            <a:off x="937167" y="2019017"/>
            <a:ext cx="1723584" cy="507831"/>
          </a:xfrm>
          <a:prstGeom prst="rect">
            <a:avLst/>
          </a:prstGeom>
          <a:noFill/>
        </p:spPr>
        <p:txBody>
          <a:bodyPr wrap="square" rtlCol="0">
            <a:spAutoFit/>
          </a:bodyPr>
          <a:lstStyle/>
          <a:p>
            <a:r>
              <a:rPr lang="ja-JP" altLang="en-US" sz="90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　　　　　  ○県指定</a:t>
            </a:r>
            <a:endParaRPr lang="en-US" altLang="ja-JP" sz="9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900">
                <a:solidFill>
                  <a:prstClr val="black"/>
                </a:solidFill>
                <a:latin typeface="Meiryo UI" panose="020B0604030504040204" pitchFamily="50" charset="-128"/>
                <a:ea typeface="Meiryo UI" panose="020B0604030504040204" pitchFamily="50" charset="-128"/>
                <a:cs typeface="Meiryo UI" panose="020B0604030504040204" pitchFamily="50" charset="-128"/>
              </a:rPr>
              <a:t>都</a:t>
            </a:r>
            <a:r>
              <a:rPr lang="en-US" altLang="ja-JP" sz="90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900">
                <a:solidFill>
                  <a:prstClr val="black"/>
                </a:solidFill>
                <a:latin typeface="Meiryo UI" panose="020B0604030504040204" pitchFamily="50" charset="-128"/>
                <a:ea typeface="Meiryo UI" panose="020B0604030504040204" pitchFamily="50" charset="-128"/>
                <a:cs typeface="Meiryo UI" panose="020B0604030504040204" pitchFamily="50" charset="-128"/>
              </a:rPr>
              <a:t>県　 　 　○関東</a:t>
            </a:r>
            <a:r>
              <a:rPr lang="en-US" altLang="ja-JP" sz="90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900">
                <a:solidFill>
                  <a:prstClr val="black"/>
                </a:solidFill>
                <a:latin typeface="Meiryo UI" panose="020B0604030504040204" pitchFamily="50" charset="-128"/>
                <a:ea typeface="Meiryo UI" panose="020B0604030504040204" pitchFamily="50" charset="-128"/>
                <a:cs typeface="Meiryo UI" panose="020B0604030504040204" pitchFamily="50" charset="-128"/>
              </a:rPr>
              <a:t>都</a:t>
            </a:r>
            <a:r>
              <a:rPr lang="en-US" altLang="ja-JP" sz="90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900">
                <a:solidFill>
                  <a:prstClr val="black"/>
                </a:solidFill>
                <a:latin typeface="Meiryo UI" panose="020B0604030504040204" pitchFamily="50" charset="-128"/>
                <a:ea typeface="Meiryo UI" panose="020B0604030504040204" pitchFamily="50" charset="-128"/>
                <a:cs typeface="Meiryo UI" panose="020B0604030504040204" pitchFamily="50" charset="-128"/>
              </a:rPr>
              <a:t>県</a:t>
            </a:r>
            <a:endParaRPr lang="en-US" altLang="ja-JP" sz="9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en-US" altLang="ja-JP" sz="90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900">
                <a:solidFill>
                  <a:prstClr val="black"/>
                </a:solidFill>
                <a:latin typeface="Meiryo UI" panose="020B0604030504040204" pitchFamily="50" charset="-128"/>
                <a:ea typeface="Meiryo UI" panose="020B0604030504040204" pitchFamily="50" charset="-128"/>
                <a:cs typeface="Meiryo UI" panose="020B0604030504040204" pitchFamily="50" charset="-128"/>
              </a:rPr>
              <a:t>府</a:t>
            </a:r>
            <a:r>
              <a:rPr lang="en-US" altLang="ja-JP" sz="90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900">
                <a:solidFill>
                  <a:prstClr val="black"/>
                </a:solidFill>
                <a:latin typeface="Meiryo UI" panose="020B0604030504040204" pitchFamily="50" charset="-128"/>
                <a:ea typeface="Meiryo UI" panose="020B0604030504040204" pitchFamily="50" charset="-128"/>
                <a:cs typeface="Meiryo UI" panose="020B0604030504040204" pitchFamily="50" charset="-128"/>
              </a:rPr>
              <a:t>県　○中部</a:t>
            </a:r>
            <a:r>
              <a:rPr lang="en-US" altLang="ja-JP" sz="90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900">
                <a:solidFill>
                  <a:prstClr val="black"/>
                </a:solidFill>
                <a:latin typeface="Meiryo UI" panose="020B0604030504040204" pitchFamily="50" charset="-128"/>
                <a:ea typeface="Meiryo UI" panose="020B0604030504040204" pitchFamily="50" charset="-128"/>
                <a:cs typeface="Meiryo UI" panose="020B0604030504040204" pitchFamily="50" charset="-128"/>
              </a:rPr>
              <a:t>県</a:t>
            </a:r>
          </a:p>
        </p:txBody>
      </p:sp>
      <p:sp>
        <p:nvSpPr>
          <p:cNvPr id="46" name="角丸四角形 45"/>
          <p:cNvSpPr/>
          <p:nvPr/>
        </p:nvSpPr>
        <p:spPr>
          <a:xfrm>
            <a:off x="3440448" y="1819890"/>
            <a:ext cx="3182704" cy="831042"/>
          </a:xfrm>
          <a:prstGeom prst="roundRect">
            <a:avLst/>
          </a:prstGeom>
          <a:solidFill>
            <a:schemeClr val="bg1"/>
          </a:solidFill>
          <a:ln>
            <a:solidFill>
              <a:srgbClr val="1E5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角丸四角形 46"/>
          <p:cNvSpPr/>
          <p:nvPr/>
        </p:nvSpPr>
        <p:spPr>
          <a:xfrm>
            <a:off x="3733265" y="1701092"/>
            <a:ext cx="2526416" cy="271463"/>
          </a:xfrm>
          <a:prstGeom prst="roundRect">
            <a:avLst>
              <a:gd name="adj" fmla="val 50000"/>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ja-JP" altLang="en-US" sz="1100">
                <a:solidFill>
                  <a:srgbClr val="FFFFFF"/>
                </a:solidFill>
                <a:latin typeface="Meiryo UI" panose="020B0604030504040204" pitchFamily="50" charset="-128"/>
                <a:ea typeface="Meiryo UI" panose="020B0604030504040204" pitchFamily="50" charset="-128"/>
                <a:cs typeface="Meiryo UI" panose="020B0604030504040204" pitchFamily="50" charset="-128"/>
              </a:rPr>
              <a:t>登録情報</a:t>
            </a:r>
            <a:r>
              <a:rPr kumimoji="0" lang="ja-JP" altLang="en-US" sz="70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a:solidFill>
                  <a:prstClr val="white"/>
                </a:solidFill>
                <a:latin typeface="Meiryo UI" panose="020B0604030504040204" pitchFamily="50" charset="-128"/>
                <a:ea typeface="Meiryo UI" panose="020B0604030504040204" pitchFamily="50" charset="-128"/>
                <a:cs typeface="Meiryo UI" panose="020B0604030504040204" pitchFamily="50" charset="-128"/>
              </a:rPr>
              <a:t>下記の属性から４属性まで選択可能</a:t>
            </a:r>
            <a:r>
              <a:rPr kumimoji="0" lang="ja-JP" altLang="en-US" sz="70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48" name="角丸四角形 47"/>
          <p:cNvSpPr/>
          <p:nvPr/>
        </p:nvSpPr>
        <p:spPr>
          <a:xfrm>
            <a:off x="3610388" y="2057488"/>
            <a:ext cx="611981" cy="203972"/>
          </a:xfrm>
          <a:prstGeom prst="roundRect">
            <a:avLst/>
          </a:prstGeom>
          <a:solidFill>
            <a:srgbClr val="C5D0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職業</a:t>
            </a:r>
          </a:p>
        </p:txBody>
      </p:sp>
      <p:sp>
        <p:nvSpPr>
          <p:cNvPr id="49" name="角丸四角形 48"/>
          <p:cNvSpPr/>
          <p:nvPr/>
        </p:nvSpPr>
        <p:spPr>
          <a:xfrm>
            <a:off x="4287742" y="2057482"/>
            <a:ext cx="611981" cy="203972"/>
          </a:xfrm>
          <a:prstGeom prst="roundRect">
            <a:avLst/>
          </a:prstGeom>
          <a:solidFill>
            <a:srgbClr val="C5D0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性別</a:t>
            </a:r>
          </a:p>
        </p:txBody>
      </p:sp>
      <p:sp>
        <p:nvSpPr>
          <p:cNvPr id="50" name="角丸四角形 49"/>
          <p:cNvSpPr/>
          <p:nvPr/>
        </p:nvSpPr>
        <p:spPr>
          <a:xfrm>
            <a:off x="4956629" y="2065943"/>
            <a:ext cx="611981" cy="203972"/>
          </a:xfrm>
          <a:prstGeom prst="roundRect">
            <a:avLst/>
          </a:prstGeom>
          <a:solidFill>
            <a:srgbClr val="C5D0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年代</a:t>
            </a:r>
          </a:p>
        </p:txBody>
      </p:sp>
      <p:sp>
        <p:nvSpPr>
          <p:cNvPr id="51" name="角丸四角形 50"/>
          <p:cNvSpPr/>
          <p:nvPr/>
        </p:nvSpPr>
        <p:spPr>
          <a:xfrm>
            <a:off x="3618849" y="2311492"/>
            <a:ext cx="611981" cy="20397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業種</a:t>
            </a:r>
          </a:p>
        </p:txBody>
      </p:sp>
      <p:sp>
        <p:nvSpPr>
          <p:cNvPr id="52" name="角丸四角形 51"/>
          <p:cNvSpPr/>
          <p:nvPr/>
        </p:nvSpPr>
        <p:spPr>
          <a:xfrm>
            <a:off x="4296203" y="2311486"/>
            <a:ext cx="611981" cy="20397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職種</a:t>
            </a:r>
          </a:p>
        </p:txBody>
      </p:sp>
      <p:sp>
        <p:nvSpPr>
          <p:cNvPr id="53" name="角丸四角形 52"/>
          <p:cNvSpPr/>
          <p:nvPr/>
        </p:nvSpPr>
        <p:spPr>
          <a:xfrm>
            <a:off x="4965090" y="2319947"/>
            <a:ext cx="611981" cy="20397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役職</a:t>
            </a:r>
          </a:p>
        </p:txBody>
      </p:sp>
      <p:sp>
        <p:nvSpPr>
          <p:cNvPr id="54" name="角丸四角形 53"/>
          <p:cNvSpPr/>
          <p:nvPr/>
        </p:nvSpPr>
        <p:spPr>
          <a:xfrm>
            <a:off x="5630402" y="2318602"/>
            <a:ext cx="836396" cy="20397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従業員規模</a:t>
            </a:r>
          </a:p>
        </p:txBody>
      </p:sp>
      <p:sp>
        <p:nvSpPr>
          <p:cNvPr id="55" name="角丸四角形 54"/>
          <p:cNvSpPr/>
          <p:nvPr/>
        </p:nvSpPr>
        <p:spPr>
          <a:xfrm>
            <a:off x="5629808" y="2058274"/>
            <a:ext cx="836396" cy="20397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世帯年収</a:t>
            </a:r>
          </a:p>
        </p:txBody>
      </p:sp>
      <p:sp>
        <p:nvSpPr>
          <p:cNvPr id="60" name="Text Box 16"/>
          <p:cNvSpPr txBox="1">
            <a:spLocks noChangeArrowheads="1"/>
          </p:cNvSpPr>
          <p:nvPr/>
        </p:nvSpPr>
        <p:spPr bwMode="auto">
          <a:xfrm>
            <a:off x="9053343" y="6316928"/>
            <a:ext cx="8402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a:solidFill>
                  <a:srgbClr val="C00000"/>
                </a:solidFill>
                <a:latin typeface="Century Gothic"/>
                <a:ea typeface="HGPｺﾞｼｯｸM"/>
              </a:rPr>
              <a:t>2018.3.12</a:t>
            </a:r>
            <a:r>
              <a:rPr kumimoji="0" lang="ja-JP" altLang="en-US" sz="800">
                <a:solidFill>
                  <a:srgbClr val="C00000"/>
                </a:solidFill>
                <a:latin typeface="Century Gothic"/>
                <a:ea typeface="HGPｺﾞｼｯｸM"/>
              </a:rPr>
              <a:t>更新</a:t>
            </a:r>
          </a:p>
        </p:txBody>
      </p:sp>
      <p:sp>
        <p:nvSpPr>
          <p:cNvPr id="56" name="テキスト ボックス 55">
            <a:extLst>
              <a:ext uri="{FF2B5EF4-FFF2-40B4-BE49-F238E27FC236}">
                <a16:creationId xmlns:a16="http://schemas.microsoft.com/office/drawing/2014/main" id="{C51FC021-F751-465B-A143-3096E6351D22}"/>
              </a:ext>
            </a:extLst>
          </p:cNvPr>
          <p:cNvSpPr txBox="1"/>
          <p:nvPr/>
        </p:nvSpPr>
        <p:spPr>
          <a:xfrm>
            <a:off x="93046" y="5997131"/>
            <a:ext cx="3430254" cy="461665"/>
          </a:xfrm>
          <a:prstGeom prst="rect">
            <a:avLst/>
          </a:prstGeom>
          <a:noFill/>
        </p:spPr>
        <p:txBody>
          <a:bodyPr wrap="square" rtlCol="0">
            <a:spAutoFit/>
          </a:bodyPr>
          <a:lstStyle/>
          <a:p>
            <a:pPr algn="ctr"/>
            <a:r>
              <a:rPr kumimoji="1" lang="en-US" altLang="ja-JP" sz="1200"/>
              <a:t>To</a:t>
            </a:r>
            <a:r>
              <a:rPr kumimoji="1" lang="ja-JP" altLang="en-US" sz="1200"/>
              <a:t>：</a:t>
            </a:r>
            <a:r>
              <a:rPr kumimoji="1" lang="en-US" altLang="ja-JP" sz="1200" b="1"/>
              <a:t>ds.html</a:t>
            </a:r>
            <a:r>
              <a:rPr kumimoji="1" lang="en-US" altLang="ja-JP" sz="1200"/>
              <a:t>@nex.nikkei.co.jp</a:t>
            </a:r>
          </a:p>
          <a:p>
            <a:pPr algn="ctr"/>
            <a:r>
              <a:rPr lang="en-US" altLang="ja-JP" sz="1200">
                <a:latin typeface="Meiryo UI" panose="020B0604030504040204" pitchFamily="50" charset="-128"/>
                <a:ea typeface="Meiryo UI" panose="020B0604030504040204" pitchFamily="50" charset="-128"/>
              </a:rPr>
              <a:t>Cc</a:t>
            </a:r>
            <a:r>
              <a:rPr lang="ja-JP" altLang="en-US" sz="1200">
                <a:latin typeface="Meiryo UI" panose="020B0604030504040204" pitchFamily="50" charset="-128"/>
                <a:ea typeface="Meiryo UI" panose="020B0604030504040204" pitchFamily="50" charset="-128"/>
              </a:rPr>
              <a:t>：弊社営業担当</a:t>
            </a:r>
            <a:endParaRPr kumimoji="1" lang="ja-JP" altLang="en-US" sz="12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267446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7332" y="127488"/>
            <a:ext cx="7905750" cy="460148"/>
          </a:xfrm>
        </p:spPr>
        <p:txBody>
          <a:bodyPr/>
          <a:lstStyle/>
          <a:p>
            <a:r>
              <a:rPr lang="en-US" altLang="ja-JP" kern="1100" spc="50" dirty="0"/>
              <a:t>【</a:t>
            </a:r>
            <a:r>
              <a:rPr lang="ja-JP" altLang="en-US" kern="1100" spc="50" dirty="0"/>
              <a:t>日経ＩＤターゲティングメール</a:t>
            </a:r>
            <a:r>
              <a:rPr lang="en-US" altLang="ja-JP" kern="1100" spc="50" dirty="0"/>
              <a:t>】</a:t>
            </a:r>
            <a:br>
              <a:rPr lang="en-US" altLang="ja-JP" kern="1100" spc="50" dirty="0"/>
            </a:br>
            <a:r>
              <a:rPr lang="ja-JP" altLang="en-US" kern="1100" spc="50" dirty="0"/>
              <a:t>利用可能な属性項目一覧</a:t>
            </a:r>
            <a:br>
              <a:rPr lang="ja-JP" altLang="en-US" kern="1100" spc="50" dirty="0"/>
            </a:br>
            <a:endParaRPr kumimoji="1" lang="ja-JP" altLang="en-US" dirty="0"/>
          </a:p>
        </p:txBody>
      </p:sp>
      <p:graphicFrame>
        <p:nvGraphicFramePr>
          <p:cNvPr id="4" name="表 3"/>
          <p:cNvGraphicFramePr>
            <a:graphicFrameLocks noGrp="1"/>
          </p:cNvGraphicFramePr>
          <p:nvPr/>
        </p:nvGraphicFramePr>
        <p:xfrm>
          <a:off x="226387" y="1026049"/>
          <a:ext cx="2244968" cy="5383020"/>
        </p:xfrm>
        <a:graphic>
          <a:graphicData uri="http://schemas.openxmlformats.org/drawingml/2006/table">
            <a:tbl>
              <a:tblPr firstRow="1" bandRow="1">
                <a:tableStyleId>{5C22544A-7EE6-4342-B048-85BDC9FD1C3A}</a:tableStyleId>
              </a:tblPr>
              <a:tblGrid>
                <a:gridCol w="663775">
                  <a:extLst>
                    <a:ext uri="{9D8B030D-6E8A-4147-A177-3AD203B41FA5}">
                      <a16:colId xmlns:a16="http://schemas.microsoft.com/office/drawing/2014/main" val="20001"/>
                    </a:ext>
                  </a:extLst>
                </a:gridCol>
                <a:gridCol w="1581193">
                  <a:extLst>
                    <a:ext uri="{9D8B030D-6E8A-4147-A177-3AD203B41FA5}">
                      <a16:colId xmlns:a16="http://schemas.microsoft.com/office/drawing/2014/main" val="20002"/>
                    </a:ext>
                  </a:extLst>
                </a:gridCol>
              </a:tblGrid>
              <a:tr h="204440">
                <a:tc>
                  <a:txBody>
                    <a:bodyPr/>
                    <a:lstStyle/>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大項目</a:t>
                      </a:r>
                    </a:p>
                  </a:txBody>
                  <a:tcPr marL="36000" marR="36000" marT="36000" marB="36000" anchor="ctr">
                    <a:lnL w="12700" cap="flat" cmpd="sng" algn="ctr">
                      <a:solidFill>
                        <a:srgbClr val="1E578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a:latin typeface="Meiryo UI" panose="020B0604030504040204" pitchFamily="50" charset="-128"/>
                          <a:ea typeface="Meiryo UI" panose="020B0604030504040204" pitchFamily="50" charset="-128"/>
                          <a:cs typeface="Meiryo UI" panose="020B0604030504040204" pitchFamily="50" charset="-128"/>
                        </a:rPr>
                        <a:t>小項目</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extLst>
                  <a:ext uri="{0D108BD9-81ED-4DB2-BD59-A6C34878D82A}">
                    <a16:rowId xmlns:a16="http://schemas.microsoft.com/office/drawing/2014/main" val="10000"/>
                  </a:ext>
                </a:extLst>
              </a:tr>
              <a:tr h="167402">
                <a:tc row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地域</a:t>
                      </a:r>
                      <a:endParaRPr lang="en-US" altLang="ja-JP" sz="10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必須</a:t>
                      </a:r>
                      <a:r>
                        <a:rPr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FAFCA8"/>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首都圏</a:t>
                      </a:r>
                      <a:r>
                        <a:rPr kumimoji="0" lang="zh-TW"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a:t>
                      </a: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県</a:t>
                      </a:r>
                      <a:r>
                        <a:rPr kumimoji="0" lang="zh-TW"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7402">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関東（</a:t>
                      </a: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0" lang="zh-TW"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a:t>
                      </a: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kumimoji="0" lang="zh-TW"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県）</a:t>
                      </a:r>
                      <a:endPar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67402">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a:t>
                      </a: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県）</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67402">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中部（</a:t>
                      </a: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県）</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67402">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都道府県別 </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複数可</a:t>
                      </a:r>
                      <a:r>
                        <a:rPr kumimoji="0" lang="en-US" altLang="ja-JP" sz="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67402">
                <a:tc rowSpan="5">
                  <a:txBody>
                    <a:bodyPr/>
                    <a:lstStyle/>
                    <a:p>
                      <a:pPr algn="ctr"/>
                      <a:r>
                        <a:rPr lang="ja-JP" altLang="en-US" sz="10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年代</a:t>
                      </a: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代</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67402">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代</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67402">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代</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67402">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代</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67402">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60</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代以上</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67402">
                <a:tc rowSpan="2">
                  <a:txBody>
                    <a:bodyPr/>
                    <a:lstStyle/>
                    <a:p>
                      <a:pPr algn="ctr"/>
                      <a:r>
                        <a:rPr lang="ja-JP" altLang="en-US" sz="1000" b="1">
                          <a:solidFill>
                            <a:srgbClr val="1E5780"/>
                          </a:solidFill>
                          <a:latin typeface="Meiryo UI" panose="020B0604030504040204" pitchFamily="50" charset="-128"/>
                          <a:ea typeface="Meiryo UI" panose="020B0604030504040204" pitchFamily="50" charset="-128"/>
                          <a:cs typeface="Meiryo UI" panose="020B0604030504040204" pitchFamily="50" charset="-128"/>
                        </a:rPr>
                        <a:t>性別</a:t>
                      </a: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男</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003964"/>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67402">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女</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11999">
                <a:tc rowSpan="3">
                  <a:txBody>
                    <a:bodyPr/>
                    <a:lstStyle/>
                    <a:p>
                      <a:pPr algn="ctr"/>
                      <a:r>
                        <a:rPr lang="ja-JP" altLang="en-US" sz="1000" b="1">
                          <a:solidFill>
                            <a:srgbClr val="1E5780"/>
                          </a:solidFill>
                          <a:latin typeface="Meiryo UI" panose="020B0604030504040204" pitchFamily="50" charset="-128"/>
                          <a:ea typeface="Meiryo UI" panose="020B0604030504040204" pitchFamily="50" charset="-128"/>
                          <a:cs typeface="Meiryo UI" panose="020B0604030504040204" pitchFamily="50" charset="-128"/>
                        </a:rPr>
                        <a:t>職業</a:t>
                      </a: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お勤め</a:t>
                      </a:r>
                      <a:endPar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（会社員、公務員など）</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003964"/>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167402">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自営・自由業</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003964"/>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167402">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学生</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167402">
                <a:tc rowSpan="5">
                  <a:txBody>
                    <a:bodyPr/>
                    <a:lstStyle/>
                    <a:p>
                      <a:pPr algn="ctr"/>
                      <a:r>
                        <a:rPr lang="ja-JP" altLang="en-US" sz="10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役職</a:t>
                      </a:r>
                      <a:endParaRPr lang="en-US" altLang="ja-JP" sz="10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経営者</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167402">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役員クラス</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167402">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本部長クラス</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167402">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部長クラス</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167402">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課長クラス</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167402">
                <a:tc rowSpan="10">
                  <a:txBody>
                    <a:bodyPr/>
                    <a:lstStyle/>
                    <a:p>
                      <a:pPr algn="ctr"/>
                      <a:r>
                        <a:rPr lang="ja-JP" altLang="en-US" sz="10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お勤め先</a:t>
                      </a:r>
                      <a:endParaRPr lang="en-US" altLang="ja-JP" sz="10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従業員</a:t>
                      </a:r>
                      <a:endParaRPr lang="en-US" altLang="ja-JP" sz="10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a:solidFill>
                            <a:srgbClr val="1E5780"/>
                          </a:solidFill>
                          <a:latin typeface="Meiryo UI" panose="020B0604030504040204" pitchFamily="50" charset="-128"/>
                          <a:ea typeface="Meiryo UI" panose="020B0604030504040204" pitchFamily="50" charset="-128"/>
                          <a:cs typeface="Meiryo UI" panose="020B0604030504040204" pitchFamily="50" charset="-128"/>
                        </a:rPr>
                        <a:t>規模</a:t>
                      </a:r>
                      <a:endParaRPr lang="en-US" altLang="ja-JP" sz="10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167402">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10-49</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r h="167402">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50-99</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5"/>
                  </a:ext>
                </a:extLst>
              </a:tr>
              <a:tr h="167402">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100-499</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6"/>
                  </a:ext>
                </a:extLst>
              </a:tr>
              <a:tr h="167402">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500-999</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7"/>
                  </a:ext>
                </a:extLst>
              </a:tr>
              <a:tr h="167402">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1,000-2,999</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8"/>
                  </a:ext>
                </a:extLst>
              </a:tr>
              <a:tr h="167402">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3,000-4,999</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9"/>
                  </a:ext>
                </a:extLst>
              </a:tr>
              <a:tr h="167402">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5,000-9,999</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30"/>
                  </a:ext>
                </a:extLst>
              </a:tr>
              <a:tr h="167402">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10,000-19,999</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31"/>
                  </a:ext>
                </a:extLst>
              </a:tr>
              <a:tr h="167402">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20,000</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人以上</a:t>
                      </a:r>
                    </a:p>
                  </a:txBody>
                  <a:tcPr marL="66475" marR="66475" marT="7201" marB="7201"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bl>
          </a:graphicData>
        </a:graphic>
      </p:graphicFrame>
      <p:graphicFrame>
        <p:nvGraphicFramePr>
          <p:cNvPr id="5" name="表 4"/>
          <p:cNvGraphicFramePr>
            <a:graphicFrameLocks noGrp="1"/>
          </p:cNvGraphicFramePr>
          <p:nvPr/>
        </p:nvGraphicFramePr>
        <p:xfrm>
          <a:off x="2656488" y="1026764"/>
          <a:ext cx="2228552" cy="4917434"/>
        </p:xfrm>
        <a:graphic>
          <a:graphicData uri="http://schemas.openxmlformats.org/drawingml/2006/table">
            <a:tbl>
              <a:tblPr firstRow="1" bandRow="1">
                <a:tableStyleId>{5C22544A-7EE6-4342-B048-85BDC9FD1C3A}</a:tableStyleId>
              </a:tblPr>
              <a:tblGrid>
                <a:gridCol w="650995">
                  <a:extLst>
                    <a:ext uri="{9D8B030D-6E8A-4147-A177-3AD203B41FA5}">
                      <a16:colId xmlns:a16="http://schemas.microsoft.com/office/drawing/2014/main" val="20001"/>
                    </a:ext>
                  </a:extLst>
                </a:gridCol>
                <a:gridCol w="1577557">
                  <a:extLst>
                    <a:ext uri="{9D8B030D-6E8A-4147-A177-3AD203B41FA5}">
                      <a16:colId xmlns:a16="http://schemas.microsoft.com/office/drawing/2014/main" val="20002"/>
                    </a:ext>
                  </a:extLst>
                </a:gridCol>
              </a:tblGrid>
              <a:tr h="204014">
                <a:tc>
                  <a:txBody>
                    <a:bodyPr/>
                    <a:lstStyle/>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大項目</a:t>
                      </a:r>
                    </a:p>
                  </a:txBody>
                  <a:tcPr marL="36000" marR="36000" marT="36000" marB="36000" anchor="ctr">
                    <a:lnL w="12700" cap="flat" cmpd="sng" algn="ctr">
                      <a:solidFill>
                        <a:srgbClr val="1E578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a:latin typeface="Meiryo UI" panose="020B0604030504040204" pitchFamily="50" charset="-128"/>
                          <a:ea typeface="Meiryo UI" panose="020B0604030504040204" pitchFamily="50" charset="-128"/>
                          <a:cs typeface="Meiryo UI" panose="020B0604030504040204" pitchFamily="50" charset="-128"/>
                        </a:rPr>
                        <a:t>小項目</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extLst>
                  <a:ext uri="{0D108BD9-81ED-4DB2-BD59-A6C34878D82A}">
                    <a16:rowId xmlns:a16="http://schemas.microsoft.com/office/drawing/2014/main" val="10000"/>
                  </a:ext>
                </a:extLst>
              </a:tr>
              <a:tr h="190889">
                <a:tc rowSpan="2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b="1">
                          <a:solidFill>
                            <a:srgbClr val="1E5780"/>
                          </a:solidFill>
                          <a:latin typeface="Meiryo UI" panose="020B0604030504040204" pitchFamily="50" charset="-128"/>
                          <a:ea typeface="Meiryo UI" panose="020B0604030504040204" pitchFamily="50" charset="-128"/>
                          <a:cs typeface="Meiryo UI" panose="020B0604030504040204" pitchFamily="50" charset="-128"/>
                        </a:rPr>
                        <a:t>業種</a:t>
                      </a:r>
                      <a:endParaRPr lang="en-US" altLang="ja-JP" sz="10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農林水産・鉱業</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90889">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建設</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90889">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自動車・輸送機器</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90889">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電気・電子機器</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90889">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機械・重電</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0889">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素材</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90889">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エネルギー</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90889">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食品・医薬・化粧品</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90889">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その他製造業</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10008">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卸売・小売業・商業（商社含む）</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90889">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金融・証券・保険</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003964"/>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90889">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不動産</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190889">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通信サービス</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003964"/>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190889">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情報処理・</a:t>
                      </a: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SI</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・ソフトウェア</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003964"/>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190889">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運輸</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190889">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コンサル・会計・法律関連</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190889">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放送・広告・出版・マスコミ</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190889">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公務員（教員を除く）</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190889">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教育・教育学習支援関係</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190889">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190889">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介護・福祉</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190889">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飲食店・宿泊</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190889">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人材サービス</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r h="190889">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旅行</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5"/>
                  </a:ext>
                </a:extLst>
              </a:tr>
            </a:tbl>
          </a:graphicData>
        </a:graphic>
      </p:graphicFrame>
      <p:sp>
        <p:nvSpPr>
          <p:cNvPr id="6" name="Rectangle 7"/>
          <p:cNvSpPr>
            <a:spLocks noChangeArrowheads="1"/>
          </p:cNvSpPr>
          <p:nvPr/>
        </p:nvSpPr>
        <p:spPr bwMode="auto">
          <a:xfrm>
            <a:off x="2608331" y="5994478"/>
            <a:ext cx="53463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tabLst>
                <a:tab pos="180975" algn="l"/>
              </a:tabLst>
            </a:pPr>
            <a:r>
              <a:rPr kumimoji="0" lang="en-US" altLang="ja-JP" sz="90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00">
                <a:latin typeface="Meiryo UI" panose="020B0604030504040204" pitchFamily="50" charset="-128"/>
                <a:ea typeface="Meiryo UI" panose="020B0604030504040204" pitchFamily="50" charset="-128"/>
                <a:cs typeface="Meiryo UI" panose="020B0604030504040204" pitchFamily="50" charset="-128"/>
              </a:rPr>
              <a:t>役職、業種、職種、お勤め先従業員規模は職業で「お勤め」「自営・自由業」選択者のみ必須の項目です。</a:t>
            </a:r>
          </a:p>
          <a:p>
            <a:pPr>
              <a:tabLst>
                <a:tab pos="180975" algn="l"/>
              </a:tabLst>
            </a:pPr>
            <a:r>
              <a:rPr kumimoji="0" lang="en-US" altLang="ja-JP" sz="90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00">
                <a:latin typeface="Meiryo UI" panose="020B0604030504040204" pitchFamily="50" charset="-128"/>
                <a:ea typeface="Meiryo UI" panose="020B0604030504040204" pitchFamily="50" charset="-128"/>
                <a:cs typeface="Meiryo UI" panose="020B0604030504040204" pitchFamily="50" charset="-128"/>
              </a:rPr>
              <a:t>世帯年収、興味関心分野は任意回答の項目です。</a:t>
            </a:r>
          </a:p>
        </p:txBody>
      </p:sp>
      <p:graphicFrame>
        <p:nvGraphicFramePr>
          <p:cNvPr id="7" name="表 6"/>
          <p:cNvGraphicFramePr>
            <a:graphicFrameLocks noGrp="1"/>
          </p:cNvGraphicFramePr>
          <p:nvPr/>
        </p:nvGraphicFramePr>
        <p:xfrm>
          <a:off x="5057360" y="1024395"/>
          <a:ext cx="2224889" cy="4165436"/>
        </p:xfrm>
        <a:graphic>
          <a:graphicData uri="http://schemas.openxmlformats.org/drawingml/2006/table">
            <a:tbl>
              <a:tblPr firstRow="1" bandRow="1">
                <a:tableStyleId>{5C22544A-7EE6-4342-B048-85BDC9FD1C3A}</a:tableStyleId>
              </a:tblPr>
              <a:tblGrid>
                <a:gridCol w="638409">
                  <a:extLst>
                    <a:ext uri="{9D8B030D-6E8A-4147-A177-3AD203B41FA5}">
                      <a16:colId xmlns:a16="http://schemas.microsoft.com/office/drawing/2014/main" val="20001"/>
                    </a:ext>
                  </a:extLst>
                </a:gridCol>
                <a:gridCol w="1586480">
                  <a:extLst>
                    <a:ext uri="{9D8B030D-6E8A-4147-A177-3AD203B41FA5}">
                      <a16:colId xmlns:a16="http://schemas.microsoft.com/office/drawing/2014/main" val="20002"/>
                    </a:ext>
                  </a:extLst>
                </a:gridCol>
              </a:tblGrid>
              <a:tr h="210460">
                <a:tc>
                  <a:txBody>
                    <a:bodyPr/>
                    <a:lstStyle/>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大項目</a:t>
                      </a:r>
                    </a:p>
                  </a:txBody>
                  <a:tcPr marL="36000" marR="36000" marT="36000" marB="36000" anchor="ctr">
                    <a:lnL w="12700" cap="flat" cmpd="sng" algn="ctr">
                      <a:solidFill>
                        <a:srgbClr val="1E578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a:latin typeface="Meiryo UI" panose="020B0604030504040204" pitchFamily="50" charset="-128"/>
                          <a:ea typeface="Meiryo UI" panose="020B0604030504040204" pitchFamily="50" charset="-128"/>
                          <a:cs typeface="Meiryo UI" panose="020B0604030504040204" pitchFamily="50" charset="-128"/>
                        </a:rPr>
                        <a:t>小項目</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extLst>
                  <a:ext uri="{0D108BD9-81ED-4DB2-BD59-A6C34878D82A}">
                    <a16:rowId xmlns:a16="http://schemas.microsoft.com/office/drawing/2014/main" val="10000"/>
                  </a:ext>
                </a:extLst>
              </a:tr>
              <a:tr h="176210">
                <a:tc rowSpan="20">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b="1">
                          <a:solidFill>
                            <a:srgbClr val="1E5780"/>
                          </a:solidFill>
                          <a:latin typeface="Meiryo UI" panose="020B0604030504040204" pitchFamily="50" charset="-128"/>
                          <a:ea typeface="Meiryo UI" panose="020B0604030504040204" pitchFamily="50" charset="-128"/>
                          <a:cs typeface="Meiryo UI" panose="020B0604030504040204" pitchFamily="50" charset="-128"/>
                        </a:rPr>
                        <a:t>職種</a:t>
                      </a:r>
                      <a:endParaRPr lang="en-US" altLang="ja-JP" sz="10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経営者・役員</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6210">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経営企画</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76210">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広報・宣伝</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76210">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総務・人事</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76210">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資材・購買</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76210">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財務・経理</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76210">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一般事務</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19802">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情報処理・</a:t>
                      </a:r>
                      <a:endPar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情報システム</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19802">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企画・調査・</a:t>
                      </a:r>
                      <a:endPar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マーケティング</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76210">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営業・販売</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76210">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生産・製造</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003964"/>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76210">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配送・物流</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176210">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技術・設計</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003964"/>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176210">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研究・開発</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003964"/>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176210">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編集・編成・制作</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19802">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専門職</a:t>
                      </a:r>
                      <a:endPar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（建築・土木関連）</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176210">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専門職（医療関連）</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176210">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専門職（会計関連）</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176210">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専門職（法律関連）</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176210">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専門職（教育関連）</a:t>
                      </a:r>
                    </a:p>
                  </a:txBody>
                  <a:tcPr marL="66468" marR="66468" marT="5825" marB="7202"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bl>
          </a:graphicData>
        </a:graphic>
      </p:graphicFrame>
      <p:graphicFrame>
        <p:nvGraphicFramePr>
          <p:cNvPr id="8" name="表 7"/>
          <p:cNvGraphicFramePr>
            <a:graphicFrameLocks noGrp="1"/>
          </p:cNvGraphicFramePr>
          <p:nvPr/>
        </p:nvGraphicFramePr>
        <p:xfrm>
          <a:off x="7462746" y="1020442"/>
          <a:ext cx="2216713" cy="4163580"/>
        </p:xfrm>
        <a:graphic>
          <a:graphicData uri="http://schemas.openxmlformats.org/drawingml/2006/table">
            <a:tbl>
              <a:tblPr firstRow="1" bandRow="1">
                <a:tableStyleId>{5C22544A-7EE6-4342-B048-85BDC9FD1C3A}</a:tableStyleId>
              </a:tblPr>
              <a:tblGrid>
                <a:gridCol w="652007">
                  <a:extLst>
                    <a:ext uri="{9D8B030D-6E8A-4147-A177-3AD203B41FA5}">
                      <a16:colId xmlns:a16="http://schemas.microsoft.com/office/drawing/2014/main" val="20001"/>
                    </a:ext>
                  </a:extLst>
                </a:gridCol>
                <a:gridCol w="1564706">
                  <a:extLst>
                    <a:ext uri="{9D8B030D-6E8A-4147-A177-3AD203B41FA5}">
                      <a16:colId xmlns:a16="http://schemas.microsoft.com/office/drawing/2014/main" val="20002"/>
                    </a:ext>
                  </a:extLst>
                </a:gridCol>
              </a:tblGrid>
              <a:tr h="207916">
                <a:tc>
                  <a:txBody>
                    <a:bodyPr/>
                    <a:lstStyle/>
                    <a:p>
                      <a:pPr algn="ctr"/>
                      <a:r>
                        <a:rPr lang="ja-JP" altLang="en-US" sz="900">
                          <a:latin typeface="Meiryo UI" panose="020B0604030504040204" pitchFamily="50" charset="-128"/>
                          <a:ea typeface="Meiryo UI" panose="020B0604030504040204" pitchFamily="50" charset="-128"/>
                          <a:cs typeface="Meiryo UI" panose="020B0604030504040204" pitchFamily="50" charset="-128"/>
                        </a:rPr>
                        <a:t>大項目</a:t>
                      </a:r>
                    </a:p>
                  </a:txBody>
                  <a:tcPr marL="36000" marR="36000" marT="36000" marB="36000" anchor="ctr">
                    <a:lnL w="12700" cap="flat" cmpd="sng" algn="ctr">
                      <a:solidFill>
                        <a:srgbClr val="1E578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a:latin typeface="Meiryo UI" panose="020B0604030504040204" pitchFamily="50" charset="-128"/>
                          <a:ea typeface="Meiryo UI" panose="020B0604030504040204" pitchFamily="50" charset="-128"/>
                          <a:cs typeface="Meiryo UI" panose="020B0604030504040204" pitchFamily="50" charset="-128"/>
                        </a:rPr>
                        <a:t>小項目</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extLst>
                  <a:ext uri="{0D108BD9-81ED-4DB2-BD59-A6C34878D82A}">
                    <a16:rowId xmlns:a16="http://schemas.microsoft.com/office/drawing/2014/main" val="10000"/>
                  </a:ext>
                </a:extLst>
              </a:tr>
              <a:tr h="221068">
                <a:tc row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b="1">
                          <a:solidFill>
                            <a:srgbClr val="1E5780"/>
                          </a:solidFill>
                          <a:latin typeface="Meiryo UI" panose="020B0604030504040204" pitchFamily="50" charset="-128"/>
                          <a:ea typeface="Meiryo UI" panose="020B0604030504040204" pitchFamily="50" charset="-128"/>
                          <a:cs typeface="Meiryo UI" panose="020B0604030504040204" pitchFamily="50" charset="-128"/>
                        </a:rPr>
                        <a:t>世帯年収</a:t>
                      </a:r>
                      <a:endParaRPr lang="en-US" altLang="ja-JP" sz="10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b="1">
                          <a:solidFill>
                            <a:srgbClr val="1E5780"/>
                          </a:solidFill>
                          <a:latin typeface="Meiryo UI" panose="020B0604030504040204" pitchFamily="50" charset="-128"/>
                          <a:ea typeface="Meiryo UI" panose="020B0604030504040204" pitchFamily="50" charset="-128"/>
                          <a:cs typeface="Meiryo UI" panose="020B0604030504040204" pitchFamily="50" charset="-128"/>
                        </a:rPr>
                        <a:t>（任意）</a:t>
                      </a: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600-800</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万円未満</a:t>
                      </a:r>
                    </a:p>
                  </a:txBody>
                  <a:tcPr marL="66468" marR="66468" marT="7200" marB="7200"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21068">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800-1,000</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万円未満</a:t>
                      </a:r>
                    </a:p>
                  </a:txBody>
                  <a:tcPr marL="66468" marR="66468" marT="7200" marB="7200"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1068">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1,000-1,200</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万円未満</a:t>
                      </a:r>
                    </a:p>
                  </a:txBody>
                  <a:tcPr marL="66468" marR="66468" marT="7200" marB="7200"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21068">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1,200-1,500</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万円未満</a:t>
                      </a:r>
                    </a:p>
                  </a:txBody>
                  <a:tcPr marL="66468" marR="66468" marT="7200" marB="7200"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21068">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1,500-2,000</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万円未満</a:t>
                      </a:r>
                    </a:p>
                  </a:txBody>
                  <a:tcPr marL="66468" marR="66468" marT="7200" marB="7200"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21068">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2,000</a:t>
                      </a: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万円以上</a:t>
                      </a:r>
                    </a:p>
                  </a:txBody>
                  <a:tcPr marL="66468" marR="66468" marT="7200" marB="7200"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21068">
                <a:tc rowSpan="11">
                  <a:txBody>
                    <a:bodyPr/>
                    <a:lstStyle/>
                    <a:p>
                      <a:pPr algn="ctr"/>
                      <a:r>
                        <a:rPr lang="ja-JP" altLang="en-US" sz="1000" b="1">
                          <a:solidFill>
                            <a:srgbClr val="1E5780"/>
                          </a:solidFill>
                          <a:latin typeface="Meiryo UI" panose="020B0604030504040204" pitchFamily="50" charset="-128"/>
                          <a:ea typeface="Meiryo UI" panose="020B0604030504040204" pitchFamily="50" charset="-128"/>
                          <a:cs typeface="Meiryo UI" panose="020B0604030504040204" pitchFamily="50" charset="-128"/>
                        </a:rPr>
                        <a:t>興味関心</a:t>
                      </a:r>
                      <a:endParaRPr lang="en-US" altLang="ja-JP" sz="10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分野</a:t>
                      </a:r>
                      <a:endParaRPr lang="en-US" altLang="ja-JP" sz="10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a:solidFill>
                            <a:srgbClr val="1E5780"/>
                          </a:solidFill>
                          <a:latin typeface="Meiryo UI" panose="020B0604030504040204" pitchFamily="50" charset="-128"/>
                          <a:ea typeface="Meiryo UI" panose="020B0604030504040204" pitchFamily="50" charset="-128"/>
                          <a:cs typeface="Meiryo UI" panose="020B0604030504040204" pitchFamily="50" charset="-128"/>
                        </a:rPr>
                        <a:t>（任意）</a:t>
                      </a:r>
                      <a:endParaRPr lang="en-US" altLang="ja-JP" sz="10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4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0" lang="ja-JP" altLang="en-US" sz="700" b="0" i="0" u="none" strike="noStrike" cap="none" normalizeH="0" baseline="0">
                          <a:ln>
                            <a:noFill/>
                          </a:ln>
                          <a:solidFill>
                            <a:srgbClr val="1E5780"/>
                          </a:solidFill>
                          <a:effectLst/>
                          <a:latin typeface="Meiryo UI" panose="020B0604030504040204" pitchFamily="50" charset="-128"/>
                          <a:ea typeface="Meiryo UI" panose="020B0604030504040204" pitchFamily="50" charset="-128"/>
                          <a:cs typeface="Meiryo UI" panose="020B0604030504040204" pitchFamily="50" charset="-128"/>
                        </a:rPr>
                        <a:t>追加費用なしで選択できます</a:t>
                      </a:r>
                      <a:endParaRPr lang="ja-JP" altLang="en-US" sz="700" b="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文化教養</a:t>
                      </a:r>
                    </a:p>
                  </a:txBody>
                  <a:tcPr marL="66468" marR="66468" marT="7200" marB="7200"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21068">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マネー情報</a:t>
                      </a:r>
                    </a:p>
                  </a:txBody>
                  <a:tcPr marL="66468" marR="66468" marT="7200" marB="7200"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21068">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住宅・インテリア</a:t>
                      </a:r>
                    </a:p>
                  </a:txBody>
                  <a:tcPr marL="66468" marR="66468" marT="7200" marB="7200"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21068">
                <a:tc vMerge="1">
                  <a:txBody>
                    <a:bodyPr/>
                    <a:lstStyle/>
                    <a:p>
                      <a:pPr algn="l"/>
                      <a:endParaRPr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ビジネス・経営</a:t>
                      </a:r>
                    </a:p>
                  </a:txBody>
                  <a:tcPr marL="66468" marR="66468" marT="7200" marB="7200"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17301">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コンピューター・</a:t>
                      </a:r>
                      <a:endParaRPr kumimoji="0"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テクノロジー</a:t>
                      </a:r>
                    </a:p>
                  </a:txBody>
                  <a:tcPr marL="66468" marR="66468" marT="7200" marB="7200"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003964"/>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21068">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エンターテイメント</a:t>
                      </a:r>
                    </a:p>
                  </a:txBody>
                  <a:tcPr marL="66468" marR="66468" marT="7200" marB="7200"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21068">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車</a:t>
                      </a:r>
                    </a:p>
                  </a:txBody>
                  <a:tcPr marL="66468" marR="66468" marT="7200" marB="7200"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003964"/>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21068">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住まいと家族</a:t>
                      </a:r>
                    </a:p>
                  </a:txBody>
                  <a:tcPr marL="66468" marR="66468" marT="7200" marB="7200"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003964"/>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221068">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自己啓発・学習</a:t>
                      </a:r>
                    </a:p>
                  </a:txBody>
                  <a:tcPr marL="66468" marR="66468" marT="7200" marB="7200"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003964"/>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21068">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ファッション</a:t>
                      </a:r>
                    </a:p>
                  </a:txBody>
                  <a:tcPr marL="66468" marR="66468" marT="7200" marB="7200"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17301">
                <a:tc vMerge="1">
                  <a:txBody>
                    <a:bodyPr/>
                    <a:lstStyle/>
                    <a:p>
                      <a:pPr algn="ctr"/>
                      <a:endParaRPr lang="ja-JP" altLang="en-US" sz="1000" b="1">
                        <a:solidFill>
                          <a:srgbClr val="1E5780"/>
                        </a:solidFill>
                        <a:latin typeface="HGPｺﾞｼｯｸM" panose="020B0600000000000000" pitchFamily="50" charset="-128"/>
                        <a:ea typeface="HGPｺﾞｼｯｸM" panose="020B0600000000000000" pitchFamily="50" charset="-128"/>
                      </a:endParaRPr>
                    </a:p>
                  </a:txBody>
                  <a:tcPr marL="36000" marR="3600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旅行・スポーツ・</a:t>
                      </a:r>
                      <a:endPar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アウトドア</a:t>
                      </a:r>
                    </a:p>
                  </a:txBody>
                  <a:tcPr marL="66468" marR="66468" marT="7200" marB="7200" anchor="ctr" horzOverflow="overflow">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bl>
          </a:graphicData>
        </a:graphic>
      </p:graphicFrame>
      <p:sp>
        <p:nvSpPr>
          <p:cNvPr id="11" name="Text Box 16"/>
          <p:cNvSpPr txBox="1">
            <a:spLocks noChangeArrowheads="1"/>
          </p:cNvSpPr>
          <p:nvPr/>
        </p:nvSpPr>
        <p:spPr bwMode="auto">
          <a:xfrm>
            <a:off x="9053343" y="6316928"/>
            <a:ext cx="8402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a:solidFill>
                  <a:srgbClr val="C00000"/>
                </a:solidFill>
                <a:latin typeface="Century Gothic"/>
                <a:ea typeface="HGPｺﾞｼｯｸM"/>
              </a:rPr>
              <a:t>2018.3.12</a:t>
            </a:r>
            <a:r>
              <a:rPr kumimoji="0" lang="ja-JP" altLang="en-US" sz="800">
                <a:solidFill>
                  <a:srgbClr val="C00000"/>
                </a:solidFill>
                <a:latin typeface="Century Gothic"/>
                <a:ea typeface="HGPｺﾞｼｯｸM"/>
              </a:rPr>
              <a:t>更新</a:t>
            </a:r>
          </a:p>
        </p:txBody>
      </p:sp>
    </p:spTree>
    <p:extLst>
      <p:ext uri="{BB962C8B-B14F-4D97-AF65-F5344CB8AC3E}">
        <p14:creationId xmlns:p14="http://schemas.microsoft.com/office/powerpoint/2010/main" val="2269136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7332" y="149928"/>
            <a:ext cx="7905750" cy="460148"/>
          </a:xfrm>
        </p:spPr>
        <p:txBody>
          <a:bodyPr/>
          <a:lstStyle/>
          <a:p>
            <a:r>
              <a:rPr lang="en-US" altLang="ja-JP" kern="1100" spc="50"/>
              <a:t>【</a:t>
            </a:r>
            <a:r>
              <a:rPr lang="ja-JP" altLang="en-US" kern="1100" spc="50"/>
              <a:t>日経ＩＤターゲティングメール（テキスト版）</a:t>
            </a:r>
            <a:r>
              <a:rPr lang="en-US" altLang="ja-JP" kern="1100" spc="50"/>
              <a:t>】</a:t>
            </a:r>
            <a:r>
              <a:rPr lang="ja-JP" altLang="en-US" kern="1100" spc="50"/>
              <a:t>　</a:t>
            </a:r>
            <a:br>
              <a:rPr lang="ja-JP" altLang="en-US" kern="1100" spc="50"/>
            </a:br>
            <a:r>
              <a:rPr lang="ja-JP" altLang="en-US" kern="1100" spc="50"/>
              <a:t>スケジュール・追加料金</a:t>
            </a:r>
            <a:br>
              <a:rPr lang="ja-JP" altLang="en-US" kern="1100" spc="50"/>
            </a:br>
            <a:endParaRPr kumimoji="1" lang="ja-JP" altLang="en-US"/>
          </a:p>
        </p:txBody>
      </p:sp>
      <p:sp>
        <p:nvSpPr>
          <p:cNvPr id="10" name="正方形/長方形 9"/>
          <p:cNvSpPr/>
          <p:nvPr/>
        </p:nvSpPr>
        <p:spPr>
          <a:xfrm>
            <a:off x="2462216" y="4725397"/>
            <a:ext cx="2827667" cy="226800"/>
          </a:xfrm>
          <a:prstGeom prst="rect">
            <a:avLst/>
          </a:prstGeom>
          <a:noFill/>
          <a:ln w="12700">
            <a:solidFill>
              <a:srgbClr val="003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653528" y="4676141"/>
            <a:ext cx="598241" cy="338554"/>
          </a:xfrm>
          <a:prstGeom prst="rect">
            <a:avLst/>
          </a:prstGeom>
          <a:noFill/>
        </p:spPr>
        <p:txBody>
          <a:bodyPr vert="horz" wrap="none" rtlCol="0">
            <a:spAutoFit/>
          </a:bodyPr>
          <a:lstStyle/>
          <a:p>
            <a:r>
              <a:rPr lang="ja-JP" altLang="en-US"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校了</a:t>
            </a:r>
          </a:p>
        </p:txBody>
      </p:sp>
      <p:sp>
        <p:nvSpPr>
          <p:cNvPr id="12" name="正方形/長方形 11"/>
          <p:cNvSpPr/>
          <p:nvPr/>
        </p:nvSpPr>
        <p:spPr>
          <a:xfrm>
            <a:off x="2464056" y="4725397"/>
            <a:ext cx="226800" cy="226800"/>
          </a:xfrm>
          <a:prstGeom prst="rect">
            <a:avLst/>
          </a:prstGeom>
          <a:solidFill>
            <a:srgbClr val="00396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462217" y="4168849"/>
            <a:ext cx="1308050" cy="226800"/>
          </a:xfrm>
          <a:prstGeom prst="rect">
            <a:avLst/>
          </a:prstGeom>
          <a:noFill/>
          <a:ln w="12700">
            <a:solidFill>
              <a:srgbClr val="003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460333" y="978501"/>
            <a:ext cx="8956887" cy="451406"/>
          </a:xfrm>
          <a:prstGeom prst="rect">
            <a:avLst/>
          </a:prstGeom>
          <a:noFill/>
        </p:spPr>
        <p:txBody>
          <a:bodyPr wrap="square">
            <a:spAutoFit/>
          </a:bodyPr>
          <a:lstStyle/>
          <a:p>
            <a:pPr>
              <a:lnSpc>
                <a:spcPts val="1400"/>
              </a:lnSpc>
            </a:pPr>
            <a:r>
              <a:rPr lang="ja-JP" altLang="en-US" sz="1100">
                <a:latin typeface="Meiryo UI" panose="020B0604030504040204" pitchFamily="50" charset="-128"/>
                <a:ea typeface="Meiryo UI" panose="020B0604030504040204" pitchFamily="50" charset="-128"/>
                <a:cs typeface="Meiryo UI" panose="020B0604030504040204" pitchFamily="50" charset="-128"/>
              </a:rPr>
              <a:t>ご利用にあたり、スケジュールとポイントをまとめました。また、イレギュラーケースに関しては特別料金が発生します（下記参照）。 </a:t>
            </a:r>
          </a:p>
          <a:p>
            <a:pPr>
              <a:lnSpc>
                <a:spcPts val="1400"/>
              </a:lnSpc>
            </a:pPr>
            <a:r>
              <a:rPr lang="ja-JP" altLang="en-US" sz="1100">
                <a:latin typeface="Meiryo UI" panose="020B0604030504040204" pitchFamily="50" charset="-128"/>
                <a:ea typeface="Meiryo UI" panose="020B0604030504040204" pitchFamily="50" charset="-128"/>
                <a:cs typeface="Meiryo UI" panose="020B0604030504040204" pitchFamily="50" charset="-128"/>
              </a:rPr>
              <a:t>詳細は営業担当にお問い合わせください。 </a:t>
            </a:r>
          </a:p>
        </p:txBody>
      </p:sp>
      <p:sp>
        <p:nvSpPr>
          <p:cNvPr id="15" name="正方形/長方形 14"/>
          <p:cNvSpPr/>
          <p:nvPr/>
        </p:nvSpPr>
        <p:spPr>
          <a:xfrm>
            <a:off x="549650" y="2533564"/>
            <a:ext cx="216000" cy="2109600"/>
          </a:xfrm>
          <a:prstGeom prst="rect">
            <a:avLst/>
          </a:prstGeom>
          <a:noFill/>
          <a:ln w="12700">
            <a:solidFill>
              <a:srgbClr val="E78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507609" y="3332923"/>
            <a:ext cx="307777" cy="502702"/>
          </a:xfrm>
          <a:prstGeom prst="rect">
            <a:avLst/>
          </a:prstGeom>
          <a:noFill/>
        </p:spPr>
        <p:txBody>
          <a:bodyPr vert="eaVert" wrap="none" rtlCol="0">
            <a:spAutoFit/>
          </a:bodyPr>
          <a:lstStyle/>
          <a:p>
            <a:pPr algn="ctr"/>
            <a:r>
              <a:rPr lang="ja-JP" altLang="en-US" sz="800" b="1">
                <a:latin typeface="Meiryo UI" panose="020B0604030504040204" pitchFamily="50" charset="-128"/>
                <a:ea typeface="Meiryo UI" panose="020B0604030504040204" pitchFamily="50" charset="-128"/>
                <a:cs typeface="Meiryo UI" panose="020B0604030504040204" pitchFamily="50" charset="-128"/>
              </a:rPr>
              <a:t>締め切り</a:t>
            </a:r>
            <a:endParaRPr kumimoji="1" lang="ja-JP" altLang="en-US" sz="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フリーフォーム 16"/>
          <p:cNvSpPr/>
          <p:nvPr/>
        </p:nvSpPr>
        <p:spPr>
          <a:xfrm>
            <a:off x="659771" y="2342941"/>
            <a:ext cx="326572" cy="186612"/>
          </a:xfrm>
          <a:custGeom>
            <a:avLst/>
            <a:gdLst>
              <a:gd name="connsiteX0" fmla="*/ 0 w 326572"/>
              <a:gd name="connsiteY0" fmla="*/ 186612 h 186612"/>
              <a:gd name="connsiteX1" fmla="*/ 0 w 326572"/>
              <a:gd name="connsiteY1" fmla="*/ 0 h 186612"/>
              <a:gd name="connsiteX2" fmla="*/ 326572 w 326572"/>
              <a:gd name="connsiteY2" fmla="*/ 0 h 186612"/>
            </a:gdLst>
            <a:ahLst/>
            <a:cxnLst>
              <a:cxn ang="0">
                <a:pos x="connsiteX0" y="connsiteY0"/>
              </a:cxn>
              <a:cxn ang="0">
                <a:pos x="connsiteX1" y="connsiteY1"/>
              </a:cxn>
              <a:cxn ang="0">
                <a:pos x="connsiteX2" y="connsiteY2"/>
              </a:cxn>
            </a:cxnLst>
            <a:rect l="l" t="t" r="r" b="b"/>
            <a:pathLst>
              <a:path w="326572" h="186612">
                <a:moveTo>
                  <a:pt x="0" y="186612"/>
                </a:moveTo>
                <a:lnTo>
                  <a:pt x="0" y="0"/>
                </a:lnTo>
                <a:lnTo>
                  <a:pt x="326572" y="0"/>
                </a:lnTo>
              </a:path>
            </a:pathLst>
          </a:custGeom>
          <a:noFill/>
          <a:ln w="12700">
            <a:solidFill>
              <a:srgbClr val="003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フリーフォーム 17"/>
          <p:cNvSpPr/>
          <p:nvPr/>
        </p:nvSpPr>
        <p:spPr>
          <a:xfrm flipV="1">
            <a:off x="659771" y="4651118"/>
            <a:ext cx="326572" cy="186612"/>
          </a:xfrm>
          <a:custGeom>
            <a:avLst/>
            <a:gdLst>
              <a:gd name="connsiteX0" fmla="*/ 0 w 326572"/>
              <a:gd name="connsiteY0" fmla="*/ 186612 h 186612"/>
              <a:gd name="connsiteX1" fmla="*/ 0 w 326572"/>
              <a:gd name="connsiteY1" fmla="*/ 0 h 186612"/>
              <a:gd name="connsiteX2" fmla="*/ 326572 w 326572"/>
              <a:gd name="connsiteY2" fmla="*/ 0 h 186612"/>
            </a:gdLst>
            <a:ahLst/>
            <a:cxnLst>
              <a:cxn ang="0">
                <a:pos x="connsiteX0" y="connsiteY0"/>
              </a:cxn>
              <a:cxn ang="0">
                <a:pos x="connsiteX1" y="connsiteY1"/>
              </a:cxn>
              <a:cxn ang="0">
                <a:pos x="connsiteX2" y="connsiteY2"/>
              </a:cxn>
            </a:cxnLst>
            <a:rect l="l" t="t" r="r" b="b"/>
            <a:pathLst>
              <a:path w="326572" h="186612">
                <a:moveTo>
                  <a:pt x="0" y="186612"/>
                </a:moveTo>
                <a:lnTo>
                  <a:pt x="0" y="0"/>
                </a:lnTo>
                <a:lnTo>
                  <a:pt x="326572" y="0"/>
                </a:lnTo>
              </a:path>
            </a:pathLst>
          </a:custGeom>
          <a:noFill/>
          <a:ln w="12700">
            <a:solidFill>
              <a:srgbClr val="003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下矢印 18"/>
          <p:cNvSpPr/>
          <p:nvPr/>
        </p:nvSpPr>
        <p:spPr>
          <a:xfrm>
            <a:off x="1591611" y="3297194"/>
            <a:ext cx="136800" cy="1296000"/>
          </a:xfrm>
          <a:prstGeom prst="downArrow">
            <a:avLst>
              <a:gd name="adj1" fmla="val 55152"/>
              <a:gd name="adj2" fmla="val 51110"/>
            </a:avLst>
          </a:prstGeom>
          <a:solidFill>
            <a:srgbClr val="003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下矢印 19"/>
          <p:cNvSpPr/>
          <p:nvPr/>
        </p:nvSpPr>
        <p:spPr>
          <a:xfrm>
            <a:off x="1591611" y="5033750"/>
            <a:ext cx="136800" cy="180000"/>
          </a:xfrm>
          <a:prstGeom prst="downArrow">
            <a:avLst>
              <a:gd name="adj1" fmla="val 55152"/>
              <a:gd name="adj2" fmla="val 51110"/>
            </a:avLst>
          </a:prstGeom>
          <a:solidFill>
            <a:srgbClr val="003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下矢印 20"/>
          <p:cNvSpPr/>
          <p:nvPr/>
        </p:nvSpPr>
        <p:spPr>
          <a:xfrm>
            <a:off x="1591611" y="5619287"/>
            <a:ext cx="136800" cy="180000"/>
          </a:xfrm>
          <a:prstGeom prst="downArrow">
            <a:avLst>
              <a:gd name="adj1" fmla="val 55152"/>
              <a:gd name="adj2" fmla="val 51110"/>
            </a:avLst>
          </a:prstGeom>
          <a:solidFill>
            <a:srgbClr val="003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下矢印 21"/>
          <p:cNvSpPr/>
          <p:nvPr/>
        </p:nvSpPr>
        <p:spPr>
          <a:xfrm>
            <a:off x="1591611" y="2621657"/>
            <a:ext cx="136800" cy="180000"/>
          </a:xfrm>
          <a:prstGeom prst="downArrow">
            <a:avLst>
              <a:gd name="adj1" fmla="val 55152"/>
              <a:gd name="adj2" fmla="val 51110"/>
            </a:avLst>
          </a:prstGeom>
          <a:solidFill>
            <a:srgbClr val="003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986343" y="2240617"/>
            <a:ext cx="1339761" cy="226800"/>
          </a:xfrm>
          <a:prstGeom prst="rect">
            <a:avLst/>
          </a:prstGeom>
          <a:solidFill>
            <a:srgbClr val="EDF4FB"/>
          </a:solidFill>
          <a:ln w="12700">
            <a:solidFill>
              <a:srgbClr val="003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1203215" y="2240617"/>
            <a:ext cx="906018" cy="215444"/>
          </a:xfrm>
          <a:prstGeom prst="rect">
            <a:avLst/>
          </a:prstGeom>
          <a:noFill/>
        </p:spPr>
        <p:txBody>
          <a:bodyPr vert="horz" wrap="none" rtlCol="0">
            <a:spAutoFit/>
          </a:bodyPr>
          <a:lstStyle/>
          <a:p>
            <a:pPr algn="ctr"/>
            <a:r>
              <a:rPr lang="en-US" altLang="ja-JP" sz="800" b="1">
                <a:latin typeface="Meiryo UI" panose="020B0604030504040204" pitchFamily="50" charset="-128"/>
                <a:ea typeface="Meiryo UI" panose="020B0604030504040204" pitchFamily="50" charset="-128"/>
                <a:cs typeface="Meiryo UI" panose="020B0604030504040204" pitchFamily="50" charset="-128"/>
              </a:rPr>
              <a:t>10</a:t>
            </a:r>
            <a:r>
              <a:rPr lang="ja-JP" altLang="en-US" sz="800" b="1">
                <a:latin typeface="Meiryo UI" panose="020B0604030504040204" pitchFamily="50" charset="-128"/>
                <a:ea typeface="Meiryo UI" panose="020B0604030504040204" pitchFamily="50" charset="-128"/>
                <a:cs typeface="Meiryo UI" panose="020B0604030504040204" pitchFamily="50" charset="-128"/>
              </a:rPr>
              <a:t>営業日前まで</a:t>
            </a:r>
          </a:p>
        </p:txBody>
      </p:sp>
      <p:sp>
        <p:nvSpPr>
          <p:cNvPr id="25" name="正方形/長方形 24"/>
          <p:cNvSpPr/>
          <p:nvPr/>
        </p:nvSpPr>
        <p:spPr>
          <a:xfrm>
            <a:off x="986343" y="2926730"/>
            <a:ext cx="1339761" cy="226800"/>
          </a:xfrm>
          <a:prstGeom prst="rect">
            <a:avLst/>
          </a:prstGeom>
          <a:solidFill>
            <a:srgbClr val="EDF4FB"/>
          </a:solidFill>
          <a:ln w="12700">
            <a:solidFill>
              <a:srgbClr val="003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1020473" y="2926730"/>
            <a:ext cx="1271502" cy="215444"/>
          </a:xfrm>
          <a:prstGeom prst="rect">
            <a:avLst/>
          </a:prstGeom>
          <a:noFill/>
        </p:spPr>
        <p:txBody>
          <a:bodyPr vert="horz" wrap="none" rtlCol="0">
            <a:spAutoFit/>
          </a:bodyPr>
          <a:lstStyle/>
          <a:p>
            <a:pPr algn="ctr"/>
            <a:r>
              <a:rPr lang="en-US" altLang="ja-JP" sz="800" b="1">
                <a:latin typeface="Meiryo UI" panose="020B0604030504040204" pitchFamily="50" charset="-128"/>
                <a:ea typeface="Meiryo UI" panose="020B0604030504040204" pitchFamily="50" charset="-128"/>
                <a:cs typeface="Meiryo UI" panose="020B0604030504040204" pitchFamily="50" charset="-128"/>
              </a:rPr>
              <a:t>5</a:t>
            </a:r>
            <a:r>
              <a:rPr lang="ja-JP" altLang="en-US" sz="800" b="1">
                <a:latin typeface="Meiryo UI" panose="020B0604030504040204" pitchFamily="50" charset="-128"/>
                <a:ea typeface="Meiryo UI" panose="020B0604030504040204" pitchFamily="50" charset="-128"/>
                <a:cs typeface="Meiryo UI" panose="020B0604030504040204" pitchFamily="50" charset="-128"/>
              </a:rPr>
              <a:t>営業日前  午後</a:t>
            </a:r>
            <a:r>
              <a:rPr lang="en-US" altLang="ja-JP" sz="800" b="1">
                <a:latin typeface="Meiryo UI" panose="020B0604030504040204" pitchFamily="50" charset="-128"/>
                <a:ea typeface="Meiryo UI" panose="020B0604030504040204" pitchFamily="50" charset="-128"/>
                <a:cs typeface="Meiryo UI" panose="020B0604030504040204" pitchFamily="50" charset="-128"/>
              </a:rPr>
              <a:t>5</a:t>
            </a:r>
            <a:r>
              <a:rPr lang="ja-JP" altLang="en-US" sz="800" b="1">
                <a:latin typeface="Meiryo UI" panose="020B0604030504040204" pitchFamily="50" charset="-128"/>
                <a:ea typeface="Meiryo UI" panose="020B0604030504040204" pitchFamily="50" charset="-128"/>
                <a:cs typeface="Meiryo UI" panose="020B0604030504040204" pitchFamily="50" charset="-128"/>
              </a:rPr>
              <a:t>時まで</a:t>
            </a:r>
          </a:p>
        </p:txBody>
      </p:sp>
      <p:sp>
        <p:nvSpPr>
          <p:cNvPr id="27" name="正方形/長方形 26"/>
          <p:cNvSpPr/>
          <p:nvPr/>
        </p:nvSpPr>
        <p:spPr>
          <a:xfrm>
            <a:off x="986343" y="4725397"/>
            <a:ext cx="1339761" cy="226800"/>
          </a:xfrm>
          <a:prstGeom prst="rect">
            <a:avLst/>
          </a:prstGeom>
          <a:solidFill>
            <a:srgbClr val="EDF4FB"/>
          </a:solidFill>
          <a:ln w="12700">
            <a:solidFill>
              <a:srgbClr val="003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1020473" y="4725397"/>
            <a:ext cx="1271502" cy="215444"/>
          </a:xfrm>
          <a:prstGeom prst="rect">
            <a:avLst/>
          </a:prstGeom>
          <a:noFill/>
        </p:spPr>
        <p:txBody>
          <a:bodyPr vert="horz" wrap="none" rtlCol="0">
            <a:spAutoFit/>
          </a:bodyPr>
          <a:lstStyle/>
          <a:p>
            <a:pPr algn="ctr"/>
            <a:r>
              <a:rPr lang="en-US" altLang="ja-JP" sz="800" b="1">
                <a:latin typeface="Meiryo UI" panose="020B0604030504040204" pitchFamily="50" charset="-128"/>
                <a:ea typeface="Meiryo UI" panose="020B0604030504040204" pitchFamily="50" charset="-128"/>
                <a:cs typeface="Meiryo UI" panose="020B0604030504040204" pitchFamily="50" charset="-128"/>
              </a:rPr>
              <a:t>3</a:t>
            </a:r>
            <a:r>
              <a:rPr lang="ja-JP" altLang="en-US" sz="800" b="1">
                <a:latin typeface="Meiryo UI" panose="020B0604030504040204" pitchFamily="50" charset="-128"/>
                <a:ea typeface="Meiryo UI" panose="020B0604030504040204" pitchFamily="50" charset="-128"/>
                <a:cs typeface="Meiryo UI" panose="020B0604030504040204" pitchFamily="50" charset="-128"/>
              </a:rPr>
              <a:t>営業日前  午後</a:t>
            </a:r>
            <a:r>
              <a:rPr lang="en-US" altLang="ja-JP" sz="800" b="1">
                <a:latin typeface="Meiryo UI" panose="020B0604030504040204" pitchFamily="50" charset="-128"/>
                <a:ea typeface="Meiryo UI" panose="020B0604030504040204" pitchFamily="50" charset="-128"/>
                <a:cs typeface="Meiryo UI" panose="020B0604030504040204" pitchFamily="50" charset="-128"/>
              </a:rPr>
              <a:t>3</a:t>
            </a:r>
            <a:r>
              <a:rPr lang="ja-JP" altLang="en-US" sz="800" b="1">
                <a:latin typeface="Meiryo UI" panose="020B0604030504040204" pitchFamily="50" charset="-128"/>
                <a:ea typeface="Meiryo UI" panose="020B0604030504040204" pitchFamily="50" charset="-128"/>
                <a:cs typeface="Meiryo UI" panose="020B0604030504040204" pitchFamily="50" charset="-128"/>
              </a:rPr>
              <a:t>時まで</a:t>
            </a:r>
          </a:p>
        </p:txBody>
      </p:sp>
      <p:sp>
        <p:nvSpPr>
          <p:cNvPr id="29" name="正方形/長方形 28"/>
          <p:cNvSpPr/>
          <p:nvPr/>
        </p:nvSpPr>
        <p:spPr>
          <a:xfrm>
            <a:off x="986343" y="5305582"/>
            <a:ext cx="1339761" cy="226800"/>
          </a:xfrm>
          <a:prstGeom prst="rect">
            <a:avLst/>
          </a:prstGeom>
          <a:solidFill>
            <a:srgbClr val="EDF4FB"/>
          </a:solidFill>
          <a:ln w="12700">
            <a:solidFill>
              <a:srgbClr val="003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1461299" y="5305582"/>
            <a:ext cx="389850" cy="215444"/>
          </a:xfrm>
          <a:prstGeom prst="rect">
            <a:avLst/>
          </a:prstGeom>
          <a:noFill/>
        </p:spPr>
        <p:txBody>
          <a:bodyPr vert="horz" wrap="none" rtlCol="0">
            <a:spAutoFit/>
          </a:bodyPr>
          <a:lstStyle/>
          <a:p>
            <a:pPr algn="ctr"/>
            <a:r>
              <a:rPr lang="ja-JP" altLang="en-US" sz="800" b="1">
                <a:latin typeface="Meiryo UI" panose="020B0604030504040204" pitchFamily="50" charset="-128"/>
                <a:ea typeface="Meiryo UI" panose="020B0604030504040204" pitchFamily="50" charset="-128"/>
                <a:cs typeface="Meiryo UI" panose="020B0604030504040204" pitchFamily="50" charset="-128"/>
              </a:rPr>
              <a:t>配信</a:t>
            </a:r>
          </a:p>
        </p:txBody>
      </p:sp>
      <p:sp>
        <p:nvSpPr>
          <p:cNvPr id="31" name="正方形/長方形 30"/>
          <p:cNvSpPr/>
          <p:nvPr/>
        </p:nvSpPr>
        <p:spPr>
          <a:xfrm>
            <a:off x="986343" y="5867056"/>
            <a:ext cx="1339761" cy="226800"/>
          </a:xfrm>
          <a:prstGeom prst="rect">
            <a:avLst/>
          </a:prstGeom>
          <a:solidFill>
            <a:srgbClr val="EDF4FB"/>
          </a:solidFill>
          <a:ln w="12700">
            <a:solidFill>
              <a:srgbClr val="003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1324242" y="5867056"/>
            <a:ext cx="663964" cy="215444"/>
          </a:xfrm>
          <a:prstGeom prst="rect">
            <a:avLst/>
          </a:prstGeom>
          <a:noFill/>
        </p:spPr>
        <p:txBody>
          <a:bodyPr vert="horz" wrap="none" rtlCol="0">
            <a:spAutoFit/>
          </a:bodyPr>
          <a:lstStyle/>
          <a:p>
            <a:pPr algn="ctr"/>
            <a:r>
              <a:rPr lang="en-US" altLang="ja-JP" sz="800" b="1">
                <a:latin typeface="Meiryo UI" panose="020B0604030504040204" pitchFamily="50" charset="-128"/>
                <a:ea typeface="Meiryo UI" panose="020B0604030504040204" pitchFamily="50" charset="-128"/>
                <a:cs typeface="Meiryo UI" panose="020B0604030504040204" pitchFamily="50" charset="-128"/>
              </a:rPr>
              <a:t>7</a:t>
            </a:r>
            <a:r>
              <a:rPr lang="ja-JP" altLang="en-US" sz="800" b="1">
                <a:latin typeface="Meiryo UI" panose="020B0604030504040204" pitchFamily="50" charset="-128"/>
                <a:ea typeface="Meiryo UI" panose="020B0604030504040204" pitchFamily="50" charset="-128"/>
                <a:cs typeface="Meiryo UI" panose="020B0604030504040204" pitchFamily="50" charset="-128"/>
              </a:rPr>
              <a:t>営業日後</a:t>
            </a:r>
          </a:p>
        </p:txBody>
      </p:sp>
      <p:sp>
        <p:nvSpPr>
          <p:cNvPr id="33" name="正方形/長方形 32"/>
          <p:cNvSpPr/>
          <p:nvPr/>
        </p:nvSpPr>
        <p:spPr>
          <a:xfrm>
            <a:off x="2462217" y="2240617"/>
            <a:ext cx="1107152" cy="226800"/>
          </a:xfrm>
          <a:prstGeom prst="rect">
            <a:avLst/>
          </a:prstGeom>
          <a:noFill/>
          <a:ln w="12700">
            <a:solidFill>
              <a:srgbClr val="003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2462216" y="5305582"/>
            <a:ext cx="2827667" cy="226800"/>
          </a:xfrm>
          <a:prstGeom prst="rect">
            <a:avLst/>
          </a:prstGeom>
          <a:noFill/>
          <a:ln w="12700">
            <a:solidFill>
              <a:srgbClr val="003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2462216" y="5867056"/>
            <a:ext cx="2827667" cy="226800"/>
          </a:xfrm>
          <a:prstGeom prst="rect">
            <a:avLst/>
          </a:prstGeom>
          <a:noFill/>
          <a:ln w="12700">
            <a:solidFill>
              <a:srgbClr val="003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2462216" y="3696678"/>
            <a:ext cx="2827667" cy="226800"/>
          </a:xfrm>
          <a:prstGeom prst="rect">
            <a:avLst/>
          </a:prstGeom>
          <a:noFill/>
          <a:ln w="12700">
            <a:solidFill>
              <a:srgbClr val="003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2462217" y="1570858"/>
            <a:ext cx="1107152" cy="226800"/>
          </a:xfrm>
          <a:prstGeom prst="rect">
            <a:avLst/>
          </a:prstGeom>
          <a:noFill/>
          <a:ln w="12700">
            <a:solidFill>
              <a:srgbClr val="003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2464056" y="1570858"/>
            <a:ext cx="226800" cy="226800"/>
          </a:xfrm>
          <a:prstGeom prst="rect">
            <a:avLst/>
          </a:prstGeom>
          <a:solidFill>
            <a:srgbClr val="00396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2439437" y="1554465"/>
            <a:ext cx="276038" cy="253916"/>
          </a:xfrm>
          <a:prstGeom prst="rect">
            <a:avLst/>
          </a:prstGeom>
          <a:noFill/>
        </p:spPr>
        <p:txBody>
          <a:bodyPr vert="horz" wrap="none" rtlCol="0">
            <a:spAutoFit/>
          </a:bodyPr>
          <a:lstStyle/>
          <a:p>
            <a:pPr algn="ctr"/>
            <a:r>
              <a:rPr lang="en-US" altLang="ja-JP" sz="1050" b="1">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endParaRPr lang="ja-JP" altLang="en-US" sz="105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2462216" y="1849330"/>
            <a:ext cx="2827667" cy="246221"/>
          </a:xfrm>
          <a:prstGeom prst="rect">
            <a:avLst/>
          </a:prstGeom>
          <a:noFill/>
        </p:spPr>
        <p:txBody>
          <a:bodyPr vert="horz" wrap="square" lIns="0" tIns="0" rIns="0" bIns="0" rtlCol="0">
            <a:spAutoFit/>
          </a:bodyPr>
          <a:lstStyle/>
          <a:p>
            <a:pPr algn="dist"/>
            <a:r>
              <a:rPr lang="ja-JP" altLang="en-US" sz="800" spc="-40">
                <a:latin typeface="Meiryo UI" panose="020B0604030504040204" pitchFamily="50" charset="-128"/>
                <a:ea typeface="Meiryo UI" panose="020B0604030504040204" pitchFamily="50" charset="-128"/>
                <a:cs typeface="Meiryo UI" panose="020B0604030504040204" pitchFamily="50" charset="-128"/>
              </a:rPr>
              <a:t>希望通数・予算、案件内容をお伝えいただけると、より的確なご提案と</a:t>
            </a:r>
          </a:p>
          <a:p>
            <a:pPr algn="just"/>
            <a:r>
              <a:rPr lang="ja-JP" altLang="en-US" sz="800">
                <a:latin typeface="Meiryo UI" panose="020B0604030504040204" pitchFamily="50" charset="-128"/>
                <a:ea typeface="Meiryo UI" panose="020B0604030504040204" pitchFamily="50" charset="-128"/>
                <a:cs typeface="Meiryo UI" panose="020B0604030504040204" pitchFamily="50" charset="-128"/>
              </a:rPr>
              <a:t>条件確定までのスピードアップが可能です。 </a:t>
            </a:r>
          </a:p>
        </p:txBody>
      </p:sp>
      <p:sp>
        <p:nvSpPr>
          <p:cNvPr id="42" name="正方形/長方形 41"/>
          <p:cNvSpPr/>
          <p:nvPr/>
        </p:nvSpPr>
        <p:spPr>
          <a:xfrm>
            <a:off x="2464056" y="2240617"/>
            <a:ext cx="226800" cy="226800"/>
          </a:xfrm>
          <a:prstGeom prst="rect">
            <a:avLst/>
          </a:prstGeom>
          <a:solidFill>
            <a:srgbClr val="00396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2439437" y="2224225"/>
            <a:ext cx="276038" cy="253916"/>
          </a:xfrm>
          <a:prstGeom prst="rect">
            <a:avLst/>
          </a:prstGeom>
          <a:noFill/>
        </p:spPr>
        <p:txBody>
          <a:bodyPr vert="horz" wrap="none" rtlCol="0">
            <a:spAutoFit/>
          </a:bodyPr>
          <a:lstStyle/>
          <a:p>
            <a:pPr algn="ctr"/>
            <a:r>
              <a:rPr lang="en-US" altLang="ja-JP" sz="1050" b="1">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endParaRPr lang="ja-JP" altLang="en-US" sz="105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2653528" y="2193383"/>
            <a:ext cx="923651" cy="338554"/>
          </a:xfrm>
          <a:prstGeom prst="rect">
            <a:avLst/>
          </a:prstGeom>
          <a:noFill/>
        </p:spPr>
        <p:txBody>
          <a:bodyPr vert="horz" wrap="none" rtlCol="0">
            <a:spAutoFit/>
          </a:bodyPr>
          <a:lstStyle/>
          <a:p>
            <a:r>
              <a:rPr lang="ja-JP" altLang="en-US"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申し込み</a:t>
            </a:r>
          </a:p>
        </p:txBody>
      </p:sp>
      <p:sp>
        <p:nvSpPr>
          <p:cNvPr id="46" name="テキスト ボックス 45"/>
          <p:cNvSpPr txBox="1"/>
          <p:nvPr/>
        </p:nvSpPr>
        <p:spPr>
          <a:xfrm>
            <a:off x="2439437" y="2517751"/>
            <a:ext cx="2829301" cy="230832"/>
          </a:xfrm>
          <a:prstGeom prst="rect">
            <a:avLst/>
          </a:prstGeom>
          <a:noFill/>
        </p:spPr>
        <p:txBody>
          <a:bodyPr vert="horz" wrap="none" lIns="0" tIns="0" rIns="0" bIns="0" rtlCol="0">
            <a:spAutoFit/>
          </a:bodyPr>
          <a:lstStyle/>
          <a:p>
            <a:pPr algn="just"/>
            <a:r>
              <a:rPr lang="ja-JP" altLang="en-US" sz="800">
                <a:latin typeface="Meiryo UI" panose="020B0604030504040204" pitchFamily="50" charset="-128"/>
                <a:ea typeface="Meiryo UI" panose="020B0604030504040204" pitchFamily="50" charset="-128"/>
                <a:cs typeface="Meiryo UI" panose="020B0604030504040204" pitchFamily="50" charset="-128"/>
              </a:rPr>
              <a:t>申し込み時には、担当営業へ同報送信をお願いいたします。</a:t>
            </a:r>
            <a:endParaRPr lang="ja-JP" altLang="en-US" sz="800">
              <a:solidFill>
                <a:srgbClr val="003964"/>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en-US" altLang="ja-JP" sz="700">
                <a:solidFill>
                  <a:srgbClr val="003964"/>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700">
                <a:solidFill>
                  <a:srgbClr val="003964"/>
                </a:solidFill>
                <a:latin typeface="Meiryo UI" panose="020B0604030504040204" pitchFamily="50" charset="-128"/>
                <a:ea typeface="Meiryo UI" panose="020B0604030504040204" pitchFamily="50" charset="-128"/>
                <a:cs typeface="Meiryo UI" panose="020B0604030504040204" pitchFamily="50" charset="-128"/>
              </a:rPr>
              <a:t>営業日前午前</a:t>
            </a:r>
            <a:r>
              <a:rPr lang="en-US" altLang="ja-JP" sz="700">
                <a:solidFill>
                  <a:srgbClr val="003964"/>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700">
                <a:solidFill>
                  <a:srgbClr val="003964"/>
                </a:solidFill>
                <a:latin typeface="Meiryo UI" panose="020B0604030504040204" pitchFamily="50" charset="-128"/>
                <a:ea typeface="Meiryo UI" panose="020B0604030504040204" pitchFamily="50" charset="-128"/>
                <a:cs typeface="Meiryo UI" panose="020B0604030504040204" pitchFamily="50" charset="-128"/>
              </a:rPr>
              <a:t>時以降の申し込みは、緊急対応でもお受けできません。</a:t>
            </a:r>
            <a:endParaRPr lang="en-US" altLang="ja-JP" sz="700">
              <a:solidFill>
                <a:srgbClr val="003964"/>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p:cNvSpPr/>
          <p:nvPr/>
        </p:nvSpPr>
        <p:spPr>
          <a:xfrm>
            <a:off x="2462217" y="2926730"/>
            <a:ext cx="1107152" cy="226800"/>
          </a:xfrm>
          <a:prstGeom prst="rect">
            <a:avLst/>
          </a:prstGeom>
          <a:noFill/>
          <a:ln w="12700">
            <a:solidFill>
              <a:srgbClr val="003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2464056" y="2926730"/>
            <a:ext cx="226800" cy="226800"/>
          </a:xfrm>
          <a:prstGeom prst="rect">
            <a:avLst/>
          </a:prstGeom>
          <a:solidFill>
            <a:srgbClr val="00396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2439437" y="2910338"/>
            <a:ext cx="276038" cy="253916"/>
          </a:xfrm>
          <a:prstGeom prst="rect">
            <a:avLst/>
          </a:prstGeom>
          <a:noFill/>
        </p:spPr>
        <p:txBody>
          <a:bodyPr vert="horz" wrap="none" rtlCol="0">
            <a:spAutoFit/>
          </a:bodyPr>
          <a:lstStyle/>
          <a:p>
            <a:pPr algn="ctr"/>
            <a:r>
              <a:rPr lang="en-US" altLang="ja-JP" sz="1050" b="1">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endParaRPr lang="ja-JP" altLang="en-US" sz="105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2653528" y="2879496"/>
            <a:ext cx="598241" cy="338554"/>
          </a:xfrm>
          <a:prstGeom prst="rect">
            <a:avLst/>
          </a:prstGeom>
          <a:noFill/>
        </p:spPr>
        <p:txBody>
          <a:bodyPr vert="horz" wrap="none" rtlCol="0">
            <a:spAutoFit/>
          </a:bodyPr>
          <a:lstStyle/>
          <a:p>
            <a:r>
              <a:rPr lang="ja-JP" altLang="en-US"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入稿</a:t>
            </a:r>
          </a:p>
        </p:txBody>
      </p:sp>
      <p:sp>
        <p:nvSpPr>
          <p:cNvPr id="51" name="テキスト ボックス 50"/>
          <p:cNvSpPr txBox="1"/>
          <p:nvPr/>
        </p:nvSpPr>
        <p:spPr>
          <a:xfrm>
            <a:off x="2461044" y="3205203"/>
            <a:ext cx="2845331" cy="230832"/>
          </a:xfrm>
          <a:prstGeom prst="rect">
            <a:avLst/>
          </a:prstGeom>
          <a:noFill/>
        </p:spPr>
        <p:txBody>
          <a:bodyPr vert="horz" wrap="none" lIns="0" tIns="0" rIns="0" bIns="0" rtlCol="0">
            <a:spAutoFit/>
          </a:bodyPr>
          <a:lstStyle/>
          <a:p>
            <a:pPr algn="just"/>
            <a:r>
              <a:rPr lang="ja-JP" altLang="en-US" sz="800">
                <a:latin typeface="Meiryo UI" panose="020B0604030504040204" pitchFamily="50" charset="-128"/>
                <a:ea typeface="Meiryo UI" panose="020B0604030504040204" pitchFamily="50" charset="-128"/>
                <a:cs typeface="Meiryo UI" panose="020B0604030504040204" pitchFamily="50" charset="-128"/>
              </a:rPr>
              <a:t>原稿をチェックしますので入稿はお早めにお願いいたします。 </a:t>
            </a:r>
            <a:endParaRPr lang="ja-JP" altLang="en-US" sz="800">
              <a:solidFill>
                <a:srgbClr val="003964"/>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en-US" altLang="ja-JP" sz="700">
                <a:solidFill>
                  <a:srgbClr val="003964"/>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700">
                <a:solidFill>
                  <a:srgbClr val="003964"/>
                </a:solidFill>
                <a:latin typeface="Meiryo UI" panose="020B0604030504040204" pitchFamily="50" charset="-128"/>
                <a:ea typeface="Meiryo UI" panose="020B0604030504040204" pitchFamily="50" charset="-128"/>
                <a:cs typeface="Meiryo UI" panose="020B0604030504040204" pitchFamily="50" charset="-128"/>
              </a:rPr>
              <a:t>営業日前の午前</a:t>
            </a:r>
            <a:r>
              <a:rPr lang="en-US" altLang="ja-JP" sz="700">
                <a:solidFill>
                  <a:srgbClr val="003964"/>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700">
                <a:solidFill>
                  <a:srgbClr val="003964"/>
                </a:solidFill>
                <a:latin typeface="Meiryo UI" panose="020B0604030504040204" pitchFamily="50" charset="-128"/>
                <a:ea typeface="Meiryo UI" panose="020B0604030504040204" pitchFamily="50" charset="-128"/>
                <a:cs typeface="Meiryo UI" panose="020B0604030504040204" pitchFamily="50" charset="-128"/>
              </a:rPr>
              <a:t>時以降</a:t>
            </a:r>
            <a:r>
              <a:rPr lang="ja-JP" altLang="en-US" sz="700" spc="-150">
                <a:solidFill>
                  <a:srgbClr val="003964"/>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a:solidFill>
                  <a:srgbClr val="003964"/>
                </a:solidFill>
                <a:latin typeface="Meiryo UI" panose="020B0604030504040204" pitchFamily="50" charset="-128"/>
                <a:ea typeface="Meiryo UI" panose="020B0604030504040204" pitchFamily="50" charset="-128"/>
                <a:cs typeface="Meiryo UI" panose="020B0604030504040204" pitchFamily="50" charset="-128"/>
              </a:rPr>
              <a:t>初校の入稿は緊急対応でもお受けできません。</a:t>
            </a:r>
          </a:p>
        </p:txBody>
      </p:sp>
      <p:sp>
        <p:nvSpPr>
          <p:cNvPr id="53" name="テキスト ボックス 52"/>
          <p:cNvSpPr txBox="1"/>
          <p:nvPr/>
        </p:nvSpPr>
        <p:spPr>
          <a:xfrm>
            <a:off x="2826724" y="3679713"/>
            <a:ext cx="2101857" cy="246221"/>
          </a:xfrm>
          <a:prstGeom prst="rect">
            <a:avLst/>
          </a:prstGeom>
          <a:noFill/>
        </p:spPr>
        <p:txBody>
          <a:bodyPr vert="horz" wrap="none" rtlCol="0">
            <a:spAutoFit/>
          </a:bodyPr>
          <a:lstStyle/>
          <a:p>
            <a:r>
              <a:rPr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原稿チェック （必要なら）訂正依頼</a:t>
            </a:r>
          </a:p>
        </p:txBody>
      </p:sp>
      <p:sp>
        <p:nvSpPr>
          <p:cNvPr id="54" name="正方形/長方形 53"/>
          <p:cNvSpPr/>
          <p:nvPr/>
        </p:nvSpPr>
        <p:spPr>
          <a:xfrm>
            <a:off x="2464056" y="4168849"/>
            <a:ext cx="226800" cy="226800"/>
          </a:xfrm>
          <a:prstGeom prst="rect">
            <a:avLst/>
          </a:prstGeom>
          <a:solidFill>
            <a:srgbClr val="00396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2439437" y="4152456"/>
            <a:ext cx="276038" cy="253916"/>
          </a:xfrm>
          <a:prstGeom prst="rect">
            <a:avLst/>
          </a:prstGeom>
          <a:noFill/>
        </p:spPr>
        <p:txBody>
          <a:bodyPr vert="horz" wrap="none" rtlCol="0">
            <a:spAutoFit/>
          </a:bodyPr>
          <a:lstStyle/>
          <a:p>
            <a:pPr algn="ctr"/>
            <a:r>
              <a:rPr lang="en-US" altLang="ja-JP" sz="1050" b="1">
                <a:solidFill>
                  <a:schemeClr val="bg1"/>
                </a:solidFill>
                <a:latin typeface="Meiryo UI" panose="020B0604030504040204" pitchFamily="50" charset="-128"/>
                <a:ea typeface="Meiryo UI" panose="020B0604030504040204" pitchFamily="50" charset="-128"/>
                <a:cs typeface="Meiryo UI" panose="020B0604030504040204" pitchFamily="50" charset="-128"/>
              </a:rPr>
              <a:t>4</a:t>
            </a:r>
            <a:endParaRPr lang="ja-JP" altLang="en-US" sz="105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2645215" y="4121614"/>
            <a:ext cx="1011815" cy="338554"/>
          </a:xfrm>
          <a:prstGeom prst="rect">
            <a:avLst/>
          </a:prstGeom>
          <a:noFill/>
        </p:spPr>
        <p:txBody>
          <a:bodyPr vert="horz" wrap="none" rtlCol="0">
            <a:spAutoFit/>
          </a:bodyPr>
          <a:lstStyle/>
          <a:p>
            <a:r>
              <a:rPr lang="ja-JP" altLang="en-US"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確認依頼</a:t>
            </a:r>
          </a:p>
        </p:txBody>
      </p:sp>
      <p:sp>
        <p:nvSpPr>
          <p:cNvPr id="57" name="テキスト ボックス 56"/>
          <p:cNvSpPr txBox="1"/>
          <p:nvPr/>
        </p:nvSpPr>
        <p:spPr>
          <a:xfrm>
            <a:off x="2439437" y="4706983"/>
            <a:ext cx="276038" cy="253916"/>
          </a:xfrm>
          <a:prstGeom prst="rect">
            <a:avLst/>
          </a:prstGeom>
          <a:noFill/>
        </p:spPr>
        <p:txBody>
          <a:bodyPr vert="horz" wrap="none" rtlCol="0">
            <a:spAutoFit/>
          </a:bodyPr>
          <a:lstStyle/>
          <a:p>
            <a:pPr algn="ctr"/>
            <a:r>
              <a:rPr lang="en-US" altLang="ja-JP" sz="1050" b="1">
                <a:solidFill>
                  <a:schemeClr val="bg1"/>
                </a:solidFill>
                <a:latin typeface="Meiryo UI" panose="020B0604030504040204" pitchFamily="50" charset="-128"/>
                <a:ea typeface="Meiryo UI" panose="020B0604030504040204" pitchFamily="50" charset="-128"/>
                <a:cs typeface="Meiryo UI" panose="020B0604030504040204" pitchFamily="50" charset="-128"/>
              </a:rPr>
              <a:t>5</a:t>
            </a:r>
            <a:endParaRPr lang="ja-JP" altLang="en-US" sz="105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p:cNvSpPr txBox="1"/>
          <p:nvPr/>
        </p:nvSpPr>
        <p:spPr>
          <a:xfrm>
            <a:off x="2412524" y="5011576"/>
            <a:ext cx="2587247" cy="215444"/>
          </a:xfrm>
          <a:prstGeom prst="rect">
            <a:avLst/>
          </a:prstGeom>
          <a:noFill/>
        </p:spPr>
        <p:txBody>
          <a:bodyPr vert="horz" wrap="none" lIns="0" tIns="0" rIns="0" bIns="0" rtlCol="0">
            <a:spAutoFit/>
          </a:bodyPr>
          <a:lstStyle/>
          <a:p>
            <a:pPr algn="just"/>
            <a:r>
              <a:rPr lang="ja-JP" altLang="en-US" sz="700" b="1">
                <a:solidFill>
                  <a:srgbClr val="E78712"/>
                </a:solidFill>
                <a:latin typeface="Meiryo UI" panose="020B0604030504040204" pitchFamily="50" charset="-128"/>
                <a:ea typeface="Meiryo UI" panose="020B0604030504040204" pitchFamily="50" charset="-128"/>
                <a:cs typeface="Meiryo UI" panose="020B0604030504040204" pitchFamily="50" charset="-128"/>
              </a:rPr>
              <a:t>締め切りを過ぎますと特別料金</a:t>
            </a:r>
            <a:r>
              <a:rPr lang="en-US" altLang="ja-JP" sz="700" b="1">
                <a:solidFill>
                  <a:srgbClr val="E78712"/>
                </a:solidFill>
                <a:latin typeface="Meiryo UI" panose="020B0604030504040204" pitchFamily="50" charset="-128"/>
                <a:ea typeface="Meiryo UI" panose="020B0604030504040204" pitchFamily="50" charset="-128"/>
                <a:cs typeface="Meiryo UI" panose="020B0604030504040204" pitchFamily="50" charset="-128"/>
              </a:rPr>
              <a:t>【A】〜【C】</a:t>
            </a:r>
            <a:r>
              <a:rPr lang="ja-JP" altLang="en-US" sz="700" b="1">
                <a:solidFill>
                  <a:srgbClr val="E78712"/>
                </a:solidFill>
                <a:latin typeface="Meiryo UI" panose="020B0604030504040204" pitchFamily="50" charset="-128"/>
                <a:ea typeface="Meiryo UI" panose="020B0604030504040204" pitchFamily="50" charset="-128"/>
                <a:cs typeface="Meiryo UI" panose="020B0604030504040204" pitchFamily="50" charset="-128"/>
              </a:rPr>
              <a:t>がかかります。（右記参照）</a:t>
            </a:r>
          </a:p>
          <a:p>
            <a:pPr algn="just"/>
            <a:r>
              <a:rPr lang="ja-JP" altLang="en-US" sz="700" b="1">
                <a:solidFill>
                  <a:srgbClr val="E78712"/>
                </a:solidFill>
                <a:latin typeface="Meiryo UI" panose="020B0604030504040204" pitchFamily="50" charset="-128"/>
                <a:ea typeface="Meiryo UI" panose="020B0604030504040204" pitchFamily="50" charset="-128"/>
                <a:cs typeface="Meiryo UI" panose="020B0604030504040204" pitchFamily="50" charset="-128"/>
              </a:rPr>
              <a:t>ご注意ください。</a:t>
            </a:r>
          </a:p>
        </p:txBody>
      </p:sp>
      <p:sp>
        <p:nvSpPr>
          <p:cNvPr id="59" name="テキスト ボックス 58"/>
          <p:cNvSpPr txBox="1"/>
          <p:nvPr/>
        </p:nvSpPr>
        <p:spPr>
          <a:xfrm>
            <a:off x="2653528" y="5254985"/>
            <a:ext cx="598241" cy="338554"/>
          </a:xfrm>
          <a:prstGeom prst="rect">
            <a:avLst/>
          </a:prstGeom>
          <a:noFill/>
        </p:spPr>
        <p:txBody>
          <a:bodyPr vert="horz" wrap="none" rtlCol="0">
            <a:spAutoFit/>
          </a:bodyPr>
          <a:lstStyle/>
          <a:p>
            <a:r>
              <a:rPr lang="ja-JP" altLang="en-US"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配信</a:t>
            </a:r>
          </a:p>
        </p:txBody>
      </p:sp>
      <p:sp>
        <p:nvSpPr>
          <p:cNvPr id="60" name="正方形/長方形 59"/>
          <p:cNvSpPr/>
          <p:nvPr/>
        </p:nvSpPr>
        <p:spPr>
          <a:xfrm>
            <a:off x="2464056" y="5305582"/>
            <a:ext cx="226800" cy="226800"/>
          </a:xfrm>
          <a:prstGeom prst="rect">
            <a:avLst/>
          </a:prstGeom>
          <a:solidFill>
            <a:srgbClr val="00396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2439437" y="5289838"/>
            <a:ext cx="276038" cy="253916"/>
          </a:xfrm>
          <a:prstGeom prst="rect">
            <a:avLst/>
          </a:prstGeom>
          <a:noFill/>
        </p:spPr>
        <p:txBody>
          <a:bodyPr vert="horz" wrap="none" rtlCol="0">
            <a:spAutoFit/>
          </a:bodyPr>
          <a:lstStyle/>
          <a:p>
            <a:pPr algn="ctr"/>
            <a:r>
              <a:rPr lang="en-US" altLang="ja-JP" sz="1050" b="1">
                <a:solidFill>
                  <a:schemeClr val="bg1"/>
                </a:solidFill>
                <a:latin typeface="Meiryo UI" panose="020B0604030504040204" pitchFamily="50" charset="-128"/>
                <a:ea typeface="Meiryo UI" panose="020B0604030504040204" pitchFamily="50" charset="-128"/>
                <a:cs typeface="Meiryo UI" panose="020B0604030504040204" pitchFamily="50" charset="-128"/>
              </a:rPr>
              <a:t>6</a:t>
            </a:r>
            <a:endParaRPr lang="ja-JP" altLang="en-US" sz="105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2653528" y="5816459"/>
            <a:ext cx="835485" cy="338554"/>
          </a:xfrm>
          <a:prstGeom prst="rect">
            <a:avLst/>
          </a:prstGeom>
          <a:noFill/>
        </p:spPr>
        <p:txBody>
          <a:bodyPr vert="horz" wrap="none" rtlCol="0">
            <a:spAutoFit/>
          </a:bodyPr>
          <a:lstStyle/>
          <a:p>
            <a:r>
              <a:rPr lang="ja-JP" altLang="en-US"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リポート</a:t>
            </a:r>
          </a:p>
        </p:txBody>
      </p:sp>
      <p:sp>
        <p:nvSpPr>
          <p:cNvPr id="64" name="正方形/長方形 63"/>
          <p:cNvSpPr/>
          <p:nvPr/>
        </p:nvSpPr>
        <p:spPr>
          <a:xfrm>
            <a:off x="2464056" y="5867056"/>
            <a:ext cx="226800" cy="226800"/>
          </a:xfrm>
          <a:prstGeom prst="rect">
            <a:avLst/>
          </a:prstGeom>
          <a:solidFill>
            <a:srgbClr val="00396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2439437" y="5851312"/>
            <a:ext cx="276038" cy="253916"/>
          </a:xfrm>
          <a:prstGeom prst="rect">
            <a:avLst/>
          </a:prstGeom>
          <a:noFill/>
        </p:spPr>
        <p:txBody>
          <a:bodyPr vert="horz" wrap="none" rtlCol="0">
            <a:spAutoFit/>
          </a:bodyPr>
          <a:lstStyle/>
          <a:p>
            <a:pPr algn="ctr"/>
            <a:r>
              <a:rPr lang="en-US" altLang="ja-JP" sz="1050" b="1">
                <a:solidFill>
                  <a:schemeClr val="bg1"/>
                </a:solidFill>
                <a:latin typeface="Meiryo UI" panose="020B0604030504040204" pitchFamily="50" charset="-128"/>
                <a:ea typeface="Meiryo UI" panose="020B0604030504040204" pitchFamily="50" charset="-128"/>
                <a:cs typeface="Meiryo UI" panose="020B0604030504040204" pitchFamily="50" charset="-128"/>
              </a:rPr>
              <a:t>7</a:t>
            </a:r>
            <a:endParaRPr lang="ja-JP" altLang="en-US" sz="105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6" name="直線コネクタ 65"/>
          <p:cNvCxnSpPr/>
          <p:nvPr/>
        </p:nvCxnSpPr>
        <p:spPr>
          <a:xfrm>
            <a:off x="5068700" y="5070895"/>
            <a:ext cx="441808" cy="0"/>
          </a:xfrm>
          <a:prstGeom prst="line">
            <a:avLst/>
          </a:prstGeom>
          <a:ln w="12700">
            <a:solidFill>
              <a:srgbClr val="E78712"/>
            </a:solidFill>
          </a:ln>
        </p:spPr>
        <p:style>
          <a:lnRef idx="1">
            <a:schemeClr val="accent1"/>
          </a:lnRef>
          <a:fillRef idx="0">
            <a:schemeClr val="accent1"/>
          </a:fillRef>
          <a:effectRef idx="0">
            <a:schemeClr val="accent1"/>
          </a:effectRef>
          <a:fontRef idx="minor">
            <a:schemeClr val="tx1"/>
          </a:fontRef>
        </p:style>
      </p:cxnSp>
      <p:sp>
        <p:nvSpPr>
          <p:cNvPr id="67" name="正方形/長方形 66"/>
          <p:cNvSpPr/>
          <p:nvPr/>
        </p:nvSpPr>
        <p:spPr>
          <a:xfrm>
            <a:off x="5512180" y="1554465"/>
            <a:ext cx="3903367" cy="4706555"/>
          </a:xfrm>
          <a:prstGeom prst="rect">
            <a:avLst/>
          </a:prstGeom>
          <a:noFill/>
          <a:ln w="12700">
            <a:solidFill>
              <a:srgbClr val="E78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正方形/長方形 67"/>
          <p:cNvSpPr/>
          <p:nvPr/>
        </p:nvSpPr>
        <p:spPr>
          <a:xfrm>
            <a:off x="5510507" y="1550127"/>
            <a:ext cx="3906713" cy="287211"/>
          </a:xfrm>
          <a:prstGeom prst="rect">
            <a:avLst/>
          </a:prstGeom>
          <a:solidFill>
            <a:srgbClr val="E787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正方形/長方形 68"/>
          <p:cNvSpPr/>
          <p:nvPr/>
        </p:nvSpPr>
        <p:spPr>
          <a:xfrm>
            <a:off x="6663282" y="1562927"/>
            <a:ext cx="1601162" cy="246221"/>
          </a:xfrm>
          <a:prstGeom prst="rect">
            <a:avLst/>
          </a:prstGeom>
          <a:noFill/>
        </p:spPr>
        <p:txBody>
          <a:bodyPr wrap="square">
            <a:spAutoFit/>
          </a:bodyPr>
          <a:lstStyle/>
          <a:p>
            <a:pPr marL="180975" indent="-180975" algn="ctr" fontAlgn="base">
              <a:spcBef>
                <a:spcPct val="0"/>
              </a:spcBef>
              <a:spcAft>
                <a:spcPct val="0"/>
              </a:spcAft>
            </a:pPr>
            <a:r>
              <a:rPr kumimoji="0" lang="ja-JP" altLang="en-US" sz="1000" b="1" spc="200">
                <a:solidFill>
                  <a:schemeClr val="bg1"/>
                </a:solidFill>
                <a:latin typeface="Meiryo UI" panose="020B0604030504040204" pitchFamily="50" charset="-128"/>
                <a:ea typeface="Meiryo UI" panose="020B0604030504040204" pitchFamily="50" charset="-128"/>
                <a:cs typeface="Meiryo UI" panose="020B0604030504040204" pitchFamily="50" charset="-128"/>
              </a:rPr>
              <a:t>特別料金について</a:t>
            </a:r>
          </a:p>
        </p:txBody>
      </p:sp>
      <p:grpSp>
        <p:nvGrpSpPr>
          <p:cNvPr id="70" name="グループ化 69"/>
          <p:cNvGrpSpPr/>
          <p:nvPr/>
        </p:nvGrpSpPr>
        <p:grpSpPr>
          <a:xfrm>
            <a:off x="5609863" y="1938176"/>
            <a:ext cx="3708000" cy="571444"/>
            <a:chOff x="5755447" y="2121289"/>
            <a:chExt cx="3384000" cy="571444"/>
          </a:xfrm>
        </p:grpSpPr>
        <p:sp>
          <p:nvSpPr>
            <p:cNvPr id="71" name="正方形/長方形 70"/>
            <p:cNvSpPr/>
            <p:nvPr/>
          </p:nvSpPr>
          <p:spPr>
            <a:xfrm>
              <a:off x="5755447" y="2121289"/>
              <a:ext cx="1239088" cy="138499"/>
            </a:xfrm>
            <a:prstGeom prst="rect">
              <a:avLst/>
            </a:prstGeom>
            <a:noFill/>
          </p:spPr>
          <p:txBody>
            <a:bodyPr wrap="square" lIns="0" tIns="0" rIns="0" bIns="0">
              <a:spAutoFit/>
            </a:bodyPr>
            <a:lstStyle/>
            <a:p>
              <a:pPr marL="180975" indent="-180975" fontAlgn="base">
                <a:spcBef>
                  <a:spcPct val="0"/>
                </a:spcBef>
                <a:spcAft>
                  <a:spcPct val="0"/>
                </a:spcAft>
              </a:pPr>
              <a:r>
                <a:rPr kumimoji="0" lang="en-US" altLang="ja-JP" sz="900" b="1">
                  <a:latin typeface="Meiryo UI" panose="020B0604030504040204" pitchFamily="50" charset="-128"/>
                  <a:ea typeface="Meiryo UI" panose="020B0604030504040204" pitchFamily="50" charset="-128"/>
                  <a:cs typeface="Meiryo UI" panose="020B0604030504040204" pitchFamily="50" charset="-128"/>
                </a:rPr>
                <a:t>【A】</a:t>
              </a:r>
              <a:r>
                <a:rPr kumimoji="0" lang="ja-JP" altLang="en-US" sz="900" b="1">
                  <a:latin typeface="Meiryo UI" panose="020B0604030504040204" pitchFamily="50" charset="-128"/>
                  <a:ea typeface="Meiryo UI" panose="020B0604030504040204" pitchFamily="50" charset="-128"/>
                  <a:cs typeface="Meiryo UI" panose="020B0604030504040204" pitchFamily="50" charset="-128"/>
                </a:rPr>
                <a:t>追加作業料</a:t>
              </a:r>
            </a:p>
          </p:txBody>
        </p:sp>
        <p:sp>
          <p:nvSpPr>
            <p:cNvPr id="72" name="正方形/長方形 71"/>
            <p:cNvSpPr/>
            <p:nvPr/>
          </p:nvSpPr>
          <p:spPr>
            <a:xfrm>
              <a:off x="5755447" y="2308012"/>
              <a:ext cx="3384000" cy="384721"/>
            </a:xfrm>
            <a:prstGeom prst="rect">
              <a:avLst/>
            </a:prstGeom>
            <a:noFill/>
          </p:spPr>
          <p:txBody>
            <a:bodyPr vert="horz" wrap="square" lIns="0" tIns="0" rIns="0" bIns="0" rtlCol="0">
              <a:spAutoFit/>
            </a:bodyPr>
            <a:lstStyle/>
            <a:p>
              <a:pPr algn="just">
                <a:lnSpc>
                  <a:spcPts val="900"/>
                </a:lnSpc>
                <a:spcBef>
                  <a:spcPts val="300"/>
                </a:spcBef>
              </a:pPr>
              <a:r>
                <a:rPr lang="ja-JP" altLang="en-US" sz="700">
                  <a:latin typeface="Meiryo UI" panose="020B0604030504040204" pitchFamily="50" charset="-128"/>
                  <a:ea typeface="Meiryo UI" panose="020B0604030504040204" pitchFamily="50" charset="-128"/>
                  <a:cs typeface="Meiryo UI" panose="020B0604030504040204" pitchFamily="50" charset="-128"/>
                </a:rPr>
                <a:t>複雑な作業への対応は追加作業費として</a:t>
              </a:r>
              <a:r>
                <a:rPr lang="en-US" altLang="ja-JP" sz="700">
                  <a:solidFill>
                    <a:schemeClr val="accent2"/>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00">
                  <a:solidFill>
                    <a:schemeClr val="accent2"/>
                  </a:solidFill>
                  <a:latin typeface="Meiryo UI" panose="020B0604030504040204" pitchFamily="50" charset="-128"/>
                  <a:ea typeface="Meiryo UI" panose="020B0604030504040204" pitchFamily="50" charset="-128"/>
                  <a:cs typeface="Meiryo UI" panose="020B0604030504040204" pitchFamily="50" charset="-128"/>
                </a:rPr>
                <a:t>万円</a:t>
              </a:r>
              <a:r>
                <a:rPr lang="ja-JP" altLang="en-US" sz="700">
                  <a:latin typeface="Meiryo UI" panose="020B0604030504040204" pitchFamily="50" charset="-128"/>
                  <a:ea typeface="Meiryo UI" panose="020B0604030504040204" pitchFamily="50" charset="-128"/>
                  <a:cs typeface="Meiryo UI" panose="020B0604030504040204" pitchFamily="50" charset="-128"/>
                </a:rPr>
                <a:t>を申し受けます。</a:t>
              </a:r>
            </a:p>
            <a:p>
              <a:pPr algn="just">
                <a:lnSpc>
                  <a:spcPts val="900"/>
                </a:lnSpc>
                <a:spcBef>
                  <a:spcPts val="300"/>
                </a:spcBef>
              </a:pPr>
              <a:r>
                <a:rPr lang="ja-JP" altLang="en-US" sz="700">
                  <a:latin typeface="Meiryo UI" panose="020B0604030504040204" pitchFamily="50" charset="-128"/>
                  <a:ea typeface="Meiryo UI" panose="020B0604030504040204" pitchFamily="50" charset="-128"/>
                  <a:cs typeface="Meiryo UI" panose="020B0604030504040204" pitchFamily="50" charset="-128"/>
                </a:rPr>
                <a:t>該当作業につきましては申し込み時に弊社担当から確認のうえ、ご了承いただいた場合に受領</a:t>
              </a:r>
              <a:br>
                <a:rPr lang="en-US" altLang="ja-JP" sz="700">
                  <a:latin typeface="Meiryo UI" panose="020B0604030504040204" pitchFamily="50" charset="-128"/>
                  <a:ea typeface="Meiryo UI" panose="020B0604030504040204" pitchFamily="50" charset="-128"/>
                  <a:cs typeface="Meiryo UI" panose="020B0604030504040204" pitchFamily="50" charset="-128"/>
                </a:rPr>
              </a:br>
              <a:r>
                <a:rPr lang="ja-JP" altLang="en-US" sz="700">
                  <a:latin typeface="Meiryo UI" panose="020B0604030504040204" pitchFamily="50" charset="-128"/>
                  <a:ea typeface="Meiryo UI" panose="020B0604030504040204" pitchFamily="50" charset="-128"/>
                  <a:cs typeface="Meiryo UI" panose="020B0604030504040204" pitchFamily="50" charset="-128"/>
                </a:rPr>
                <a:t>確認をお戻しするものとします。</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73" name="グループ化 72"/>
          <p:cNvGrpSpPr/>
          <p:nvPr/>
        </p:nvGrpSpPr>
        <p:grpSpPr>
          <a:xfrm>
            <a:off x="5609863" y="2600858"/>
            <a:ext cx="3708000" cy="1136951"/>
            <a:chOff x="5755447" y="2804143"/>
            <a:chExt cx="3420000" cy="1136951"/>
          </a:xfrm>
        </p:grpSpPr>
        <p:sp>
          <p:nvSpPr>
            <p:cNvPr id="74" name="正方形/長方形 73"/>
            <p:cNvSpPr/>
            <p:nvPr/>
          </p:nvSpPr>
          <p:spPr>
            <a:xfrm>
              <a:off x="5755447" y="2804143"/>
              <a:ext cx="1239088" cy="138499"/>
            </a:xfrm>
            <a:prstGeom prst="rect">
              <a:avLst/>
            </a:prstGeom>
            <a:noFill/>
          </p:spPr>
          <p:txBody>
            <a:bodyPr wrap="square" lIns="0" tIns="0" rIns="0" bIns="0">
              <a:spAutoFit/>
            </a:bodyPr>
            <a:lstStyle/>
            <a:p>
              <a:pPr marL="180975" indent="-180975" fontAlgn="base">
                <a:spcBef>
                  <a:spcPct val="0"/>
                </a:spcBef>
                <a:spcAft>
                  <a:spcPct val="0"/>
                </a:spcAft>
              </a:pPr>
              <a:r>
                <a:rPr kumimoji="0" lang="en-US" altLang="ja-JP" sz="900" b="1">
                  <a:latin typeface="Meiryo UI" panose="020B0604030504040204" pitchFamily="50" charset="-128"/>
                  <a:ea typeface="Meiryo UI" panose="020B0604030504040204" pitchFamily="50" charset="-128"/>
                  <a:cs typeface="Meiryo UI" panose="020B0604030504040204" pitchFamily="50" charset="-128"/>
                </a:rPr>
                <a:t>【B】</a:t>
              </a:r>
              <a:r>
                <a:rPr kumimoji="0" lang="ja-JP" altLang="en-US" sz="900" b="1">
                  <a:latin typeface="Meiryo UI" panose="020B0604030504040204" pitchFamily="50" charset="-128"/>
                  <a:ea typeface="Meiryo UI" panose="020B0604030504040204" pitchFamily="50" charset="-128"/>
                  <a:cs typeface="Meiryo UI" panose="020B0604030504040204" pitchFamily="50" charset="-128"/>
                </a:rPr>
                <a:t>緊急対応料</a:t>
              </a:r>
            </a:p>
          </p:txBody>
        </p:sp>
        <p:sp>
          <p:nvSpPr>
            <p:cNvPr id="75" name="正方形/長方形 74"/>
            <p:cNvSpPr/>
            <p:nvPr/>
          </p:nvSpPr>
          <p:spPr>
            <a:xfrm>
              <a:off x="5755447" y="2990321"/>
              <a:ext cx="3420000" cy="950773"/>
            </a:xfrm>
            <a:prstGeom prst="rect">
              <a:avLst/>
            </a:prstGeom>
            <a:noFill/>
          </p:spPr>
          <p:txBody>
            <a:bodyPr vert="horz" wrap="square" lIns="0" tIns="0" rIns="0" bIns="0" rtlCol="0">
              <a:spAutoFit/>
            </a:bodyPr>
            <a:lstStyle/>
            <a:p>
              <a:pPr>
                <a:lnSpc>
                  <a:spcPts val="900"/>
                </a:lnSpc>
                <a:spcBef>
                  <a:spcPts val="300"/>
                </a:spcBef>
              </a:pPr>
              <a:r>
                <a:rPr lang="en-US" altLang="ja-JP" sz="700" b="1">
                  <a:latin typeface="Meiryo UI" panose="020B0604030504040204" pitchFamily="50" charset="-128"/>
                  <a:ea typeface="Meiryo UI" panose="020B0604030504040204" pitchFamily="50" charset="-128"/>
                  <a:cs typeface="Meiryo UI" panose="020B0604030504040204" pitchFamily="50" charset="-128"/>
                </a:rPr>
                <a:t>〈</a:t>
              </a:r>
              <a:r>
                <a:rPr lang="ja-JP" altLang="en-US" sz="700" b="1">
                  <a:latin typeface="Meiryo UI" panose="020B0604030504040204" pitchFamily="50" charset="-128"/>
                  <a:ea typeface="Meiryo UI" panose="020B0604030504040204" pitchFamily="50" charset="-128"/>
                  <a:cs typeface="Meiryo UI" panose="020B0604030504040204" pitchFamily="50" charset="-128"/>
                </a:rPr>
                <a:t>申し込み</a:t>
              </a:r>
              <a:r>
                <a:rPr lang="en-US" altLang="ja-JP" sz="700" b="1">
                  <a:latin typeface="Meiryo UI" panose="020B0604030504040204" pitchFamily="50" charset="-128"/>
                  <a:ea typeface="Meiryo UI" panose="020B0604030504040204" pitchFamily="50" charset="-128"/>
                  <a:cs typeface="Meiryo UI" panose="020B0604030504040204" pitchFamily="50" charset="-128"/>
                </a:rPr>
                <a:t>〉</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spcBef>
                  <a:spcPts val="300"/>
                </a:spcBef>
              </a:pPr>
              <a:r>
                <a:rPr lang="ja-JP" altLang="en-US" sz="700">
                  <a:latin typeface="Meiryo UI" panose="020B0604030504040204" pitchFamily="50" charset="-128"/>
                  <a:ea typeface="Meiryo UI" panose="020B0604030504040204" pitchFamily="50" charset="-128"/>
                  <a:cs typeface="Meiryo UI" panose="020B0604030504040204" pitchFamily="50" charset="-128"/>
                </a:rPr>
                <a:t>申し込みが</a:t>
              </a:r>
              <a:r>
                <a:rPr lang="en-US" altLang="ja-JP" sz="700">
                  <a:latin typeface="Meiryo UI" panose="020B0604030504040204" pitchFamily="50" charset="-128"/>
                  <a:ea typeface="Meiryo UI" panose="020B0604030504040204" pitchFamily="50" charset="-128"/>
                  <a:cs typeface="Meiryo UI" panose="020B0604030504040204" pitchFamily="50" charset="-128"/>
                </a:rPr>
                <a:t>3</a:t>
              </a:r>
              <a:r>
                <a:rPr lang="ja-JP" altLang="en-US" sz="700">
                  <a:latin typeface="Meiryo UI" panose="020B0604030504040204" pitchFamily="50" charset="-128"/>
                  <a:ea typeface="Meiryo UI" panose="020B0604030504040204" pitchFamily="50" charset="-128"/>
                  <a:cs typeface="Meiryo UI" panose="020B0604030504040204" pitchFamily="50" charset="-128"/>
                </a:rPr>
                <a:t>営業日前の午後</a:t>
              </a:r>
              <a:r>
                <a:rPr lang="en-US" altLang="ja-JP" sz="700">
                  <a:latin typeface="Meiryo UI" panose="020B0604030504040204" pitchFamily="50" charset="-128"/>
                  <a:ea typeface="Meiryo UI" panose="020B0604030504040204" pitchFamily="50" charset="-128"/>
                  <a:cs typeface="Meiryo UI" panose="020B0604030504040204" pitchFamily="50" charset="-128"/>
                </a:rPr>
                <a:t>5</a:t>
              </a:r>
              <a:r>
                <a:rPr lang="ja-JP" altLang="en-US" sz="700">
                  <a:latin typeface="Meiryo UI" panose="020B0604030504040204" pitchFamily="50" charset="-128"/>
                  <a:ea typeface="Meiryo UI" panose="020B0604030504040204" pitchFamily="50" charset="-128"/>
                  <a:cs typeface="Meiryo UI" panose="020B0604030504040204" pitchFamily="50" charset="-128"/>
                </a:rPr>
                <a:t>時以降、</a:t>
              </a:r>
              <a:r>
                <a:rPr lang="en-US" altLang="ja-JP" sz="700">
                  <a:latin typeface="Meiryo UI" panose="020B0604030504040204" pitchFamily="50" charset="-128"/>
                  <a:ea typeface="Meiryo UI" panose="020B0604030504040204" pitchFamily="50" charset="-128"/>
                  <a:cs typeface="Meiryo UI" panose="020B0604030504040204" pitchFamily="50" charset="-128"/>
                </a:rPr>
                <a:t>2</a:t>
              </a:r>
              <a:r>
                <a:rPr lang="ja-JP" altLang="en-US" sz="700">
                  <a:latin typeface="Meiryo UI" panose="020B0604030504040204" pitchFamily="50" charset="-128"/>
                  <a:ea typeface="Meiryo UI" panose="020B0604030504040204" pitchFamily="50" charset="-128"/>
                  <a:cs typeface="Meiryo UI" panose="020B0604030504040204" pitchFamily="50" charset="-128"/>
                </a:rPr>
                <a:t>営業日前の午前</a:t>
              </a:r>
              <a:r>
                <a:rPr lang="en-US" altLang="ja-JP" sz="700">
                  <a:latin typeface="Meiryo UI" panose="020B0604030504040204" pitchFamily="50" charset="-128"/>
                  <a:ea typeface="Meiryo UI" panose="020B0604030504040204" pitchFamily="50" charset="-128"/>
                  <a:cs typeface="Meiryo UI" panose="020B0604030504040204" pitchFamily="50" charset="-128"/>
                </a:rPr>
                <a:t>10</a:t>
              </a:r>
              <a:r>
                <a:rPr lang="ja-JP" altLang="en-US" sz="700">
                  <a:latin typeface="Meiryo UI" panose="020B0604030504040204" pitchFamily="50" charset="-128"/>
                  <a:ea typeface="Meiryo UI" panose="020B0604030504040204" pitchFamily="50" charset="-128"/>
                  <a:cs typeface="Meiryo UI" panose="020B0604030504040204" pitchFamily="50" charset="-128"/>
                </a:rPr>
                <a:t>時までの場合、緊急作業費として</a:t>
              </a:r>
              <a:r>
                <a:rPr lang="en-US" altLang="ja-JP" sz="700">
                  <a:solidFill>
                    <a:schemeClr val="accent2"/>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700">
                  <a:solidFill>
                    <a:schemeClr val="accent2"/>
                  </a:solidFill>
                  <a:latin typeface="Meiryo UI" panose="020B0604030504040204" pitchFamily="50" charset="-128"/>
                  <a:ea typeface="Meiryo UI" panose="020B0604030504040204" pitchFamily="50" charset="-128"/>
                  <a:cs typeface="Meiryo UI" panose="020B0604030504040204" pitchFamily="50" charset="-128"/>
                </a:rPr>
                <a:t>万円</a:t>
              </a:r>
              <a:r>
                <a:rPr lang="ja-JP" altLang="en-US" sz="700">
                  <a:latin typeface="Meiryo UI" panose="020B0604030504040204" pitchFamily="50" charset="-128"/>
                  <a:ea typeface="Meiryo UI" panose="020B0604030504040204" pitchFamily="50" charset="-128"/>
                  <a:cs typeface="Meiryo UI" panose="020B0604030504040204" pitchFamily="50" charset="-128"/>
                </a:rPr>
                <a:t>を</a:t>
              </a:r>
              <a:br>
                <a:rPr lang="en-US" altLang="ja-JP" sz="700">
                  <a:latin typeface="Meiryo UI" panose="020B0604030504040204" pitchFamily="50" charset="-128"/>
                  <a:ea typeface="Meiryo UI" panose="020B0604030504040204" pitchFamily="50" charset="-128"/>
                  <a:cs typeface="Meiryo UI" panose="020B0604030504040204" pitchFamily="50" charset="-128"/>
                </a:rPr>
              </a:br>
              <a:r>
                <a:rPr lang="ja-JP" altLang="en-US" sz="700">
                  <a:latin typeface="Meiryo UI" panose="020B0604030504040204" pitchFamily="50" charset="-128"/>
                  <a:ea typeface="Meiryo UI" panose="020B0604030504040204" pitchFamily="50" charset="-128"/>
                  <a:cs typeface="Meiryo UI" panose="020B0604030504040204" pitchFamily="50" charset="-128"/>
                </a:rPr>
                <a:t>申し受けます。</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spcBef>
                  <a:spcPts val="300"/>
                </a:spcBef>
              </a:pPr>
              <a:r>
                <a:rPr lang="en-US" altLang="ja-JP" sz="700" b="1">
                  <a:latin typeface="Meiryo UI" panose="020B0604030504040204" pitchFamily="50" charset="-128"/>
                  <a:ea typeface="Meiryo UI" panose="020B0604030504040204" pitchFamily="50" charset="-128"/>
                  <a:cs typeface="Meiryo UI" panose="020B0604030504040204" pitchFamily="50" charset="-128"/>
                </a:rPr>
                <a:t>〈</a:t>
              </a:r>
              <a:r>
                <a:rPr lang="ja-JP" altLang="en-US" sz="700" b="1">
                  <a:latin typeface="Meiryo UI" panose="020B0604030504040204" pitchFamily="50" charset="-128"/>
                  <a:ea typeface="Meiryo UI" panose="020B0604030504040204" pitchFamily="50" charset="-128"/>
                  <a:cs typeface="Meiryo UI" panose="020B0604030504040204" pitchFamily="50" charset="-128"/>
                </a:rPr>
                <a:t>原稿</a:t>
              </a:r>
              <a:r>
                <a:rPr lang="en-US" altLang="ja-JP" sz="700" b="1">
                  <a:latin typeface="Meiryo UI" panose="020B0604030504040204" pitchFamily="50" charset="-128"/>
                  <a:ea typeface="Meiryo UI" panose="020B0604030504040204" pitchFamily="50" charset="-128"/>
                  <a:cs typeface="Meiryo UI" panose="020B0604030504040204" pitchFamily="50" charset="-128"/>
                </a:rPr>
                <a:t>〉</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spcBef>
                  <a:spcPts val="300"/>
                </a:spcBef>
              </a:pPr>
              <a:r>
                <a:rPr lang="ja-JP" altLang="en-US" sz="700">
                  <a:latin typeface="Meiryo UI" panose="020B0604030504040204" pitchFamily="50" charset="-128"/>
                  <a:ea typeface="Meiryo UI" panose="020B0604030504040204" pitchFamily="50" charset="-128"/>
                  <a:cs typeface="Meiryo UI" panose="020B0604030504040204" pitchFamily="50" charset="-128"/>
                </a:rPr>
                <a:t>校了のご連絡が</a:t>
              </a:r>
              <a:r>
                <a:rPr lang="en-US" altLang="ja-JP" sz="700">
                  <a:latin typeface="Meiryo UI" panose="020B0604030504040204" pitchFamily="50" charset="-128"/>
                  <a:ea typeface="Meiryo UI" panose="020B0604030504040204" pitchFamily="50" charset="-128"/>
                  <a:cs typeface="Meiryo UI" panose="020B0604030504040204" pitchFamily="50" charset="-128"/>
                </a:rPr>
                <a:t>3</a:t>
              </a:r>
              <a:r>
                <a:rPr lang="ja-JP" altLang="en-US" sz="700">
                  <a:latin typeface="Meiryo UI" panose="020B0604030504040204" pitchFamily="50" charset="-128"/>
                  <a:ea typeface="Meiryo UI" panose="020B0604030504040204" pitchFamily="50" charset="-128"/>
                  <a:cs typeface="Meiryo UI" panose="020B0604030504040204" pitchFamily="50" charset="-128"/>
                </a:rPr>
                <a:t>営業日前の午後</a:t>
              </a:r>
              <a:r>
                <a:rPr lang="en-US" altLang="ja-JP" sz="700">
                  <a:latin typeface="Meiryo UI" panose="020B0604030504040204" pitchFamily="50" charset="-128"/>
                  <a:ea typeface="Meiryo UI" panose="020B0604030504040204" pitchFamily="50" charset="-128"/>
                  <a:cs typeface="Meiryo UI" panose="020B0604030504040204" pitchFamily="50" charset="-128"/>
                </a:rPr>
                <a:t>3</a:t>
              </a:r>
              <a:r>
                <a:rPr lang="ja-JP" altLang="en-US" sz="700">
                  <a:latin typeface="Meiryo UI" panose="020B0604030504040204" pitchFamily="50" charset="-128"/>
                  <a:ea typeface="Meiryo UI" panose="020B0604030504040204" pitchFamily="50" charset="-128"/>
                  <a:cs typeface="Meiryo UI" panose="020B0604030504040204" pitchFamily="50" charset="-128"/>
                </a:rPr>
                <a:t>時以降となった場合、</a:t>
              </a:r>
              <a:r>
                <a:rPr lang="ja-JP" altLang="en-US" sz="700">
                  <a:solidFill>
                    <a:schemeClr val="accent2"/>
                  </a:solidFill>
                  <a:latin typeface="Meiryo UI" panose="020B0604030504040204" pitchFamily="50" charset="-128"/>
                  <a:ea typeface="Meiryo UI" panose="020B0604030504040204" pitchFamily="50" charset="-128"/>
                  <a:cs typeface="Meiryo UI" panose="020B0604030504040204" pitchFamily="50" charset="-128"/>
                </a:rPr>
                <a:t>申し込み遅延による緊急作業費とは別に校了</a:t>
              </a:r>
              <a:br>
                <a:rPr lang="en-US" altLang="ja-JP" sz="700">
                  <a:solidFill>
                    <a:schemeClr val="accent2"/>
                  </a:solidFill>
                  <a:latin typeface="Meiryo UI" panose="020B0604030504040204" pitchFamily="50" charset="-128"/>
                  <a:ea typeface="Meiryo UI" panose="020B0604030504040204" pitchFamily="50" charset="-128"/>
                  <a:cs typeface="Meiryo UI" panose="020B0604030504040204" pitchFamily="50" charset="-128"/>
                </a:rPr>
              </a:br>
              <a:r>
                <a:rPr lang="ja-JP" altLang="en-US" sz="700">
                  <a:solidFill>
                    <a:schemeClr val="accent2"/>
                  </a:solidFill>
                  <a:latin typeface="Meiryo UI" panose="020B0604030504040204" pitchFamily="50" charset="-128"/>
                  <a:ea typeface="Meiryo UI" panose="020B0604030504040204" pitchFamily="50" charset="-128"/>
                  <a:cs typeface="Meiryo UI" panose="020B0604030504040204" pitchFamily="50" charset="-128"/>
                </a:rPr>
                <a:t>遅延による緊急作業費</a:t>
              </a:r>
              <a:r>
                <a:rPr lang="en-US" altLang="ja-JP" sz="700">
                  <a:solidFill>
                    <a:schemeClr val="accent2"/>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700">
                  <a:solidFill>
                    <a:schemeClr val="accent2"/>
                  </a:solidFill>
                  <a:latin typeface="Meiryo UI" panose="020B0604030504040204" pitchFamily="50" charset="-128"/>
                  <a:ea typeface="Meiryo UI" panose="020B0604030504040204" pitchFamily="50" charset="-128"/>
                  <a:cs typeface="Meiryo UI" panose="020B0604030504040204" pitchFamily="50" charset="-128"/>
                </a:rPr>
                <a:t>万円</a:t>
              </a:r>
              <a:r>
                <a:rPr lang="ja-JP" altLang="en-US" sz="700">
                  <a:latin typeface="Meiryo UI" panose="020B0604030504040204" pitchFamily="50" charset="-128"/>
                  <a:ea typeface="Meiryo UI" panose="020B0604030504040204" pitchFamily="50" charset="-128"/>
                  <a:cs typeface="Meiryo UI" panose="020B0604030504040204" pitchFamily="50" charset="-128"/>
                </a:rPr>
                <a:t>を申し受けます。</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spcBef>
                  <a:spcPts val="300"/>
                </a:spcBef>
              </a:pPr>
              <a:r>
                <a:rPr lang="ja-JP" altLang="en-US" sz="700">
                  <a:latin typeface="Meiryo UI" panose="020B0604030504040204" pitchFamily="50" charset="-128"/>
                  <a:ea typeface="Meiryo UI" panose="020B0604030504040204" pitchFamily="50" charset="-128"/>
                  <a:cs typeface="Meiryo UI" panose="020B0604030504040204" pitchFamily="50" charset="-128"/>
                </a:rPr>
                <a:t>また、校了の最終締め切りは</a:t>
              </a:r>
              <a:r>
                <a:rPr lang="en-US" altLang="ja-JP" sz="700">
                  <a:latin typeface="Meiryo UI" panose="020B0604030504040204" pitchFamily="50" charset="-128"/>
                  <a:ea typeface="Meiryo UI" panose="020B0604030504040204" pitchFamily="50" charset="-128"/>
                  <a:cs typeface="Meiryo UI" panose="020B0604030504040204" pitchFamily="50" charset="-128"/>
                </a:rPr>
                <a:t>2</a:t>
              </a:r>
              <a:r>
                <a:rPr lang="ja-JP" altLang="en-US" sz="700">
                  <a:latin typeface="Meiryo UI" panose="020B0604030504040204" pitchFamily="50" charset="-128"/>
                  <a:ea typeface="Meiryo UI" panose="020B0604030504040204" pitchFamily="50" charset="-128"/>
                  <a:cs typeface="Meiryo UI" panose="020B0604030504040204" pitchFamily="50" charset="-128"/>
                </a:rPr>
                <a:t>営業日前午後</a:t>
              </a:r>
              <a:r>
                <a:rPr lang="en-US" altLang="ja-JP" sz="700">
                  <a:latin typeface="Meiryo UI" panose="020B0604030504040204" pitchFamily="50" charset="-128"/>
                  <a:ea typeface="Meiryo UI" panose="020B0604030504040204" pitchFamily="50" charset="-128"/>
                  <a:cs typeface="Meiryo UI" panose="020B0604030504040204" pitchFamily="50" charset="-128"/>
                </a:rPr>
                <a:t>3</a:t>
              </a:r>
              <a:r>
                <a:rPr lang="ja-JP" altLang="en-US" sz="700">
                  <a:latin typeface="Meiryo UI" panose="020B0604030504040204" pitchFamily="50" charset="-128"/>
                  <a:ea typeface="Meiryo UI" panose="020B0604030504040204" pitchFamily="50" charset="-128"/>
                  <a:cs typeface="Meiryo UI" panose="020B0604030504040204" pitchFamily="50" charset="-128"/>
                </a:rPr>
                <a:t>時とさせていただきます。</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76" name="グループ化 75"/>
          <p:cNvGrpSpPr/>
          <p:nvPr/>
        </p:nvGrpSpPr>
        <p:grpSpPr>
          <a:xfrm>
            <a:off x="5609863" y="3840076"/>
            <a:ext cx="3708000" cy="1340340"/>
            <a:chOff x="5755447" y="3922468"/>
            <a:chExt cx="3416833" cy="1340340"/>
          </a:xfrm>
        </p:grpSpPr>
        <p:sp>
          <p:nvSpPr>
            <p:cNvPr id="77" name="正方形/長方形 76"/>
            <p:cNvSpPr/>
            <p:nvPr/>
          </p:nvSpPr>
          <p:spPr>
            <a:xfrm>
              <a:off x="5755447" y="3922468"/>
              <a:ext cx="1239088" cy="138499"/>
            </a:xfrm>
            <a:prstGeom prst="rect">
              <a:avLst/>
            </a:prstGeom>
            <a:noFill/>
          </p:spPr>
          <p:txBody>
            <a:bodyPr wrap="square" lIns="0" tIns="0" rIns="0" bIns="0">
              <a:spAutoFit/>
            </a:bodyPr>
            <a:lstStyle/>
            <a:p>
              <a:pPr marL="180975" indent="-180975" fontAlgn="base">
                <a:spcBef>
                  <a:spcPct val="0"/>
                </a:spcBef>
                <a:spcAft>
                  <a:spcPct val="0"/>
                </a:spcAft>
              </a:pPr>
              <a:r>
                <a:rPr kumimoji="0" lang="en-US" altLang="ja-JP" sz="900" b="1">
                  <a:latin typeface="Meiryo UI" panose="020B0604030504040204" pitchFamily="50" charset="-128"/>
                  <a:ea typeface="Meiryo UI" panose="020B0604030504040204" pitchFamily="50" charset="-128"/>
                  <a:cs typeface="Meiryo UI" panose="020B0604030504040204" pitchFamily="50" charset="-128"/>
                </a:rPr>
                <a:t>【C】</a:t>
              </a:r>
              <a:r>
                <a:rPr kumimoji="0" lang="ja-JP" altLang="en-US" sz="900" b="1">
                  <a:latin typeface="Meiryo UI" panose="020B0604030504040204" pitchFamily="50" charset="-128"/>
                  <a:ea typeface="Meiryo UI" panose="020B0604030504040204" pitchFamily="50" charset="-128"/>
                  <a:cs typeface="Meiryo UI" panose="020B0604030504040204" pitchFamily="50" charset="-128"/>
                </a:rPr>
                <a:t>変更作業料</a:t>
              </a:r>
            </a:p>
          </p:txBody>
        </p:sp>
        <p:sp>
          <p:nvSpPr>
            <p:cNvPr id="78" name="正方形/長方形 77"/>
            <p:cNvSpPr/>
            <p:nvPr/>
          </p:nvSpPr>
          <p:spPr>
            <a:xfrm>
              <a:off x="5755447" y="4108646"/>
              <a:ext cx="3416833" cy="1154162"/>
            </a:xfrm>
            <a:prstGeom prst="rect">
              <a:avLst/>
            </a:prstGeom>
            <a:noFill/>
          </p:spPr>
          <p:txBody>
            <a:bodyPr vert="horz" wrap="square" lIns="0" tIns="0" rIns="0" bIns="0" rtlCol="0">
              <a:spAutoFit/>
            </a:bodyPr>
            <a:lstStyle/>
            <a:p>
              <a:pPr algn="just">
                <a:lnSpc>
                  <a:spcPts val="900"/>
                </a:lnSpc>
                <a:spcBef>
                  <a:spcPts val="300"/>
                </a:spcBef>
              </a:pPr>
              <a:r>
                <a:rPr lang="en-US" altLang="ja-JP" sz="700" b="1">
                  <a:latin typeface="Meiryo UI" panose="020B0604030504040204" pitchFamily="50" charset="-128"/>
                  <a:ea typeface="Meiryo UI" panose="020B0604030504040204" pitchFamily="50" charset="-128"/>
                  <a:cs typeface="Meiryo UI" panose="020B0604030504040204" pitchFamily="50" charset="-128"/>
                </a:rPr>
                <a:t>〈</a:t>
              </a:r>
              <a:r>
                <a:rPr lang="ja-JP" altLang="en-US" sz="700" b="1">
                  <a:latin typeface="Meiryo UI" panose="020B0604030504040204" pitchFamily="50" charset="-128"/>
                  <a:ea typeface="Meiryo UI" panose="020B0604030504040204" pitchFamily="50" charset="-128"/>
                  <a:cs typeface="Meiryo UI" panose="020B0604030504040204" pitchFamily="50" charset="-128"/>
                </a:rPr>
                <a:t>配信条件変更</a:t>
              </a:r>
              <a:r>
                <a:rPr lang="en-US" altLang="ja-JP" sz="700" b="1">
                  <a:latin typeface="Meiryo UI" panose="020B0604030504040204" pitchFamily="50" charset="-128"/>
                  <a:ea typeface="Meiryo UI" panose="020B0604030504040204" pitchFamily="50" charset="-128"/>
                  <a:cs typeface="Meiryo UI" panose="020B0604030504040204" pitchFamily="50" charset="-128"/>
                </a:rPr>
                <a:t>〉</a:t>
              </a:r>
            </a:p>
            <a:p>
              <a:pPr algn="just">
                <a:lnSpc>
                  <a:spcPts val="900"/>
                </a:lnSpc>
                <a:spcBef>
                  <a:spcPts val="300"/>
                </a:spcBef>
              </a:pPr>
              <a:r>
                <a:rPr lang="ja-JP" altLang="en-US" sz="700">
                  <a:latin typeface="Meiryo UI" panose="020B0604030504040204" pitchFamily="50" charset="-128"/>
                  <a:ea typeface="Meiryo UI" panose="020B0604030504040204" pitchFamily="50" charset="-128"/>
                  <a:cs typeface="Meiryo UI" panose="020B0604030504040204" pitchFamily="50" charset="-128"/>
                </a:rPr>
                <a:t>申し込み受領後、</a:t>
              </a:r>
              <a:r>
                <a:rPr lang="en-US" altLang="ja-JP" sz="700">
                  <a:latin typeface="Meiryo UI" panose="020B0604030504040204" pitchFamily="50" charset="-128"/>
                  <a:ea typeface="Meiryo UI" panose="020B0604030504040204" pitchFamily="50" charset="-128"/>
                  <a:cs typeface="Meiryo UI" panose="020B0604030504040204" pitchFamily="50" charset="-128"/>
                </a:rPr>
                <a:t>3</a:t>
              </a:r>
              <a:r>
                <a:rPr lang="ja-JP" altLang="en-US" sz="700">
                  <a:latin typeface="Meiryo UI" panose="020B0604030504040204" pitchFamily="50" charset="-128"/>
                  <a:ea typeface="Meiryo UI" panose="020B0604030504040204" pitchFamily="50" charset="-128"/>
                  <a:cs typeface="Meiryo UI" panose="020B0604030504040204" pitchFamily="50" charset="-128"/>
                </a:rPr>
                <a:t>営業日前の午後３時を過ぎてからの抽出属性の変更／件数の変更につきまして</a:t>
              </a:r>
              <a:br>
                <a:rPr lang="en-US" altLang="ja-JP" sz="700">
                  <a:latin typeface="Meiryo UI" panose="020B0604030504040204" pitchFamily="50" charset="-128"/>
                  <a:ea typeface="Meiryo UI" panose="020B0604030504040204" pitchFamily="50" charset="-128"/>
                  <a:cs typeface="Meiryo UI" panose="020B0604030504040204" pitchFamily="50" charset="-128"/>
                </a:rPr>
              </a:br>
              <a:r>
                <a:rPr lang="ja-JP" altLang="en-US" sz="700">
                  <a:latin typeface="Meiryo UI" panose="020B0604030504040204" pitchFamily="50" charset="-128"/>
                  <a:ea typeface="Meiryo UI" panose="020B0604030504040204" pitchFamily="50" charset="-128"/>
                  <a:cs typeface="Meiryo UI" panose="020B0604030504040204" pitchFamily="50" charset="-128"/>
                </a:rPr>
                <a:t>は特別変更作業費として</a:t>
              </a:r>
              <a:r>
                <a:rPr lang="en-US" altLang="ja-JP" sz="700">
                  <a:solidFill>
                    <a:schemeClr val="accent2"/>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700">
                  <a:solidFill>
                    <a:schemeClr val="accent2"/>
                  </a:solidFill>
                  <a:latin typeface="Meiryo UI" panose="020B0604030504040204" pitchFamily="50" charset="-128"/>
                  <a:ea typeface="Meiryo UI" panose="020B0604030504040204" pitchFamily="50" charset="-128"/>
                  <a:cs typeface="Meiryo UI" panose="020B0604030504040204" pitchFamily="50" charset="-128"/>
                </a:rPr>
                <a:t>万円</a:t>
              </a:r>
              <a:r>
                <a:rPr lang="ja-JP" altLang="en-US" sz="700">
                  <a:latin typeface="Meiryo UI" panose="020B0604030504040204" pitchFamily="50" charset="-128"/>
                  <a:ea typeface="Meiryo UI" panose="020B0604030504040204" pitchFamily="50" charset="-128"/>
                  <a:cs typeface="Meiryo UI" panose="020B0604030504040204" pitchFamily="50" charset="-128"/>
                </a:rPr>
                <a:t>を申し受けます。また、</a:t>
              </a:r>
              <a:r>
                <a:rPr lang="en-US" altLang="ja-JP" sz="700">
                  <a:latin typeface="Meiryo UI" panose="020B0604030504040204" pitchFamily="50" charset="-128"/>
                  <a:ea typeface="Meiryo UI" panose="020B0604030504040204" pitchFamily="50" charset="-128"/>
                  <a:cs typeface="Meiryo UI" panose="020B0604030504040204" pitchFamily="50" charset="-128"/>
                </a:rPr>
                <a:t>2</a:t>
              </a:r>
              <a:r>
                <a:rPr lang="ja-JP" altLang="en-US" sz="700">
                  <a:latin typeface="Meiryo UI" panose="020B0604030504040204" pitchFamily="50" charset="-128"/>
                  <a:ea typeface="Meiryo UI" panose="020B0604030504040204" pitchFamily="50" charset="-128"/>
                  <a:cs typeface="Meiryo UI" panose="020B0604030504040204" pitchFamily="50" charset="-128"/>
                </a:rPr>
                <a:t>営業日前の午前</a:t>
              </a:r>
              <a:r>
                <a:rPr lang="en-US" altLang="ja-JP" sz="700">
                  <a:latin typeface="Meiryo UI" panose="020B0604030504040204" pitchFamily="50" charset="-128"/>
                  <a:ea typeface="Meiryo UI" panose="020B0604030504040204" pitchFamily="50" charset="-128"/>
                  <a:cs typeface="Meiryo UI" panose="020B0604030504040204" pitchFamily="50" charset="-128"/>
                </a:rPr>
                <a:t>10</a:t>
              </a:r>
              <a:r>
                <a:rPr lang="ja-JP" altLang="en-US" sz="700">
                  <a:latin typeface="Meiryo UI" panose="020B0604030504040204" pitchFamily="50" charset="-128"/>
                  <a:ea typeface="Meiryo UI" panose="020B0604030504040204" pitchFamily="50" charset="-128"/>
                  <a:cs typeface="Meiryo UI" panose="020B0604030504040204" pitchFamily="50" charset="-128"/>
                </a:rPr>
                <a:t>時以降の変更はお受け</a:t>
              </a:r>
              <a:br>
                <a:rPr lang="en-US" altLang="ja-JP" sz="700">
                  <a:latin typeface="Meiryo UI" panose="020B0604030504040204" pitchFamily="50" charset="-128"/>
                  <a:ea typeface="Meiryo UI" panose="020B0604030504040204" pitchFamily="50" charset="-128"/>
                  <a:cs typeface="Meiryo UI" panose="020B0604030504040204" pitchFamily="50" charset="-128"/>
                </a:rPr>
              </a:br>
              <a:r>
                <a:rPr lang="ja-JP" altLang="en-US" sz="700">
                  <a:latin typeface="Meiryo UI" panose="020B0604030504040204" pitchFamily="50" charset="-128"/>
                  <a:ea typeface="Meiryo UI" panose="020B0604030504040204" pitchFamily="50" charset="-128"/>
                  <a:cs typeface="Meiryo UI" panose="020B0604030504040204" pitchFamily="50" charset="-128"/>
                </a:rPr>
                <a:t>できません。</a:t>
              </a:r>
            </a:p>
            <a:p>
              <a:pPr algn="just">
                <a:lnSpc>
                  <a:spcPts val="900"/>
                </a:lnSpc>
                <a:spcBef>
                  <a:spcPts val="300"/>
                </a:spcBef>
              </a:pPr>
              <a:r>
                <a:rPr lang="en-US" altLang="ja-JP" sz="700" b="1">
                  <a:latin typeface="Meiryo UI" panose="020B0604030504040204" pitchFamily="50" charset="-128"/>
                  <a:ea typeface="Meiryo UI" panose="020B0604030504040204" pitchFamily="50" charset="-128"/>
                  <a:cs typeface="Meiryo UI" panose="020B0604030504040204" pitchFamily="50" charset="-128"/>
                </a:rPr>
                <a:t>〈</a:t>
              </a:r>
              <a:r>
                <a:rPr lang="ja-JP" altLang="en-US" sz="700" b="1">
                  <a:latin typeface="Meiryo UI" panose="020B0604030504040204" pitchFamily="50" charset="-128"/>
                  <a:ea typeface="Meiryo UI" panose="020B0604030504040204" pitchFamily="50" charset="-128"/>
                  <a:cs typeface="Meiryo UI" panose="020B0604030504040204" pitchFamily="50" charset="-128"/>
                </a:rPr>
                <a:t>校了後の原稿修正</a:t>
              </a:r>
              <a:r>
                <a:rPr lang="en-US" altLang="ja-JP" sz="700" b="1">
                  <a:latin typeface="Meiryo UI" panose="020B0604030504040204" pitchFamily="50" charset="-128"/>
                  <a:ea typeface="Meiryo UI" panose="020B0604030504040204" pitchFamily="50" charset="-128"/>
                  <a:cs typeface="Meiryo UI" panose="020B0604030504040204" pitchFamily="50" charset="-128"/>
                </a:rPr>
                <a:t>〉</a:t>
              </a:r>
            </a:p>
            <a:p>
              <a:pPr algn="just">
                <a:lnSpc>
                  <a:spcPts val="900"/>
                </a:lnSpc>
                <a:spcBef>
                  <a:spcPts val="300"/>
                </a:spcBef>
              </a:pPr>
              <a:r>
                <a:rPr lang="ja-JP" altLang="en-US" sz="700">
                  <a:latin typeface="Meiryo UI" panose="020B0604030504040204" pitchFamily="50" charset="-128"/>
                  <a:ea typeface="Meiryo UI" panose="020B0604030504040204" pitchFamily="50" charset="-128"/>
                  <a:cs typeface="Meiryo UI" panose="020B0604030504040204" pitchFamily="50" charset="-128"/>
                </a:rPr>
                <a:t>原稿校了後、</a:t>
              </a:r>
              <a:r>
                <a:rPr lang="en-US" altLang="ja-JP" sz="700">
                  <a:latin typeface="Meiryo UI" panose="020B0604030504040204" pitchFamily="50" charset="-128"/>
                  <a:ea typeface="Meiryo UI" panose="020B0604030504040204" pitchFamily="50" charset="-128"/>
                  <a:cs typeface="Meiryo UI" panose="020B0604030504040204" pitchFamily="50" charset="-128"/>
                </a:rPr>
                <a:t>3</a:t>
              </a:r>
              <a:r>
                <a:rPr lang="ja-JP" altLang="en-US" sz="700">
                  <a:latin typeface="Meiryo UI" panose="020B0604030504040204" pitchFamily="50" charset="-128"/>
                  <a:ea typeface="Meiryo UI" panose="020B0604030504040204" pitchFamily="50" charset="-128"/>
                  <a:cs typeface="Meiryo UI" panose="020B0604030504040204" pitchFamily="50" charset="-128"/>
                </a:rPr>
                <a:t>営業日前の午後</a:t>
              </a:r>
              <a:r>
                <a:rPr lang="en-US" altLang="ja-JP" sz="700">
                  <a:latin typeface="Meiryo UI" panose="020B0604030504040204" pitchFamily="50" charset="-128"/>
                  <a:ea typeface="Meiryo UI" panose="020B0604030504040204" pitchFamily="50" charset="-128"/>
                  <a:cs typeface="Meiryo UI" panose="020B0604030504040204" pitchFamily="50" charset="-128"/>
                </a:rPr>
                <a:t>3</a:t>
              </a:r>
              <a:r>
                <a:rPr lang="ja-JP" altLang="en-US" sz="700">
                  <a:latin typeface="Meiryo UI" panose="020B0604030504040204" pitchFamily="50" charset="-128"/>
                  <a:ea typeface="Meiryo UI" panose="020B0604030504040204" pitchFamily="50" charset="-128"/>
                  <a:cs typeface="Meiryo UI" panose="020B0604030504040204" pitchFamily="50" charset="-128"/>
                </a:rPr>
                <a:t>時を過ぎてからの原稿の修正につきましては、特別原稿修正作業</a:t>
              </a:r>
              <a:br>
                <a:rPr lang="en-US" altLang="ja-JP" sz="700">
                  <a:latin typeface="Meiryo UI" panose="020B0604030504040204" pitchFamily="50" charset="-128"/>
                  <a:ea typeface="Meiryo UI" panose="020B0604030504040204" pitchFamily="50" charset="-128"/>
                  <a:cs typeface="Meiryo UI" panose="020B0604030504040204" pitchFamily="50" charset="-128"/>
                </a:rPr>
              </a:br>
              <a:r>
                <a:rPr lang="ja-JP" altLang="en-US" sz="700">
                  <a:latin typeface="Meiryo UI" panose="020B0604030504040204" pitchFamily="50" charset="-128"/>
                  <a:ea typeface="Meiryo UI" panose="020B0604030504040204" pitchFamily="50" charset="-128"/>
                  <a:cs typeface="Meiryo UI" panose="020B0604030504040204" pitchFamily="50" charset="-128"/>
                </a:rPr>
                <a:t>費として</a:t>
              </a:r>
              <a:r>
                <a:rPr lang="en-US" altLang="ja-JP" sz="700">
                  <a:solidFill>
                    <a:schemeClr val="accent2"/>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700">
                  <a:solidFill>
                    <a:schemeClr val="accent2"/>
                  </a:solidFill>
                  <a:latin typeface="Meiryo UI" panose="020B0604030504040204" pitchFamily="50" charset="-128"/>
                  <a:ea typeface="Meiryo UI" panose="020B0604030504040204" pitchFamily="50" charset="-128"/>
                  <a:cs typeface="Meiryo UI" panose="020B0604030504040204" pitchFamily="50" charset="-128"/>
                </a:rPr>
                <a:t>万円</a:t>
              </a:r>
              <a:r>
                <a:rPr lang="ja-JP" altLang="en-US" sz="700">
                  <a:latin typeface="Meiryo UI" panose="020B0604030504040204" pitchFamily="50" charset="-128"/>
                  <a:ea typeface="Meiryo UI" panose="020B0604030504040204" pitchFamily="50" charset="-128"/>
                  <a:cs typeface="Meiryo UI" panose="020B0604030504040204" pitchFamily="50" charset="-128"/>
                </a:rPr>
                <a:t>を申し受けます。また、</a:t>
              </a:r>
              <a:r>
                <a:rPr lang="en-US" altLang="ja-JP" sz="700" u="sng">
                  <a:latin typeface="Meiryo UI" panose="020B0604030504040204" pitchFamily="50" charset="-128"/>
                  <a:ea typeface="Meiryo UI" panose="020B0604030504040204" pitchFamily="50" charset="-128"/>
                  <a:cs typeface="Meiryo UI" panose="020B0604030504040204" pitchFamily="50" charset="-128"/>
                </a:rPr>
                <a:t>2</a:t>
              </a:r>
              <a:r>
                <a:rPr lang="ja-JP" altLang="en-US" sz="700" u="sng">
                  <a:latin typeface="Meiryo UI" panose="020B0604030504040204" pitchFamily="50" charset="-128"/>
                  <a:ea typeface="Meiryo UI" panose="020B0604030504040204" pitchFamily="50" charset="-128"/>
                  <a:cs typeface="Meiryo UI" panose="020B0604030504040204" pitchFamily="50" charset="-128"/>
                </a:rPr>
                <a:t>営業日前の午後</a:t>
              </a:r>
              <a:r>
                <a:rPr lang="en-US" altLang="ja-JP" sz="700" u="sng">
                  <a:latin typeface="Meiryo UI" panose="020B0604030504040204" pitchFamily="50" charset="-128"/>
                  <a:ea typeface="Meiryo UI" panose="020B0604030504040204" pitchFamily="50" charset="-128"/>
                  <a:cs typeface="Meiryo UI" panose="020B0604030504040204" pitchFamily="50" charset="-128"/>
                </a:rPr>
                <a:t>3</a:t>
              </a:r>
              <a:r>
                <a:rPr lang="ja-JP" altLang="en-US" sz="700" u="sng">
                  <a:latin typeface="Meiryo UI" panose="020B0604030504040204" pitchFamily="50" charset="-128"/>
                  <a:ea typeface="Meiryo UI" panose="020B0604030504040204" pitchFamily="50" charset="-128"/>
                  <a:cs typeface="Meiryo UI" panose="020B0604030504040204" pitchFamily="50" charset="-128"/>
                </a:rPr>
                <a:t>時以降の原稿修正はお受けできません。</a:t>
              </a:r>
              <a:br>
                <a:rPr lang="en-US" altLang="ja-JP" sz="700" u="sng">
                  <a:latin typeface="Meiryo UI" panose="020B0604030504040204" pitchFamily="50" charset="-128"/>
                  <a:ea typeface="Meiryo UI" panose="020B0604030504040204" pitchFamily="50" charset="-128"/>
                  <a:cs typeface="Meiryo UI" panose="020B0604030504040204" pitchFamily="50" charset="-128"/>
                </a:rPr>
              </a:br>
              <a:r>
                <a:rPr lang="ja-JP" altLang="en-US" sz="700">
                  <a:latin typeface="Meiryo UI" panose="020B0604030504040204" pitchFamily="50" charset="-128"/>
                  <a:ea typeface="Meiryo UI" panose="020B0604030504040204" pitchFamily="50" charset="-128"/>
                  <a:cs typeface="Meiryo UI" panose="020B0604030504040204" pitchFamily="50" charset="-128"/>
                </a:rPr>
                <a:t>ただし、メール受信者の不利益を防ぐための修正（固有名詞・イベント日時など）にかぎり、</a:t>
              </a:r>
              <a:r>
                <a:rPr lang="en-US" altLang="ja-JP" sz="700">
                  <a:latin typeface="Meiryo UI" panose="020B0604030504040204" pitchFamily="50" charset="-128"/>
                  <a:ea typeface="Meiryo UI" panose="020B0604030504040204" pitchFamily="50" charset="-128"/>
                  <a:cs typeface="Meiryo UI" panose="020B0604030504040204" pitchFamily="50" charset="-128"/>
                </a:rPr>
                <a:t>1</a:t>
              </a:r>
              <a:r>
                <a:rPr lang="ja-JP" altLang="en-US" sz="700">
                  <a:latin typeface="Meiryo UI" panose="020B0604030504040204" pitchFamily="50" charset="-128"/>
                  <a:ea typeface="Meiryo UI" panose="020B0604030504040204" pitchFamily="50" charset="-128"/>
                  <a:cs typeface="Meiryo UI" panose="020B0604030504040204" pitchFamily="50" charset="-128"/>
                </a:rPr>
                <a:t>営業</a:t>
              </a:r>
              <a:br>
                <a:rPr lang="en-US" altLang="ja-JP" sz="700">
                  <a:latin typeface="Meiryo UI" panose="020B0604030504040204" pitchFamily="50" charset="-128"/>
                  <a:ea typeface="Meiryo UI" panose="020B0604030504040204" pitchFamily="50" charset="-128"/>
                  <a:cs typeface="Meiryo UI" panose="020B0604030504040204" pitchFamily="50" charset="-128"/>
                </a:rPr>
              </a:br>
              <a:r>
                <a:rPr lang="ja-JP" altLang="en-US" sz="700">
                  <a:latin typeface="Meiryo UI" panose="020B0604030504040204" pitchFamily="50" charset="-128"/>
                  <a:ea typeface="Meiryo UI" panose="020B0604030504040204" pitchFamily="50" charset="-128"/>
                  <a:cs typeface="Meiryo UI" panose="020B0604030504040204" pitchFamily="50" charset="-128"/>
                </a:rPr>
                <a:t>日前の午前</a:t>
              </a:r>
              <a:r>
                <a:rPr lang="en-US" altLang="ja-JP" sz="700">
                  <a:latin typeface="Meiryo UI" panose="020B0604030504040204" pitchFamily="50" charset="-128"/>
                  <a:ea typeface="Meiryo UI" panose="020B0604030504040204" pitchFamily="50" charset="-128"/>
                  <a:cs typeface="Meiryo UI" panose="020B0604030504040204" pitchFamily="50" charset="-128"/>
                </a:rPr>
                <a:t>10</a:t>
              </a:r>
              <a:r>
                <a:rPr lang="ja-JP" altLang="en-US" sz="700">
                  <a:latin typeface="Meiryo UI" panose="020B0604030504040204" pitchFamily="50" charset="-128"/>
                  <a:ea typeface="Meiryo UI" panose="020B0604030504040204" pitchFamily="50" charset="-128"/>
                  <a:cs typeface="Meiryo UI" panose="020B0604030504040204" pitchFamily="50" charset="-128"/>
                </a:rPr>
                <a:t>時まで承ります。 </a:t>
              </a:r>
              <a:r>
                <a:rPr lang="ja-JP" altLang="en-US" sz="700" u="sng">
                  <a:latin typeface="Meiryo UI" panose="020B0604030504040204" pitchFamily="50" charset="-128"/>
                  <a:ea typeface="Meiryo UI" panose="020B0604030504040204" pitchFamily="50" charset="-128"/>
                  <a:cs typeface="Meiryo UI" panose="020B0604030504040204" pitchFamily="50" charset="-128"/>
                </a:rPr>
                <a:t>必ず弊社担当営業にご相談ください。 </a:t>
              </a:r>
              <a:endParaRPr lang="en-US" altLang="ja-JP" sz="700" u="sng">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79" name="グループ化 78"/>
          <p:cNvGrpSpPr/>
          <p:nvPr/>
        </p:nvGrpSpPr>
        <p:grpSpPr>
          <a:xfrm>
            <a:off x="5609863" y="5271653"/>
            <a:ext cx="3708000" cy="801731"/>
            <a:chOff x="5755447" y="5271626"/>
            <a:chExt cx="3416833" cy="801731"/>
          </a:xfrm>
        </p:grpSpPr>
        <p:sp>
          <p:nvSpPr>
            <p:cNvPr id="80" name="正方形/長方形 79"/>
            <p:cNvSpPr/>
            <p:nvPr/>
          </p:nvSpPr>
          <p:spPr>
            <a:xfrm>
              <a:off x="5755447" y="5271626"/>
              <a:ext cx="1239088" cy="138499"/>
            </a:xfrm>
            <a:prstGeom prst="rect">
              <a:avLst/>
            </a:prstGeom>
            <a:noFill/>
          </p:spPr>
          <p:txBody>
            <a:bodyPr wrap="square" lIns="0" tIns="0" rIns="0" bIns="0">
              <a:spAutoFit/>
            </a:bodyPr>
            <a:lstStyle/>
            <a:p>
              <a:pPr marL="180975" indent="-180975" fontAlgn="base">
                <a:spcBef>
                  <a:spcPct val="0"/>
                </a:spcBef>
                <a:spcAft>
                  <a:spcPct val="0"/>
                </a:spcAft>
              </a:pPr>
              <a:r>
                <a:rPr kumimoji="0" lang="en-US" altLang="ja-JP" sz="900" b="1">
                  <a:latin typeface="Meiryo UI" panose="020B0604030504040204" pitchFamily="50" charset="-128"/>
                  <a:ea typeface="Meiryo UI" panose="020B0604030504040204" pitchFamily="50" charset="-128"/>
                  <a:cs typeface="Meiryo UI" panose="020B0604030504040204" pitchFamily="50" charset="-128"/>
                </a:rPr>
                <a:t>【D】</a:t>
              </a:r>
              <a:r>
                <a:rPr kumimoji="0" lang="ja-JP" altLang="en-US" sz="900" b="1">
                  <a:latin typeface="Meiryo UI" panose="020B0604030504040204" pitchFamily="50" charset="-128"/>
                  <a:ea typeface="Meiryo UI" panose="020B0604030504040204" pitchFamily="50" charset="-128"/>
                  <a:cs typeface="Meiryo UI" panose="020B0604030504040204" pitchFamily="50" charset="-128"/>
                </a:rPr>
                <a:t>キャンセル料</a:t>
              </a:r>
            </a:p>
          </p:txBody>
        </p:sp>
        <p:sp>
          <p:nvSpPr>
            <p:cNvPr id="81" name="正方形/長方形 80"/>
            <p:cNvSpPr/>
            <p:nvPr/>
          </p:nvSpPr>
          <p:spPr>
            <a:xfrm>
              <a:off x="5755447" y="5457804"/>
              <a:ext cx="3416833" cy="615553"/>
            </a:xfrm>
            <a:prstGeom prst="rect">
              <a:avLst/>
            </a:prstGeom>
            <a:noFill/>
          </p:spPr>
          <p:txBody>
            <a:bodyPr vert="horz" wrap="square" lIns="0" tIns="0" rIns="0" bIns="0" rtlCol="0">
              <a:spAutoFit/>
            </a:bodyPr>
            <a:lstStyle/>
            <a:p>
              <a:pPr algn="just">
                <a:lnSpc>
                  <a:spcPts val="900"/>
                </a:lnSpc>
                <a:spcBef>
                  <a:spcPts val="300"/>
                </a:spcBef>
              </a:pPr>
              <a:r>
                <a:rPr lang="ja-JP" altLang="en-US" sz="700">
                  <a:latin typeface="Meiryo UI" panose="020B0604030504040204" pitchFamily="50" charset="-128"/>
                  <a:ea typeface="Meiryo UI" panose="020B0604030504040204" pitchFamily="50" charset="-128"/>
                  <a:cs typeface="Meiryo UI" panose="020B0604030504040204" pitchFamily="50" charset="-128"/>
                </a:rPr>
                <a:t>限られた配信枠を運用しております。このため万一の場合のキャンセル、延期についての規定を設けました。ご理解いただきますようお願い申し上げます。</a:t>
              </a:r>
            </a:p>
            <a:p>
              <a:pPr algn="just">
                <a:lnSpc>
                  <a:spcPts val="900"/>
                </a:lnSpc>
                <a:spcBef>
                  <a:spcPts val="300"/>
                </a:spcBef>
              </a:pPr>
              <a:r>
                <a:rPr lang="ja-JP" altLang="en-US" sz="700">
                  <a:latin typeface="Meiryo UI" panose="020B0604030504040204" pitchFamily="50" charset="-128"/>
                  <a:ea typeface="Meiryo UI" panose="020B0604030504040204" pitchFamily="50" charset="-128"/>
                  <a:cs typeface="Meiryo UI" panose="020B0604030504040204" pitchFamily="50" charset="-128"/>
                </a:rPr>
                <a:t>申し込み受領後のキャンセルに関しましては、１営業日前は配信料金総額の</a:t>
              </a:r>
              <a:r>
                <a:rPr lang="en-US" altLang="ja-JP" sz="700">
                  <a:solidFill>
                    <a:schemeClr val="accent2"/>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700">
                  <a:solidFill>
                    <a:schemeClr val="accent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a:latin typeface="Meiryo UI" panose="020B0604030504040204" pitchFamily="50" charset="-128"/>
                  <a:ea typeface="Meiryo UI" panose="020B0604030504040204" pitchFamily="50" charset="-128"/>
                  <a:cs typeface="Meiryo UI" panose="020B0604030504040204" pitchFamily="50" charset="-128"/>
                </a:rPr>
                <a:t>、</a:t>
              </a:r>
              <a:r>
                <a:rPr lang="en-US" altLang="ja-JP" sz="700">
                  <a:latin typeface="Meiryo UI" panose="020B0604030504040204" pitchFamily="50" charset="-128"/>
                  <a:ea typeface="Meiryo UI" panose="020B0604030504040204" pitchFamily="50" charset="-128"/>
                  <a:cs typeface="Meiryo UI" panose="020B0604030504040204" pitchFamily="50" charset="-128"/>
                </a:rPr>
                <a:t>2</a:t>
              </a:r>
              <a:r>
                <a:rPr lang="ja-JP" altLang="en-US" sz="700">
                  <a:latin typeface="Meiryo UI" panose="020B0604030504040204" pitchFamily="50" charset="-128"/>
                  <a:ea typeface="Meiryo UI" panose="020B0604030504040204" pitchFamily="50" charset="-128"/>
                  <a:cs typeface="Meiryo UI" panose="020B0604030504040204" pitchFamily="50" charset="-128"/>
                </a:rPr>
                <a:t>営業日前</a:t>
              </a:r>
              <a:r>
                <a:rPr lang="en-US" altLang="ja-JP" sz="700">
                  <a:solidFill>
                    <a:schemeClr val="accent2"/>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700">
                  <a:solidFill>
                    <a:schemeClr val="accent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a:latin typeface="Meiryo UI" panose="020B0604030504040204" pitchFamily="50" charset="-128"/>
                  <a:ea typeface="Meiryo UI" panose="020B0604030504040204" pitchFamily="50" charset="-128"/>
                  <a:cs typeface="Meiryo UI" panose="020B0604030504040204" pitchFamily="50" charset="-128"/>
                </a:rPr>
                <a:t>、</a:t>
              </a:r>
              <a:br>
                <a:rPr lang="en-US" altLang="ja-JP" sz="700">
                  <a:latin typeface="Meiryo UI" panose="020B0604030504040204" pitchFamily="50" charset="-128"/>
                  <a:ea typeface="Meiryo UI" panose="020B0604030504040204" pitchFamily="50" charset="-128"/>
                  <a:cs typeface="Meiryo UI" panose="020B0604030504040204" pitchFamily="50" charset="-128"/>
                </a:rPr>
              </a:br>
              <a:r>
                <a:rPr lang="en-US" altLang="ja-JP" sz="700">
                  <a:latin typeface="Meiryo UI" panose="020B0604030504040204" pitchFamily="50" charset="-128"/>
                  <a:ea typeface="Meiryo UI" panose="020B0604030504040204" pitchFamily="50" charset="-128"/>
                  <a:cs typeface="Meiryo UI" panose="020B0604030504040204" pitchFamily="50" charset="-128"/>
                </a:rPr>
                <a:t>3</a:t>
              </a:r>
              <a:r>
                <a:rPr lang="ja-JP" altLang="en-US" sz="700">
                  <a:latin typeface="Meiryo UI" panose="020B0604030504040204" pitchFamily="50" charset="-128"/>
                  <a:ea typeface="Meiryo UI" panose="020B0604030504040204" pitchFamily="50" charset="-128"/>
                  <a:cs typeface="Meiryo UI" panose="020B0604030504040204" pitchFamily="50" charset="-128"/>
                </a:rPr>
                <a:t>営業日前</a:t>
              </a:r>
              <a:r>
                <a:rPr lang="en-US" altLang="ja-JP" sz="700">
                  <a:solidFill>
                    <a:schemeClr val="accent2"/>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700">
                  <a:solidFill>
                    <a:schemeClr val="accent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a:latin typeface="Meiryo UI" panose="020B0604030504040204" pitchFamily="50" charset="-128"/>
                  <a:ea typeface="Meiryo UI" panose="020B0604030504040204" pitchFamily="50" charset="-128"/>
                  <a:cs typeface="Meiryo UI" panose="020B0604030504040204" pitchFamily="50" charset="-128"/>
                </a:rPr>
                <a:t>を申し受けます。原稿入稿後のキャンセルの場合は、</a:t>
              </a:r>
              <a:r>
                <a:rPr lang="en-US" altLang="ja-JP" sz="700">
                  <a:latin typeface="Meiryo UI" panose="020B0604030504040204" pitchFamily="50" charset="-128"/>
                  <a:ea typeface="Meiryo UI" panose="020B0604030504040204" pitchFamily="50" charset="-128"/>
                  <a:cs typeface="Meiryo UI" panose="020B0604030504040204" pitchFamily="50" charset="-128"/>
                </a:rPr>
                <a:t>4</a:t>
              </a:r>
              <a:r>
                <a:rPr lang="ja-JP" altLang="en-US" sz="700">
                  <a:latin typeface="Meiryo UI" panose="020B0604030504040204" pitchFamily="50" charset="-128"/>
                  <a:ea typeface="Meiryo UI" panose="020B0604030504040204" pitchFamily="50" charset="-128"/>
                  <a:cs typeface="Meiryo UI" panose="020B0604030504040204" pitchFamily="50" charset="-128"/>
                </a:rPr>
                <a:t>営業日以前でも</a:t>
              </a:r>
              <a:r>
                <a:rPr lang="en-US" altLang="ja-JP" sz="700">
                  <a:solidFill>
                    <a:schemeClr val="accent2"/>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700">
                  <a:latin typeface="Meiryo UI" panose="020B0604030504040204" pitchFamily="50" charset="-128"/>
                  <a:ea typeface="Meiryo UI" panose="020B0604030504040204" pitchFamily="50" charset="-128"/>
                  <a:cs typeface="Meiryo UI" panose="020B0604030504040204" pitchFamily="50" charset="-128"/>
                </a:rPr>
                <a:t>を申し</a:t>
              </a:r>
              <a:br>
                <a:rPr lang="en-US" altLang="ja-JP" sz="700">
                  <a:latin typeface="Meiryo UI" panose="020B0604030504040204" pitchFamily="50" charset="-128"/>
                  <a:ea typeface="Meiryo UI" panose="020B0604030504040204" pitchFamily="50" charset="-128"/>
                  <a:cs typeface="Meiryo UI" panose="020B0604030504040204" pitchFamily="50" charset="-128"/>
                </a:rPr>
              </a:br>
              <a:r>
                <a:rPr lang="ja-JP" altLang="en-US" sz="700">
                  <a:latin typeface="Meiryo UI" panose="020B0604030504040204" pitchFamily="50" charset="-128"/>
                  <a:ea typeface="Meiryo UI" panose="020B0604030504040204" pitchFamily="50" charset="-128"/>
                  <a:cs typeface="Meiryo UI" panose="020B0604030504040204" pitchFamily="50" charset="-128"/>
                </a:rPr>
                <a:t>受けます。</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82" name="テキスト ボックス 81"/>
          <p:cNvSpPr txBox="1"/>
          <p:nvPr/>
        </p:nvSpPr>
        <p:spPr>
          <a:xfrm>
            <a:off x="2474791" y="4447321"/>
            <a:ext cx="2353208" cy="123111"/>
          </a:xfrm>
          <a:prstGeom prst="rect">
            <a:avLst/>
          </a:prstGeom>
          <a:noFill/>
        </p:spPr>
        <p:txBody>
          <a:bodyPr vert="horz" wrap="none" lIns="0" tIns="0" rIns="0" bIns="0" rtlCol="0">
            <a:spAutoFit/>
          </a:bodyPr>
          <a:lstStyle/>
          <a:p>
            <a:pPr algn="just"/>
            <a:r>
              <a:rPr lang="ja-JP" altLang="en-US" sz="800">
                <a:latin typeface="Meiryo UI" panose="020B0604030504040204" pitchFamily="50" charset="-128"/>
                <a:ea typeface="Meiryo UI" panose="020B0604030504040204" pitchFamily="50" charset="-128"/>
                <a:cs typeface="Meiryo UI" panose="020B0604030504040204" pitchFamily="50" charset="-128"/>
              </a:rPr>
              <a:t>④⑤テキストファイルの添付にてご確認をお願いいたします。</a:t>
            </a:r>
          </a:p>
        </p:txBody>
      </p:sp>
      <p:sp>
        <p:nvSpPr>
          <p:cNvPr id="86" name="テキスト ボックス 85"/>
          <p:cNvSpPr txBox="1"/>
          <p:nvPr/>
        </p:nvSpPr>
        <p:spPr>
          <a:xfrm>
            <a:off x="2653301" y="1526731"/>
            <a:ext cx="894340" cy="307777"/>
          </a:xfrm>
          <a:prstGeom prst="rect">
            <a:avLst/>
          </a:prstGeom>
          <a:noFill/>
        </p:spPr>
        <p:txBody>
          <a:bodyPr vert="horz" wrap="square" rtlCol="0">
            <a:spAutoFit/>
          </a:bodyPr>
          <a:lstStyle/>
          <a:p>
            <a:r>
              <a:rPr lang="ja-JP" altLang="en-US" sz="14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見積依頼</a:t>
            </a:r>
          </a:p>
        </p:txBody>
      </p:sp>
      <p:sp>
        <p:nvSpPr>
          <p:cNvPr id="88" name="Text Box 16">
            <a:extLst>
              <a:ext uri="{FF2B5EF4-FFF2-40B4-BE49-F238E27FC236}">
                <a16:creationId xmlns:a16="http://schemas.microsoft.com/office/drawing/2014/main" id="{CF65AA22-1111-41EF-9ED0-2EBD53686D1C}"/>
              </a:ext>
            </a:extLst>
          </p:cNvPr>
          <p:cNvSpPr txBox="1">
            <a:spLocks noChangeArrowheads="1"/>
          </p:cNvSpPr>
          <p:nvPr/>
        </p:nvSpPr>
        <p:spPr bwMode="auto">
          <a:xfrm>
            <a:off x="9053343" y="6316928"/>
            <a:ext cx="84029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a:solidFill>
                  <a:srgbClr val="C00000"/>
                </a:solidFill>
                <a:latin typeface="Century Gothic"/>
                <a:ea typeface="HGPｺﾞｼｯｸM"/>
              </a:rPr>
              <a:t>2019.6.19</a:t>
            </a:r>
            <a:r>
              <a:rPr kumimoji="0" lang="ja-JP" altLang="en-US" sz="800">
                <a:solidFill>
                  <a:srgbClr val="C00000"/>
                </a:solidFill>
                <a:latin typeface="Century Gothic"/>
                <a:ea typeface="HGPｺﾞｼｯｸM"/>
              </a:rPr>
              <a:t>更新</a:t>
            </a:r>
          </a:p>
        </p:txBody>
      </p:sp>
      <p:sp>
        <p:nvSpPr>
          <p:cNvPr id="4" name="正方形/長方形 3">
            <a:extLst>
              <a:ext uri="{FF2B5EF4-FFF2-40B4-BE49-F238E27FC236}">
                <a16:creationId xmlns:a16="http://schemas.microsoft.com/office/drawing/2014/main" id="{54A0C1C1-7E7A-426A-A744-22ACA1A255DB}"/>
              </a:ext>
            </a:extLst>
          </p:cNvPr>
          <p:cNvSpPr/>
          <p:nvPr/>
        </p:nvSpPr>
        <p:spPr>
          <a:xfrm>
            <a:off x="3536376" y="1543364"/>
            <a:ext cx="1879041" cy="230832"/>
          </a:xfrm>
          <a:prstGeom prst="rect">
            <a:avLst/>
          </a:prstGeom>
        </p:spPr>
        <p:txBody>
          <a:bodyPr wrap="none">
            <a:spAutoFit/>
          </a:bodyPr>
          <a:lstStyle/>
          <a:p>
            <a:r>
              <a:rPr lang="en-US" altLang="ja-JP" sz="900">
                <a:latin typeface="Meiryo UI" panose="020B0604030504040204" pitchFamily="50" charset="-128"/>
                <a:ea typeface="Meiryo UI" panose="020B0604030504040204" pitchFamily="50" charset="-128"/>
                <a:cs typeface="Meiryo UI" panose="020B0604030504040204" pitchFamily="50" charset="-128"/>
              </a:rPr>
              <a:t>To: </a:t>
            </a:r>
            <a:r>
              <a:rPr lang="en-US" altLang="ja-JP" sz="900" b="1">
                <a:latin typeface="Meiryo UI" panose="020B0604030504040204" pitchFamily="50" charset="-128"/>
                <a:ea typeface="Meiryo UI" panose="020B0604030504040204" pitchFamily="50" charset="-128"/>
              </a:rPr>
              <a:t>ds.tgml</a:t>
            </a:r>
            <a:r>
              <a:rPr lang="en-US" altLang="ja-JP" sz="900">
                <a:latin typeface="Meiryo UI" panose="020B0604030504040204" pitchFamily="50" charset="-128"/>
                <a:ea typeface="Meiryo UI" panose="020B0604030504040204" pitchFamily="50" charset="-128"/>
              </a:rPr>
              <a:t>@nex.nikkei.co.jp</a:t>
            </a:r>
          </a:p>
        </p:txBody>
      </p:sp>
      <p:sp>
        <p:nvSpPr>
          <p:cNvPr id="89" name="正方形/長方形 88">
            <a:extLst>
              <a:ext uri="{FF2B5EF4-FFF2-40B4-BE49-F238E27FC236}">
                <a16:creationId xmlns:a16="http://schemas.microsoft.com/office/drawing/2014/main" id="{1F4A88D6-AAEC-4687-A774-AD690364AE6F}"/>
              </a:ext>
            </a:extLst>
          </p:cNvPr>
          <p:cNvSpPr/>
          <p:nvPr/>
        </p:nvSpPr>
        <p:spPr>
          <a:xfrm>
            <a:off x="3562327" y="2130565"/>
            <a:ext cx="1606530" cy="369332"/>
          </a:xfrm>
          <a:prstGeom prst="rect">
            <a:avLst/>
          </a:prstGeom>
        </p:spPr>
        <p:txBody>
          <a:bodyPr wrap="none">
            <a:spAutoFit/>
          </a:bodyPr>
          <a:lstStyle/>
          <a:p>
            <a:r>
              <a:rPr lang="en-US" altLang="ja-JP" sz="900">
                <a:latin typeface="Meiryo UI" panose="020B0604030504040204" pitchFamily="50" charset="-128"/>
                <a:ea typeface="Meiryo UI" panose="020B0604030504040204" pitchFamily="50" charset="-128"/>
                <a:cs typeface="Meiryo UI" panose="020B0604030504040204" pitchFamily="50" charset="-128"/>
              </a:rPr>
              <a:t>To: </a:t>
            </a:r>
            <a:r>
              <a:rPr lang="en-US" altLang="ja-JP" sz="900" b="1"/>
              <a:t>ds.tgml</a:t>
            </a:r>
            <a:r>
              <a:rPr lang="en-US" altLang="ja-JP" sz="900"/>
              <a:t>@nex.nikkei.co.jp</a:t>
            </a:r>
          </a:p>
          <a:p>
            <a:r>
              <a:rPr lang="en-US" altLang="ja-JP" sz="900">
                <a:latin typeface="Meiryo UI" panose="020B0604030504040204" pitchFamily="50" charset="-128"/>
                <a:ea typeface="Meiryo UI" panose="020B0604030504040204" pitchFamily="50" charset="-128"/>
              </a:rPr>
              <a:t>Cc</a:t>
            </a:r>
            <a:r>
              <a:rPr lang="ja-JP" altLang="en-US" sz="900">
                <a:latin typeface="Meiryo UI" panose="020B0604030504040204" pitchFamily="50" charset="-128"/>
                <a:ea typeface="Meiryo UI" panose="020B0604030504040204" pitchFamily="50" charset="-128"/>
              </a:rPr>
              <a:t>：弊社営業担当</a:t>
            </a:r>
            <a:endParaRPr lang="en-US" altLang="ja-JP" sz="900">
              <a:latin typeface="Meiryo UI" panose="020B0604030504040204" pitchFamily="50" charset="-128"/>
              <a:ea typeface="Meiryo UI" panose="020B0604030504040204" pitchFamily="50" charset="-128"/>
            </a:endParaRPr>
          </a:p>
        </p:txBody>
      </p:sp>
      <p:sp>
        <p:nvSpPr>
          <p:cNvPr id="90" name="正方形/長方形 89">
            <a:extLst>
              <a:ext uri="{FF2B5EF4-FFF2-40B4-BE49-F238E27FC236}">
                <a16:creationId xmlns:a16="http://schemas.microsoft.com/office/drawing/2014/main" id="{B5BBC996-05F1-4F92-A853-0FB6DB36C459}"/>
              </a:ext>
            </a:extLst>
          </p:cNvPr>
          <p:cNvSpPr/>
          <p:nvPr/>
        </p:nvSpPr>
        <p:spPr>
          <a:xfrm>
            <a:off x="3569369" y="2821750"/>
            <a:ext cx="1606530" cy="369332"/>
          </a:xfrm>
          <a:prstGeom prst="rect">
            <a:avLst/>
          </a:prstGeom>
        </p:spPr>
        <p:txBody>
          <a:bodyPr wrap="none">
            <a:spAutoFit/>
          </a:bodyPr>
          <a:lstStyle/>
          <a:p>
            <a:r>
              <a:rPr lang="en-US" altLang="ja-JP" sz="900">
                <a:latin typeface="Meiryo UI" panose="020B0604030504040204" pitchFamily="50" charset="-128"/>
                <a:ea typeface="Meiryo UI" panose="020B0604030504040204" pitchFamily="50" charset="-128"/>
                <a:cs typeface="Meiryo UI" panose="020B0604030504040204" pitchFamily="50" charset="-128"/>
              </a:rPr>
              <a:t>To: </a:t>
            </a:r>
            <a:r>
              <a:rPr lang="en-US" altLang="ja-JP" sz="900" b="1"/>
              <a:t>ds.tgml</a:t>
            </a:r>
            <a:r>
              <a:rPr lang="en-US" altLang="ja-JP" sz="900"/>
              <a:t>@nex.nikkei.co.jp</a:t>
            </a:r>
          </a:p>
          <a:p>
            <a:r>
              <a:rPr lang="en-US" altLang="ja-JP" sz="900">
                <a:latin typeface="Meiryo UI" panose="020B0604030504040204" pitchFamily="50" charset="-128"/>
                <a:ea typeface="Meiryo UI" panose="020B0604030504040204" pitchFamily="50" charset="-128"/>
              </a:rPr>
              <a:t>Cc</a:t>
            </a:r>
            <a:r>
              <a:rPr lang="ja-JP" altLang="en-US" sz="900">
                <a:latin typeface="Meiryo UI" panose="020B0604030504040204" pitchFamily="50" charset="-128"/>
                <a:ea typeface="Meiryo UI" panose="020B0604030504040204" pitchFamily="50" charset="-128"/>
              </a:rPr>
              <a:t>：弊社営業担当</a:t>
            </a:r>
            <a:endParaRPr lang="en-US" altLang="ja-JP" sz="9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442262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7332" y="149928"/>
            <a:ext cx="7905750" cy="460148"/>
          </a:xfrm>
        </p:spPr>
        <p:txBody>
          <a:bodyPr/>
          <a:lstStyle/>
          <a:p>
            <a:r>
              <a:rPr lang="en-US" altLang="ja-JP" kern="1100" spc="50"/>
              <a:t>【</a:t>
            </a:r>
            <a:r>
              <a:rPr lang="ja-JP" altLang="en-US" kern="1100" spc="50"/>
              <a:t>日経ＩＤターゲティングメール（</a:t>
            </a:r>
            <a:r>
              <a:rPr lang="en-US" altLang="ja-JP" kern="1100" spc="50"/>
              <a:t>HTML</a:t>
            </a:r>
            <a:r>
              <a:rPr lang="ja-JP" altLang="en-US" kern="1100" spc="50"/>
              <a:t>版）</a:t>
            </a:r>
            <a:r>
              <a:rPr lang="en-US" altLang="ja-JP" kern="1100" spc="50"/>
              <a:t>】</a:t>
            </a:r>
            <a:r>
              <a:rPr lang="ja-JP" altLang="en-US" kern="1100" spc="50"/>
              <a:t>　</a:t>
            </a:r>
            <a:br>
              <a:rPr lang="ja-JP" altLang="en-US" kern="1100" spc="50"/>
            </a:br>
            <a:r>
              <a:rPr lang="ja-JP" altLang="en-US" kern="1100" spc="50"/>
              <a:t>スケジュール・追加料金</a:t>
            </a:r>
            <a:br>
              <a:rPr lang="ja-JP" altLang="en-US" kern="1100" spc="50"/>
            </a:br>
            <a:endParaRPr kumimoji="1" lang="ja-JP" altLang="en-US"/>
          </a:p>
        </p:txBody>
      </p:sp>
      <p:sp>
        <p:nvSpPr>
          <p:cNvPr id="87" name="正方形/長方形 86"/>
          <p:cNvSpPr/>
          <p:nvPr/>
        </p:nvSpPr>
        <p:spPr>
          <a:xfrm>
            <a:off x="2226541" y="4920367"/>
            <a:ext cx="2827667" cy="226800"/>
          </a:xfrm>
          <a:prstGeom prst="rect">
            <a:avLst/>
          </a:prstGeom>
          <a:noFill/>
          <a:ln w="12700">
            <a:solidFill>
              <a:srgbClr val="003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テキスト ボックス 87"/>
          <p:cNvSpPr txBox="1"/>
          <p:nvPr/>
        </p:nvSpPr>
        <p:spPr>
          <a:xfrm>
            <a:off x="2417853" y="4871111"/>
            <a:ext cx="1011815" cy="338554"/>
          </a:xfrm>
          <a:prstGeom prst="rect">
            <a:avLst/>
          </a:prstGeom>
          <a:noFill/>
        </p:spPr>
        <p:txBody>
          <a:bodyPr vert="horz" wrap="none" rtlCol="0">
            <a:spAutoFit/>
          </a:bodyPr>
          <a:lstStyle/>
          <a:p>
            <a:r>
              <a:rPr lang="ja-JP" altLang="en-US"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完全校了</a:t>
            </a:r>
          </a:p>
        </p:txBody>
      </p:sp>
      <p:sp>
        <p:nvSpPr>
          <p:cNvPr id="89" name="正方形/長方形 88"/>
          <p:cNvSpPr/>
          <p:nvPr/>
        </p:nvSpPr>
        <p:spPr>
          <a:xfrm>
            <a:off x="2228381" y="4920367"/>
            <a:ext cx="226800" cy="226800"/>
          </a:xfrm>
          <a:prstGeom prst="rect">
            <a:avLst/>
          </a:prstGeom>
          <a:solidFill>
            <a:srgbClr val="00396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正方形/長方形 89"/>
          <p:cNvSpPr/>
          <p:nvPr/>
        </p:nvSpPr>
        <p:spPr>
          <a:xfrm>
            <a:off x="2226542" y="3909904"/>
            <a:ext cx="1308050" cy="226800"/>
          </a:xfrm>
          <a:prstGeom prst="rect">
            <a:avLst/>
          </a:prstGeom>
          <a:noFill/>
          <a:ln w="12700">
            <a:solidFill>
              <a:srgbClr val="003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正方形/長方形 90"/>
          <p:cNvSpPr/>
          <p:nvPr/>
        </p:nvSpPr>
        <p:spPr>
          <a:xfrm>
            <a:off x="224658" y="903085"/>
            <a:ext cx="5050175" cy="431978"/>
          </a:xfrm>
          <a:prstGeom prst="rect">
            <a:avLst/>
          </a:prstGeom>
          <a:noFill/>
        </p:spPr>
        <p:txBody>
          <a:bodyPr wrap="square">
            <a:spAutoFit/>
          </a:bodyPr>
          <a:lstStyle/>
          <a:p>
            <a:pPr>
              <a:lnSpc>
                <a:spcPts val="14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イレギュラーケースに関しては特別料金が発生します。詳細は営業担当にお問い合わせください。</a:t>
            </a:r>
            <a:endParaRPr lang="en-US" altLang="ja-JP" sz="100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また</a:t>
            </a:r>
            <a:r>
              <a:rPr lang="en-US" altLang="ja-JP" sz="1000">
                <a:latin typeface="Meiryo UI" panose="020B0604030504040204" pitchFamily="50" charset="-128"/>
                <a:ea typeface="Meiryo UI" panose="020B0604030504040204" pitchFamily="50" charset="-128"/>
                <a:cs typeface="Meiryo UI" panose="020B0604030504040204" pitchFamily="50" charset="-128"/>
              </a:rPr>
              <a:t>HTML</a:t>
            </a:r>
            <a:r>
              <a:rPr lang="ja-JP" altLang="en-US" sz="1000">
                <a:latin typeface="Meiryo UI" panose="020B0604030504040204" pitchFamily="50" charset="-128"/>
                <a:ea typeface="Meiryo UI" panose="020B0604030504040204" pitchFamily="50" charset="-128"/>
                <a:cs typeface="Meiryo UI" panose="020B0604030504040204" pitchFamily="50" charset="-128"/>
              </a:rPr>
              <a:t>メールは商品特性上、ブラウザーでの校了をお願いしております。ご理解をお願いします。</a:t>
            </a:r>
          </a:p>
        </p:txBody>
      </p:sp>
      <p:sp>
        <p:nvSpPr>
          <p:cNvPr id="92" name="正方形/長方形 91"/>
          <p:cNvSpPr/>
          <p:nvPr/>
        </p:nvSpPr>
        <p:spPr>
          <a:xfrm>
            <a:off x="313975" y="2588413"/>
            <a:ext cx="216000" cy="2109600"/>
          </a:xfrm>
          <a:prstGeom prst="rect">
            <a:avLst/>
          </a:prstGeom>
          <a:noFill/>
          <a:ln w="12700">
            <a:solidFill>
              <a:srgbClr val="E78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テキスト ボックス 92"/>
          <p:cNvSpPr txBox="1"/>
          <p:nvPr/>
        </p:nvSpPr>
        <p:spPr>
          <a:xfrm>
            <a:off x="271934" y="3387771"/>
            <a:ext cx="307777" cy="502702"/>
          </a:xfrm>
          <a:prstGeom prst="rect">
            <a:avLst/>
          </a:prstGeom>
          <a:noFill/>
        </p:spPr>
        <p:txBody>
          <a:bodyPr vert="eaVert" wrap="none" rtlCol="0">
            <a:spAutoFit/>
          </a:bodyPr>
          <a:lstStyle/>
          <a:p>
            <a:pPr algn="ctr"/>
            <a:r>
              <a:rPr kumimoji="1" lang="ja-JP" altLang="en-US" sz="800" b="1">
                <a:latin typeface="Meiryo UI" panose="020B0604030504040204" pitchFamily="50" charset="-128"/>
                <a:ea typeface="Meiryo UI" panose="020B0604030504040204" pitchFamily="50" charset="-128"/>
                <a:cs typeface="Meiryo UI" panose="020B0604030504040204" pitchFamily="50" charset="-128"/>
              </a:rPr>
              <a:t>締め切り</a:t>
            </a:r>
          </a:p>
        </p:txBody>
      </p:sp>
      <p:sp>
        <p:nvSpPr>
          <p:cNvPr id="94" name="フリーフォーム 93"/>
          <p:cNvSpPr/>
          <p:nvPr/>
        </p:nvSpPr>
        <p:spPr>
          <a:xfrm>
            <a:off x="424096" y="2314659"/>
            <a:ext cx="326572" cy="257917"/>
          </a:xfrm>
          <a:custGeom>
            <a:avLst/>
            <a:gdLst>
              <a:gd name="connsiteX0" fmla="*/ 0 w 326572"/>
              <a:gd name="connsiteY0" fmla="*/ 186612 h 186612"/>
              <a:gd name="connsiteX1" fmla="*/ 0 w 326572"/>
              <a:gd name="connsiteY1" fmla="*/ 0 h 186612"/>
              <a:gd name="connsiteX2" fmla="*/ 326572 w 326572"/>
              <a:gd name="connsiteY2" fmla="*/ 0 h 186612"/>
            </a:gdLst>
            <a:ahLst/>
            <a:cxnLst>
              <a:cxn ang="0">
                <a:pos x="connsiteX0" y="connsiteY0"/>
              </a:cxn>
              <a:cxn ang="0">
                <a:pos x="connsiteX1" y="connsiteY1"/>
              </a:cxn>
              <a:cxn ang="0">
                <a:pos x="connsiteX2" y="connsiteY2"/>
              </a:cxn>
            </a:cxnLst>
            <a:rect l="l" t="t" r="r" b="b"/>
            <a:pathLst>
              <a:path w="326572" h="186612">
                <a:moveTo>
                  <a:pt x="0" y="186612"/>
                </a:moveTo>
                <a:lnTo>
                  <a:pt x="0" y="0"/>
                </a:lnTo>
                <a:lnTo>
                  <a:pt x="326572" y="0"/>
                </a:lnTo>
              </a:path>
            </a:pathLst>
          </a:custGeom>
          <a:noFill/>
          <a:ln w="12700">
            <a:solidFill>
              <a:srgbClr val="003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フリーフォーム 94"/>
          <p:cNvSpPr/>
          <p:nvPr/>
        </p:nvSpPr>
        <p:spPr>
          <a:xfrm flipV="1">
            <a:off x="424096" y="4698012"/>
            <a:ext cx="326572" cy="323324"/>
          </a:xfrm>
          <a:custGeom>
            <a:avLst/>
            <a:gdLst>
              <a:gd name="connsiteX0" fmla="*/ 0 w 326572"/>
              <a:gd name="connsiteY0" fmla="*/ 186612 h 186612"/>
              <a:gd name="connsiteX1" fmla="*/ 0 w 326572"/>
              <a:gd name="connsiteY1" fmla="*/ 0 h 186612"/>
              <a:gd name="connsiteX2" fmla="*/ 326572 w 326572"/>
              <a:gd name="connsiteY2" fmla="*/ 0 h 186612"/>
            </a:gdLst>
            <a:ahLst/>
            <a:cxnLst>
              <a:cxn ang="0">
                <a:pos x="connsiteX0" y="connsiteY0"/>
              </a:cxn>
              <a:cxn ang="0">
                <a:pos x="connsiteX1" y="connsiteY1"/>
              </a:cxn>
              <a:cxn ang="0">
                <a:pos x="connsiteX2" y="connsiteY2"/>
              </a:cxn>
            </a:cxnLst>
            <a:rect l="l" t="t" r="r" b="b"/>
            <a:pathLst>
              <a:path w="326572" h="186612">
                <a:moveTo>
                  <a:pt x="0" y="186612"/>
                </a:moveTo>
                <a:lnTo>
                  <a:pt x="0" y="0"/>
                </a:lnTo>
                <a:lnTo>
                  <a:pt x="326572" y="0"/>
                </a:lnTo>
              </a:path>
            </a:pathLst>
          </a:custGeom>
          <a:noFill/>
          <a:ln w="12700">
            <a:solidFill>
              <a:srgbClr val="003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下矢印 95"/>
          <p:cNvSpPr/>
          <p:nvPr/>
        </p:nvSpPr>
        <p:spPr>
          <a:xfrm>
            <a:off x="1355936" y="3268913"/>
            <a:ext cx="136800" cy="542882"/>
          </a:xfrm>
          <a:prstGeom prst="downArrow">
            <a:avLst>
              <a:gd name="adj1" fmla="val 55152"/>
              <a:gd name="adj2" fmla="val 51110"/>
            </a:avLst>
          </a:prstGeom>
          <a:solidFill>
            <a:srgbClr val="003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下矢印 96"/>
          <p:cNvSpPr/>
          <p:nvPr/>
        </p:nvSpPr>
        <p:spPr>
          <a:xfrm>
            <a:off x="1355936" y="5228720"/>
            <a:ext cx="136800" cy="180000"/>
          </a:xfrm>
          <a:prstGeom prst="downArrow">
            <a:avLst>
              <a:gd name="adj1" fmla="val 55152"/>
              <a:gd name="adj2" fmla="val 51110"/>
            </a:avLst>
          </a:prstGeom>
          <a:solidFill>
            <a:srgbClr val="003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下矢印 97"/>
          <p:cNvSpPr/>
          <p:nvPr/>
        </p:nvSpPr>
        <p:spPr>
          <a:xfrm>
            <a:off x="1355936" y="5814257"/>
            <a:ext cx="136800" cy="180000"/>
          </a:xfrm>
          <a:prstGeom prst="downArrow">
            <a:avLst>
              <a:gd name="adj1" fmla="val 55152"/>
              <a:gd name="adj2" fmla="val 51110"/>
            </a:avLst>
          </a:prstGeom>
          <a:solidFill>
            <a:srgbClr val="003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下矢印 98"/>
          <p:cNvSpPr/>
          <p:nvPr/>
        </p:nvSpPr>
        <p:spPr>
          <a:xfrm>
            <a:off x="1355936" y="2593376"/>
            <a:ext cx="136800" cy="180000"/>
          </a:xfrm>
          <a:prstGeom prst="downArrow">
            <a:avLst>
              <a:gd name="adj1" fmla="val 55152"/>
              <a:gd name="adj2" fmla="val 51110"/>
            </a:avLst>
          </a:prstGeom>
          <a:solidFill>
            <a:srgbClr val="003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正方形/長方形 99"/>
          <p:cNvSpPr/>
          <p:nvPr/>
        </p:nvSpPr>
        <p:spPr>
          <a:xfrm>
            <a:off x="750668" y="2212336"/>
            <a:ext cx="1339761" cy="226800"/>
          </a:xfrm>
          <a:prstGeom prst="rect">
            <a:avLst/>
          </a:prstGeom>
          <a:solidFill>
            <a:srgbClr val="EDF4FB"/>
          </a:solidFill>
          <a:ln w="12700">
            <a:solidFill>
              <a:srgbClr val="003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テキスト ボックス 100"/>
          <p:cNvSpPr txBox="1"/>
          <p:nvPr/>
        </p:nvSpPr>
        <p:spPr>
          <a:xfrm>
            <a:off x="864950" y="2212336"/>
            <a:ext cx="1111202" cy="215444"/>
          </a:xfrm>
          <a:prstGeom prst="rect">
            <a:avLst/>
          </a:prstGeom>
          <a:noFill/>
        </p:spPr>
        <p:txBody>
          <a:bodyPr vert="horz" wrap="none" rtlCol="0">
            <a:spAutoFit/>
          </a:bodyPr>
          <a:lstStyle/>
          <a:p>
            <a:pPr algn="ctr"/>
            <a:r>
              <a:rPr lang="en-US" altLang="ja-JP" sz="800" b="1">
                <a:latin typeface="Meiryo UI" panose="020B0604030504040204" pitchFamily="50" charset="-128"/>
                <a:ea typeface="Meiryo UI" panose="020B0604030504040204" pitchFamily="50" charset="-128"/>
                <a:cs typeface="Meiryo UI" panose="020B0604030504040204" pitchFamily="50" charset="-128"/>
              </a:rPr>
              <a:t>13</a:t>
            </a:r>
            <a:r>
              <a:rPr lang="ja-JP" altLang="en-US" sz="800" b="1">
                <a:latin typeface="Meiryo UI" panose="020B0604030504040204" pitchFamily="50" charset="-128"/>
                <a:ea typeface="Meiryo UI" panose="020B0604030504040204" pitchFamily="50" charset="-128"/>
                <a:cs typeface="Meiryo UI" panose="020B0604030504040204" pitchFamily="50" charset="-128"/>
              </a:rPr>
              <a:t>営業日前まで </a:t>
            </a:r>
            <a:r>
              <a:rPr lang="en-US" altLang="ja-JP" sz="700">
                <a:latin typeface="Meiryo UI" panose="020B0604030504040204" pitchFamily="50" charset="-128"/>
                <a:ea typeface="Meiryo UI" panose="020B0604030504040204" pitchFamily="50" charset="-128"/>
                <a:cs typeface="Meiryo UI" panose="020B0604030504040204" pitchFamily="50" charset="-128"/>
              </a:rPr>
              <a:t>※1</a:t>
            </a:r>
            <a:endParaRPr lang="ja-JP" altLang="en-US" sz="800">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正方形/長方形 101"/>
          <p:cNvSpPr/>
          <p:nvPr/>
        </p:nvSpPr>
        <p:spPr>
          <a:xfrm>
            <a:off x="750668" y="2898449"/>
            <a:ext cx="1339761" cy="226800"/>
          </a:xfrm>
          <a:prstGeom prst="rect">
            <a:avLst/>
          </a:prstGeom>
          <a:solidFill>
            <a:srgbClr val="EDF4FB"/>
          </a:solidFill>
          <a:ln w="12700">
            <a:solidFill>
              <a:srgbClr val="003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テキスト ボックス 102"/>
          <p:cNvSpPr txBox="1"/>
          <p:nvPr/>
        </p:nvSpPr>
        <p:spPr>
          <a:xfrm>
            <a:off x="707053" y="2898449"/>
            <a:ext cx="1426994" cy="215444"/>
          </a:xfrm>
          <a:prstGeom prst="rect">
            <a:avLst/>
          </a:prstGeom>
          <a:noFill/>
        </p:spPr>
        <p:txBody>
          <a:bodyPr vert="horz" wrap="none" rtlCol="0">
            <a:spAutoFit/>
          </a:bodyPr>
          <a:lstStyle/>
          <a:p>
            <a:pPr algn="ctr"/>
            <a:r>
              <a:rPr lang="en-US" altLang="ja-JP" sz="800" b="1">
                <a:latin typeface="Meiryo UI" panose="020B0604030504040204" pitchFamily="50" charset="-128"/>
                <a:ea typeface="Meiryo UI" panose="020B0604030504040204" pitchFamily="50" charset="-128"/>
                <a:cs typeface="Meiryo UI" panose="020B0604030504040204" pitchFamily="50" charset="-128"/>
              </a:rPr>
              <a:t>8</a:t>
            </a:r>
            <a:r>
              <a:rPr lang="ja-JP" altLang="en-US" sz="800" b="1">
                <a:latin typeface="Meiryo UI" panose="020B0604030504040204" pitchFamily="50" charset="-128"/>
                <a:ea typeface="Meiryo UI" panose="020B0604030504040204" pitchFamily="50" charset="-128"/>
                <a:cs typeface="Meiryo UI" panose="020B0604030504040204" pitchFamily="50" charset="-128"/>
              </a:rPr>
              <a:t>営業日前  午後</a:t>
            </a:r>
            <a:r>
              <a:rPr lang="en-US" altLang="ja-JP" sz="800" b="1">
                <a:latin typeface="Meiryo UI" panose="020B0604030504040204" pitchFamily="50" charset="-128"/>
                <a:ea typeface="Meiryo UI" panose="020B0604030504040204" pitchFamily="50" charset="-128"/>
                <a:cs typeface="Meiryo UI" panose="020B0604030504040204" pitchFamily="50" charset="-128"/>
              </a:rPr>
              <a:t>5</a:t>
            </a:r>
            <a:r>
              <a:rPr lang="ja-JP" altLang="en-US" sz="800" b="1">
                <a:latin typeface="Meiryo UI" panose="020B0604030504040204" pitchFamily="50" charset="-128"/>
                <a:ea typeface="Meiryo UI" panose="020B0604030504040204" pitchFamily="50" charset="-128"/>
                <a:cs typeface="Meiryo UI" panose="020B0604030504040204" pitchFamily="50" charset="-128"/>
              </a:rPr>
              <a:t>時まで</a:t>
            </a:r>
            <a:r>
              <a:rPr lang="en-US" altLang="ja-JP" sz="700">
                <a:latin typeface="Meiryo UI" panose="020B0604030504040204" pitchFamily="50" charset="-128"/>
                <a:ea typeface="Meiryo UI" panose="020B0604030504040204" pitchFamily="50" charset="-128"/>
                <a:cs typeface="Meiryo UI" panose="020B0604030504040204" pitchFamily="50" charset="-128"/>
              </a:rPr>
              <a:t>※2</a:t>
            </a:r>
            <a:endParaRPr lang="ja-JP" altLang="en-US" sz="700" b="1">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正方形/長方形 103"/>
          <p:cNvSpPr/>
          <p:nvPr/>
        </p:nvSpPr>
        <p:spPr>
          <a:xfrm>
            <a:off x="750668" y="4920367"/>
            <a:ext cx="1339761" cy="226800"/>
          </a:xfrm>
          <a:prstGeom prst="rect">
            <a:avLst/>
          </a:prstGeom>
          <a:solidFill>
            <a:srgbClr val="EDF4FB"/>
          </a:solidFill>
          <a:ln w="12700">
            <a:solidFill>
              <a:srgbClr val="003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テキスト ボックス 104"/>
          <p:cNvSpPr txBox="1"/>
          <p:nvPr/>
        </p:nvSpPr>
        <p:spPr>
          <a:xfrm>
            <a:off x="784798" y="4920367"/>
            <a:ext cx="1271503" cy="215444"/>
          </a:xfrm>
          <a:prstGeom prst="rect">
            <a:avLst/>
          </a:prstGeom>
          <a:noFill/>
        </p:spPr>
        <p:txBody>
          <a:bodyPr vert="horz" wrap="none" rtlCol="0">
            <a:spAutoFit/>
          </a:bodyPr>
          <a:lstStyle/>
          <a:p>
            <a:pPr algn="ctr"/>
            <a:r>
              <a:rPr lang="en-US" altLang="ja-JP" sz="800" b="1">
                <a:latin typeface="Meiryo UI" panose="020B0604030504040204" pitchFamily="50" charset="-128"/>
                <a:ea typeface="Meiryo UI" panose="020B0604030504040204" pitchFamily="50" charset="-128"/>
                <a:cs typeface="Meiryo UI" panose="020B0604030504040204" pitchFamily="50" charset="-128"/>
              </a:rPr>
              <a:t>3</a:t>
            </a:r>
            <a:r>
              <a:rPr lang="ja-JP" altLang="en-US" sz="800" b="1">
                <a:latin typeface="Meiryo UI" panose="020B0604030504040204" pitchFamily="50" charset="-128"/>
                <a:ea typeface="Meiryo UI" panose="020B0604030504040204" pitchFamily="50" charset="-128"/>
                <a:cs typeface="Meiryo UI" panose="020B0604030504040204" pitchFamily="50" charset="-128"/>
              </a:rPr>
              <a:t>営業日前  午後</a:t>
            </a:r>
            <a:r>
              <a:rPr lang="en-US" altLang="ja-JP" sz="800" b="1">
                <a:latin typeface="Meiryo UI" panose="020B0604030504040204" pitchFamily="50" charset="-128"/>
                <a:ea typeface="Meiryo UI" panose="020B0604030504040204" pitchFamily="50" charset="-128"/>
                <a:cs typeface="Meiryo UI" panose="020B0604030504040204" pitchFamily="50" charset="-128"/>
              </a:rPr>
              <a:t>5</a:t>
            </a:r>
            <a:r>
              <a:rPr lang="ja-JP" altLang="en-US" sz="800" b="1">
                <a:latin typeface="Meiryo UI" panose="020B0604030504040204" pitchFamily="50" charset="-128"/>
                <a:ea typeface="Meiryo UI" panose="020B0604030504040204" pitchFamily="50" charset="-128"/>
                <a:cs typeface="Meiryo UI" panose="020B0604030504040204" pitchFamily="50" charset="-128"/>
              </a:rPr>
              <a:t>時まで</a:t>
            </a:r>
          </a:p>
        </p:txBody>
      </p:sp>
      <p:sp>
        <p:nvSpPr>
          <p:cNvPr id="106" name="正方形/長方形 105"/>
          <p:cNvSpPr/>
          <p:nvPr/>
        </p:nvSpPr>
        <p:spPr>
          <a:xfrm>
            <a:off x="750668" y="5500552"/>
            <a:ext cx="1339761" cy="226800"/>
          </a:xfrm>
          <a:prstGeom prst="rect">
            <a:avLst/>
          </a:prstGeom>
          <a:solidFill>
            <a:srgbClr val="EDF4FB"/>
          </a:solidFill>
          <a:ln w="12700">
            <a:solidFill>
              <a:srgbClr val="003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テキスト ボックス 106"/>
          <p:cNvSpPr txBox="1"/>
          <p:nvPr/>
        </p:nvSpPr>
        <p:spPr>
          <a:xfrm>
            <a:off x="1225624" y="5500552"/>
            <a:ext cx="389850" cy="215444"/>
          </a:xfrm>
          <a:prstGeom prst="rect">
            <a:avLst/>
          </a:prstGeom>
          <a:noFill/>
        </p:spPr>
        <p:txBody>
          <a:bodyPr vert="horz" wrap="none" rtlCol="0">
            <a:spAutoFit/>
          </a:bodyPr>
          <a:lstStyle/>
          <a:p>
            <a:pPr algn="ctr"/>
            <a:r>
              <a:rPr lang="ja-JP" altLang="en-US" sz="800" b="1">
                <a:latin typeface="Meiryo UI" panose="020B0604030504040204" pitchFamily="50" charset="-128"/>
                <a:ea typeface="Meiryo UI" panose="020B0604030504040204" pitchFamily="50" charset="-128"/>
                <a:cs typeface="Meiryo UI" panose="020B0604030504040204" pitchFamily="50" charset="-128"/>
              </a:rPr>
              <a:t>配信</a:t>
            </a:r>
          </a:p>
        </p:txBody>
      </p:sp>
      <p:sp>
        <p:nvSpPr>
          <p:cNvPr id="108" name="正方形/長方形 107"/>
          <p:cNvSpPr/>
          <p:nvPr/>
        </p:nvSpPr>
        <p:spPr>
          <a:xfrm>
            <a:off x="750668" y="6062026"/>
            <a:ext cx="1339761" cy="226800"/>
          </a:xfrm>
          <a:prstGeom prst="rect">
            <a:avLst/>
          </a:prstGeom>
          <a:solidFill>
            <a:srgbClr val="EDF4FB"/>
          </a:solidFill>
          <a:ln w="12700">
            <a:solidFill>
              <a:srgbClr val="003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テキスト ボックス 108"/>
          <p:cNvSpPr txBox="1"/>
          <p:nvPr/>
        </p:nvSpPr>
        <p:spPr>
          <a:xfrm>
            <a:off x="1088567" y="6062026"/>
            <a:ext cx="663964" cy="215444"/>
          </a:xfrm>
          <a:prstGeom prst="rect">
            <a:avLst/>
          </a:prstGeom>
          <a:noFill/>
        </p:spPr>
        <p:txBody>
          <a:bodyPr vert="horz" wrap="none" rtlCol="0">
            <a:spAutoFit/>
          </a:bodyPr>
          <a:lstStyle/>
          <a:p>
            <a:pPr algn="ctr"/>
            <a:r>
              <a:rPr lang="en-US" altLang="ja-JP" sz="800" b="1">
                <a:latin typeface="Meiryo UI" panose="020B0604030504040204" pitchFamily="50" charset="-128"/>
                <a:ea typeface="Meiryo UI" panose="020B0604030504040204" pitchFamily="50" charset="-128"/>
                <a:cs typeface="Meiryo UI" panose="020B0604030504040204" pitchFamily="50" charset="-128"/>
              </a:rPr>
              <a:t>7</a:t>
            </a:r>
            <a:r>
              <a:rPr lang="ja-JP" altLang="en-US" sz="800" b="1">
                <a:latin typeface="Meiryo UI" panose="020B0604030504040204" pitchFamily="50" charset="-128"/>
                <a:ea typeface="Meiryo UI" panose="020B0604030504040204" pitchFamily="50" charset="-128"/>
                <a:cs typeface="Meiryo UI" panose="020B0604030504040204" pitchFamily="50" charset="-128"/>
              </a:rPr>
              <a:t>営業日後</a:t>
            </a:r>
          </a:p>
        </p:txBody>
      </p:sp>
      <p:sp>
        <p:nvSpPr>
          <p:cNvPr id="110" name="正方形/長方形 109"/>
          <p:cNvSpPr/>
          <p:nvPr/>
        </p:nvSpPr>
        <p:spPr>
          <a:xfrm>
            <a:off x="2226542" y="2212336"/>
            <a:ext cx="1107152" cy="226800"/>
          </a:xfrm>
          <a:prstGeom prst="rect">
            <a:avLst/>
          </a:prstGeom>
          <a:noFill/>
          <a:ln w="12700">
            <a:solidFill>
              <a:srgbClr val="003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正方形/長方形 110"/>
          <p:cNvSpPr/>
          <p:nvPr/>
        </p:nvSpPr>
        <p:spPr>
          <a:xfrm>
            <a:off x="2226541" y="5500552"/>
            <a:ext cx="2827667" cy="226800"/>
          </a:xfrm>
          <a:prstGeom prst="rect">
            <a:avLst/>
          </a:prstGeom>
          <a:noFill/>
          <a:ln w="12700">
            <a:solidFill>
              <a:srgbClr val="003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正方形/長方形 111"/>
          <p:cNvSpPr/>
          <p:nvPr/>
        </p:nvSpPr>
        <p:spPr>
          <a:xfrm>
            <a:off x="2226541" y="6062026"/>
            <a:ext cx="2827667" cy="226800"/>
          </a:xfrm>
          <a:prstGeom prst="rect">
            <a:avLst/>
          </a:prstGeom>
          <a:noFill/>
          <a:ln w="12700">
            <a:solidFill>
              <a:srgbClr val="003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正方形/長方形 112"/>
          <p:cNvSpPr/>
          <p:nvPr/>
        </p:nvSpPr>
        <p:spPr>
          <a:xfrm>
            <a:off x="2226541" y="3564870"/>
            <a:ext cx="2827667" cy="226800"/>
          </a:xfrm>
          <a:prstGeom prst="rect">
            <a:avLst/>
          </a:prstGeom>
          <a:noFill/>
          <a:ln w="12700">
            <a:solidFill>
              <a:srgbClr val="003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正方形/長方形 113"/>
          <p:cNvSpPr/>
          <p:nvPr/>
        </p:nvSpPr>
        <p:spPr>
          <a:xfrm>
            <a:off x="2226542" y="1542577"/>
            <a:ext cx="1107152" cy="226800"/>
          </a:xfrm>
          <a:prstGeom prst="rect">
            <a:avLst/>
          </a:prstGeom>
          <a:noFill/>
          <a:ln w="12700">
            <a:solidFill>
              <a:srgbClr val="003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正方形/長方形 114"/>
          <p:cNvSpPr/>
          <p:nvPr/>
        </p:nvSpPr>
        <p:spPr>
          <a:xfrm>
            <a:off x="2228381" y="1542577"/>
            <a:ext cx="226800" cy="226800"/>
          </a:xfrm>
          <a:prstGeom prst="rect">
            <a:avLst/>
          </a:prstGeom>
          <a:solidFill>
            <a:srgbClr val="00396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テキスト ボックス 115"/>
          <p:cNvSpPr txBox="1"/>
          <p:nvPr/>
        </p:nvSpPr>
        <p:spPr>
          <a:xfrm>
            <a:off x="2203762" y="1526184"/>
            <a:ext cx="276038" cy="253916"/>
          </a:xfrm>
          <a:prstGeom prst="rect">
            <a:avLst/>
          </a:prstGeom>
          <a:noFill/>
        </p:spPr>
        <p:txBody>
          <a:bodyPr vert="horz" wrap="none" rtlCol="0">
            <a:spAutoFit/>
          </a:bodyPr>
          <a:lstStyle/>
          <a:p>
            <a:pPr algn="ctr"/>
            <a:r>
              <a:rPr lang="en-US" altLang="ja-JP" sz="1050" b="1">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endParaRPr lang="ja-JP" altLang="en-US" sz="105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テキスト ボックス 116"/>
          <p:cNvSpPr txBox="1"/>
          <p:nvPr/>
        </p:nvSpPr>
        <p:spPr>
          <a:xfrm>
            <a:off x="2417853" y="1488362"/>
            <a:ext cx="894340" cy="307777"/>
          </a:xfrm>
          <a:prstGeom prst="rect">
            <a:avLst/>
          </a:prstGeom>
          <a:noFill/>
        </p:spPr>
        <p:txBody>
          <a:bodyPr vert="horz" wrap="square" rtlCol="0">
            <a:spAutoFit/>
          </a:bodyPr>
          <a:lstStyle/>
          <a:p>
            <a:r>
              <a:rPr lang="ja-JP" altLang="en-US" sz="14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見積依頼</a:t>
            </a:r>
          </a:p>
        </p:txBody>
      </p:sp>
      <p:sp>
        <p:nvSpPr>
          <p:cNvPr id="118" name="テキスト ボックス 117"/>
          <p:cNvSpPr txBox="1"/>
          <p:nvPr/>
        </p:nvSpPr>
        <p:spPr>
          <a:xfrm>
            <a:off x="2226541" y="1821049"/>
            <a:ext cx="2827667" cy="246221"/>
          </a:xfrm>
          <a:prstGeom prst="rect">
            <a:avLst/>
          </a:prstGeom>
          <a:noFill/>
        </p:spPr>
        <p:txBody>
          <a:bodyPr vert="horz" wrap="square" lIns="0" tIns="0" rIns="0" bIns="0" rtlCol="0">
            <a:spAutoFit/>
          </a:bodyPr>
          <a:lstStyle/>
          <a:p>
            <a:pPr algn="dist"/>
            <a:r>
              <a:rPr lang="ja-JP" altLang="en-US" sz="800" spc="-40">
                <a:latin typeface="Meiryo UI" panose="020B0604030504040204" pitchFamily="50" charset="-128"/>
                <a:ea typeface="Meiryo UI" panose="020B0604030504040204" pitchFamily="50" charset="-128"/>
                <a:cs typeface="Meiryo UI" panose="020B0604030504040204" pitchFamily="50" charset="-128"/>
              </a:rPr>
              <a:t>希望通数・予算、案件内容をお伝えいただけると、より的確なご提案と</a:t>
            </a:r>
          </a:p>
          <a:p>
            <a:pPr algn="just"/>
            <a:r>
              <a:rPr lang="ja-JP" altLang="en-US" sz="800">
                <a:latin typeface="Meiryo UI" panose="020B0604030504040204" pitchFamily="50" charset="-128"/>
                <a:ea typeface="Meiryo UI" panose="020B0604030504040204" pitchFamily="50" charset="-128"/>
                <a:cs typeface="Meiryo UI" panose="020B0604030504040204" pitchFamily="50" charset="-128"/>
              </a:rPr>
              <a:t>条件確定までのスピードアップが可能です。 </a:t>
            </a:r>
          </a:p>
        </p:txBody>
      </p:sp>
      <p:sp>
        <p:nvSpPr>
          <p:cNvPr id="119" name="正方形/長方形 118"/>
          <p:cNvSpPr/>
          <p:nvPr/>
        </p:nvSpPr>
        <p:spPr>
          <a:xfrm>
            <a:off x="2228381" y="2212336"/>
            <a:ext cx="226800" cy="226800"/>
          </a:xfrm>
          <a:prstGeom prst="rect">
            <a:avLst/>
          </a:prstGeom>
          <a:solidFill>
            <a:srgbClr val="00396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テキスト ボックス 119"/>
          <p:cNvSpPr txBox="1"/>
          <p:nvPr/>
        </p:nvSpPr>
        <p:spPr>
          <a:xfrm>
            <a:off x="2203762" y="2195944"/>
            <a:ext cx="276038" cy="253916"/>
          </a:xfrm>
          <a:prstGeom prst="rect">
            <a:avLst/>
          </a:prstGeom>
          <a:noFill/>
        </p:spPr>
        <p:txBody>
          <a:bodyPr vert="horz" wrap="none" rtlCol="0">
            <a:spAutoFit/>
          </a:bodyPr>
          <a:lstStyle/>
          <a:p>
            <a:pPr algn="ctr"/>
            <a:r>
              <a:rPr lang="en-US" altLang="ja-JP" sz="1050" b="1">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endParaRPr lang="ja-JP" altLang="en-US" sz="105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テキスト ボックス 120"/>
          <p:cNvSpPr txBox="1"/>
          <p:nvPr/>
        </p:nvSpPr>
        <p:spPr>
          <a:xfrm>
            <a:off x="2417853" y="2165102"/>
            <a:ext cx="923651" cy="338554"/>
          </a:xfrm>
          <a:prstGeom prst="rect">
            <a:avLst/>
          </a:prstGeom>
          <a:noFill/>
        </p:spPr>
        <p:txBody>
          <a:bodyPr vert="horz" wrap="none" rtlCol="0">
            <a:spAutoFit/>
          </a:bodyPr>
          <a:lstStyle/>
          <a:p>
            <a:r>
              <a:rPr lang="ja-JP" altLang="en-US"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申し込み</a:t>
            </a:r>
          </a:p>
        </p:txBody>
      </p:sp>
      <p:sp>
        <p:nvSpPr>
          <p:cNvPr id="123" name="テキスト ボックス 122"/>
          <p:cNvSpPr txBox="1"/>
          <p:nvPr/>
        </p:nvSpPr>
        <p:spPr>
          <a:xfrm>
            <a:off x="2152255" y="2484459"/>
            <a:ext cx="2539157" cy="338554"/>
          </a:xfrm>
          <a:prstGeom prst="rect">
            <a:avLst/>
          </a:prstGeom>
          <a:noFill/>
        </p:spPr>
        <p:txBody>
          <a:bodyPr vert="horz" wrap="none" lIns="0" tIns="0" rIns="0" bIns="0" rtlCol="0">
            <a:spAutoFit/>
          </a:bodyPr>
          <a:lstStyle/>
          <a:p>
            <a:pPr algn="just"/>
            <a:r>
              <a:rPr lang="ja-JP" altLang="en-US" sz="800">
                <a:latin typeface="Meiryo UI" panose="020B0604030504040204" pitchFamily="50" charset="-128"/>
                <a:ea typeface="Meiryo UI" panose="020B0604030504040204" pitchFamily="50" charset="-128"/>
                <a:cs typeface="Meiryo UI" panose="020B0604030504040204" pitchFamily="50" charset="-128"/>
              </a:rPr>
              <a:t>申し込み時には、担当営業へ同報送信をお願いいたします。</a:t>
            </a:r>
            <a:endParaRPr lang="ja-JP" altLang="en-US" sz="800">
              <a:solidFill>
                <a:srgbClr val="003964"/>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en-US" altLang="ja-JP" sz="700">
                <a:solidFill>
                  <a:srgbClr val="003964"/>
                </a:solidFill>
                <a:latin typeface="Meiryo UI" panose="020B0604030504040204" pitchFamily="50" charset="-128"/>
                <a:ea typeface="Meiryo UI" panose="020B0604030504040204" pitchFamily="50" charset="-128"/>
                <a:cs typeface="Meiryo UI" panose="020B0604030504040204" pitchFamily="50" charset="-128"/>
              </a:rPr>
              <a:t>※   5</a:t>
            </a:r>
            <a:r>
              <a:rPr lang="ja-JP" altLang="en-US" sz="700">
                <a:solidFill>
                  <a:srgbClr val="003964"/>
                </a:solidFill>
                <a:latin typeface="Meiryo UI" panose="020B0604030504040204" pitchFamily="50" charset="-128"/>
                <a:ea typeface="Meiryo UI" panose="020B0604030504040204" pitchFamily="50" charset="-128"/>
                <a:cs typeface="Meiryo UI" panose="020B0604030504040204" pitchFamily="50" charset="-128"/>
              </a:rPr>
              <a:t>営業日前以降の申し込みは、緊急対応でもお受けできません。</a:t>
            </a:r>
            <a:endParaRPr lang="en-US" altLang="ja-JP" sz="700">
              <a:solidFill>
                <a:srgbClr val="003964"/>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en-US" altLang="ja-JP" sz="700">
                <a:solidFill>
                  <a:srgbClr val="003964"/>
                </a:solidFill>
                <a:latin typeface="Meiryo UI" panose="020B0604030504040204" pitchFamily="50" charset="-128"/>
                <a:ea typeface="Meiryo UI" panose="020B0604030504040204" pitchFamily="50" charset="-128"/>
                <a:cs typeface="Meiryo UI" panose="020B0604030504040204" pitchFamily="50" charset="-128"/>
              </a:rPr>
              <a:t>※1 </a:t>
            </a:r>
            <a:r>
              <a:rPr lang="ja-JP" altLang="en-US" sz="700">
                <a:solidFill>
                  <a:srgbClr val="003964"/>
                </a:solidFill>
                <a:latin typeface="Meiryo UI" panose="020B0604030504040204" pitchFamily="50" charset="-128"/>
                <a:ea typeface="Meiryo UI" panose="020B0604030504040204" pitchFamily="50" charset="-128"/>
                <a:cs typeface="Meiryo UI" panose="020B0604030504040204" pitchFamily="50" charset="-128"/>
              </a:rPr>
              <a:t>レスポンシブ対応の場合、申し込み時にご指定ください。</a:t>
            </a:r>
          </a:p>
        </p:txBody>
      </p:sp>
      <p:sp>
        <p:nvSpPr>
          <p:cNvPr id="124" name="正方形/長方形 123"/>
          <p:cNvSpPr/>
          <p:nvPr/>
        </p:nvSpPr>
        <p:spPr>
          <a:xfrm>
            <a:off x="2226542" y="2898449"/>
            <a:ext cx="1107152" cy="226800"/>
          </a:xfrm>
          <a:prstGeom prst="rect">
            <a:avLst/>
          </a:prstGeom>
          <a:noFill/>
          <a:ln w="12700">
            <a:solidFill>
              <a:srgbClr val="003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正方形/長方形 124"/>
          <p:cNvSpPr/>
          <p:nvPr/>
        </p:nvSpPr>
        <p:spPr>
          <a:xfrm>
            <a:off x="2228381" y="2898449"/>
            <a:ext cx="226800" cy="226800"/>
          </a:xfrm>
          <a:prstGeom prst="rect">
            <a:avLst/>
          </a:prstGeom>
          <a:solidFill>
            <a:srgbClr val="00396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テキスト ボックス 125"/>
          <p:cNvSpPr txBox="1"/>
          <p:nvPr/>
        </p:nvSpPr>
        <p:spPr>
          <a:xfrm>
            <a:off x="2203762" y="2882057"/>
            <a:ext cx="276038" cy="253916"/>
          </a:xfrm>
          <a:prstGeom prst="rect">
            <a:avLst/>
          </a:prstGeom>
          <a:noFill/>
        </p:spPr>
        <p:txBody>
          <a:bodyPr vert="horz" wrap="none" rtlCol="0">
            <a:spAutoFit/>
          </a:bodyPr>
          <a:lstStyle/>
          <a:p>
            <a:pPr algn="ctr"/>
            <a:r>
              <a:rPr lang="en-US" altLang="ja-JP" sz="1050" b="1">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endParaRPr lang="ja-JP" altLang="en-US" sz="105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テキスト ボックス 126"/>
          <p:cNvSpPr txBox="1"/>
          <p:nvPr/>
        </p:nvSpPr>
        <p:spPr>
          <a:xfrm>
            <a:off x="2417853" y="2851215"/>
            <a:ext cx="598241" cy="338554"/>
          </a:xfrm>
          <a:prstGeom prst="rect">
            <a:avLst/>
          </a:prstGeom>
          <a:noFill/>
        </p:spPr>
        <p:txBody>
          <a:bodyPr vert="horz" wrap="none" rtlCol="0">
            <a:spAutoFit/>
          </a:bodyPr>
          <a:lstStyle/>
          <a:p>
            <a:r>
              <a:rPr lang="ja-JP" altLang="en-US"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入稿</a:t>
            </a:r>
          </a:p>
        </p:txBody>
      </p:sp>
      <p:sp>
        <p:nvSpPr>
          <p:cNvPr id="128" name="テキスト ボックス 127"/>
          <p:cNvSpPr txBox="1"/>
          <p:nvPr/>
        </p:nvSpPr>
        <p:spPr>
          <a:xfrm>
            <a:off x="2224390" y="3176922"/>
            <a:ext cx="2935099" cy="338554"/>
          </a:xfrm>
          <a:prstGeom prst="rect">
            <a:avLst/>
          </a:prstGeom>
          <a:noFill/>
        </p:spPr>
        <p:txBody>
          <a:bodyPr vert="horz" wrap="none" lIns="0" tIns="0" rIns="0" bIns="0" rtlCol="0">
            <a:spAutoFit/>
          </a:bodyPr>
          <a:lstStyle/>
          <a:p>
            <a:pPr algn="just"/>
            <a:r>
              <a:rPr lang="ja-JP" altLang="en-US" sz="800">
                <a:latin typeface="Meiryo UI" panose="020B0604030504040204" pitchFamily="50" charset="-128"/>
                <a:ea typeface="Meiryo UI" panose="020B0604030504040204" pitchFamily="50" charset="-128"/>
                <a:cs typeface="Meiryo UI" panose="020B0604030504040204" pitchFamily="50" charset="-128"/>
              </a:rPr>
              <a:t>原稿をチェックしますので入稿はお早めにお願いいたします。 </a:t>
            </a:r>
            <a:endParaRPr lang="ja-JP" altLang="en-US" sz="800">
              <a:solidFill>
                <a:srgbClr val="003964"/>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en-US" altLang="ja-JP" sz="700">
                <a:solidFill>
                  <a:srgbClr val="003964"/>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a:solidFill>
                  <a:srgbClr val="003964"/>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700">
                <a:solidFill>
                  <a:srgbClr val="003964"/>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700">
                <a:solidFill>
                  <a:srgbClr val="003964"/>
                </a:solidFill>
                <a:latin typeface="Meiryo UI" panose="020B0604030504040204" pitchFamily="50" charset="-128"/>
                <a:ea typeface="Meiryo UI" panose="020B0604030504040204" pitchFamily="50" charset="-128"/>
                <a:cs typeface="Meiryo UI" panose="020B0604030504040204" pitchFamily="50" charset="-128"/>
              </a:rPr>
              <a:t>営業日前の午前</a:t>
            </a:r>
            <a:r>
              <a:rPr lang="en-US" altLang="ja-JP" sz="700">
                <a:solidFill>
                  <a:srgbClr val="003964"/>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700">
                <a:solidFill>
                  <a:srgbClr val="003964"/>
                </a:solidFill>
                <a:latin typeface="Meiryo UI" panose="020B0604030504040204" pitchFamily="50" charset="-128"/>
                <a:ea typeface="Meiryo UI" panose="020B0604030504040204" pitchFamily="50" charset="-128"/>
                <a:cs typeface="Meiryo UI" panose="020B0604030504040204" pitchFamily="50" charset="-128"/>
              </a:rPr>
              <a:t>時以降</a:t>
            </a:r>
            <a:r>
              <a:rPr lang="ja-JP" altLang="en-US" sz="700" spc="-150">
                <a:solidFill>
                  <a:srgbClr val="003964"/>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a:solidFill>
                  <a:srgbClr val="003964"/>
                </a:solidFill>
                <a:latin typeface="Meiryo UI" panose="020B0604030504040204" pitchFamily="50" charset="-128"/>
                <a:ea typeface="Meiryo UI" panose="020B0604030504040204" pitchFamily="50" charset="-128"/>
                <a:cs typeface="Meiryo UI" panose="020B0604030504040204" pitchFamily="50" charset="-128"/>
              </a:rPr>
              <a:t>初校の入稿は緊急対応でもお受けできません。</a:t>
            </a:r>
            <a:endParaRPr lang="en-US" altLang="ja-JP" sz="700">
              <a:solidFill>
                <a:srgbClr val="003964"/>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en-US" altLang="ja-JP" sz="700">
                <a:solidFill>
                  <a:srgbClr val="003964"/>
                </a:solidFill>
                <a:latin typeface="Meiryo UI" panose="020B0604030504040204" pitchFamily="50" charset="-128"/>
                <a:ea typeface="Meiryo UI" panose="020B0604030504040204" pitchFamily="50" charset="-128"/>
                <a:cs typeface="Meiryo UI" panose="020B0604030504040204" pitchFamily="50" charset="-128"/>
              </a:rPr>
              <a:t>※2 </a:t>
            </a:r>
            <a:r>
              <a:rPr lang="ja-JP" altLang="en-US" sz="700">
                <a:solidFill>
                  <a:srgbClr val="003964"/>
                </a:solidFill>
                <a:latin typeface="Meiryo UI" panose="020B0604030504040204" pitchFamily="50" charset="-128"/>
                <a:ea typeface="Meiryo UI" panose="020B0604030504040204" pitchFamily="50" charset="-128"/>
                <a:cs typeface="Meiryo UI" panose="020B0604030504040204" pitchFamily="50" charset="-128"/>
              </a:rPr>
              <a:t>レスポンシブ対応の場合、</a:t>
            </a:r>
            <a:r>
              <a:rPr lang="en-US" altLang="ja-JP" sz="700">
                <a:solidFill>
                  <a:srgbClr val="003964"/>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700">
                <a:solidFill>
                  <a:srgbClr val="003964"/>
                </a:solidFill>
                <a:latin typeface="Meiryo UI" panose="020B0604030504040204" pitchFamily="50" charset="-128"/>
                <a:ea typeface="Meiryo UI" panose="020B0604030504040204" pitchFamily="50" charset="-128"/>
                <a:cs typeface="Meiryo UI" panose="020B0604030504040204" pitchFamily="50" charset="-128"/>
              </a:rPr>
              <a:t>営業日前午後</a:t>
            </a:r>
            <a:r>
              <a:rPr lang="en-US" altLang="ja-JP" sz="700">
                <a:solidFill>
                  <a:srgbClr val="003964"/>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700">
                <a:solidFill>
                  <a:srgbClr val="003964"/>
                </a:solidFill>
                <a:latin typeface="Meiryo UI" panose="020B0604030504040204" pitchFamily="50" charset="-128"/>
                <a:ea typeface="Meiryo UI" panose="020B0604030504040204" pitchFamily="50" charset="-128"/>
                <a:cs typeface="Meiryo UI" panose="020B0604030504040204" pitchFamily="50" charset="-128"/>
              </a:rPr>
              <a:t>時までの入稿となります。</a:t>
            </a:r>
            <a:endParaRPr lang="en-US" altLang="ja-JP" sz="700">
              <a:solidFill>
                <a:srgbClr val="003964"/>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テキスト ボックス 129"/>
          <p:cNvSpPr txBox="1"/>
          <p:nvPr/>
        </p:nvSpPr>
        <p:spPr>
          <a:xfrm>
            <a:off x="2591049" y="3547905"/>
            <a:ext cx="2101857" cy="246221"/>
          </a:xfrm>
          <a:prstGeom prst="rect">
            <a:avLst/>
          </a:prstGeom>
          <a:noFill/>
        </p:spPr>
        <p:txBody>
          <a:bodyPr vert="horz" wrap="none" rtlCol="0">
            <a:spAutoFit/>
          </a:bodyPr>
          <a:lstStyle/>
          <a:p>
            <a:r>
              <a:rPr lang="ja-JP" altLang="en-US" sz="1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原稿チェック （必要なら）訂正依頼</a:t>
            </a:r>
          </a:p>
        </p:txBody>
      </p:sp>
      <p:sp>
        <p:nvSpPr>
          <p:cNvPr id="131" name="正方形/長方形 130"/>
          <p:cNvSpPr/>
          <p:nvPr/>
        </p:nvSpPr>
        <p:spPr>
          <a:xfrm>
            <a:off x="2228381" y="3909904"/>
            <a:ext cx="226800" cy="226800"/>
          </a:xfrm>
          <a:prstGeom prst="rect">
            <a:avLst/>
          </a:prstGeom>
          <a:solidFill>
            <a:srgbClr val="00396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32" name="テキスト ボックス 131"/>
          <p:cNvSpPr txBox="1"/>
          <p:nvPr/>
        </p:nvSpPr>
        <p:spPr>
          <a:xfrm>
            <a:off x="2203762" y="3893511"/>
            <a:ext cx="276038" cy="253916"/>
          </a:xfrm>
          <a:prstGeom prst="rect">
            <a:avLst/>
          </a:prstGeom>
          <a:noFill/>
        </p:spPr>
        <p:txBody>
          <a:bodyPr vert="horz" wrap="none" rtlCol="0">
            <a:spAutoFit/>
          </a:bodyPr>
          <a:lstStyle/>
          <a:p>
            <a:pPr algn="ctr"/>
            <a:r>
              <a:rPr lang="en-US" altLang="ja-JP" sz="1050" b="1">
                <a:solidFill>
                  <a:schemeClr val="bg1"/>
                </a:solidFill>
                <a:latin typeface="Meiryo UI" panose="020B0604030504040204" pitchFamily="50" charset="-128"/>
                <a:ea typeface="Meiryo UI" panose="020B0604030504040204" pitchFamily="50" charset="-128"/>
                <a:cs typeface="Meiryo UI" panose="020B0604030504040204" pitchFamily="50" charset="-128"/>
              </a:rPr>
              <a:t>4</a:t>
            </a:r>
            <a:endParaRPr lang="ja-JP" altLang="en-US" sz="105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3" name="テキスト ボックス 132"/>
          <p:cNvSpPr txBox="1"/>
          <p:nvPr/>
        </p:nvSpPr>
        <p:spPr>
          <a:xfrm>
            <a:off x="2409540" y="3862669"/>
            <a:ext cx="1011815" cy="338554"/>
          </a:xfrm>
          <a:prstGeom prst="rect">
            <a:avLst/>
          </a:prstGeom>
          <a:noFill/>
        </p:spPr>
        <p:txBody>
          <a:bodyPr vert="horz" wrap="none" rtlCol="0">
            <a:spAutoFit/>
          </a:bodyPr>
          <a:lstStyle/>
          <a:p>
            <a:r>
              <a:rPr lang="ja-JP" altLang="en-US" sz="1600" b="1">
                <a:solidFill>
                  <a:srgbClr val="003964"/>
                </a:solidFill>
                <a:latin typeface="Meiryo UI" panose="020B0604030504040204" pitchFamily="50" charset="-128"/>
                <a:ea typeface="Meiryo UI" panose="020B0604030504040204" pitchFamily="50" charset="-128"/>
                <a:cs typeface="Meiryo UI" panose="020B0604030504040204" pitchFamily="50" charset="-128"/>
              </a:rPr>
              <a:t>確認依頼</a:t>
            </a:r>
          </a:p>
        </p:txBody>
      </p:sp>
      <p:sp>
        <p:nvSpPr>
          <p:cNvPr id="134" name="テキスト ボックス 133"/>
          <p:cNvSpPr txBox="1"/>
          <p:nvPr/>
        </p:nvSpPr>
        <p:spPr>
          <a:xfrm>
            <a:off x="2203762" y="4901953"/>
            <a:ext cx="276038" cy="253916"/>
          </a:xfrm>
          <a:prstGeom prst="rect">
            <a:avLst/>
          </a:prstGeom>
          <a:noFill/>
        </p:spPr>
        <p:txBody>
          <a:bodyPr vert="horz" wrap="none" rtlCol="0">
            <a:spAutoFit/>
          </a:bodyPr>
          <a:lstStyle/>
          <a:p>
            <a:pPr algn="ctr"/>
            <a:r>
              <a:rPr lang="en-US" altLang="ja-JP" sz="1050" b="1">
                <a:solidFill>
                  <a:schemeClr val="bg1"/>
                </a:solidFill>
                <a:latin typeface="Meiryo UI" panose="020B0604030504040204" pitchFamily="50" charset="-128"/>
                <a:ea typeface="Meiryo UI" panose="020B0604030504040204" pitchFamily="50" charset="-128"/>
                <a:cs typeface="Meiryo UI" panose="020B0604030504040204" pitchFamily="50" charset="-128"/>
              </a:rPr>
              <a:t>5</a:t>
            </a:r>
            <a:endParaRPr lang="ja-JP" altLang="en-US" sz="105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5" name="テキスト ボックス 134"/>
          <p:cNvSpPr txBox="1"/>
          <p:nvPr/>
        </p:nvSpPr>
        <p:spPr>
          <a:xfrm>
            <a:off x="2183261" y="5206546"/>
            <a:ext cx="2574423" cy="215444"/>
          </a:xfrm>
          <a:prstGeom prst="rect">
            <a:avLst/>
          </a:prstGeom>
          <a:noFill/>
        </p:spPr>
        <p:txBody>
          <a:bodyPr vert="horz" wrap="none" lIns="0" tIns="0" rIns="0" bIns="0" rtlCol="0">
            <a:spAutoFit/>
          </a:bodyPr>
          <a:lstStyle/>
          <a:p>
            <a:pPr algn="just"/>
            <a:r>
              <a:rPr lang="ja-JP" altLang="en-US" sz="700" b="1">
                <a:solidFill>
                  <a:srgbClr val="E78712"/>
                </a:solidFill>
                <a:latin typeface="Meiryo UI" panose="020B0604030504040204" pitchFamily="50" charset="-128"/>
                <a:ea typeface="Meiryo UI" panose="020B0604030504040204" pitchFamily="50" charset="-128"/>
                <a:cs typeface="Meiryo UI" panose="020B0604030504040204" pitchFamily="50" charset="-128"/>
              </a:rPr>
              <a:t>締め切りを過ぎますと特別料金</a:t>
            </a:r>
            <a:r>
              <a:rPr lang="en-US" altLang="ja-JP" sz="700" b="1">
                <a:solidFill>
                  <a:srgbClr val="E78712"/>
                </a:solidFill>
                <a:latin typeface="Meiryo UI" panose="020B0604030504040204" pitchFamily="50" charset="-128"/>
                <a:ea typeface="Meiryo UI" panose="020B0604030504040204" pitchFamily="50" charset="-128"/>
                <a:cs typeface="Meiryo UI" panose="020B0604030504040204" pitchFamily="50" charset="-128"/>
              </a:rPr>
              <a:t>【A】〜【C】</a:t>
            </a:r>
            <a:r>
              <a:rPr lang="ja-JP" altLang="en-US" sz="700" b="1">
                <a:solidFill>
                  <a:srgbClr val="E78712"/>
                </a:solidFill>
                <a:latin typeface="Meiryo UI" panose="020B0604030504040204" pitchFamily="50" charset="-128"/>
                <a:ea typeface="Meiryo UI" panose="020B0604030504040204" pitchFamily="50" charset="-128"/>
                <a:cs typeface="Meiryo UI" panose="020B0604030504040204" pitchFamily="50" charset="-128"/>
              </a:rPr>
              <a:t>がかかります。（右記参照）</a:t>
            </a:r>
          </a:p>
          <a:p>
            <a:pPr algn="just"/>
            <a:r>
              <a:rPr lang="ja-JP" altLang="en-US" sz="700" b="1">
                <a:solidFill>
                  <a:srgbClr val="E78712"/>
                </a:solidFill>
                <a:latin typeface="Meiryo UI" panose="020B0604030504040204" pitchFamily="50" charset="-128"/>
                <a:ea typeface="Meiryo UI" panose="020B0604030504040204" pitchFamily="50" charset="-128"/>
                <a:cs typeface="Meiryo UI" panose="020B0604030504040204" pitchFamily="50" charset="-128"/>
              </a:rPr>
              <a:t>ご注意ください。</a:t>
            </a:r>
          </a:p>
        </p:txBody>
      </p:sp>
      <p:sp>
        <p:nvSpPr>
          <p:cNvPr id="136" name="テキスト ボックス 135"/>
          <p:cNvSpPr txBox="1"/>
          <p:nvPr/>
        </p:nvSpPr>
        <p:spPr>
          <a:xfrm>
            <a:off x="2417853" y="5449955"/>
            <a:ext cx="598241" cy="338554"/>
          </a:xfrm>
          <a:prstGeom prst="rect">
            <a:avLst/>
          </a:prstGeom>
          <a:noFill/>
        </p:spPr>
        <p:txBody>
          <a:bodyPr vert="horz" wrap="none" rtlCol="0">
            <a:spAutoFit/>
          </a:bodyPr>
          <a:lstStyle/>
          <a:p>
            <a:r>
              <a:rPr lang="ja-JP" altLang="en-US"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配信</a:t>
            </a:r>
          </a:p>
        </p:txBody>
      </p:sp>
      <p:sp>
        <p:nvSpPr>
          <p:cNvPr id="137" name="正方形/長方形 136"/>
          <p:cNvSpPr/>
          <p:nvPr/>
        </p:nvSpPr>
        <p:spPr>
          <a:xfrm>
            <a:off x="2228381" y="5500552"/>
            <a:ext cx="226800" cy="226800"/>
          </a:xfrm>
          <a:prstGeom prst="rect">
            <a:avLst/>
          </a:prstGeom>
          <a:solidFill>
            <a:srgbClr val="00396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テキスト ボックス 137"/>
          <p:cNvSpPr txBox="1"/>
          <p:nvPr/>
        </p:nvSpPr>
        <p:spPr>
          <a:xfrm>
            <a:off x="2203762" y="5484808"/>
            <a:ext cx="276038" cy="253916"/>
          </a:xfrm>
          <a:prstGeom prst="rect">
            <a:avLst/>
          </a:prstGeom>
          <a:noFill/>
        </p:spPr>
        <p:txBody>
          <a:bodyPr vert="horz" wrap="none" rtlCol="0">
            <a:spAutoFit/>
          </a:bodyPr>
          <a:lstStyle/>
          <a:p>
            <a:pPr algn="ctr"/>
            <a:r>
              <a:rPr lang="en-US" altLang="ja-JP" sz="1050" b="1">
                <a:solidFill>
                  <a:schemeClr val="bg1"/>
                </a:solidFill>
                <a:latin typeface="Meiryo UI" panose="020B0604030504040204" pitchFamily="50" charset="-128"/>
                <a:ea typeface="Meiryo UI" panose="020B0604030504040204" pitchFamily="50" charset="-128"/>
                <a:cs typeface="Meiryo UI" panose="020B0604030504040204" pitchFamily="50" charset="-128"/>
              </a:rPr>
              <a:t>6</a:t>
            </a:r>
            <a:endParaRPr lang="ja-JP" altLang="en-US" sz="105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9" name="テキスト ボックス 138"/>
          <p:cNvSpPr txBox="1"/>
          <p:nvPr/>
        </p:nvSpPr>
        <p:spPr>
          <a:xfrm>
            <a:off x="2417853" y="6011429"/>
            <a:ext cx="835485" cy="338554"/>
          </a:xfrm>
          <a:prstGeom prst="rect">
            <a:avLst/>
          </a:prstGeom>
          <a:noFill/>
        </p:spPr>
        <p:txBody>
          <a:bodyPr vert="horz" wrap="none" rtlCol="0">
            <a:spAutoFit/>
          </a:bodyPr>
          <a:lstStyle/>
          <a:p>
            <a:r>
              <a:rPr lang="ja-JP" altLang="en-US" sz="16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リポート</a:t>
            </a:r>
          </a:p>
        </p:txBody>
      </p:sp>
      <p:sp>
        <p:nvSpPr>
          <p:cNvPr id="140" name="正方形/長方形 139"/>
          <p:cNvSpPr/>
          <p:nvPr/>
        </p:nvSpPr>
        <p:spPr>
          <a:xfrm>
            <a:off x="2228381" y="6062026"/>
            <a:ext cx="226800" cy="226800"/>
          </a:xfrm>
          <a:prstGeom prst="rect">
            <a:avLst/>
          </a:prstGeom>
          <a:solidFill>
            <a:srgbClr val="00396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41" name="テキスト ボックス 140"/>
          <p:cNvSpPr txBox="1"/>
          <p:nvPr/>
        </p:nvSpPr>
        <p:spPr>
          <a:xfrm>
            <a:off x="2203762" y="6046282"/>
            <a:ext cx="276038" cy="253916"/>
          </a:xfrm>
          <a:prstGeom prst="rect">
            <a:avLst/>
          </a:prstGeom>
          <a:noFill/>
        </p:spPr>
        <p:txBody>
          <a:bodyPr vert="horz" wrap="none" rtlCol="0">
            <a:spAutoFit/>
          </a:bodyPr>
          <a:lstStyle/>
          <a:p>
            <a:pPr algn="ctr"/>
            <a:r>
              <a:rPr lang="en-US" altLang="ja-JP" sz="1050" b="1">
                <a:solidFill>
                  <a:schemeClr val="bg1"/>
                </a:solidFill>
                <a:latin typeface="Meiryo UI" panose="020B0604030504040204" pitchFamily="50" charset="-128"/>
                <a:ea typeface="Meiryo UI" panose="020B0604030504040204" pitchFamily="50" charset="-128"/>
                <a:cs typeface="Meiryo UI" panose="020B0604030504040204" pitchFamily="50" charset="-128"/>
              </a:rPr>
              <a:t>7</a:t>
            </a:r>
            <a:endParaRPr lang="ja-JP" altLang="en-US" sz="105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2" name="直線コネクタ 141"/>
          <p:cNvCxnSpPr/>
          <p:nvPr/>
        </p:nvCxnSpPr>
        <p:spPr>
          <a:xfrm>
            <a:off x="4833025" y="5283691"/>
            <a:ext cx="441808" cy="0"/>
          </a:xfrm>
          <a:prstGeom prst="line">
            <a:avLst/>
          </a:prstGeom>
          <a:ln w="12700">
            <a:solidFill>
              <a:srgbClr val="E78712"/>
            </a:solidFill>
          </a:ln>
        </p:spPr>
        <p:style>
          <a:lnRef idx="1">
            <a:schemeClr val="accent1"/>
          </a:lnRef>
          <a:fillRef idx="0">
            <a:schemeClr val="accent1"/>
          </a:fillRef>
          <a:effectRef idx="0">
            <a:schemeClr val="accent1"/>
          </a:effectRef>
          <a:fontRef idx="minor">
            <a:schemeClr val="tx1"/>
          </a:fontRef>
        </p:style>
      </p:cxnSp>
      <p:sp>
        <p:nvSpPr>
          <p:cNvPr id="143" name="正方形/長方形 142"/>
          <p:cNvSpPr/>
          <p:nvPr/>
        </p:nvSpPr>
        <p:spPr>
          <a:xfrm>
            <a:off x="5274833" y="960562"/>
            <a:ext cx="4519616" cy="5459489"/>
          </a:xfrm>
          <a:prstGeom prst="rect">
            <a:avLst/>
          </a:prstGeom>
          <a:noFill/>
          <a:ln w="12700">
            <a:solidFill>
              <a:srgbClr val="E78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44" name="正方形/長方形 143"/>
          <p:cNvSpPr/>
          <p:nvPr/>
        </p:nvSpPr>
        <p:spPr>
          <a:xfrm>
            <a:off x="5274833" y="956226"/>
            <a:ext cx="4519616" cy="287211"/>
          </a:xfrm>
          <a:prstGeom prst="rect">
            <a:avLst/>
          </a:prstGeom>
          <a:solidFill>
            <a:srgbClr val="E787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45" name="正方形/長方形 144"/>
          <p:cNvSpPr/>
          <p:nvPr/>
        </p:nvSpPr>
        <p:spPr>
          <a:xfrm>
            <a:off x="6663282" y="969026"/>
            <a:ext cx="1601162" cy="246221"/>
          </a:xfrm>
          <a:prstGeom prst="rect">
            <a:avLst/>
          </a:prstGeom>
          <a:noFill/>
        </p:spPr>
        <p:txBody>
          <a:bodyPr wrap="square">
            <a:spAutoFit/>
          </a:bodyPr>
          <a:lstStyle/>
          <a:p>
            <a:pPr marL="180975" indent="-180975" algn="ctr" fontAlgn="base">
              <a:spcBef>
                <a:spcPct val="0"/>
              </a:spcBef>
              <a:spcAft>
                <a:spcPct val="0"/>
              </a:spcAft>
            </a:pPr>
            <a:r>
              <a:rPr kumimoji="0" lang="ja-JP" altLang="en-US" sz="1000" b="1" spc="200">
                <a:solidFill>
                  <a:schemeClr val="bg1"/>
                </a:solidFill>
                <a:latin typeface="Meiryo UI" panose="020B0604030504040204" pitchFamily="50" charset="-128"/>
                <a:ea typeface="Meiryo UI" panose="020B0604030504040204" pitchFamily="50" charset="-128"/>
                <a:cs typeface="Meiryo UI" panose="020B0604030504040204" pitchFamily="50" charset="-128"/>
              </a:rPr>
              <a:t>特別料金について</a:t>
            </a:r>
          </a:p>
        </p:txBody>
      </p:sp>
      <p:sp>
        <p:nvSpPr>
          <p:cNvPr id="147" name="正方形/長方形 146"/>
          <p:cNvSpPr/>
          <p:nvPr/>
        </p:nvSpPr>
        <p:spPr>
          <a:xfrm>
            <a:off x="5345907" y="1293070"/>
            <a:ext cx="1357724" cy="138499"/>
          </a:xfrm>
          <a:prstGeom prst="rect">
            <a:avLst/>
          </a:prstGeom>
          <a:noFill/>
        </p:spPr>
        <p:txBody>
          <a:bodyPr wrap="square" lIns="0" tIns="0" rIns="0" bIns="0">
            <a:spAutoFit/>
          </a:bodyPr>
          <a:lstStyle/>
          <a:p>
            <a:pPr marL="180975" indent="-180975" fontAlgn="base">
              <a:spcBef>
                <a:spcPct val="0"/>
              </a:spcBef>
              <a:spcAft>
                <a:spcPct val="0"/>
              </a:spcAft>
            </a:pPr>
            <a:r>
              <a:rPr kumimoji="0" lang="en-US" altLang="ja-JP" sz="900" b="1">
                <a:latin typeface="Meiryo UI" panose="020B0604030504040204" pitchFamily="50" charset="-128"/>
                <a:ea typeface="Meiryo UI" panose="020B0604030504040204" pitchFamily="50" charset="-128"/>
                <a:cs typeface="Meiryo UI" panose="020B0604030504040204" pitchFamily="50" charset="-128"/>
              </a:rPr>
              <a:t>【A】</a:t>
            </a:r>
            <a:r>
              <a:rPr kumimoji="0" lang="ja-JP" altLang="en-US" sz="900" b="1">
                <a:latin typeface="Meiryo UI" panose="020B0604030504040204" pitchFamily="50" charset="-128"/>
                <a:ea typeface="Meiryo UI" panose="020B0604030504040204" pitchFamily="50" charset="-128"/>
                <a:cs typeface="Meiryo UI" panose="020B0604030504040204" pitchFamily="50" charset="-128"/>
              </a:rPr>
              <a:t>追加作業料</a:t>
            </a:r>
          </a:p>
        </p:txBody>
      </p:sp>
      <p:sp>
        <p:nvSpPr>
          <p:cNvPr id="148" name="正方形/長方形 147"/>
          <p:cNvSpPr/>
          <p:nvPr/>
        </p:nvSpPr>
        <p:spPr>
          <a:xfrm>
            <a:off x="5476973" y="1479793"/>
            <a:ext cx="4223208" cy="258276"/>
          </a:xfrm>
          <a:prstGeom prst="rect">
            <a:avLst/>
          </a:prstGeom>
          <a:noFill/>
        </p:spPr>
        <p:txBody>
          <a:bodyPr vert="horz" wrap="square" lIns="0" tIns="0" rIns="0" bIns="0" rtlCol="0">
            <a:spAutoFit/>
          </a:bodyPr>
          <a:lstStyle/>
          <a:p>
            <a:pPr>
              <a:lnSpc>
                <a:spcPts val="900"/>
              </a:lnSpc>
              <a:spcBef>
                <a:spcPts val="300"/>
              </a:spcBef>
            </a:pPr>
            <a:r>
              <a:rPr lang="ja-JP" altLang="en-US" sz="700">
                <a:latin typeface="Meiryo UI" panose="020B0604030504040204" pitchFamily="50" charset="-128"/>
                <a:ea typeface="Meiryo UI" panose="020B0604030504040204" pitchFamily="50" charset="-128"/>
                <a:cs typeface="Meiryo UI" panose="020B0604030504040204" pitchFamily="50" charset="-128"/>
              </a:rPr>
              <a:t>複雑な作業への対応は追加作業費として</a:t>
            </a:r>
            <a:r>
              <a:rPr lang="en-US" altLang="ja-JP" sz="700">
                <a:solidFill>
                  <a:schemeClr val="accent2"/>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00">
                <a:solidFill>
                  <a:schemeClr val="accent2"/>
                </a:solidFill>
                <a:latin typeface="Meiryo UI" panose="020B0604030504040204" pitchFamily="50" charset="-128"/>
                <a:ea typeface="Meiryo UI" panose="020B0604030504040204" pitchFamily="50" charset="-128"/>
                <a:cs typeface="Meiryo UI" panose="020B0604030504040204" pitchFamily="50" charset="-128"/>
              </a:rPr>
              <a:t>万円</a:t>
            </a:r>
            <a:r>
              <a:rPr lang="ja-JP" altLang="en-US" sz="700">
                <a:latin typeface="Meiryo UI" panose="020B0604030504040204" pitchFamily="50" charset="-128"/>
                <a:ea typeface="Meiryo UI" panose="020B0604030504040204" pitchFamily="50" charset="-128"/>
                <a:cs typeface="Meiryo UI" panose="020B0604030504040204" pitchFamily="50" charset="-128"/>
              </a:rPr>
              <a:t>を申し受けます。</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spcBef>
                <a:spcPts val="300"/>
              </a:spcBef>
            </a:pPr>
            <a:r>
              <a:rPr lang="ja-JP" altLang="en-US" sz="700">
                <a:latin typeface="Meiryo UI" panose="020B0604030504040204" pitchFamily="50" charset="-128"/>
                <a:ea typeface="Meiryo UI" panose="020B0604030504040204" pitchFamily="50" charset="-128"/>
                <a:cs typeface="Meiryo UI" panose="020B0604030504040204" pitchFamily="50" charset="-128"/>
              </a:rPr>
              <a:t>該当作業につきましてはおし込み時に弊社担当から確認のうえ、ご了承いただいた場合に受領確認をお戻しします。</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正方形/長方形 149"/>
          <p:cNvSpPr/>
          <p:nvPr/>
        </p:nvSpPr>
        <p:spPr>
          <a:xfrm>
            <a:off x="5345907" y="1809421"/>
            <a:ext cx="1343432" cy="138499"/>
          </a:xfrm>
          <a:prstGeom prst="rect">
            <a:avLst/>
          </a:prstGeom>
          <a:noFill/>
        </p:spPr>
        <p:txBody>
          <a:bodyPr wrap="square" lIns="0" tIns="0" rIns="0" bIns="0">
            <a:spAutoFit/>
          </a:bodyPr>
          <a:lstStyle/>
          <a:p>
            <a:pPr marL="180975" indent="-180975" fontAlgn="base">
              <a:spcBef>
                <a:spcPct val="0"/>
              </a:spcBef>
              <a:spcAft>
                <a:spcPct val="0"/>
              </a:spcAft>
            </a:pPr>
            <a:r>
              <a:rPr kumimoji="0" lang="en-US" altLang="ja-JP" sz="900" b="1">
                <a:latin typeface="Meiryo UI" panose="020B0604030504040204" pitchFamily="50" charset="-128"/>
                <a:ea typeface="Meiryo UI" panose="020B0604030504040204" pitchFamily="50" charset="-128"/>
                <a:cs typeface="Meiryo UI" panose="020B0604030504040204" pitchFamily="50" charset="-128"/>
              </a:rPr>
              <a:t>【B】</a:t>
            </a:r>
            <a:r>
              <a:rPr kumimoji="0" lang="ja-JP" altLang="en-US" sz="900" b="1">
                <a:latin typeface="Meiryo UI" panose="020B0604030504040204" pitchFamily="50" charset="-128"/>
                <a:ea typeface="Meiryo UI" panose="020B0604030504040204" pitchFamily="50" charset="-128"/>
                <a:cs typeface="Meiryo UI" panose="020B0604030504040204" pitchFamily="50" charset="-128"/>
              </a:rPr>
              <a:t>緊急対応料</a:t>
            </a:r>
          </a:p>
        </p:txBody>
      </p:sp>
      <p:sp>
        <p:nvSpPr>
          <p:cNvPr id="151" name="正方形/長方形 150"/>
          <p:cNvSpPr/>
          <p:nvPr/>
        </p:nvSpPr>
        <p:spPr>
          <a:xfrm>
            <a:off x="5470009" y="2004863"/>
            <a:ext cx="4223208" cy="1077218"/>
          </a:xfrm>
          <a:prstGeom prst="rect">
            <a:avLst/>
          </a:prstGeom>
          <a:noFill/>
        </p:spPr>
        <p:txBody>
          <a:bodyPr vert="horz" wrap="square" lIns="0" tIns="0" rIns="0" bIns="0" rtlCol="0">
            <a:spAutoFit/>
          </a:bodyPr>
          <a:lstStyle/>
          <a:p>
            <a:pPr>
              <a:lnSpc>
                <a:spcPts val="900"/>
              </a:lnSpc>
              <a:spcBef>
                <a:spcPts val="300"/>
              </a:spcBef>
            </a:pPr>
            <a:r>
              <a:rPr lang="en-US" altLang="ja-JP" sz="700" b="1">
                <a:latin typeface="Meiryo UI" panose="020B0604030504040204" pitchFamily="50" charset="-128"/>
                <a:ea typeface="Meiryo UI" panose="020B0604030504040204" pitchFamily="50" charset="-128"/>
                <a:cs typeface="Meiryo UI" panose="020B0604030504040204" pitchFamily="50" charset="-128"/>
              </a:rPr>
              <a:t>〈</a:t>
            </a:r>
            <a:r>
              <a:rPr lang="ja-JP" altLang="en-US" sz="700" b="1">
                <a:latin typeface="Meiryo UI" panose="020B0604030504040204" pitchFamily="50" charset="-128"/>
                <a:ea typeface="Meiryo UI" panose="020B0604030504040204" pitchFamily="50" charset="-128"/>
                <a:cs typeface="Meiryo UI" panose="020B0604030504040204" pitchFamily="50" charset="-128"/>
              </a:rPr>
              <a:t>申し込み</a:t>
            </a:r>
            <a:r>
              <a:rPr lang="en-US" altLang="ja-JP" sz="700" b="1">
                <a:latin typeface="Meiryo UI" panose="020B0604030504040204" pitchFamily="50" charset="-128"/>
                <a:ea typeface="Meiryo UI" panose="020B0604030504040204" pitchFamily="50" charset="-128"/>
                <a:cs typeface="Meiryo UI" panose="020B0604030504040204" pitchFamily="50" charset="-128"/>
              </a:rPr>
              <a:t>〉</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spcBef>
                <a:spcPts val="300"/>
              </a:spcBef>
            </a:pPr>
            <a:r>
              <a:rPr lang="ja-JP" altLang="en-US" sz="700">
                <a:latin typeface="Meiryo UI" panose="020B0604030504040204" pitchFamily="50" charset="-128"/>
                <a:ea typeface="Meiryo UI" panose="020B0604030504040204" pitchFamily="50" charset="-128"/>
                <a:cs typeface="Meiryo UI" panose="020B0604030504040204" pitchFamily="50" charset="-128"/>
              </a:rPr>
              <a:t>申し込みが</a:t>
            </a:r>
            <a:r>
              <a:rPr lang="en-US" altLang="ja-JP" sz="700">
                <a:latin typeface="Meiryo UI" panose="020B0604030504040204" pitchFamily="50" charset="-128"/>
                <a:ea typeface="Meiryo UI" panose="020B0604030504040204" pitchFamily="50" charset="-128"/>
                <a:cs typeface="Meiryo UI" panose="020B0604030504040204" pitchFamily="50" charset="-128"/>
              </a:rPr>
              <a:t>8</a:t>
            </a:r>
            <a:r>
              <a:rPr lang="ja-JP" altLang="en-US" sz="700">
                <a:latin typeface="Meiryo UI" panose="020B0604030504040204" pitchFamily="50" charset="-128"/>
                <a:ea typeface="Meiryo UI" panose="020B0604030504040204" pitchFamily="50" charset="-128"/>
                <a:cs typeface="Meiryo UI" panose="020B0604030504040204" pitchFamily="50" charset="-128"/>
              </a:rPr>
              <a:t>営業日前</a:t>
            </a:r>
            <a:r>
              <a:rPr lang="en-US" altLang="ja-JP" sz="700">
                <a:latin typeface="Meiryo UI" panose="020B0604030504040204" pitchFamily="50" charset="-128"/>
                <a:ea typeface="Meiryo UI" panose="020B0604030504040204" pitchFamily="50" charset="-128"/>
                <a:cs typeface="Meiryo UI" panose="020B0604030504040204" pitchFamily="50" charset="-128"/>
              </a:rPr>
              <a:t>(</a:t>
            </a:r>
            <a:r>
              <a:rPr lang="ja-JP" altLang="en-US" sz="700">
                <a:latin typeface="Meiryo UI" panose="020B0604030504040204" pitchFamily="50" charset="-128"/>
                <a:ea typeface="Meiryo UI" panose="020B0604030504040204" pitchFamily="50" charset="-128"/>
                <a:cs typeface="Meiryo UI" panose="020B0604030504040204" pitchFamily="50" charset="-128"/>
              </a:rPr>
              <a:t>レスポンシブ対応の場合</a:t>
            </a:r>
            <a:r>
              <a:rPr lang="en-US" altLang="ja-JP" sz="700">
                <a:latin typeface="Meiryo UI" panose="020B0604030504040204" pitchFamily="50" charset="-128"/>
                <a:ea typeface="Meiryo UI" panose="020B0604030504040204" pitchFamily="50" charset="-128"/>
                <a:cs typeface="Meiryo UI" panose="020B0604030504040204" pitchFamily="50" charset="-128"/>
              </a:rPr>
              <a:t>10</a:t>
            </a:r>
            <a:r>
              <a:rPr lang="ja-JP" altLang="en-US" sz="700">
                <a:latin typeface="Meiryo UI" panose="020B0604030504040204" pitchFamily="50" charset="-128"/>
                <a:ea typeface="Meiryo UI" panose="020B0604030504040204" pitchFamily="50" charset="-128"/>
                <a:cs typeface="Meiryo UI" panose="020B0604030504040204" pitchFamily="50" charset="-128"/>
              </a:rPr>
              <a:t>営業日前</a:t>
            </a:r>
            <a:r>
              <a:rPr lang="en-US" altLang="ja-JP" sz="700">
                <a:latin typeface="Meiryo UI" panose="020B0604030504040204" pitchFamily="50" charset="-128"/>
                <a:ea typeface="Meiryo UI" panose="020B0604030504040204" pitchFamily="50" charset="-128"/>
                <a:cs typeface="Meiryo UI" panose="020B0604030504040204" pitchFamily="50" charset="-128"/>
              </a:rPr>
              <a:t>)</a:t>
            </a:r>
            <a:r>
              <a:rPr lang="ja-JP" altLang="en-US" sz="700">
                <a:latin typeface="Meiryo UI" panose="020B0604030504040204" pitchFamily="50" charset="-128"/>
                <a:ea typeface="Meiryo UI" panose="020B0604030504040204" pitchFamily="50" charset="-128"/>
                <a:cs typeface="Meiryo UI" panose="020B0604030504040204" pitchFamily="50" charset="-128"/>
              </a:rPr>
              <a:t>の午後</a:t>
            </a:r>
            <a:r>
              <a:rPr lang="en-US" altLang="ja-JP" sz="700">
                <a:latin typeface="Meiryo UI" panose="020B0604030504040204" pitchFamily="50" charset="-128"/>
                <a:ea typeface="Meiryo UI" panose="020B0604030504040204" pitchFamily="50" charset="-128"/>
                <a:cs typeface="Meiryo UI" panose="020B0604030504040204" pitchFamily="50" charset="-128"/>
              </a:rPr>
              <a:t>5</a:t>
            </a:r>
            <a:r>
              <a:rPr lang="ja-JP" altLang="en-US" sz="700">
                <a:latin typeface="Meiryo UI" panose="020B0604030504040204" pitchFamily="50" charset="-128"/>
                <a:ea typeface="Meiryo UI" panose="020B0604030504040204" pitchFamily="50" charset="-128"/>
                <a:cs typeface="Meiryo UI" panose="020B0604030504040204" pitchFamily="50" charset="-128"/>
              </a:rPr>
              <a:t>時以降、</a:t>
            </a:r>
            <a:r>
              <a:rPr lang="en-US" altLang="ja-JP" sz="700">
                <a:latin typeface="Meiryo UI" panose="020B0604030504040204" pitchFamily="50" charset="-128"/>
                <a:ea typeface="Meiryo UI" panose="020B0604030504040204" pitchFamily="50" charset="-128"/>
                <a:cs typeface="Meiryo UI" panose="020B0604030504040204" pitchFamily="50" charset="-128"/>
              </a:rPr>
              <a:t>6</a:t>
            </a:r>
            <a:r>
              <a:rPr lang="ja-JP" altLang="en-US" sz="700">
                <a:latin typeface="Meiryo UI" panose="020B0604030504040204" pitchFamily="50" charset="-128"/>
                <a:ea typeface="Meiryo UI" panose="020B0604030504040204" pitchFamily="50" charset="-128"/>
                <a:cs typeface="Meiryo UI" panose="020B0604030504040204" pitchFamily="50" charset="-128"/>
              </a:rPr>
              <a:t>営業日前までの場合、緊急作業費として</a:t>
            </a:r>
            <a:r>
              <a:rPr lang="en-US" altLang="ja-JP" sz="700">
                <a:solidFill>
                  <a:schemeClr val="accent2"/>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700">
                <a:solidFill>
                  <a:schemeClr val="accent2"/>
                </a:solidFill>
                <a:latin typeface="Meiryo UI" panose="020B0604030504040204" pitchFamily="50" charset="-128"/>
                <a:ea typeface="Meiryo UI" panose="020B0604030504040204" pitchFamily="50" charset="-128"/>
                <a:cs typeface="Meiryo UI" panose="020B0604030504040204" pitchFamily="50" charset="-128"/>
              </a:rPr>
              <a:t>万円</a:t>
            </a:r>
            <a:r>
              <a:rPr lang="ja-JP" altLang="en-US" sz="700">
                <a:latin typeface="Meiryo UI" panose="020B0604030504040204" pitchFamily="50" charset="-128"/>
                <a:ea typeface="Meiryo UI" panose="020B0604030504040204" pitchFamily="50" charset="-128"/>
                <a:cs typeface="Meiryo UI" panose="020B0604030504040204" pitchFamily="50" charset="-128"/>
              </a:rPr>
              <a:t>を申し受けます。</a:t>
            </a:r>
            <a:r>
              <a:rPr lang="en-US" altLang="ja-JP" sz="700">
                <a:latin typeface="Meiryo UI" panose="020B0604030504040204" pitchFamily="50" charset="-128"/>
                <a:ea typeface="Meiryo UI" panose="020B0604030504040204" pitchFamily="50" charset="-128"/>
                <a:cs typeface="Meiryo UI" panose="020B0604030504040204" pitchFamily="50" charset="-128"/>
              </a:rPr>
              <a:t>5</a:t>
            </a:r>
            <a:r>
              <a:rPr lang="ja-JP" altLang="en-US" sz="700">
                <a:latin typeface="Meiryo UI" panose="020B0604030504040204" pitchFamily="50" charset="-128"/>
                <a:ea typeface="Meiryo UI" panose="020B0604030504040204" pitchFamily="50" charset="-128"/>
                <a:cs typeface="Meiryo UI" panose="020B0604030504040204" pitchFamily="50" charset="-128"/>
              </a:rPr>
              <a:t>営業日前以降の申し込みはできません。</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spcBef>
                <a:spcPts val="300"/>
              </a:spcBef>
            </a:pPr>
            <a:r>
              <a:rPr lang="en-US" altLang="ja-JP" sz="700" b="1">
                <a:latin typeface="Meiryo UI" panose="020B0604030504040204" pitchFamily="50" charset="-128"/>
                <a:ea typeface="Meiryo UI" panose="020B0604030504040204" pitchFamily="50" charset="-128"/>
                <a:cs typeface="Meiryo UI" panose="020B0604030504040204" pitchFamily="50" charset="-128"/>
              </a:rPr>
              <a:t>〈</a:t>
            </a:r>
            <a:r>
              <a:rPr lang="ja-JP" altLang="en-US" sz="700" b="1">
                <a:latin typeface="Meiryo UI" panose="020B0604030504040204" pitchFamily="50" charset="-128"/>
                <a:ea typeface="Meiryo UI" panose="020B0604030504040204" pitchFamily="50" charset="-128"/>
                <a:cs typeface="Meiryo UI" panose="020B0604030504040204" pitchFamily="50" charset="-128"/>
              </a:rPr>
              <a:t>原稿</a:t>
            </a:r>
            <a:r>
              <a:rPr lang="en-US" altLang="ja-JP" sz="700" b="1">
                <a:latin typeface="Meiryo UI" panose="020B0604030504040204" pitchFamily="50" charset="-128"/>
                <a:ea typeface="Meiryo UI" panose="020B0604030504040204" pitchFamily="50" charset="-128"/>
                <a:cs typeface="Meiryo UI" panose="020B0604030504040204" pitchFamily="50" charset="-128"/>
              </a:rPr>
              <a:t>〉</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spcBef>
                <a:spcPts val="300"/>
              </a:spcBef>
            </a:pPr>
            <a:r>
              <a:rPr lang="ja-JP" altLang="en-US" sz="700">
                <a:latin typeface="Meiryo UI" panose="020B0604030504040204" pitchFamily="50" charset="-128"/>
                <a:ea typeface="Meiryo UI" panose="020B0604030504040204" pitchFamily="50" charset="-128"/>
                <a:cs typeface="Meiryo UI" panose="020B0604030504040204" pitchFamily="50" charset="-128"/>
              </a:rPr>
              <a:t>ブラウザでの校了のご連絡が</a:t>
            </a:r>
            <a:r>
              <a:rPr lang="en-US" altLang="ja-JP" sz="700">
                <a:latin typeface="Meiryo UI" panose="020B0604030504040204" pitchFamily="50" charset="-128"/>
                <a:ea typeface="Meiryo UI" panose="020B0604030504040204" pitchFamily="50" charset="-128"/>
                <a:cs typeface="Meiryo UI" panose="020B0604030504040204" pitchFamily="50" charset="-128"/>
              </a:rPr>
              <a:t>4</a:t>
            </a:r>
            <a:r>
              <a:rPr lang="ja-JP" altLang="en-US" sz="700">
                <a:latin typeface="Meiryo UI" panose="020B0604030504040204" pitchFamily="50" charset="-128"/>
                <a:ea typeface="Meiryo UI" panose="020B0604030504040204" pitchFamily="50" charset="-128"/>
                <a:cs typeface="Meiryo UI" panose="020B0604030504040204" pitchFamily="50" charset="-128"/>
              </a:rPr>
              <a:t>営業日前の午後</a:t>
            </a:r>
            <a:r>
              <a:rPr lang="en-US" altLang="ja-JP" sz="700">
                <a:latin typeface="Meiryo UI" panose="020B0604030504040204" pitchFamily="50" charset="-128"/>
                <a:ea typeface="Meiryo UI" panose="020B0604030504040204" pitchFamily="50" charset="-128"/>
                <a:cs typeface="Meiryo UI" panose="020B0604030504040204" pitchFamily="50" charset="-128"/>
              </a:rPr>
              <a:t>5</a:t>
            </a:r>
            <a:r>
              <a:rPr lang="ja-JP" altLang="en-US" sz="700">
                <a:latin typeface="Meiryo UI" panose="020B0604030504040204" pitchFamily="50" charset="-128"/>
                <a:ea typeface="Meiryo UI" panose="020B0604030504040204" pitchFamily="50" charset="-128"/>
                <a:cs typeface="Meiryo UI" panose="020B0604030504040204" pitchFamily="50" charset="-128"/>
              </a:rPr>
              <a:t>時以降となった場合、</a:t>
            </a:r>
            <a:r>
              <a:rPr lang="ja-JP" altLang="en-US" sz="700">
                <a:solidFill>
                  <a:schemeClr val="accent2"/>
                </a:solidFill>
                <a:latin typeface="Meiryo UI" panose="020B0604030504040204" pitchFamily="50" charset="-128"/>
                <a:ea typeface="Meiryo UI" panose="020B0604030504040204" pitchFamily="50" charset="-128"/>
                <a:cs typeface="Meiryo UI" panose="020B0604030504040204" pitchFamily="50" charset="-128"/>
              </a:rPr>
              <a:t>申し込み遅延の作業費とは別に校了遅延による緊急作業費</a:t>
            </a:r>
            <a:r>
              <a:rPr lang="en-US" altLang="ja-JP" sz="700">
                <a:solidFill>
                  <a:schemeClr val="accent2"/>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700">
                <a:solidFill>
                  <a:schemeClr val="accent2"/>
                </a:solidFill>
                <a:latin typeface="Meiryo UI" panose="020B0604030504040204" pitchFamily="50" charset="-128"/>
                <a:ea typeface="Meiryo UI" panose="020B0604030504040204" pitchFamily="50" charset="-128"/>
                <a:cs typeface="Meiryo UI" panose="020B0604030504040204" pitchFamily="50" charset="-128"/>
              </a:rPr>
              <a:t>万円</a:t>
            </a:r>
            <a:r>
              <a:rPr lang="ja-JP" altLang="en-US" sz="700">
                <a:latin typeface="Meiryo UI" panose="020B0604030504040204" pitchFamily="50" charset="-128"/>
                <a:ea typeface="Meiryo UI" panose="020B0604030504040204" pitchFamily="50" charset="-128"/>
                <a:cs typeface="Meiryo UI" panose="020B0604030504040204" pitchFamily="50" charset="-128"/>
              </a:rPr>
              <a:t>を申し受けます。</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spcBef>
                <a:spcPts val="300"/>
              </a:spcBef>
            </a:pPr>
            <a:r>
              <a:rPr lang="ja-JP" altLang="en-US" sz="700">
                <a:latin typeface="Meiryo UI" panose="020B0604030504040204" pitchFamily="50" charset="-128"/>
                <a:ea typeface="Meiryo UI" panose="020B0604030504040204" pitchFamily="50" charset="-128"/>
                <a:cs typeface="Meiryo UI" panose="020B0604030504040204" pitchFamily="50" charset="-128"/>
              </a:rPr>
              <a:t>それ以降となる場合は配信日を変更していただく場合もございます。また、</a:t>
            </a:r>
            <a:r>
              <a:rPr lang="en-US" altLang="ja-JP" sz="700">
                <a:latin typeface="Meiryo UI" panose="020B0604030504040204" pitchFamily="50" charset="-128"/>
                <a:ea typeface="Meiryo UI" panose="020B0604030504040204" pitchFamily="50" charset="-128"/>
                <a:cs typeface="Meiryo UI" panose="020B0604030504040204" pitchFamily="50" charset="-128"/>
              </a:rPr>
              <a:t>4</a:t>
            </a:r>
            <a:r>
              <a:rPr lang="ja-JP" altLang="en-US" sz="700">
                <a:latin typeface="Meiryo UI" panose="020B0604030504040204" pitchFamily="50" charset="-128"/>
                <a:ea typeface="Meiryo UI" panose="020B0604030504040204" pitchFamily="50" charset="-128"/>
                <a:cs typeface="Meiryo UI" panose="020B0604030504040204" pitchFamily="50" charset="-128"/>
              </a:rPr>
              <a:t>営業日前以降はいかなる状況でも初稿の入稿は固くお断りします。</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p:txBody>
      </p:sp>
      <p:sp>
        <p:nvSpPr>
          <p:cNvPr id="152" name="正方形/長方形 151"/>
          <p:cNvSpPr/>
          <p:nvPr/>
        </p:nvSpPr>
        <p:spPr>
          <a:xfrm>
            <a:off x="5344562" y="3151026"/>
            <a:ext cx="1344677" cy="138499"/>
          </a:xfrm>
          <a:prstGeom prst="rect">
            <a:avLst/>
          </a:prstGeom>
          <a:noFill/>
        </p:spPr>
        <p:txBody>
          <a:bodyPr wrap="square" lIns="0" tIns="0" rIns="0" bIns="0">
            <a:spAutoFit/>
          </a:bodyPr>
          <a:lstStyle/>
          <a:p>
            <a:pPr marL="180975" indent="-180975" fontAlgn="base">
              <a:spcBef>
                <a:spcPct val="0"/>
              </a:spcBef>
              <a:spcAft>
                <a:spcPct val="0"/>
              </a:spcAft>
            </a:pPr>
            <a:r>
              <a:rPr kumimoji="0" lang="en-US" altLang="ja-JP" sz="900" b="1">
                <a:latin typeface="Meiryo UI" panose="020B0604030504040204" pitchFamily="50" charset="-128"/>
                <a:ea typeface="Meiryo UI" panose="020B0604030504040204" pitchFamily="50" charset="-128"/>
                <a:cs typeface="Meiryo UI" panose="020B0604030504040204" pitchFamily="50" charset="-128"/>
              </a:rPr>
              <a:t>【C】</a:t>
            </a:r>
            <a:r>
              <a:rPr kumimoji="0" lang="ja-JP" altLang="en-US" sz="900" b="1">
                <a:latin typeface="Meiryo UI" panose="020B0604030504040204" pitchFamily="50" charset="-128"/>
                <a:ea typeface="Meiryo UI" panose="020B0604030504040204" pitchFamily="50" charset="-128"/>
                <a:cs typeface="Meiryo UI" panose="020B0604030504040204" pitchFamily="50" charset="-128"/>
              </a:rPr>
              <a:t>変更作業料</a:t>
            </a:r>
          </a:p>
        </p:txBody>
      </p:sp>
      <p:sp>
        <p:nvSpPr>
          <p:cNvPr id="153" name="正方形/長方形 152"/>
          <p:cNvSpPr/>
          <p:nvPr/>
        </p:nvSpPr>
        <p:spPr>
          <a:xfrm>
            <a:off x="5467921" y="3334167"/>
            <a:ext cx="4223208" cy="1084912"/>
          </a:xfrm>
          <a:prstGeom prst="rect">
            <a:avLst/>
          </a:prstGeom>
          <a:noFill/>
        </p:spPr>
        <p:txBody>
          <a:bodyPr vert="horz" wrap="square" lIns="0" tIns="0" rIns="0" bIns="0" rtlCol="0">
            <a:spAutoFit/>
          </a:bodyPr>
          <a:lstStyle/>
          <a:p>
            <a:pPr>
              <a:lnSpc>
                <a:spcPts val="900"/>
              </a:lnSpc>
              <a:spcBef>
                <a:spcPts val="300"/>
              </a:spcBef>
            </a:pPr>
            <a:r>
              <a:rPr lang="en-US" altLang="ja-JP" sz="700" b="1">
                <a:latin typeface="Meiryo UI" panose="020B0604030504040204" pitchFamily="50" charset="-128"/>
                <a:ea typeface="Meiryo UI" panose="020B0604030504040204" pitchFamily="50" charset="-128"/>
                <a:cs typeface="Meiryo UI" panose="020B0604030504040204" pitchFamily="50" charset="-128"/>
              </a:rPr>
              <a:t>〈</a:t>
            </a:r>
            <a:r>
              <a:rPr lang="ja-JP" altLang="en-US" sz="700" b="1">
                <a:latin typeface="Meiryo UI" panose="020B0604030504040204" pitchFamily="50" charset="-128"/>
                <a:ea typeface="Meiryo UI" panose="020B0604030504040204" pitchFamily="50" charset="-128"/>
                <a:cs typeface="Meiryo UI" panose="020B0604030504040204" pitchFamily="50" charset="-128"/>
              </a:rPr>
              <a:t>配信条件変更</a:t>
            </a:r>
            <a:r>
              <a:rPr lang="en-US" altLang="ja-JP" sz="700" b="1">
                <a:latin typeface="Meiryo UI" panose="020B0604030504040204" pitchFamily="50" charset="-128"/>
                <a:ea typeface="Meiryo UI" panose="020B0604030504040204" pitchFamily="50" charset="-128"/>
                <a:cs typeface="Meiryo UI" panose="020B0604030504040204" pitchFamily="50" charset="-128"/>
              </a:rPr>
              <a:t>〉</a:t>
            </a:r>
          </a:p>
          <a:p>
            <a:r>
              <a:rPr lang="ja-JP" altLang="en-US" sz="700">
                <a:latin typeface="Meiryo UI" panose="020B0604030504040204" pitchFamily="50" charset="-128"/>
                <a:ea typeface="Meiryo UI" panose="020B0604030504040204" pitchFamily="50" charset="-128"/>
                <a:cs typeface="Meiryo UI" panose="020B0604030504040204" pitchFamily="50" charset="-128"/>
              </a:rPr>
              <a:t>申し込み領後、</a:t>
            </a:r>
            <a:r>
              <a:rPr lang="en-US" altLang="ja-JP" sz="700">
                <a:latin typeface="Meiryo UI" panose="020B0604030504040204" pitchFamily="50" charset="-128"/>
                <a:ea typeface="Meiryo UI" panose="020B0604030504040204" pitchFamily="50" charset="-128"/>
                <a:cs typeface="Meiryo UI" panose="020B0604030504040204" pitchFamily="50" charset="-128"/>
              </a:rPr>
              <a:t>3</a:t>
            </a:r>
            <a:r>
              <a:rPr lang="ja-JP" altLang="en-US" sz="700">
                <a:latin typeface="Meiryo UI" panose="020B0604030504040204" pitchFamily="50" charset="-128"/>
                <a:ea typeface="Meiryo UI" panose="020B0604030504040204" pitchFamily="50" charset="-128"/>
                <a:cs typeface="Meiryo UI" panose="020B0604030504040204" pitchFamily="50" charset="-128"/>
              </a:rPr>
              <a:t>営業日前の午後３時を過ぎてからの抽出属性の変更／件数の変更につきましては特別変更作業費として</a:t>
            </a:r>
            <a:r>
              <a:rPr lang="en-US" altLang="ja-JP" sz="700">
                <a:solidFill>
                  <a:schemeClr val="accent2"/>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700">
                <a:solidFill>
                  <a:schemeClr val="accent2"/>
                </a:solidFill>
                <a:latin typeface="Meiryo UI" panose="020B0604030504040204" pitchFamily="50" charset="-128"/>
                <a:ea typeface="Meiryo UI" panose="020B0604030504040204" pitchFamily="50" charset="-128"/>
                <a:cs typeface="Meiryo UI" panose="020B0604030504040204" pitchFamily="50" charset="-128"/>
              </a:rPr>
              <a:t>万円</a:t>
            </a:r>
            <a:r>
              <a:rPr lang="ja-JP" altLang="en-US" sz="700">
                <a:latin typeface="Meiryo UI" panose="020B0604030504040204" pitchFamily="50" charset="-128"/>
                <a:ea typeface="Meiryo UI" panose="020B0604030504040204" pitchFamily="50" charset="-128"/>
                <a:cs typeface="Meiryo UI" panose="020B0604030504040204" pitchFamily="50" charset="-128"/>
              </a:rPr>
              <a:t>を申し受けます。また、</a:t>
            </a:r>
            <a:r>
              <a:rPr lang="en-US" altLang="ja-JP" sz="700">
                <a:latin typeface="Meiryo UI" panose="020B0604030504040204" pitchFamily="50" charset="-128"/>
                <a:ea typeface="Meiryo UI" panose="020B0604030504040204" pitchFamily="50" charset="-128"/>
                <a:cs typeface="Meiryo UI" panose="020B0604030504040204" pitchFamily="50" charset="-128"/>
              </a:rPr>
              <a:t>2</a:t>
            </a:r>
            <a:r>
              <a:rPr lang="ja-JP" altLang="en-US" sz="700">
                <a:latin typeface="Meiryo UI" panose="020B0604030504040204" pitchFamily="50" charset="-128"/>
                <a:ea typeface="Meiryo UI" panose="020B0604030504040204" pitchFamily="50" charset="-128"/>
                <a:cs typeface="Meiryo UI" panose="020B0604030504040204" pitchFamily="50" charset="-128"/>
              </a:rPr>
              <a:t>営業日前の午前</a:t>
            </a:r>
            <a:r>
              <a:rPr lang="en-US" altLang="ja-JP" sz="700">
                <a:latin typeface="Meiryo UI" panose="020B0604030504040204" pitchFamily="50" charset="-128"/>
                <a:ea typeface="Meiryo UI" panose="020B0604030504040204" pitchFamily="50" charset="-128"/>
                <a:cs typeface="Meiryo UI" panose="020B0604030504040204" pitchFamily="50" charset="-128"/>
              </a:rPr>
              <a:t>10</a:t>
            </a:r>
            <a:r>
              <a:rPr lang="ja-JP" altLang="en-US" sz="700">
                <a:latin typeface="Meiryo UI" panose="020B0604030504040204" pitchFamily="50" charset="-128"/>
                <a:ea typeface="Meiryo UI" panose="020B0604030504040204" pitchFamily="50" charset="-128"/>
                <a:cs typeface="Meiryo UI" panose="020B0604030504040204" pitchFamily="50" charset="-128"/>
              </a:rPr>
              <a:t>時以降の変更はお受けできません。</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a:latin typeface="Meiryo UI" panose="020B0604030504040204" pitchFamily="50" charset="-128"/>
              <a:ea typeface="Meiryo UI" panose="020B0604030504040204" pitchFamily="50" charset="-128"/>
              <a:cs typeface="Meiryo UI" panose="020B0604030504040204" pitchFamily="50" charset="-128"/>
            </a:endParaRPr>
          </a:p>
          <a:p>
            <a:r>
              <a:rPr lang="en-US" altLang="ja-JP" sz="700" b="1">
                <a:latin typeface="Meiryo UI" panose="020B0604030504040204" pitchFamily="50" charset="-128"/>
                <a:ea typeface="Meiryo UI" panose="020B0604030504040204" pitchFamily="50" charset="-128"/>
                <a:cs typeface="Meiryo UI" panose="020B0604030504040204" pitchFamily="50" charset="-128"/>
              </a:rPr>
              <a:t>〈</a:t>
            </a:r>
            <a:r>
              <a:rPr lang="ja-JP" altLang="en-US" sz="700" b="1">
                <a:latin typeface="Meiryo UI" panose="020B0604030504040204" pitchFamily="50" charset="-128"/>
                <a:ea typeface="Meiryo UI" panose="020B0604030504040204" pitchFamily="50" charset="-128"/>
                <a:cs typeface="Meiryo UI" panose="020B0604030504040204" pitchFamily="50" charset="-128"/>
              </a:rPr>
              <a:t>テストメール配信後の原稿修正</a:t>
            </a:r>
            <a:r>
              <a:rPr lang="en-US" altLang="ja-JP" sz="700" b="1">
                <a:latin typeface="Meiryo UI" panose="020B0604030504040204" pitchFamily="50" charset="-128"/>
                <a:ea typeface="Meiryo UI" panose="020B0604030504040204" pitchFamily="50" charset="-128"/>
                <a:cs typeface="Meiryo UI" panose="020B0604030504040204" pitchFamily="50" charset="-128"/>
              </a:rPr>
              <a:t>〉</a:t>
            </a:r>
          </a:p>
          <a:p>
            <a:r>
              <a:rPr lang="en-US" altLang="ja-JP" sz="700">
                <a:solidFill>
                  <a:schemeClr val="accent2"/>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700">
                <a:solidFill>
                  <a:schemeClr val="accent2"/>
                </a:solidFill>
                <a:latin typeface="Meiryo UI" panose="020B0604030504040204" pitchFamily="50" charset="-128"/>
                <a:ea typeface="Meiryo UI" panose="020B0604030504040204" pitchFamily="50" charset="-128"/>
                <a:cs typeface="Meiryo UI" panose="020B0604030504040204" pitchFamily="50" charset="-128"/>
              </a:rPr>
              <a:t>営業日前の午後</a:t>
            </a:r>
            <a:r>
              <a:rPr lang="en-US" altLang="ja-JP" sz="700">
                <a:solidFill>
                  <a:schemeClr val="accent2"/>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700">
                <a:solidFill>
                  <a:schemeClr val="accent2"/>
                </a:solidFill>
                <a:latin typeface="Meiryo UI" panose="020B0604030504040204" pitchFamily="50" charset="-128"/>
                <a:ea typeface="Meiryo UI" panose="020B0604030504040204" pitchFamily="50" charset="-128"/>
                <a:cs typeface="Meiryo UI" panose="020B0604030504040204" pitchFamily="50" charset="-128"/>
              </a:rPr>
              <a:t>時以降の原稿修正（再入稿）はお受けできませんがテストメール配信後、修正が必要な場合に限り、</a:t>
            </a:r>
            <a:r>
              <a:rPr lang="en-US" altLang="ja-JP" sz="700">
                <a:solidFill>
                  <a:schemeClr val="accent2"/>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700">
                <a:solidFill>
                  <a:schemeClr val="accent2"/>
                </a:solidFill>
                <a:latin typeface="Meiryo UI" panose="020B0604030504040204" pitchFamily="50" charset="-128"/>
                <a:ea typeface="Meiryo UI" panose="020B0604030504040204" pitchFamily="50" charset="-128"/>
                <a:cs typeface="Meiryo UI" panose="020B0604030504040204" pitchFamily="50" charset="-128"/>
              </a:rPr>
              <a:t>営業日前の午後</a:t>
            </a:r>
            <a:r>
              <a:rPr lang="en-US" altLang="ja-JP" sz="700">
                <a:solidFill>
                  <a:schemeClr val="accent2"/>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700">
                <a:solidFill>
                  <a:schemeClr val="accent2"/>
                </a:solidFill>
                <a:latin typeface="Meiryo UI" panose="020B0604030504040204" pitchFamily="50" charset="-128"/>
                <a:ea typeface="Meiryo UI" panose="020B0604030504040204" pitchFamily="50" charset="-128"/>
                <a:cs typeface="Meiryo UI" panose="020B0604030504040204" pitchFamily="50" charset="-128"/>
              </a:rPr>
              <a:t>時までメールで修正依頼をお受けします。</a:t>
            </a:r>
            <a:r>
              <a:rPr lang="en-US" altLang="ja-JP" sz="700">
                <a:solidFill>
                  <a:schemeClr val="accent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700">
                <a:solidFill>
                  <a:schemeClr val="accent2"/>
                </a:solidFill>
                <a:latin typeface="Meiryo UI" panose="020B0604030504040204" pitchFamily="50" charset="-128"/>
                <a:ea typeface="Meiryo UI" panose="020B0604030504040204" pitchFamily="50" charset="-128"/>
                <a:cs typeface="Meiryo UI" panose="020B0604030504040204" pitchFamily="50" charset="-128"/>
              </a:rPr>
              <a:t>営業日前の午後</a:t>
            </a:r>
            <a:r>
              <a:rPr lang="en-US" altLang="ja-JP" sz="700">
                <a:solidFill>
                  <a:schemeClr val="accent2"/>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700">
                <a:solidFill>
                  <a:schemeClr val="accent2"/>
                </a:solidFill>
                <a:latin typeface="Meiryo UI" panose="020B0604030504040204" pitchFamily="50" charset="-128"/>
                <a:ea typeface="Meiryo UI" panose="020B0604030504040204" pitchFamily="50" charset="-128"/>
                <a:cs typeface="Meiryo UI" panose="020B0604030504040204" pitchFamily="50" charset="-128"/>
              </a:rPr>
              <a:t>時以降はいかなる修正もできません。</a:t>
            </a:r>
          </a:p>
          <a:p>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a:latin typeface="Meiryo UI" panose="020B0604030504040204" pitchFamily="50" charset="-128"/>
                <a:ea typeface="Meiryo UI" panose="020B0604030504040204" pitchFamily="50" charset="-128"/>
                <a:cs typeface="Meiryo UI" panose="020B0604030504040204" pitchFamily="50" charset="-128"/>
              </a:rPr>
              <a:t>また、メール受信者の不利益を防ぐための修正（固有名詞・イベント日時など）に限り、</a:t>
            </a:r>
            <a:r>
              <a:rPr lang="en-US" altLang="ja-JP" sz="700">
                <a:latin typeface="Meiryo UI" panose="020B0604030504040204" pitchFamily="50" charset="-128"/>
                <a:ea typeface="Meiryo UI" panose="020B0604030504040204" pitchFamily="50" charset="-128"/>
                <a:cs typeface="Meiryo UI" panose="020B0604030504040204" pitchFamily="50" charset="-128"/>
              </a:rPr>
              <a:t>1</a:t>
            </a:r>
            <a:r>
              <a:rPr lang="ja-JP" altLang="en-US" sz="700">
                <a:latin typeface="Meiryo UI" panose="020B0604030504040204" pitchFamily="50" charset="-128"/>
                <a:ea typeface="Meiryo UI" panose="020B0604030504040204" pitchFamily="50" charset="-128"/>
                <a:cs typeface="Meiryo UI" panose="020B0604030504040204" pitchFamily="50" charset="-128"/>
              </a:rPr>
              <a:t>営業日前の午前</a:t>
            </a:r>
            <a:r>
              <a:rPr lang="en-US" altLang="ja-JP" sz="700">
                <a:latin typeface="Meiryo UI" panose="020B0604030504040204" pitchFamily="50" charset="-128"/>
                <a:ea typeface="Meiryo UI" panose="020B0604030504040204" pitchFamily="50" charset="-128"/>
                <a:cs typeface="Meiryo UI" panose="020B0604030504040204" pitchFamily="50" charset="-128"/>
              </a:rPr>
              <a:t>10</a:t>
            </a:r>
            <a:r>
              <a:rPr lang="ja-JP" altLang="en-US" sz="700">
                <a:latin typeface="Meiryo UI" panose="020B0604030504040204" pitchFamily="50" charset="-128"/>
                <a:ea typeface="Meiryo UI" panose="020B0604030504040204" pitchFamily="50" charset="-128"/>
                <a:cs typeface="Meiryo UI" panose="020B0604030504040204" pitchFamily="50" charset="-128"/>
              </a:rPr>
              <a:t>時までにご連絡いただければ、配信延期の調整のみ可能です。いずれの場合も事前に弊社担当営業にご相談ください。</a:t>
            </a:r>
          </a:p>
        </p:txBody>
      </p:sp>
      <p:sp>
        <p:nvSpPr>
          <p:cNvPr id="154" name="正方形/長方形 153"/>
          <p:cNvSpPr/>
          <p:nvPr/>
        </p:nvSpPr>
        <p:spPr>
          <a:xfrm>
            <a:off x="5344562" y="4475656"/>
            <a:ext cx="1344677" cy="138499"/>
          </a:xfrm>
          <a:prstGeom prst="rect">
            <a:avLst/>
          </a:prstGeom>
          <a:noFill/>
        </p:spPr>
        <p:txBody>
          <a:bodyPr wrap="square" lIns="0" tIns="0" rIns="0" bIns="0">
            <a:spAutoFit/>
          </a:bodyPr>
          <a:lstStyle/>
          <a:p>
            <a:pPr marL="180975" indent="-180975" fontAlgn="base">
              <a:spcBef>
                <a:spcPct val="0"/>
              </a:spcBef>
              <a:spcAft>
                <a:spcPct val="0"/>
              </a:spcAft>
            </a:pPr>
            <a:r>
              <a:rPr kumimoji="0" lang="en-US" altLang="ja-JP" sz="900" b="1">
                <a:latin typeface="Meiryo UI" panose="020B0604030504040204" pitchFamily="50" charset="-128"/>
                <a:ea typeface="Meiryo UI" panose="020B0604030504040204" pitchFamily="50" charset="-128"/>
                <a:cs typeface="Meiryo UI" panose="020B0604030504040204" pitchFamily="50" charset="-128"/>
              </a:rPr>
              <a:t>【D】</a:t>
            </a:r>
            <a:r>
              <a:rPr kumimoji="0" lang="ja-JP" altLang="en-US" sz="900" b="1">
                <a:latin typeface="Meiryo UI" panose="020B0604030504040204" pitchFamily="50" charset="-128"/>
                <a:ea typeface="Meiryo UI" panose="020B0604030504040204" pitchFamily="50" charset="-128"/>
                <a:cs typeface="Meiryo UI" panose="020B0604030504040204" pitchFamily="50" charset="-128"/>
              </a:rPr>
              <a:t>キャンセル料</a:t>
            </a:r>
          </a:p>
        </p:txBody>
      </p:sp>
      <p:sp>
        <p:nvSpPr>
          <p:cNvPr id="155" name="正方形/長方形 154"/>
          <p:cNvSpPr/>
          <p:nvPr/>
        </p:nvSpPr>
        <p:spPr>
          <a:xfrm>
            <a:off x="5492349" y="4681969"/>
            <a:ext cx="4223209" cy="654025"/>
          </a:xfrm>
          <a:prstGeom prst="rect">
            <a:avLst/>
          </a:prstGeom>
          <a:noFill/>
        </p:spPr>
        <p:txBody>
          <a:bodyPr vert="horz" wrap="square" lIns="0" tIns="0" rIns="0" bIns="0" rtlCol="0">
            <a:spAutoFit/>
          </a:bodyPr>
          <a:lstStyle/>
          <a:p>
            <a:pPr>
              <a:lnSpc>
                <a:spcPts val="900"/>
              </a:lnSpc>
              <a:spcBef>
                <a:spcPts val="300"/>
              </a:spcBef>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原則としてテキスト版を含め</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日につき</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通となるよう配信調整を行っており、限られた配信枠を運用しております。このため万一の場合のキャンセル、延期についての規定を設けました。ご理解いただきますようお願い申し上げます。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spcBef>
                <a:spcPts val="300"/>
              </a:spcBef>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申し込み受領後のキャンセルに関しましては、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営業日前は配信料金総額の</a:t>
            </a:r>
            <a:r>
              <a:rPr lang="en-US" altLang="ja-JP" sz="700"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営業日以降</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営業日前</a:t>
            </a:r>
            <a:r>
              <a:rPr lang="en-US" altLang="ja-JP" sz="700"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700"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営業日前のキャンセルは不可、配信延期のみ可能です。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spcBef>
                <a:spcPts val="300"/>
              </a:spcBef>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原稿入稿後のキャンセルの場合は、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営業日前</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レスポンシブ対応の場合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営業日前</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であっても</a:t>
            </a:r>
            <a:r>
              <a:rPr lang="en-US" altLang="ja-JP" sz="700"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を申し受けます。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6" name="正方形/長方形 155"/>
          <p:cNvSpPr/>
          <p:nvPr/>
        </p:nvSpPr>
        <p:spPr>
          <a:xfrm>
            <a:off x="745121" y="3903934"/>
            <a:ext cx="1339761" cy="226800"/>
          </a:xfrm>
          <a:prstGeom prst="rect">
            <a:avLst/>
          </a:prstGeom>
          <a:solidFill>
            <a:srgbClr val="EDF4FB"/>
          </a:solidFill>
          <a:ln w="12700">
            <a:solidFill>
              <a:srgbClr val="003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57" name="テキスト ボックス 156"/>
          <p:cNvSpPr txBox="1"/>
          <p:nvPr/>
        </p:nvSpPr>
        <p:spPr>
          <a:xfrm>
            <a:off x="779251" y="3903934"/>
            <a:ext cx="1271503" cy="215444"/>
          </a:xfrm>
          <a:prstGeom prst="rect">
            <a:avLst/>
          </a:prstGeom>
          <a:noFill/>
        </p:spPr>
        <p:txBody>
          <a:bodyPr vert="horz" wrap="none" rtlCol="0">
            <a:spAutoFit/>
          </a:bodyPr>
          <a:lstStyle/>
          <a:p>
            <a:pPr algn="ctr"/>
            <a:r>
              <a:rPr lang="en-US" altLang="ja-JP" sz="800" b="1">
                <a:latin typeface="Meiryo UI" panose="020B0604030504040204" pitchFamily="50" charset="-128"/>
                <a:ea typeface="Meiryo UI" panose="020B0604030504040204" pitchFamily="50" charset="-128"/>
                <a:cs typeface="Meiryo UI" panose="020B0604030504040204" pitchFamily="50" charset="-128"/>
              </a:rPr>
              <a:t>4</a:t>
            </a:r>
            <a:r>
              <a:rPr lang="ja-JP" altLang="en-US" sz="800" b="1">
                <a:latin typeface="Meiryo UI" panose="020B0604030504040204" pitchFamily="50" charset="-128"/>
                <a:ea typeface="Meiryo UI" panose="020B0604030504040204" pitchFamily="50" charset="-128"/>
                <a:cs typeface="Meiryo UI" panose="020B0604030504040204" pitchFamily="50" charset="-128"/>
              </a:rPr>
              <a:t>営業日前  午後</a:t>
            </a:r>
            <a:r>
              <a:rPr lang="en-US" altLang="ja-JP" sz="800" b="1">
                <a:latin typeface="Meiryo UI" panose="020B0604030504040204" pitchFamily="50" charset="-128"/>
                <a:ea typeface="Meiryo UI" panose="020B0604030504040204" pitchFamily="50" charset="-128"/>
                <a:cs typeface="Meiryo UI" panose="020B0604030504040204" pitchFamily="50" charset="-128"/>
              </a:rPr>
              <a:t>5</a:t>
            </a:r>
            <a:r>
              <a:rPr lang="ja-JP" altLang="en-US" sz="800" b="1">
                <a:latin typeface="Meiryo UI" panose="020B0604030504040204" pitchFamily="50" charset="-128"/>
                <a:ea typeface="Meiryo UI" panose="020B0604030504040204" pitchFamily="50" charset="-128"/>
                <a:cs typeface="Meiryo UI" panose="020B0604030504040204" pitchFamily="50" charset="-128"/>
              </a:rPr>
              <a:t>時まで</a:t>
            </a:r>
          </a:p>
        </p:txBody>
      </p:sp>
      <p:sp>
        <p:nvSpPr>
          <p:cNvPr id="158" name="テキスト ボックス 157"/>
          <p:cNvSpPr txBox="1"/>
          <p:nvPr/>
        </p:nvSpPr>
        <p:spPr>
          <a:xfrm>
            <a:off x="2212916" y="4160185"/>
            <a:ext cx="1872307" cy="630942"/>
          </a:xfrm>
          <a:prstGeom prst="rect">
            <a:avLst/>
          </a:prstGeom>
          <a:noFill/>
        </p:spPr>
        <p:txBody>
          <a:bodyPr vert="horz" wrap="none" lIns="0" tIns="0" rIns="0" bIns="0" rtlCol="0">
            <a:spAutoFit/>
          </a:bodyPr>
          <a:lstStyle/>
          <a:p>
            <a:r>
              <a:rPr lang="ja-JP" altLang="en-US" sz="800">
                <a:latin typeface="Meiryo UI" panose="020B0604030504040204" pitchFamily="50" charset="-128"/>
                <a:ea typeface="Meiryo UI" panose="020B0604030504040204" pitchFamily="50" charset="-128"/>
                <a:cs typeface="Meiryo UI" panose="020B0604030504040204" pitchFamily="50" charset="-128"/>
              </a:rPr>
              <a:t>事務局からテスト配信メールを転送します。</a:t>
            </a:r>
            <a:endParaRPr lang="en-US" altLang="ja-JP" sz="80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a:latin typeface="Meiryo UI" panose="020B0604030504040204" pitchFamily="50" charset="-128"/>
                <a:ea typeface="Meiryo UI" panose="020B0604030504040204" pitchFamily="50" charset="-128"/>
                <a:cs typeface="Meiryo UI" panose="020B0604030504040204" pitchFamily="50" charset="-128"/>
              </a:rPr>
              <a:t>ブラウザー上でご確認ください（＝校了） 。</a:t>
            </a:r>
            <a:endParaRPr lang="ja-JP" altLang="en-US" sz="800">
              <a:solidFill>
                <a:srgbClr val="003964"/>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700">
                <a:solidFill>
                  <a:srgbClr val="003964"/>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700">
                <a:solidFill>
                  <a:srgbClr val="003964"/>
                </a:solidFill>
                <a:latin typeface="Meiryo UI" panose="020B0604030504040204" pitchFamily="50" charset="-128"/>
                <a:ea typeface="Meiryo UI" panose="020B0604030504040204" pitchFamily="50" charset="-128"/>
                <a:cs typeface="Meiryo UI" panose="020B0604030504040204" pitchFamily="50" charset="-128"/>
              </a:rPr>
              <a:t>営業日前の午後</a:t>
            </a:r>
            <a:r>
              <a:rPr lang="en-US" altLang="ja-JP" sz="700">
                <a:solidFill>
                  <a:srgbClr val="003964"/>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700">
                <a:solidFill>
                  <a:srgbClr val="003964"/>
                </a:solidFill>
                <a:latin typeface="Meiryo UI" panose="020B0604030504040204" pitchFamily="50" charset="-128"/>
                <a:ea typeface="Meiryo UI" panose="020B0604030504040204" pitchFamily="50" charset="-128"/>
                <a:cs typeface="Meiryo UI" panose="020B0604030504040204" pitchFamily="50" charset="-128"/>
              </a:rPr>
              <a:t>時までにお済ませください。</a:t>
            </a:r>
            <a:endParaRPr lang="en-US" altLang="ja-JP" sz="700">
              <a:solidFill>
                <a:srgbClr val="003964"/>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a:solidFill>
                <a:srgbClr val="003964"/>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700">
                <a:latin typeface="Meiryo UI" panose="020B0604030504040204" pitchFamily="50" charset="-128"/>
                <a:ea typeface="Meiryo UI" panose="020B0604030504040204" pitchFamily="50" charset="-128"/>
                <a:cs typeface="Meiryo UI" panose="020B0604030504040204" pitchFamily="50" charset="-128"/>
              </a:rPr>
              <a:t>表示崩れで修正が必要な場合はお知らせください</a:t>
            </a:r>
            <a:r>
              <a:rPr lang="ja-JP" altLang="en-US" sz="700">
                <a:solidFill>
                  <a:srgbClr val="003964"/>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700">
              <a:solidFill>
                <a:srgbClr val="003964"/>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700">
                <a:latin typeface="Meiryo UI" panose="020B0604030504040204" pitchFamily="50" charset="-128"/>
                <a:ea typeface="Meiryo UI" panose="020B0604030504040204" pitchFamily="50" charset="-128"/>
                <a:cs typeface="Meiryo UI" panose="020B0604030504040204" pitchFamily="50" charset="-128"/>
              </a:rPr>
              <a:t>表示崩れのみ弊社委託先で修正可。</a:t>
            </a:r>
          </a:p>
        </p:txBody>
      </p:sp>
      <p:sp>
        <p:nvSpPr>
          <p:cNvPr id="159" name="下矢印 158"/>
          <p:cNvSpPr/>
          <p:nvPr/>
        </p:nvSpPr>
        <p:spPr>
          <a:xfrm>
            <a:off x="1352149" y="4195588"/>
            <a:ext cx="136800" cy="542882"/>
          </a:xfrm>
          <a:prstGeom prst="downArrow">
            <a:avLst>
              <a:gd name="adj1" fmla="val 55152"/>
              <a:gd name="adj2" fmla="val 51110"/>
            </a:avLst>
          </a:prstGeom>
          <a:solidFill>
            <a:srgbClr val="003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65" name="正方形/長方形 164"/>
          <p:cNvSpPr/>
          <p:nvPr/>
        </p:nvSpPr>
        <p:spPr>
          <a:xfrm>
            <a:off x="5337768" y="5406539"/>
            <a:ext cx="1760335" cy="138499"/>
          </a:xfrm>
          <a:prstGeom prst="rect">
            <a:avLst/>
          </a:prstGeom>
          <a:noFill/>
        </p:spPr>
        <p:txBody>
          <a:bodyPr wrap="square" lIns="0" tIns="0" rIns="0" bIns="0">
            <a:spAutoFit/>
          </a:bodyPr>
          <a:lstStyle/>
          <a:p>
            <a:pPr marL="180975" indent="-180975" fontAlgn="base">
              <a:spcBef>
                <a:spcPct val="0"/>
              </a:spcBef>
              <a:spcAft>
                <a:spcPct val="0"/>
              </a:spcAft>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【E】</a:t>
            </a: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レスポンシブ対応作業料</a:t>
            </a:r>
          </a:p>
        </p:txBody>
      </p:sp>
      <p:sp>
        <p:nvSpPr>
          <p:cNvPr id="167" name="正方形/長方形 166"/>
          <p:cNvSpPr/>
          <p:nvPr/>
        </p:nvSpPr>
        <p:spPr>
          <a:xfrm>
            <a:off x="5481359" y="5623536"/>
            <a:ext cx="4223208" cy="258276"/>
          </a:xfrm>
          <a:prstGeom prst="rect">
            <a:avLst/>
          </a:prstGeom>
          <a:noFill/>
        </p:spPr>
        <p:txBody>
          <a:bodyPr vert="horz" wrap="square" lIns="0" tIns="0" rIns="0" bIns="0" rtlCol="0">
            <a:spAutoFit/>
          </a:bodyPr>
          <a:lstStyle/>
          <a:p>
            <a:pPr>
              <a:lnSpc>
                <a:spcPts val="900"/>
              </a:lnSpc>
              <a:spcBef>
                <a:spcPts val="300"/>
              </a:spcBef>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レスポンシブ原稿への対応につきましては、追加作業料として</a:t>
            </a:r>
            <a:r>
              <a:rPr lang="en-US" altLang="ja-JP" sz="700"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万円</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を申し受けます。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spcBef>
                <a:spcPts val="300"/>
              </a:spcBef>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配信をご希望される場合は、申し込み時にご指定ください。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Text Box 16">
            <a:extLst>
              <a:ext uri="{FF2B5EF4-FFF2-40B4-BE49-F238E27FC236}">
                <a16:creationId xmlns:a16="http://schemas.microsoft.com/office/drawing/2014/main" id="{1D01EC38-3990-4846-B0CA-63FD0A72BEF5}"/>
              </a:ext>
            </a:extLst>
          </p:cNvPr>
          <p:cNvSpPr txBox="1">
            <a:spLocks noChangeArrowheads="1"/>
          </p:cNvSpPr>
          <p:nvPr/>
        </p:nvSpPr>
        <p:spPr bwMode="auto">
          <a:xfrm>
            <a:off x="9030901" y="6239928"/>
            <a:ext cx="862737"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a:solidFill>
                  <a:srgbClr val="C00000"/>
                </a:solidFill>
                <a:latin typeface="Century Gothic"/>
                <a:ea typeface="HGPｺﾞｼｯｸM"/>
              </a:rPr>
              <a:t>2020.5.26</a:t>
            </a:r>
            <a:r>
              <a:rPr kumimoji="0" lang="ja-JP" altLang="en-US" sz="800">
                <a:solidFill>
                  <a:srgbClr val="C00000"/>
                </a:solidFill>
                <a:latin typeface="Century Gothic"/>
                <a:ea typeface="HGPｺﾞｼｯｸM"/>
              </a:rPr>
              <a:t>更新</a:t>
            </a:r>
          </a:p>
        </p:txBody>
      </p:sp>
      <p:sp>
        <p:nvSpPr>
          <p:cNvPr id="83" name="正方形/長方形 82">
            <a:extLst>
              <a:ext uri="{FF2B5EF4-FFF2-40B4-BE49-F238E27FC236}">
                <a16:creationId xmlns:a16="http://schemas.microsoft.com/office/drawing/2014/main" id="{FC8A835E-7473-4122-BA81-355619436CFC}"/>
              </a:ext>
            </a:extLst>
          </p:cNvPr>
          <p:cNvSpPr/>
          <p:nvPr/>
        </p:nvSpPr>
        <p:spPr>
          <a:xfrm>
            <a:off x="3329900" y="1543364"/>
            <a:ext cx="1880643" cy="230832"/>
          </a:xfrm>
          <a:prstGeom prst="rect">
            <a:avLst/>
          </a:prstGeom>
        </p:spPr>
        <p:txBody>
          <a:bodyPr wrap="none">
            <a:spAutoFit/>
          </a:bodyPr>
          <a:lstStyle/>
          <a:p>
            <a:r>
              <a:rPr lang="en-US" altLang="ja-JP" sz="900">
                <a:latin typeface="Meiryo UI" panose="020B0604030504040204" pitchFamily="50" charset="-128"/>
                <a:ea typeface="Meiryo UI" panose="020B0604030504040204" pitchFamily="50" charset="-128"/>
                <a:cs typeface="Meiryo UI" panose="020B0604030504040204" pitchFamily="50" charset="-128"/>
              </a:rPr>
              <a:t>To: </a:t>
            </a:r>
            <a:r>
              <a:rPr lang="en-US" altLang="ja-JP" sz="900" b="1">
                <a:latin typeface="Meiryo UI" panose="020B0604030504040204" pitchFamily="50" charset="-128"/>
                <a:ea typeface="Meiryo UI" panose="020B0604030504040204" pitchFamily="50" charset="-128"/>
              </a:rPr>
              <a:t>ds.html</a:t>
            </a:r>
            <a:r>
              <a:rPr lang="en-US" altLang="ja-JP" sz="900">
                <a:latin typeface="Meiryo UI" panose="020B0604030504040204" pitchFamily="50" charset="-128"/>
                <a:ea typeface="Meiryo UI" panose="020B0604030504040204" pitchFamily="50" charset="-128"/>
              </a:rPr>
              <a:t>@nex.nikkei.co.jp</a:t>
            </a:r>
          </a:p>
        </p:txBody>
      </p:sp>
      <p:sp>
        <p:nvSpPr>
          <p:cNvPr id="84" name="正方形/長方形 83">
            <a:extLst>
              <a:ext uri="{FF2B5EF4-FFF2-40B4-BE49-F238E27FC236}">
                <a16:creationId xmlns:a16="http://schemas.microsoft.com/office/drawing/2014/main" id="{2A5E6927-E942-4AC4-B262-70077F12A1AB}"/>
              </a:ext>
            </a:extLst>
          </p:cNvPr>
          <p:cNvSpPr/>
          <p:nvPr/>
        </p:nvSpPr>
        <p:spPr>
          <a:xfrm>
            <a:off x="3297844" y="2159431"/>
            <a:ext cx="1606530" cy="369332"/>
          </a:xfrm>
          <a:prstGeom prst="rect">
            <a:avLst/>
          </a:prstGeom>
        </p:spPr>
        <p:txBody>
          <a:bodyPr wrap="none">
            <a:spAutoFit/>
          </a:bodyPr>
          <a:lstStyle/>
          <a:p>
            <a:r>
              <a:rPr lang="en-US" altLang="ja-JP" sz="900">
                <a:latin typeface="Meiryo UI" panose="020B0604030504040204" pitchFamily="50" charset="-128"/>
                <a:ea typeface="Meiryo UI" panose="020B0604030504040204" pitchFamily="50" charset="-128"/>
                <a:cs typeface="Meiryo UI" panose="020B0604030504040204" pitchFamily="50" charset="-128"/>
              </a:rPr>
              <a:t>To: </a:t>
            </a:r>
            <a:r>
              <a:rPr lang="en-US" altLang="ja-JP" sz="900" b="1"/>
              <a:t>ds.html</a:t>
            </a:r>
            <a:r>
              <a:rPr lang="en-US" altLang="ja-JP" sz="900"/>
              <a:t>@nex.nikkei.co.jp</a:t>
            </a:r>
          </a:p>
          <a:p>
            <a:r>
              <a:rPr lang="en-US" altLang="ja-JP" sz="900">
                <a:latin typeface="Meiryo UI" panose="020B0604030504040204" pitchFamily="50" charset="-128"/>
                <a:ea typeface="Meiryo UI" panose="020B0604030504040204" pitchFamily="50" charset="-128"/>
              </a:rPr>
              <a:t>Cc</a:t>
            </a:r>
            <a:r>
              <a:rPr lang="ja-JP" altLang="en-US" sz="900">
                <a:latin typeface="Meiryo UI" panose="020B0604030504040204" pitchFamily="50" charset="-128"/>
                <a:ea typeface="Meiryo UI" panose="020B0604030504040204" pitchFamily="50" charset="-128"/>
              </a:rPr>
              <a:t>：弊社営業担当</a:t>
            </a:r>
            <a:endParaRPr lang="en-US" altLang="ja-JP" sz="900">
              <a:latin typeface="Meiryo UI" panose="020B0604030504040204" pitchFamily="50" charset="-128"/>
              <a:ea typeface="Meiryo UI" panose="020B0604030504040204" pitchFamily="50" charset="-128"/>
            </a:endParaRPr>
          </a:p>
        </p:txBody>
      </p:sp>
      <p:sp>
        <p:nvSpPr>
          <p:cNvPr id="85" name="正方形/長方形 84">
            <a:extLst>
              <a:ext uri="{FF2B5EF4-FFF2-40B4-BE49-F238E27FC236}">
                <a16:creationId xmlns:a16="http://schemas.microsoft.com/office/drawing/2014/main" id="{C0D30C10-AFC8-435D-954D-B2C93755BA3F}"/>
              </a:ext>
            </a:extLst>
          </p:cNvPr>
          <p:cNvSpPr/>
          <p:nvPr/>
        </p:nvSpPr>
        <p:spPr>
          <a:xfrm>
            <a:off x="3346331" y="2819740"/>
            <a:ext cx="1606530" cy="369332"/>
          </a:xfrm>
          <a:prstGeom prst="rect">
            <a:avLst/>
          </a:prstGeom>
        </p:spPr>
        <p:txBody>
          <a:bodyPr wrap="none">
            <a:spAutoFit/>
          </a:bodyPr>
          <a:lstStyle/>
          <a:p>
            <a:r>
              <a:rPr lang="en-US" altLang="ja-JP" sz="900">
                <a:latin typeface="Meiryo UI" panose="020B0604030504040204" pitchFamily="50" charset="-128"/>
                <a:ea typeface="Meiryo UI" panose="020B0604030504040204" pitchFamily="50" charset="-128"/>
                <a:cs typeface="Meiryo UI" panose="020B0604030504040204" pitchFamily="50" charset="-128"/>
              </a:rPr>
              <a:t>To: </a:t>
            </a:r>
            <a:r>
              <a:rPr lang="en-US" altLang="ja-JP" sz="900" b="1"/>
              <a:t>ds.html</a:t>
            </a:r>
            <a:r>
              <a:rPr lang="en-US" altLang="ja-JP" sz="900"/>
              <a:t>@nex.nikkei.co.jp</a:t>
            </a:r>
          </a:p>
          <a:p>
            <a:r>
              <a:rPr lang="en-US" altLang="ja-JP" sz="900">
                <a:latin typeface="Meiryo UI" panose="020B0604030504040204" pitchFamily="50" charset="-128"/>
                <a:ea typeface="Meiryo UI" panose="020B0604030504040204" pitchFamily="50" charset="-128"/>
              </a:rPr>
              <a:t>Cc</a:t>
            </a:r>
            <a:r>
              <a:rPr lang="ja-JP" altLang="en-US" sz="900">
                <a:latin typeface="Meiryo UI" panose="020B0604030504040204" pitchFamily="50" charset="-128"/>
                <a:ea typeface="Meiryo UI" panose="020B0604030504040204" pitchFamily="50" charset="-128"/>
              </a:rPr>
              <a:t>：弊社営業担当</a:t>
            </a:r>
            <a:endParaRPr lang="en-US" altLang="ja-JP" sz="900">
              <a:latin typeface="Meiryo UI" panose="020B0604030504040204" pitchFamily="50" charset="-128"/>
              <a:ea typeface="Meiryo UI" panose="020B0604030504040204" pitchFamily="50" charset="-128"/>
            </a:endParaRPr>
          </a:p>
        </p:txBody>
      </p:sp>
      <p:sp>
        <p:nvSpPr>
          <p:cNvPr id="78" name="正方形/長方形 77">
            <a:extLst>
              <a:ext uri="{FF2B5EF4-FFF2-40B4-BE49-F238E27FC236}">
                <a16:creationId xmlns:a16="http://schemas.microsoft.com/office/drawing/2014/main" id="{6E3B17E1-ABCD-49C8-AC09-B843C9409824}"/>
              </a:ext>
            </a:extLst>
          </p:cNvPr>
          <p:cNvSpPr/>
          <p:nvPr/>
        </p:nvSpPr>
        <p:spPr>
          <a:xfrm>
            <a:off x="5337768" y="5942179"/>
            <a:ext cx="1760335" cy="138499"/>
          </a:xfrm>
          <a:prstGeom prst="rect">
            <a:avLst/>
          </a:prstGeom>
          <a:noFill/>
        </p:spPr>
        <p:txBody>
          <a:bodyPr wrap="square" lIns="0" tIns="0" rIns="0" bIns="0">
            <a:spAutoFit/>
          </a:bodyPr>
          <a:lstStyle/>
          <a:p>
            <a:pPr marL="180975" indent="-180975" fontAlgn="base">
              <a:spcBef>
                <a:spcPct val="0"/>
              </a:spcBef>
              <a:spcAft>
                <a:spcPct val="0"/>
              </a:spcAft>
            </a:pPr>
            <a:r>
              <a:rPr kumimoji="0" lang="en-US" altLang="ja-JP" sz="900" b="1" dirty="0">
                <a:latin typeface="Meiryo UI" panose="020B0604030504040204" pitchFamily="50" charset="-128"/>
                <a:ea typeface="Meiryo UI" panose="020B0604030504040204" pitchFamily="50" charset="-128"/>
                <a:cs typeface="Meiryo UI" panose="020B0604030504040204" pitchFamily="50" charset="-128"/>
              </a:rPr>
              <a:t>【F】</a:t>
            </a:r>
            <a:r>
              <a:rPr kumimoji="0" lang="ja-JP" altLang="en-US" sz="900" b="1" dirty="0">
                <a:latin typeface="Meiryo UI" panose="020B0604030504040204" pitchFamily="50" charset="-128"/>
                <a:ea typeface="Meiryo UI" panose="020B0604030504040204" pitchFamily="50" charset="-128"/>
                <a:cs typeface="Meiryo UI" panose="020B0604030504040204" pitchFamily="50" charset="-128"/>
              </a:rPr>
              <a:t>原稿制作料</a:t>
            </a:r>
          </a:p>
        </p:txBody>
      </p:sp>
      <p:sp>
        <p:nvSpPr>
          <p:cNvPr id="79" name="正方形/長方形 78">
            <a:extLst>
              <a:ext uri="{FF2B5EF4-FFF2-40B4-BE49-F238E27FC236}">
                <a16:creationId xmlns:a16="http://schemas.microsoft.com/office/drawing/2014/main" id="{7B39152C-254D-418D-B4C1-3CBE1A6AB509}"/>
              </a:ext>
            </a:extLst>
          </p:cNvPr>
          <p:cNvSpPr/>
          <p:nvPr/>
        </p:nvSpPr>
        <p:spPr>
          <a:xfrm>
            <a:off x="5492349" y="6097124"/>
            <a:ext cx="4223208" cy="258276"/>
          </a:xfrm>
          <a:prstGeom prst="rect">
            <a:avLst/>
          </a:prstGeom>
          <a:noFill/>
        </p:spPr>
        <p:txBody>
          <a:bodyPr vert="horz" wrap="square" lIns="0" tIns="0" rIns="0" bIns="0" rtlCol="0">
            <a:spAutoFit/>
          </a:bodyPr>
          <a:lstStyle/>
          <a:p>
            <a:pPr>
              <a:lnSpc>
                <a:spcPts val="900"/>
              </a:lnSpc>
              <a:spcBef>
                <a:spcPts val="300"/>
              </a:spcBef>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弊社で</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HTML</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メールの原稿制作をする場合、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万円（ネット）～より承ります。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spcBef>
                <a:spcPts val="300"/>
              </a:spcBef>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デザインや必要素材については別途営業担当にお問い合わせください。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884522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593850" y="3075057"/>
            <a:ext cx="6718300" cy="707886"/>
          </a:xfrm>
          <a:prstGeom prst="rect">
            <a:avLst/>
          </a:prstGeom>
          <a:noFill/>
        </p:spPr>
        <p:txBody>
          <a:bodyPr wrap="square" rtlCol="0" anchor="t">
            <a:spAutoFit/>
          </a:bodyPr>
          <a:lstStyle/>
          <a:p>
            <a:pPr algn="ctr"/>
            <a:r>
              <a:rPr kumimoji="1" lang="en-US" altLang="ja-JP" sz="4000" b="1" kern="300" spc="100">
                <a:solidFill>
                  <a:srgbClr val="00253C"/>
                </a:solidFill>
                <a:latin typeface="+mn-ea"/>
              </a:rPr>
              <a:t>NIKKEI STYLE</a:t>
            </a:r>
            <a:r>
              <a:rPr kumimoji="1" lang="ja-JP" altLang="en-US" sz="4000" b="1" kern="300" spc="100">
                <a:solidFill>
                  <a:srgbClr val="00253C"/>
                </a:solidFill>
                <a:latin typeface="+mn-ea"/>
              </a:rPr>
              <a:t>　限定商品</a:t>
            </a:r>
          </a:p>
        </p:txBody>
      </p:sp>
      <p:graphicFrame>
        <p:nvGraphicFramePr>
          <p:cNvPr id="3" name="表 2"/>
          <p:cNvGraphicFramePr>
            <a:graphicFrameLocks noGrp="1"/>
          </p:cNvGraphicFramePr>
          <p:nvPr/>
        </p:nvGraphicFramePr>
        <p:xfrm>
          <a:off x="6430661" y="5362935"/>
          <a:ext cx="2814342" cy="875618"/>
        </p:xfrm>
        <a:graphic>
          <a:graphicData uri="http://schemas.openxmlformats.org/drawingml/2006/table">
            <a:tbl>
              <a:tblPr/>
              <a:tblGrid>
                <a:gridCol w="2247088">
                  <a:extLst>
                    <a:ext uri="{9D8B030D-6E8A-4147-A177-3AD203B41FA5}">
                      <a16:colId xmlns:a16="http://schemas.microsoft.com/office/drawing/2014/main" val="20000"/>
                    </a:ext>
                  </a:extLst>
                </a:gridCol>
                <a:gridCol w="567254">
                  <a:extLst>
                    <a:ext uri="{9D8B030D-6E8A-4147-A177-3AD203B41FA5}">
                      <a16:colId xmlns:a16="http://schemas.microsoft.com/office/drawing/2014/main" val="20001"/>
                    </a:ext>
                  </a:extLst>
                </a:gridCol>
              </a:tblGrid>
              <a:tr h="168048">
                <a:tc>
                  <a:txBody>
                    <a:bodyPr/>
                    <a:lstStyle/>
                    <a:p>
                      <a:pPr algn="l" rtl="0" fontAlgn="ctr"/>
                      <a:r>
                        <a:rPr lang="en-US" altLang="ja-JP"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NIKKEI</a:t>
                      </a:r>
                      <a:r>
                        <a:rPr lang="ja-JP" altLang="en-US"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STYLE</a:t>
                      </a:r>
                      <a:r>
                        <a:rPr lang="ja-JP" altLang="en-US"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について</a:t>
                      </a:r>
                    </a:p>
                  </a:txBody>
                  <a:tcPr marL="8845" marR="8845" marT="8845" marB="0" anchor="ctr">
                    <a:lnL>
                      <a:noFill/>
                    </a:lnL>
                    <a:lnR>
                      <a:noFill/>
                    </a:lnR>
                    <a:lnT>
                      <a:noFill/>
                    </a:lnT>
                    <a:lnB>
                      <a:noFill/>
                    </a:lnB>
                  </a:tcPr>
                </a:tc>
                <a:tc>
                  <a:txBody>
                    <a:bodyPr/>
                    <a:lstStyle/>
                    <a:p>
                      <a:pPr algn="l" rtl="0" fontAlgn="ctr"/>
                      <a:endParaRPr lang="en-US" altLang="ja-JP"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extLst>
                  <a:ext uri="{0D108BD9-81ED-4DB2-BD59-A6C34878D82A}">
                    <a16:rowId xmlns:a16="http://schemas.microsoft.com/office/drawing/2014/main" val="10000"/>
                  </a:ext>
                </a:extLst>
              </a:tr>
              <a:tr h="168048">
                <a:tc>
                  <a:txBody>
                    <a:bodyPr/>
                    <a:lstStyle/>
                    <a:p>
                      <a:pPr algn="l" rtl="0" fontAlgn="ctr"/>
                      <a:r>
                        <a:rPr lang="en-US" altLang="ja-JP"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【NIKKEI STYLE】</a:t>
                      </a:r>
                      <a:r>
                        <a:rPr lang="ja-JP" altLang="en-US"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モバイルビルボード</a:t>
                      </a:r>
                    </a:p>
                  </a:txBody>
                  <a:tcPr marL="8845" marR="8845" marT="8845" marB="0" anchor="ctr">
                    <a:lnL>
                      <a:noFill/>
                    </a:lnL>
                    <a:lnR>
                      <a:noFill/>
                    </a:lnR>
                    <a:lnT>
                      <a:noFill/>
                    </a:lnT>
                    <a:lnB>
                      <a:noFill/>
                    </a:lnB>
                  </a:tcPr>
                </a:tc>
                <a:tc>
                  <a:txBody>
                    <a:bodyPr/>
                    <a:lstStyle/>
                    <a:p>
                      <a:pPr algn="l" rtl="0" fontAlgn="ctr"/>
                      <a:endParaRPr lang="en-US" altLang="ja-JP"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extLst>
                  <a:ext uri="{0D108BD9-81ED-4DB2-BD59-A6C34878D82A}">
                    <a16:rowId xmlns:a16="http://schemas.microsoft.com/office/drawing/2014/main" val="10001"/>
                  </a:ext>
                </a:extLst>
              </a:tr>
              <a:tr h="185737">
                <a:tc>
                  <a:txBody>
                    <a:bodyPr/>
                    <a:lstStyle/>
                    <a:p>
                      <a:pPr algn="l" rtl="0" fontAlgn="ctr"/>
                      <a:r>
                        <a:rPr lang="en-US" altLang="ja-JP"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【NIKKEI STYLE】</a:t>
                      </a:r>
                      <a:r>
                        <a:rPr lang="ja-JP" altLang="en-US"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モバイルビルボード動画</a:t>
                      </a:r>
                    </a:p>
                  </a:txBody>
                  <a:tcPr marL="8845" marR="8845" marT="8845" marB="0" anchor="ctr">
                    <a:lnL>
                      <a:noFill/>
                    </a:lnL>
                    <a:lnR>
                      <a:noFill/>
                    </a:lnR>
                    <a:lnT>
                      <a:noFill/>
                    </a:lnT>
                    <a:lnB>
                      <a:noFill/>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extLst>
                  <a:ext uri="{0D108BD9-81ED-4DB2-BD59-A6C34878D82A}">
                    <a16:rowId xmlns:a16="http://schemas.microsoft.com/office/drawing/2014/main" val="10002"/>
                  </a:ext>
                </a:extLst>
              </a:tr>
              <a:tr h="168048">
                <a:tc>
                  <a:txBody>
                    <a:bodyPr/>
                    <a:lstStyle/>
                    <a:p>
                      <a:pPr algn="l" rtl="0" fontAlgn="ctr"/>
                      <a:r>
                        <a:rPr lang="en-US" altLang="ja-JP"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【NIKKEI STYLE】</a:t>
                      </a:r>
                      <a:r>
                        <a:rPr lang="ja-JP" altLang="en-US"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モバイルパララックス</a:t>
                      </a:r>
                    </a:p>
                  </a:txBody>
                  <a:tcPr marL="8845" marR="8845" marT="8845" marB="0" anchor="ctr">
                    <a:lnL>
                      <a:noFill/>
                    </a:lnL>
                    <a:lnR>
                      <a:noFill/>
                    </a:lnR>
                    <a:lnT>
                      <a:noFill/>
                    </a:lnT>
                    <a:lnB>
                      <a:noFill/>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extLst>
                  <a:ext uri="{0D108BD9-81ED-4DB2-BD59-A6C34878D82A}">
                    <a16:rowId xmlns:a16="http://schemas.microsoft.com/office/drawing/2014/main" val="10003"/>
                  </a:ext>
                </a:extLst>
              </a:tr>
              <a:tr h="185737">
                <a:tc>
                  <a:txBody>
                    <a:bodyPr/>
                    <a:lstStyle/>
                    <a:p>
                      <a:pPr algn="l" rtl="0" fontAlgn="ctr"/>
                      <a:endParaRPr lang="ja-JP" altLang="en-US"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tc>
                  <a:txBody>
                    <a:bodyPr/>
                    <a:lstStyle/>
                    <a:p>
                      <a:pPr algn="l" rtl="0" fontAlgn="ctr"/>
                      <a:endParaRPr lang="en-US" altLang="ja-JP"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23907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タイトル 32">
            <a:extLst>
              <a:ext uri="{FF2B5EF4-FFF2-40B4-BE49-F238E27FC236}">
                <a16:creationId xmlns:a16="http://schemas.microsoft.com/office/drawing/2014/main" id="{EF677241-6AFB-4961-B623-D3551A786689}"/>
              </a:ext>
            </a:extLst>
          </p:cNvPr>
          <p:cNvSpPr>
            <a:spLocks noGrp="1"/>
          </p:cNvSpPr>
          <p:nvPr>
            <p:ph type="title"/>
          </p:nvPr>
        </p:nvSpPr>
        <p:spPr/>
        <p:txBody>
          <a:bodyPr/>
          <a:lstStyle/>
          <a:p>
            <a:r>
              <a:rPr lang="en-US" altLang="ja-JP" spc="80" dirty="0"/>
              <a:t>NIKKEI STYLE</a:t>
            </a:r>
            <a:r>
              <a:rPr lang="ja-JP" altLang="en-US" spc="80" dirty="0"/>
              <a:t>について</a:t>
            </a:r>
          </a:p>
        </p:txBody>
      </p:sp>
      <p:sp>
        <p:nvSpPr>
          <p:cNvPr id="37" name="テキスト ボックス 36">
            <a:extLst>
              <a:ext uri="{FF2B5EF4-FFF2-40B4-BE49-F238E27FC236}">
                <a16:creationId xmlns:a16="http://schemas.microsoft.com/office/drawing/2014/main" id="{A2B8B9A9-B14F-4D81-B9AC-2C40546D3B68}"/>
              </a:ext>
            </a:extLst>
          </p:cNvPr>
          <p:cNvSpPr txBox="1"/>
          <p:nvPr/>
        </p:nvSpPr>
        <p:spPr>
          <a:xfrm>
            <a:off x="488950" y="1783590"/>
            <a:ext cx="8928100" cy="693523"/>
          </a:xfrm>
          <a:prstGeom prst="rect">
            <a:avLst/>
          </a:prstGeom>
          <a:noFill/>
        </p:spPr>
        <p:txBody>
          <a:bodyPr wrap="square" rtlCol="0">
            <a:spAutoFit/>
          </a:bodyPr>
          <a:lstStyle/>
          <a:p>
            <a:pPr>
              <a:lnSpc>
                <a:spcPct val="150000"/>
              </a:lnSpc>
            </a:pPr>
            <a:r>
              <a:rPr lang="ja-JP" altLang="en-US" sz="1400" b="1" spc="8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日本経済新聞社と日経</a:t>
            </a:r>
            <a:r>
              <a:rPr lang="en-US" altLang="ja-JP" sz="1400" b="1" spc="8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BP</a:t>
            </a:r>
            <a:r>
              <a:rPr lang="ja-JP" altLang="en-US" sz="1400" b="1" spc="8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が新聞、雑誌の編集で培ってきたノウハウを結集し、サイトを共同運営。</a:t>
            </a:r>
            <a:br>
              <a:rPr lang="ja-JP" altLang="en-US" sz="1400" b="1" spc="8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br>
            <a:r>
              <a:rPr lang="ja-JP" altLang="en-US" sz="1400" b="1" spc="8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経験豊富な編集長がそれぞれの専門チャンネルでサービスを展開するライフスタイルサイトです。</a:t>
            </a:r>
            <a:endParaRPr kumimoji="1" lang="ja-JP" altLang="en-US" sz="1400" b="1" spc="80" dirty="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a:extLst>
              <a:ext uri="{FF2B5EF4-FFF2-40B4-BE49-F238E27FC236}">
                <a16:creationId xmlns:a16="http://schemas.microsoft.com/office/drawing/2014/main" id="{AD61B7DA-E4A3-441B-83E0-4531C264E129}"/>
              </a:ext>
            </a:extLst>
          </p:cNvPr>
          <p:cNvSpPr txBox="1"/>
          <p:nvPr/>
        </p:nvSpPr>
        <p:spPr>
          <a:xfrm>
            <a:off x="488950" y="3845461"/>
            <a:ext cx="3908821" cy="884601"/>
          </a:xfrm>
          <a:prstGeom prst="rect">
            <a:avLst/>
          </a:prstGeom>
          <a:noFill/>
        </p:spPr>
        <p:txBody>
          <a:bodyPr wrap="square" rtlCol="0">
            <a:spAutoFit/>
          </a:bodyPr>
          <a:lstStyle/>
          <a:p>
            <a:pPr>
              <a:lnSpc>
                <a:spcPct val="150000"/>
              </a:lnSpc>
            </a:pPr>
            <a:r>
              <a:rPr lang="ja-JP" altLang="en-US" sz="1200" b="1" spc="80" dirty="0">
                <a:solidFill>
                  <a:srgbClr val="003963"/>
                </a:solidFill>
                <a:latin typeface="Meiryo UI" panose="020B0604030504040204" pitchFamily="34" charset="-128"/>
                <a:ea typeface="Meiryo UI" panose="020B0604030504040204" pitchFamily="34" charset="-128"/>
                <a:cs typeface="Meiryo UI" panose="020B0604030504040204" pitchFamily="50" charset="-128"/>
              </a:rPr>
              <a:t>すべてのコンテンツは、スマートフォンや</a:t>
            </a:r>
            <a:r>
              <a:rPr lang="en-US" altLang="ja-JP" sz="1200" b="1" spc="80" dirty="0">
                <a:solidFill>
                  <a:srgbClr val="003963"/>
                </a:solidFill>
                <a:latin typeface="Meiryo UI" panose="020B0604030504040204" pitchFamily="34" charset="-128"/>
                <a:ea typeface="Meiryo UI" panose="020B0604030504040204" pitchFamily="34" charset="-128"/>
                <a:cs typeface="Meiryo UI" panose="020B0604030504040204" pitchFamily="50" charset="-128"/>
              </a:rPr>
              <a:t>PC</a:t>
            </a:r>
            <a:r>
              <a:rPr lang="ja-JP" altLang="en-US" sz="1200" b="1" spc="80" dirty="0">
                <a:solidFill>
                  <a:srgbClr val="003963"/>
                </a:solidFill>
                <a:latin typeface="Meiryo UI" panose="020B0604030504040204" pitchFamily="34" charset="-128"/>
                <a:ea typeface="Meiryo UI" panose="020B0604030504040204" pitchFamily="34" charset="-128"/>
                <a:cs typeface="Meiryo UI" panose="020B0604030504040204" pitchFamily="50" charset="-128"/>
              </a:rPr>
              <a:t>のブラウザーでご覧いただけます。多忙な読者のライフスタイルにあわせ、様々な生活シーンの中で幅広い情報を届けます。</a:t>
            </a:r>
            <a:endParaRPr lang="en-US" altLang="ja-JP" sz="1200" b="1" spc="80" dirty="0">
              <a:solidFill>
                <a:srgbClr val="003963"/>
              </a:solidFill>
              <a:latin typeface="Meiryo UI" panose="020B0604030504040204" pitchFamily="34" charset="-128"/>
              <a:ea typeface="Meiryo UI" panose="020B0604030504040204" pitchFamily="34"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B20D284B-62C5-411F-9891-7833AEC58697}"/>
              </a:ext>
            </a:extLst>
          </p:cNvPr>
          <p:cNvSpPr txBox="1"/>
          <p:nvPr/>
        </p:nvSpPr>
        <p:spPr>
          <a:xfrm>
            <a:off x="488950" y="3104877"/>
            <a:ext cx="4800398" cy="568874"/>
          </a:xfrm>
          <a:prstGeom prst="rect">
            <a:avLst/>
          </a:prstGeom>
          <a:noFill/>
        </p:spPr>
        <p:txBody>
          <a:bodyPr wrap="square" rtlCol="0">
            <a:spAutoFit/>
          </a:bodyPr>
          <a:lstStyle/>
          <a:p>
            <a:pPr>
              <a:lnSpc>
                <a:spcPct val="150000"/>
              </a:lnSpc>
            </a:pPr>
            <a:r>
              <a:rPr kumimoji="1" lang="ja-JP" altLang="en-US" sz="2400" b="1" spc="100" dirty="0">
                <a:solidFill>
                  <a:srgbClr val="003963"/>
                </a:solidFill>
                <a:latin typeface="Meiryo UI" panose="020B0604030504040204" pitchFamily="34" charset="-128"/>
                <a:ea typeface="Meiryo UI" panose="020B0604030504040204" pitchFamily="34" charset="-128"/>
              </a:rPr>
              <a:t>「いつでもどこでも」</a:t>
            </a:r>
            <a:r>
              <a:rPr lang="ja-JP" altLang="en-US" sz="2400" b="1" spc="100" dirty="0">
                <a:solidFill>
                  <a:srgbClr val="003963"/>
                </a:solidFill>
                <a:latin typeface="Meiryo UI" panose="020B0604030504040204" pitchFamily="34" charset="-128"/>
                <a:ea typeface="Meiryo UI" panose="020B0604030504040204" pitchFamily="34" charset="-128"/>
              </a:rPr>
              <a:t>を</a:t>
            </a:r>
            <a:r>
              <a:rPr kumimoji="1" lang="ja-JP" altLang="en-US" sz="2400" b="1" spc="100" dirty="0">
                <a:solidFill>
                  <a:srgbClr val="003963"/>
                </a:solidFill>
                <a:latin typeface="Meiryo UI" panose="020B0604030504040204" pitchFamily="34" charset="-128"/>
                <a:ea typeface="Meiryo UI" panose="020B0604030504040204" pitchFamily="34" charset="-128"/>
              </a:rPr>
              <a:t>読みたい時</a:t>
            </a:r>
            <a:r>
              <a:rPr lang="ja-JP" altLang="en-US" sz="2400" b="1" spc="100" dirty="0">
                <a:solidFill>
                  <a:srgbClr val="003963"/>
                </a:solidFill>
                <a:latin typeface="Meiryo UI" panose="020B0604030504040204" pitchFamily="34" charset="-128"/>
                <a:ea typeface="Meiryo UI" panose="020B0604030504040204" pitchFamily="34" charset="-128"/>
              </a:rPr>
              <a:t>に</a:t>
            </a:r>
            <a:r>
              <a:rPr kumimoji="1" lang="ja-JP" altLang="en-US" sz="2400" b="1" spc="100" dirty="0">
                <a:solidFill>
                  <a:srgbClr val="003963"/>
                </a:solidFill>
                <a:latin typeface="Meiryo UI" panose="020B0604030504040204" pitchFamily="34" charset="-128"/>
                <a:ea typeface="Meiryo UI" panose="020B0604030504040204" pitchFamily="34" charset="-128"/>
              </a:rPr>
              <a:t>。</a:t>
            </a:r>
          </a:p>
        </p:txBody>
      </p:sp>
      <p:sp>
        <p:nvSpPr>
          <p:cNvPr id="14" name="Text Box 16">
            <a:extLst>
              <a:ext uri="{FF2B5EF4-FFF2-40B4-BE49-F238E27FC236}">
                <a16:creationId xmlns:a16="http://schemas.microsoft.com/office/drawing/2014/main" id="{8E38D6BF-AFF4-407E-B49D-9F71EF86F159}"/>
              </a:ext>
            </a:extLst>
          </p:cNvPr>
          <p:cNvSpPr txBox="1">
            <a:spLocks noChangeArrowheads="1"/>
          </p:cNvSpPr>
          <p:nvPr/>
        </p:nvSpPr>
        <p:spPr bwMode="auto">
          <a:xfrm>
            <a:off x="9053343" y="6316928"/>
            <a:ext cx="84029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2021.12.1</a:t>
            </a:r>
            <a:r>
              <a:rPr kumimoji="0" lang="ja-JP" altLang="en-US" sz="800">
                <a:solidFill>
                  <a:srgbClr val="C00000"/>
                </a:solidFill>
                <a:latin typeface="Century Gothic"/>
                <a:ea typeface="HGPｺﾞｼｯｸM"/>
              </a:rPr>
              <a:t>更新</a:t>
            </a:r>
            <a:endParaRPr kumimoji="0" lang="ja-JP" altLang="en-US" sz="800" dirty="0">
              <a:solidFill>
                <a:srgbClr val="C00000"/>
              </a:solidFill>
              <a:latin typeface="Century Gothic"/>
              <a:ea typeface="HGPｺﾞｼｯｸM"/>
            </a:endParaRPr>
          </a:p>
        </p:txBody>
      </p:sp>
      <p:grpSp>
        <p:nvGrpSpPr>
          <p:cNvPr id="40" name="グループ化 39">
            <a:extLst>
              <a:ext uri="{FF2B5EF4-FFF2-40B4-BE49-F238E27FC236}">
                <a16:creationId xmlns:a16="http://schemas.microsoft.com/office/drawing/2014/main" id="{5F6E4C9C-569D-41E3-9E0D-70F793FB9D0A}"/>
              </a:ext>
            </a:extLst>
          </p:cNvPr>
          <p:cNvGrpSpPr/>
          <p:nvPr/>
        </p:nvGrpSpPr>
        <p:grpSpPr>
          <a:xfrm>
            <a:off x="5508231" y="5571404"/>
            <a:ext cx="3701528" cy="330603"/>
            <a:chOff x="5076056" y="5661248"/>
            <a:chExt cx="3701528" cy="330603"/>
          </a:xfrm>
        </p:grpSpPr>
        <p:sp>
          <p:nvSpPr>
            <p:cNvPr id="41" name="角丸四角形 14">
              <a:extLst>
                <a:ext uri="{FF2B5EF4-FFF2-40B4-BE49-F238E27FC236}">
                  <a16:creationId xmlns:a16="http://schemas.microsoft.com/office/drawing/2014/main" id="{AB2DA8CD-23B8-450E-95B1-D9D4D26B80EF}"/>
                </a:ext>
              </a:extLst>
            </p:cNvPr>
            <p:cNvSpPr/>
            <p:nvPr/>
          </p:nvSpPr>
          <p:spPr>
            <a:xfrm>
              <a:off x="5076056" y="5748709"/>
              <a:ext cx="1647518" cy="227152"/>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NIKKEI STYLE</a:t>
              </a:r>
              <a:endParaRPr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a:extLst>
                <a:ext uri="{FF2B5EF4-FFF2-40B4-BE49-F238E27FC236}">
                  <a16:creationId xmlns:a16="http://schemas.microsoft.com/office/drawing/2014/main" id="{BE6F97B3-61A6-4414-8C4A-5242EEB58BB7}"/>
                </a:ext>
              </a:extLst>
            </p:cNvPr>
            <p:cNvSpPr txBox="1"/>
            <p:nvPr/>
          </p:nvSpPr>
          <p:spPr>
            <a:xfrm>
              <a:off x="6742654" y="5661248"/>
              <a:ext cx="2034930" cy="330603"/>
            </a:xfrm>
            <a:prstGeom prst="rect">
              <a:avLst/>
            </a:prstGeom>
            <a:noFill/>
          </p:spPr>
          <p:txBody>
            <a:bodyPr wrap="square" rtlCol="0">
              <a:spAutoFit/>
            </a:bodyPr>
            <a:lstStyle/>
            <a:p>
              <a:pPr>
                <a:lnSpc>
                  <a:spcPct val="150000"/>
                </a:lnSpc>
              </a:pPr>
              <a:r>
                <a:rPr lang="en-US" altLang="ja-JP" sz="1200" b="1" dirty="0" err="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style.nikkei.com</a:t>
              </a:r>
              <a:endParaRPr kumimoji="1" lang="ja-JP" altLang="en-US" sz="12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 name="正方形/長方形 6">
            <a:extLst>
              <a:ext uri="{FF2B5EF4-FFF2-40B4-BE49-F238E27FC236}">
                <a16:creationId xmlns:a16="http://schemas.microsoft.com/office/drawing/2014/main" id="{D50F0F18-E26A-47BD-9D91-7FDD4AA6F1EB}"/>
              </a:ext>
            </a:extLst>
          </p:cNvPr>
          <p:cNvSpPr/>
          <p:nvPr/>
        </p:nvSpPr>
        <p:spPr>
          <a:xfrm>
            <a:off x="419439" y="4998808"/>
            <a:ext cx="3364383" cy="270972"/>
          </a:xfrm>
          <a:prstGeom prst="rect">
            <a:avLst/>
          </a:prstGeom>
        </p:spPr>
        <p:txBody>
          <a:bodyPr wrap="none">
            <a:spAutoFit/>
          </a:bodyPr>
          <a:lstStyle/>
          <a:p>
            <a:pPr lvl="0">
              <a:lnSpc>
                <a:spcPct val="150000"/>
              </a:lnSpc>
            </a:pPr>
            <a:r>
              <a:rPr lang="en-US" altLang="ja-JP" sz="900" spc="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spc="80">
                <a:solidFill>
                  <a:prstClr val="black"/>
                </a:solidFill>
                <a:latin typeface="Meiryo UI" panose="020B0604030504040204" pitchFamily="50" charset="-128"/>
                <a:ea typeface="Meiryo UI" panose="020B0604030504040204" pitchFamily="50" charset="-128"/>
                <a:cs typeface="Meiryo UI" panose="020B0604030504040204" pitchFamily="50" charset="-128"/>
              </a:rPr>
              <a:t>記事は電子版会員・非会員にかかわらず読むことができます。</a:t>
            </a:r>
          </a:p>
        </p:txBody>
      </p:sp>
      <p:sp>
        <p:nvSpPr>
          <p:cNvPr id="15" name="テキスト ボックス 14">
            <a:extLst>
              <a:ext uri="{FF2B5EF4-FFF2-40B4-BE49-F238E27FC236}">
                <a16:creationId xmlns:a16="http://schemas.microsoft.com/office/drawing/2014/main" id="{FCDD102E-136D-7C46-A04C-755EC9729365}"/>
              </a:ext>
            </a:extLst>
          </p:cNvPr>
          <p:cNvSpPr txBox="1"/>
          <p:nvPr/>
        </p:nvSpPr>
        <p:spPr>
          <a:xfrm>
            <a:off x="517544" y="1025971"/>
            <a:ext cx="8899506" cy="476541"/>
          </a:xfrm>
          <a:prstGeom prst="rect">
            <a:avLst/>
          </a:prstGeom>
          <a:noFill/>
        </p:spPr>
        <p:txBody>
          <a:bodyPr wrap="square" lIns="0" tIns="0" rIns="0" bIns="0" rtlCol="0">
            <a:spAutoFit/>
          </a:bodyPr>
          <a:lstStyle/>
          <a:p>
            <a:pPr>
              <a:lnSpc>
                <a:spcPct val="150000"/>
              </a:lnSpc>
            </a:pPr>
            <a:r>
              <a:rPr lang="ja-JP" altLang="en-US" sz="2400" b="1" spc="10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ライフスタイルに知的な刺激を。</a:t>
            </a:r>
          </a:p>
        </p:txBody>
      </p:sp>
      <p:pic>
        <p:nvPicPr>
          <p:cNvPr id="16" name="図 15">
            <a:extLst>
              <a:ext uri="{FF2B5EF4-FFF2-40B4-BE49-F238E27FC236}">
                <a16:creationId xmlns:a16="http://schemas.microsoft.com/office/drawing/2014/main" id="{ABEBB51D-A558-3D45-840E-353BA475A5C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508230" y="3211433"/>
            <a:ext cx="3880225" cy="2239971"/>
          </a:xfrm>
          <a:prstGeom prst="rect">
            <a:avLst/>
          </a:prstGeom>
        </p:spPr>
      </p:pic>
    </p:spTree>
    <p:extLst>
      <p:ext uri="{BB962C8B-B14F-4D97-AF65-F5344CB8AC3E}">
        <p14:creationId xmlns:p14="http://schemas.microsoft.com/office/powerpoint/2010/main" val="28040304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グラフ 71">
            <a:extLst>
              <a:ext uri="{FF2B5EF4-FFF2-40B4-BE49-F238E27FC236}">
                <a16:creationId xmlns:a16="http://schemas.microsoft.com/office/drawing/2014/main" id="{E22E7EE9-A528-4B9B-9157-CA6CD91D2E90}"/>
              </a:ext>
            </a:extLst>
          </p:cNvPr>
          <p:cNvGraphicFramePr>
            <a:graphicFrameLocks noChangeAspect="1"/>
          </p:cNvGraphicFramePr>
          <p:nvPr/>
        </p:nvGraphicFramePr>
        <p:xfrm>
          <a:off x="6214960" y="3162190"/>
          <a:ext cx="3658065" cy="225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0" name="グラフ 69">
            <a:extLst>
              <a:ext uri="{FF2B5EF4-FFF2-40B4-BE49-F238E27FC236}">
                <a16:creationId xmlns:a16="http://schemas.microsoft.com/office/drawing/2014/main" id="{D8847839-5839-485D-A826-699F5046440C}"/>
              </a:ext>
            </a:extLst>
          </p:cNvPr>
          <p:cNvGraphicFramePr>
            <a:graphicFrameLocks noChangeAspect="1"/>
          </p:cNvGraphicFramePr>
          <p:nvPr/>
        </p:nvGraphicFramePr>
        <p:xfrm>
          <a:off x="3111719" y="3156576"/>
          <a:ext cx="3656966" cy="225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1" name="グラフ 60">
            <a:extLst>
              <a:ext uri="{FF2B5EF4-FFF2-40B4-BE49-F238E27FC236}">
                <a16:creationId xmlns:a16="http://schemas.microsoft.com/office/drawing/2014/main" id="{4A032F6D-3EB9-44B5-8319-5D2D791B31B6}"/>
              </a:ext>
            </a:extLst>
          </p:cNvPr>
          <p:cNvGraphicFramePr>
            <a:graphicFrameLocks noChangeAspect="1"/>
          </p:cNvGraphicFramePr>
          <p:nvPr/>
        </p:nvGraphicFramePr>
        <p:xfrm>
          <a:off x="91070" y="3165722"/>
          <a:ext cx="3656966" cy="2250000"/>
        </p:xfrm>
        <a:graphic>
          <a:graphicData uri="http://schemas.openxmlformats.org/drawingml/2006/chart">
            <c:chart xmlns:c="http://schemas.openxmlformats.org/drawingml/2006/chart" xmlns:r="http://schemas.openxmlformats.org/officeDocument/2006/relationships" r:id="rId5"/>
          </a:graphicData>
        </a:graphic>
      </p:graphicFrame>
      <p:sp>
        <p:nvSpPr>
          <p:cNvPr id="40" name="角丸四角形 39">
            <a:extLst>
              <a:ext uri="{FF2B5EF4-FFF2-40B4-BE49-F238E27FC236}">
                <a16:creationId xmlns:a16="http://schemas.microsoft.com/office/drawing/2014/main" id="{49F9B243-03CC-C34F-B690-7262E00141CE}"/>
              </a:ext>
            </a:extLst>
          </p:cNvPr>
          <p:cNvSpPr/>
          <p:nvPr/>
        </p:nvSpPr>
        <p:spPr>
          <a:xfrm>
            <a:off x="7123009" y="2467479"/>
            <a:ext cx="1661864" cy="282944"/>
          </a:xfrm>
          <a:prstGeom prst="roundRect">
            <a:avLst/>
          </a:prstGeom>
          <a:solidFill>
            <a:srgbClr val="E1E6EF"/>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a:extLst>
              <a:ext uri="{FF2B5EF4-FFF2-40B4-BE49-F238E27FC236}">
                <a16:creationId xmlns:a16="http://schemas.microsoft.com/office/drawing/2014/main" id="{B8BCDF30-7DCA-E647-8818-D9EBD98D2644}"/>
              </a:ext>
            </a:extLst>
          </p:cNvPr>
          <p:cNvSpPr/>
          <p:nvPr/>
        </p:nvSpPr>
        <p:spPr>
          <a:xfrm>
            <a:off x="4062509" y="2467479"/>
            <a:ext cx="1661864" cy="282944"/>
          </a:xfrm>
          <a:prstGeom prst="roundRect">
            <a:avLst/>
          </a:prstGeom>
          <a:solidFill>
            <a:srgbClr val="E1E6EF"/>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a:extLst>
              <a:ext uri="{FF2B5EF4-FFF2-40B4-BE49-F238E27FC236}">
                <a16:creationId xmlns:a16="http://schemas.microsoft.com/office/drawing/2014/main" id="{55449067-AE18-AA4D-8D7E-E39CA4895F72}"/>
              </a:ext>
            </a:extLst>
          </p:cNvPr>
          <p:cNvSpPr/>
          <p:nvPr/>
        </p:nvSpPr>
        <p:spPr>
          <a:xfrm>
            <a:off x="1075835" y="2467479"/>
            <a:ext cx="1661864" cy="282944"/>
          </a:xfrm>
          <a:prstGeom prst="roundRect">
            <a:avLst/>
          </a:prstGeom>
          <a:solidFill>
            <a:srgbClr val="E1E6EF"/>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タイトル 32">
            <a:extLst>
              <a:ext uri="{FF2B5EF4-FFF2-40B4-BE49-F238E27FC236}">
                <a16:creationId xmlns:a16="http://schemas.microsoft.com/office/drawing/2014/main" id="{EF677241-6AFB-4961-B623-D3551A786689}"/>
              </a:ext>
            </a:extLst>
          </p:cNvPr>
          <p:cNvSpPr>
            <a:spLocks noGrp="1"/>
          </p:cNvSpPr>
          <p:nvPr>
            <p:ph type="title"/>
          </p:nvPr>
        </p:nvSpPr>
        <p:spPr/>
        <p:txBody>
          <a:bodyPr/>
          <a:lstStyle/>
          <a:p>
            <a:r>
              <a:rPr lang="en-US" altLang="ja-JP" spc="80" dirty="0"/>
              <a:t>NIKKEI STYLE </a:t>
            </a:r>
            <a:r>
              <a:rPr lang="ja-JP" altLang="en-US" spc="80" dirty="0"/>
              <a:t>ユーザー属性</a:t>
            </a:r>
          </a:p>
        </p:txBody>
      </p:sp>
      <p:sp>
        <p:nvSpPr>
          <p:cNvPr id="37" name="テキスト ボックス 36">
            <a:extLst>
              <a:ext uri="{FF2B5EF4-FFF2-40B4-BE49-F238E27FC236}">
                <a16:creationId xmlns:a16="http://schemas.microsoft.com/office/drawing/2014/main" id="{A6EDAA49-3BB2-408E-9A7A-9DF66BC20917}"/>
              </a:ext>
            </a:extLst>
          </p:cNvPr>
          <p:cNvSpPr txBox="1"/>
          <p:nvPr/>
        </p:nvSpPr>
        <p:spPr>
          <a:xfrm>
            <a:off x="6108375" y="6055875"/>
            <a:ext cx="3752273" cy="271036"/>
          </a:xfrm>
          <a:prstGeom prst="rect">
            <a:avLst/>
          </a:prstGeom>
          <a:noFill/>
        </p:spPr>
        <p:txBody>
          <a:bodyPr wrap="square" rtlCol="0">
            <a:spAutoFit/>
          </a:bodyPr>
          <a:lstStyle/>
          <a:p>
            <a:pPr>
              <a:lnSpc>
                <a:spcPct val="150000"/>
              </a:lnSpc>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90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900">
                <a:latin typeface="Meiryo UI" panose="020B0604030504040204" pitchFamily="50" charset="-128"/>
                <a:ea typeface="Meiryo UI" panose="020B0604030504040204" pitchFamily="50" charset="-128"/>
                <a:cs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900">
                <a:latin typeface="Meiryo UI" panose="020B0604030504040204" pitchFamily="50" charset="-128"/>
                <a:ea typeface="Meiryo UI" panose="020B0604030504040204" pitchFamily="50" charset="-128"/>
                <a:cs typeface="Meiryo UI" panose="020B0604030504040204" pitchFamily="50" charset="-128"/>
              </a:rPr>
              <a:t>月アクセスデータ</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平均（</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Google Analytics</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による計測）</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角丸四角形 71">
            <a:extLst>
              <a:ext uri="{FF2B5EF4-FFF2-40B4-BE49-F238E27FC236}">
                <a16:creationId xmlns:a16="http://schemas.microsoft.com/office/drawing/2014/main" id="{3CBCD275-7A8B-4047-970E-617B9CDE1DA2}"/>
              </a:ext>
            </a:extLst>
          </p:cNvPr>
          <p:cNvSpPr/>
          <p:nvPr/>
        </p:nvSpPr>
        <p:spPr>
          <a:xfrm>
            <a:off x="1075835" y="2495375"/>
            <a:ext cx="1661865" cy="22715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年代</a:t>
            </a:r>
          </a:p>
        </p:txBody>
      </p:sp>
      <p:sp>
        <p:nvSpPr>
          <p:cNvPr id="64" name="角丸四角形 72">
            <a:extLst>
              <a:ext uri="{FF2B5EF4-FFF2-40B4-BE49-F238E27FC236}">
                <a16:creationId xmlns:a16="http://schemas.microsoft.com/office/drawing/2014/main" id="{DDEEE267-89FC-441D-BDEB-2199B82F52B2}"/>
              </a:ext>
            </a:extLst>
          </p:cNvPr>
          <p:cNvSpPr/>
          <p:nvPr/>
        </p:nvSpPr>
        <p:spPr>
          <a:xfrm>
            <a:off x="4255725" y="2495375"/>
            <a:ext cx="1275433" cy="22715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性別</a:t>
            </a:r>
          </a:p>
        </p:txBody>
      </p:sp>
      <p:sp>
        <p:nvSpPr>
          <p:cNvPr id="65" name="角丸四角形 73">
            <a:extLst>
              <a:ext uri="{FF2B5EF4-FFF2-40B4-BE49-F238E27FC236}">
                <a16:creationId xmlns:a16="http://schemas.microsoft.com/office/drawing/2014/main" id="{0C25FBBB-6980-4446-AF76-CDBA98C9003A}"/>
              </a:ext>
            </a:extLst>
          </p:cNvPr>
          <p:cNvSpPr/>
          <p:nvPr/>
        </p:nvSpPr>
        <p:spPr>
          <a:xfrm>
            <a:off x="7316225" y="2495375"/>
            <a:ext cx="1275433" cy="22715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rgbClr val="003963"/>
                </a:solidFill>
                <a:latin typeface="Meiryo UI" panose="020B0604030504040204" pitchFamily="50" charset="-128"/>
                <a:ea typeface="Meiryo UI" panose="020B0604030504040204" pitchFamily="50" charset="-128"/>
                <a:cs typeface="Meiryo UI" panose="020B0604030504040204" pitchFamily="50" charset="-128"/>
              </a:rPr>
              <a:t>使用デバイス</a:t>
            </a:r>
          </a:p>
        </p:txBody>
      </p:sp>
      <p:sp>
        <p:nvSpPr>
          <p:cNvPr id="71" name="Text Box 16">
            <a:extLst>
              <a:ext uri="{FF2B5EF4-FFF2-40B4-BE49-F238E27FC236}">
                <a16:creationId xmlns:a16="http://schemas.microsoft.com/office/drawing/2014/main" id="{901260EA-12E5-45FA-AB4F-EB8118F5C9F1}"/>
              </a:ext>
            </a:extLst>
          </p:cNvPr>
          <p:cNvSpPr txBox="1">
            <a:spLocks noChangeArrowheads="1"/>
          </p:cNvSpPr>
          <p:nvPr/>
        </p:nvSpPr>
        <p:spPr bwMode="auto">
          <a:xfrm>
            <a:off x="8863611" y="6326911"/>
            <a:ext cx="840295" cy="215444"/>
          </a:xfrm>
          <a:prstGeom prst="rect">
            <a:avLst/>
          </a:prstGeom>
          <a:noFill/>
          <a:ln>
            <a:noFill/>
          </a:ln>
        </p:spPr>
        <p:txBody>
          <a:bodyPr wrap="none" anchor="t">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2021.12.1</a:t>
            </a:r>
            <a:r>
              <a:rPr kumimoji="0" lang="ja-JP" altLang="en-US" sz="800">
                <a:solidFill>
                  <a:srgbClr val="C00000"/>
                </a:solidFill>
                <a:latin typeface="Century Gothic"/>
                <a:ea typeface="HGPｺﾞｼｯｸM"/>
              </a:rPr>
              <a:t>更新</a:t>
            </a:r>
            <a:endParaRPr kumimoji="0" lang="ja-JP" altLang="en-US" sz="800" dirty="0">
              <a:solidFill>
                <a:srgbClr val="C00000"/>
              </a:solidFill>
              <a:latin typeface="Century Gothic"/>
              <a:ea typeface="HGPｺﾞｼｯｸM"/>
            </a:endParaRPr>
          </a:p>
        </p:txBody>
      </p:sp>
      <p:sp>
        <p:nvSpPr>
          <p:cNvPr id="31" name="テキスト ボックス 30">
            <a:extLst>
              <a:ext uri="{FF2B5EF4-FFF2-40B4-BE49-F238E27FC236}">
                <a16:creationId xmlns:a16="http://schemas.microsoft.com/office/drawing/2014/main" id="{99C86619-5C78-E946-92C9-590FA38504C9}"/>
              </a:ext>
            </a:extLst>
          </p:cNvPr>
          <p:cNvSpPr txBox="1"/>
          <p:nvPr/>
        </p:nvSpPr>
        <p:spPr>
          <a:xfrm>
            <a:off x="517544" y="1025971"/>
            <a:ext cx="8899506" cy="317716"/>
          </a:xfrm>
          <a:prstGeom prst="rect">
            <a:avLst/>
          </a:prstGeom>
          <a:noFill/>
        </p:spPr>
        <p:txBody>
          <a:bodyPr wrap="square" lIns="0" tIns="0" rIns="0" bIns="0" rtlCol="0">
            <a:spAutoFit/>
          </a:bodyPr>
          <a:lstStyle/>
          <a:p>
            <a:pPr>
              <a:lnSpc>
                <a:spcPct val="150000"/>
              </a:lnSpc>
            </a:pPr>
            <a:r>
              <a:rPr lang="ja-JP" altLang="en-US" sz="1600" b="1" spc="8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ビジネスパーソンの生活に役立つ情報源として</a:t>
            </a:r>
            <a:r>
              <a:rPr lang="en-US" altLang="ja-JP" sz="1600" b="1" spc="8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NIKKEI STYLE</a:t>
            </a:r>
            <a:r>
              <a:rPr lang="ja-JP" altLang="en-US" sz="1600" b="1" spc="8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が選ばれています。</a:t>
            </a:r>
          </a:p>
        </p:txBody>
      </p:sp>
      <p:sp>
        <p:nvSpPr>
          <p:cNvPr id="32" name="テキスト ボックス 31">
            <a:extLst>
              <a:ext uri="{FF2B5EF4-FFF2-40B4-BE49-F238E27FC236}">
                <a16:creationId xmlns:a16="http://schemas.microsoft.com/office/drawing/2014/main" id="{BD925F2A-8104-7748-8B8E-B0E407E0E3AD}"/>
              </a:ext>
            </a:extLst>
          </p:cNvPr>
          <p:cNvSpPr txBox="1"/>
          <p:nvPr/>
        </p:nvSpPr>
        <p:spPr>
          <a:xfrm>
            <a:off x="517544" y="1453041"/>
            <a:ext cx="8899506" cy="601190"/>
          </a:xfrm>
          <a:prstGeom prst="rect">
            <a:avLst/>
          </a:prstGeom>
          <a:noFill/>
        </p:spPr>
        <p:txBody>
          <a:bodyPr wrap="square" lIns="0" tIns="0" rIns="0" bIns="0" rtlCol="0">
            <a:spAutoFit/>
          </a:bodyPr>
          <a:lstStyle/>
          <a:p>
            <a:pPr>
              <a:lnSpc>
                <a:spcPct val="150000"/>
              </a:lnSpc>
            </a:pPr>
            <a:r>
              <a:rPr lang="ja-JP" altLang="en-US" sz="1400" b="1" spc="8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メイン読者は、</a:t>
            </a:r>
            <a:r>
              <a:rPr lang="en-US" altLang="ja-JP" sz="1400" b="1" spc="8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400" b="1" spc="8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代～</a:t>
            </a:r>
            <a:r>
              <a:rPr lang="en-US" altLang="ja-JP" sz="1400" b="1" spc="8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400" b="1" spc="8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代のビジネスパーソン。</a:t>
            </a:r>
            <a:r>
              <a:rPr lang="en-US" altLang="ja-JP" sz="1400" b="1" spc="8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400" b="1" spc="8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歳から</a:t>
            </a:r>
            <a:r>
              <a:rPr lang="en-US" altLang="ja-JP" sz="1400" b="1" spc="8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44</a:t>
            </a:r>
            <a:r>
              <a:rPr lang="ja-JP" altLang="en-US" sz="1400" b="1" spc="8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歳までの読者が半数以上を占めています。</a:t>
            </a:r>
          </a:p>
          <a:p>
            <a:pPr>
              <a:lnSpc>
                <a:spcPct val="150000"/>
              </a:lnSpc>
            </a:pPr>
            <a:r>
              <a:rPr lang="ja-JP" altLang="en-US" sz="1400" b="1" spc="8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比較的若めの年代層にリーチでき、女性ユーザーが多いことが特徴です。</a:t>
            </a:r>
          </a:p>
        </p:txBody>
      </p:sp>
      <p:sp>
        <p:nvSpPr>
          <p:cNvPr id="42" name="正方形/長方形 41">
            <a:extLst>
              <a:ext uri="{FF2B5EF4-FFF2-40B4-BE49-F238E27FC236}">
                <a16:creationId xmlns:a16="http://schemas.microsoft.com/office/drawing/2014/main" id="{F02DA8C7-E1B6-3240-B6FA-1E747340FF3F}"/>
              </a:ext>
            </a:extLst>
          </p:cNvPr>
          <p:cNvSpPr/>
          <p:nvPr/>
        </p:nvSpPr>
        <p:spPr>
          <a:xfrm>
            <a:off x="1385903" y="3787509"/>
            <a:ext cx="1051025" cy="338554"/>
          </a:xfrm>
          <a:prstGeom prst="rect">
            <a:avLst/>
          </a:prstGeom>
          <a:noFill/>
          <a:ln>
            <a:noFill/>
          </a:ln>
        </p:spPr>
        <p:txBody>
          <a:bodyPr wrap="square" anchor="t">
            <a:spAutoFit/>
          </a:bodyPr>
          <a:lstStyle/>
          <a:p>
            <a:pPr lvl="0" algn="ctr">
              <a:defRPr/>
            </a:pPr>
            <a:r>
              <a:rPr lang="en-US" altLang="ja-JP" sz="16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25-44</a:t>
            </a:r>
            <a:r>
              <a:rPr lang="ja-JP" altLang="en-US" sz="16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歳</a:t>
            </a:r>
          </a:p>
        </p:txBody>
      </p:sp>
      <p:grpSp>
        <p:nvGrpSpPr>
          <p:cNvPr id="43" name="グループ化 42">
            <a:extLst>
              <a:ext uri="{FF2B5EF4-FFF2-40B4-BE49-F238E27FC236}">
                <a16:creationId xmlns:a16="http://schemas.microsoft.com/office/drawing/2014/main" id="{5575A9E9-1B96-6F46-9C01-E60127CD9217}"/>
              </a:ext>
            </a:extLst>
          </p:cNvPr>
          <p:cNvGrpSpPr/>
          <p:nvPr/>
        </p:nvGrpSpPr>
        <p:grpSpPr>
          <a:xfrm>
            <a:off x="1302440" y="4051243"/>
            <a:ext cx="1217950" cy="584775"/>
            <a:chOff x="1490688" y="3429000"/>
            <a:chExt cx="1217950" cy="584775"/>
          </a:xfrm>
        </p:grpSpPr>
        <p:sp>
          <p:nvSpPr>
            <p:cNvPr id="44" name="正方形/長方形 43">
              <a:extLst>
                <a:ext uri="{FF2B5EF4-FFF2-40B4-BE49-F238E27FC236}">
                  <a16:creationId xmlns:a16="http://schemas.microsoft.com/office/drawing/2014/main" id="{E4B75F96-0591-DE4B-8AFE-1F7C9903BCE2}"/>
                </a:ext>
              </a:extLst>
            </p:cNvPr>
            <p:cNvSpPr/>
            <p:nvPr/>
          </p:nvSpPr>
          <p:spPr>
            <a:xfrm>
              <a:off x="1490688" y="3429000"/>
              <a:ext cx="1060200" cy="584775"/>
            </a:xfrm>
            <a:prstGeom prst="rect">
              <a:avLst/>
            </a:prstGeom>
            <a:noFill/>
            <a:ln>
              <a:noFill/>
            </a:ln>
          </p:spPr>
          <p:txBody>
            <a:bodyPr wrap="square" anchor="t">
              <a:spAutoFit/>
            </a:bodyPr>
            <a:lstStyle/>
            <a:p>
              <a:pPr lvl="0" algn="ctr">
                <a:defRPr/>
              </a:pPr>
              <a:r>
                <a:rPr lang="en-US" altLang="ja-JP" sz="3200" b="1" kern="100" dirty="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rPr>
                <a:t>52.5</a:t>
              </a:r>
              <a:endParaRPr lang="ja-JP" altLang="en-US" sz="3200" b="1" kern="10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45" name="正方形/長方形 44">
              <a:extLst>
                <a:ext uri="{FF2B5EF4-FFF2-40B4-BE49-F238E27FC236}">
                  <a16:creationId xmlns:a16="http://schemas.microsoft.com/office/drawing/2014/main" id="{7099E5BF-AA2C-3B46-8B62-F7F7B76B4205}"/>
                </a:ext>
              </a:extLst>
            </p:cNvPr>
            <p:cNvSpPr/>
            <p:nvPr/>
          </p:nvSpPr>
          <p:spPr>
            <a:xfrm>
              <a:off x="2337852" y="3616913"/>
              <a:ext cx="370786" cy="338554"/>
            </a:xfrm>
            <a:prstGeom prst="rect">
              <a:avLst/>
            </a:prstGeom>
            <a:noFill/>
            <a:ln>
              <a:noFill/>
            </a:ln>
          </p:spPr>
          <p:txBody>
            <a:bodyPr wrap="square" anchor="t">
              <a:spAutoFit/>
            </a:bodyPr>
            <a:lstStyle/>
            <a:p>
              <a:pPr lvl="0" algn="ctr">
                <a:defRPr/>
              </a:pPr>
              <a:r>
                <a:rPr lang="ja-JP" altLang="en-US" sz="1600" kern="10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sp>
        <p:nvSpPr>
          <p:cNvPr id="49" name="正方形/長方形 48">
            <a:extLst>
              <a:ext uri="{FF2B5EF4-FFF2-40B4-BE49-F238E27FC236}">
                <a16:creationId xmlns:a16="http://schemas.microsoft.com/office/drawing/2014/main" id="{3A8AE91C-D601-0247-A30B-E446ACAA15D0}"/>
              </a:ext>
            </a:extLst>
          </p:cNvPr>
          <p:cNvSpPr/>
          <p:nvPr/>
        </p:nvSpPr>
        <p:spPr>
          <a:xfrm>
            <a:off x="4527760" y="3806965"/>
            <a:ext cx="830152" cy="338554"/>
          </a:xfrm>
          <a:prstGeom prst="rect">
            <a:avLst/>
          </a:prstGeom>
          <a:noFill/>
          <a:ln>
            <a:noFill/>
          </a:ln>
        </p:spPr>
        <p:txBody>
          <a:bodyPr wrap="square" anchor="t">
            <a:spAutoFit/>
          </a:bodyPr>
          <a:lstStyle/>
          <a:p>
            <a:pPr lvl="0" algn="ctr">
              <a:defRPr/>
            </a:pPr>
            <a:r>
              <a:rPr lang="ja-JP" altLang="en-US" sz="16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女性</a:t>
            </a:r>
          </a:p>
        </p:txBody>
      </p:sp>
      <p:grpSp>
        <p:nvGrpSpPr>
          <p:cNvPr id="50" name="グループ化 49">
            <a:extLst>
              <a:ext uri="{FF2B5EF4-FFF2-40B4-BE49-F238E27FC236}">
                <a16:creationId xmlns:a16="http://schemas.microsoft.com/office/drawing/2014/main" id="{DCF49ADE-2F28-A943-9D44-02971C42688B}"/>
              </a:ext>
            </a:extLst>
          </p:cNvPr>
          <p:cNvGrpSpPr/>
          <p:nvPr/>
        </p:nvGrpSpPr>
        <p:grpSpPr>
          <a:xfrm>
            <a:off x="4333861" y="4070699"/>
            <a:ext cx="1217950" cy="584775"/>
            <a:chOff x="1490688" y="3429000"/>
            <a:chExt cx="1217950" cy="584775"/>
          </a:xfrm>
        </p:grpSpPr>
        <p:sp>
          <p:nvSpPr>
            <p:cNvPr id="51" name="正方形/長方形 50">
              <a:extLst>
                <a:ext uri="{FF2B5EF4-FFF2-40B4-BE49-F238E27FC236}">
                  <a16:creationId xmlns:a16="http://schemas.microsoft.com/office/drawing/2014/main" id="{C2EF89E9-76DC-864F-9603-E16023D79AF7}"/>
                </a:ext>
              </a:extLst>
            </p:cNvPr>
            <p:cNvSpPr/>
            <p:nvPr/>
          </p:nvSpPr>
          <p:spPr>
            <a:xfrm>
              <a:off x="1490688" y="3429000"/>
              <a:ext cx="1060200" cy="584775"/>
            </a:xfrm>
            <a:prstGeom prst="rect">
              <a:avLst/>
            </a:prstGeom>
            <a:noFill/>
            <a:ln>
              <a:noFill/>
            </a:ln>
          </p:spPr>
          <p:txBody>
            <a:bodyPr wrap="square" anchor="t">
              <a:spAutoFit/>
            </a:bodyPr>
            <a:lstStyle/>
            <a:p>
              <a:pPr lvl="0" algn="ctr">
                <a:defRPr/>
              </a:pPr>
              <a:r>
                <a:rPr lang="en-US" altLang="ja-JP" sz="3200" b="1" kern="100" dirty="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rPr>
                <a:t>49.8</a:t>
              </a:r>
              <a:endParaRPr lang="ja-JP" altLang="en-US" sz="3200" b="1" kern="10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52" name="正方形/長方形 51">
              <a:extLst>
                <a:ext uri="{FF2B5EF4-FFF2-40B4-BE49-F238E27FC236}">
                  <a16:creationId xmlns:a16="http://schemas.microsoft.com/office/drawing/2014/main" id="{BFAC024C-C382-CB46-927B-71066FFBCA95}"/>
                </a:ext>
              </a:extLst>
            </p:cNvPr>
            <p:cNvSpPr/>
            <p:nvPr/>
          </p:nvSpPr>
          <p:spPr>
            <a:xfrm>
              <a:off x="2337852" y="3616913"/>
              <a:ext cx="370786" cy="338554"/>
            </a:xfrm>
            <a:prstGeom prst="rect">
              <a:avLst/>
            </a:prstGeom>
            <a:noFill/>
            <a:ln>
              <a:noFill/>
            </a:ln>
          </p:spPr>
          <p:txBody>
            <a:bodyPr wrap="square" anchor="t">
              <a:spAutoFit/>
            </a:bodyPr>
            <a:lstStyle/>
            <a:p>
              <a:pPr lvl="0" algn="ctr">
                <a:defRPr/>
              </a:pPr>
              <a:r>
                <a:rPr lang="ja-JP" altLang="en-US" sz="1600" kern="10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sp>
        <p:nvSpPr>
          <p:cNvPr id="53" name="正方形/長方形 52">
            <a:extLst>
              <a:ext uri="{FF2B5EF4-FFF2-40B4-BE49-F238E27FC236}">
                <a16:creationId xmlns:a16="http://schemas.microsoft.com/office/drawing/2014/main" id="{58248DB4-622B-1543-A72C-8D8AA1745925}"/>
              </a:ext>
            </a:extLst>
          </p:cNvPr>
          <p:cNvSpPr/>
          <p:nvPr/>
        </p:nvSpPr>
        <p:spPr>
          <a:xfrm>
            <a:off x="7544259" y="3806965"/>
            <a:ext cx="1001282" cy="338554"/>
          </a:xfrm>
          <a:prstGeom prst="rect">
            <a:avLst/>
          </a:prstGeom>
          <a:noFill/>
          <a:ln>
            <a:noFill/>
          </a:ln>
        </p:spPr>
        <p:txBody>
          <a:bodyPr wrap="square" anchor="t">
            <a:spAutoFit/>
          </a:bodyPr>
          <a:lstStyle/>
          <a:p>
            <a:pPr lvl="0" algn="ctr">
              <a:defRPr/>
            </a:pPr>
            <a:r>
              <a:rPr lang="ja-JP" altLang="en-US" sz="16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モバイル</a:t>
            </a:r>
          </a:p>
        </p:txBody>
      </p:sp>
      <p:grpSp>
        <p:nvGrpSpPr>
          <p:cNvPr id="54" name="グループ化 53">
            <a:extLst>
              <a:ext uri="{FF2B5EF4-FFF2-40B4-BE49-F238E27FC236}">
                <a16:creationId xmlns:a16="http://schemas.microsoft.com/office/drawing/2014/main" id="{B4F7A69B-26AF-484D-85FB-A49673560A24}"/>
              </a:ext>
            </a:extLst>
          </p:cNvPr>
          <p:cNvGrpSpPr/>
          <p:nvPr/>
        </p:nvGrpSpPr>
        <p:grpSpPr>
          <a:xfrm>
            <a:off x="7435925" y="4070699"/>
            <a:ext cx="1217950" cy="584775"/>
            <a:chOff x="1490688" y="3429000"/>
            <a:chExt cx="1217950" cy="584775"/>
          </a:xfrm>
        </p:grpSpPr>
        <p:sp>
          <p:nvSpPr>
            <p:cNvPr id="55" name="正方形/長方形 54">
              <a:extLst>
                <a:ext uri="{FF2B5EF4-FFF2-40B4-BE49-F238E27FC236}">
                  <a16:creationId xmlns:a16="http://schemas.microsoft.com/office/drawing/2014/main" id="{4731AAE6-6651-5147-BF3A-368E0CE0C635}"/>
                </a:ext>
              </a:extLst>
            </p:cNvPr>
            <p:cNvSpPr/>
            <p:nvPr/>
          </p:nvSpPr>
          <p:spPr>
            <a:xfrm>
              <a:off x="1490688" y="3429000"/>
              <a:ext cx="1060200" cy="584775"/>
            </a:xfrm>
            <a:prstGeom prst="rect">
              <a:avLst/>
            </a:prstGeom>
            <a:noFill/>
            <a:ln>
              <a:noFill/>
            </a:ln>
          </p:spPr>
          <p:txBody>
            <a:bodyPr wrap="square" anchor="t">
              <a:spAutoFit/>
            </a:bodyPr>
            <a:lstStyle/>
            <a:p>
              <a:pPr lvl="0" algn="ctr">
                <a:defRPr/>
              </a:pPr>
              <a:r>
                <a:rPr lang="en-US" altLang="ja-JP" sz="3200" b="1" kern="100" dirty="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rPr>
                <a:t>80.9</a:t>
              </a:r>
              <a:endParaRPr lang="ja-JP" altLang="en-US" sz="3200" b="1" kern="10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57" name="正方形/長方形 56">
              <a:extLst>
                <a:ext uri="{FF2B5EF4-FFF2-40B4-BE49-F238E27FC236}">
                  <a16:creationId xmlns:a16="http://schemas.microsoft.com/office/drawing/2014/main" id="{9E9DC0C7-DF62-F647-AE3A-C6B61843F11B}"/>
                </a:ext>
              </a:extLst>
            </p:cNvPr>
            <p:cNvSpPr/>
            <p:nvPr/>
          </p:nvSpPr>
          <p:spPr>
            <a:xfrm>
              <a:off x="2337852" y="3616913"/>
              <a:ext cx="370786" cy="338554"/>
            </a:xfrm>
            <a:prstGeom prst="rect">
              <a:avLst/>
            </a:prstGeom>
            <a:noFill/>
            <a:ln>
              <a:noFill/>
            </a:ln>
          </p:spPr>
          <p:txBody>
            <a:bodyPr wrap="square" anchor="t">
              <a:spAutoFit/>
            </a:bodyPr>
            <a:lstStyle/>
            <a:p>
              <a:pPr lvl="0" algn="ctr">
                <a:defRPr/>
              </a:pPr>
              <a:r>
                <a:rPr lang="ja-JP" altLang="en-US" sz="1600" kern="10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pSp>
        <p:nvGrpSpPr>
          <p:cNvPr id="58" name="グループ化 57">
            <a:extLst>
              <a:ext uri="{FF2B5EF4-FFF2-40B4-BE49-F238E27FC236}">
                <a16:creationId xmlns:a16="http://schemas.microsoft.com/office/drawing/2014/main" id="{A8FA6895-F182-C643-908E-DB62B1409528}"/>
              </a:ext>
            </a:extLst>
          </p:cNvPr>
          <p:cNvGrpSpPr/>
          <p:nvPr/>
        </p:nvGrpSpPr>
        <p:grpSpPr>
          <a:xfrm>
            <a:off x="6848457" y="3017286"/>
            <a:ext cx="830152" cy="481923"/>
            <a:chOff x="2231568" y="4502024"/>
            <a:chExt cx="830152" cy="481923"/>
          </a:xfrm>
        </p:grpSpPr>
        <p:sp>
          <p:nvSpPr>
            <p:cNvPr id="59" name="正方形/長方形 58">
              <a:extLst>
                <a:ext uri="{FF2B5EF4-FFF2-40B4-BE49-F238E27FC236}">
                  <a16:creationId xmlns:a16="http://schemas.microsoft.com/office/drawing/2014/main" id="{CF004EA6-E8E3-BF46-8D6D-231FDBBA6412}"/>
                </a:ext>
              </a:extLst>
            </p:cNvPr>
            <p:cNvSpPr/>
            <p:nvPr/>
          </p:nvSpPr>
          <p:spPr>
            <a:xfrm>
              <a:off x="2231568" y="4502024"/>
              <a:ext cx="830152" cy="261610"/>
            </a:xfrm>
            <a:prstGeom prst="rect">
              <a:avLst/>
            </a:prstGeom>
            <a:noFill/>
            <a:ln>
              <a:noFill/>
            </a:ln>
          </p:spPr>
          <p:txBody>
            <a:bodyPr wrap="square" anchor="t">
              <a:spAutoFit/>
            </a:bodyPr>
            <a:lstStyle/>
            <a:p>
              <a:pPr lvl="0" algn="ctr">
                <a:defRPr/>
              </a:pPr>
              <a:r>
                <a:rPr lang="en-US" altLang="ja-JP" sz="11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PC</a:t>
              </a:r>
              <a:endParaRPr lang="ja-JP" altLang="en-US" sz="11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82" name="正方形/長方形 81">
              <a:extLst>
                <a:ext uri="{FF2B5EF4-FFF2-40B4-BE49-F238E27FC236}">
                  <a16:creationId xmlns:a16="http://schemas.microsoft.com/office/drawing/2014/main" id="{3B5DF937-4FF7-034B-B4C1-C24DB8CF473B}"/>
                </a:ext>
              </a:extLst>
            </p:cNvPr>
            <p:cNvSpPr/>
            <p:nvPr/>
          </p:nvSpPr>
          <p:spPr>
            <a:xfrm>
              <a:off x="2326836" y="4676170"/>
              <a:ext cx="678529" cy="307777"/>
            </a:xfrm>
            <a:prstGeom prst="rect">
              <a:avLst/>
            </a:prstGeom>
            <a:noFill/>
            <a:ln>
              <a:noFill/>
            </a:ln>
          </p:spPr>
          <p:txBody>
            <a:bodyPr wrap="square" anchor="t">
              <a:spAutoFit/>
            </a:bodyPr>
            <a:lstStyle/>
            <a:p>
              <a:pPr lvl="0" algn="ctr">
                <a:defRPr/>
              </a:pPr>
              <a:r>
                <a:rPr lang="en-US" altLang="ja-JP" sz="14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19.1</a:t>
              </a:r>
              <a:r>
                <a:rPr lang="ja-JP" altLang="en-US" sz="11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pSp>
        <p:nvGrpSpPr>
          <p:cNvPr id="83" name="グループ化 82">
            <a:extLst>
              <a:ext uri="{FF2B5EF4-FFF2-40B4-BE49-F238E27FC236}">
                <a16:creationId xmlns:a16="http://schemas.microsoft.com/office/drawing/2014/main" id="{09B9C0FC-F133-1F41-81BA-713610FFA0DC}"/>
              </a:ext>
            </a:extLst>
          </p:cNvPr>
          <p:cNvGrpSpPr/>
          <p:nvPr/>
        </p:nvGrpSpPr>
        <p:grpSpPr>
          <a:xfrm>
            <a:off x="5513369" y="3017286"/>
            <a:ext cx="830152" cy="501379"/>
            <a:chOff x="2251024" y="4482568"/>
            <a:chExt cx="830152" cy="501379"/>
          </a:xfrm>
        </p:grpSpPr>
        <p:sp>
          <p:nvSpPr>
            <p:cNvPr id="84" name="正方形/長方形 83">
              <a:extLst>
                <a:ext uri="{FF2B5EF4-FFF2-40B4-BE49-F238E27FC236}">
                  <a16:creationId xmlns:a16="http://schemas.microsoft.com/office/drawing/2014/main" id="{DE26F33E-B6A2-C549-9EDE-16528C941184}"/>
                </a:ext>
              </a:extLst>
            </p:cNvPr>
            <p:cNvSpPr/>
            <p:nvPr/>
          </p:nvSpPr>
          <p:spPr>
            <a:xfrm>
              <a:off x="2251024" y="4482568"/>
              <a:ext cx="830152" cy="261610"/>
            </a:xfrm>
            <a:prstGeom prst="rect">
              <a:avLst/>
            </a:prstGeom>
            <a:noFill/>
            <a:ln>
              <a:noFill/>
            </a:ln>
          </p:spPr>
          <p:txBody>
            <a:bodyPr wrap="square" anchor="t">
              <a:spAutoFit/>
            </a:bodyPr>
            <a:lstStyle/>
            <a:p>
              <a:pPr lvl="0" algn="ctr">
                <a:defRPr/>
              </a:pPr>
              <a:r>
                <a:rPr lang="ja-JP" altLang="en-US" sz="11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男性</a:t>
              </a:r>
            </a:p>
          </p:txBody>
        </p:sp>
        <p:sp>
          <p:nvSpPr>
            <p:cNvPr id="85" name="正方形/長方形 84">
              <a:extLst>
                <a:ext uri="{FF2B5EF4-FFF2-40B4-BE49-F238E27FC236}">
                  <a16:creationId xmlns:a16="http://schemas.microsoft.com/office/drawing/2014/main" id="{EE7944A1-5BE2-4243-A422-3371FC7C8C43}"/>
                </a:ext>
              </a:extLst>
            </p:cNvPr>
            <p:cNvSpPr/>
            <p:nvPr/>
          </p:nvSpPr>
          <p:spPr>
            <a:xfrm>
              <a:off x="2326836" y="4676170"/>
              <a:ext cx="678529" cy="307777"/>
            </a:xfrm>
            <a:prstGeom prst="rect">
              <a:avLst/>
            </a:prstGeom>
            <a:noFill/>
            <a:ln>
              <a:noFill/>
            </a:ln>
          </p:spPr>
          <p:txBody>
            <a:bodyPr wrap="square" anchor="t">
              <a:spAutoFit/>
            </a:bodyPr>
            <a:lstStyle/>
            <a:p>
              <a:pPr lvl="0" algn="ctr">
                <a:defRPr/>
              </a:pPr>
              <a:r>
                <a:rPr lang="en-US" altLang="ja-JP" sz="14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50.2</a:t>
              </a:r>
              <a:r>
                <a:rPr lang="ja-JP" altLang="en-US" sz="11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sp>
        <p:nvSpPr>
          <p:cNvPr id="56" name="スライド番号プレースホルダー 5">
            <a:extLst>
              <a:ext uri="{FF2B5EF4-FFF2-40B4-BE49-F238E27FC236}">
                <a16:creationId xmlns:a16="http://schemas.microsoft.com/office/drawing/2014/main" id="{F62243C0-70E4-4D24-91A8-22B238A738DD}"/>
              </a:ext>
            </a:extLst>
          </p:cNvPr>
          <p:cNvSpPr>
            <a:spLocks noGrp="1"/>
          </p:cNvSpPr>
          <p:nvPr>
            <p:ph type="sldNum" sz="quarter" idx="4"/>
          </p:nvPr>
        </p:nvSpPr>
        <p:spPr bwMode="white">
          <a:xfrm>
            <a:off x="9537606" y="6572386"/>
            <a:ext cx="322007" cy="170318"/>
          </a:xfrm>
          <a:prstGeom prst="rect">
            <a:avLst/>
          </a:prstGeom>
        </p:spPr>
        <p:txBody>
          <a:bodyPr/>
          <a:lstStyle>
            <a:defPPr>
              <a:defRPr lang="ja-JP"/>
            </a:defPPr>
            <a:lvl1pPr marL="0" algn="l" defTabSz="914400" rtl="0" eaLnBrk="1" latinLnBrk="0" hangingPunct="1">
              <a:defRPr kumimoji="1" sz="850" kern="1200">
                <a:solidFill>
                  <a:schemeClr val="bg1"/>
                </a:solidFill>
                <a:latin typeface="ＭＳ Ｐゴシック 本文"/>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4DDE5B3-8C43-439F-8EF3-65A6048A9570}" type="slidenum">
              <a:rPr lang="ja-JP" altLang="en-US" smtClean="0"/>
              <a:pPr/>
              <a:t>56</a:t>
            </a:fld>
            <a:endParaRPr lang="ja-JP" altLang="en-US" dirty="0"/>
          </a:p>
        </p:txBody>
      </p:sp>
      <p:grpSp>
        <p:nvGrpSpPr>
          <p:cNvPr id="66" name="グループ化 65">
            <a:extLst>
              <a:ext uri="{FF2B5EF4-FFF2-40B4-BE49-F238E27FC236}">
                <a16:creationId xmlns:a16="http://schemas.microsoft.com/office/drawing/2014/main" id="{40138309-2BC2-A644-8D86-C67726744C54}"/>
              </a:ext>
            </a:extLst>
          </p:cNvPr>
          <p:cNvGrpSpPr/>
          <p:nvPr/>
        </p:nvGrpSpPr>
        <p:grpSpPr>
          <a:xfrm>
            <a:off x="387203" y="3017286"/>
            <a:ext cx="1060200" cy="501379"/>
            <a:chOff x="2020976" y="4482568"/>
            <a:chExt cx="1060200" cy="501379"/>
          </a:xfrm>
        </p:grpSpPr>
        <p:sp>
          <p:nvSpPr>
            <p:cNvPr id="68" name="正方形/長方形 67">
              <a:extLst>
                <a:ext uri="{FF2B5EF4-FFF2-40B4-BE49-F238E27FC236}">
                  <a16:creationId xmlns:a16="http://schemas.microsoft.com/office/drawing/2014/main" id="{8A5D2261-FDB5-7E49-9D1F-E036DA0754DA}"/>
                </a:ext>
              </a:extLst>
            </p:cNvPr>
            <p:cNvSpPr/>
            <p:nvPr/>
          </p:nvSpPr>
          <p:spPr>
            <a:xfrm>
              <a:off x="2020976" y="4482568"/>
              <a:ext cx="1060200" cy="261610"/>
            </a:xfrm>
            <a:prstGeom prst="rect">
              <a:avLst/>
            </a:prstGeom>
            <a:noFill/>
            <a:ln>
              <a:noFill/>
            </a:ln>
          </p:spPr>
          <p:txBody>
            <a:bodyPr wrap="square" anchor="t">
              <a:spAutoFit/>
            </a:bodyPr>
            <a:lstStyle/>
            <a:p>
              <a:pPr lvl="0" algn="ctr">
                <a:defRPr/>
              </a:pPr>
              <a:r>
                <a:rPr lang="en-US" altLang="ja-JP" sz="11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25-44</a:t>
              </a:r>
              <a:r>
                <a:rPr lang="ja-JP" altLang="en-US" sz="11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歳以外</a:t>
              </a:r>
            </a:p>
          </p:txBody>
        </p:sp>
        <p:sp>
          <p:nvSpPr>
            <p:cNvPr id="69" name="正方形/長方形 68">
              <a:extLst>
                <a:ext uri="{FF2B5EF4-FFF2-40B4-BE49-F238E27FC236}">
                  <a16:creationId xmlns:a16="http://schemas.microsoft.com/office/drawing/2014/main" id="{EDC26F28-1747-6048-99D2-2CFF3CA29940}"/>
                </a:ext>
              </a:extLst>
            </p:cNvPr>
            <p:cNvSpPr/>
            <p:nvPr/>
          </p:nvSpPr>
          <p:spPr>
            <a:xfrm>
              <a:off x="2211812" y="4676170"/>
              <a:ext cx="678529" cy="307777"/>
            </a:xfrm>
            <a:prstGeom prst="rect">
              <a:avLst/>
            </a:prstGeom>
            <a:noFill/>
            <a:ln>
              <a:noFill/>
            </a:ln>
          </p:spPr>
          <p:txBody>
            <a:bodyPr wrap="square" anchor="t">
              <a:spAutoFit/>
            </a:bodyPr>
            <a:lstStyle/>
            <a:p>
              <a:pPr lvl="0" algn="ctr">
                <a:defRPr/>
              </a:pPr>
              <a:r>
                <a:rPr lang="en-US" altLang="ja-JP" sz="14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47.5</a:t>
              </a:r>
              <a:r>
                <a:rPr lang="ja-JP" altLang="en-US" sz="11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spTree>
    <p:extLst>
      <p:ext uri="{BB962C8B-B14F-4D97-AF65-F5344CB8AC3E}">
        <p14:creationId xmlns:p14="http://schemas.microsoft.com/office/powerpoint/2010/main" val="40376362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 name="グラフ 106">
            <a:extLst>
              <a:ext uri="{FF2B5EF4-FFF2-40B4-BE49-F238E27FC236}">
                <a16:creationId xmlns:a16="http://schemas.microsoft.com/office/drawing/2014/main" id="{A307825C-4019-6D44-9260-D52B81032177}"/>
              </a:ext>
            </a:extLst>
          </p:cNvPr>
          <p:cNvGraphicFramePr>
            <a:graphicFrameLocks noChangeAspect="1"/>
          </p:cNvGraphicFramePr>
          <p:nvPr/>
        </p:nvGraphicFramePr>
        <p:xfrm>
          <a:off x="5483335" y="4134860"/>
          <a:ext cx="3498000" cy="209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5" name="グラフ 84">
            <a:extLst>
              <a:ext uri="{FF2B5EF4-FFF2-40B4-BE49-F238E27FC236}">
                <a16:creationId xmlns:a16="http://schemas.microsoft.com/office/drawing/2014/main" id="{092A07DF-DD92-144E-A1EC-AC946AB4EF0A}"/>
              </a:ext>
            </a:extLst>
          </p:cNvPr>
          <p:cNvGraphicFramePr>
            <a:graphicFrameLocks noChangeAspect="1"/>
          </p:cNvGraphicFramePr>
          <p:nvPr/>
        </p:nvGraphicFramePr>
        <p:xfrm>
          <a:off x="911642" y="4149793"/>
          <a:ext cx="3498000" cy="2098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4" name="グラフ 83">
            <a:extLst>
              <a:ext uri="{FF2B5EF4-FFF2-40B4-BE49-F238E27FC236}">
                <a16:creationId xmlns:a16="http://schemas.microsoft.com/office/drawing/2014/main" id="{D25A6DCB-6D72-4443-A308-F0756BD45742}"/>
              </a:ext>
            </a:extLst>
          </p:cNvPr>
          <p:cNvGraphicFramePr>
            <a:graphicFrameLocks/>
          </p:cNvGraphicFramePr>
          <p:nvPr/>
        </p:nvGraphicFramePr>
        <p:xfrm>
          <a:off x="5225077" y="2147689"/>
          <a:ext cx="4111200" cy="205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3" name="グラフ 82">
            <a:extLst>
              <a:ext uri="{FF2B5EF4-FFF2-40B4-BE49-F238E27FC236}">
                <a16:creationId xmlns:a16="http://schemas.microsoft.com/office/drawing/2014/main" id="{97DE3280-44CE-4FD1-B851-534FBB650880}"/>
              </a:ext>
            </a:extLst>
          </p:cNvPr>
          <p:cNvGraphicFramePr>
            <a:graphicFrameLocks/>
          </p:cNvGraphicFramePr>
          <p:nvPr/>
        </p:nvGraphicFramePr>
        <p:xfrm>
          <a:off x="425936" y="2170657"/>
          <a:ext cx="4523545" cy="1944000"/>
        </p:xfrm>
        <a:graphic>
          <a:graphicData uri="http://schemas.openxmlformats.org/drawingml/2006/chart">
            <c:chart xmlns:c="http://schemas.openxmlformats.org/drawingml/2006/chart" xmlns:r="http://schemas.openxmlformats.org/officeDocument/2006/relationships" r:id="rId6"/>
          </a:graphicData>
        </a:graphic>
      </p:graphicFrame>
      <p:sp>
        <p:nvSpPr>
          <p:cNvPr id="37" name="角丸四角形 36">
            <a:extLst>
              <a:ext uri="{FF2B5EF4-FFF2-40B4-BE49-F238E27FC236}">
                <a16:creationId xmlns:a16="http://schemas.microsoft.com/office/drawing/2014/main" id="{145209D6-F664-094E-BC29-272BEFEBC5D1}"/>
              </a:ext>
            </a:extLst>
          </p:cNvPr>
          <p:cNvSpPr/>
          <p:nvPr/>
        </p:nvSpPr>
        <p:spPr>
          <a:xfrm>
            <a:off x="488950" y="1493786"/>
            <a:ext cx="8925817" cy="363812"/>
          </a:xfrm>
          <a:prstGeom prst="roundRect">
            <a:avLst/>
          </a:prstGeom>
          <a:solidFill>
            <a:srgbClr val="003963"/>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a:extLst>
              <a:ext uri="{FF2B5EF4-FFF2-40B4-BE49-F238E27FC236}">
                <a16:creationId xmlns:a16="http://schemas.microsoft.com/office/drawing/2014/main" id="{E6D9B355-35AB-5B42-9C78-F50FA65ECD65}"/>
              </a:ext>
            </a:extLst>
          </p:cNvPr>
          <p:cNvSpPr/>
          <p:nvPr/>
        </p:nvSpPr>
        <p:spPr>
          <a:xfrm>
            <a:off x="491233" y="1915875"/>
            <a:ext cx="1135548" cy="282944"/>
          </a:xfrm>
          <a:prstGeom prst="roundRect">
            <a:avLst/>
          </a:prstGeom>
          <a:solidFill>
            <a:srgbClr val="E1E6EF"/>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タイトル 32">
            <a:extLst>
              <a:ext uri="{FF2B5EF4-FFF2-40B4-BE49-F238E27FC236}">
                <a16:creationId xmlns:a16="http://schemas.microsoft.com/office/drawing/2014/main" id="{EF677241-6AFB-4961-B623-D3551A786689}"/>
              </a:ext>
            </a:extLst>
          </p:cNvPr>
          <p:cNvSpPr>
            <a:spLocks noGrp="1"/>
          </p:cNvSpPr>
          <p:nvPr>
            <p:ph type="title"/>
          </p:nvPr>
        </p:nvSpPr>
        <p:spPr/>
        <p:txBody>
          <a:bodyPr/>
          <a:lstStyle/>
          <a:p>
            <a:r>
              <a:rPr lang="en-US" altLang="ja-JP" spc="80" dirty="0"/>
              <a:t>NIKKEI STYLE </a:t>
            </a:r>
            <a:r>
              <a:rPr lang="ja-JP" altLang="en-US" spc="80"/>
              <a:t>プロフィールとユーザー属性</a:t>
            </a:r>
          </a:p>
        </p:txBody>
      </p:sp>
      <p:sp>
        <p:nvSpPr>
          <p:cNvPr id="48" name="テキスト ボックス 47">
            <a:extLst>
              <a:ext uri="{FF2B5EF4-FFF2-40B4-BE49-F238E27FC236}">
                <a16:creationId xmlns:a16="http://schemas.microsoft.com/office/drawing/2014/main" id="{C4BC6250-A2AA-4C93-8BA3-5A1BF8BAAC1B}"/>
              </a:ext>
            </a:extLst>
          </p:cNvPr>
          <p:cNvSpPr txBox="1"/>
          <p:nvPr/>
        </p:nvSpPr>
        <p:spPr>
          <a:xfrm>
            <a:off x="6086664" y="6269400"/>
            <a:ext cx="2798452" cy="251159"/>
          </a:xfrm>
          <a:prstGeom prst="rect">
            <a:avLst/>
          </a:prstGeom>
          <a:noFill/>
        </p:spPr>
        <p:txBody>
          <a:bodyPr wrap="square" rtlCol="0">
            <a:spAutoFit/>
          </a:bodyPr>
          <a:lstStyle/>
          <a:p>
            <a:pPr algn="r">
              <a:lnSpc>
                <a:spcPct val="150000"/>
              </a:lnSpc>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800">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800">
                <a:latin typeface="Meiryo UI" panose="020B0604030504040204" pitchFamily="50" charset="-128"/>
                <a:ea typeface="Meiryo UI" panose="020B0604030504040204" pitchFamily="50" charset="-128"/>
                <a:cs typeface="Meiryo UI" panose="020B0604030504040204" pitchFamily="50" charset="-128"/>
              </a:rPr>
              <a:t>月</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800">
                <a:latin typeface="Meiryo UI" panose="020B0604030504040204" pitchFamily="50" charset="-128"/>
                <a:ea typeface="Meiryo UI" panose="020B0604030504040204" pitchFamily="50" charset="-128"/>
                <a:cs typeface="Meiryo UI" panose="020B0604030504040204" pitchFamily="50" charset="-128"/>
              </a:rPr>
              <a:t>月</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に来訪した日経</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ID</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会員を対象に計測</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Text Box 16">
            <a:extLst>
              <a:ext uri="{FF2B5EF4-FFF2-40B4-BE49-F238E27FC236}">
                <a16:creationId xmlns:a16="http://schemas.microsoft.com/office/drawing/2014/main" id="{EAE7B5AF-E5FF-4316-A6F5-4725520C0A1B}"/>
              </a:ext>
            </a:extLst>
          </p:cNvPr>
          <p:cNvSpPr txBox="1">
            <a:spLocks noChangeArrowheads="1"/>
          </p:cNvSpPr>
          <p:nvPr/>
        </p:nvSpPr>
        <p:spPr bwMode="auto">
          <a:xfrm>
            <a:off x="8863611" y="6326911"/>
            <a:ext cx="840295" cy="215444"/>
          </a:xfrm>
          <a:prstGeom prst="rect">
            <a:avLst/>
          </a:prstGeom>
          <a:noFill/>
          <a:ln>
            <a:noFill/>
          </a:ln>
        </p:spPr>
        <p:txBody>
          <a:bodyPr wrap="none" anchor="t">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2021.12.1</a:t>
            </a:r>
            <a:r>
              <a:rPr kumimoji="0" lang="ja-JP" altLang="en-US" sz="800">
                <a:solidFill>
                  <a:srgbClr val="C00000"/>
                </a:solidFill>
                <a:latin typeface="Century Gothic"/>
                <a:ea typeface="HGPｺﾞｼｯｸM"/>
              </a:rPr>
              <a:t>更新</a:t>
            </a:r>
            <a:endParaRPr kumimoji="0" lang="ja-JP" altLang="en-US" sz="800" dirty="0">
              <a:solidFill>
                <a:srgbClr val="C00000"/>
              </a:solidFill>
              <a:latin typeface="Century Gothic"/>
              <a:ea typeface="HGPｺﾞｼｯｸM"/>
            </a:endParaRPr>
          </a:p>
        </p:txBody>
      </p:sp>
      <p:sp>
        <p:nvSpPr>
          <p:cNvPr id="41" name="テキスト ボックス 40">
            <a:extLst>
              <a:ext uri="{FF2B5EF4-FFF2-40B4-BE49-F238E27FC236}">
                <a16:creationId xmlns:a16="http://schemas.microsoft.com/office/drawing/2014/main" id="{512B2FA5-3519-4B97-86DC-029E94DCAC36}"/>
              </a:ext>
            </a:extLst>
          </p:cNvPr>
          <p:cNvSpPr txBox="1"/>
          <p:nvPr/>
        </p:nvSpPr>
        <p:spPr>
          <a:xfrm>
            <a:off x="3047427" y="1458663"/>
            <a:ext cx="3808863" cy="370358"/>
          </a:xfrm>
          <a:prstGeom prst="rect">
            <a:avLst/>
          </a:prstGeom>
          <a:noFill/>
        </p:spPr>
        <p:txBody>
          <a:bodyPr wrap="none" rtlCol="0">
            <a:spAutoFit/>
          </a:bodyPr>
          <a:lstStyle/>
          <a:p>
            <a:pPr algn="ctr">
              <a:lnSpc>
                <a:spcPct val="150000"/>
              </a:lnSpc>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NIKKEI STYLE</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に来訪した日経</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読者の属性</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B0293608-65CE-834C-8612-68F27765B01C}"/>
              </a:ext>
            </a:extLst>
          </p:cNvPr>
          <p:cNvSpPr txBox="1"/>
          <p:nvPr/>
        </p:nvSpPr>
        <p:spPr>
          <a:xfrm>
            <a:off x="822495" y="1933717"/>
            <a:ext cx="473023" cy="222882"/>
          </a:xfrm>
          <a:prstGeom prst="rect">
            <a:avLst/>
          </a:prstGeom>
          <a:noFill/>
        </p:spPr>
        <p:txBody>
          <a:bodyPr wrap="square" lIns="0" tIns="0" rIns="0" bIns="0" rtlCol="0">
            <a:spAutoFit/>
          </a:bodyPr>
          <a:lstStyle/>
          <a:p>
            <a:pPr algn="ctr">
              <a:lnSpc>
                <a:spcPts val="2000"/>
              </a:lnSpc>
            </a:pPr>
            <a:r>
              <a:rPr lang="ja-JP" altLang="en-US" sz="1200" b="1" spc="80">
                <a:solidFill>
                  <a:srgbClr val="003963"/>
                </a:solidFill>
                <a:latin typeface="Meiryo UI" panose="020B0604030504040204" pitchFamily="50" charset="-128"/>
                <a:ea typeface="Meiryo UI" panose="020B0604030504040204" pitchFamily="50" charset="-128"/>
                <a:cs typeface="Meiryo UI" panose="020B0604030504040204" pitchFamily="50" charset="-128"/>
              </a:rPr>
              <a:t>職業</a:t>
            </a:r>
          </a:p>
        </p:txBody>
      </p:sp>
      <p:sp>
        <p:nvSpPr>
          <p:cNvPr id="21" name="テキスト ボックス 20">
            <a:extLst>
              <a:ext uri="{FF2B5EF4-FFF2-40B4-BE49-F238E27FC236}">
                <a16:creationId xmlns:a16="http://schemas.microsoft.com/office/drawing/2014/main" id="{CE76AEA1-BDD5-9141-82AE-6302C0BD361D}"/>
              </a:ext>
            </a:extLst>
          </p:cNvPr>
          <p:cNvSpPr txBox="1"/>
          <p:nvPr/>
        </p:nvSpPr>
        <p:spPr>
          <a:xfrm>
            <a:off x="517544" y="1025971"/>
            <a:ext cx="8899506" cy="317716"/>
          </a:xfrm>
          <a:prstGeom prst="rect">
            <a:avLst/>
          </a:prstGeom>
          <a:noFill/>
        </p:spPr>
        <p:txBody>
          <a:bodyPr wrap="square" lIns="0" tIns="0" rIns="0" bIns="0" rtlCol="0">
            <a:spAutoFit/>
          </a:bodyPr>
          <a:lstStyle/>
          <a:p>
            <a:pPr>
              <a:lnSpc>
                <a:spcPct val="150000"/>
              </a:lnSpc>
            </a:pPr>
            <a:r>
              <a:rPr lang="en-US" altLang="ja-JP" sz="1600" b="1" spc="8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600" b="1" spc="8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割以上がビジネスの意思決定に関わる役職者、約</a:t>
            </a:r>
            <a:r>
              <a:rPr lang="en-US" altLang="ja-JP" sz="1600" b="1" spc="8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b="1" spc="8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割は世帯年収</a:t>
            </a:r>
            <a:r>
              <a:rPr lang="en-US" altLang="ja-JP" sz="1600" b="1" spc="8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1,000</a:t>
            </a:r>
            <a:r>
              <a:rPr lang="ja-JP" altLang="en-US" sz="1600" b="1" spc="8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万円以上</a:t>
            </a:r>
            <a:endParaRPr lang="en-US" altLang="ja-JP" sz="1600" b="1" spc="8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a:extLst>
              <a:ext uri="{FF2B5EF4-FFF2-40B4-BE49-F238E27FC236}">
                <a16:creationId xmlns:a16="http://schemas.microsoft.com/office/drawing/2014/main" id="{FF8E8EA9-A12D-114D-9500-A0CEEDC2DC9E}"/>
              </a:ext>
            </a:extLst>
          </p:cNvPr>
          <p:cNvSpPr/>
          <p:nvPr/>
        </p:nvSpPr>
        <p:spPr>
          <a:xfrm>
            <a:off x="4956520" y="1915875"/>
            <a:ext cx="1135548" cy="282944"/>
          </a:xfrm>
          <a:prstGeom prst="roundRect">
            <a:avLst/>
          </a:prstGeom>
          <a:solidFill>
            <a:srgbClr val="E1E6EF"/>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77A0BC21-4FD5-E94B-8114-1921D0D837D8}"/>
              </a:ext>
            </a:extLst>
          </p:cNvPr>
          <p:cNvSpPr txBox="1"/>
          <p:nvPr/>
        </p:nvSpPr>
        <p:spPr>
          <a:xfrm>
            <a:off x="5107278" y="1933717"/>
            <a:ext cx="834033" cy="222882"/>
          </a:xfrm>
          <a:prstGeom prst="rect">
            <a:avLst/>
          </a:prstGeom>
          <a:noFill/>
        </p:spPr>
        <p:txBody>
          <a:bodyPr wrap="square" lIns="0" tIns="0" rIns="0" bIns="0" rtlCol="0">
            <a:spAutoFit/>
          </a:bodyPr>
          <a:lstStyle/>
          <a:p>
            <a:pPr algn="ctr">
              <a:lnSpc>
                <a:spcPts val="2000"/>
              </a:lnSpc>
            </a:pPr>
            <a:r>
              <a:rPr lang="ja-JP" altLang="en-US" sz="1200" b="1" spc="80">
                <a:solidFill>
                  <a:srgbClr val="003963"/>
                </a:solidFill>
                <a:latin typeface="Meiryo UI" panose="020B0604030504040204" pitchFamily="50" charset="-128"/>
                <a:ea typeface="Meiryo UI" panose="020B0604030504040204" pitchFamily="50" charset="-128"/>
                <a:cs typeface="Meiryo UI" panose="020B0604030504040204" pitchFamily="50" charset="-128"/>
              </a:rPr>
              <a:t>所属</a:t>
            </a:r>
          </a:p>
        </p:txBody>
      </p:sp>
      <p:sp>
        <p:nvSpPr>
          <p:cNvPr id="32" name="角丸四角形 31">
            <a:extLst>
              <a:ext uri="{FF2B5EF4-FFF2-40B4-BE49-F238E27FC236}">
                <a16:creationId xmlns:a16="http://schemas.microsoft.com/office/drawing/2014/main" id="{08F37A0B-3279-D948-8262-89DA6A9D33B1}"/>
              </a:ext>
            </a:extLst>
          </p:cNvPr>
          <p:cNvSpPr/>
          <p:nvPr/>
        </p:nvSpPr>
        <p:spPr>
          <a:xfrm>
            <a:off x="491233" y="4295242"/>
            <a:ext cx="1135548" cy="282944"/>
          </a:xfrm>
          <a:prstGeom prst="roundRect">
            <a:avLst/>
          </a:prstGeom>
          <a:solidFill>
            <a:srgbClr val="E1E6EF"/>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0B0A5A28-8493-8442-BC90-91E6C87DC323}"/>
              </a:ext>
            </a:extLst>
          </p:cNvPr>
          <p:cNvSpPr txBox="1"/>
          <p:nvPr/>
        </p:nvSpPr>
        <p:spPr>
          <a:xfrm>
            <a:off x="644097" y="4313084"/>
            <a:ext cx="829817" cy="222882"/>
          </a:xfrm>
          <a:prstGeom prst="rect">
            <a:avLst/>
          </a:prstGeom>
          <a:noFill/>
        </p:spPr>
        <p:txBody>
          <a:bodyPr wrap="square" lIns="0" tIns="0" rIns="0" bIns="0" rtlCol="0">
            <a:spAutoFit/>
          </a:bodyPr>
          <a:lstStyle/>
          <a:p>
            <a:pPr algn="ctr">
              <a:lnSpc>
                <a:spcPts val="2000"/>
              </a:lnSpc>
            </a:pPr>
            <a:r>
              <a:rPr lang="ja-JP" altLang="en-US" sz="1200" b="1" spc="80">
                <a:solidFill>
                  <a:srgbClr val="003963"/>
                </a:solidFill>
                <a:latin typeface="Meiryo UI" panose="020B0604030504040204" pitchFamily="50" charset="-128"/>
                <a:ea typeface="Meiryo UI" panose="020B0604030504040204" pitchFamily="50" charset="-128"/>
                <a:cs typeface="Meiryo UI" panose="020B0604030504040204" pitchFamily="50" charset="-128"/>
              </a:rPr>
              <a:t>役職</a:t>
            </a:r>
          </a:p>
        </p:txBody>
      </p:sp>
      <p:grpSp>
        <p:nvGrpSpPr>
          <p:cNvPr id="2" name="グループ化 1">
            <a:extLst>
              <a:ext uri="{FF2B5EF4-FFF2-40B4-BE49-F238E27FC236}">
                <a16:creationId xmlns:a16="http://schemas.microsoft.com/office/drawing/2014/main" id="{10C9DC26-6A5B-1344-8FD8-DB0DD13D8908}"/>
              </a:ext>
            </a:extLst>
          </p:cNvPr>
          <p:cNvGrpSpPr/>
          <p:nvPr/>
        </p:nvGrpSpPr>
        <p:grpSpPr>
          <a:xfrm>
            <a:off x="5542886" y="4324372"/>
            <a:ext cx="3793949" cy="1751548"/>
            <a:chOff x="5558013" y="4539719"/>
            <a:chExt cx="3793949" cy="1751548"/>
          </a:xfrm>
        </p:grpSpPr>
        <p:sp>
          <p:nvSpPr>
            <p:cNvPr id="42" name="正方形/長方形 41">
              <a:extLst>
                <a:ext uri="{FF2B5EF4-FFF2-40B4-BE49-F238E27FC236}">
                  <a16:creationId xmlns:a16="http://schemas.microsoft.com/office/drawing/2014/main" id="{FFC49D6F-C4D6-5747-AD7C-5094AF142801}"/>
                </a:ext>
              </a:extLst>
            </p:cNvPr>
            <p:cNvSpPr/>
            <p:nvPr/>
          </p:nvSpPr>
          <p:spPr>
            <a:xfrm>
              <a:off x="6564609" y="4991758"/>
              <a:ext cx="1344687" cy="461665"/>
            </a:xfrm>
            <a:prstGeom prst="rect">
              <a:avLst/>
            </a:prstGeom>
            <a:noFill/>
            <a:ln>
              <a:noFill/>
            </a:ln>
          </p:spPr>
          <p:txBody>
            <a:bodyPr wrap="square" anchor="t">
              <a:spAutoFit/>
            </a:bodyPr>
            <a:lstStyle/>
            <a:p>
              <a:pPr lvl="0" algn="ctr">
                <a:defRPr/>
              </a:pPr>
              <a:r>
                <a:rPr lang="ja-JP" altLang="en-US" sz="12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世帯年収</a:t>
              </a:r>
            </a:p>
            <a:p>
              <a:pPr lvl="0" algn="ctr">
                <a:defRPr/>
              </a:pPr>
              <a:r>
                <a:rPr lang="en-US" altLang="ja-JP" sz="12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1,000</a:t>
              </a:r>
              <a:r>
                <a:rPr lang="ja-JP" altLang="en-US" sz="12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万円以上</a:t>
              </a:r>
            </a:p>
          </p:txBody>
        </p:sp>
        <p:sp>
          <p:nvSpPr>
            <p:cNvPr id="43" name="正方形/長方形 42">
              <a:extLst>
                <a:ext uri="{FF2B5EF4-FFF2-40B4-BE49-F238E27FC236}">
                  <a16:creationId xmlns:a16="http://schemas.microsoft.com/office/drawing/2014/main" id="{91CA5910-FD16-624A-9130-48800E5BC586}"/>
                </a:ext>
              </a:extLst>
            </p:cNvPr>
            <p:cNvSpPr/>
            <p:nvPr/>
          </p:nvSpPr>
          <p:spPr>
            <a:xfrm>
              <a:off x="6750468" y="5360755"/>
              <a:ext cx="830690" cy="461665"/>
            </a:xfrm>
            <a:prstGeom prst="rect">
              <a:avLst/>
            </a:prstGeom>
            <a:noFill/>
            <a:ln>
              <a:noFill/>
            </a:ln>
          </p:spPr>
          <p:txBody>
            <a:bodyPr wrap="square" anchor="t">
              <a:spAutoFit/>
            </a:bodyPr>
            <a:lstStyle/>
            <a:p>
              <a:pPr lvl="0" algn="ctr">
                <a:defRPr/>
              </a:pPr>
              <a:r>
                <a:rPr lang="en-US" altLang="ja-JP" sz="2400" b="1" kern="100" dirty="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rPr>
                <a:t>32.9</a:t>
              </a:r>
              <a:endParaRPr lang="ja-JP" altLang="en-US" sz="2400" b="1" kern="10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44" name="正方形/長方形 43">
              <a:extLst>
                <a:ext uri="{FF2B5EF4-FFF2-40B4-BE49-F238E27FC236}">
                  <a16:creationId xmlns:a16="http://schemas.microsoft.com/office/drawing/2014/main" id="{DF95D260-6A83-2B41-A9E7-8A9219DA5D6D}"/>
                </a:ext>
              </a:extLst>
            </p:cNvPr>
            <p:cNvSpPr/>
            <p:nvPr/>
          </p:nvSpPr>
          <p:spPr>
            <a:xfrm>
              <a:off x="7347154" y="5492531"/>
              <a:ext cx="370786" cy="307777"/>
            </a:xfrm>
            <a:prstGeom prst="rect">
              <a:avLst/>
            </a:prstGeom>
            <a:noFill/>
            <a:ln>
              <a:noFill/>
            </a:ln>
          </p:spPr>
          <p:txBody>
            <a:bodyPr wrap="square" anchor="t">
              <a:spAutoFit/>
            </a:bodyPr>
            <a:lstStyle/>
            <a:p>
              <a:pPr lvl="0" algn="ctr">
                <a:defRPr/>
              </a:pPr>
              <a:r>
                <a:rPr lang="ja-JP" altLang="en-US" sz="1400" kern="10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nvGrpSpPr>
            <p:cNvPr id="63" name="グループ化 62">
              <a:extLst>
                <a:ext uri="{FF2B5EF4-FFF2-40B4-BE49-F238E27FC236}">
                  <a16:creationId xmlns:a16="http://schemas.microsoft.com/office/drawing/2014/main" id="{BAFE7F0A-E57C-9448-9542-3FEAD05A127A}"/>
                </a:ext>
              </a:extLst>
            </p:cNvPr>
            <p:cNvGrpSpPr/>
            <p:nvPr/>
          </p:nvGrpSpPr>
          <p:grpSpPr>
            <a:xfrm>
              <a:off x="7987983" y="4539719"/>
              <a:ext cx="830152" cy="426028"/>
              <a:chOff x="2183065" y="4599550"/>
              <a:chExt cx="830152" cy="426028"/>
            </a:xfrm>
          </p:grpSpPr>
          <p:sp>
            <p:nvSpPr>
              <p:cNvPr id="64" name="正方形/長方形 63">
                <a:extLst>
                  <a:ext uri="{FF2B5EF4-FFF2-40B4-BE49-F238E27FC236}">
                    <a16:creationId xmlns:a16="http://schemas.microsoft.com/office/drawing/2014/main" id="{A5549C26-6926-784C-873E-D087D050644E}"/>
                  </a:ext>
                </a:extLst>
              </p:cNvPr>
              <p:cNvSpPr/>
              <p:nvPr/>
            </p:nvSpPr>
            <p:spPr>
              <a:xfrm>
                <a:off x="2183065" y="4599550"/>
                <a:ext cx="830152" cy="230832"/>
              </a:xfrm>
              <a:prstGeom prst="rect">
                <a:avLst/>
              </a:prstGeom>
              <a:noFill/>
              <a:ln>
                <a:noFill/>
              </a:ln>
            </p:spPr>
            <p:txBody>
              <a:bodyPr wrap="square" anchor="t">
                <a:spAutoFit/>
              </a:bodyPr>
              <a:lstStyle/>
              <a:p>
                <a:pPr lvl="0" algn="ctr">
                  <a:defRPr/>
                </a:pPr>
                <a:r>
                  <a:rPr lang="en-US" altLang="ja-JP" sz="9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2,000</a:t>
                </a:r>
                <a:r>
                  <a:rPr lang="ja-JP" altLang="en-US" sz="9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万以上</a:t>
                </a:r>
              </a:p>
            </p:txBody>
          </p:sp>
          <p:sp>
            <p:nvSpPr>
              <p:cNvPr id="65" name="正方形/長方形 64">
                <a:extLst>
                  <a:ext uri="{FF2B5EF4-FFF2-40B4-BE49-F238E27FC236}">
                    <a16:creationId xmlns:a16="http://schemas.microsoft.com/office/drawing/2014/main" id="{860D0D2E-7369-8249-BA1A-0CBFBB93A36F}"/>
                  </a:ext>
                </a:extLst>
              </p:cNvPr>
              <p:cNvSpPr/>
              <p:nvPr/>
            </p:nvSpPr>
            <p:spPr>
              <a:xfrm>
                <a:off x="2258877" y="4763968"/>
                <a:ext cx="678529" cy="261610"/>
              </a:xfrm>
              <a:prstGeom prst="rect">
                <a:avLst/>
              </a:prstGeom>
              <a:noFill/>
              <a:ln>
                <a:noFill/>
              </a:ln>
            </p:spPr>
            <p:txBody>
              <a:bodyPr wrap="square" anchor="t">
                <a:spAutoFit/>
              </a:bodyPr>
              <a:lstStyle/>
              <a:p>
                <a:pPr lvl="0" algn="ctr">
                  <a:defRPr/>
                </a:pPr>
                <a:r>
                  <a:rPr lang="en-US" altLang="ja-JP" sz="11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5.9</a:t>
                </a:r>
                <a:r>
                  <a:rPr lang="ja-JP" altLang="en-US" sz="11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pSp>
          <p:nvGrpSpPr>
            <p:cNvPr id="66" name="グループ化 65">
              <a:extLst>
                <a:ext uri="{FF2B5EF4-FFF2-40B4-BE49-F238E27FC236}">
                  <a16:creationId xmlns:a16="http://schemas.microsoft.com/office/drawing/2014/main" id="{55ABCA07-43BC-0D42-814D-75130703E332}"/>
                </a:ext>
              </a:extLst>
            </p:cNvPr>
            <p:cNvGrpSpPr/>
            <p:nvPr/>
          </p:nvGrpSpPr>
          <p:grpSpPr>
            <a:xfrm>
              <a:off x="7821159" y="5874967"/>
              <a:ext cx="1299717" cy="416300"/>
              <a:chOff x="2251023" y="4482568"/>
              <a:chExt cx="1299717" cy="416300"/>
            </a:xfrm>
          </p:grpSpPr>
          <p:sp>
            <p:nvSpPr>
              <p:cNvPr id="67" name="正方形/長方形 66">
                <a:extLst>
                  <a:ext uri="{FF2B5EF4-FFF2-40B4-BE49-F238E27FC236}">
                    <a16:creationId xmlns:a16="http://schemas.microsoft.com/office/drawing/2014/main" id="{E73F3137-803B-754B-A5A2-E889C0CBD7B1}"/>
                  </a:ext>
                </a:extLst>
              </p:cNvPr>
              <p:cNvSpPr/>
              <p:nvPr/>
            </p:nvSpPr>
            <p:spPr>
              <a:xfrm>
                <a:off x="2251023" y="4482568"/>
                <a:ext cx="1299717" cy="230832"/>
              </a:xfrm>
              <a:prstGeom prst="rect">
                <a:avLst/>
              </a:prstGeom>
              <a:noFill/>
              <a:ln>
                <a:noFill/>
              </a:ln>
            </p:spPr>
            <p:txBody>
              <a:bodyPr wrap="square" anchor="t">
                <a:spAutoFit/>
              </a:bodyPr>
              <a:lstStyle/>
              <a:p>
                <a:pPr lvl="0" algn="ctr">
                  <a:defRPr/>
                </a:pPr>
                <a:r>
                  <a:rPr lang="en-US" altLang="ja-JP" sz="9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600</a:t>
                </a:r>
                <a:r>
                  <a:rPr lang="ja-JP" altLang="en-US" sz="9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万</a:t>
                </a:r>
                <a:r>
                  <a:rPr lang="en-US" altLang="ja-JP" sz="9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-1,000</a:t>
                </a:r>
                <a:r>
                  <a:rPr lang="ja-JP" altLang="en-US" sz="9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万未満</a:t>
                </a:r>
              </a:p>
            </p:txBody>
          </p:sp>
          <p:sp>
            <p:nvSpPr>
              <p:cNvPr id="68" name="正方形/長方形 67">
                <a:extLst>
                  <a:ext uri="{FF2B5EF4-FFF2-40B4-BE49-F238E27FC236}">
                    <a16:creationId xmlns:a16="http://schemas.microsoft.com/office/drawing/2014/main" id="{3693354F-3232-2F4E-AD34-CF92CA53A669}"/>
                  </a:ext>
                </a:extLst>
              </p:cNvPr>
              <p:cNvSpPr/>
              <p:nvPr/>
            </p:nvSpPr>
            <p:spPr>
              <a:xfrm>
                <a:off x="2561617" y="4637258"/>
                <a:ext cx="678529" cy="261610"/>
              </a:xfrm>
              <a:prstGeom prst="rect">
                <a:avLst/>
              </a:prstGeom>
              <a:noFill/>
              <a:ln>
                <a:noFill/>
              </a:ln>
            </p:spPr>
            <p:txBody>
              <a:bodyPr wrap="square" anchor="t">
                <a:spAutoFit/>
              </a:bodyPr>
              <a:lstStyle/>
              <a:p>
                <a:pPr lvl="0" algn="ctr">
                  <a:defRPr/>
                </a:pPr>
                <a:r>
                  <a:rPr lang="en-US" altLang="ja-JP" sz="11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30.3</a:t>
                </a:r>
                <a:r>
                  <a:rPr lang="ja-JP" altLang="en-US" sz="11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pSp>
          <p:nvGrpSpPr>
            <p:cNvPr id="69" name="グループ化 68">
              <a:extLst>
                <a:ext uri="{FF2B5EF4-FFF2-40B4-BE49-F238E27FC236}">
                  <a16:creationId xmlns:a16="http://schemas.microsoft.com/office/drawing/2014/main" id="{4B69474F-F3BE-E54C-998A-71A82D4F2299}"/>
                </a:ext>
              </a:extLst>
            </p:cNvPr>
            <p:cNvGrpSpPr/>
            <p:nvPr/>
          </p:nvGrpSpPr>
          <p:grpSpPr>
            <a:xfrm>
              <a:off x="8052245" y="5094143"/>
              <a:ext cx="1299717" cy="426028"/>
              <a:chOff x="2251023" y="4482568"/>
              <a:chExt cx="1299717" cy="426028"/>
            </a:xfrm>
          </p:grpSpPr>
          <p:sp>
            <p:nvSpPr>
              <p:cNvPr id="70" name="正方形/長方形 69">
                <a:extLst>
                  <a:ext uri="{FF2B5EF4-FFF2-40B4-BE49-F238E27FC236}">
                    <a16:creationId xmlns:a16="http://schemas.microsoft.com/office/drawing/2014/main" id="{A72D5CF5-DFA9-CD4D-9AE4-67C6EDFB629F}"/>
                  </a:ext>
                </a:extLst>
              </p:cNvPr>
              <p:cNvSpPr/>
              <p:nvPr/>
            </p:nvSpPr>
            <p:spPr>
              <a:xfrm>
                <a:off x="2251023" y="4482568"/>
                <a:ext cx="1299717" cy="230832"/>
              </a:xfrm>
              <a:prstGeom prst="rect">
                <a:avLst/>
              </a:prstGeom>
              <a:noFill/>
              <a:ln>
                <a:noFill/>
              </a:ln>
            </p:spPr>
            <p:txBody>
              <a:bodyPr wrap="square" anchor="t">
                <a:spAutoFit/>
              </a:bodyPr>
              <a:lstStyle/>
              <a:p>
                <a:pPr lvl="0" algn="ctr">
                  <a:defRPr/>
                </a:pPr>
                <a:r>
                  <a:rPr lang="en-US" altLang="ja-JP" sz="9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1,000</a:t>
                </a:r>
                <a:r>
                  <a:rPr lang="ja-JP" altLang="en-US" sz="9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万</a:t>
                </a:r>
                <a:r>
                  <a:rPr lang="en-US" altLang="ja-JP" sz="9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-2,000</a:t>
                </a:r>
                <a:r>
                  <a:rPr lang="ja-JP" altLang="en-US" sz="9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万未満</a:t>
                </a:r>
              </a:p>
            </p:txBody>
          </p:sp>
          <p:sp>
            <p:nvSpPr>
              <p:cNvPr id="71" name="正方形/長方形 70">
                <a:extLst>
                  <a:ext uri="{FF2B5EF4-FFF2-40B4-BE49-F238E27FC236}">
                    <a16:creationId xmlns:a16="http://schemas.microsoft.com/office/drawing/2014/main" id="{B6CB0A7C-D97A-4B40-A2A9-969F1D1F5AF0}"/>
                  </a:ext>
                </a:extLst>
              </p:cNvPr>
              <p:cNvSpPr/>
              <p:nvPr/>
            </p:nvSpPr>
            <p:spPr>
              <a:xfrm>
                <a:off x="2561617" y="4646986"/>
                <a:ext cx="678529" cy="261610"/>
              </a:xfrm>
              <a:prstGeom prst="rect">
                <a:avLst/>
              </a:prstGeom>
              <a:noFill/>
              <a:ln>
                <a:noFill/>
              </a:ln>
            </p:spPr>
            <p:txBody>
              <a:bodyPr wrap="square" anchor="t">
                <a:spAutoFit/>
              </a:bodyPr>
              <a:lstStyle/>
              <a:p>
                <a:pPr lvl="0" algn="ctr">
                  <a:defRPr/>
                </a:pPr>
                <a:r>
                  <a:rPr lang="en-US" altLang="ja-JP" sz="11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27.0</a:t>
                </a:r>
                <a:r>
                  <a:rPr lang="ja-JP" altLang="en-US" sz="11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grpSp>
          <p:nvGrpSpPr>
            <p:cNvPr id="72" name="グループ化 71">
              <a:extLst>
                <a:ext uri="{FF2B5EF4-FFF2-40B4-BE49-F238E27FC236}">
                  <a16:creationId xmlns:a16="http://schemas.microsoft.com/office/drawing/2014/main" id="{D45C3F13-D996-264A-9099-452888061B7B}"/>
                </a:ext>
              </a:extLst>
            </p:cNvPr>
            <p:cNvGrpSpPr/>
            <p:nvPr/>
          </p:nvGrpSpPr>
          <p:grpSpPr>
            <a:xfrm>
              <a:off x="5558013" y="5260378"/>
              <a:ext cx="830152" cy="426028"/>
              <a:chOff x="2388136" y="4667418"/>
              <a:chExt cx="830152" cy="426028"/>
            </a:xfrm>
          </p:grpSpPr>
          <p:sp>
            <p:nvSpPr>
              <p:cNvPr id="73" name="正方形/長方形 72">
                <a:extLst>
                  <a:ext uri="{FF2B5EF4-FFF2-40B4-BE49-F238E27FC236}">
                    <a16:creationId xmlns:a16="http://schemas.microsoft.com/office/drawing/2014/main" id="{56517080-24E8-3849-96FB-851381EBA180}"/>
                  </a:ext>
                </a:extLst>
              </p:cNvPr>
              <p:cNvSpPr/>
              <p:nvPr/>
            </p:nvSpPr>
            <p:spPr>
              <a:xfrm>
                <a:off x="2388136" y="4667418"/>
                <a:ext cx="830152" cy="230832"/>
              </a:xfrm>
              <a:prstGeom prst="rect">
                <a:avLst/>
              </a:prstGeom>
              <a:noFill/>
              <a:ln>
                <a:noFill/>
              </a:ln>
            </p:spPr>
            <p:txBody>
              <a:bodyPr wrap="square" anchor="t">
                <a:spAutoFit/>
              </a:bodyPr>
              <a:lstStyle/>
              <a:p>
                <a:pPr lvl="0" algn="ctr">
                  <a:defRPr/>
                </a:pPr>
                <a:r>
                  <a:rPr lang="en-US" altLang="ja-JP" sz="9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600</a:t>
                </a:r>
                <a:r>
                  <a:rPr lang="ja-JP" altLang="en-US" sz="9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万未満</a:t>
                </a:r>
              </a:p>
            </p:txBody>
          </p:sp>
          <p:sp>
            <p:nvSpPr>
              <p:cNvPr id="74" name="正方形/長方形 73">
                <a:extLst>
                  <a:ext uri="{FF2B5EF4-FFF2-40B4-BE49-F238E27FC236}">
                    <a16:creationId xmlns:a16="http://schemas.microsoft.com/office/drawing/2014/main" id="{B893A6FC-8529-7B4A-B176-D43DA8FE2793}"/>
                  </a:ext>
                </a:extLst>
              </p:cNvPr>
              <p:cNvSpPr/>
              <p:nvPr/>
            </p:nvSpPr>
            <p:spPr>
              <a:xfrm>
                <a:off x="2463948" y="4831836"/>
                <a:ext cx="678529" cy="261610"/>
              </a:xfrm>
              <a:prstGeom prst="rect">
                <a:avLst/>
              </a:prstGeom>
              <a:noFill/>
              <a:ln>
                <a:noFill/>
              </a:ln>
            </p:spPr>
            <p:txBody>
              <a:bodyPr wrap="square" anchor="t">
                <a:spAutoFit/>
              </a:bodyPr>
              <a:lstStyle/>
              <a:p>
                <a:pPr lvl="0" algn="ctr">
                  <a:defRPr/>
                </a:pPr>
                <a:r>
                  <a:rPr lang="en-US" altLang="ja-JP" sz="11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36.8</a:t>
                </a:r>
                <a:r>
                  <a:rPr lang="ja-JP" altLang="en-US" sz="11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grpSp>
        <p:cxnSp>
          <p:nvCxnSpPr>
            <p:cNvPr id="75" name="カギ線コネクタ 74">
              <a:extLst>
                <a:ext uri="{FF2B5EF4-FFF2-40B4-BE49-F238E27FC236}">
                  <a16:creationId xmlns:a16="http://schemas.microsoft.com/office/drawing/2014/main" id="{165839CF-B421-3A45-AFCA-262B7264F093}"/>
                </a:ext>
              </a:extLst>
            </p:cNvPr>
            <p:cNvCxnSpPr>
              <a:cxnSpLocks/>
            </p:cNvCxnSpPr>
            <p:nvPr/>
          </p:nvCxnSpPr>
          <p:spPr>
            <a:xfrm rot="10800000">
              <a:off x="7400248" y="4548676"/>
              <a:ext cx="656553" cy="120442"/>
            </a:xfrm>
            <a:prstGeom prst="bentConnector3">
              <a:avLst>
                <a:gd name="adj1" fmla="val 38147"/>
              </a:avLst>
            </a:prstGeom>
            <a:ln>
              <a:solidFill>
                <a:srgbClr val="1E5780"/>
              </a:solidFill>
            </a:ln>
          </p:spPr>
          <p:style>
            <a:lnRef idx="1">
              <a:schemeClr val="accent1"/>
            </a:lnRef>
            <a:fillRef idx="0">
              <a:schemeClr val="accent1"/>
            </a:fillRef>
            <a:effectRef idx="0">
              <a:schemeClr val="accent1"/>
            </a:effectRef>
            <a:fontRef idx="minor">
              <a:schemeClr val="tx1"/>
            </a:fontRef>
          </p:style>
        </p:cxnSp>
      </p:grpSp>
      <p:sp>
        <p:nvSpPr>
          <p:cNvPr id="76" name="角丸四角形 31">
            <a:extLst>
              <a:ext uri="{FF2B5EF4-FFF2-40B4-BE49-F238E27FC236}">
                <a16:creationId xmlns:a16="http://schemas.microsoft.com/office/drawing/2014/main" id="{41771486-E1D9-4267-BFA1-E17880AEF61E}"/>
              </a:ext>
            </a:extLst>
          </p:cNvPr>
          <p:cNvSpPr/>
          <p:nvPr/>
        </p:nvSpPr>
        <p:spPr>
          <a:xfrm>
            <a:off x="4975112" y="4312300"/>
            <a:ext cx="1135548" cy="282944"/>
          </a:xfrm>
          <a:prstGeom prst="roundRect">
            <a:avLst/>
          </a:prstGeom>
          <a:solidFill>
            <a:srgbClr val="E1E6EF"/>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a:extLst>
              <a:ext uri="{FF2B5EF4-FFF2-40B4-BE49-F238E27FC236}">
                <a16:creationId xmlns:a16="http://schemas.microsoft.com/office/drawing/2014/main" id="{2AF3727A-02B1-4FEE-97A7-EA067B24892E}"/>
              </a:ext>
            </a:extLst>
          </p:cNvPr>
          <p:cNvSpPr txBox="1"/>
          <p:nvPr/>
        </p:nvSpPr>
        <p:spPr>
          <a:xfrm>
            <a:off x="5127976" y="4330142"/>
            <a:ext cx="829817" cy="222882"/>
          </a:xfrm>
          <a:prstGeom prst="rect">
            <a:avLst/>
          </a:prstGeom>
          <a:noFill/>
        </p:spPr>
        <p:txBody>
          <a:bodyPr wrap="square" lIns="0" tIns="0" rIns="0" bIns="0" rtlCol="0">
            <a:spAutoFit/>
          </a:bodyPr>
          <a:lstStyle/>
          <a:p>
            <a:pPr algn="ctr">
              <a:lnSpc>
                <a:spcPts val="2000"/>
              </a:lnSpc>
            </a:pPr>
            <a:r>
              <a:rPr lang="ja-JP" altLang="en-US" sz="1200" b="1" spc="8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世帯年収</a:t>
            </a:r>
          </a:p>
        </p:txBody>
      </p:sp>
      <p:sp>
        <p:nvSpPr>
          <p:cNvPr id="80" name="スライド番号プレースホルダー 5">
            <a:extLst>
              <a:ext uri="{FF2B5EF4-FFF2-40B4-BE49-F238E27FC236}">
                <a16:creationId xmlns:a16="http://schemas.microsoft.com/office/drawing/2014/main" id="{F15DCAAB-6D5A-4875-826A-7E205E1B2F38}"/>
              </a:ext>
            </a:extLst>
          </p:cNvPr>
          <p:cNvSpPr>
            <a:spLocks noGrp="1"/>
          </p:cNvSpPr>
          <p:nvPr>
            <p:ph type="sldNum" sz="quarter" idx="4"/>
          </p:nvPr>
        </p:nvSpPr>
        <p:spPr bwMode="white">
          <a:xfrm>
            <a:off x="9537606" y="6572386"/>
            <a:ext cx="322007" cy="170318"/>
          </a:xfrm>
          <a:prstGeom prst="rect">
            <a:avLst/>
          </a:prstGeom>
        </p:spPr>
        <p:txBody>
          <a:bodyPr/>
          <a:lstStyle>
            <a:defPPr>
              <a:defRPr lang="ja-JP"/>
            </a:defPPr>
            <a:lvl1pPr marL="0" algn="l" defTabSz="914400" rtl="0" eaLnBrk="1" latinLnBrk="0" hangingPunct="1">
              <a:defRPr kumimoji="1" sz="850" kern="1200">
                <a:solidFill>
                  <a:schemeClr val="bg1"/>
                </a:solidFill>
                <a:latin typeface="ＭＳ Ｐゴシック 本文"/>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4DDE5B3-8C43-439F-8EF3-65A6048A9570}" type="slidenum">
              <a:rPr lang="ja-JP" altLang="en-US" smtClean="0"/>
              <a:pPr/>
              <a:t>57</a:t>
            </a:fld>
            <a:endParaRPr lang="ja-JP" altLang="en-US" dirty="0"/>
          </a:p>
        </p:txBody>
      </p:sp>
      <p:sp>
        <p:nvSpPr>
          <p:cNvPr id="86" name="正方形/長方形 85">
            <a:extLst>
              <a:ext uri="{FF2B5EF4-FFF2-40B4-BE49-F238E27FC236}">
                <a16:creationId xmlns:a16="http://schemas.microsoft.com/office/drawing/2014/main" id="{4F03E0F6-67E0-AB4A-95FE-60F78E2AC39B}"/>
              </a:ext>
            </a:extLst>
          </p:cNvPr>
          <p:cNvSpPr/>
          <p:nvPr/>
        </p:nvSpPr>
        <p:spPr>
          <a:xfrm>
            <a:off x="2252787" y="4866789"/>
            <a:ext cx="830152" cy="277060"/>
          </a:xfrm>
          <a:prstGeom prst="rect">
            <a:avLst/>
          </a:prstGeom>
          <a:noFill/>
          <a:ln>
            <a:noFill/>
          </a:ln>
        </p:spPr>
        <p:txBody>
          <a:bodyPr wrap="square" anchor="t">
            <a:spAutoFit/>
          </a:bodyPr>
          <a:lstStyle/>
          <a:p>
            <a:pPr lvl="0" algn="ctr">
              <a:defRPr/>
            </a:pPr>
            <a:r>
              <a:rPr lang="ja-JP" altLang="en-US" sz="12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役職者</a:t>
            </a:r>
          </a:p>
        </p:txBody>
      </p:sp>
      <p:sp>
        <p:nvSpPr>
          <p:cNvPr id="87" name="正方形/長方形 86">
            <a:extLst>
              <a:ext uri="{FF2B5EF4-FFF2-40B4-BE49-F238E27FC236}">
                <a16:creationId xmlns:a16="http://schemas.microsoft.com/office/drawing/2014/main" id="{7BAD1813-C03F-6A42-BABC-EFCF860B48A1}"/>
              </a:ext>
            </a:extLst>
          </p:cNvPr>
          <p:cNvSpPr/>
          <p:nvPr/>
        </p:nvSpPr>
        <p:spPr>
          <a:xfrm>
            <a:off x="2168362" y="5048564"/>
            <a:ext cx="830690" cy="461767"/>
          </a:xfrm>
          <a:prstGeom prst="rect">
            <a:avLst/>
          </a:prstGeom>
          <a:noFill/>
          <a:ln>
            <a:noFill/>
          </a:ln>
        </p:spPr>
        <p:txBody>
          <a:bodyPr wrap="square" anchor="t">
            <a:spAutoFit/>
          </a:bodyPr>
          <a:lstStyle/>
          <a:p>
            <a:pPr lvl="0" algn="ctr">
              <a:defRPr/>
            </a:pPr>
            <a:r>
              <a:rPr lang="en-US" altLang="ja-JP" sz="2400" b="1" kern="100" dirty="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rPr>
              <a:t>59.6</a:t>
            </a:r>
            <a:endParaRPr lang="ja-JP" altLang="en-US" sz="2400" b="1" kern="10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88" name="正方形/長方形 87">
            <a:extLst>
              <a:ext uri="{FF2B5EF4-FFF2-40B4-BE49-F238E27FC236}">
                <a16:creationId xmlns:a16="http://schemas.microsoft.com/office/drawing/2014/main" id="{8C3B8830-3D14-AF4D-9E37-02339AB35B63}"/>
              </a:ext>
            </a:extLst>
          </p:cNvPr>
          <p:cNvSpPr/>
          <p:nvPr/>
        </p:nvSpPr>
        <p:spPr>
          <a:xfrm>
            <a:off x="3129745" y="4153454"/>
            <a:ext cx="830152" cy="230883"/>
          </a:xfrm>
          <a:prstGeom prst="rect">
            <a:avLst/>
          </a:prstGeom>
          <a:noFill/>
          <a:ln>
            <a:noFill/>
          </a:ln>
        </p:spPr>
        <p:txBody>
          <a:bodyPr wrap="square" anchor="t">
            <a:spAutoFit/>
          </a:bodyPr>
          <a:lstStyle/>
          <a:p>
            <a:pPr lvl="0" algn="ctr">
              <a:defRPr/>
            </a:pPr>
            <a:r>
              <a:rPr lang="ja-JP" altLang="en-US" sz="9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会長</a:t>
            </a:r>
            <a:r>
              <a:rPr lang="en-US" altLang="ja-JP" sz="9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9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役員</a:t>
            </a:r>
          </a:p>
        </p:txBody>
      </p:sp>
      <p:sp>
        <p:nvSpPr>
          <p:cNvPr id="89" name="正方形/長方形 88">
            <a:extLst>
              <a:ext uri="{FF2B5EF4-FFF2-40B4-BE49-F238E27FC236}">
                <a16:creationId xmlns:a16="http://schemas.microsoft.com/office/drawing/2014/main" id="{41AD2485-4C0C-CA46-8285-9CDFF8DA06B7}"/>
              </a:ext>
            </a:extLst>
          </p:cNvPr>
          <p:cNvSpPr/>
          <p:nvPr/>
        </p:nvSpPr>
        <p:spPr>
          <a:xfrm>
            <a:off x="3205557" y="4347099"/>
            <a:ext cx="678529" cy="261668"/>
          </a:xfrm>
          <a:prstGeom prst="rect">
            <a:avLst/>
          </a:prstGeom>
          <a:noFill/>
          <a:ln>
            <a:noFill/>
          </a:ln>
        </p:spPr>
        <p:txBody>
          <a:bodyPr wrap="square" anchor="t">
            <a:spAutoFit/>
          </a:bodyPr>
          <a:lstStyle/>
          <a:p>
            <a:pPr lvl="0" algn="ctr">
              <a:defRPr/>
            </a:pPr>
            <a:r>
              <a:rPr lang="en-US" altLang="ja-JP" sz="11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17.0</a:t>
            </a:r>
            <a:r>
              <a:rPr lang="ja-JP" altLang="en-US" sz="11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90" name="正方形/長方形 89">
            <a:extLst>
              <a:ext uri="{FF2B5EF4-FFF2-40B4-BE49-F238E27FC236}">
                <a16:creationId xmlns:a16="http://schemas.microsoft.com/office/drawing/2014/main" id="{371164E4-901C-BB4E-9706-CE3603B7A901}"/>
              </a:ext>
            </a:extLst>
          </p:cNvPr>
          <p:cNvSpPr/>
          <p:nvPr/>
        </p:nvSpPr>
        <p:spPr>
          <a:xfrm>
            <a:off x="3401236" y="4966131"/>
            <a:ext cx="830152" cy="230883"/>
          </a:xfrm>
          <a:prstGeom prst="rect">
            <a:avLst/>
          </a:prstGeom>
          <a:noFill/>
          <a:ln>
            <a:noFill/>
          </a:ln>
        </p:spPr>
        <p:txBody>
          <a:bodyPr wrap="square" anchor="t">
            <a:spAutoFit/>
          </a:bodyPr>
          <a:lstStyle/>
          <a:p>
            <a:pPr lvl="0" algn="ctr">
              <a:defRPr/>
            </a:pPr>
            <a:r>
              <a:rPr lang="ja-JP" altLang="en-US" sz="9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部長</a:t>
            </a:r>
          </a:p>
        </p:txBody>
      </p:sp>
      <p:sp>
        <p:nvSpPr>
          <p:cNvPr id="91" name="正方形/長方形 90">
            <a:extLst>
              <a:ext uri="{FF2B5EF4-FFF2-40B4-BE49-F238E27FC236}">
                <a16:creationId xmlns:a16="http://schemas.microsoft.com/office/drawing/2014/main" id="{CD80B8FD-7C96-1A47-A145-3E8BDF30D59F}"/>
              </a:ext>
            </a:extLst>
          </p:cNvPr>
          <p:cNvSpPr/>
          <p:nvPr/>
        </p:nvSpPr>
        <p:spPr>
          <a:xfrm>
            <a:off x="3477048" y="5159776"/>
            <a:ext cx="678529" cy="261668"/>
          </a:xfrm>
          <a:prstGeom prst="rect">
            <a:avLst/>
          </a:prstGeom>
          <a:noFill/>
          <a:ln>
            <a:noFill/>
          </a:ln>
        </p:spPr>
        <p:txBody>
          <a:bodyPr wrap="square" anchor="t">
            <a:spAutoFit/>
          </a:bodyPr>
          <a:lstStyle/>
          <a:p>
            <a:pPr lvl="0" algn="ctr">
              <a:defRPr/>
            </a:pPr>
            <a:r>
              <a:rPr lang="en-US" altLang="ja-JP" sz="11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13.2</a:t>
            </a:r>
            <a:r>
              <a:rPr lang="ja-JP" altLang="en-US" sz="11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92" name="正方形/長方形 91">
            <a:extLst>
              <a:ext uri="{FF2B5EF4-FFF2-40B4-BE49-F238E27FC236}">
                <a16:creationId xmlns:a16="http://schemas.microsoft.com/office/drawing/2014/main" id="{6DF8DC23-7582-AB4D-B06C-FD4521D07B05}"/>
              </a:ext>
            </a:extLst>
          </p:cNvPr>
          <p:cNvSpPr/>
          <p:nvPr/>
        </p:nvSpPr>
        <p:spPr>
          <a:xfrm>
            <a:off x="3118464" y="5822544"/>
            <a:ext cx="830152" cy="230883"/>
          </a:xfrm>
          <a:prstGeom prst="rect">
            <a:avLst/>
          </a:prstGeom>
          <a:noFill/>
          <a:ln>
            <a:noFill/>
          </a:ln>
        </p:spPr>
        <p:txBody>
          <a:bodyPr wrap="square" anchor="t">
            <a:spAutoFit/>
          </a:bodyPr>
          <a:lstStyle/>
          <a:p>
            <a:pPr lvl="0" algn="ctr">
              <a:defRPr/>
            </a:pPr>
            <a:r>
              <a:rPr lang="ja-JP" altLang="en-US" sz="9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課長</a:t>
            </a:r>
            <a:r>
              <a:rPr lang="en-US" altLang="ja-JP" sz="9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9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主任</a:t>
            </a:r>
          </a:p>
        </p:txBody>
      </p:sp>
      <p:sp>
        <p:nvSpPr>
          <p:cNvPr id="93" name="正方形/長方形 92">
            <a:extLst>
              <a:ext uri="{FF2B5EF4-FFF2-40B4-BE49-F238E27FC236}">
                <a16:creationId xmlns:a16="http://schemas.microsoft.com/office/drawing/2014/main" id="{19069838-2D6D-5B4A-A33F-1284FD72D049}"/>
              </a:ext>
            </a:extLst>
          </p:cNvPr>
          <p:cNvSpPr/>
          <p:nvPr/>
        </p:nvSpPr>
        <p:spPr>
          <a:xfrm>
            <a:off x="3194276" y="6016189"/>
            <a:ext cx="678529" cy="261668"/>
          </a:xfrm>
          <a:prstGeom prst="rect">
            <a:avLst/>
          </a:prstGeom>
          <a:noFill/>
          <a:ln>
            <a:noFill/>
          </a:ln>
        </p:spPr>
        <p:txBody>
          <a:bodyPr wrap="square" anchor="t">
            <a:spAutoFit/>
          </a:bodyPr>
          <a:lstStyle/>
          <a:p>
            <a:pPr lvl="0" algn="ctr">
              <a:defRPr/>
            </a:pPr>
            <a:r>
              <a:rPr lang="en-US" altLang="ja-JP" sz="11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29.4</a:t>
            </a:r>
            <a:r>
              <a:rPr lang="ja-JP" altLang="en-US" sz="11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94" name="正方形/長方形 93">
            <a:extLst>
              <a:ext uri="{FF2B5EF4-FFF2-40B4-BE49-F238E27FC236}">
                <a16:creationId xmlns:a16="http://schemas.microsoft.com/office/drawing/2014/main" id="{68B4C4D6-6E46-D746-A382-0FF08595C996}"/>
              </a:ext>
            </a:extLst>
          </p:cNvPr>
          <p:cNvSpPr/>
          <p:nvPr/>
        </p:nvSpPr>
        <p:spPr>
          <a:xfrm>
            <a:off x="1044903" y="4819370"/>
            <a:ext cx="830152" cy="230883"/>
          </a:xfrm>
          <a:prstGeom prst="rect">
            <a:avLst/>
          </a:prstGeom>
          <a:noFill/>
          <a:ln>
            <a:noFill/>
          </a:ln>
        </p:spPr>
        <p:txBody>
          <a:bodyPr wrap="square" anchor="t">
            <a:spAutoFit/>
          </a:bodyPr>
          <a:lstStyle/>
          <a:p>
            <a:pPr lvl="0" algn="ctr">
              <a:defRPr/>
            </a:pPr>
            <a:r>
              <a:rPr lang="ja-JP" altLang="en-US" sz="9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その他</a:t>
            </a:r>
          </a:p>
        </p:txBody>
      </p:sp>
      <p:sp>
        <p:nvSpPr>
          <p:cNvPr id="95" name="正方形/長方形 94">
            <a:extLst>
              <a:ext uri="{FF2B5EF4-FFF2-40B4-BE49-F238E27FC236}">
                <a16:creationId xmlns:a16="http://schemas.microsoft.com/office/drawing/2014/main" id="{A3465A1F-677E-DF45-9D8B-465BF4640A45}"/>
              </a:ext>
            </a:extLst>
          </p:cNvPr>
          <p:cNvSpPr/>
          <p:nvPr/>
        </p:nvSpPr>
        <p:spPr>
          <a:xfrm>
            <a:off x="1120715" y="5013015"/>
            <a:ext cx="678529" cy="261668"/>
          </a:xfrm>
          <a:prstGeom prst="rect">
            <a:avLst/>
          </a:prstGeom>
          <a:noFill/>
          <a:ln>
            <a:noFill/>
          </a:ln>
        </p:spPr>
        <p:txBody>
          <a:bodyPr wrap="square" anchor="t">
            <a:spAutoFit/>
          </a:bodyPr>
          <a:lstStyle/>
          <a:p>
            <a:pPr lvl="0" algn="ctr">
              <a:defRPr/>
            </a:pPr>
            <a:r>
              <a:rPr lang="en-US" altLang="ja-JP" sz="1100" kern="100" dirty="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40.4</a:t>
            </a:r>
            <a:r>
              <a:rPr lang="ja-JP" altLang="en-US" sz="1100" kern="100">
                <a:solidFill>
                  <a:srgbClr val="1F497D"/>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106" name="正方形/長方形 105">
            <a:extLst>
              <a:ext uri="{FF2B5EF4-FFF2-40B4-BE49-F238E27FC236}">
                <a16:creationId xmlns:a16="http://schemas.microsoft.com/office/drawing/2014/main" id="{20E811BC-DF24-F343-BEFD-E5AE2F33396F}"/>
              </a:ext>
            </a:extLst>
          </p:cNvPr>
          <p:cNvSpPr/>
          <p:nvPr/>
        </p:nvSpPr>
        <p:spPr>
          <a:xfrm>
            <a:off x="2767337" y="5196187"/>
            <a:ext cx="370786" cy="307777"/>
          </a:xfrm>
          <a:prstGeom prst="rect">
            <a:avLst/>
          </a:prstGeom>
          <a:noFill/>
          <a:ln>
            <a:noFill/>
          </a:ln>
        </p:spPr>
        <p:txBody>
          <a:bodyPr wrap="square" anchor="t">
            <a:spAutoFit/>
          </a:bodyPr>
          <a:lstStyle/>
          <a:p>
            <a:pPr lvl="0" algn="ctr">
              <a:defRPr/>
            </a:pPr>
            <a:r>
              <a:rPr lang="ja-JP" altLang="en-US" sz="1400" kern="100">
                <a:solidFill>
                  <a:srgbClr val="DA5121"/>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Tree>
    <p:extLst>
      <p:ext uri="{BB962C8B-B14F-4D97-AF65-F5344CB8AC3E}">
        <p14:creationId xmlns:p14="http://schemas.microsoft.com/office/powerpoint/2010/main" val="40567979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402606" y="1090259"/>
            <a:ext cx="4538194" cy="348813"/>
          </a:xfrm>
          <a:prstGeom prst="rect">
            <a:avLst/>
          </a:prstGeom>
          <a:noFill/>
        </p:spPr>
        <p:txBody>
          <a:bodyPr wrap="square">
            <a:spAutoFit/>
          </a:bodyPr>
          <a:lstStyle/>
          <a:p>
            <a:pPr>
              <a:lnSpc>
                <a:spcPts val="1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●モバイルページのファーストビューにインパクトのある広告掲載することで、</a:t>
            </a:r>
            <a:endParaRPr lang="en-US" altLang="ja-JP" sz="1000">
              <a:latin typeface="Meiryo UI" panose="020B0604030504040204" pitchFamily="50" charset="-128"/>
              <a:ea typeface="Meiryo UI" panose="020B0604030504040204" pitchFamily="50" charset="-128"/>
              <a:cs typeface="Meiryo UI" panose="020B0604030504040204" pitchFamily="50" charset="-128"/>
            </a:endParaRPr>
          </a:p>
          <a:p>
            <a:pPr marL="85725">
              <a:lnSpc>
                <a:spcPts val="1000"/>
              </a:lnSpc>
            </a:pPr>
            <a:r>
              <a:rPr kumimoji="0" lang="ja-JP" altLang="en-US" sz="1000">
                <a:latin typeface="Meiryo UI" panose="020B0604030504040204" pitchFamily="50" charset="-128"/>
                <a:ea typeface="Meiryo UI" panose="020B0604030504040204" pitchFamily="50" charset="-128"/>
                <a:cs typeface="Meiryo UI" panose="020B0604030504040204" pitchFamily="50" charset="-128"/>
              </a:rPr>
              <a:t> スタイリッシュな画面の中でリッチなユーザー体験を提供します</a:t>
            </a:r>
            <a:endParaRPr kumimoji="0" lang="en-US" altLang="ja-JP" sz="100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4504055" y="4908518"/>
            <a:ext cx="4075155" cy="415498"/>
          </a:xfrm>
          <a:prstGeom prst="rect">
            <a:avLst/>
          </a:prstGeom>
          <a:noFill/>
        </p:spPr>
        <p:txBody>
          <a:bodyPr wrap="none" rtlCol="0">
            <a:spAutoFit/>
          </a:bodyPr>
          <a:lstStyle/>
          <a:p>
            <a:pPr marL="180975" indent="-180975"/>
            <a:r>
              <a:rPr kumimoji="0" lang="en-US" altLang="ja-JP" sz="700">
                <a:latin typeface="HGPｺﾞｼｯｸM" panose="020B0600000000000000" pitchFamily="50" charset="-128"/>
                <a:ea typeface="HGPｺﾞｼｯｸM" panose="020B0600000000000000" pitchFamily="50" charset="-128"/>
              </a:rPr>
              <a:t>※	</a:t>
            </a:r>
            <a:r>
              <a:rPr kumimoji="0" lang="ja-JP" altLang="en-US" sz="700">
                <a:latin typeface="HGPｺﾞｼｯｸM" panose="020B0600000000000000" pitchFamily="50" charset="-128"/>
                <a:ea typeface="HGPｺﾞｼｯｸM" panose="020B0600000000000000" pitchFamily="50" charset="-128"/>
              </a:rPr>
              <a:t>事前に原稿案を確認のうえ、媒体判断によりお断りまたは修正をお願いさせていただく場合があります。</a:t>
            </a:r>
            <a:endParaRPr kumimoji="0" lang="en-US" altLang="ja-JP" sz="700">
              <a:latin typeface="HGPｺﾞｼｯｸM" panose="020B0600000000000000" pitchFamily="50" charset="-128"/>
              <a:ea typeface="HGPｺﾞｼｯｸM" panose="020B0600000000000000" pitchFamily="50" charset="-128"/>
            </a:endParaRPr>
          </a:p>
          <a:p>
            <a:pPr marL="180975" indent="-180975"/>
            <a:r>
              <a:rPr kumimoji="0" lang="en-US" altLang="ja-JP" sz="700">
                <a:latin typeface="HGPｺﾞｼｯｸM" panose="020B0600000000000000" pitchFamily="50" charset="-128"/>
                <a:ea typeface="HGPｺﾞｼｯｸM" panose="020B0600000000000000" pitchFamily="50" charset="-128"/>
              </a:rPr>
              <a:t>※	</a:t>
            </a:r>
            <a:r>
              <a:rPr kumimoji="0" lang="ja-JP" altLang="en-US" sz="700">
                <a:latin typeface="HGPｺﾞｼｯｸM" panose="020B0600000000000000" pitchFamily="50" charset="-128"/>
                <a:ea typeface="HGPｺﾞｼｯｸM" panose="020B0600000000000000" pitchFamily="50" charset="-128"/>
              </a:rPr>
              <a:t>フリークエンシーコントロールを実施します。</a:t>
            </a:r>
            <a:endParaRPr kumimoji="0" lang="en-US" altLang="ja-JP" sz="700">
              <a:latin typeface="HGPｺﾞｼｯｸM" panose="020B0600000000000000" pitchFamily="50" charset="-128"/>
              <a:ea typeface="HGPｺﾞｼｯｸM" panose="020B0600000000000000" pitchFamily="50" charset="-128"/>
            </a:endParaRPr>
          </a:p>
          <a:p>
            <a:pPr marL="180975" indent="-180975"/>
            <a:r>
              <a:rPr kumimoji="0" lang="en-US" altLang="ja-JP" sz="700">
                <a:latin typeface="HGPｺﾞｼｯｸM" panose="020B0600000000000000" pitchFamily="50" charset="-128"/>
                <a:ea typeface="HGPｺﾞｼｯｸM" panose="020B0600000000000000" pitchFamily="50" charset="-128"/>
              </a:rPr>
              <a:t>※   </a:t>
            </a:r>
            <a:r>
              <a:rPr kumimoji="0" lang="ja-JP" altLang="en-US" sz="700">
                <a:latin typeface="HGPｺﾞｼｯｸM" panose="020B0600000000000000" pitchFamily="50" charset="-128"/>
                <a:ea typeface="HGPｺﾞｼｯｸM" panose="020B0600000000000000" pitchFamily="50" charset="-128"/>
              </a:rPr>
              <a:t>日ごと、時間ごとの均等配信は保証いたしません。</a:t>
            </a:r>
            <a:endParaRPr kumimoji="0" lang="en-US" altLang="ja-JP" sz="700">
              <a:latin typeface="HGPｺﾞｼｯｸM" panose="020B0600000000000000" pitchFamily="50" charset="-128"/>
              <a:ea typeface="HGPｺﾞｼｯｸM" panose="020B0600000000000000" pitchFamily="50" charset="-128"/>
            </a:endParaRPr>
          </a:p>
        </p:txBody>
      </p:sp>
      <p:sp>
        <p:nvSpPr>
          <p:cNvPr id="12" name="角丸四角形 11"/>
          <p:cNvSpPr/>
          <p:nvPr/>
        </p:nvSpPr>
        <p:spPr>
          <a:xfrm>
            <a:off x="4506814" y="1605497"/>
            <a:ext cx="908784" cy="216131"/>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a:latin typeface="Meiryo UI" panose="020B0604030504040204" pitchFamily="50" charset="-128"/>
                <a:ea typeface="Meiryo UI" panose="020B0604030504040204" pitchFamily="50" charset="-128"/>
                <a:cs typeface="Meiryo UI" panose="020B0604030504040204" pitchFamily="50" charset="-128"/>
              </a:rPr>
              <a:t>商品概要</a:t>
            </a:r>
          </a:p>
        </p:txBody>
      </p:sp>
      <p:sp>
        <p:nvSpPr>
          <p:cNvPr id="9" name="タイトル 8"/>
          <p:cNvSpPr>
            <a:spLocks noGrp="1"/>
          </p:cNvSpPr>
          <p:nvPr>
            <p:ph type="title"/>
          </p:nvPr>
        </p:nvSpPr>
        <p:spPr>
          <a:xfrm>
            <a:off x="397332" y="207185"/>
            <a:ext cx="7905750" cy="460148"/>
          </a:xfrm>
          <a:prstGeom prst="rect">
            <a:avLst/>
          </a:prstGeom>
        </p:spPr>
        <p:txBody>
          <a:bodyPr/>
          <a:lstStyle/>
          <a:p>
            <a:r>
              <a:rPr lang="en-US" altLang="ja-JP"/>
              <a:t>【NIKKEI</a:t>
            </a:r>
            <a:r>
              <a:rPr lang="ja-JP" altLang="en-US"/>
              <a:t> </a:t>
            </a:r>
            <a:r>
              <a:rPr lang="en-US" altLang="ja-JP"/>
              <a:t>STYLE】</a:t>
            </a:r>
            <a:r>
              <a:rPr lang="ja-JP" altLang="en-US"/>
              <a:t> モバイルビルボード</a:t>
            </a:r>
            <a:endParaRPr kumimoji="1" lang="ja-JP" altLang="en-US"/>
          </a:p>
        </p:txBody>
      </p:sp>
      <p:sp>
        <p:nvSpPr>
          <p:cNvPr id="3" name="二等辺三角形 2"/>
          <p:cNvSpPr/>
          <p:nvPr/>
        </p:nvSpPr>
        <p:spPr>
          <a:xfrm rot="5400000">
            <a:off x="2089752" y="2624464"/>
            <a:ext cx="460816" cy="3972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18">
            <a:extLst>
              <a:ext uri="{FF2B5EF4-FFF2-40B4-BE49-F238E27FC236}">
                <a16:creationId xmlns:a16="http://schemas.microsoft.com/office/drawing/2014/main" id="{B4AE6BEB-1CA9-4A6D-9429-8768FBD9CE21}"/>
              </a:ext>
            </a:extLst>
          </p:cNvPr>
          <p:cNvGrpSpPr/>
          <p:nvPr/>
        </p:nvGrpSpPr>
        <p:grpSpPr>
          <a:xfrm>
            <a:off x="4518789" y="193804"/>
            <a:ext cx="946329" cy="226480"/>
            <a:chOff x="2345874" y="280659"/>
            <a:chExt cx="921760" cy="226480"/>
          </a:xfrm>
        </p:grpSpPr>
        <p:sp>
          <p:nvSpPr>
            <p:cNvPr id="24" name="角丸四角形 5">
              <a:extLst>
                <a:ext uri="{FF2B5EF4-FFF2-40B4-BE49-F238E27FC236}">
                  <a16:creationId xmlns:a16="http://schemas.microsoft.com/office/drawing/2014/main" id="{9EB32294-7CF4-4A69-8919-97B58A51B1E5}"/>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26" name="テキスト ボックス 25">
              <a:extLst>
                <a:ext uri="{FF2B5EF4-FFF2-40B4-BE49-F238E27FC236}">
                  <a16:creationId xmlns:a16="http://schemas.microsoft.com/office/drawing/2014/main" id="{96F86CEE-B1A5-44CD-B288-147B441893B5}"/>
                </a:ext>
              </a:extLst>
            </p:cNvPr>
            <p:cNvSpPr txBox="1"/>
            <p:nvPr/>
          </p:nvSpPr>
          <p:spPr>
            <a:xfrm>
              <a:off x="2519423" y="280659"/>
              <a:ext cx="574902" cy="223138"/>
            </a:xfrm>
            <a:prstGeom prst="rect">
              <a:avLst/>
            </a:prstGeom>
            <a:noFill/>
          </p:spPr>
          <p:txBody>
            <a:bodyPr wrap="none" rtlCol="0">
              <a:spAutoFit/>
            </a:bodyPr>
            <a:lstStyle/>
            <a:p>
              <a:pPr algn="ctr"/>
              <a:r>
                <a:rPr lang="ja-JP" altLang="en-US" sz="850" b="1">
                  <a:solidFill>
                    <a:srgbClr val="00253C"/>
                  </a:solidFill>
                  <a:latin typeface="+mn-ea"/>
                  <a:cs typeface="メイリオ" panose="020B0604030504040204" pitchFamily="50" charset="-128"/>
                </a:rPr>
                <a:t>モバイル</a:t>
              </a:r>
              <a:endParaRPr kumimoji="1" lang="ja-JP" altLang="en-US" sz="850" b="1">
                <a:solidFill>
                  <a:srgbClr val="00253C"/>
                </a:solidFill>
                <a:latin typeface="+mn-ea"/>
                <a:cs typeface="メイリオ" panose="020B0604030504040204" pitchFamily="50" charset="-128"/>
              </a:endParaRPr>
            </a:p>
          </p:txBody>
        </p:sp>
      </p:grpSp>
      <p:graphicFrame>
        <p:nvGraphicFramePr>
          <p:cNvPr id="21" name="表 20">
            <a:extLst>
              <a:ext uri="{FF2B5EF4-FFF2-40B4-BE49-F238E27FC236}">
                <a16:creationId xmlns:a16="http://schemas.microsoft.com/office/drawing/2014/main" id="{EA12F0D8-0A71-452E-B844-F8E290F9E31D}"/>
              </a:ext>
            </a:extLst>
          </p:cNvPr>
          <p:cNvGraphicFramePr>
            <a:graphicFrameLocks noGrp="1"/>
          </p:cNvGraphicFramePr>
          <p:nvPr>
            <p:extLst>
              <p:ext uri="{D42A27DB-BD31-4B8C-83A1-F6EECF244321}">
                <p14:modId xmlns:p14="http://schemas.microsoft.com/office/powerpoint/2010/main" val="3489926376"/>
              </p:ext>
            </p:extLst>
          </p:nvPr>
        </p:nvGraphicFramePr>
        <p:xfrm>
          <a:off x="4518789" y="1861642"/>
          <a:ext cx="5286487" cy="2992281"/>
        </p:xfrm>
        <a:graphic>
          <a:graphicData uri="http://schemas.openxmlformats.org/drawingml/2006/table">
            <a:tbl>
              <a:tblPr firstRow="1" bandRow="1">
                <a:tableStyleId>{5940675A-B579-460E-94D1-54222C63F5DA}</a:tableStyleId>
              </a:tblPr>
              <a:tblGrid>
                <a:gridCol w="902166">
                  <a:extLst>
                    <a:ext uri="{9D8B030D-6E8A-4147-A177-3AD203B41FA5}">
                      <a16:colId xmlns:a16="http://schemas.microsoft.com/office/drawing/2014/main" val="20000"/>
                    </a:ext>
                  </a:extLst>
                </a:gridCol>
                <a:gridCol w="834882">
                  <a:extLst>
                    <a:ext uri="{9D8B030D-6E8A-4147-A177-3AD203B41FA5}">
                      <a16:colId xmlns:a16="http://schemas.microsoft.com/office/drawing/2014/main" val="20001"/>
                    </a:ext>
                  </a:extLst>
                </a:gridCol>
                <a:gridCol w="913479">
                  <a:extLst>
                    <a:ext uri="{9D8B030D-6E8A-4147-A177-3AD203B41FA5}">
                      <a16:colId xmlns:a16="http://schemas.microsoft.com/office/drawing/2014/main" val="20002"/>
                    </a:ext>
                  </a:extLst>
                </a:gridCol>
                <a:gridCol w="879218">
                  <a:extLst>
                    <a:ext uri="{9D8B030D-6E8A-4147-A177-3AD203B41FA5}">
                      <a16:colId xmlns:a16="http://schemas.microsoft.com/office/drawing/2014/main" val="20003"/>
                    </a:ext>
                  </a:extLst>
                </a:gridCol>
                <a:gridCol w="1756742">
                  <a:extLst>
                    <a:ext uri="{9D8B030D-6E8A-4147-A177-3AD203B41FA5}">
                      <a16:colId xmlns:a16="http://schemas.microsoft.com/office/drawing/2014/main" val="20004"/>
                    </a:ext>
                  </a:extLst>
                </a:gridCol>
              </a:tblGrid>
              <a:tr h="396681">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掲載場所</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4">
                  <a:txBody>
                    <a:bodyPr/>
                    <a:lstStyle/>
                    <a:p>
                      <a:pPr marL="0" marR="0" lvl="0" indent="0" algn="l" defTabSz="914381"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NIKKEI STYLE </a:t>
                      </a: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サブチャンネルトップ、個別記事（</a:t>
                      </a:r>
                      <a:r>
                        <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Men’s Fashion</a:t>
                      </a: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を除く）</a:t>
                      </a: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a:p>
                  </a:txBody>
                  <a:tcPr>
                    <a:lnL w="12700" cap="flat" cmpd="sng" algn="ctr">
                      <a:solidFill>
                        <a:srgbClr val="1E5780"/>
                      </a:solidFill>
                      <a:prstDash val="solid"/>
                      <a:round/>
                      <a:headEnd type="none" w="med" len="med"/>
                      <a:tailEnd type="none" w="med" len="med"/>
                    </a:ln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56400">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掲載量</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050" b="1" i="0" u="none" strike="noStrike" kern="1200" cap="none" spc="0" normalizeH="0" baseline="0" noProof="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050" b="1" i="0" u="none" strike="noStrike" kern="1200" cap="none" spc="0" normalizeH="0" baseline="0" noProof="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imps/</a:t>
                      </a:r>
                      <a:r>
                        <a:rPr kumimoji="1" lang="ja-JP" altLang="en-US" sz="1050" b="1" i="0" u="none" strike="noStrike" kern="1200" cap="none" spc="0" normalizeH="0" baseline="0" noProof="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週</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料金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marL="0" marR="0" lvl="0" indent="0" algn="l" defTabSz="914381"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300</a:t>
                      </a:r>
                      <a:r>
                        <a:rPr kumimoji="1" lang="ja-JP" altLang="en-US" sz="1050" b="1" i="0" u="none" strike="noStrike" kern="1200" cap="none" spc="0" normalizeH="0" baseline="0" noProof="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万円</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2573693509"/>
                  </a:ext>
                </a:extLst>
              </a:tr>
              <a:tr h="356400">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掲載期間</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2">
                  <a:txBody>
                    <a:bodyPr/>
                    <a:lstStyle/>
                    <a:p>
                      <a:r>
                        <a:rPr kumimoji="1" lang="en-US" altLang="ja-JP" sz="80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週間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a:p>
                  </a:txBody>
                  <a:tcPr>
                    <a:lnL w="12700" cmpd="sng">
                      <a:noFill/>
                    </a:lnL>
                  </a:tcPr>
                </a:tc>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同時出稿本数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r>
                        <a:rPr kumimoji="1" lang="en-US" altLang="ja-JP" sz="80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8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56400">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掲載開始日</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2">
                  <a:txBody>
                    <a:bodyPr/>
                    <a:lstStyle/>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月曜日（祝日の場合は翌営業日）</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a:p>
                  </a:txBody>
                  <a:tcPr>
                    <a:lnL w="12700" cmpd="sng">
                      <a:noFill/>
                    </a:lnL>
                  </a:tcPr>
                </a:tc>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掲載時間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r>
                        <a:rPr kumimoji="1" lang="ja-JP" altLang="en-US" sz="800" b="0" i="0" kern="1200">
                          <a:solidFill>
                            <a:schemeClr val="tx1"/>
                          </a:solidFill>
                          <a:effectLst/>
                          <a:latin typeface="Meiryo UI" panose="020B0604030504040204" pitchFamily="34" charset="-128"/>
                          <a:ea typeface="Meiryo UI" panose="020B0604030504040204" pitchFamily="34" charset="-128"/>
                          <a:cs typeface="+mn-cs"/>
                        </a:rPr>
                        <a:t>月曜日（祝日の際には翌営業日）</a:t>
                      </a:r>
                      <a:r>
                        <a:rPr kumimoji="1" lang="en-US" altLang="ja-JP" sz="800" b="0" i="0" kern="1200" dirty="0">
                          <a:solidFill>
                            <a:schemeClr val="tx1"/>
                          </a:solidFill>
                          <a:effectLst/>
                          <a:latin typeface="Meiryo UI" panose="020B0604030504040204" pitchFamily="34" charset="-128"/>
                          <a:ea typeface="Meiryo UI" panose="020B0604030504040204" pitchFamily="34" charset="-128"/>
                          <a:cs typeface="+mn-cs"/>
                        </a:rPr>
                        <a:t>9:30</a:t>
                      </a:r>
                      <a:r>
                        <a:rPr kumimoji="1" lang="ja-JP" altLang="en-US" sz="800" b="0" i="0" kern="1200">
                          <a:solidFill>
                            <a:schemeClr val="tx1"/>
                          </a:solidFill>
                          <a:effectLst/>
                          <a:latin typeface="Meiryo UI" panose="020B0604030504040204" pitchFamily="34" charset="-128"/>
                          <a:ea typeface="Meiryo UI" panose="020B0604030504040204" pitchFamily="34" charset="-128"/>
                          <a:cs typeface="+mn-cs"/>
                        </a:rPr>
                        <a:t>～日曜日</a:t>
                      </a:r>
                      <a:r>
                        <a:rPr kumimoji="1" lang="en-US" altLang="ja-JP" sz="800" b="0" i="0" kern="1200" dirty="0">
                          <a:solidFill>
                            <a:schemeClr val="tx1"/>
                          </a:solidFill>
                          <a:effectLst/>
                          <a:latin typeface="Meiryo UI" panose="020B0604030504040204" pitchFamily="34" charset="-128"/>
                          <a:ea typeface="Meiryo UI" panose="020B0604030504040204" pitchFamily="34" charset="-128"/>
                          <a:cs typeface="+mn-cs"/>
                        </a:rPr>
                        <a:t>23:59</a:t>
                      </a:r>
                      <a:endParaRPr kumimoji="1" lang="ja-JP" altLang="en-US" sz="800">
                        <a:latin typeface="Meiryo UI" panose="020B0604030504040204" pitchFamily="34" charset="-128"/>
                        <a:ea typeface="Meiryo UI" panose="020B0604030504040204" pitchFamily="34" charset="-128"/>
                        <a:cs typeface="Meiryo UI" panose="020B0604030504040204" pitchFamily="50" charset="-128"/>
                      </a:endParaRPr>
                    </a:p>
                  </a:txBody>
                  <a:tcPr anchor="ctr">
                    <a:lnL w="12700" cmpd="sng">
                      <a:noFill/>
                    </a:lnL>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56400">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保証形態</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2">
                  <a:txBody>
                    <a:bodyPr/>
                    <a:lstStyle/>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インプレッション保証</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a:p>
                  </a:txBody>
                  <a:tcPr>
                    <a:lnL w="12700" cmpd="sng">
                      <a:noFill/>
                    </a:lnL>
                  </a:tcPr>
                </a:tc>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表示方法</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ローテーション</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56400">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原稿仕様</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巻末「原稿規定」 を参照ください。</a:t>
                      </a:r>
                      <a:endParaRPr kumimoji="1" lang="en-US" altLang="ja-JP" sz="8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a:p>
                  </a:txBody>
                  <a:tcPr>
                    <a:lnL w="12700" cap="flat" cmpd="sng" algn="ctr">
                      <a:solidFill>
                        <a:srgbClr val="1E5780"/>
                      </a:solidFill>
                      <a:prstDash val="solid"/>
                      <a:round/>
                      <a:headEnd type="none" w="med" len="med"/>
                      <a:tailEnd type="none" w="med" len="med"/>
                    </a:lnL>
                  </a:tcPr>
                </a:tc>
                <a:tc hMerge="1">
                  <a:txBody>
                    <a:bodyPr/>
                    <a:lstStyle/>
                    <a:p>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hMerge="1">
                  <a:txBody>
                    <a:bodyPr/>
                    <a:lstStyle/>
                    <a:p>
                      <a:endParaRPr kumimoji="1" lang="ja-JP" altLang="en-US" sz="800">
                        <a:latin typeface="HGPｺﾞｼｯｸM" panose="020B0600000000000000" pitchFamily="50" charset="-128"/>
                        <a:ea typeface="HGPｺﾞｼｯｸM" panose="020B0600000000000000" pitchFamily="50" charset="-128"/>
                      </a:endParaRPr>
                    </a:p>
                  </a:txBody>
                  <a:tcPr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56400">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差し替え規定</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差し替え不可</a:t>
                      </a:r>
                      <a:endParaRPr kumimoji="1" lang="en-US" altLang="ja-JP" sz="8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lnL w="12700" cap="flat" cmpd="sng" algn="ctr">
                      <a:solidFill>
                        <a:srgbClr val="1E5780"/>
                      </a:solidFill>
                      <a:prstDash val="solid"/>
                      <a:round/>
                      <a:headEnd type="none" w="med" len="med"/>
                      <a:tailEnd type="none" w="med" len="med"/>
                    </a:lnL>
                    <a:lnT w="12700" cap="flat" cmpd="sng" algn="ctr">
                      <a:solidFill>
                        <a:srgbClr val="1E5780"/>
                      </a:solidFill>
                      <a:prstDash val="solid"/>
                      <a:round/>
                      <a:headEnd type="none" w="med" len="med"/>
                      <a:tailEnd type="none" w="med" len="med"/>
                    </a:lnT>
                  </a:tcPr>
                </a:tc>
                <a:tc hMerge="1">
                  <a:txBody>
                    <a:bodyPr/>
                    <a:lstStyle/>
                    <a:p>
                      <a:endParaRPr kumimoji="1" lang="ja-JP" altLang="en-US"/>
                    </a:p>
                  </a:txBody>
                  <a:tcPr>
                    <a:lnL w="12700" cap="flat" cmpd="sng" algn="ctr">
                      <a:solidFill>
                        <a:srgbClr val="1E5780"/>
                      </a:solidFill>
                      <a:prstDash val="solid"/>
                      <a:round/>
                      <a:headEnd type="none" w="med" len="med"/>
                      <a:tailEnd type="none" w="med" len="med"/>
                    </a:lnL>
                    <a:lnT w="12700" cap="flat" cmpd="sng" algn="ctr">
                      <a:solidFill>
                        <a:srgbClr val="1E5780"/>
                      </a:solidFill>
                      <a:prstDash val="solid"/>
                      <a:round/>
                      <a:headEnd type="none" w="med" len="med"/>
                      <a:tailEnd type="none" w="med" len="med"/>
                    </a:lnT>
                  </a:tcPr>
                </a:tc>
                <a:extLst>
                  <a:ext uri="{0D108BD9-81ED-4DB2-BD59-A6C34878D82A}">
                    <a16:rowId xmlns:a16="http://schemas.microsoft.com/office/drawing/2014/main" val="2907748792"/>
                  </a:ext>
                </a:extLst>
              </a:tr>
              <a:tr h="2546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締め切り</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algn="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絵コンテ</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事前原稿確認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入稿締め切り</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gridSpan="3">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rgbClr val="1E5780"/>
                      </a:solidFill>
                      <a:prstDash val="solid"/>
                      <a:round/>
                      <a:headEnd type="none" w="med" len="med"/>
                      <a:tailEnd type="none" w="med" len="med"/>
                    </a:lnB>
                    <a:solidFill>
                      <a:srgbClr val="E1E6EF"/>
                    </a:solidFill>
                  </a:tcPr>
                </a:tc>
                <a:tc hMerge="1">
                  <a:txBody>
                    <a:bodyPr/>
                    <a:lstStyle/>
                    <a:p>
                      <a:endParaRPr kumimoji="1" lang="ja-JP" altLang="en-US" sz="800">
                        <a:latin typeface="HGPｺﾞｼｯｸM" panose="020B0600000000000000" pitchFamily="50" charset="-128"/>
                        <a:ea typeface="HGPｺﾞｼｯｸM" panose="020B0600000000000000" pitchFamily="50" charset="-128"/>
                      </a:endParaRP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pic>
        <p:nvPicPr>
          <p:cNvPr id="16" name="Picture 3" descr="\\ndc32030\iソリューション局\iソリューション部\@iソリューション部共通\#【DB局】広告ガイドリニューアル\画面イラスト\NIKKEI STYLE\NIKKEI STYLE_レクタングル_モバイル版.png">
            <a:extLst>
              <a:ext uri="{FF2B5EF4-FFF2-40B4-BE49-F238E27FC236}">
                <a16:creationId xmlns:a16="http://schemas.microsoft.com/office/drawing/2014/main" id="{413D01D8-C343-4406-8218-A67602DBEFA2}"/>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85112" y="1351086"/>
            <a:ext cx="2150690" cy="4284921"/>
          </a:xfrm>
          <a:prstGeom prst="rect">
            <a:avLst/>
          </a:prstGeom>
          <a:noFill/>
          <a:extLst>
            <a:ext uri="{909E8E84-426E-40DD-AFC4-6F175D3DCCD1}">
              <a14:hiddenFill xmlns:a14="http://schemas.microsoft.com/office/drawing/2010/main">
                <a:solidFill>
                  <a:srgbClr val="FFFFFF"/>
                </a:solidFill>
              </a14:hiddenFill>
            </a:ext>
          </a:extLst>
        </p:spPr>
      </p:pic>
      <p:pic>
        <p:nvPicPr>
          <p:cNvPr id="17" name="グラフィックス 16">
            <a:extLst>
              <a:ext uri="{FF2B5EF4-FFF2-40B4-BE49-F238E27FC236}">
                <a16:creationId xmlns:a16="http://schemas.microsoft.com/office/drawing/2014/main" id="{D66A0479-DF7F-40B0-8412-AC1FB38EE457}"/>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26790" y="1917544"/>
            <a:ext cx="1868034" cy="3373710"/>
          </a:xfrm>
          <a:prstGeom prst="rect">
            <a:avLst/>
          </a:prstGeom>
        </p:spPr>
      </p:pic>
      <p:pic>
        <p:nvPicPr>
          <p:cNvPr id="22" name="グラフィックス 21">
            <a:extLst>
              <a:ext uri="{FF2B5EF4-FFF2-40B4-BE49-F238E27FC236}">
                <a16:creationId xmlns:a16="http://schemas.microsoft.com/office/drawing/2014/main" id="{AE74AC5D-4587-44B5-8375-18BB9E758CBC}"/>
              </a:ext>
            </a:extLst>
          </p:cNvPr>
          <p:cNvPicPr>
            <a:picLocks noChangeAspect="1"/>
          </p:cNvPicPr>
          <p:nvPr/>
        </p:nvPicPr>
        <p:blipFill rotWithShape="1">
          <a:blip r:embed="rId5"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r="76088" b="75804"/>
          <a:stretch/>
        </p:blipFill>
        <p:spPr>
          <a:xfrm>
            <a:off x="1523297" y="2008247"/>
            <a:ext cx="1546286" cy="813612"/>
          </a:xfrm>
          <a:prstGeom prst="rect">
            <a:avLst/>
          </a:prstGeom>
        </p:spPr>
      </p:pic>
      <p:pic>
        <p:nvPicPr>
          <p:cNvPr id="25" name="グラフィックス 24">
            <a:extLst>
              <a:ext uri="{FF2B5EF4-FFF2-40B4-BE49-F238E27FC236}">
                <a16:creationId xmlns:a16="http://schemas.microsoft.com/office/drawing/2014/main" id="{7E97276C-4A22-4EA6-BD08-98942E47F4AA}"/>
              </a:ext>
            </a:extLst>
          </p:cNvPr>
          <p:cNvPicPr>
            <a:picLocks noChangeAspect="1"/>
          </p:cNvPicPr>
          <p:nvPr/>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28371" t="5165" r="29185" b="85885"/>
          <a:stretch/>
        </p:blipFill>
        <p:spPr>
          <a:xfrm>
            <a:off x="1454929" y="2214528"/>
            <a:ext cx="876807" cy="332803"/>
          </a:xfrm>
          <a:prstGeom prst="rect">
            <a:avLst/>
          </a:prstGeom>
        </p:spPr>
      </p:pic>
      <p:pic>
        <p:nvPicPr>
          <p:cNvPr id="27" name="グラフィックス 26">
            <a:extLst>
              <a:ext uri="{FF2B5EF4-FFF2-40B4-BE49-F238E27FC236}">
                <a16:creationId xmlns:a16="http://schemas.microsoft.com/office/drawing/2014/main" id="{7C834B1B-7F12-4634-AEAF-0C4C384FCC57}"/>
              </a:ext>
            </a:extLst>
          </p:cNvPr>
          <p:cNvPicPr>
            <a:picLocks noChangeAspect="1"/>
          </p:cNvPicPr>
          <p:nvPr/>
        </p:nvPicPr>
        <p:blipFill rotWithShape="1">
          <a:blip r:embed="rId7"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20352" t="14911" r="30770" b="76139"/>
          <a:stretch/>
        </p:blipFill>
        <p:spPr>
          <a:xfrm>
            <a:off x="2263367" y="2327499"/>
            <a:ext cx="804570" cy="265184"/>
          </a:xfrm>
          <a:prstGeom prst="rect">
            <a:avLst/>
          </a:prstGeom>
        </p:spPr>
      </p:pic>
      <p:grpSp>
        <p:nvGrpSpPr>
          <p:cNvPr id="18" name="グループ化 17">
            <a:extLst>
              <a:ext uri="{FF2B5EF4-FFF2-40B4-BE49-F238E27FC236}">
                <a16:creationId xmlns:a16="http://schemas.microsoft.com/office/drawing/2014/main" id="{7E40E16D-02DF-4C0C-B4A6-672A48AA655B}"/>
              </a:ext>
            </a:extLst>
          </p:cNvPr>
          <p:cNvGrpSpPr/>
          <p:nvPr/>
        </p:nvGrpSpPr>
        <p:grpSpPr>
          <a:xfrm>
            <a:off x="4518789" y="460860"/>
            <a:ext cx="946328" cy="226480"/>
            <a:chOff x="2345874" y="280659"/>
            <a:chExt cx="921760" cy="226480"/>
          </a:xfrm>
        </p:grpSpPr>
        <p:sp>
          <p:nvSpPr>
            <p:cNvPr id="20" name="角丸四角形 5">
              <a:extLst>
                <a:ext uri="{FF2B5EF4-FFF2-40B4-BE49-F238E27FC236}">
                  <a16:creationId xmlns:a16="http://schemas.microsoft.com/office/drawing/2014/main" id="{14B679BA-1593-4C0C-9BB3-C4184271019D}"/>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50">
                <a:solidFill>
                  <a:srgbClr val="003963"/>
                </a:solidFill>
                <a:latin typeface="ＭＳ Ｐゴシック"/>
              </a:endParaRPr>
            </a:p>
          </p:txBody>
        </p:sp>
        <p:sp>
          <p:nvSpPr>
            <p:cNvPr id="28" name="テキスト ボックス 27">
              <a:extLst>
                <a:ext uri="{FF2B5EF4-FFF2-40B4-BE49-F238E27FC236}">
                  <a16:creationId xmlns:a16="http://schemas.microsoft.com/office/drawing/2014/main" id="{ABF909A5-29CE-47DC-A4C7-FB1A52AB53C2}"/>
                </a:ext>
              </a:extLst>
            </p:cNvPr>
            <p:cNvSpPr txBox="1"/>
            <p:nvPr/>
          </p:nvSpPr>
          <p:spPr>
            <a:xfrm>
              <a:off x="2588124" y="280659"/>
              <a:ext cx="437501" cy="223138"/>
            </a:xfrm>
            <a:prstGeom prst="rect">
              <a:avLst/>
            </a:prstGeom>
            <a:noFill/>
          </p:spPr>
          <p:txBody>
            <a:bodyPr wrap="none" rtlCol="0">
              <a:spAutoFit/>
            </a:bodyPr>
            <a:lstStyle/>
            <a:p>
              <a:pPr algn="ctr"/>
              <a:r>
                <a:rPr lang="ja-JP" altLang="en-US" sz="850" b="1" dirty="0">
                  <a:solidFill>
                    <a:srgbClr val="00253C"/>
                  </a:solidFill>
                  <a:latin typeface="ＭＳ Ｐゴシック"/>
                  <a:cs typeface="メイリオ" panose="020B0604030504040204" pitchFamily="50" charset="-128"/>
                </a:rPr>
                <a:t>リッチ</a:t>
              </a:r>
            </a:p>
          </p:txBody>
        </p:sp>
      </p:grpSp>
      <p:sp>
        <p:nvSpPr>
          <p:cNvPr id="29" name="Text Box 16">
            <a:extLst>
              <a:ext uri="{FF2B5EF4-FFF2-40B4-BE49-F238E27FC236}">
                <a16:creationId xmlns:a16="http://schemas.microsoft.com/office/drawing/2014/main" id="{B89DEEBF-AA20-41C5-8263-C5419C5720A7}"/>
              </a:ext>
            </a:extLst>
          </p:cNvPr>
          <p:cNvSpPr txBox="1">
            <a:spLocks noChangeArrowheads="1"/>
          </p:cNvSpPr>
          <p:nvPr/>
        </p:nvSpPr>
        <p:spPr bwMode="auto">
          <a:xfrm>
            <a:off x="9053343" y="6316928"/>
            <a:ext cx="84029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2021.12.1</a:t>
            </a:r>
            <a:r>
              <a:rPr kumimoji="0" lang="ja-JP" altLang="en-US" sz="800">
                <a:solidFill>
                  <a:srgbClr val="C00000"/>
                </a:solidFill>
                <a:latin typeface="Century Gothic"/>
                <a:ea typeface="HGPｺﾞｼｯｸM"/>
              </a:rPr>
              <a:t>更新</a:t>
            </a:r>
            <a:endParaRPr kumimoji="0" lang="ja-JP" altLang="en-US" sz="800" dirty="0">
              <a:solidFill>
                <a:srgbClr val="C00000"/>
              </a:solidFill>
              <a:latin typeface="Century Gothic"/>
              <a:ea typeface="HGPｺﾞｼｯｸM"/>
            </a:endParaRPr>
          </a:p>
        </p:txBody>
      </p:sp>
    </p:spTree>
    <p:extLst>
      <p:ext uri="{BB962C8B-B14F-4D97-AF65-F5344CB8AC3E}">
        <p14:creationId xmlns:p14="http://schemas.microsoft.com/office/powerpoint/2010/main" val="33271054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4951318" y="206295"/>
            <a:ext cx="946329" cy="226480"/>
            <a:chOff x="2345874" y="280659"/>
            <a:chExt cx="921760" cy="226480"/>
          </a:xfrm>
        </p:grpSpPr>
        <p:sp>
          <p:nvSpPr>
            <p:cNvPr id="5"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6" name="テキスト ボックス 5"/>
            <p:cNvSpPr txBox="1"/>
            <p:nvPr/>
          </p:nvSpPr>
          <p:spPr>
            <a:xfrm>
              <a:off x="2519422" y="280659"/>
              <a:ext cx="574902" cy="223138"/>
            </a:xfrm>
            <a:prstGeom prst="rect">
              <a:avLst/>
            </a:prstGeom>
            <a:noFill/>
          </p:spPr>
          <p:txBody>
            <a:bodyPr wrap="none" rtlCol="0">
              <a:spAutoFit/>
            </a:bodyPr>
            <a:lstStyle/>
            <a:p>
              <a:pPr algn="ctr"/>
              <a:r>
                <a:rPr kumimoji="1" lang="ja-JP" altLang="en-US" sz="850" b="1">
                  <a:solidFill>
                    <a:srgbClr val="00253C"/>
                  </a:solidFill>
                  <a:latin typeface="+mn-ea"/>
                  <a:cs typeface="メイリオ" panose="020B0604030504040204" pitchFamily="50" charset="-128"/>
                </a:rPr>
                <a:t>モバイル</a:t>
              </a:r>
            </a:p>
          </p:txBody>
        </p:sp>
      </p:grpSp>
      <p:sp>
        <p:nvSpPr>
          <p:cNvPr id="8" name="正方形/長方形 7"/>
          <p:cNvSpPr/>
          <p:nvPr/>
        </p:nvSpPr>
        <p:spPr>
          <a:xfrm>
            <a:off x="4402606" y="1052675"/>
            <a:ext cx="4868394" cy="220573"/>
          </a:xfrm>
          <a:prstGeom prst="rect">
            <a:avLst/>
          </a:prstGeom>
          <a:noFill/>
        </p:spPr>
        <p:txBody>
          <a:bodyPr wrap="square">
            <a:spAutoFit/>
          </a:bodyPr>
          <a:lstStyle/>
          <a:p>
            <a:pPr>
              <a:lnSpc>
                <a:spcPts val="1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 モバイルページのファーストビューに動画広告を配信します</a:t>
            </a:r>
            <a:endParaRPr lang="en-US" altLang="ja-JP" sz="100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4504055" y="5004314"/>
            <a:ext cx="4075155" cy="630942"/>
          </a:xfrm>
          <a:prstGeom prst="rect">
            <a:avLst/>
          </a:prstGeom>
          <a:noFill/>
        </p:spPr>
        <p:txBody>
          <a:bodyPr wrap="none" rtlCol="0">
            <a:spAutoFit/>
          </a:bodyPr>
          <a:lstStyle/>
          <a:p>
            <a:pPr marL="180975" indent="-180975"/>
            <a:r>
              <a:rPr kumimoji="0" lang="en-US" altLang="ja-JP" sz="700" dirty="0">
                <a:latin typeface="HGPｺﾞｼｯｸM" panose="020B0600000000000000" pitchFamily="50" charset="-128"/>
                <a:ea typeface="HGPｺﾞｼｯｸM" panose="020B0600000000000000" pitchFamily="50" charset="-128"/>
              </a:rPr>
              <a:t>※	</a:t>
            </a:r>
            <a:r>
              <a:rPr kumimoji="0" lang="ja-JP" altLang="en-US" sz="700" dirty="0">
                <a:latin typeface="HGPｺﾞｼｯｸM" panose="020B0600000000000000" pitchFamily="50" charset="-128"/>
                <a:ea typeface="HGPｺﾞｼｯｸM" panose="020B0600000000000000" pitchFamily="50" charset="-128"/>
              </a:rPr>
              <a:t>事前に原稿案を確認のうえ、媒体判断によりお断りまたは修正をお願いさせていただく場合があります。</a:t>
            </a:r>
            <a:endParaRPr kumimoji="0" lang="en-US" altLang="ja-JP" sz="700" dirty="0">
              <a:latin typeface="HGPｺﾞｼｯｸM" panose="020B0600000000000000" pitchFamily="50" charset="-128"/>
              <a:ea typeface="HGPｺﾞｼｯｸM" panose="020B0600000000000000" pitchFamily="50" charset="-128"/>
            </a:endParaRPr>
          </a:p>
          <a:p>
            <a:pPr marL="180975" indent="-180975"/>
            <a:r>
              <a:rPr kumimoji="0" lang="en-US" altLang="ja-JP" sz="700" dirty="0">
                <a:latin typeface="HGPｺﾞｼｯｸM" panose="020B0600000000000000" pitchFamily="50" charset="-128"/>
                <a:ea typeface="HGPｺﾞｼｯｸM" panose="020B0600000000000000" pitchFamily="50" charset="-128"/>
              </a:rPr>
              <a:t>※	</a:t>
            </a:r>
            <a:r>
              <a:rPr kumimoji="0" lang="ja-JP" altLang="en-US" sz="700" dirty="0">
                <a:latin typeface="HGPｺﾞｼｯｸM" panose="020B0600000000000000" pitchFamily="50" charset="-128"/>
                <a:ea typeface="HGPｺﾞｼｯｸM" panose="020B0600000000000000" pitchFamily="50" charset="-128"/>
              </a:rPr>
              <a:t>フリークエンシーコントロールを実施します。</a:t>
            </a:r>
            <a:endParaRPr kumimoji="0" lang="en-US" altLang="ja-JP" sz="700" dirty="0">
              <a:latin typeface="HGPｺﾞｼｯｸM" panose="020B0600000000000000" pitchFamily="50" charset="-128"/>
              <a:ea typeface="HGPｺﾞｼｯｸM" panose="020B0600000000000000" pitchFamily="50" charset="-128"/>
            </a:endParaRPr>
          </a:p>
          <a:p>
            <a:pPr marL="180975" indent="-180975"/>
            <a:r>
              <a:rPr kumimoji="0" lang="en-US" altLang="ja-JP" sz="700" dirty="0">
                <a:latin typeface="HGPｺﾞｼｯｸM" panose="020B0600000000000000" pitchFamily="50" charset="-128"/>
                <a:ea typeface="HGPｺﾞｼｯｸM" panose="020B0600000000000000" pitchFamily="50" charset="-128"/>
              </a:rPr>
              <a:t>※	</a:t>
            </a:r>
            <a:r>
              <a:rPr kumimoji="0" lang="ja-JP" altLang="en-US" sz="700" dirty="0">
                <a:latin typeface="HGPｺﾞｼｯｸM" panose="020B0600000000000000" pitchFamily="50" charset="-128"/>
                <a:ea typeface="HGPｺﾞｼｯｸM" panose="020B0600000000000000" pitchFamily="50" charset="-128"/>
              </a:rPr>
              <a:t>音声は、動画広告枠にあるスピーカーボタンをクリックした時のみ流れます。</a:t>
            </a:r>
            <a:endParaRPr kumimoji="0" lang="en-US" altLang="ja-JP" sz="700" dirty="0">
              <a:latin typeface="HGPｺﾞｼｯｸM" panose="020B0600000000000000" pitchFamily="50" charset="-128"/>
              <a:ea typeface="HGPｺﾞｼｯｸM" panose="020B0600000000000000" pitchFamily="50" charset="-128"/>
            </a:endParaRPr>
          </a:p>
          <a:p>
            <a:pPr marL="180975" indent="-180975"/>
            <a:r>
              <a:rPr kumimoji="0" lang="en-US" altLang="ja-JP" sz="700" dirty="0">
                <a:latin typeface="HGPｺﾞｼｯｸM" panose="020B0600000000000000" pitchFamily="50" charset="-128"/>
                <a:ea typeface="HGPｺﾞｼｯｸM" panose="020B0600000000000000" pitchFamily="50" charset="-128"/>
              </a:rPr>
              <a:t>※   </a:t>
            </a:r>
            <a:r>
              <a:rPr kumimoji="0" lang="ja-JP" altLang="en-US" sz="700" dirty="0">
                <a:latin typeface="HGPｺﾞｼｯｸM" panose="020B0600000000000000" pitchFamily="50" charset="-128"/>
                <a:ea typeface="HGPｺﾞｼｯｸM" panose="020B0600000000000000" pitchFamily="50" charset="-128"/>
              </a:rPr>
              <a:t>日ごと、時間ごとの均等配信は保証いたしません。</a:t>
            </a:r>
            <a:endParaRPr kumimoji="0" lang="en-US" altLang="ja-JP" sz="700" dirty="0">
              <a:latin typeface="HGPｺﾞｼｯｸM" panose="020B0600000000000000" pitchFamily="50" charset="-128"/>
              <a:ea typeface="HGPｺﾞｼｯｸM" panose="020B0600000000000000" pitchFamily="50" charset="-128"/>
            </a:endParaRPr>
          </a:p>
          <a:p>
            <a:pPr marL="180975" indent="-180975"/>
            <a:r>
              <a:rPr kumimoji="0" lang="en-US" altLang="ja-JP" sz="700" dirty="0">
                <a:latin typeface="HGPｺﾞｼｯｸM" panose="020B0600000000000000" pitchFamily="50" charset="-128"/>
                <a:ea typeface="HGPｺﾞｼｯｸM" panose="020B0600000000000000" pitchFamily="50" charset="-128"/>
              </a:rPr>
              <a:t>※	VPAID</a:t>
            </a:r>
            <a:r>
              <a:rPr kumimoji="0" lang="ja-JP" altLang="en-US" sz="700" dirty="0">
                <a:latin typeface="HGPｺﾞｼｯｸM" panose="020B0600000000000000" pitchFamily="50" charset="-128"/>
                <a:ea typeface="HGPｺﾞｼｯｸM" panose="020B0600000000000000" pitchFamily="50" charset="-128"/>
              </a:rPr>
              <a:t>配信はお受けできません。</a:t>
            </a:r>
          </a:p>
        </p:txBody>
      </p:sp>
      <p:sp>
        <p:nvSpPr>
          <p:cNvPr id="12" name="角丸四角形 11"/>
          <p:cNvSpPr/>
          <p:nvPr/>
        </p:nvSpPr>
        <p:spPr>
          <a:xfrm>
            <a:off x="4506814" y="1605497"/>
            <a:ext cx="908784" cy="216131"/>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a:latin typeface="Meiryo UI" panose="020B0604030504040204" pitchFamily="50" charset="-128"/>
                <a:ea typeface="Meiryo UI" panose="020B0604030504040204" pitchFamily="50" charset="-128"/>
                <a:cs typeface="Meiryo UI" panose="020B0604030504040204" pitchFamily="50" charset="-128"/>
              </a:rPr>
              <a:t>商品概要</a:t>
            </a:r>
          </a:p>
        </p:txBody>
      </p:sp>
      <p:sp>
        <p:nvSpPr>
          <p:cNvPr id="9" name="タイトル 8"/>
          <p:cNvSpPr>
            <a:spLocks noGrp="1"/>
          </p:cNvSpPr>
          <p:nvPr>
            <p:ph type="title"/>
          </p:nvPr>
        </p:nvSpPr>
        <p:spPr>
          <a:prstGeom prst="rect">
            <a:avLst/>
          </a:prstGeom>
        </p:spPr>
        <p:txBody>
          <a:bodyPr/>
          <a:lstStyle/>
          <a:p>
            <a:r>
              <a:rPr lang="en-US" altLang="ja-JP"/>
              <a:t>【NIKKEI</a:t>
            </a:r>
            <a:r>
              <a:rPr lang="ja-JP" altLang="en-US"/>
              <a:t> </a:t>
            </a:r>
            <a:r>
              <a:rPr lang="en-US" altLang="ja-JP"/>
              <a:t>STYLE】</a:t>
            </a:r>
            <a:r>
              <a:rPr lang="ja-JP" altLang="en-US"/>
              <a:t> モバイルビルボード動画</a:t>
            </a:r>
            <a:endParaRPr kumimoji="1" lang="ja-JP" altLang="en-US"/>
          </a:p>
        </p:txBody>
      </p:sp>
      <p:sp>
        <p:nvSpPr>
          <p:cNvPr id="25" name="角丸四角形 5"/>
          <p:cNvSpPr/>
          <p:nvPr/>
        </p:nvSpPr>
        <p:spPr>
          <a:xfrm>
            <a:off x="4961206" y="493932"/>
            <a:ext cx="946329"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50" b="1">
                <a:solidFill>
                  <a:srgbClr val="00253C"/>
                </a:solidFill>
                <a:latin typeface="+mn-ea"/>
              </a:rPr>
              <a:t>動画</a:t>
            </a:r>
          </a:p>
        </p:txBody>
      </p:sp>
      <p:pic>
        <p:nvPicPr>
          <p:cNvPr id="23" name="Picture 3" descr="\\ndc32030\iソリューション局\iソリューション部\@iソリューション部共通\#【DB局】広告ガイドリニューアル\画面イラスト\NIKKEI STYLE\NIKKEI STYLE_レクタングル_モバイル版.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69581" y="1350335"/>
            <a:ext cx="2150690" cy="428492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4" name="表 23">
            <a:extLst>
              <a:ext uri="{FF2B5EF4-FFF2-40B4-BE49-F238E27FC236}">
                <a16:creationId xmlns:a16="http://schemas.microsoft.com/office/drawing/2014/main" id="{53C18606-8709-4DB5-B845-156B57A79DC7}"/>
              </a:ext>
            </a:extLst>
          </p:cNvPr>
          <p:cNvGraphicFramePr>
            <a:graphicFrameLocks noGrp="1"/>
          </p:cNvGraphicFramePr>
          <p:nvPr>
            <p:extLst>
              <p:ext uri="{D42A27DB-BD31-4B8C-83A1-F6EECF244321}">
                <p14:modId xmlns:p14="http://schemas.microsoft.com/office/powerpoint/2010/main" val="3320992149"/>
              </p:ext>
            </p:extLst>
          </p:nvPr>
        </p:nvGraphicFramePr>
        <p:xfrm>
          <a:off x="4506814" y="1896795"/>
          <a:ext cx="5286487" cy="2992281"/>
        </p:xfrm>
        <a:graphic>
          <a:graphicData uri="http://schemas.openxmlformats.org/drawingml/2006/table">
            <a:tbl>
              <a:tblPr firstRow="1" bandRow="1">
                <a:tableStyleId>{5940675A-B579-460E-94D1-54222C63F5DA}</a:tableStyleId>
              </a:tblPr>
              <a:tblGrid>
                <a:gridCol w="902166">
                  <a:extLst>
                    <a:ext uri="{9D8B030D-6E8A-4147-A177-3AD203B41FA5}">
                      <a16:colId xmlns:a16="http://schemas.microsoft.com/office/drawing/2014/main" val="20000"/>
                    </a:ext>
                  </a:extLst>
                </a:gridCol>
                <a:gridCol w="834882">
                  <a:extLst>
                    <a:ext uri="{9D8B030D-6E8A-4147-A177-3AD203B41FA5}">
                      <a16:colId xmlns:a16="http://schemas.microsoft.com/office/drawing/2014/main" val="20001"/>
                    </a:ext>
                  </a:extLst>
                </a:gridCol>
                <a:gridCol w="913479">
                  <a:extLst>
                    <a:ext uri="{9D8B030D-6E8A-4147-A177-3AD203B41FA5}">
                      <a16:colId xmlns:a16="http://schemas.microsoft.com/office/drawing/2014/main" val="20002"/>
                    </a:ext>
                  </a:extLst>
                </a:gridCol>
                <a:gridCol w="879218">
                  <a:extLst>
                    <a:ext uri="{9D8B030D-6E8A-4147-A177-3AD203B41FA5}">
                      <a16:colId xmlns:a16="http://schemas.microsoft.com/office/drawing/2014/main" val="20003"/>
                    </a:ext>
                  </a:extLst>
                </a:gridCol>
                <a:gridCol w="1756742">
                  <a:extLst>
                    <a:ext uri="{9D8B030D-6E8A-4147-A177-3AD203B41FA5}">
                      <a16:colId xmlns:a16="http://schemas.microsoft.com/office/drawing/2014/main" val="20004"/>
                    </a:ext>
                  </a:extLst>
                </a:gridCol>
              </a:tblGrid>
              <a:tr h="396681">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掲載場所</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4">
                  <a:txBody>
                    <a:bodyPr/>
                    <a:lstStyle/>
                    <a:p>
                      <a:pPr marL="0" marR="0" lvl="0" indent="0" algn="l" defTabSz="914381"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NIKKEI STYLE </a:t>
                      </a: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サブチャンネルトップ、個別記事（</a:t>
                      </a:r>
                      <a:r>
                        <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Men’s Fashion</a:t>
                      </a: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を除く）</a:t>
                      </a: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a:p>
                  </a:txBody>
                  <a:tcPr>
                    <a:lnL w="12700" cap="flat" cmpd="sng" algn="ctr">
                      <a:solidFill>
                        <a:srgbClr val="1E5780"/>
                      </a:solidFill>
                      <a:prstDash val="solid"/>
                      <a:round/>
                      <a:headEnd type="none" w="med" len="med"/>
                      <a:tailEnd type="none" w="med" len="med"/>
                    </a:ln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5640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掲載量</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zh-TW" altLang="en-US" sz="1050" b="1" i="0" u="none" strike="noStrike" kern="1200" cap="none" spc="0" normalizeH="0" baseline="0" noProof="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万回再生開始</a:t>
                      </a:r>
                      <a:endParaRPr kumimoji="1" lang="ja-JP" altLang="en-US" sz="1050" b="1" i="0" u="none" strike="noStrike" kern="1200" cap="none" spc="0" normalizeH="0" baseline="0" noProof="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料金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marL="0" marR="0" lvl="0" indent="0" algn="l" defTabSz="914381"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300</a:t>
                      </a:r>
                      <a:r>
                        <a:rPr kumimoji="1" lang="ja-JP" altLang="en-US" sz="1050" b="1" i="0" u="none" strike="noStrike" kern="1200" cap="none" spc="0" normalizeH="0" baseline="0" noProof="0">
                          <a:ln>
                            <a:noFill/>
                          </a:ln>
                          <a:solidFill>
                            <a:srgbClr val="F79646">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万円</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2573693509"/>
                  </a:ext>
                </a:extLst>
              </a:tr>
              <a:tr h="35640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掲載期間</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2">
                  <a:txBody>
                    <a:bodyPr/>
                    <a:lstStyle/>
                    <a:p>
                      <a:r>
                        <a:rPr kumimoji="1" lang="en-US" altLang="ja-JP" sz="80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週間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a:p>
                  </a:txBody>
                  <a:tcPr>
                    <a:lnL w="12700" cmpd="sng">
                      <a:noFill/>
                    </a:lnL>
                  </a:tcPr>
                </a:tc>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同時出稿本数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r>
                        <a:rPr kumimoji="1" lang="en-US" altLang="ja-JP" sz="80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8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5640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掲載開始日</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2">
                  <a:txBody>
                    <a:bodyPr/>
                    <a:lstStyle/>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月曜日（祝日の場合は翌営業日）</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a:p>
                  </a:txBody>
                  <a:tcPr>
                    <a:lnL w="12700" cmpd="sng">
                      <a:noFill/>
                    </a:lnL>
                  </a:tcPr>
                </a:tc>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掲載時間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r>
                        <a:rPr kumimoji="1" lang="ja-JP" altLang="en-US" sz="800" b="0" i="0" kern="1200">
                          <a:solidFill>
                            <a:schemeClr val="tx1"/>
                          </a:solidFill>
                          <a:effectLst/>
                          <a:latin typeface="Meiryo UI" panose="020B0604030504040204" pitchFamily="34" charset="-128"/>
                          <a:ea typeface="Meiryo UI" panose="020B0604030504040204" pitchFamily="34" charset="-128"/>
                          <a:cs typeface="+mn-cs"/>
                        </a:rPr>
                        <a:t>月曜日（祝日の際には翌営業日）</a:t>
                      </a:r>
                      <a:r>
                        <a:rPr kumimoji="1" lang="en-US" altLang="ja-JP" sz="800" b="0" i="0" kern="1200" dirty="0">
                          <a:solidFill>
                            <a:schemeClr val="tx1"/>
                          </a:solidFill>
                          <a:effectLst/>
                          <a:latin typeface="Meiryo UI" panose="020B0604030504040204" pitchFamily="34" charset="-128"/>
                          <a:ea typeface="Meiryo UI" panose="020B0604030504040204" pitchFamily="34" charset="-128"/>
                          <a:cs typeface="+mn-cs"/>
                        </a:rPr>
                        <a:t>9:30</a:t>
                      </a:r>
                      <a:r>
                        <a:rPr kumimoji="1" lang="ja-JP" altLang="en-US" sz="800" b="0" i="0" kern="1200">
                          <a:solidFill>
                            <a:schemeClr val="tx1"/>
                          </a:solidFill>
                          <a:effectLst/>
                          <a:latin typeface="Meiryo UI" panose="020B0604030504040204" pitchFamily="34" charset="-128"/>
                          <a:ea typeface="Meiryo UI" panose="020B0604030504040204" pitchFamily="34" charset="-128"/>
                          <a:cs typeface="+mn-cs"/>
                        </a:rPr>
                        <a:t>～日曜日</a:t>
                      </a:r>
                      <a:r>
                        <a:rPr kumimoji="1" lang="en-US" altLang="ja-JP" sz="800" b="0" i="0" kern="1200" dirty="0">
                          <a:solidFill>
                            <a:schemeClr val="tx1"/>
                          </a:solidFill>
                          <a:effectLst/>
                          <a:latin typeface="Meiryo UI" panose="020B0604030504040204" pitchFamily="34" charset="-128"/>
                          <a:ea typeface="Meiryo UI" panose="020B0604030504040204" pitchFamily="34" charset="-128"/>
                          <a:cs typeface="+mn-cs"/>
                        </a:rPr>
                        <a:t>23:59</a:t>
                      </a:r>
                      <a:endParaRPr kumimoji="1" lang="ja-JP" altLang="en-US" sz="800">
                        <a:latin typeface="Meiryo UI" panose="020B0604030504040204" pitchFamily="34" charset="-128"/>
                        <a:ea typeface="Meiryo UI" panose="020B0604030504040204" pitchFamily="34" charset="-128"/>
                        <a:cs typeface="Meiryo UI" panose="020B0604030504040204" pitchFamily="50" charset="-128"/>
                      </a:endParaRPr>
                    </a:p>
                  </a:txBody>
                  <a:tcPr anchor="ctr">
                    <a:lnL w="12700" cmpd="sng">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5640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保証形態</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2">
                  <a:txBody>
                    <a:bodyPr/>
                    <a:lstStyle/>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再生開始数保証</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a:p>
                  </a:txBody>
                  <a:tcPr>
                    <a:lnL w="12700" cmpd="sng">
                      <a:noFill/>
                    </a:lnL>
                  </a:tcPr>
                </a:tc>
                <a:tc>
                  <a:txBody>
                    <a:bodyPr/>
                    <a:lstStyle/>
                    <a:p>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表示方法</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ローテーション</a:t>
                      </a:r>
                    </a:p>
                  </a:txBody>
                  <a:tcPr anchor="ctr">
                    <a:lnL w="12700" cmpd="sng">
                      <a:noFill/>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5640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原稿仕様</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巻末「原稿規定」 を参照ください。</a:t>
                      </a:r>
                      <a:endParaRPr kumimoji="1" lang="en-US" altLang="ja-JP" sz="8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a:p>
                  </a:txBody>
                  <a:tcPr>
                    <a:lnL w="12700" cap="flat" cmpd="sng" algn="ctr">
                      <a:solidFill>
                        <a:srgbClr val="1E5780"/>
                      </a:solidFill>
                      <a:prstDash val="solid"/>
                      <a:round/>
                      <a:headEnd type="none" w="med" len="med"/>
                      <a:tailEnd type="none" w="med" len="med"/>
                    </a:lnL>
                  </a:tcPr>
                </a:tc>
                <a:tc hMerge="1">
                  <a:txBody>
                    <a:bodyPr/>
                    <a:lstStyle/>
                    <a:p>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hMerge="1">
                  <a:txBody>
                    <a:bodyPr/>
                    <a:lstStyle/>
                    <a:p>
                      <a:endParaRPr kumimoji="1" lang="ja-JP" altLang="en-US" sz="800">
                        <a:latin typeface="HGPｺﾞｼｯｸM" panose="020B0600000000000000" pitchFamily="50" charset="-128"/>
                        <a:ea typeface="HGPｺﾞｼｯｸM" panose="020B0600000000000000" pitchFamily="50" charset="-128"/>
                      </a:endParaRPr>
                    </a:p>
                  </a:txBody>
                  <a:tcPr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56400">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差し替え規定</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差し替え不可</a:t>
                      </a:r>
                      <a:endParaRPr kumimoji="1" lang="en-US" altLang="ja-JP" sz="8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lnL w="12700" cap="flat" cmpd="sng" algn="ctr">
                      <a:solidFill>
                        <a:srgbClr val="1E5780"/>
                      </a:solidFill>
                      <a:prstDash val="solid"/>
                      <a:round/>
                      <a:headEnd type="none" w="med" len="med"/>
                      <a:tailEnd type="none" w="med" len="med"/>
                    </a:lnL>
                    <a:lnT w="12700" cap="flat" cmpd="sng" algn="ctr">
                      <a:solidFill>
                        <a:srgbClr val="1E5780"/>
                      </a:solidFill>
                      <a:prstDash val="solid"/>
                      <a:round/>
                      <a:headEnd type="none" w="med" len="med"/>
                      <a:tailEnd type="none" w="med" len="med"/>
                    </a:lnT>
                  </a:tcPr>
                </a:tc>
                <a:tc hMerge="1">
                  <a:txBody>
                    <a:bodyPr/>
                    <a:lstStyle/>
                    <a:p>
                      <a:endParaRPr kumimoji="1" lang="ja-JP" altLang="en-US"/>
                    </a:p>
                  </a:txBody>
                  <a:tcPr>
                    <a:lnL w="12700" cap="flat" cmpd="sng" algn="ctr">
                      <a:solidFill>
                        <a:srgbClr val="1E5780"/>
                      </a:solidFill>
                      <a:prstDash val="solid"/>
                      <a:round/>
                      <a:headEnd type="none" w="med" len="med"/>
                      <a:tailEnd type="none" w="med" len="med"/>
                    </a:lnL>
                    <a:lnT w="12700" cap="flat" cmpd="sng" algn="ctr">
                      <a:solidFill>
                        <a:srgbClr val="1E5780"/>
                      </a:solidFill>
                      <a:prstDash val="solid"/>
                      <a:round/>
                      <a:headEnd type="none" w="med" len="med"/>
                      <a:tailEnd type="none" w="med" len="med"/>
                    </a:lnT>
                  </a:tcPr>
                </a:tc>
                <a:extLst>
                  <a:ext uri="{0D108BD9-81ED-4DB2-BD59-A6C34878D82A}">
                    <a16:rowId xmlns:a16="http://schemas.microsoft.com/office/drawing/2014/main" val="2907748792"/>
                  </a:ext>
                </a:extLst>
              </a:tr>
              <a:tr h="2546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締め切り</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algn="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絵コンテ</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事前原稿確認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入稿締め切り</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gridSpan="3">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rgbClr val="1E5780"/>
                      </a:solidFill>
                      <a:prstDash val="solid"/>
                      <a:round/>
                      <a:headEnd type="none" w="med" len="med"/>
                      <a:tailEnd type="none" w="med" len="med"/>
                    </a:lnB>
                    <a:solidFill>
                      <a:srgbClr val="E1E6EF"/>
                    </a:solidFill>
                  </a:tcPr>
                </a:tc>
                <a:tc hMerge="1">
                  <a:txBody>
                    <a:bodyPr/>
                    <a:lstStyle/>
                    <a:p>
                      <a:endParaRPr kumimoji="1" lang="ja-JP" altLang="en-US" sz="800">
                        <a:latin typeface="HGPｺﾞｼｯｸM" panose="020B0600000000000000" pitchFamily="50" charset="-128"/>
                        <a:ea typeface="HGPｺﾞｼｯｸM" panose="020B0600000000000000" pitchFamily="50" charset="-128"/>
                      </a:endParaRP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pic>
        <p:nvPicPr>
          <p:cNvPr id="14" name="グラフィックス 13">
            <a:extLst>
              <a:ext uri="{FF2B5EF4-FFF2-40B4-BE49-F238E27FC236}">
                <a16:creationId xmlns:a16="http://schemas.microsoft.com/office/drawing/2014/main" id="{4C333A23-C76F-4980-B72C-DEB0512E9842}"/>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10590" y="1918647"/>
            <a:ext cx="1875372" cy="3371080"/>
          </a:xfrm>
          <a:prstGeom prst="rect">
            <a:avLst/>
          </a:prstGeom>
        </p:spPr>
      </p:pic>
      <p:sp>
        <p:nvSpPr>
          <p:cNvPr id="33" name="Text Box 16">
            <a:extLst>
              <a:ext uri="{FF2B5EF4-FFF2-40B4-BE49-F238E27FC236}">
                <a16:creationId xmlns:a16="http://schemas.microsoft.com/office/drawing/2014/main" id="{7E2CF49B-05F8-4F82-8A04-FDDA85F941E1}"/>
              </a:ext>
            </a:extLst>
          </p:cNvPr>
          <p:cNvSpPr txBox="1">
            <a:spLocks noChangeArrowheads="1"/>
          </p:cNvSpPr>
          <p:nvPr/>
        </p:nvSpPr>
        <p:spPr bwMode="auto">
          <a:xfrm>
            <a:off x="9053343" y="6316928"/>
            <a:ext cx="84029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ja-JP" sz="800" b="0" i="0" u="none" strike="noStrike" kern="1200" cap="none" spc="0" normalizeH="0" baseline="0" noProof="0" dirty="0">
                <a:ln>
                  <a:noFill/>
                </a:ln>
                <a:solidFill>
                  <a:srgbClr val="C00000"/>
                </a:solidFill>
                <a:effectLst/>
                <a:uLnTx/>
                <a:uFillTx/>
                <a:latin typeface="Century Gothic"/>
                <a:ea typeface="HGPｺﾞｼｯｸM"/>
                <a:cs typeface="+mn-cs"/>
              </a:rPr>
              <a:t>2021.12.1</a:t>
            </a:r>
            <a:r>
              <a:rPr kumimoji="0" lang="ja-JP" altLang="en-US" sz="800" b="0" i="0" u="none" strike="noStrike" kern="1200" cap="none" spc="0" normalizeH="0" baseline="0" noProof="0">
                <a:ln>
                  <a:noFill/>
                </a:ln>
                <a:solidFill>
                  <a:srgbClr val="C00000"/>
                </a:solidFill>
                <a:effectLst/>
                <a:uLnTx/>
                <a:uFillTx/>
                <a:latin typeface="Century Gothic"/>
                <a:ea typeface="HGPｺﾞｼｯｸM"/>
                <a:cs typeface="+mn-cs"/>
              </a:rPr>
              <a:t>更新</a:t>
            </a:r>
            <a:endParaRPr kumimoji="0" lang="ja-JP" altLang="en-US" sz="800" b="0" i="0" u="none" strike="noStrike" kern="1200" cap="none" spc="0" normalizeH="0" baseline="0" noProof="0" dirty="0">
              <a:ln>
                <a:noFill/>
              </a:ln>
              <a:solidFill>
                <a:srgbClr val="C00000"/>
              </a:solidFill>
              <a:effectLst/>
              <a:uLnTx/>
              <a:uFillTx/>
              <a:latin typeface="Century Gothic"/>
              <a:ea typeface="HGPｺﾞｼｯｸM"/>
              <a:cs typeface="+mn-cs"/>
            </a:endParaRPr>
          </a:p>
        </p:txBody>
      </p:sp>
      <p:sp>
        <p:nvSpPr>
          <p:cNvPr id="7" name="正方形/長方形 6">
            <a:extLst>
              <a:ext uri="{FF2B5EF4-FFF2-40B4-BE49-F238E27FC236}">
                <a16:creationId xmlns:a16="http://schemas.microsoft.com/office/drawing/2014/main" id="{F854BF54-C2A2-40DF-B92C-525CEA26D905}"/>
              </a:ext>
            </a:extLst>
          </p:cNvPr>
          <p:cNvSpPr/>
          <p:nvPr/>
        </p:nvSpPr>
        <p:spPr>
          <a:xfrm>
            <a:off x="4413584" y="1273248"/>
            <a:ext cx="2263761" cy="220573"/>
          </a:xfrm>
          <a:prstGeom prst="rect">
            <a:avLst/>
          </a:prstGeom>
        </p:spPr>
        <p:txBody>
          <a:bodyPr wrap="none">
            <a:spAutoFit/>
          </a:bodyPr>
          <a:lstStyle/>
          <a:p>
            <a:pPr lvl="0">
              <a:lnSpc>
                <a:spcPts val="1000"/>
              </a:lnSpc>
            </a:pPr>
            <a:r>
              <a:rPr kumimoji="0"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読者にインパクトのある訴求ができます</a:t>
            </a:r>
          </a:p>
        </p:txBody>
      </p:sp>
      <p:grpSp>
        <p:nvGrpSpPr>
          <p:cNvPr id="15" name="グループ化 14">
            <a:extLst>
              <a:ext uri="{FF2B5EF4-FFF2-40B4-BE49-F238E27FC236}">
                <a16:creationId xmlns:a16="http://schemas.microsoft.com/office/drawing/2014/main" id="{E582B3F6-58A1-410B-B2DE-FAFC83AC80C2}"/>
              </a:ext>
            </a:extLst>
          </p:cNvPr>
          <p:cNvGrpSpPr/>
          <p:nvPr/>
        </p:nvGrpSpPr>
        <p:grpSpPr>
          <a:xfrm>
            <a:off x="5979569" y="204624"/>
            <a:ext cx="946328" cy="226480"/>
            <a:chOff x="2345874" y="280659"/>
            <a:chExt cx="921760" cy="226480"/>
          </a:xfrm>
        </p:grpSpPr>
        <p:sp>
          <p:nvSpPr>
            <p:cNvPr id="16" name="角丸四角形 5">
              <a:extLst>
                <a:ext uri="{FF2B5EF4-FFF2-40B4-BE49-F238E27FC236}">
                  <a16:creationId xmlns:a16="http://schemas.microsoft.com/office/drawing/2014/main" id="{CC093DC4-0EEA-4750-BC24-F1ADF00F9893}"/>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50">
                <a:solidFill>
                  <a:srgbClr val="003963"/>
                </a:solidFill>
                <a:latin typeface="ＭＳ Ｐゴシック"/>
              </a:endParaRPr>
            </a:p>
          </p:txBody>
        </p:sp>
        <p:sp>
          <p:nvSpPr>
            <p:cNvPr id="17" name="テキスト ボックス 16">
              <a:extLst>
                <a:ext uri="{FF2B5EF4-FFF2-40B4-BE49-F238E27FC236}">
                  <a16:creationId xmlns:a16="http://schemas.microsoft.com/office/drawing/2014/main" id="{481D6E41-D0A3-4F31-BB1E-30B0B96EC951}"/>
                </a:ext>
              </a:extLst>
            </p:cNvPr>
            <p:cNvSpPr txBox="1"/>
            <p:nvPr/>
          </p:nvSpPr>
          <p:spPr>
            <a:xfrm>
              <a:off x="2588124" y="280659"/>
              <a:ext cx="437501" cy="223138"/>
            </a:xfrm>
            <a:prstGeom prst="rect">
              <a:avLst/>
            </a:prstGeom>
            <a:noFill/>
          </p:spPr>
          <p:txBody>
            <a:bodyPr wrap="none" rtlCol="0">
              <a:spAutoFit/>
            </a:bodyPr>
            <a:lstStyle/>
            <a:p>
              <a:pPr algn="ctr"/>
              <a:r>
                <a:rPr lang="ja-JP" altLang="en-US" sz="850" b="1" dirty="0">
                  <a:solidFill>
                    <a:srgbClr val="00253C"/>
                  </a:solidFill>
                  <a:latin typeface="ＭＳ Ｐゴシック"/>
                  <a:cs typeface="メイリオ" panose="020B0604030504040204" pitchFamily="50" charset="-128"/>
                </a:rPr>
                <a:t>リッチ</a:t>
              </a:r>
            </a:p>
          </p:txBody>
        </p:sp>
      </p:grpSp>
    </p:spTree>
    <p:extLst>
      <p:ext uri="{BB962C8B-B14F-4D97-AF65-F5344CB8AC3E}">
        <p14:creationId xmlns:p14="http://schemas.microsoft.com/office/powerpoint/2010/main" val="2297858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線コネクタ 32">
            <a:extLst>
              <a:ext uri="{FF2B5EF4-FFF2-40B4-BE49-F238E27FC236}">
                <a16:creationId xmlns:a16="http://schemas.microsoft.com/office/drawing/2014/main" id="{0D78285B-1A44-584D-B659-4C9249929BD9}"/>
              </a:ext>
            </a:extLst>
          </p:cNvPr>
          <p:cNvCxnSpPr>
            <a:cxnSpLocks/>
            <a:stCxn id="27" idx="0"/>
            <a:endCxn id="37" idx="1"/>
          </p:cNvCxnSpPr>
          <p:nvPr/>
        </p:nvCxnSpPr>
        <p:spPr>
          <a:xfrm flipV="1">
            <a:off x="4253359" y="2877020"/>
            <a:ext cx="2851704" cy="6323"/>
          </a:xfrm>
          <a:prstGeom prst="line">
            <a:avLst/>
          </a:prstGeom>
          <a:ln w="12700">
            <a:solidFill>
              <a:schemeClr val="bg1">
                <a:lumMod val="85000"/>
              </a:schemeClr>
            </a:solidFill>
            <a:prstDash val="sysDash"/>
          </a:ln>
        </p:spPr>
        <p:style>
          <a:lnRef idx="1">
            <a:schemeClr val="accent2"/>
          </a:lnRef>
          <a:fillRef idx="0">
            <a:schemeClr val="accent2"/>
          </a:fillRef>
          <a:effectRef idx="0">
            <a:schemeClr val="accent2"/>
          </a:effectRef>
          <a:fontRef idx="minor">
            <a:schemeClr val="tx1"/>
          </a:fontRef>
        </p:style>
      </p:cxnSp>
      <p:cxnSp>
        <p:nvCxnSpPr>
          <p:cNvPr id="42" name="直線コネクタ 41">
            <a:extLst>
              <a:ext uri="{FF2B5EF4-FFF2-40B4-BE49-F238E27FC236}">
                <a16:creationId xmlns:a16="http://schemas.microsoft.com/office/drawing/2014/main" id="{1AC5F3BF-3246-BF40-9222-7C67ED684B74}"/>
              </a:ext>
            </a:extLst>
          </p:cNvPr>
          <p:cNvCxnSpPr>
            <a:cxnSpLocks/>
            <a:stCxn id="24" idx="0"/>
            <a:endCxn id="37" idx="0"/>
          </p:cNvCxnSpPr>
          <p:nvPr/>
        </p:nvCxnSpPr>
        <p:spPr>
          <a:xfrm flipV="1">
            <a:off x="4254847" y="2802022"/>
            <a:ext cx="2925214" cy="9462"/>
          </a:xfrm>
          <a:prstGeom prst="line">
            <a:avLst/>
          </a:prstGeom>
          <a:ln w="12700">
            <a:solidFill>
              <a:schemeClr val="bg1">
                <a:lumMod val="85000"/>
              </a:schemeClr>
            </a:solidFill>
            <a:prstDash val="sysDash"/>
          </a:ln>
        </p:spPr>
        <p:style>
          <a:lnRef idx="1">
            <a:schemeClr val="accent2"/>
          </a:lnRef>
          <a:fillRef idx="0">
            <a:schemeClr val="accent2"/>
          </a:fillRef>
          <a:effectRef idx="0">
            <a:schemeClr val="accent2"/>
          </a:effectRef>
          <a:fontRef idx="minor">
            <a:schemeClr val="tx1"/>
          </a:fontRef>
        </p:style>
      </p:cxnSp>
      <p:cxnSp>
        <p:nvCxnSpPr>
          <p:cNvPr id="34" name="直線コネクタ 33">
            <a:extLst>
              <a:ext uri="{FF2B5EF4-FFF2-40B4-BE49-F238E27FC236}">
                <a16:creationId xmlns:a16="http://schemas.microsoft.com/office/drawing/2014/main" id="{72ADE488-D79D-F449-9D0D-B87664569CD4}"/>
              </a:ext>
            </a:extLst>
          </p:cNvPr>
          <p:cNvCxnSpPr>
            <a:cxnSpLocks/>
          </p:cNvCxnSpPr>
          <p:nvPr/>
        </p:nvCxnSpPr>
        <p:spPr>
          <a:xfrm>
            <a:off x="4609934" y="3930119"/>
            <a:ext cx="2590661" cy="0"/>
          </a:xfrm>
          <a:prstGeom prst="line">
            <a:avLst/>
          </a:prstGeom>
          <a:ln w="12700">
            <a:solidFill>
              <a:schemeClr val="bg1">
                <a:lumMod val="85000"/>
              </a:schemeClr>
            </a:solidFill>
            <a:prstDash val="sysDash"/>
          </a:ln>
        </p:spPr>
        <p:style>
          <a:lnRef idx="1">
            <a:schemeClr val="accent2"/>
          </a:lnRef>
          <a:fillRef idx="0">
            <a:schemeClr val="accent2"/>
          </a:fillRef>
          <a:effectRef idx="0">
            <a:schemeClr val="accent2"/>
          </a:effectRef>
          <a:fontRef idx="minor">
            <a:schemeClr val="tx1"/>
          </a:fontRef>
        </p:style>
      </p:cxnSp>
      <p:cxnSp>
        <p:nvCxnSpPr>
          <p:cNvPr id="35" name="直線コネクタ 34">
            <a:extLst>
              <a:ext uri="{FF2B5EF4-FFF2-40B4-BE49-F238E27FC236}">
                <a16:creationId xmlns:a16="http://schemas.microsoft.com/office/drawing/2014/main" id="{3522870A-696A-F148-BD85-2C8F0B46B2AA}"/>
              </a:ext>
            </a:extLst>
          </p:cNvPr>
          <p:cNvCxnSpPr>
            <a:cxnSpLocks/>
          </p:cNvCxnSpPr>
          <p:nvPr/>
        </p:nvCxnSpPr>
        <p:spPr>
          <a:xfrm>
            <a:off x="5045880" y="4797690"/>
            <a:ext cx="2100252" cy="0"/>
          </a:xfrm>
          <a:prstGeom prst="line">
            <a:avLst/>
          </a:prstGeom>
          <a:ln w="12700">
            <a:solidFill>
              <a:schemeClr val="bg1">
                <a:lumMod val="85000"/>
              </a:schemeClr>
            </a:solidFill>
            <a:prstDash val="sysDash"/>
          </a:ln>
        </p:spPr>
        <p:style>
          <a:lnRef idx="1">
            <a:schemeClr val="accent2"/>
          </a:lnRef>
          <a:fillRef idx="0">
            <a:schemeClr val="accent2"/>
          </a:fillRef>
          <a:effectRef idx="0">
            <a:schemeClr val="accent2"/>
          </a:effectRef>
          <a:fontRef idx="minor">
            <a:schemeClr val="tx1"/>
          </a:fontRef>
        </p:style>
      </p:cxnSp>
      <p:cxnSp>
        <p:nvCxnSpPr>
          <p:cNvPr id="36" name="直線コネクタ 35">
            <a:extLst>
              <a:ext uri="{FF2B5EF4-FFF2-40B4-BE49-F238E27FC236}">
                <a16:creationId xmlns:a16="http://schemas.microsoft.com/office/drawing/2014/main" id="{95AF57F9-F978-C54D-93F7-98CE6A8AD628}"/>
              </a:ext>
            </a:extLst>
          </p:cNvPr>
          <p:cNvCxnSpPr>
            <a:cxnSpLocks/>
          </p:cNvCxnSpPr>
          <p:nvPr/>
        </p:nvCxnSpPr>
        <p:spPr>
          <a:xfrm>
            <a:off x="5750869" y="6214342"/>
            <a:ext cx="1429191" cy="0"/>
          </a:xfrm>
          <a:prstGeom prst="line">
            <a:avLst/>
          </a:prstGeom>
          <a:ln w="12700">
            <a:solidFill>
              <a:schemeClr val="bg1">
                <a:lumMod val="85000"/>
              </a:schemeClr>
            </a:solidFill>
            <a:prstDash val="sysDash"/>
          </a:ln>
        </p:spPr>
        <p:style>
          <a:lnRef idx="1">
            <a:schemeClr val="accent2"/>
          </a:lnRef>
          <a:fillRef idx="0">
            <a:schemeClr val="accent2"/>
          </a:fillRef>
          <a:effectRef idx="0">
            <a:schemeClr val="accent2"/>
          </a:effectRef>
          <a:fontRef idx="minor">
            <a:schemeClr val="tx1"/>
          </a:fontRef>
        </p:style>
      </p:cxnSp>
      <p:sp>
        <p:nvSpPr>
          <p:cNvPr id="2" name="タイトル 1"/>
          <p:cNvSpPr>
            <a:spLocks noGrp="1"/>
          </p:cNvSpPr>
          <p:nvPr>
            <p:ph type="title"/>
          </p:nvPr>
        </p:nvSpPr>
        <p:spPr/>
        <p:txBody>
          <a:bodyPr/>
          <a:lstStyle/>
          <a:p>
            <a:r>
              <a:rPr kumimoji="1" lang="ja-JP" altLang="en-US" dirty="0"/>
              <a:t>「日経</a:t>
            </a:r>
            <a:r>
              <a:rPr kumimoji="1" lang="en-US" altLang="ja-JP" dirty="0"/>
              <a:t>ID</a:t>
            </a:r>
            <a:r>
              <a:rPr kumimoji="1" lang="ja-JP" altLang="en-US" dirty="0"/>
              <a:t>」によって多様なターゲティングを実施</a:t>
            </a:r>
          </a:p>
        </p:txBody>
      </p:sp>
      <p:sp>
        <p:nvSpPr>
          <p:cNvPr id="23" name="テキスト ボックス 22">
            <a:extLst>
              <a:ext uri="{FF2B5EF4-FFF2-40B4-BE49-F238E27FC236}">
                <a16:creationId xmlns:a16="http://schemas.microsoft.com/office/drawing/2014/main" id="{DB064C40-2577-794D-BFBB-C1C7DB5F81C3}"/>
              </a:ext>
            </a:extLst>
          </p:cNvPr>
          <p:cNvSpPr txBox="1"/>
          <p:nvPr/>
        </p:nvSpPr>
        <p:spPr>
          <a:xfrm>
            <a:off x="7255058" y="6286113"/>
            <a:ext cx="1251196" cy="215444"/>
          </a:xfrm>
          <a:prstGeom prst="rect">
            <a:avLst/>
          </a:prstGeom>
          <a:noFill/>
        </p:spPr>
        <p:txBody>
          <a:bodyPr wrap="square" rtlCol="0">
            <a:spAutoFit/>
          </a:bodyPr>
          <a:lstStyle/>
          <a:p>
            <a:r>
              <a:rPr kumimoji="1" lang="en-US" altLang="ja-JP" sz="800" dirty="0">
                <a:latin typeface="HGPｺﾞｼｯｸM" panose="020B0600000000000000" pitchFamily="50" charset="-128"/>
                <a:ea typeface="HGPｺﾞｼｯｸM" panose="020B0600000000000000" pitchFamily="50" charset="-128"/>
              </a:rPr>
              <a:t>※2021</a:t>
            </a:r>
            <a:r>
              <a:rPr kumimoji="1" lang="ja-JP" altLang="en-US" sz="800" dirty="0">
                <a:latin typeface="HGPｺﾞｼｯｸM" panose="020B0600000000000000" pitchFamily="50" charset="-128"/>
                <a:ea typeface="HGPｺﾞｼｯｸM" panose="020B0600000000000000" pitchFamily="50" charset="-128"/>
              </a:rPr>
              <a:t>年</a:t>
            </a:r>
            <a:r>
              <a:rPr kumimoji="1" lang="en-US" altLang="ja-JP" sz="800" dirty="0">
                <a:latin typeface="HGPｺﾞｼｯｸM" panose="020B0600000000000000" pitchFamily="50" charset="-128"/>
                <a:ea typeface="HGPｺﾞｼｯｸM" panose="020B0600000000000000" pitchFamily="50" charset="-128"/>
              </a:rPr>
              <a:t>7</a:t>
            </a:r>
            <a:r>
              <a:rPr kumimoji="1" lang="ja-JP" altLang="en-US" sz="800" dirty="0">
                <a:latin typeface="HGPｺﾞｼｯｸM" panose="020B0600000000000000" pitchFamily="50" charset="-128"/>
                <a:ea typeface="HGPｺﾞｼｯｸM" panose="020B0600000000000000" pitchFamily="50" charset="-128"/>
              </a:rPr>
              <a:t>月</a:t>
            </a:r>
            <a:r>
              <a:rPr lang="ja-JP" altLang="en-US" sz="800" dirty="0">
                <a:latin typeface="HGPｺﾞｼｯｸM" panose="020B0600000000000000" pitchFamily="50" charset="-128"/>
                <a:ea typeface="HGPｺﾞｼｯｸM" panose="020B0600000000000000" pitchFamily="50" charset="-128"/>
              </a:rPr>
              <a:t>時点</a:t>
            </a:r>
            <a:endParaRPr kumimoji="1" lang="ja-JP" altLang="en-US" sz="800" dirty="0">
              <a:latin typeface="HGPｺﾞｼｯｸM" panose="020B0600000000000000" pitchFamily="50" charset="-128"/>
              <a:ea typeface="HGPｺﾞｼｯｸM" panose="020B0600000000000000" pitchFamily="50" charset="-128"/>
            </a:endParaRPr>
          </a:p>
        </p:txBody>
      </p:sp>
      <p:sp>
        <p:nvSpPr>
          <p:cNvPr id="24" name="二等辺三角形 18">
            <a:extLst>
              <a:ext uri="{FF2B5EF4-FFF2-40B4-BE49-F238E27FC236}">
                <a16:creationId xmlns:a16="http://schemas.microsoft.com/office/drawing/2014/main" id="{BCE59A6E-9176-914C-B0CF-30F52C1E4B0A}"/>
              </a:ext>
            </a:extLst>
          </p:cNvPr>
          <p:cNvSpPr/>
          <p:nvPr/>
        </p:nvSpPr>
        <p:spPr>
          <a:xfrm>
            <a:off x="2388146" y="2811484"/>
            <a:ext cx="3733401" cy="3380629"/>
          </a:xfrm>
          <a:prstGeom prst="triangle">
            <a:avLst/>
          </a:prstGeom>
          <a:solidFill>
            <a:srgbClr val="003963"/>
          </a:solidFill>
          <a:ln w="76200" cap="rnd" cmpd="sng">
            <a:solidFill>
              <a:srgbClr val="00396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5" name="グループ化 24">
            <a:extLst>
              <a:ext uri="{FF2B5EF4-FFF2-40B4-BE49-F238E27FC236}">
                <a16:creationId xmlns:a16="http://schemas.microsoft.com/office/drawing/2014/main" id="{B4F74502-DFE6-4249-BF7A-D70EAEB930BF}"/>
              </a:ext>
            </a:extLst>
          </p:cNvPr>
          <p:cNvGrpSpPr/>
          <p:nvPr/>
        </p:nvGrpSpPr>
        <p:grpSpPr>
          <a:xfrm>
            <a:off x="3209386" y="2882891"/>
            <a:ext cx="2090920" cy="1893349"/>
            <a:chOff x="4811719" y="1023170"/>
            <a:chExt cx="3103891" cy="3130771"/>
          </a:xfrm>
          <a:solidFill>
            <a:schemeClr val="tx2">
              <a:lumMod val="60000"/>
              <a:lumOff val="40000"/>
            </a:schemeClr>
          </a:solidFill>
        </p:grpSpPr>
        <p:sp>
          <p:nvSpPr>
            <p:cNvPr id="26" name="二等辺三角形 35">
              <a:extLst>
                <a:ext uri="{FF2B5EF4-FFF2-40B4-BE49-F238E27FC236}">
                  <a16:creationId xmlns:a16="http://schemas.microsoft.com/office/drawing/2014/main" id="{D4E75F01-FDB9-1B4E-AC1E-B6E3E0EB9987}"/>
                </a:ext>
              </a:extLst>
            </p:cNvPr>
            <p:cNvSpPr/>
            <p:nvPr/>
          </p:nvSpPr>
          <p:spPr>
            <a:xfrm>
              <a:off x="4811719" y="1023170"/>
              <a:ext cx="3103891" cy="3130771"/>
            </a:xfrm>
            <a:prstGeom prst="triangle">
              <a:avLst/>
            </a:prstGeom>
            <a:grpFill/>
            <a:ln w="76200" cap="rnd" cmpd="sng">
              <a:solidFill>
                <a:schemeClr val="tx2">
                  <a:lumMod val="60000"/>
                  <a:lumOff val="4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二等辺三角形 36">
              <a:extLst>
                <a:ext uri="{FF2B5EF4-FFF2-40B4-BE49-F238E27FC236}">
                  <a16:creationId xmlns:a16="http://schemas.microsoft.com/office/drawing/2014/main" id="{AA1A0681-CB2A-ED46-96CF-0CB093F7C0DA}"/>
                </a:ext>
              </a:extLst>
            </p:cNvPr>
            <p:cNvSpPr/>
            <p:nvPr/>
          </p:nvSpPr>
          <p:spPr>
            <a:xfrm>
              <a:off x="5522499" y="1023918"/>
              <a:ext cx="1677917" cy="1692446"/>
            </a:xfrm>
            <a:prstGeom prst="triangle">
              <a:avLst/>
            </a:prstGeom>
            <a:solidFill>
              <a:schemeClr val="bg1">
                <a:lumMod val="50000"/>
              </a:schemeClr>
            </a:solidFill>
            <a:ln w="76200" cap="rnd" cmpd="sng">
              <a:solidFill>
                <a:schemeClr val="bg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正方形/長方形 27">
            <a:extLst>
              <a:ext uri="{FF2B5EF4-FFF2-40B4-BE49-F238E27FC236}">
                <a16:creationId xmlns:a16="http://schemas.microsoft.com/office/drawing/2014/main" id="{2C3F1789-08D9-8A4C-8332-D21C820F4D31}"/>
              </a:ext>
            </a:extLst>
          </p:cNvPr>
          <p:cNvSpPr/>
          <p:nvPr/>
        </p:nvSpPr>
        <p:spPr>
          <a:xfrm>
            <a:off x="3723512" y="3349186"/>
            <a:ext cx="1047318" cy="469359"/>
          </a:xfrm>
          <a:prstGeom prst="rect">
            <a:avLst/>
          </a:prstGeom>
          <a:noFill/>
        </p:spPr>
        <p:txBody>
          <a:bodyPr wrap="square" lIns="0" tIns="0" rIns="0" bIns="0" rtlCol="0">
            <a:spAutoFit/>
          </a:bodyPr>
          <a:lstStyle/>
          <a:p>
            <a:pPr algn="ctr">
              <a:spcBef>
                <a:spcPts val="300"/>
              </a:spcBef>
            </a:pP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電子版</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spcBef>
                <a:spcPts val="300"/>
              </a:spcBef>
            </a:pP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有料会員</a:t>
            </a:r>
          </a:p>
        </p:txBody>
      </p:sp>
      <p:sp>
        <p:nvSpPr>
          <p:cNvPr id="29" name="正方形/長方形 28">
            <a:extLst>
              <a:ext uri="{FF2B5EF4-FFF2-40B4-BE49-F238E27FC236}">
                <a16:creationId xmlns:a16="http://schemas.microsoft.com/office/drawing/2014/main" id="{98C0C43C-B7D4-1245-90DF-6A3255E02434}"/>
              </a:ext>
            </a:extLst>
          </p:cNvPr>
          <p:cNvSpPr/>
          <p:nvPr/>
        </p:nvSpPr>
        <p:spPr>
          <a:xfrm>
            <a:off x="4670918" y="3210392"/>
            <a:ext cx="1378710" cy="295081"/>
          </a:xfrm>
          <a:prstGeom prst="rect">
            <a:avLst/>
          </a:prstGeom>
          <a:noFill/>
        </p:spPr>
        <p:txBody>
          <a:bodyPr wrap="square" lIns="0" tIns="0" rIns="0" bIns="0" rtlCol="0">
            <a:spAutoFit/>
          </a:bodyPr>
          <a:lstStyle/>
          <a:p>
            <a:pPr algn="r">
              <a:lnSpc>
                <a:spcPct val="120000"/>
              </a:lnSpc>
              <a:spcBef>
                <a:spcPts val="300"/>
              </a:spcBef>
            </a:pPr>
            <a:r>
              <a:rPr lang="ja-JP" altLang="en-US" sz="1050" b="1" spc="80">
                <a:solidFill>
                  <a:srgbClr val="DA512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b="1" spc="80" dirty="0">
                <a:solidFill>
                  <a:srgbClr val="DA5121"/>
                </a:solidFill>
                <a:latin typeface="Meiryo UI" panose="020B0604030504040204" pitchFamily="50" charset="-128"/>
                <a:ea typeface="Meiryo UI" panose="020B0604030504040204" pitchFamily="50" charset="-128"/>
                <a:cs typeface="Meiryo UI" panose="020B0604030504040204" pitchFamily="50" charset="-128"/>
              </a:rPr>
              <a:t>81</a:t>
            </a:r>
            <a:r>
              <a:rPr lang="ja-JP" altLang="en-US" sz="1050" b="1" spc="80">
                <a:solidFill>
                  <a:srgbClr val="DA5121"/>
                </a:solidFill>
                <a:latin typeface="Meiryo UI" panose="020B0604030504040204" pitchFamily="50" charset="-128"/>
                <a:ea typeface="Meiryo UI" panose="020B0604030504040204" pitchFamily="50" charset="-128"/>
                <a:cs typeface="Meiryo UI" panose="020B0604030504040204" pitchFamily="50" charset="-128"/>
              </a:rPr>
              <a:t>万人</a:t>
            </a:r>
            <a:endParaRPr lang="ja-JP" altLang="en-US" sz="1050" b="1" spc="80" dirty="0">
              <a:solidFill>
                <a:srgbClr val="DA512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a:extLst>
              <a:ext uri="{FF2B5EF4-FFF2-40B4-BE49-F238E27FC236}">
                <a16:creationId xmlns:a16="http://schemas.microsoft.com/office/drawing/2014/main" id="{A6770D6D-64AB-534F-8B64-8BC1B19AE56A}"/>
              </a:ext>
            </a:extLst>
          </p:cNvPr>
          <p:cNvSpPr/>
          <p:nvPr/>
        </p:nvSpPr>
        <p:spPr>
          <a:xfrm>
            <a:off x="3446638" y="4161419"/>
            <a:ext cx="1613439" cy="469359"/>
          </a:xfrm>
          <a:prstGeom prst="rect">
            <a:avLst/>
          </a:prstGeom>
          <a:noFill/>
        </p:spPr>
        <p:txBody>
          <a:bodyPr wrap="square" lIns="0" tIns="0" rIns="0" bIns="0" rtlCol="0">
            <a:spAutoFit/>
          </a:bodyPr>
          <a:lstStyle/>
          <a:p>
            <a:pPr algn="ctr">
              <a:spcBef>
                <a:spcPts val="300"/>
              </a:spcBef>
            </a:pP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電子版</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spcBef>
                <a:spcPts val="300"/>
              </a:spcBef>
            </a:pP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登録会員</a:t>
            </a:r>
          </a:p>
        </p:txBody>
      </p:sp>
      <p:sp>
        <p:nvSpPr>
          <p:cNvPr id="31" name="正方形/長方形 30">
            <a:extLst>
              <a:ext uri="{FF2B5EF4-FFF2-40B4-BE49-F238E27FC236}">
                <a16:creationId xmlns:a16="http://schemas.microsoft.com/office/drawing/2014/main" id="{CFF252DD-687C-6D40-915F-DA18EF24FAB3}"/>
              </a:ext>
            </a:extLst>
          </p:cNvPr>
          <p:cNvSpPr/>
          <p:nvPr/>
        </p:nvSpPr>
        <p:spPr>
          <a:xfrm>
            <a:off x="5230690" y="4202708"/>
            <a:ext cx="1334485" cy="295081"/>
          </a:xfrm>
          <a:prstGeom prst="rect">
            <a:avLst/>
          </a:prstGeom>
          <a:noFill/>
        </p:spPr>
        <p:txBody>
          <a:bodyPr wrap="square" lIns="0" tIns="0" rIns="0" bIns="0" rtlCol="0">
            <a:spAutoFit/>
          </a:bodyPr>
          <a:lstStyle/>
          <a:p>
            <a:pPr algn="r">
              <a:lnSpc>
                <a:spcPct val="120000"/>
              </a:lnSpc>
              <a:spcBef>
                <a:spcPts val="300"/>
              </a:spcBef>
            </a:pPr>
            <a:r>
              <a:rPr lang="ja-JP" altLang="en-US" sz="1050" b="1" spc="80">
                <a:solidFill>
                  <a:srgbClr val="DA512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b="1" spc="80" dirty="0">
                <a:solidFill>
                  <a:srgbClr val="DA5121"/>
                </a:solidFill>
                <a:latin typeface="Meiryo UI" panose="020B0604030504040204" pitchFamily="50" charset="-128"/>
                <a:ea typeface="Meiryo UI" panose="020B0604030504040204" pitchFamily="50" charset="-128"/>
                <a:cs typeface="Meiryo UI" panose="020B0604030504040204" pitchFamily="50" charset="-128"/>
              </a:rPr>
              <a:t>530</a:t>
            </a:r>
            <a:r>
              <a:rPr lang="ja-JP" altLang="en-US" sz="1050" b="1" spc="80" dirty="0">
                <a:solidFill>
                  <a:srgbClr val="DA5121"/>
                </a:solidFill>
                <a:latin typeface="Meiryo UI" panose="020B0604030504040204" pitchFamily="50" charset="-128"/>
                <a:ea typeface="Meiryo UI" panose="020B0604030504040204" pitchFamily="50" charset="-128"/>
                <a:cs typeface="Meiryo UI" panose="020B0604030504040204" pitchFamily="50" charset="-128"/>
              </a:rPr>
              <a:t>万人</a:t>
            </a:r>
          </a:p>
        </p:txBody>
      </p:sp>
      <p:sp>
        <p:nvSpPr>
          <p:cNvPr id="32" name="正方形/長方形 31">
            <a:extLst>
              <a:ext uri="{FF2B5EF4-FFF2-40B4-BE49-F238E27FC236}">
                <a16:creationId xmlns:a16="http://schemas.microsoft.com/office/drawing/2014/main" id="{A5930C94-CFAC-0B4D-928E-B64097CA0A08}"/>
              </a:ext>
            </a:extLst>
          </p:cNvPr>
          <p:cNvSpPr/>
          <p:nvPr/>
        </p:nvSpPr>
        <p:spPr>
          <a:xfrm>
            <a:off x="3491424" y="5396104"/>
            <a:ext cx="1523869" cy="215444"/>
          </a:xfrm>
          <a:prstGeom prst="rect">
            <a:avLst/>
          </a:prstGeom>
          <a:noFill/>
        </p:spPr>
        <p:txBody>
          <a:bodyPr wrap="square" lIns="0" tIns="0" rIns="0" bIns="0" rtlCol="0">
            <a:spAutoFit/>
          </a:bodyPr>
          <a:lstStyle/>
          <a:p>
            <a:pPr algn="ctr">
              <a:spcBef>
                <a:spcPts val="300"/>
              </a:spcBef>
            </a:pP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日経</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会員</a:t>
            </a:r>
          </a:p>
        </p:txBody>
      </p:sp>
      <p:sp>
        <p:nvSpPr>
          <p:cNvPr id="37" name="上下矢印 24">
            <a:extLst>
              <a:ext uri="{FF2B5EF4-FFF2-40B4-BE49-F238E27FC236}">
                <a16:creationId xmlns:a16="http://schemas.microsoft.com/office/drawing/2014/main" id="{64895F3C-A502-2247-BDDD-C107A8825AC8}"/>
              </a:ext>
            </a:extLst>
          </p:cNvPr>
          <p:cNvSpPr/>
          <p:nvPr/>
        </p:nvSpPr>
        <p:spPr>
          <a:xfrm>
            <a:off x="7105063" y="2802022"/>
            <a:ext cx="149995" cy="3412320"/>
          </a:xfrm>
          <a:prstGeom prst="upDownArrow">
            <a:avLst/>
          </a:prstGeom>
          <a:solidFill>
            <a:srgbClr val="003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上下矢印 22">
            <a:extLst>
              <a:ext uri="{FF2B5EF4-FFF2-40B4-BE49-F238E27FC236}">
                <a16:creationId xmlns:a16="http://schemas.microsoft.com/office/drawing/2014/main" id="{FFAF70D9-BCF1-8043-B3E7-425ED4F41759}"/>
              </a:ext>
            </a:extLst>
          </p:cNvPr>
          <p:cNvSpPr/>
          <p:nvPr/>
        </p:nvSpPr>
        <p:spPr>
          <a:xfrm>
            <a:off x="6670169" y="2865562"/>
            <a:ext cx="137152" cy="1932128"/>
          </a:xfrm>
          <a:prstGeom prst="upDown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上下矢印 2">
            <a:extLst>
              <a:ext uri="{FF2B5EF4-FFF2-40B4-BE49-F238E27FC236}">
                <a16:creationId xmlns:a16="http://schemas.microsoft.com/office/drawing/2014/main" id="{88CE32AB-F2B5-B445-A28A-6F1D6DED89EB}"/>
              </a:ext>
            </a:extLst>
          </p:cNvPr>
          <p:cNvSpPr/>
          <p:nvPr/>
        </p:nvSpPr>
        <p:spPr>
          <a:xfrm>
            <a:off x="6188465" y="2865562"/>
            <a:ext cx="141714" cy="1069690"/>
          </a:xfrm>
          <a:prstGeom prst="up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56B79CDD-1D65-8242-B780-BCF5130D383F}"/>
              </a:ext>
            </a:extLst>
          </p:cNvPr>
          <p:cNvSpPr/>
          <p:nvPr/>
        </p:nvSpPr>
        <p:spPr>
          <a:xfrm>
            <a:off x="5585241" y="5269321"/>
            <a:ext cx="1497886" cy="295081"/>
          </a:xfrm>
          <a:prstGeom prst="rect">
            <a:avLst/>
          </a:prstGeom>
          <a:noFill/>
        </p:spPr>
        <p:txBody>
          <a:bodyPr wrap="square" lIns="0" tIns="0" rIns="0" bIns="0" rtlCol="0">
            <a:spAutoFit/>
          </a:bodyPr>
          <a:lstStyle/>
          <a:p>
            <a:pPr algn="r">
              <a:lnSpc>
                <a:spcPct val="120000"/>
              </a:lnSpc>
              <a:spcBef>
                <a:spcPts val="300"/>
              </a:spcBef>
            </a:pPr>
            <a:r>
              <a:rPr lang="ja-JP" altLang="en-US" sz="1050" b="1" spc="80" dirty="0">
                <a:solidFill>
                  <a:srgbClr val="DA512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b="1" spc="80" dirty="0">
                <a:solidFill>
                  <a:srgbClr val="DA5121"/>
                </a:solidFill>
                <a:latin typeface="Meiryo UI" panose="020B0604030504040204" pitchFamily="50" charset="-128"/>
                <a:ea typeface="Meiryo UI" panose="020B0604030504040204" pitchFamily="50" charset="-128"/>
                <a:cs typeface="Meiryo UI" panose="020B0604030504040204" pitchFamily="50" charset="-128"/>
              </a:rPr>
              <a:t>1,000</a:t>
            </a:r>
            <a:r>
              <a:rPr lang="ja-JP" altLang="en-US" sz="1050" b="1" spc="80" dirty="0">
                <a:solidFill>
                  <a:srgbClr val="DA5121"/>
                </a:solidFill>
                <a:latin typeface="Meiryo UI" panose="020B0604030504040204" pitchFamily="50" charset="-128"/>
                <a:ea typeface="Meiryo UI" panose="020B0604030504040204" pitchFamily="50" charset="-128"/>
                <a:cs typeface="Meiryo UI" panose="020B0604030504040204" pitchFamily="50" charset="-128"/>
              </a:rPr>
              <a:t>万人</a:t>
            </a:r>
          </a:p>
        </p:txBody>
      </p:sp>
      <p:sp>
        <p:nvSpPr>
          <p:cNvPr id="48" name="テキスト ボックス 47">
            <a:extLst>
              <a:ext uri="{FF2B5EF4-FFF2-40B4-BE49-F238E27FC236}">
                <a16:creationId xmlns:a16="http://schemas.microsoft.com/office/drawing/2014/main" id="{C205043F-0FE7-E84D-A5B6-5EA2427E3418}"/>
              </a:ext>
            </a:extLst>
          </p:cNvPr>
          <p:cNvSpPr txBox="1"/>
          <p:nvPr/>
        </p:nvSpPr>
        <p:spPr>
          <a:xfrm>
            <a:off x="517544" y="1029820"/>
            <a:ext cx="8899506" cy="1425711"/>
          </a:xfrm>
          <a:prstGeom prst="rect">
            <a:avLst/>
          </a:prstGeom>
          <a:noFill/>
        </p:spPr>
        <p:txBody>
          <a:bodyPr wrap="square" lIns="0" tIns="0" rIns="0" bIns="0" rtlCol="0" anchor="t">
            <a:spAutoFit/>
          </a:bodyPr>
          <a:lstStyle/>
          <a:p>
            <a:pPr>
              <a:lnSpc>
                <a:spcPct val="150000"/>
              </a:lnSpc>
            </a:pPr>
            <a:r>
              <a:rPr lang="ja-JP" altLang="en-US" sz="1600" b="1" spc="80">
                <a:solidFill>
                  <a:srgbClr val="003963"/>
                </a:solidFill>
                <a:latin typeface="Meiryo UI"/>
                <a:ea typeface="Meiryo UI"/>
              </a:rPr>
              <a:t>日経</a:t>
            </a:r>
            <a:r>
              <a:rPr lang="en-US" altLang="ja-JP" sz="1600" b="1" spc="80" dirty="0">
                <a:solidFill>
                  <a:srgbClr val="003963"/>
                </a:solidFill>
                <a:latin typeface="Meiryo UI"/>
                <a:ea typeface="Meiryo UI"/>
              </a:rPr>
              <a:t>ID</a:t>
            </a:r>
            <a:r>
              <a:rPr lang="ja-JP" altLang="en-US" sz="1600" b="1" spc="80">
                <a:solidFill>
                  <a:srgbClr val="003963"/>
                </a:solidFill>
                <a:latin typeface="Meiryo UI"/>
                <a:ea typeface="Meiryo UI"/>
              </a:rPr>
              <a:t>会員は約</a:t>
            </a:r>
            <a:r>
              <a:rPr lang="en-US" altLang="ja-JP" sz="1600" b="1" spc="80" dirty="0">
                <a:solidFill>
                  <a:srgbClr val="003963"/>
                </a:solidFill>
                <a:latin typeface="Meiryo UI"/>
                <a:ea typeface="Meiryo UI"/>
              </a:rPr>
              <a:t>1000</a:t>
            </a:r>
            <a:r>
              <a:rPr lang="ja-JP" altLang="en-US" sz="1600" b="1" spc="80">
                <a:solidFill>
                  <a:srgbClr val="003963"/>
                </a:solidFill>
                <a:latin typeface="Meiryo UI"/>
                <a:ea typeface="Meiryo UI"/>
              </a:rPr>
              <a:t>万人。 会員は「電子版有料会員」と無料の「電子版登録会員」、 </a:t>
            </a:r>
            <a:endParaRPr lang="ja-JP" altLang="en-US" sz="1600" b="1" spc="80" dirty="0">
              <a:solidFill>
                <a:srgbClr val="003963"/>
              </a:solidFill>
              <a:latin typeface="Meiryo UI"/>
              <a:ea typeface="Meiryo UI"/>
            </a:endParaRPr>
          </a:p>
          <a:p>
            <a:pPr>
              <a:lnSpc>
                <a:spcPct val="150000"/>
              </a:lnSpc>
            </a:pPr>
            <a:r>
              <a:rPr lang="ja-JP" altLang="en-US" sz="1600" b="1" spc="80">
                <a:solidFill>
                  <a:srgbClr val="003963"/>
                </a:solidFill>
                <a:latin typeface="Meiryo UI"/>
                <a:ea typeface="Meiryo UI"/>
              </a:rPr>
              <a:t>日経グループのその他媒体サービスの会員などに区分することができます。</a:t>
            </a:r>
            <a:endParaRPr lang="ja-JP" altLang="en-US" sz="1600" b="1" spc="80">
              <a:solidFill>
                <a:srgbClr val="003963"/>
              </a:solidFill>
              <a:latin typeface="Meiryo UI" panose="020B0604030504040204" pitchFamily="34" charset="-128"/>
              <a:ea typeface="Meiryo UI" panose="020B0604030504040204" pitchFamily="34" charset="-128"/>
            </a:endParaRPr>
          </a:p>
          <a:p>
            <a:pPr>
              <a:lnSpc>
                <a:spcPct val="150000"/>
              </a:lnSpc>
            </a:pPr>
            <a:r>
              <a:rPr lang="ja-JP" altLang="en-US" sz="1600" b="1" spc="80">
                <a:solidFill>
                  <a:srgbClr val="003963"/>
                </a:solidFill>
                <a:latin typeface="Meiryo UI"/>
                <a:ea typeface="Meiryo UI"/>
              </a:rPr>
              <a:t>役職や年代、性別、居住地域などユーザーが登録した属性情報に加え、記事閲覧やサイトアクセスなどの行動履歴が日経</a:t>
            </a:r>
            <a:r>
              <a:rPr lang="en-US" altLang="ja-JP" sz="1600" b="1" spc="80">
                <a:solidFill>
                  <a:srgbClr val="003963"/>
                </a:solidFill>
                <a:latin typeface="Meiryo UI"/>
                <a:ea typeface="Meiryo UI"/>
              </a:rPr>
              <a:t>ID</a:t>
            </a:r>
            <a:r>
              <a:rPr lang="ja-JP" altLang="en-US" sz="1600" b="1" spc="80">
                <a:solidFill>
                  <a:srgbClr val="003963"/>
                </a:solidFill>
                <a:latin typeface="Meiryo UI"/>
                <a:ea typeface="Meiryo UI"/>
              </a:rPr>
              <a:t>で一元管理されており、目的に合わせたターゲティングが可能です。 </a:t>
            </a:r>
            <a:endParaRPr lang="ja-JP" altLang="en-US" sz="1600" b="1" spc="80">
              <a:solidFill>
                <a:srgbClr val="003963"/>
              </a:solidFill>
              <a:latin typeface="Meiryo UI" panose="020B0604030504040204" pitchFamily="34" charset="-128"/>
              <a:ea typeface="Meiryo UI" panose="020B0604030504040204" pitchFamily="34" charset="-128"/>
            </a:endParaRPr>
          </a:p>
        </p:txBody>
      </p:sp>
      <p:sp>
        <p:nvSpPr>
          <p:cNvPr id="39" name="Text Box 16">
            <a:extLst>
              <a:ext uri="{FF2B5EF4-FFF2-40B4-BE49-F238E27FC236}">
                <a16:creationId xmlns:a16="http://schemas.microsoft.com/office/drawing/2014/main" id="{A00B33EE-9906-410F-9C7A-539B089DA169}"/>
              </a:ext>
            </a:extLst>
          </p:cNvPr>
          <p:cNvSpPr txBox="1">
            <a:spLocks noChangeArrowheads="1"/>
          </p:cNvSpPr>
          <p:nvPr/>
        </p:nvSpPr>
        <p:spPr bwMode="auto">
          <a:xfrm>
            <a:off x="9053343" y="6316928"/>
            <a:ext cx="84029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2021.8.11</a:t>
            </a:r>
            <a:r>
              <a:rPr kumimoji="0" lang="ja-JP" altLang="en-US" sz="800">
                <a:solidFill>
                  <a:srgbClr val="C00000"/>
                </a:solidFill>
                <a:latin typeface="Century Gothic"/>
                <a:ea typeface="HGPｺﾞｼｯｸM"/>
              </a:rPr>
              <a:t>更新</a:t>
            </a:r>
            <a:endParaRPr kumimoji="0" lang="ja-JP" altLang="en-US" sz="800" dirty="0">
              <a:solidFill>
                <a:srgbClr val="C00000"/>
              </a:solidFill>
              <a:latin typeface="Century Gothic"/>
              <a:ea typeface="HGPｺﾞｼｯｸM"/>
            </a:endParaRPr>
          </a:p>
        </p:txBody>
      </p:sp>
    </p:spTree>
    <p:extLst>
      <p:ext uri="{BB962C8B-B14F-4D97-AF65-F5344CB8AC3E}">
        <p14:creationId xmlns:p14="http://schemas.microsoft.com/office/powerpoint/2010/main" val="36529821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4951318" y="206295"/>
            <a:ext cx="946329" cy="226480"/>
            <a:chOff x="2345874" y="280659"/>
            <a:chExt cx="921760" cy="226480"/>
          </a:xfrm>
        </p:grpSpPr>
        <p:sp>
          <p:nvSpPr>
            <p:cNvPr id="5" name="角丸四角形 5"/>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6" name="テキスト ボックス 5"/>
            <p:cNvSpPr txBox="1"/>
            <p:nvPr/>
          </p:nvSpPr>
          <p:spPr>
            <a:xfrm>
              <a:off x="2519422" y="280659"/>
              <a:ext cx="574902" cy="223138"/>
            </a:xfrm>
            <a:prstGeom prst="rect">
              <a:avLst/>
            </a:prstGeom>
            <a:noFill/>
          </p:spPr>
          <p:txBody>
            <a:bodyPr wrap="none" rtlCol="0">
              <a:spAutoFit/>
            </a:bodyPr>
            <a:lstStyle/>
            <a:p>
              <a:pPr algn="ctr"/>
              <a:r>
                <a:rPr kumimoji="1" lang="ja-JP" altLang="en-US" sz="850" b="1">
                  <a:solidFill>
                    <a:srgbClr val="00253C"/>
                  </a:solidFill>
                  <a:latin typeface="+mn-ea"/>
                  <a:cs typeface="メイリオ" panose="020B0604030504040204" pitchFamily="50" charset="-128"/>
                </a:rPr>
                <a:t>モバイル</a:t>
              </a:r>
            </a:p>
          </p:txBody>
        </p:sp>
      </p:grpSp>
      <p:sp>
        <p:nvSpPr>
          <p:cNvPr id="9" name="タイトル 8"/>
          <p:cNvSpPr>
            <a:spLocks noGrp="1"/>
          </p:cNvSpPr>
          <p:nvPr>
            <p:ph type="title"/>
          </p:nvPr>
        </p:nvSpPr>
        <p:spPr>
          <a:prstGeom prst="rect">
            <a:avLst/>
          </a:prstGeom>
        </p:spPr>
        <p:txBody>
          <a:bodyPr/>
          <a:lstStyle/>
          <a:p>
            <a:r>
              <a:rPr lang="en-US" altLang="ja-JP"/>
              <a:t>【NIKKEI</a:t>
            </a:r>
            <a:r>
              <a:rPr lang="ja-JP" altLang="en-US"/>
              <a:t> </a:t>
            </a:r>
            <a:r>
              <a:rPr lang="en-US" altLang="ja-JP"/>
              <a:t>STYLE】</a:t>
            </a:r>
            <a:r>
              <a:rPr lang="ja-JP" altLang="en-US"/>
              <a:t> モバイルパララックス</a:t>
            </a:r>
            <a:endParaRPr kumimoji="1" lang="ja-JP" altLang="en-US"/>
          </a:p>
        </p:txBody>
      </p:sp>
      <p:sp>
        <p:nvSpPr>
          <p:cNvPr id="25" name="角丸四角形 5"/>
          <p:cNvSpPr/>
          <p:nvPr/>
        </p:nvSpPr>
        <p:spPr>
          <a:xfrm>
            <a:off x="4961206" y="495009"/>
            <a:ext cx="946329"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50" b="1">
                <a:solidFill>
                  <a:srgbClr val="00253C"/>
                </a:solidFill>
                <a:latin typeface="+mn-ea"/>
                <a:cs typeface="メイリオ" panose="020B0604030504040204" pitchFamily="50" charset="-128"/>
              </a:rPr>
              <a:t>動画</a:t>
            </a:r>
          </a:p>
        </p:txBody>
      </p:sp>
      <p:sp>
        <p:nvSpPr>
          <p:cNvPr id="32" name="角丸四角形 25">
            <a:extLst>
              <a:ext uri="{FF2B5EF4-FFF2-40B4-BE49-F238E27FC236}">
                <a16:creationId xmlns:a16="http://schemas.microsoft.com/office/drawing/2014/main" id="{F0DA8740-6608-4177-8B9A-1414A4865D2C}"/>
              </a:ext>
            </a:extLst>
          </p:cNvPr>
          <p:cNvSpPr>
            <a:spLocks noChangeAspect="1"/>
          </p:cNvSpPr>
          <p:nvPr/>
        </p:nvSpPr>
        <p:spPr>
          <a:xfrm>
            <a:off x="803666" y="4599977"/>
            <a:ext cx="2944877" cy="1247665"/>
          </a:xfrm>
          <a:prstGeom prst="roundRect">
            <a:avLst/>
          </a:prstGeom>
          <a:solidFill>
            <a:srgbClr val="C5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スワイプしていき、広告表示枠にくると動画再生開始</a:t>
            </a:r>
            <a:endParaRPr kumimoji="1" lang="en-US" altLang="ja-JP" sz="900" b="1"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900" b="1"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そのままスワイプすると全画面で広告が展開</a:t>
            </a:r>
            <a:endParaRPr kumimoji="1" lang="en-US" altLang="ja-JP" sz="900" b="1"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900" b="1"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スワイプし続けると編集コンテンツエリアが表示</a:t>
            </a:r>
            <a:endParaRPr kumimoji="1" lang="en-US" altLang="ja-JP" sz="900" b="1"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900" b="1"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再度上部へスワイプして戻ると、広告エリアが展開</a:t>
            </a:r>
          </a:p>
        </p:txBody>
      </p:sp>
      <p:sp>
        <p:nvSpPr>
          <p:cNvPr id="34" name="正方形/長方形 33">
            <a:extLst>
              <a:ext uri="{FF2B5EF4-FFF2-40B4-BE49-F238E27FC236}">
                <a16:creationId xmlns:a16="http://schemas.microsoft.com/office/drawing/2014/main" id="{136E3988-05E5-4CEE-9C2D-3F85035D8AAD}"/>
              </a:ext>
            </a:extLst>
          </p:cNvPr>
          <p:cNvSpPr/>
          <p:nvPr/>
        </p:nvSpPr>
        <p:spPr>
          <a:xfrm>
            <a:off x="4402606" y="1090259"/>
            <a:ext cx="4538194" cy="220573"/>
          </a:xfrm>
          <a:prstGeom prst="rect">
            <a:avLst/>
          </a:prstGeom>
          <a:noFill/>
        </p:spPr>
        <p:txBody>
          <a:bodyPr wrap="square">
            <a:sp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NIKKEI</a:t>
            </a: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STYLE</a:t>
            </a: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に新しいモバイル動画</a:t>
            </a: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広告を新設しました</a:t>
            </a:r>
            <a:endParaRPr kumimoji="1" lang="en-US" altLang="ja-JP"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 11">
            <a:extLst>
              <a:ext uri="{FF2B5EF4-FFF2-40B4-BE49-F238E27FC236}">
                <a16:creationId xmlns:a16="http://schemas.microsoft.com/office/drawing/2014/main" id="{6A1B39F9-0FE7-49EC-ACF0-A7FA4EFA1E96}"/>
              </a:ext>
            </a:extLst>
          </p:cNvPr>
          <p:cNvSpPr/>
          <p:nvPr/>
        </p:nvSpPr>
        <p:spPr>
          <a:xfrm>
            <a:off x="4506814" y="1605497"/>
            <a:ext cx="908784" cy="216131"/>
          </a:xfrm>
          <a:prstGeom prst="roundRect">
            <a:avLst/>
          </a:prstGeom>
          <a:solidFill>
            <a:srgbClr val="1E5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商品概要</a:t>
            </a:r>
          </a:p>
        </p:txBody>
      </p:sp>
      <p:sp>
        <p:nvSpPr>
          <p:cNvPr id="36" name="正方形/長方形 6">
            <a:extLst>
              <a:ext uri="{FF2B5EF4-FFF2-40B4-BE49-F238E27FC236}">
                <a16:creationId xmlns:a16="http://schemas.microsoft.com/office/drawing/2014/main" id="{678E44F6-C0F3-4D0D-85B0-90316A1DF0E9}"/>
              </a:ext>
            </a:extLst>
          </p:cNvPr>
          <p:cNvSpPr>
            <a:spLocks noChangeArrowheads="1"/>
          </p:cNvSpPr>
          <p:nvPr/>
        </p:nvSpPr>
        <p:spPr bwMode="auto">
          <a:xfrm>
            <a:off x="4506814" y="5272884"/>
            <a:ext cx="42594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r>
              <a:rPr kumimoji="0" lang="ja-JP" altLang="en-US" sz="700" b="0"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ユーザー保護の観点からフリークエンシーコントロールおよびリーセンシー設定を実施します。</a:t>
            </a:r>
            <a:endParaRPr kumimoji="0" lang="en-US" altLang="ja-JP" sz="700" b="0"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r>
              <a:rPr kumimoji="0" lang="ja-JP" altLang="en-US" sz="700" b="0"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日ごと、時間ごとの均等配信は保証いたしません。</a:t>
            </a: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r>
              <a:rPr kumimoji="0" lang="ja-JP" altLang="en-US" sz="700" b="0"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事前に原稿案を確認のうえ、媒体判断によりお断りまたは修正をお願いさせていただく場合があります。</a:t>
            </a:r>
            <a:endParaRPr kumimoji="0" lang="en-US" altLang="ja-JP" sz="700" b="0"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r>
              <a:rPr kumimoji="0" lang="ja-JP" altLang="en-US" sz="700" b="0"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音声は、動画広告枠内にあるスピーカーボタンをタップしたときのみ流れます。</a:t>
            </a:r>
            <a:endParaRPr kumimoji="0" lang="en-US" altLang="ja-JP" sz="700" b="0"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r>
              <a:rPr kumimoji="0" lang="ja-JP" altLang="en-US" sz="700" b="0"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推奨バージョンは</a:t>
            </a:r>
            <a:r>
              <a:rPr kumimoji="0" lang="en-US" altLang="ja-JP" sz="700" b="0"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iOS 9.0 〜  safari / Chrome</a:t>
            </a:r>
            <a:r>
              <a:rPr kumimoji="0" lang="ja-JP" altLang="en-US" sz="700" b="0" i="0" u="none" strike="noStrike" kern="1200" cap="none" spc="0" normalizeH="0" baseline="0" noProof="0" err="1">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0" lang="en-US" altLang="ja-JP" sz="700" b="0"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Android OS: 5.0</a:t>
            </a:r>
            <a:r>
              <a:rPr kumimoji="0" lang="ja-JP" altLang="en-US" sz="700" b="0"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です。</a:t>
            </a:r>
            <a:r>
              <a:rPr kumimoji="0" lang="en-US" altLang="ja-JP" sz="700" b="0"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iOS</a:t>
            </a:r>
            <a:r>
              <a:rPr kumimoji="0" lang="ja-JP" altLang="en-US" sz="700" b="0"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は、米国およびその他の国で登録された</a:t>
            </a:r>
            <a:r>
              <a:rPr kumimoji="0" lang="en-US" altLang="ja-JP" sz="700" b="0"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Apple Inc.</a:t>
            </a:r>
            <a:r>
              <a:rPr kumimoji="0" lang="ja-JP" altLang="en-US" sz="700" b="0"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の商標です。</a:t>
            </a:r>
            <a:r>
              <a:rPr kumimoji="0" lang="en-US" altLang="ja-JP" sz="700" b="0"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Android</a:t>
            </a:r>
            <a:r>
              <a:rPr kumimoji="0" lang="ja-JP" altLang="en-US" sz="700" b="0"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は、</a:t>
            </a:r>
            <a:r>
              <a:rPr kumimoji="0" lang="en-US" altLang="ja-JP" sz="700" b="0"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Google Inc.</a:t>
            </a:r>
            <a:r>
              <a:rPr kumimoji="0" lang="ja-JP" altLang="en-US" sz="700" b="0"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の登録商標です。</a:t>
            </a: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r>
              <a:rPr kumimoji="0" lang="ja-JP" altLang="en-US" sz="700" b="0"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端末・ブラウザバージョンによっては正しく動かない可能性があります。</a:t>
            </a:r>
            <a:endParaRPr kumimoji="0" lang="en-US" altLang="ja-JP" sz="700" b="0"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VPAID</a:t>
            </a:r>
            <a:r>
              <a:rPr kumimoji="0" lang="ja-JP" altLang="en-US" sz="700" b="0" i="0" u="none" strike="noStrike" kern="1200" cap="none" spc="0" normalizeH="0" baseline="0" noProof="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配信はお受けできません。</a:t>
            </a:r>
          </a:p>
        </p:txBody>
      </p:sp>
      <p:sp>
        <p:nvSpPr>
          <p:cNvPr id="39" name="正方形/長方形 38">
            <a:extLst>
              <a:ext uri="{FF2B5EF4-FFF2-40B4-BE49-F238E27FC236}">
                <a16:creationId xmlns:a16="http://schemas.microsoft.com/office/drawing/2014/main" id="{16741FE4-2FC3-4F9E-B276-C3868183EB85}"/>
              </a:ext>
            </a:extLst>
          </p:cNvPr>
          <p:cNvSpPr/>
          <p:nvPr/>
        </p:nvSpPr>
        <p:spPr>
          <a:xfrm>
            <a:off x="4399752" y="1291130"/>
            <a:ext cx="3966150" cy="220573"/>
          </a:xfrm>
          <a:prstGeom prst="rect">
            <a:avLst/>
          </a:prstGeom>
        </p:spPr>
        <p:txBody>
          <a:bodyPr wrap="none">
            <a:sp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ユーザーのスクロールに合わせてシームレスに大画面での訴求が可能です</a:t>
            </a:r>
            <a:endParaRPr kumimoji="1" lang="en-US" altLang="ja-JP"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Text Box 16">
            <a:extLst>
              <a:ext uri="{FF2B5EF4-FFF2-40B4-BE49-F238E27FC236}">
                <a16:creationId xmlns:a16="http://schemas.microsoft.com/office/drawing/2014/main" id="{EB5A8136-8932-4AD9-AA39-8F5FD0EF5586}"/>
              </a:ext>
            </a:extLst>
          </p:cNvPr>
          <p:cNvSpPr txBox="1">
            <a:spLocks noChangeArrowheads="1"/>
          </p:cNvSpPr>
          <p:nvPr/>
        </p:nvSpPr>
        <p:spPr bwMode="auto">
          <a:xfrm>
            <a:off x="9053343" y="6316928"/>
            <a:ext cx="84029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ja-JP" sz="800" b="0" i="0" u="none" strike="noStrike" kern="1200" cap="none" spc="0" normalizeH="0" baseline="0" noProof="0" dirty="0">
                <a:ln>
                  <a:noFill/>
                </a:ln>
                <a:solidFill>
                  <a:srgbClr val="C00000"/>
                </a:solidFill>
                <a:effectLst/>
                <a:uLnTx/>
                <a:uFillTx/>
                <a:latin typeface="Century Gothic"/>
                <a:ea typeface="HGPｺﾞｼｯｸM"/>
                <a:cs typeface="+mn-cs"/>
              </a:rPr>
              <a:t>2021.12.1</a:t>
            </a:r>
            <a:r>
              <a:rPr kumimoji="0" lang="ja-JP" altLang="en-US" sz="800" b="0" i="0" u="none" strike="noStrike" kern="1200" cap="none" spc="0" normalizeH="0" baseline="0" noProof="0">
                <a:ln>
                  <a:noFill/>
                </a:ln>
                <a:solidFill>
                  <a:srgbClr val="C00000"/>
                </a:solidFill>
                <a:effectLst/>
                <a:uLnTx/>
                <a:uFillTx/>
                <a:latin typeface="Century Gothic"/>
                <a:ea typeface="HGPｺﾞｼｯｸM"/>
                <a:cs typeface="+mn-cs"/>
              </a:rPr>
              <a:t>更新</a:t>
            </a:r>
            <a:endParaRPr kumimoji="0" lang="ja-JP" altLang="en-US" sz="800" b="0" i="0" u="none" strike="noStrike" kern="1200" cap="none" spc="0" normalizeH="0" baseline="0" noProof="0" dirty="0">
              <a:ln>
                <a:noFill/>
              </a:ln>
              <a:solidFill>
                <a:srgbClr val="C00000"/>
              </a:solidFill>
              <a:effectLst/>
              <a:uLnTx/>
              <a:uFillTx/>
              <a:latin typeface="Century Gothic"/>
              <a:ea typeface="HGPｺﾞｼｯｸM"/>
              <a:cs typeface="+mn-cs"/>
            </a:endParaRPr>
          </a:p>
        </p:txBody>
      </p:sp>
      <p:sp>
        <p:nvSpPr>
          <p:cNvPr id="41" name="テキスト ボックス 32">
            <a:extLst>
              <a:ext uri="{FF2B5EF4-FFF2-40B4-BE49-F238E27FC236}">
                <a16:creationId xmlns:a16="http://schemas.microsoft.com/office/drawing/2014/main" id="{F57A1DC1-F20F-4FE7-A571-F41BD3F1B834}"/>
              </a:ext>
            </a:extLst>
          </p:cNvPr>
          <p:cNvSpPr txBox="1">
            <a:spLocks noChangeArrowheads="1"/>
          </p:cNvSpPr>
          <p:nvPr/>
        </p:nvSpPr>
        <p:spPr bwMode="auto">
          <a:xfrm>
            <a:off x="1762132" y="4129656"/>
            <a:ext cx="81144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900">
                <a:solidFill>
                  <a:srgbClr val="000000"/>
                </a:solidFill>
                <a:latin typeface="HGPｺﾞｼｯｸM" panose="020B0600000000000000" pitchFamily="50" charset="-128"/>
                <a:ea typeface="HGPｺﾞｼｯｸM" panose="020B0600000000000000" pitchFamily="50" charset="-128"/>
                <a:cs typeface="メイリオ" pitchFamily="50" charset="-128"/>
              </a:rPr>
              <a:t>掲載イメージ</a:t>
            </a:r>
          </a:p>
        </p:txBody>
      </p:sp>
      <p:graphicFrame>
        <p:nvGraphicFramePr>
          <p:cNvPr id="42" name="表 41">
            <a:extLst>
              <a:ext uri="{FF2B5EF4-FFF2-40B4-BE49-F238E27FC236}">
                <a16:creationId xmlns:a16="http://schemas.microsoft.com/office/drawing/2014/main" id="{F9110C8B-09B1-4850-B8B1-76C82FF0287E}"/>
              </a:ext>
            </a:extLst>
          </p:cNvPr>
          <p:cNvGraphicFramePr>
            <a:graphicFrameLocks noGrp="1"/>
          </p:cNvGraphicFramePr>
          <p:nvPr>
            <p:extLst>
              <p:ext uri="{D42A27DB-BD31-4B8C-83A1-F6EECF244321}">
                <p14:modId xmlns:p14="http://schemas.microsoft.com/office/powerpoint/2010/main" val="3874411470"/>
              </p:ext>
            </p:extLst>
          </p:nvPr>
        </p:nvGraphicFramePr>
        <p:xfrm>
          <a:off x="4506814" y="1897120"/>
          <a:ext cx="5300764" cy="3300272"/>
        </p:xfrm>
        <a:graphic>
          <a:graphicData uri="http://schemas.openxmlformats.org/drawingml/2006/table">
            <a:tbl>
              <a:tblPr firstRow="1" bandRow="1">
                <a:tableStyleId>{5940675A-B579-460E-94D1-54222C63F5DA}</a:tableStyleId>
              </a:tblPr>
              <a:tblGrid>
                <a:gridCol w="913322">
                  <a:extLst>
                    <a:ext uri="{9D8B030D-6E8A-4147-A177-3AD203B41FA5}">
                      <a16:colId xmlns:a16="http://schemas.microsoft.com/office/drawing/2014/main" val="20000"/>
                    </a:ext>
                  </a:extLst>
                </a:gridCol>
                <a:gridCol w="1002893">
                  <a:extLst>
                    <a:ext uri="{9D8B030D-6E8A-4147-A177-3AD203B41FA5}">
                      <a16:colId xmlns:a16="http://schemas.microsoft.com/office/drawing/2014/main" val="20001"/>
                    </a:ext>
                  </a:extLst>
                </a:gridCol>
                <a:gridCol w="715992">
                  <a:extLst>
                    <a:ext uri="{9D8B030D-6E8A-4147-A177-3AD203B41FA5}">
                      <a16:colId xmlns:a16="http://schemas.microsoft.com/office/drawing/2014/main" val="20002"/>
                    </a:ext>
                  </a:extLst>
                </a:gridCol>
                <a:gridCol w="890091">
                  <a:extLst>
                    <a:ext uri="{9D8B030D-6E8A-4147-A177-3AD203B41FA5}">
                      <a16:colId xmlns:a16="http://schemas.microsoft.com/office/drawing/2014/main" val="20003"/>
                    </a:ext>
                  </a:extLst>
                </a:gridCol>
                <a:gridCol w="1778466">
                  <a:extLst>
                    <a:ext uri="{9D8B030D-6E8A-4147-A177-3AD203B41FA5}">
                      <a16:colId xmlns:a16="http://schemas.microsoft.com/office/drawing/2014/main" val="20004"/>
                    </a:ext>
                  </a:extLst>
                </a:gridCol>
              </a:tblGrid>
              <a:tr h="3553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　掲載場所</a:t>
                      </a:r>
                    </a:p>
                  </a:txBody>
                  <a:tcPr marL="36000" marR="36000" marT="36000" marB="36000"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4">
                  <a:txBody>
                    <a:bodyPr/>
                    <a:lstStyle/>
                    <a:p>
                      <a:pPr marL="0" marR="0" indent="0" algn="l" defTabSz="914381"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NIKKEI STYLE</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個別記事（トップページ、</a:t>
                      </a:r>
                      <a:r>
                        <a:rPr kumimoji="1" lang="en-US" altLang="ja-JP" sz="800" b="0" baseline="0">
                          <a:solidFill>
                            <a:schemeClr val="tx1"/>
                          </a:solidFill>
                          <a:latin typeface="Meiryo UI" panose="020B0604030504040204" pitchFamily="50" charset="-128"/>
                          <a:ea typeface="Meiryo UI" panose="020B0604030504040204" pitchFamily="50" charset="-128"/>
                          <a:cs typeface="Meiryo UI" panose="020B0604030504040204" pitchFamily="50" charset="-128"/>
                        </a:rPr>
                        <a:t>Men’s Fashion</a:t>
                      </a:r>
                      <a:r>
                        <a:rPr kumimoji="1" lang="ja-JP" altLang="en-US" sz="800" b="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a:solidFill>
                            <a:schemeClr val="tx1"/>
                          </a:solidFill>
                          <a:latin typeface="Meiryo UI" panose="020B0604030504040204" pitchFamily="50" charset="-128"/>
                          <a:ea typeface="Meiryo UI" panose="020B0604030504040204" pitchFamily="50" charset="-128"/>
                          <a:cs typeface="Meiryo UI" panose="020B0604030504040204" pitchFamily="50" charset="-128"/>
                        </a:rPr>
                        <a:t>チャンネルトップページを除く）</a:t>
                      </a:r>
                    </a:p>
                  </a:txBody>
                  <a:tcPr marL="36000" marR="36000" marT="36000" marB="36000"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sz="800" b="1">
                        <a:solidFill>
                          <a:srgbClr val="1E5780"/>
                        </a:solidFill>
                        <a:latin typeface="HGPｺﾞｼｯｸM" panose="020B0600000000000000" pitchFamily="50" charset="-128"/>
                        <a:ea typeface="HGPｺﾞｼｯｸM" panose="020B0600000000000000" pitchFamily="50" charset="-128"/>
                      </a:endParaRPr>
                    </a:p>
                  </a:txBody>
                  <a:tcPr marL="36000" marR="36000" marT="36000" marB="36000" anchor="ctr"/>
                </a:tc>
                <a:tc hMerge="1">
                  <a:txBody>
                    <a:bodyPr/>
                    <a:lstStyle/>
                    <a:p>
                      <a:endParaRPr kumimoji="1" lang="ja-JP" altLang="en-US" sz="800" b="0">
                        <a:solidFill>
                          <a:schemeClr val="tx1"/>
                        </a:solidFill>
                        <a:latin typeface="HGPｺﾞｼｯｸM" panose="020B0600000000000000" pitchFamily="50" charset="-128"/>
                        <a:ea typeface="HGPｺﾞｼｯｸM" panose="020B0600000000000000" pitchFamily="50" charset="-128"/>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hMerge="1">
                  <a:txBody>
                    <a:bodyPr/>
                    <a:lstStyle/>
                    <a:p>
                      <a:endParaRPr kumimoji="1" lang="ja-JP" altLang="en-US"/>
                    </a:p>
                  </a:txBody>
                  <a:tcP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55384">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掲載量</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万回再生開始想定</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no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料金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120</a:t>
                      </a:r>
                      <a:r>
                        <a:rPr kumimoji="1" lang="ja-JP" altLang="en-US" sz="105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800" b="1">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noFill/>
                  </a:tcPr>
                </a:tc>
                <a:extLst>
                  <a:ext uri="{0D108BD9-81ED-4DB2-BD59-A6C34878D82A}">
                    <a16:rowId xmlns:a16="http://schemas.microsoft.com/office/drawing/2014/main" val="10001"/>
                  </a:ext>
                </a:extLst>
              </a:tr>
              <a:tr h="355384">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掲載期間</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2">
                  <a:txBody>
                    <a:bodyPr/>
                    <a:lstStyle/>
                    <a:p>
                      <a:r>
                        <a:rPr kumimoji="1" lang="en-US" altLang="ja-JP" sz="80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週間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掲載開始日</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月曜日（祝日の場合は翌営業日）</a:t>
                      </a: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55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掲載時間</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4">
                  <a:txBody>
                    <a:bodyPr/>
                    <a:lstStyle/>
                    <a:p>
                      <a:r>
                        <a:rPr kumimoji="1" lang="ja-JP" altLang="en-US" sz="800" kern="1200">
                          <a:solidFill>
                            <a:schemeClr val="tx1"/>
                          </a:solidFill>
                          <a:effectLst/>
                          <a:latin typeface="Meiryo UI" panose="020B0604030504040204" pitchFamily="34" charset="-128"/>
                          <a:ea typeface="Meiryo UI" panose="020B0604030504040204" pitchFamily="34" charset="-128"/>
                          <a:cs typeface="+mn-cs"/>
                        </a:rPr>
                        <a:t>月曜日（祝日の際には翌営業日）</a:t>
                      </a:r>
                      <a:r>
                        <a:rPr kumimoji="1" lang="en-US" altLang="ja-JP" sz="800" kern="1200" dirty="0">
                          <a:solidFill>
                            <a:schemeClr val="tx1"/>
                          </a:solidFill>
                          <a:effectLst/>
                          <a:latin typeface="Meiryo UI" panose="020B0604030504040204" pitchFamily="34" charset="-128"/>
                          <a:ea typeface="Meiryo UI" panose="020B0604030504040204" pitchFamily="34" charset="-128"/>
                          <a:cs typeface="+mn-cs"/>
                        </a:rPr>
                        <a:t>9:30</a:t>
                      </a:r>
                      <a:r>
                        <a:rPr kumimoji="1" lang="ja-JP" altLang="en-US" sz="800" kern="1200">
                          <a:solidFill>
                            <a:schemeClr val="tx1"/>
                          </a:solidFill>
                          <a:effectLst/>
                          <a:latin typeface="Meiryo UI" panose="020B0604030504040204" pitchFamily="34" charset="-128"/>
                          <a:ea typeface="Meiryo UI" panose="020B0604030504040204" pitchFamily="34" charset="-128"/>
                          <a:cs typeface="+mn-cs"/>
                        </a:rPr>
                        <a:t>～日曜日</a:t>
                      </a:r>
                      <a:r>
                        <a:rPr kumimoji="1" lang="en-US" altLang="ja-JP" sz="800" kern="1200" dirty="0">
                          <a:solidFill>
                            <a:schemeClr val="tx1"/>
                          </a:solidFill>
                          <a:effectLst/>
                          <a:latin typeface="Meiryo UI" panose="020B0604030504040204" pitchFamily="34" charset="-128"/>
                          <a:ea typeface="Meiryo UI" panose="020B0604030504040204" pitchFamily="34" charset="-128"/>
                          <a:cs typeface="+mn-cs"/>
                        </a:rPr>
                        <a:t>23:59</a:t>
                      </a:r>
                      <a:endParaRPr kumimoji="1" lang="ja-JP" altLang="en-US" sz="800" kern="1200">
                        <a:solidFill>
                          <a:schemeClr val="tx1"/>
                        </a:solidFill>
                        <a:effectLst/>
                        <a:latin typeface="Meiryo UI" panose="020B0604030504040204" pitchFamily="34" charset="-128"/>
                        <a:ea typeface="Meiryo UI" panose="020B0604030504040204" pitchFamily="34" charset="-128"/>
                        <a:cs typeface="+mn-cs"/>
                      </a:endParaRP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hMerge="1">
                  <a:txBody>
                    <a:bodyPr/>
                    <a:lstStyle/>
                    <a:p>
                      <a:endParaRPr kumimoji="1" lang="ja-JP" altLang="en-US" sz="800">
                        <a:latin typeface="HGPｺﾞｼｯｸM" panose="020B0600000000000000" pitchFamily="50" charset="-128"/>
                        <a:ea typeface="HGPｺﾞｼｯｸM" panose="020B0600000000000000" pitchFamily="50" charset="-128"/>
                      </a:endParaRPr>
                    </a:p>
                  </a:txBody>
                  <a:tcPr anchor="ctr">
                    <a:lnL w="12700" cap="flat" cmpd="sng" algn="ctr">
                      <a:noFill/>
                      <a:prstDash val="solid"/>
                      <a:round/>
                      <a:headEnd type="none" w="med" len="med"/>
                      <a:tailEnd type="none" w="med" len="med"/>
                    </a:lnL>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55384">
                <a:tc>
                  <a:txBody>
                    <a:bodyPr/>
                    <a:lstStyle/>
                    <a:p>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保証形態</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期間保証</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no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掲載社数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r>
                        <a:rPr kumimoji="1" lang="ja-JP" altLang="en-US" sz="800">
                          <a:latin typeface="Meiryo UI" panose="020B0604030504040204" pitchFamily="50" charset="-128"/>
                          <a:ea typeface="Meiryo UI" panose="020B0604030504040204" pitchFamily="50" charset="-128"/>
                          <a:cs typeface="Meiryo UI" panose="020B0604030504040204" pitchFamily="50" charset="-128"/>
                        </a:rPr>
                        <a:t>期間内</a:t>
                      </a:r>
                      <a:r>
                        <a:rPr kumimoji="1" lang="en-US" altLang="ja-JP" sz="80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社</a:t>
                      </a: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55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表示枠数</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8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原稿仕様</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巻末「原稿規定」を参照ください。</a:t>
                      </a: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55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同時出稿本数</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8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差替規定</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Meiryo UI" panose="020B0604030504040204" pitchFamily="50" charset="-128"/>
                          <a:ea typeface="Meiryo UI" panose="020B0604030504040204" pitchFamily="50" charset="-128"/>
                          <a:cs typeface="Meiryo UI" panose="020B0604030504040204" pitchFamily="50" charset="-128"/>
                        </a:rPr>
                        <a:t>差替不可</a:t>
                      </a: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55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リポート項目</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4">
                  <a: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配信</a:t>
                      </a:r>
                      <a:r>
                        <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imp</a:t>
                      </a:r>
                      <a:r>
                        <a:rPr kumimoji="1" lang="ja-JP" altLang="en-US" sz="800" b="0" i="0" u="none" strike="noStrike" kern="1200" cap="none" spc="0" normalizeH="0" baseline="0" noProof="0" err="1">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クリック数、</a:t>
                      </a:r>
                      <a:r>
                        <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CTR</a:t>
                      </a:r>
                      <a:r>
                        <a:rPr kumimoji="1" lang="ja-JP" altLang="en-US" sz="800" b="0" i="0" u="none" strike="noStrike" kern="1200" cap="none" spc="0" normalizeH="0" baseline="0" noProof="0" err="1">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動画再生完了率</a:t>
                      </a:r>
                      <a:endParaRPr kumimoji="0"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en-US" altLang="ja-JP" sz="8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8"/>
                  </a:ext>
                </a:extLst>
              </a:tr>
              <a:tr h="355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入稿締切</a:t>
                      </a:r>
                    </a:p>
                  </a:txBody>
                  <a:tcPr anchor="ctr">
                    <a:lnL w="12700" cap="flat" cmpd="sng" algn="ctr">
                      <a:solidFill>
                        <a:srgbClr val="1E578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algn="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絵コンテ</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事前原稿確認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入稿締め切り</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gridSpan="3">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営業日前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sz="800" b="1">
                        <a:solidFill>
                          <a:schemeClr val="tx2"/>
                        </a:solidFill>
                        <a:latin typeface="HGPｺﾞｼｯｸM" panose="020B0600000000000000" pitchFamily="50" charset="-128"/>
                        <a:ea typeface="HGPｺﾞｼｯｸM" panose="020B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hMerge="1">
                  <a:txBody>
                    <a:bodyPr/>
                    <a:lstStyle/>
                    <a:p>
                      <a:endParaRPr kumimoji="1" lang="ja-JP" altLang="en-US" sz="800">
                        <a:latin typeface="HGPｺﾞｼｯｸM" panose="020B0600000000000000" pitchFamily="50" charset="-128"/>
                        <a:ea typeface="HGPｺﾞｼｯｸM" panose="020B06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pic>
        <p:nvPicPr>
          <p:cNvPr id="43" name="Picture 3" descr="\\ndc32030\iソリューション局\iソリューション部\@iソリューション部共通\#【DB局】広告ガイドリニューアル\画面イラスト\NIKKEI STYLE\NIKKEI STYLE_テキスト_モバイル版.png">
            <a:extLst>
              <a:ext uri="{FF2B5EF4-FFF2-40B4-BE49-F238E27FC236}">
                <a16:creationId xmlns:a16="http://schemas.microsoft.com/office/drawing/2014/main" id="{D2C009AA-D2CB-4D33-8697-8B70A70733E5}"/>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563155" y="1194865"/>
            <a:ext cx="1318002" cy="294025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3" descr="\\ndc32030\iソリューション局\iソリューション部\@iソリューション部共通\#【DB局】広告ガイドリニューアル\画面イラスト\NIKKEI STYLE\NIKKEI STYLE_テキスト_モバイル版.png">
            <a:extLst>
              <a:ext uri="{FF2B5EF4-FFF2-40B4-BE49-F238E27FC236}">
                <a16:creationId xmlns:a16="http://schemas.microsoft.com/office/drawing/2014/main" id="{FD49A594-DB49-4293-A0EF-AEB754DEE372}"/>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019245" y="1172439"/>
            <a:ext cx="1253493" cy="300213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3" descr="\\ndc32030\iソリューション局\iソリューション部\@iソリューション部共通\#【DB局】広告ガイドリニューアル\画面イラスト\NIKKEI STYLE\NIKKEI STYLE_テキスト_モバイル版.png">
            <a:extLst>
              <a:ext uri="{FF2B5EF4-FFF2-40B4-BE49-F238E27FC236}">
                <a16:creationId xmlns:a16="http://schemas.microsoft.com/office/drawing/2014/main" id="{076CE483-CE6A-43F9-ACA9-1447FE5A1852}"/>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6511" y="1203242"/>
            <a:ext cx="1224100" cy="3002130"/>
          </a:xfrm>
          <a:prstGeom prst="rect">
            <a:avLst/>
          </a:prstGeom>
          <a:noFill/>
          <a:extLst>
            <a:ext uri="{909E8E84-426E-40DD-AFC4-6F175D3DCCD1}">
              <a14:hiddenFill xmlns:a14="http://schemas.microsoft.com/office/drawing/2010/main">
                <a:solidFill>
                  <a:srgbClr val="FFFFFF"/>
                </a:solidFill>
              </a14:hiddenFill>
            </a:ext>
          </a:extLst>
        </p:spPr>
      </p:pic>
      <p:pic>
        <p:nvPicPr>
          <p:cNvPr id="3" name="グラフィックス 2">
            <a:extLst>
              <a:ext uri="{FF2B5EF4-FFF2-40B4-BE49-F238E27FC236}">
                <a16:creationId xmlns:a16="http://schemas.microsoft.com/office/drawing/2014/main" id="{D034E0F5-088A-401A-9E0D-8F0AE5F167CD}"/>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b="45052"/>
          <a:stretch/>
        </p:blipFill>
        <p:spPr>
          <a:xfrm>
            <a:off x="285377" y="1582445"/>
            <a:ext cx="1073802" cy="2422619"/>
          </a:xfrm>
          <a:prstGeom prst="rect">
            <a:avLst/>
          </a:prstGeom>
        </p:spPr>
      </p:pic>
      <p:pic>
        <p:nvPicPr>
          <p:cNvPr id="37" name="グラフィックス 36">
            <a:extLst>
              <a:ext uri="{FF2B5EF4-FFF2-40B4-BE49-F238E27FC236}">
                <a16:creationId xmlns:a16="http://schemas.microsoft.com/office/drawing/2014/main" id="{B40E2BC5-BB4D-4D1D-81A6-74D5385B0719}"/>
              </a:ext>
            </a:extLst>
          </p:cNvPr>
          <p:cNvPicPr>
            <a:picLocks noChangeAspect="1"/>
          </p:cNvPicPr>
          <p:nvPr/>
        </p:nvPicPr>
        <p:blipFill rotWithShape="1">
          <a:blip r:embed="rId5"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39207" b="14804"/>
          <a:stretch/>
        </p:blipFill>
        <p:spPr>
          <a:xfrm>
            <a:off x="1645087" y="1582445"/>
            <a:ext cx="1154138" cy="2328855"/>
          </a:xfrm>
          <a:prstGeom prst="rect">
            <a:avLst/>
          </a:prstGeom>
        </p:spPr>
      </p:pic>
      <p:pic>
        <p:nvPicPr>
          <p:cNvPr id="71" name="Picture 11">
            <a:extLst>
              <a:ext uri="{FF2B5EF4-FFF2-40B4-BE49-F238E27FC236}">
                <a16:creationId xmlns:a16="http://schemas.microsoft.com/office/drawing/2014/main" id="{F9B6D4DB-92C0-45BC-8C4C-335941F3D464}"/>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39924" y="2735578"/>
            <a:ext cx="777634" cy="1269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グラフィックス 37">
            <a:extLst>
              <a:ext uri="{FF2B5EF4-FFF2-40B4-BE49-F238E27FC236}">
                <a16:creationId xmlns:a16="http://schemas.microsoft.com/office/drawing/2014/main" id="{6443EEFD-A206-4811-9B1B-94592A6A94A7}"/>
              </a:ext>
            </a:extLst>
          </p:cNvPr>
          <p:cNvPicPr>
            <a:picLocks noChangeAspect="1"/>
          </p:cNvPicPr>
          <p:nvPr/>
        </p:nvPicPr>
        <p:blipFill rotWithShape="1">
          <a:blip r:embed="rId7"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53920" b="-118"/>
          <a:stretch/>
        </p:blipFill>
        <p:spPr>
          <a:xfrm>
            <a:off x="3110986" y="1565871"/>
            <a:ext cx="1073204" cy="2345962"/>
          </a:xfrm>
          <a:prstGeom prst="rect">
            <a:avLst/>
          </a:prstGeom>
        </p:spPr>
      </p:pic>
      <p:pic>
        <p:nvPicPr>
          <p:cNvPr id="69" name="Picture 11">
            <a:extLst>
              <a:ext uri="{FF2B5EF4-FFF2-40B4-BE49-F238E27FC236}">
                <a16:creationId xmlns:a16="http://schemas.microsoft.com/office/drawing/2014/main" id="{507A6911-6C18-4494-8E28-B2B780A6009B}"/>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724456" y="2735578"/>
            <a:ext cx="777634" cy="1269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E8AF35A8-BB56-4426-9C02-30E73BB8EBAC}"/>
              </a:ext>
            </a:extLst>
          </p:cNvPr>
          <p:cNvGrpSpPr/>
          <p:nvPr/>
        </p:nvGrpSpPr>
        <p:grpSpPr>
          <a:xfrm>
            <a:off x="5979569" y="204624"/>
            <a:ext cx="946328" cy="226480"/>
            <a:chOff x="2345874" y="280659"/>
            <a:chExt cx="921760" cy="226480"/>
          </a:xfrm>
        </p:grpSpPr>
        <p:sp>
          <p:nvSpPr>
            <p:cNvPr id="24" name="角丸四角形 5">
              <a:extLst>
                <a:ext uri="{FF2B5EF4-FFF2-40B4-BE49-F238E27FC236}">
                  <a16:creationId xmlns:a16="http://schemas.microsoft.com/office/drawing/2014/main" id="{DF7C3142-57EE-404C-A460-090EECF4D6A5}"/>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50">
                <a:solidFill>
                  <a:srgbClr val="003963"/>
                </a:solidFill>
                <a:latin typeface="ＭＳ Ｐゴシック"/>
              </a:endParaRPr>
            </a:p>
          </p:txBody>
        </p:sp>
        <p:sp>
          <p:nvSpPr>
            <p:cNvPr id="26" name="テキスト ボックス 25">
              <a:extLst>
                <a:ext uri="{FF2B5EF4-FFF2-40B4-BE49-F238E27FC236}">
                  <a16:creationId xmlns:a16="http://schemas.microsoft.com/office/drawing/2014/main" id="{0FC47B84-4FF2-4953-91DE-29ED32F14366}"/>
                </a:ext>
              </a:extLst>
            </p:cNvPr>
            <p:cNvSpPr txBox="1"/>
            <p:nvPr/>
          </p:nvSpPr>
          <p:spPr>
            <a:xfrm>
              <a:off x="2588124" y="280659"/>
              <a:ext cx="437501" cy="223138"/>
            </a:xfrm>
            <a:prstGeom prst="rect">
              <a:avLst/>
            </a:prstGeom>
            <a:noFill/>
          </p:spPr>
          <p:txBody>
            <a:bodyPr wrap="none" rtlCol="0">
              <a:spAutoFit/>
            </a:bodyPr>
            <a:lstStyle/>
            <a:p>
              <a:pPr algn="ctr"/>
              <a:r>
                <a:rPr lang="ja-JP" altLang="en-US" sz="850" b="1" dirty="0">
                  <a:solidFill>
                    <a:srgbClr val="00253C"/>
                  </a:solidFill>
                  <a:latin typeface="ＭＳ Ｐゴシック"/>
                  <a:cs typeface="メイリオ" panose="020B0604030504040204" pitchFamily="50" charset="-128"/>
                </a:rPr>
                <a:t>リッチ</a:t>
              </a:r>
            </a:p>
          </p:txBody>
        </p:sp>
      </p:grpSp>
    </p:spTree>
    <p:extLst>
      <p:ext uri="{BB962C8B-B14F-4D97-AF65-F5344CB8AC3E}">
        <p14:creationId xmlns:p14="http://schemas.microsoft.com/office/powerpoint/2010/main" val="19128382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93850" y="3075057"/>
            <a:ext cx="6718300" cy="707886"/>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300" cap="none" spc="100" normalizeH="0" baseline="0" noProof="0" dirty="0">
                <a:ln>
                  <a:noFill/>
                </a:ln>
                <a:solidFill>
                  <a:srgbClr val="00253C"/>
                </a:solidFill>
                <a:effectLst/>
                <a:uLnTx/>
                <a:uFillTx/>
                <a:latin typeface="ＭＳ Ｐゴシック" panose="020B0600070205080204" pitchFamily="50" charset="-128"/>
                <a:ea typeface="ＭＳ Ｐゴシック" panose="020B0600070205080204" pitchFamily="50" charset="-128"/>
                <a:cs typeface="+mn-cs"/>
              </a:rPr>
              <a:t>SPIRE</a:t>
            </a:r>
            <a:r>
              <a:rPr kumimoji="1" lang="ja-JP" altLang="en-US" sz="4000" b="1" i="0" u="none" strike="noStrike" kern="300" cap="none" spc="100" normalizeH="0" baseline="0" noProof="0" dirty="0">
                <a:ln>
                  <a:noFill/>
                </a:ln>
                <a:solidFill>
                  <a:srgbClr val="00253C"/>
                </a:solidFill>
                <a:effectLst/>
                <a:uLnTx/>
                <a:uFillTx/>
                <a:latin typeface="ＭＳ Ｐゴシック" panose="020B0600070205080204" pitchFamily="50" charset="-128"/>
                <a:ea typeface="ＭＳ Ｐゴシック" panose="020B0600070205080204" pitchFamily="50" charset="-128"/>
                <a:cs typeface="+mn-cs"/>
              </a:rPr>
              <a:t>　限定商品</a:t>
            </a:r>
          </a:p>
        </p:txBody>
      </p:sp>
      <p:graphicFrame>
        <p:nvGraphicFramePr>
          <p:cNvPr id="3" name="表 2">
            <a:extLst>
              <a:ext uri="{FF2B5EF4-FFF2-40B4-BE49-F238E27FC236}">
                <a16:creationId xmlns:a16="http://schemas.microsoft.com/office/drawing/2014/main" id="{6B7222E8-B4CB-6147-8235-7E825D1407CB}"/>
              </a:ext>
            </a:extLst>
          </p:cNvPr>
          <p:cNvGraphicFramePr>
            <a:graphicFrameLocks noGrp="1"/>
          </p:cNvGraphicFramePr>
          <p:nvPr>
            <p:extLst>
              <p:ext uri="{D42A27DB-BD31-4B8C-83A1-F6EECF244321}">
                <p14:modId xmlns:p14="http://schemas.microsoft.com/office/powerpoint/2010/main" val="3787419249"/>
              </p:ext>
            </p:extLst>
          </p:nvPr>
        </p:nvGraphicFramePr>
        <p:xfrm>
          <a:off x="6510211" y="4723968"/>
          <a:ext cx="2740290" cy="1531961"/>
        </p:xfrm>
        <a:graphic>
          <a:graphicData uri="http://schemas.openxmlformats.org/drawingml/2006/table">
            <a:tbl>
              <a:tblPr/>
              <a:tblGrid>
                <a:gridCol w="2740290">
                  <a:extLst>
                    <a:ext uri="{9D8B030D-6E8A-4147-A177-3AD203B41FA5}">
                      <a16:colId xmlns:a16="http://schemas.microsoft.com/office/drawing/2014/main" val="20000"/>
                    </a:ext>
                  </a:extLst>
                </a:gridCol>
              </a:tblGrid>
              <a:tr h="169752">
                <a:tc>
                  <a:txBody>
                    <a:bodyPr/>
                    <a:lstStyle/>
                    <a:p>
                      <a:pPr algn="l" rtl="0" fontAlgn="ctr"/>
                      <a:r>
                        <a:rPr lang="en-US" altLang="ja-JP" sz="900" b="0" i="0" u="none" strike="noStrike" dirty="0">
                          <a:solidFill>
                            <a:srgbClr val="18375E"/>
                          </a:solidFill>
                          <a:effectLst/>
                          <a:latin typeface="Meiryo UI" panose="020B0604030504040204" pitchFamily="50" charset="-128"/>
                          <a:ea typeface="Meiryo UI" panose="020B0604030504040204" pitchFamily="50" charset="-128"/>
                          <a:cs typeface="Meiryo UI" panose="020B0604030504040204" pitchFamily="50" charset="-128"/>
                        </a:rPr>
                        <a:t>SPIRE</a:t>
                      </a:r>
                      <a:r>
                        <a:rPr lang="ja-JP" altLang="en-US" sz="900" b="0" i="0" u="none" strike="noStrike">
                          <a:solidFill>
                            <a:srgbClr val="18375E"/>
                          </a:solidFill>
                          <a:effectLst/>
                          <a:latin typeface="Meiryo UI" panose="020B0604030504040204" pitchFamily="50" charset="-128"/>
                          <a:ea typeface="Meiryo UI" panose="020B0604030504040204" pitchFamily="50" charset="-128"/>
                          <a:cs typeface="Meiryo UI" panose="020B0604030504040204" pitchFamily="50" charset="-128"/>
                        </a:rPr>
                        <a:t>について</a:t>
                      </a:r>
                      <a:endParaRPr lang="ja-JP" altLang="en-US" sz="900" b="0" i="0" u="none" strike="noStrike" dirty="0">
                        <a:solidFill>
                          <a:srgbClr val="18375E"/>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extLst>
                  <a:ext uri="{0D108BD9-81ED-4DB2-BD59-A6C34878D82A}">
                    <a16:rowId xmlns:a16="http://schemas.microsoft.com/office/drawing/2014/main" val="10000"/>
                  </a:ext>
                </a:extLst>
              </a:tr>
              <a:tr h="168048">
                <a:tc>
                  <a:txBody>
                    <a:bodyPr/>
                    <a:lstStyle/>
                    <a:p>
                      <a:pPr lvl="0" algn="l">
                        <a:buNone/>
                      </a:pPr>
                      <a:r>
                        <a:rPr lang="ja-JP" sz="900" b="0" i="0" u="none" strike="noStrike" noProof="0">
                          <a:solidFill>
                            <a:srgbClr val="16375E"/>
                          </a:solidFill>
                          <a:effectLst/>
                          <a:latin typeface="Meiryo UI"/>
                          <a:ea typeface="Meiryo UI"/>
                        </a:rPr>
                        <a:t>SPIRE　編集特集予定</a:t>
                      </a:r>
                      <a:endParaRPr lang="ja-JP" b="0" noProof="0">
                        <a:solidFill>
                          <a:srgbClr val="16375E"/>
                        </a:solidFill>
                      </a:endParaRPr>
                    </a:p>
                  </a:txBody>
                  <a:tcPr marL="8845" marR="8845" marT="8845" marB="0" anchor="ctr">
                    <a:lnL>
                      <a:noFill/>
                    </a:lnL>
                    <a:lnR>
                      <a:noFill/>
                    </a:lnR>
                    <a:lnT>
                      <a:noFill/>
                    </a:lnT>
                    <a:lnB>
                      <a:noFill/>
                    </a:lnB>
                  </a:tcPr>
                </a:tc>
                <a:extLst>
                  <a:ext uri="{0D108BD9-81ED-4DB2-BD59-A6C34878D82A}">
                    <a16:rowId xmlns:a16="http://schemas.microsoft.com/office/drawing/2014/main" val="10001"/>
                  </a:ext>
                </a:extLst>
              </a:tr>
              <a:tr h="185737">
                <a:tc>
                  <a:txBody>
                    <a:bodyPr/>
                    <a:lstStyle/>
                    <a:p>
                      <a:pPr algn="l" rtl="0" fontAlgn="ctr"/>
                      <a:r>
                        <a:rPr lang="en-US" altLang="ja-JP" sz="900" b="0" i="0" u="none" strike="noStrike" dirty="0">
                          <a:solidFill>
                            <a:srgbClr val="18375E"/>
                          </a:solidFill>
                          <a:effectLst/>
                          <a:latin typeface="Meiryo UI" panose="020B0604030504040204" pitchFamily="50" charset="-128"/>
                          <a:ea typeface="Meiryo UI" panose="020B0604030504040204" pitchFamily="50" charset="-128"/>
                          <a:cs typeface="Meiryo UI" panose="020B0604030504040204" pitchFamily="50" charset="-128"/>
                        </a:rPr>
                        <a:t>SPIRE</a:t>
                      </a:r>
                      <a:r>
                        <a:rPr lang="ja-JP" altLang="en-US" sz="900" b="0" i="0" u="none" strike="noStrike">
                          <a:solidFill>
                            <a:srgbClr val="18375E"/>
                          </a:solidFill>
                          <a:effectLst/>
                          <a:latin typeface="Meiryo UI" panose="020B0604030504040204" pitchFamily="50" charset="-128"/>
                          <a:ea typeface="Meiryo UI" panose="020B0604030504040204" pitchFamily="50" charset="-128"/>
                          <a:cs typeface="Meiryo UI" panose="020B0604030504040204" pitchFamily="50" charset="-128"/>
                        </a:rPr>
                        <a:t>　スタンダードタイアップ</a:t>
                      </a:r>
                      <a:endParaRPr lang="ja-JP" altLang="en-US" sz="900" b="0" i="0" u="none" strike="noStrike" dirty="0">
                        <a:solidFill>
                          <a:srgbClr val="18375E"/>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extLst>
                  <a:ext uri="{0D108BD9-81ED-4DB2-BD59-A6C34878D82A}">
                    <a16:rowId xmlns:a16="http://schemas.microsoft.com/office/drawing/2014/main" val="10002"/>
                  </a:ext>
                </a:extLst>
              </a:tr>
              <a:tr h="168048">
                <a:tc>
                  <a:txBody>
                    <a:bodyPr/>
                    <a:lstStyle/>
                    <a:p>
                      <a:pPr algn="l" rtl="0" fontAlgn="ctr"/>
                      <a:r>
                        <a:rPr lang="en-US" altLang="ja-JP" sz="900" b="0" i="0" u="none" strike="noStrike" dirty="0">
                          <a:solidFill>
                            <a:srgbClr val="18375E"/>
                          </a:solidFill>
                          <a:effectLst/>
                          <a:latin typeface="Meiryo UI" panose="020B0604030504040204" pitchFamily="50" charset="-128"/>
                          <a:ea typeface="Meiryo UI" panose="020B0604030504040204" pitchFamily="50" charset="-128"/>
                          <a:cs typeface="Meiryo UI" panose="020B0604030504040204" pitchFamily="50" charset="-128"/>
                        </a:rPr>
                        <a:t>SPIRE</a:t>
                      </a:r>
                      <a:r>
                        <a:rPr lang="ja-JP" altLang="en-US" sz="900" b="0" i="0" u="none" strike="noStrike">
                          <a:solidFill>
                            <a:srgbClr val="18375E"/>
                          </a:solidFill>
                          <a:effectLst/>
                          <a:latin typeface="Meiryo UI" panose="020B0604030504040204" pitchFamily="50" charset="-128"/>
                          <a:ea typeface="Meiryo UI" panose="020B0604030504040204" pitchFamily="50" charset="-128"/>
                          <a:cs typeface="Meiryo UI" panose="020B0604030504040204" pitchFamily="50" charset="-128"/>
                        </a:rPr>
                        <a:t>　フォーマットタイアップ</a:t>
                      </a:r>
                      <a:endParaRPr lang="ja-JP" altLang="en-US" sz="900" b="0" i="0" u="none" strike="noStrike" dirty="0">
                        <a:solidFill>
                          <a:srgbClr val="18375E"/>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45" marR="8845" marT="8845" marB="0" anchor="ctr">
                    <a:lnL>
                      <a:noFill/>
                    </a:lnL>
                    <a:lnR>
                      <a:noFill/>
                    </a:lnR>
                    <a:lnT>
                      <a:noFill/>
                    </a:lnT>
                    <a:lnB>
                      <a:noFill/>
                    </a:lnB>
                  </a:tcPr>
                </a:tc>
                <a:extLst>
                  <a:ext uri="{0D108BD9-81ED-4DB2-BD59-A6C34878D82A}">
                    <a16:rowId xmlns:a16="http://schemas.microsoft.com/office/drawing/2014/main" val="10003"/>
                  </a:ext>
                </a:extLst>
              </a:tr>
              <a:tr h="185737">
                <a:tc>
                  <a:txBody>
                    <a:bodyPr/>
                    <a:lstStyle/>
                    <a:p>
                      <a:pPr algn="l" rtl="0" fontAlgn="ctr"/>
                      <a:r>
                        <a:rPr lang="en-US" altLang="ja-JP" sz="900" b="0" i="0" u="none" strike="noStrike" dirty="0">
                          <a:solidFill>
                            <a:srgbClr val="18375E"/>
                          </a:solidFill>
                          <a:effectLst/>
                          <a:latin typeface="Meiryo UI" panose="020B0604030504040204" pitchFamily="50" charset="-128"/>
                          <a:ea typeface="Meiryo UI" panose="020B0604030504040204" pitchFamily="50" charset="-128"/>
                          <a:cs typeface="Meiryo UI" panose="020B0604030504040204" pitchFamily="50" charset="-128"/>
                        </a:rPr>
                        <a:t>SPIRE</a:t>
                      </a:r>
                      <a:r>
                        <a:rPr lang="ja-JP" altLang="en-US" sz="900" b="0" i="0" u="none" strike="noStrike">
                          <a:solidFill>
                            <a:srgbClr val="18375E"/>
                          </a:solidFill>
                          <a:effectLst/>
                          <a:latin typeface="Meiryo UI" panose="020B0604030504040204" pitchFamily="50" charset="-128"/>
                          <a:ea typeface="Meiryo UI" panose="020B0604030504040204" pitchFamily="50" charset="-128"/>
                          <a:cs typeface="Meiryo UI" panose="020B0604030504040204" pitchFamily="50" charset="-128"/>
                        </a:rPr>
                        <a:t>　フラッシュニュース</a:t>
                      </a:r>
                    </a:p>
                  </a:txBody>
                  <a:tcPr marL="8845" marR="8845" marT="8845" marB="0" anchor="ctr">
                    <a:lnL>
                      <a:noFill/>
                    </a:lnL>
                    <a:lnR>
                      <a:noFill/>
                    </a:lnR>
                    <a:lnT>
                      <a:noFill/>
                    </a:lnT>
                    <a:lnB>
                      <a:noFill/>
                    </a:lnB>
                  </a:tcPr>
                </a:tc>
                <a:extLst>
                  <a:ext uri="{0D108BD9-81ED-4DB2-BD59-A6C34878D82A}">
                    <a16:rowId xmlns:a16="http://schemas.microsoft.com/office/drawing/2014/main" val="10004"/>
                  </a:ext>
                </a:extLst>
              </a:tr>
              <a:tr h="185737">
                <a:tc>
                  <a:txBody>
                    <a:bodyPr/>
                    <a:lstStyle/>
                    <a:p>
                      <a:pPr algn="l" rtl="0" fontAlgn="ctr"/>
                      <a:r>
                        <a:rPr lang="en" altLang="ja-JP" sz="900" b="0" i="0" u="none" strike="noStrike" dirty="0">
                          <a:solidFill>
                            <a:srgbClr val="18375E"/>
                          </a:solidFill>
                          <a:effectLst/>
                          <a:latin typeface="Meiryo UI" panose="020B0604030504040204" pitchFamily="50" charset="-128"/>
                          <a:ea typeface="Meiryo UI" panose="020B0604030504040204" pitchFamily="50" charset="-128"/>
                          <a:cs typeface="Meiryo UI" panose="020B0604030504040204" pitchFamily="50" charset="-128"/>
                        </a:rPr>
                        <a:t>SPIRE</a:t>
                      </a:r>
                      <a:r>
                        <a:rPr lang="ja-JP" altLang="en-US" sz="900" b="0" i="0" u="none" strike="noStrike">
                          <a:solidFill>
                            <a:srgbClr val="18375E"/>
                          </a:solidFill>
                          <a:effectLst/>
                          <a:latin typeface="Meiryo UI" panose="020B0604030504040204" pitchFamily="50" charset="-128"/>
                          <a:ea typeface="Meiryo UI" panose="020B0604030504040204" pitchFamily="50" charset="-128"/>
                          <a:cs typeface="Meiryo UI" panose="020B0604030504040204" pitchFamily="50" charset="-128"/>
                        </a:rPr>
                        <a:t>　トップビルボードバナー</a:t>
                      </a:r>
                    </a:p>
                  </a:txBody>
                  <a:tcPr marL="8845" marR="8845" marT="8845" marB="0" anchor="ctr">
                    <a:lnL>
                      <a:noFill/>
                    </a:lnL>
                    <a:lnR>
                      <a:noFill/>
                    </a:lnR>
                    <a:lnT>
                      <a:noFill/>
                    </a:lnT>
                    <a:lnB>
                      <a:noFill/>
                    </a:lnB>
                  </a:tcPr>
                </a:tc>
                <a:extLst>
                  <a:ext uri="{0D108BD9-81ED-4DB2-BD59-A6C34878D82A}">
                    <a16:rowId xmlns:a16="http://schemas.microsoft.com/office/drawing/2014/main" val="3131308147"/>
                  </a:ext>
                </a:extLst>
              </a:tr>
              <a:tr h="185737">
                <a:tc>
                  <a:txBody>
                    <a:bodyPr/>
                    <a:lstStyle/>
                    <a:p>
                      <a:pPr algn="l" rtl="0" fontAlgn="ctr"/>
                      <a:endParaRPr lang="ja-JP"/>
                    </a:p>
                  </a:txBody>
                  <a:tcPr marL="8845" marR="8845" marT="8845" marB="0" anchor="ctr">
                    <a:lnL>
                      <a:noFill/>
                    </a:lnL>
                    <a:lnR>
                      <a:noFill/>
                    </a:lnR>
                    <a:lnT>
                      <a:noFill/>
                    </a:lnT>
                    <a:lnB>
                      <a:noFill/>
                    </a:lnB>
                  </a:tcPr>
                </a:tc>
                <a:extLst>
                  <a:ext uri="{0D108BD9-81ED-4DB2-BD59-A6C34878D82A}">
                    <a16:rowId xmlns:a16="http://schemas.microsoft.com/office/drawing/2014/main" val="1938545194"/>
                  </a:ext>
                </a:extLst>
              </a:tr>
              <a:tr h="185737">
                <a:tc>
                  <a:txBody>
                    <a:bodyPr/>
                    <a:lstStyle/>
                    <a:p>
                      <a:pPr algn="l" rtl="0" fontAlgn="ctr"/>
                      <a:endParaRPr lang="ja-JP" altLang="en-US" sz="900" b="0" i="0" u="none" strike="noStrike" dirty="0">
                        <a:solidFill>
                          <a:srgbClr val="18375E"/>
                        </a:solidFill>
                        <a:effectLst/>
                        <a:latin typeface="Meiryo UI"/>
                        <a:ea typeface="Meiryo UI"/>
                        <a:cs typeface="Meiryo UI" panose="020B0604030504040204" pitchFamily="50" charset="-128"/>
                      </a:endParaRPr>
                    </a:p>
                  </a:txBody>
                  <a:tcPr marL="8845" marR="8845" marT="8845" marB="0" anchor="ctr">
                    <a:lnL>
                      <a:noFill/>
                    </a:lnL>
                    <a:lnR>
                      <a:noFill/>
                    </a:lnR>
                    <a:lnT>
                      <a:noFill/>
                    </a:lnT>
                    <a:lnB>
                      <a:noFill/>
                    </a:lnB>
                  </a:tcPr>
                </a:tc>
                <a:extLst>
                  <a:ext uri="{0D108BD9-81ED-4DB2-BD59-A6C34878D82A}">
                    <a16:rowId xmlns:a16="http://schemas.microsoft.com/office/drawing/2014/main" val="857805858"/>
                  </a:ext>
                </a:extLst>
              </a:tr>
            </a:tbl>
          </a:graphicData>
        </a:graphic>
      </p:graphicFrame>
      <p:sp>
        <p:nvSpPr>
          <p:cNvPr id="11" name="テキスト ボックス 10">
            <a:extLst>
              <a:ext uri="{FF2B5EF4-FFF2-40B4-BE49-F238E27FC236}">
                <a16:creationId xmlns:a16="http://schemas.microsoft.com/office/drawing/2014/main" id="{AFCBF45C-B0F4-9849-B34A-1D13B5126590}"/>
              </a:ext>
            </a:extLst>
          </p:cNvPr>
          <p:cNvSpPr txBox="1"/>
          <p:nvPr/>
        </p:nvSpPr>
        <p:spPr>
          <a:xfrm>
            <a:off x="4949688" y="6255929"/>
            <a:ext cx="4956312" cy="215444"/>
          </a:xfrm>
          <a:prstGeom prst="rect">
            <a:avLst/>
          </a:prstGeom>
          <a:noFill/>
        </p:spPr>
        <p:txBody>
          <a:bodyPr wrap="square">
            <a:spAutoFit/>
          </a:bodyPr>
          <a:lstStyle/>
          <a:p>
            <a:pPr lvl="0" algn="r" fontAlgn="base">
              <a:spcBef>
                <a:spcPct val="0"/>
              </a:spcBef>
              <a:spcAft>
                <a:spcPct val="0"/>
              </a:spcAft>
              <a:defRPr/>
            </a:pPr>
            <a:r>
              <a:rPr kumimoji="0" lang="en-US" altLang="ja-JP" sz="800" dirty="0">
                <a:solidFill>
                  <a:srgbClr val="C00000"/>
                </a:solidFill>
                <a:latin typeface="Century Gothic"/>
                <a:ea typeface="HGPｺﾞｼｯｸM"/>
              </a:rPr>
              <a:t>2021.12.1</a:t>
            </a:r>
            <a:r>
              <a:rPr kumimoji="0" lang="ja-JP" altLang="en-US" sz="800">
                <a:solidFill>
                  <a:srgbClr val="C00000"/>
                </a:solidFill>
                <a:latin typeface="Century Gothic"/>
                <a:ea typeface="HGPｺﾞｼｯｸM"/>
              </a:rPr>
              <a:t>更新</a:t>
            </a:r>
            <a:endParaRPr kumimoji="0" lang="ja-JP" altLang="en-US" sz="800" dirty="0">
              <a:solidFill>
                <a:srgbClr val="C00000"/>
              </a:solidFill>
              <a:latin typeface="Century Gothic"/>
              <a:ea typeface="HGPｺﾞｼｯｸM"/>
            </a:endParaRPr>
          </a:p>
        </p:txBody>
      </p:sp>
    </p:spTree>
    <p:extLst>
      <p:ext uri="{BB962C8B-B14F-4D97-AF65-F5344CB8AC3E}">
        <p14:creationId xmlns:p14="http://schemas.microsoft.com/office/powerpoint/2010/main" val="20436281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タイトル 32">
            <a:extLst>
              <a:ext uri="{FF2B5EF4-FFF2-40B4-BE49-F238E27FC236}">
                <a16:creationId xmlns:a16="http://schemas.microsoft.com/office/drawing/2014/main" id="{EF677241-6AFB-4961-B623-D3551A786689}"/>
              </a:ext>
            </a:extLst>
          </p:cNvPr>
          <p:cNvSpPr>
            <a:spLocks noGrp="1"/>
          </p:cNvSpPr>
          <p:nvPr>
            <p:ph type="title"/>
          </p:nvPr>
        </p:nvSpPr>
        <p:spPr/>
        <p:txBody>
          <a:bodyPr/>
          <a:lstStyle/>
          <a:p>
            <a:r>
              <a:rPr lang="en-US" altLang="ja-JP" dirty="0"/>
              <a:t>SPIRE</a:t>
            </a:r>
            <a:r>
              <a:rPr lang="ja-JP" altLang="en-US"/>
              <a:t>について</a:t>
            </a:r>
            <a:endParaRPr lang="ja-JP" altLang="en-US" dirty="0"/>
          </a:p>
        </p:txBody>
      </p:sp>
      <p:pic>
        <p:nvPicPr>
          <p:cNvPr id="22" name="図 21">
            <a:extLst>
              <a:ext uri="{FF2B5EF4-FFF2-40B4-BE49-F238E27FC236}">
                <a16:creationId xmlns:a16="http://schemas.microsoft.com/office/drawing/2014/main" id="{20A376D9-D881-410C-8B02-CD048AE0278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1444" y="1303660"/>
            <a:ext cx="2260081" cy="556015"/>
          </a:xfrm>
          <a:prstGeom prst="rect">
            <a:avLst/>
          </a:prstGeom>
        </p:spPr>
      </p:pic>
      <p:sp>
        <p:nvSpPr>
          <p:cNvPr id="23" name="正方形/長方形 22">
            <a:extLst>
              <a:ext uri="{FF2B5EF4-FFF2-40B4-BE49-F238E27FC236}">
                <a16:creationId xmlns:a16="http://schemas.microsoft.com/office/drawing/2014/main" id="{7EA2AC81-C895-4EB4-A169-D158232BB093}"/>
              </a:ext>
            </a:extLst>
          </p:cNvPr>
          <p:cNvSpPr/>
          <p:nvPr/>
        </p:nvSpPr>
        <p:spPr>
          <a:xfrm>
            <a:off x="397332" y="2796862"/>
            <a:ext cx="3598004" cy="2800767"/>
          </a:xfrm>
          <a:prstGeom prst="rect">
            <a:avLst/>
          </a:prstGeom>
        </p:spPr>
        <p:txBody>
          <a:bodyPr wrap="square" lIns="91440" tIns="45720" rIns="91440" bIns="45720" anchor="t">
            <a:spAutoFit/>
          </a:bodyPr>
          <a:lstStyle/>
          <a:p>
            <a:pPr defTabSz="914400"/>
            <a:r>
              <a:rPr lang="ja-JP" altLang="en-US" sz="1600" kern="100">
                <a:solidFill>
                  <a:srgbClr val="16375E"/>
                </a:solidFill>
                <a:latin typeface="Meiryo UI"/>
                <a:ea typeface="Meiryo UI"/>
                <a:cs typeface="Arial"/>
              </a:rPr>
              <a:t>「ウェルビーイング」をコンセプトに、2021年５月にローンチした、女性向けのラグジュアリー・ウェブマガジン。</a:t>
            </a:r>
            <a:endParaRPr lang="ja-JP" altLang="en-US" sz="1600" kern="100" dirty="0">
              <a:solidFill>
                <a:srgbClr val="16375E"/>
              </a:solidFill>
              <a:latin typeface="Meiryo UI"/>
              <a:ea typeface="Meiryo UI"/>
              <a:cs typeface="Arial"/>
            </a:endParaRPr>
          </a:p>
          <a:p>
            <a:endParaRPr lang="ja-JP" altLang="en-US" sz="1600" kern="100" dirty="0">
              <a:solidFill>
                <a:srgbClr val="16375E"/>
              </a:solidFill>
              <a:latin typeface="Meiryo UI"/>
              <a:ea typeface="Meiryo UI"/>
              <a:cs typeface="Arial"/>
            </a:endParaRPr>
          </a:p>
          <a:p>
            <a:r>
              <a:rPr lang="ja-JP" altLang="en-US" sz="1600" kern="100">
                <a:solidFill>
                  <a:srgbClr val="16375E"/>
                </a:solidFill>
                <a:latin typeface="Meiryo UI"/>
                <a:ea typeface="Meiryo UI"/>
                <a:cs typeface="Arial"/>
              </a:rPr>
              <a:t>仕事やプライベートなど、時間に追われて忙しい日経電子版の女性読者の心と時間を豊かにする情報をお届けします。</a:t>
            </a:r>
            <a:endParaRPr lang="ja-JP" altLang="en-US" sz="1600" kern="100" dirty="0">
              <a:solidFill>
                <a:srgbClr val="16375E"/>
              </a:solidFill>
              <a:latin typeface="Meiryo UI"/>
              <a:ea typeface="Meiryo UI"/>
              <a:cs typeface="Arial"/>
            </a:endParaRPr>
          </a:p>
          <a:p>
            <a:endParaRPr lang="ja-JP" altLang="en-US" sz="1600" kern="100" dirty="0">
              <a:solidFill>
                <a:srgbClr val="16375E"/>
              </a:solidFill>
              <a:latin typeface="Meiryo UI"/>
              <a:ea typeface="Meiryo UI"/>
              <a:cs typeface="Arial"/>
            </a:endParaRPr>
          </a:p>
          <a:p>
            <a:r>
              <a:rPr lang="ja-JP" altLang="en-US" sz="1600" kern="100">
                <a:solidFill>
                  <a:srgbClr val="16375E"/>
                </a:solidFill>
                <a:latin typeface="Meiryo UI"/>
                <a:ea typeface="Meiryo UI"/>
                <a:cs typeface="Arial"/>
              </a:rPr>
              <a:t>女性向け商材のPRの場としてご活用ください。</a:t>
            </a:r>
            <a:endParaRPr lang="ja-JP" altLang="en-US" sz="1600" kern="100" dirty="0">
              <a:solidFill>
                <a:srgbClr val="16375E"/>
              </a:solidFill>
              <a:latin typeface="Meiryo UI"/>
              <a:ea typeface="Meiryo UI"/>
              <a:cs typeface="Arial"/>
            </a:endParaRPr>
          </a:p>
          <a:p>
            <a:endParaRPr lang="ja-JP" altLang="en-US" sz="1600" kern="100" dirty="0">
              <a:solidFill>
                <a:srgbClr val="16375E"/>
              </a:solidFill>
              <a:latin typeface="Meiryo UI"/>
              <a:ea typeface="Meiryo UI"/>
              <a:cs typeface="Arial"/>
            </a:endParaRPr>
          </a:p>
        </p:txBody>
      </p:sp>
      <p:sp>
        <p:nvSpPr>
          <p:cNvPr id="24" name="Rectangle 1">
            <a:extLst>
              <a:ext uri="{FF2B5EF4-FFF2-40B4-BE49-F238E27FC236}">
                <a16:creationId xmlns:a16="http://schemas.microsoft.com/office/drawing/2014/main" id="{3AAB1086-894D-424B-91A6-A2F3FAF3963B}"/>
              </a:ext>
            </a:extLst>
          </p:cNvPr>
          <p:cNvSpPr>
            <a:spLocks noChangeArrowheads="1"/>
          </p:cNvSpPr>
          <p:nvPr/>
        </p:nvSpPr>
        <p:spPr bwMode="auto">
          <a:xfrm>
            <a:off x="397332" y="1912686"/>
            <a:ext cx="318778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0" u="sng" strike="noStrike" cap="none" normalizeH="0" baseline="0" dirty="0">
                <a:ln>
                  <a:noFill/>
                </a:ln>
                <a:effectLst/>
                <a:latin typeface="Yu Gothic Medium" panose="020B0500000000000000" pitchFamily="50" charset="-128"/>
                <a:ea typeface="Yu Gothic Medium" panose="020B0500000000000000" pitchFamily="50" charset="-128"/>
                <a:cs typeface="Helvetica" panose="020B0604020202020204" pitchFamily="34" charset="0"/>
                <a:hlinkClick r:id="rId4">
                  <a:extLst>
                    <a:ext uri="{A12FA001-AC4F-418D-AE19-62706E023703}">
                      <ahyp:hlinkClr xmlns:ahyp="http://schemas.microsoft.com/office/drawing/2018/hyperlinkcolor" val="tx"/>
                    </a:ext>
                  </a:extLst>
                </a:hlinkClick>
              </a:rPr>
              <a:t>https://ps.nikkei.com/spire/</a:t>
            </a:r>
            <a:endParaRPr kumimoji="0" lang="en-US" altLang="ja-JP" sz="1400" b="0" i="0" u="sng" strike="noStrike" cap="none" normalizeH="0" baseline="0" dirty="0">
              <a:ln>
                <a:noFill/>
              </a:ln>
              <a:effectLst/>
              <a:latin typeface="Yu Gothic Medium" panose="020B0500000000000000" pitchFamily="50" charset="-128"/>
              <a:ea typeface="Yu Gothic Medium" panose="020B0500000000000000" pitchFamily="50" charset="-128"/>
            </a:endParaRPr>
          </a:p>
        </p:txBody>
      </p:sp>
      <p:sp>
        <p:nvSpPr>
          <p:cNvPr id="26" name="正方形/長方形 25">
            <a:extLst>
              <a:ext uri="{FF2B5EF4-FFF2-40B4-BE49-F238E27FC236}">
                <a16:creationId xmlns:a16="http://schemas.microsoft.com/office/drawing/2014/main" id="{1E105BE7-CE14-4541-A4FC-4EA46916B113}"/>
              </a:ext>
            </a:extLst>
          </p:cNvPr>
          <p:cNvSpPr/>
          <p:nvPr/>
        </p:nvSpPr>
        <p:spPr>
          <a:xfrm>
            <a:off x="397332" y="2291138"/>
            <a:ext cx="9562211" cy="369332"/>
          </a:xfrm>
          <a:prstGeom prst="rect">
            <a:avLst/>
          </a:prstGeom>
        </p:spPr>
        <p:txBody>
          <a:bodyPr wrap="square" lIns="91440" tIns="45720" rIns="91440" bIns="45720" anchor="t">
            <a:spAutoFit/>
          </a:bodyPr>
          <a:lstStyle/>
          <a:p>
            <a:r>
              <a:rPr lang="ja-JP" altLang="en-US" b="1">
                <a:solidFill>
                  <a:srgbClr val="16375E"/>
                </a:solidFill>
                <a:latin typeface="Meiryo UI"/>
                <a:ea typeface="Meiryo UI"/>
              </a:rPr>
              <a:t>日経電子版女性読者の心と時間を豊かにする、ウェルビーイングなウェブマガジン</a:t>
            </a:r>
          </a:p>
        </p:txBody>
      </p:sp>
      <p:pic>
        <p:nvPicPr>
          <p:cNvPr id="2" name="図 2">
            <a:extLst>
              <a:ext uri="{FF2B5EF4-FFF2-40B4-BE49-F238E27FC236}">
                <a16:creationId xmlns:a16="http://schemas.microsoft.com/office/drawing/2014/main" id="{BAA9FA35-FBB0-45A1-8ED5-D37544C1DA5D}"/>
              </a:ext>
            </a:extLst>
          </p:cNvPr>
          <p:cNvPicPr>
            <a:picLocks noChangeAspect="1"/>
          </p:cNvPicPr>
          <p:nvPr/>
        </p:nvPicPr>
        <p:blipFill>
          <a:blip r:embed="rId5"/>
          <a:stretch>
            <a:fillRect/>
          </a:stretch>
        </p:blipFill>
        <p:spPr>
          <a:xfrm>
            <a:off x="4098984" y="2778259"/>
            <a:ext cx="5417389" cy="2926125"/>
          </a:xfrm>
          <a:prstGeom prst="rect">
            <a:avLst/>
          </a:prstGeom>
        </p:spPr>
      </p:pic>
      <p:sp>
        <p:nvSpPr>
          <p:cNvPr id="9" name="テキスト ボックス 8">
            <a:extLst>
              <a:ext uri="{FF2B5EF4-FFF2-40B4-BE49-F238E27FC236}">
                <a16:creationId xmlns:a16="http://schemas.microsoft.com/office/drawing/2014/main" id="{C182F9E6-B513-A648-928B-3B570DE5C23B}"/>
              </a:ext>
            </a:extLst>
          </p:cNvPr>
          <p:cNvSpPr txBox="1"/>
          <p:nvPr/>
        </p:nvSpPr>
        <p:spPr>
          <a:xfrm>
            <a:off x="4923184" y="6282395"/>
            <a:ext cx="4982816" cy="215444"/>
          </a:xfrm>
          <a:prstGeom prst="rect">
            <a:avLst/>
          </a:prstGeom>
          <a:noFill/>
        </p:spPr>
        <p:txBody>
          <a:bodyPr wrap="square">
            <a:spAutoFit/>
          </a:bodyPr>
          <a:lstStyle/>
          <a:p>
            <a:pPr lvl="0" algn="r" fontAlgn="base">
              <a:spcBef>
                <a:spcPct val="0"/>
              </a:spcBef>
              <a:spcAft>
                <a:spcPct val="0"/>
              </a:spcAft>
              <a:defRPr/>
            </a:pPr>
            <a:r>
              <a:rPr kumimoji="0" lang="en-US" altLang="ja-JP" sz="800" dirty="0">
                <a:solidFill>
                  <a:srgbClr val="C00000"/>
                </a:solidFill>
                <a:latin typeface="Century Gothic"/>
                <a:ea typeface="HGPｺﾞｼｯｸM"/>
              </a:rPr>
              <a:t>2021.12.1</a:t>
            </a:r>
            <a:r>
              <a:rPr kumimoji="0" lang="ja-JP" altLang="en-US" sz="800">
                <a:solidFill>
                  <a:srgbClr val="C00000"/>
                </a:solidFill>
                <a:latin typeface="Century Gothic"/>
                <a:ea typeface="HGPｺﾞｼｯｸM"/>
              </a:rPr>
              <a:t>更新</a:t>
            </a:r>
            <a:endParaRPr kumimoji="0" lang="ja-JP" altLang="en-US" sz="800" dirty="0">
              <a:solidFill>
                <a:srgbClr val="C00000"/>
              </a:solidFill>
              <a:latin typeface="Century Gothic"/>
              <a:ea typeface="HGPｺﾞｼｯｸM"/>
            </a:endParaRPr>
          </a:p>
        </p:txBody>
      </p:sp>
    </p:spTree>
    <p:extLst>
      <p:ext uri="{BB962C8B-B14F-4D97-AF65-F5344CB8AC3E}">
        <p14:creationId xmlns:p14="http://schemas.microsoft.com/office/powerpoint/2010/main" val="36059217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タイトル 32">
            <a:extLst>
              <a:ext uri="{FF2B5EF4-FFF2-40B4-BE49-F238E27FC236}">
                <a16:creationId xmlns:a16="http://schemas.microsoft.com/office/drawing/2014/main" id="{EF677241-6AFB-4961-B623-D3551A786689}"/>
              </a:ext>
            </a:extLst>
          </p:cNvPr>
          <p:cNvSpPr>
            <a:spLocks noGrp="1"/>
          </p:cNvSpPr>
          <p:nvPr>
            <p:ph type="title"/>
          </p:nvPr>
        </p:nvSpPr>
        <p:spPr/>
        <p:txBody>
          <a:bodyPr lIns="91440" tIns="45720" rIns="91440" bIns="45720" anchor="t"/>
          <a:lstStyle/>
          <a:p>
            <a:r>
              <a:rPr lang="ja-JP" altLang="en-US">
                <a:latin typeface="Meiryo UI"/>
                <a:ea typeface="Meiryo UI"/>
              </a:rPr>
              <a:t>SPIRE　編集特集予定</a:t>
            </a:r>
            <a:br>
              <a:rPr lang="ja-JP" altLang="en-US" dirty="0"/>
            </a:br>
            <a:endParaRPr lang="ja-JP" altLang="en-US" dirty="0"/>
          </a:p>
        </p:txBody>
      </p:sp>
      <p:sp>
        <p:nvSpPr>
          <p:cNvPr id="14" name="Text Box 16">
            <a:extLst>
              <a:ext uri="{FF2B5EF4-FFF2-40B4-BE49-F238E27FC236}">
                <a16:creationId xmlns:a16="http://schemas.microsoft.com/office/drawing/2014/main" id="{8E38D6BF-AFF4-407E-B49D-9F71EF86F159}"/>
              </a:ext>
            </a:extLst>
          </p:cNvPr>
          <p:cNvSpPr txBox="1">
            <a:spLocks noChangeArrowheads="1"/>
          </p:cNvSpPr>
          <p:nvPr/>
        </p:nvSpPr>
        <p:spPr bwMode="auto">
          <a:xfrm>
            <a:off x="9053343" y="6316928"/>
            <a:ext cx="84029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0" algn="r" eaLnBrk="1" fontAlgn="base" hangingPunct="1">
              <a:spcBef>
                <a:spcPct val="0"/>
              </a:spcBef>
              <a:spcAft>
                <a:spcPct val="0"/>
              </a:spcAft>
              <a:defRPr/>
            </a:pPr>
            <a:r>
              <a:rPr kumimoji="0" lang="en-US" altLang="ja-JP" sz="800" dirty="0">
                <a:solidFill>
                  <a:srgbClr val="C00000"/>
                </a:solidFill>
                <a:latin typeface="Century Gothic"/>
                <a:ea typeface="HGPｺﾞｼｯｸM"/>
              </a:rPr>
              <a:t>2021.12.1</a:t>
            </a:r>
            <a:r>
              <a:rPr kumimoji="0" lang="ja-JP" altLang="en-US" sz="800">
                <a:solidFill>
                  <a:srgbClr val="C00000"/>
                </a:solidFill>
                <a:latin typeface="Century Gothic"/>
                <a:ea typeface="HGPｺﾞｼｯｸM"/>
              </a:rPr>
              <a:t>更新</a:t>
            </a:r>
            <a:endParaRPr kumimoji="0" lang="ja-JP" altLang="en-US" sz="800" b="0" i="0" u="none" strike="noStrike" kern="1200" cap="none" spc="0" normalizeH="0" baseline="0" noProof="0" dirty="0">
              <a:ln>
                <a:noFill/>
              </a:ln>
              <a:solidFill>
                <a:srgbClr val="C00000"/>
              </a:solidFill>
              <a:effectLst/>
              <a:uLnTx/>
              <a:uFillTx/>
              <a:latin typeface="Century Gothic"/>
              <a:ea typeface="HGPｺﾞｼｯｸM"/>
              <a:cs typeface="+mn-cs"/>
            </a:endParaRPr>
          </a:p>
        </p:txBody>
      </p:sp>
      <p:sp>
        <p:nvSpPr>
          <p:cNvPr id="9" name="テキスト ボックス 38">
            <a:extLst>
              <a:ext uri="{FF2B5EF4-FFF2-40B4-BE49-F238E27FC236}">
                <a16:creationId xmlns:a16="http://schemas.microsoft.com/office/drawing/2014/main" id="{98DE7021-8AC9-476F-8D2C-878D1F0E4383}"/>
              </a:ext>
            </a:extLst>
          </p:cNvPr>
          <p:cNvSpPr txBox="1"/>
          <p:nvPr/>
        </p:nvSpPr>
        <p:spPr>
          <a:xfrm>
            <a:off x="488949" y="1059689"/>
            <a:ext cx="8976167" cy="5597430"/>
          </a:xfrm>
          <a:prstGeom prst="rect">
            <a:avLst/>
          </a:prstGeom>
          <a:noFill/>
        </p:spPr>
        <p:txBody>
          <a:bodyPr wrap="square" lIns="0" tIns="0" rIns="0" bIns="0" rtlCol="0" anchor="t">
            <a:spAutoFit/>
          </a:bodyPr>
          <a:lstStyle/>
          <a:p>
            <a:pPr algn="just">
              <a:spcBef>
                <a:spcPts val="1000"/>
              </a:spcBef>
              <a:spcAft>
                <a:spcPts val="0"/>
              </a:spcAft>
              <a:buClr>
                <a:srgbClr val="DA5121"/>
              </a:buClr>
            </a:pPr>
            <a:r>
              <a:rPr lang="en-US" altLang="ja-JP" sz="1600" b="1" kern="100" dirty="0">
                <a:solidFill>
                  <a:srgbClr val="16375E"/>
                </a:solidFill>
                <a:latin typeface="Meiryo UI"/>
                <a:ea typeface="Meiryo UI"/>
                <a:cs typeface="Times New Roman"/>
              </a:rPr>
              <a:t>2022</a:t>
            </a:r>
            <a:r>
              <a:rPr lang="ja-JP" altLang="en-US" sz="1600" b="1" kern="100">
                <a:solidFill>
                  <a:srgbClr val="16375E"/>
                </a:solidFill>
                <a:effectLst/>
                <a:latin typeface="Meiryo UI"/>
                <a:ea typeface="Meiryo UI"/>
                <a:cs typeface="Times New Roman"/>
              </a:rPr>
              <a:t>年特集予定</a:t>
            </a:r>
            <a:endParaRPr lang="en-US" altLang="ja-JP" sz="1600" b="1" kern="100" dirty="0">
              <a:solidFill>
                <a:srgbClr val="16375E"/>
              </a:solidFill>
              <a:latin typeface="Meiryo UI"/>
              <a:ea typeface="Meiryo UI"/>
              <a:cs typeface="Times New Roman"/>
            </a:endParaRPr>
          </a:p>
          <a:p>
            <a:pPr algn="just">
              <a:spcBef>
                <a:spcPts val="1000"/>
              </a:spcBef>
              <a:buClr>
                <a:srgbClr val="DA5121"/>
              </a:buClr>
            </a:pPr>
            <a:r>
              <a:rPr lang="ja-JP" altLang="en-US" sz="1400" b="1" kern="100">
                <a:solidFill>
                  <a:srgbClr val="16375E"/>
                </a:solidFill>
                <a:latin typeface="Meiryo UI"/>
                <a:ea typeface="Meiryo UI"/>
                <a:cs typeface="Times New Roman"/>
              </a:rPr>
              <a:t>１月　　アクセサリー</a:t>
            </a:r>
          </a:p>
          <a:p>
            <a:pPr algn="just">
              <a:spcBef>
                <a:spcPts val="1000"/>
              </a:spcBef>
            </a:pPr>
            <a:r>
              <a:rPr lang="ja-JP" altLang="en-US" sz="1400" b="1" kern="100">
                <a:solidFill>
                  <a:srgbClr val="16375E"/>
                </a:solidFill>
                <a:latin typeface="Meiryo UI"/>
                <a:ea typeface="Meiryo UI"/>
                <a:cs typeface="Times New Roman"/>
              </a:rPr>
              <a:t>　　　　　新色物コスメ・美容器具</a:t>
            </a:r>
          </a:p>
          <a:p>
            <a:pPr algn="just">
              <a:spcBef>
                <a:spcPts val="1000"/>
              </a:spcBef>
              <a:buClr>
                <a:srgbClr val="DA5121"/>
              </a:buClr>
            </a:pPr>
            <a:r>
              <a:rPr lang="ja-JP" altLang="en-US" sz="1400" b="1" kern="100">
                <a:solidFill>
                  <a:srgbClr val="16375E"/>
                </a:solidFill>
                <a:latin typeface="Meiryo UI"/>
                <a:ea typeface="Meiryo UI"/>
                <a:cs typeface="Times New Roman"/>
              </a:rPr>
              <a:t>２月　  バッグ＆シューズ</a:t>
            </a:r>
          </a:p>
          <a:p>
            <a:pPr algn="just">
              <a:spcBef>
                <a:spcPts val="1000"/>
              </a:spcBef>
              <a:buClr>
                <a:srgbClr val="DA5121"/>
              </a:buClr>
            </a:pPr>
            <a:r>
              <a:rPr lang="ja-JP" altLang="en-US" sz="1400" b="1" kern="100">
                <a:solidFill>
                  <a:srgbClr val="16375E"/>
                </a:solidFill>
                <a:latin typeface="Meiryo UI"/>
                <a:ea typeface="Meiryo UI"/>
                <a:cs typeface="Times New Roman"/>
              </a:rPr>
              <a:t>３月　  ウォッチ＆ジュエリー</a:t>
            </a:r>
            <a:endParaRPr lang="ja-JP" altLang="en-US" sz="1400" b="1" kern="100">
              <a:solidFill>
                <a:srgbClr val="16375E"/>
              </a:solidFill>
              <a:latin typeface="Meiryo UI" panose="020B0604030504040204" pitchFamily="34" charset="-128"/>
              <a:ea typeface="Meiryo UI" panose="020B0604030504040204" pitchFamily="34" charset="-128"/>
              <a:cs typeface="Times New Roman" panose="02020603050405020304" pitchFamily="18" charset="0"/>
            </a:endParaRPr>
          </a:p>
          <a:p>
            <a:pPr algn="just">
              <a:spcBef>
                <a:spcPts val="1000"/>
              </a:spcBef>
            </a:pPr>
            <a:r>
              <a:rPr lang="ja-JP" altLang="en-US" sz="1400" b="1" kern="100">
                <a:solidFill>
                  <a:srgbClr val="16375E"/>
                </a:solidFill>
                <a:latin typeface="Meiryo UI"/>
                <a:ea typeface="Meiryo UI"/>
                <a:cs typeface="Times New Roman"/>
              </a:rPr>
              <a:t>　　　　　プレコレクション </a:t>
            </a:r>
          </a:p>
          <a:p>
            <a:pPr algn="just">
              <a:spcBef>
                <a:spcPts val="1000"/>
              </a:spcBef>
              <a:buClr>
                <a:srgbClr val="DA5121"/>
              </a:buClr>
            </a:pPr>
            <a:r>
              <a:rPr lang="ja-JP" altLang="en-US" sz="1400" b="1" kern="100">
                <a:solidFill>
                  <a:srgbClr val="16375E"/>
                </a:solidFill>
                <a:latin typeface="Meiryo UI"/>
                <a:ea typeface="Meiryo UI"/>
                <a:cs typeface="Times New Roman"/>
              </a:rPr>
              <a:t>４月　  ファッション</a:t>
            </a:r>
          </a:p>
          <a:p>
            <a:pPr algn="just">
              <a:spcBef>
                <a:spcPts val="1000"/>
              </a:spcBef>
              <a:spcAft>
                <a:spcPts val="0"/>
              </a:spcAft>
              <a:buClr>
                <a:srgbClr val="DA5121"/>
              </a:buClr>
            </a:pPr>
            <a:endParaRPr lang="en-US" altLang="ja-JP" sz="1600" kern="100" dirty="0">
              <a:solidFill>
                <a:srgbClr val="16375E"/>
              </a:solidFill>
              <a:latin typeface="Meiryo UI" panose="020B0604030504040204" pitchFamily="34" charset="-128"/>
              <a:ea typeface="Meiryo UI" panose="020B0604030504040204" pitchFamily="34" charset="-128"/>
              <a:cs typeface="Times New Roman" panose="02020603050405020304" pitchFamily="18" charset="0"/>
            </a:endParaRPr>
          </a:p>
          <a:p>
            <a:pPr algn="just">
              <a:spcBef>
                <a:spcPts val="1000"/>
              </a:spcBef>
              <a:spcAft>
                <a:spcPts val="0"/>
              </a:spcAft>
              <a:buClr>
                <a:srgbClr val="1E5780"/>
              </a:buClr>
            </a:pPr>
            <a:r>
              <a:rPr lang="ja-JP" altLang="en-US" sz="1600" b="1" kern="100" dirty="0">
                <a:solidFill>
                  <a:srgbClr val="16375E"/>
                </a:solidFill>
                <a:latin typeface="Meiryo UI" panose="020B0604030504040204" pitchFamily="34" charset="-128"/>
                <a:ea typeface="Meiryo UI" panose="020B0604030504040204" pitchFamily="34" charset="-128"/>
                <a:cs typeface="Times New Roman" panose="02020603050405020304" pitchFamily="18" charset="0"/>
              </a:rPr>
              <a:t>毎月更新される連載</a:t>
            </a:r>
            <a:endParaRPr lang="en-US" altLang="ja-JP" sz="1600" b="1" kern="100" dirty="0">
              <a:solidFill>
                <a:srgbClr val="16375E"/>
              </a:solidFill>
              <a:latin typeface="Meiryo UI" panose="020B0604030504040204" pitchFamily="34" charset="-128"/>
              <a:ea typeface="Meiryo UI" panose="020B0604030504040204" pitchFamily="34" charset="-128"/>
              <a:cs typeface="Times New Roman" panose="02020603050405020304" pitchFamily="18" charset="0"/>
            </a:endParaRPr>
          </a:p>
          <a:p>
            <a:pPr marL="285750" indent="-285750" fontAlgn="base">
              <a:lnSpc>
                <a:spcPct val="150000"/>
              </a:lnSpc>
              <a:buClr>
                <a:srgbClr val="1E5780"/>
              </a:buClr>
              <a:buFont typeface="Wingdings" panose="05000000000000000000" pitchFamily="2" charset="2"/>
              <a:buChar char="ü"/>
            </a:pPr>
            <a:endParaRPr lang="en-US" altLang="ja-JP" sz="1400" kern="100" dirty="0">
              <a:solidFill>
                <a:srgbClr val="16375E"/>
              </a:solidFill>
              <a:latin typeface="Meiryo UI"/>
              <a:ea typeface="Meiryo UI"/>
              <a:cs typeface="Times New Roman"/>
            </a:endParaRPr>
          </a:p>
          <a:p>
            <a:pPr marL="285750" indent="-285750">
              <a:lnSpc>
                <a:spcPct val="150000"/>
              </a:lnSpc>
              <a:buClr>
                <a:srgbClr val="1E5780"/>
              </a:buClr>
              <a:buFont typeface="Wingdings" panose="05000000000000000000" pitchFamily="2" charset="2"/>
              <a:buChar char="ü"/>
            </a:pPr>
            <a:r>
              <a:rPr lang="en-US" altLang="ja-JP" sz="1400" kern="100" dirty="0">
                <a:solidFill>
                  <a:srgbClr val="16375E"/>
                </a:solidFill>
                <a:latin typeface="Meiryo UI"/>
                <a:ea typeface="Meiryo UI"/>
                <a:cs typeface="Times New Roman"/>
              </a:rPr>
              <a:t>SDGs</a:t>
            </a:r>
            <a:r>
              <a:rPr lang="ja-JP" altLang="en-US" sz="1400" kern="100">
                <a:solidFill>
                  <a:srgbClr val="16375E"/>
                </a:solidFill>
                <a:latin typeface="Meiryo UI"/>
                <a:ea typeface="Meiryo UI"/>
                <a:cs typeface="Times New Roman"/>
              </a:rPr>
              <a:t>の「今」</a:t>
            </a:r>
            <a:endParaRPr lang="ja-JP">
              <a:solidFill>
                <a:srgbClr val="16375E"/>
              </a:solidFill>
              <a:latin typeface="Meiryo UI"/>
              <a:ea typeface="Meiryo UI"/>
              <a:cs typeface="Times New Roman"/>
            </a:endParaRPr>
          </a:p>
          <a:p>
            <a:pPr marL="285750" indent="-285750" fontAlgn="base">
              <a:lnSpc>
                <a:spcPct val="150000"/>
              </a:lnSpc>
              <a:buClr>
                <a:srgbClr val="1E5780"/>
              </a:buClr>
              <a:buFont typeface="Wingdings" panose="05000000000000000000" pitchFamily="2" charset="2"/>
              <a:buChar char="ü"/>
            </a:pPr>
            <a:r>
              <a:rPr lang="ja-JP" altLang="en-US" sz="1400" kern="100">
                <a:solidFill>
                  <a:srgbClr val="16375E"/>
                </a:solidFill>
                <a:latin typeface="Meiryo UI"/>
                <a:ea typeface="Meiryo UI"/>
                <a:cs typeface="Times New Roman"/>
              </a:rPr>
              <a:t>”マドモアゼルユリア”が指南する日本工芸</a:t>
            </a:r>
          </a:p>
          <a:p>
            <a:pPr marL="285750" indent="-285750" fontAlgn="base">
              <a:lnSpc>
                <a:spcPct val="150000"/>
              </a:lnSpc>
              <a:buClr>
                <a:srgbClr val="1E5780"/>
              </a:buClr>
              <a:buFont typeface="Wingdings" panose="05000000000000000000" pitchFamily="2" charset="2"/>
              <a:buChar char="ü"/>
            </a:pPr>
            <a:r>
              <a:rPr lang="ja-JP" altLang="en-US" sz="1400" kern="100">
                <a:solidFill>
                  <a:srgbClr val="16375E"/>
                </a:solidFill>
                <a:latin typeface="Meiryo UI"/>
                <a:ea typeface="Meiryo UI"/>
                <a:cs typeface="Times New Roman"/>
              </a:rPr>
              <a:t>家飲みが楽しくなる！　お酒に合う絶品お取り寄せグルメ　</a:t>
            </a:r>
          </a:p>
          <a:p>
            <a:pPr marL="285750" indent="-285750" fontAlgn="base">
              <a:lnSpc>
                <a:spcPct val="150000"/>
              </a:lnSpc>
              <a:buClr>
                <a:srgbClr val="1E5780"/>
              </a:buClr>
              <a:buFont typeface="Wingdings" panose="05000000000000000000" pitchFamily="2" charset="2"/>
              <a:buChar char="ü"/>
            </a:pPr>
            <a:r>
              <a:rPr lang="ja-JP" altLang="en-US" sz="1400" kern="100">
                <a:solidFill>
                  <a:srgbClr val="16375E"/>
                </a:solidFill>
                <a:latin typeface="Meiryo UI"/>
                <a:ea typeface="Meiryo UI"/>
                <a:cs typeface="Times New Roman"/>
              </a:rPr>
              <a:t>立田敦子の「話題の映画を原作で深掘り！」</a:t>
            </a:r>
          </a:p>
          <a:p>
            <a:pPr marL="285750" indent="-285750" fontAlgn="base">
              <a:lnSpc>
                <a:spcPct val="150000"/>
              </a:lnSpc>
              <a:buClr>
                <a:srgbClr val="1E5780"/>
              </a:buClr>
              <a:buFont typeface="Wingdings" panose="05000000000000000000" pitchFamily="2" charset="2"/>
              <a:buChar char="ü"/>
            </a:pPr>
            <a:r>
              <a:rPr lang="ja-JP" altLang="en-US" sz="1400" kern="100">
                <a:solidFill>
                  <a:srgbClr val="16375E"/>
                </a:solidFill>
                <a:latin typeface="Meiryo UI"/>
                <a:ea typeface="Meiryo UI"/>
                <a:cs typeface="Times New Roman"/>
              </a:rPr>
              <a:t>カラーセラピスト志村香織の開運ガイド</a:t>
            </a:r>
          </a:p>
          <a:p>
            <a:pPr marL="285750" indent="-285750" fontAlgn="base">
              <a:lnSpc>
                <a:spcPct val="150000"/>
              </a:lnSpc>
              <a:buClr>
                <a:srgbClr val="1E5780"/>
              </a:buClr>
              <a:buFont typeface="Wingdings" panose="05000000000000000000" pitchFamily="2" charset="2"/>
              <a:buChar char="ü"/>
            </a:pPr>
            <a:r>
              <a:rPr lang="ja-JP" altLang="en-US" sz="1400" kern="100">
                <a:solidFill>
                  <a:srgbClr val="16375E"/>
                </a:solidFill>
                <a:latin typeface="Meiryo UI"/>
                <a:ea typeface="Meiryo UI"/>
                <a:cs typeface="Times New Roman"/>
              </a:rPr>
              <a:t>心で読む大人のためのこどもの本 　</a:t>
            </a:r>
          </a:p>
          <a:p>
            <a:pPr fontAlgn="base">
              <a:lnSpc>
                <a:spcPct val="150000"/>
              </a:lnSpc>
              <a:buClr>
                <a:srgbClr val="1E5780"/>
              </a:buClr>
            </a:pPr>
            <a:endParaRPr lang="ja-JP" altLang="en-US" sz="1400" kern="100" dirty="0">
              <a:solidFill>
                <a:srgbClr val="16375E"/>
              </a:solidFill>
              <a:latin typeface="Meiryo UI" panose="020B0604030504040204" pitchFamily="34" charset="-128"/>
              <a:ea typeface="Meiryo UI" panose="020B0604030504040204" pitchFamily="34" charset="-128"/>
              <a:cs typeface="Times New Roman" panose="02020603050405020304" pitchFamily="18" charset="0"/>
            </a:endParaRPr>
          </a:p>
        </p:txBody>
      </p:sp>
      <p:pic>
        <p:nvPicPr>
          <p:cNvPr id="2" name="図 2">
            <a:extLst>
              <a:ext uri="{FF2B5EF4-FFF2-40B4-BE49-F238E27FC236}">
                <a16:creationId xmlns:a16="http://schemas.microsoft.com/office/drawing/2014/main" id="{F711D11C-8E4E-4D7E-80B8-3211B3322F0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224430" y="4494947"/>
            <a:ext cx="1593012" cy="1593012"/>
          </a:xfrm>
          <a:prstGeom prst="rect">
            <a:avLst/>
          </a:prstGeom>
        </p:spPr>
      </p:pic>
      <p:pic>
        <p:nvPicPr>
          <p:cNvPr id="3" name="図 3" descr="木製テーブルの上にあるいろんな食べ物&#10;&#10;説明は自動で生成されたものです">
            <a:extLst>
              <a:ext uri="{FF2B5EF4-FFF2-40B4-BE49-F238E27FC236}">
                <a16:creationId xmlns:a16="http://schemas.microsoft.com/office/drawing/2014/main" id="{47FC7DFF-F244-4621-906A-BB4EF7D6F356}"/>
              </a:ext>
            </a:extLst>
          </p:cNvPr>
          <p:cNvPicPr>
            <a:picLocks noChangeAspect="1"/>
          </p:cNvPicPr>
          <p:nvPr/>
        </p:nvPicPr>
        <p:blipFill>
          <a:blip r:embed="rId4"/>
          <a:stretch>
            <a:fillRect/>
          </a:stretch>
        </p:blipFill>
        <p:spPr>
          <a:xfrm>
            <a:off x="6964090" y="4259159"/>
            <a:ext cx="2743200" cy="1828800"/>
          </a:xfrm>
          <a:prstGeom prst="rect">
            <a:avLst/>
          </a:prstGeom>
        </p:spPr>
      </p:pic>
      <p:pic>
        <p:nvPicPr>
          <p:cNvPr id="4" name="図 4" descr="屋内, テーブル, 座る, 電話 が含まれている画像&#10;&#10;説明は自動で生成されたものです">
            <a:extLst>
              <a:ext uri="{FF2B5EF4-FFF2-40B4-BE49-F238E27FC236}">
                <a16:creationId xmlns:a16="http://schemas.microsoft.com/office/drawing/2014/main" id="{B21236EB-D329-4332-9317-B3CF67E5DCA4}"/>
              </a:ext>
            </a:extLst>
          </p:cNvPr>
          <p:cNvPicPr>
            <a:picLocks noChangeAspect="1"/>
          </p:cNvPicPr>
          <p:nvPr/>
        </p:nvPicPr>
        <p:blipFill>
          <a:blip r:embed="rId5"/>
          <a:stretch>
            <a:fillRect/>
          </a:stretch>
        </p:blipFill>
        <p:spPr>
          <a:xfrm>
            <a:off x="3581400" y="1599602"/>
            <a:ext cx="2743200" cy="1828800"/>
          </a:xfrm>
          <a:prstGeom prst="rect">
            <a:avLst/>
          </a:prstGeom>
        </p:spPr>
      </p:pic>
      <p:pic>
        <p:nvPicPr>
          <p:cNvPr id="5" name="図 5">
            <a:extLst>
              <a:ext uri="{FF2B5EF4-FFF2-40B4-BE49-F238E27FC236}">
                <a16:creationId xmlns:a16="http://schemas.microsoft.com/office/drawing/2014/main" id="{084F9F53-D7B9-4B78-A24B-7C755963FBAD}"/>
              </a:ext>
            </a:extLst>
          </p:cNvPr>
          <p:cNvPicPr>
            <a:picLocks noChangeAspect="1"/>
          </p:cNvPicPr>
          <p:nvPr/>
        </p:nvPicPr>
        <p:blipFill>
          <a:blip r:embed="rId6"/>
          <a:stretch>
            <a:fillRect/>
          </a:stretch>
        </p:blipFill>
        <p:spPr>
          <a:xfrm>
            <a:off x="6428117" y="1211414"/>
            <a:ext cx="3318294" cy="2216988"/>
          </a:xfrm>
          <a:prstGeom prst="rect">
            <a:avLst/>
          </a:prstGeom>
        </p:spPr>
      </p:pic>
    </p:spTree>
    <p:extLst>
      <p:ext uri="{BB962C8B-B14F-4D97-AF65-F5344CB8AC3E}">
        <p14:creationId xmlns:p14="http://schemas.microsoft.com/office/powerpoint/2010/main" val="23888299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ADFA18B7-EF3D-4050-8D07-5CFEEFA0D58E}"/>
              </a:ext>
            </a:extLst>
          </p:cNvPr>
          <p:cNvGraphicFramePr>
            <a:graphicFrameLocks noGrp="1"/>
          </p:cNvGraphicFramePr>
          <p:nvPr>
            <p:extLst>
              <p:ext uri="{D42A27DB-BD31-4B8C-83A1-F6EECF244321}">
                <p14:modId xmlns:p14="http://schemas.microsoft.com/office/powerpoint/2010/main" val="791845226"/>
              </p:ext>
            </p:extLst>
          </p:nvPr>
        </p:nvGraphicFramePr>
        <p:xfrm>
          <a:off x="563110" y="4495869"/>
          <a:ext cx="6352480" cy="1585714"/>
        </p:xfrm>
        <a:graphic>
          <a:graphicData uri="http://schemas.openxmlformats.org/drawingml/2006/table">
            <a:tbl>
              <a:tblPr/>
              <a:tblGrid>
                <a:gridCol w="1883424">
                  <a:extLst>
                    <a:ext uri="{9D8B030D-6E8A-4147-A177-3AD203B41FA5}">
                      <a16:colId xmlns:a16="http://schemas.microsoft.com/office/drawing/2014/main" val="2089538937"/>
                    </a:ext>
                  </a:extLst>
                </a:gridCol>
                <a:gridCol w="1847668">
                  <a:extLst>
                    <a:ext uri="{9D8B030D-6E8A-4147-A177-3AD203B41FA5}">
                      <a16:colId xmlns:a16="http://schemas.microsoft.com/office/drawing/2014/main" val="2184845678"/>
                    </a:ext>
                  </a:extLst>
                </a:gridCol>
                <a:gridCol w="1396758">
                  <a:extLst>
                    <a:ext uri="{9D8B030D-6E8A-4147-A177-3AD203B41FA5}">
                      <a16:colId xmlns:a16="http://schemas.microsoft.com/office/drawing/2014/main" val="3770968502"/>
                    </a:ext>
                  </a:extLst>
                </a:gridCol>
                <a:gridCol w="743173">
                  <a:extLst>
                    <a:ext uri="{9D8B030D-6E8A-4147-A177-3AD203B41FA5}">
                      <a16:colId xmlns:a16="http://schemas.microsoft.com/office/drawing/2014/main" val="3158410436"/>
                    </a:ext>
                  </a:extLst>
                </a:gridCol>
                <a:gridCol w="481457">
                  <a:extLst>
                    <a:ext uri="{9D8B030D-6E8A-4147-A177-3AD203B41FA5}">
                      <a16:colId xmlns:a16="http://schemas.microsoft.com/office/drawing/2014/main" val="495814062"/>
                    </a:ext>
                  </a:extLst>
                </a:gridCol>
              </a:tblGrid>
              <a:tr h="153998">
                <a:tc gridSpan="2">
                  <a:txBody>
                    <a:bodyPr/>
                    <a:lstStyle/>
                    <a:p>
                      <a:pPr algn="l" fontAlgn="ctr"/>
                      <a:r>
                        <a:rPr lang="en-US" sz="900" b="1" i="0" u="none" strike="noStrike" dirty="0">
                          <a:solidFill>
                            <a:srgbClr val="003963"/>
                          </a:solidFill>
                          <a:effectLst/>
                          <a:latin typeface="Meiryo UI"/>
                          <a:ea typeface="Meiryo UI"/>
                        </a:rPr>
                        <a:t>SPIRE STANDARD TIEUP </a:t>
                      </a:r>
                      <a:r>
                        <a:rPr lang="ja-JP" altLang="en-US" sz="900" b="1" i="0" u="none" strike="noStrike">
                          <a:solidFill>
                            <a:srgbClr val="003963"/>
                          </a:solidFill>
                          <a:effectLst/>
                          <a:latin typeface="Meiryo UI"/>
                          <a:ea typeface="Meiryo UI"/>
                        </a:rPr>
                        <a:t>誘導プラン</a:t>
                      </a:r>
                    </a:p>
                  </a:txBody>
                  <a:tcPr marL="0" marR="0" marT="0" marB="0" anchor="ctr">
                    <a:lnL>
                      <a:noFill/>
                    </a:lnL>
                    <a:lnR>
                      <a:noFill/>
                    </a:lnR>
                    <a:lnT>
                      <a:noFill/>
                    </a:lnT>
                    <a:lnB w="6350" cap="flat" cmpd="sng" algn="ctr">
                      <a:solidFill>
                        <a:srgbClr val="003963"/>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900" b="1" i="0" u="none" strike="noStrike">
                        <a:solidFill>
                          <a:srgbClr val="000000"/>
                        </a:solidFill>
                        <a:effectLst/>
                        <a:latin typeface="Meiryo UI" panose="020B0604030504040204" pitchFamily="34" charset="-128"/>
                        <a:ea typeface="Meiryo UI" panose="020B0604030504040204" pitchFamily="34" charset="-128"/>
                      </a:endParaRPr>
                    </a:p>
                  </a:txBody>
                  <a:tcPr marL="0" marR="0" marT="0" marB="0" anchor="ctr">
                    <a:lnL>
                      <a:noFill/>
                    </a:lnL>
                    <a:lnR>
                      <a:noFill/>
                    </a:lnR>
                    <a:lnT>
                      <a:noFill/>
                    </a:lnT>
                    <a:lnB w="6350" cap="flat" cmpd="sng" algn="ctr">
                      <a:solidFill>
                        <a:srgbClr val="003963"/>
                      </a:solidFill>
                      <a:prstDash val="solid"/>
                      <a:round/>
                      <a:headEnd type="none" w="med" len="med"/>
                      <a:tailEnd type="none" w="med" len="med"/>
                    </a:lnB>
                  </a:tcPr>
                </a:tc>
                <a:tc>
                  <a:txBody>
                    <a:bodyPr/>
                    <a:lstStyle/>
                    <a:p>
                      <a:pPr algn="ctr" fontAlgn="ctr"/>
                      <a:endParaRPr lang="ja-JP" altLang="en-US" sz="900" b="1" i="0" u="none" strike="noStrike">
                        <a:solidFill>
                          <a:srgbClr val="000000"/>
                        </a:solidFill>
                        <a:effectLst/>
                        <a:latin typeface="Meiryo UI" panose="020B0604030504040204" pitchFamily="34" charset="-128"/>
                        <a:ea typeface="Meiryo UI" panose="020B0604030504040204" pitchFamily="34" charset="-128"/>
                      </a:endParaRPr>
                    </a:p>
                  </a:txBody>
                  <a:tcPr marL="0" marR="0" marT="0" marB="0" anchor="ctr">
                    <a:lnL>
                      <a:noFill/>
                    </a:lnL>
                    <a:lnR>
                      <a:noFill/>
                    </a:lnR>
                    <a:lnT>
                      <a:noFill/>
                    </a:lnT>
                    <a:lnB w="6350" cap="flat" cmpd="sng" algn="ctr">
                      <a:solidFill>
                        <a:srgbClr val="003963"/>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Meiryo UI" panose="020B0604030504040204" pitchFamily="34" charset="-128"/>
                        <a:ea typeface="Meiryo UI" panose="020B0604030504040204" pitchFamily="34" charset="-128"/>
                      </a:endParaRPr>
                    </a:p>
                  </a:txBody>
                  <a:tcPr marL="0" marR="0" marT="0" marB="0" anchor="ctr">
                    <a:lnL>
                      <a:noFill/>
                    </a:lnL>
                    <a:lnR>
                      <a:noFill/>
                    </a:lnR>
                    <a:lnT>
                      <a:noFill/>
                    </a:lnT>
                    <a:lnB w="6350" cap="flat" cmpd="sng" algn="ctr">
                      <a:solidFill>
                        <a:srgbClr val="003963"/>
                      </a:solidFill>
                      <a:prstDash val="solid"/>
                      <a:round/>
                      <a:headEnd type="none" w="med" len="med"/>
                      <a:tailEnd type="none" w="med" len="med"/>
                    </a:lnB>
                  </a:tcPr>
                </a:tc>
                <a:extLst>
                  <a:ext uri="{0D108BD9-81ED-4DB2-BD59-A6C34878D82A}">
                    <a16:rowId xmlns:a16="http://schemas.microsoft.com/office/drawing/2014/main" val="3800278891"/>
                  </a:ext>
                </a:extLst>
              </a:tr>
              <a:tr h="250247">
                <a:tc>
                  <a:txBody>
                    <a:bodyPr/>
                    <a:lstStyle/>
                    <a:p>
                      <a:pPr algn="ctr" fontAlgn="ctr"/>
                      <a:r>
                        <a:rPr lang="ja-JP" altLang="en-US" sz="900" b="1" i="0" u="none" strike="noStrike">
                          <a:solidFill>
                            <a:srgbClr val="FFFFFF"/>
                          </a:solidFill>
                          <a:effectLst/>
                          <a:latin typeface="Meiryo UI" panose="020B0604030504040204" pitchFamily="34" charset="-128"/>
                          <a:ea typeface="Meiryo UI" panose="020B0604030504040204" pitchFamily="34" charset="-128"/>
                        </a:rPr>
                        <a:t>サイト名</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solidFill>
                      <a:srgbClr val="1E5780"/>
                    </a:solidFill>
                  </a:tcPr>
                </a:tc>
                <a:tc>
                  <a:txBody>
                    <a:bodyPr/>
                    <a:lstStyle/>
                    <a:p>
                      <a:pPr algn="ctr" fontAlgn="ctr"/>
                      <a:r>
                        <a:rPr lang="ja-JP" altLang="en-US" sz="900" b="1" i="0" u="none" strike="noStrike">
                          <a:solidFill>
                            <a:srgbClr val="FFFFFF"/>
                          </a:solidFill>
                          <a:effectLst/>
                          <a:latin typeface="Meiryo UI" panose="020B0604030504040204" pitchFamily="34" charset="-128"/>
                          <a:ea typeface="Meiryo UI" panose="020B0604030504040204" pitchFamily="34" charset="-128"/>
                        </a:rPr>
                        <a:t>メニュー</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solidFill>
                      <a:srgbClr val="1E5780"/>
                    </a:solidFill>
                  </a:tcPr>
                </a:tc>
                <a:tc>
                  <a:txBody>
                    <a:bodyPr/>
                    <a:lstStyle/>
                    <a:p>
                      <a:pPr algn="ctr" fontAlgn="ctr"/>
                      <a:r>
                        <a:rPr lang="ja-JP" altLang="en-US" sz="900" b="1" i="0" u="none" strike="noStrike">
                          <a:solidFill>
                            <a:srgbClr val="FFFFFF"/>
                          </a:solidFill>
                          <a:effectLst/>
                          <a:latin typeface="Meiryo UI" panose="020B0604030504040204" pitchFamily="34" charset="-128"/>
                          <a:ea typeface="Meiryo UI" panose="020B0604030504040204" pitchFamily="34" charset="-128"/>
                        </a:rPr>
                        <a:t>条件</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solidFill>
                      <a:srgbClr val="1E5780"/>
                    </a:solidFill>
                  </a:tcPr>
                </a:tc>
                <a:tc>
                  <a:txBody>
                    <a:bodyPr/>
                    <a:lstStyle/>
                    <a:p>
                      <a:pPr algn="ctr" fontAlgn="ctr"/>
                      <a:r>
                        <a:rPr lang="ja-JP" altLang="en-US" sz="900" b="1" i="0" u="none" strike="noStrike">
                          <a:solidFill>
                            <a:srgbClr val="FFFFFF"/>
                          </a:solidFill>
                          <a:effectLst/>
                          <a:latin typeface="Meiryo UI" panose="020B0604030504040204" pitchFamily="34" charset="-128"/>
                          <a:ea typeface="Meiryo UI" panose="020B0604030504040204" pitchFamily="34" charset="-128"/>
                        </a:rPr>
                        <a:t>掲載量</a:t>
                      </a:r>
                      <a:endParaRPr lang="en-US" altLang="ja-JP" sz="900" b="1" i="0" u="none" strike="noStrike" dirty="0">
                        <a:solidFill>
                          <a:srgbClr val="FFFFFF"/>
                        </a:solidFill>
                        <a:effectLst/>
                        <a:latin typeface="Meiryo UI" panose="020B0604030504040204" pitchFamily="34" charset="-128"/>
                        <a:ea typeface="Meiryo UI" panose="020B0604030504040204" pitchFamily="34" charset="-128"/>
                      </a:endParaRPr>
                    </a:p>
                    <a:p>
                      <a:pPr algn="ctr" fontAlgn="ctr"/>
                      <a:r>
                        <a:rPr lang="ja-JP" altLang="en-US" sz="900" b="1" i="0" u="none" strike="noStrike">
                          <a:solidFill>
                            <a:srgbClr val="FFFFFF"/>
                          </a:solidFill>
                          <a:effectLst/>
                          <a:latin typeface="Meiryo UI" panose="020B0604030504040204" pitchFamily="34" charset="-128"/>
                          <a:ea typeface="Meiryo UI" panose="020B0604030504040204" pitchFamily="34" charset="-128"/>
                        </a:rPr>
                        <a:t>（</a:t>
                      </a:r>
                      <a:r>
                        <a:rPr lang="en-US" sz="900" b="1" i="0" u="none" strike="noStrike" dirty="0">
                          <a:solidFill>
                            <a:srgbClr val="FFFFFF"/>
                          </a:solidFill>
                          <a:effectLst/>
                          <a:latin typeface="Meiryo UI" panose="020B0604030504040204" pitchFamily="34" charset="-128"/>
                          <a:ea typeface="Meiryo UI" panose="020B0604030504040204" pitchFamily="34" charset="-128"/>
                        </a:rPr>
                        <a:t>imp）</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solidFill>
                      <a:srgbClr val="1E5780"/>
                    </a:solidFill>
                  </a:tcPr>
                </a:tc>
                <a:tc>
                  <a:txBody>
                    <a:bodyPr/>
                    <a:lstStyle/>
                    <a:p>
                      <a:pPr algn="ctr" fontAlgn="ctr"/>
                      <a:r>
                        <a:rPr lang="ja-JP" altLang="en-US" sz="900" b="1" i="0" u="none" strike="noStrike">
                          <a:solidFill>
                            <a:srgbClr val="FFFFFF"/>
                          </a:solidFill>
                          <a:effectLst/>
                          <a:latin typeface="Meiryo UI" panose="020B0604030504040204" pitchFamily="34" charset="-128"/>
                          <a:ea typeface="Meiryo UI" panose="020B0604030504040204" pitchFamily="34" charset="-128"/>
                        </a:rPr>
                        <a:t>形態</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solidFill>
                      <a:srgbClr val="1E5780"/>
                    </a:solidFill>
                  </a:tcPr>
                </a:tc>
                <a:extLst>
                  <a:ext uri="{0D108BD9-81ED-4DB2-BD59-A6C34878D82A}">
                    <a16:rowId xmlns:a16="http://schemas.microsoft.com/office/drawing/2014/main" val="200396289"/>
                  </a:ext>
                </a:extLst>
              </a:tr>
              <a:tr h="250247">
                <a:tc>
                  <a:txBody>
                    <a:bodyPr/>
                    <a:lstStyle/>
                    <a:p>
                      <a:pPr algn="ctr" fontAlgn="ctr"/>
                      <a:r>
                        <a:rPr lang="ja-JP" altLang="en-US" sz="900" b="1" i="0" u="none" strike="noStrike">
                          <a:solidFill>
                            <a:srgbClr val="16375E"/>
                          </a:solidFill>
                          <a:effectLst/>
                          <a:latin typeface="Meiryo UI" panose="020B0604030504040204" pitchFamily="34" charset="-128"/>
                          <a:ea typeface="Meiryo UI" panose="020B0604030504040204" pitchFamily="34" charset="-128"/>
                        </a:rPr>
                        <a:t>日経電子版／</a:t>
                      </a:r>
                      <a:r>
                        <a:rPr lang="en-US" sz="900" b="1" i="0" u="none" strike="noStrike" dirty="0">
                          <a:solidFill>
                            <a:srgbClr val="16375E"/>
                          </a:solidFill>
                          <a:effectLst/>
                          <a:latin typeface="Meiryo UI" panose="020B0604030504040204" pitchFamily="34" charset="-128"/>
                          <a:ea typeface="Meiryo UI" panose="020B0604030504040204" pitchFamily="34" charset="-128"/>
                        </a:rPr>
                        <a:t>NIKKEI STYLE</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tcPr>
                </a:tc>
                <a:tc>
                  <a:txBody>
                    <a:bodyPr/>
                    <a:lstStyle/>
                    <a:p>
                      <a:pPr algn="ctr" fontAlgn="ctr"/>
                      <a:r>
                        <a:rPr lang="en-US" sz="900" b="1" i="0" u="none" strike="noStrike" dirty="0">
                          <a:solidFill>
                            <a:srgbClr val="16375E"/>
                          </a:solidFill>
                          <a:effectLst/>
                          <a:latin typeface="Meiryo UI" panose="020B0604030504040204" pitchFamily="34" charset="-128"/>
                          <a:ea typeface="Meiryo UI" panose="020B0604030504040204" pitchFamily="34" charset="-128"/>
                        </a:rPr>
                        <a:t>Run of NIKKEI </a:t>
                      </a:r>
                      <a:r>
                        <a:rPr lang="ja-JP" altLang="en-US" sz="900" b="1" i="0" u="none" strike="noStrike">
                          <a:solidFill>
                            <a:srgbClr val="16375E"/>
                          </a:solidFill>
                          <a:effectLst/>
                          <a:latin typeface="Meiryo UI" panose="020B0604030504040204" pitchFamily="34" charset="-128"/>
                          <a:ea typeface="Meiryo UI" panose="020B0604030504040204" pitchFamily="34" charset="-128"/>
                        </a:rPr>
                        <a:t>インフィード広告</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tcPr>
                </a:tc>
                <a:tc>
                  <a:txBody>
                    <a:bodyPr/>
                    <a:lstStyle/>
                    <a:p>
                      <a:pPr algn="ctr" fontAlgn="ctr"/>
                      <a:r>
                        <a:rPr lang="en-US" sz="900" b="1" i="0" u="none" strike="noStrike" dirty="0">
                          <a:solidFill>
                            <a:srgbClr val="16375E"/>
                          </a:solidFill>
                          <a:effectLst/>
                          <a:latin typeface="Meiryo UI" panose="020B0604030504040204" pitchFamily="34" charset="-128"/>
                          <a:ea typeface="Meiryo UI" panose="020B0604030504040204" pitchFamily="34" charset="-128"/>
                        </a:rPr>
                        <a:t>SP</a:t>
                      </a:r>
                      <a:r>
                        <a:rPr lang="ja-JP" altLang="en-US" sz="900" b="1" i="0" u="none" strike="noStrike">
                          <a:solidFill>
                            <a:srgbClr val="16375E"/>
                          </a:solidFill>
                          <a:effectLst/>
                          <a:latin typeface="Meiryo UI" panose="020B0604030504040204" pitchFamily="34" charset="-128"/>
                          <a:ea typeface="Meiryo UI" panose="020B0604030504040204" pitchFamily="34" charset="-128"/>
                        </a:rPr>
                        <a:t>指定</a:t>
                      </a:r>
                      <a:r>
                        <a:rPr lang="en-US" altLang="ja-JP" sz="900" b="1" i="0" u="none" strike="noStrike" dirty="0">
                          <a:solidFill>
                            <a:srgbClr val="16375E"/>
                          </a:solidFill>
                          <a:effectLst/>
                          <a:latin typeface="Meiryo UI" panose="020B0604030504040204" pitchFamily="34" charset="-128"/>
                          <a:ea typeface="Meiryo UI" panose="020B0604030504040204" pitchFamily="34" charset="-128"/>
                        </a:rPr>
                        <a:t>×</a:t>
                      </a:r>
                      <a:r>
                        <a:rPr lang="ja-JP" altLang="en-US" sz="900" b="1" i="0" u="none" strike="noStrike">
                          <a:solidFill>
                            <a:srgbClr val="16375E"/>
                          </a:solidFill>
                          <a:effectLst/>
                          <a:latin typeface="Meiryo UI" panose="020B0604030504040204" pitchFamily="34" charset="-128"/>
                          <a:ea typeface="Meiryo UI" panose="020B0604030504040204" pitchFamily="34" charset="-128"/>
                        </a:rPr>
                        <a:t>女性</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tcPr>
                </a:tc>
                <a:tc>
                  <a:txBody>
                    <a:bodyPr/>
                    <a:lstStyle/>
                    <a:p>
                      <a:pPr algn="ctr" fontAlgn="ctr"/>
                      <a:r>
                        <a:rPr lang="en-US" altLang="ja-JP" sz="900" b="1" i="0" u="none" strike="noStrike" dirty="0">
                          <a:solidFill>
                            <a:srgbClr val="16375E"/>
                          </a:solidFill>
                          <a:effectLst/>
                          <a:latin typeface="Meiryo UI"/>
                          <a:ea typeface="Meiryo UI"/>
                        </a:rPr>
                        <a:t>700,000</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tcPr>
                </a:tc>
                <a:tc>
                  <a:txBody>
                    <a:bodyPr/>
                    <a:lstStyle/>
                    <a:p>
                      <a:pPr algn="ctr" fontAlgn="ctr"/>
                      <a:r>
                        <a:rPr lang="ja-JP" altLang="en-US" sz="900" b="1" i="0" u="none" strike="noStrike">
                          <a:solidFill>
                            <a:srgbClr val="16375E"/>
                          </a:solidFill>
                          <a:effectLst/>
                          <a:latin typeface="Meiryo UI" panose="020B0604030504040204" pitchFamily="34" charset="-128"/>
                          <a:ea typeface="Meiryo UI" panose="020B0604030504040204" pitchFamily="34" charset="-128"/>
                        </a:rPr>
                        <a:t>保証</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tcPr>
                </a:tc>
                <a:extLst>
                  <a:ext uri="{0D108BD9-81ED-4DB2-BD59-A6C34878D82A}">
                    <a16:rowId xmlns:a16="http://schemas.microsoft.com/office/drawing/2014/main" val="1002365244"/>
                  </a:ext>
                </a:extLst>
              </a:tr>
              <a:tr h="250247">
                <a:tc>
                  <a:txBody>
                    <a:bodyPr/>
                    <a:lstStyle/>
                    <a:p>
                      <a:pPr algn="ctr" fontAlgn="ctr"/>
                      <a:r>
                        <a:rPr lang="ja-JP" altLang="en-US" sz="900" b="1" i="0" u="none" strike="noStrike">
                          <a:solidFill>
                            <a:srgbClr val="16375E"/>
                          </a:solidFill>
                          <a:effectLst/>
                          <a:latin typeface="Meiryo UI" panose="020B0604030504040204" pitchFamily="34" charset="-128"/>
                          <a:ea typeface="Meiryo UI" panose="020B0604030504040204" pitchFamily="34" charset="-128"/>
                        </a:rPr>
                        <a:t>日経電子版／</a:t>
                      </a:r>
                      <a:r>
                        <a:rPr lang="en-US" sz="900" b="1" i="0" u="none" strike="noStrike" dirty="0">
                          <a:solidFill>
                            <a:srgbClr val="16375E"/>
                          </a:solidFill>
                          <a:effectLst/>
                          <a:latin typeface="Meiryo UI" panose="020B0604030504040204" pitchFamily="34" charset="-128"/>
                          <a:ea typeface="Meiryo UI" panose="020B0604030504040204" pitchFamily="34" charset="-128"/>
                        </a:rPr>
                        <a:t>NIKKEI STYLE</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tcPr>
                </a:tc>
                <a:tc>
                  <a:txBody>
                    <a:bodyPr/>
                    <a:lstStyle/>
                    <a:p>
                      <a:pPr algn="ctr" fontAlgn="ctr"/>
                      <a:r>
                        <a:rPr lang="ja-JP" altLang="en-US" sz="900" b="1" i="0" u="none" strike="noStrike">
                          <a:solidFill>
                            <a:srgbClr val="16375E"/>
                          </a:solidFill>
                          <a:effectLst/>
                          <a:latin typeface="Meiryo UI" panose="020B0604030504040204" pitchFamily="34" charset="-128"/>
                          <a:ea typeface="Meiryo UI" panose="020B0604030504040204" pitchFamily="34" charset="-128"/>
                        </a:rPr>
                        <a:t>タイアップ特別誘導枠</a:t>
                      </a:r>
                      <a:r>
                        <a:rPr lang="en-US" altLang="ja-JP" sz="700" b="1" i="0" u="none" strike="noStrike" dirty="0">
                          <a:solidFill>
                            <a:srgbClr val="DA5121"/>
                          </a:solidFill>
                          <a:effectLst/>
                          <a:latin typeface="Meiryo UI" panose="020B0604030504040204" pitchFamily="34" charset="-128"/>
                          <a:ea typeface="Meiryo UI" panose="020B0604030504040204" pitchFamily="34" charset="-128"/>
                        </a:rPr>
                        <a:t>※</a:t>
                      </a:r>
                      <a:r>
                        <a:rPr lang="ja-JP" altLang="en-US" sz="700" b="1" i="0" u="none" strike="noStrike">
                          <a:solidFill>
                            <a:srgbClr val="DA5121"/>
                          </a:solidFill>
                          <a:effectLst/>
                          <a:latin typeface="Meiryo UI" panose="020B0604030504040204" pitchFamily="34" charset="-128"/>
                          <a:ea typeface="Meiryo UI" panose="020B0604030504040204" pitchFamily="34" charset="-128"/>
                        </a:rPr>
                        <a:t>１</a:t>
                      </a:r>
                      <a:endParaRPr lang="ja-JP" altLang="en-US" sz="900" b="1" i="0" u="none" strike="noStrike">
                        <a:solidFill>
                          <a:srgbClr val="DA5121"/>
                        </a:solidFill>
                        <a:effectLst/>
                        <a:latin typeface="Meiryo UI" panose="020B0604030504040204" pitchFamily="34" charset="-128"/>
                        <a:ea typeface="Meiryo UI" panose="020B0604030504040204" pitchFamily="34" charset="-128"/>
                      </a:endParaRP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tcPr>
                </a:tc>
                <a:tc>
                  <a:txBody>
                    <a:bodyPr/>
                    <a:lstStyle/>
                    <a:p>
                      <a:pPr algn="ctr" fontAlgn="ctr"/>
                      <a:r>
                        <a:rPr lang="en-US" sz="900" b="1" i="0" u="none" strike="noStrike" dirty="0">
                          <a:solidFill>
                            <a:srgbClr val="16375E"/>
                          </a:solidFill>
                          <a:effectLst/>
                          <a:latin typeface="Meiryo UI" panose="020B0604030504040204" pitchFamily="34" charset="-128"/>
                          <a:ea typeface="Meiryo UI" panose="020B0604030504040204" pitchFamily="34" charset="-128"/>
                        </a:rPr>
                        <a:t>PC/SP</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tcPr>
                </a:tc>
                <a:tc>
                  <a:txBody>
                    <a:bodyPr/>
                    <a:lstStyle/>
                    <a:p>
                      <a:pPr algn="ctr" fontAlgn="ctr"/>
                      <a:r>
                        <a:rPr lang="en-US" altLang="ja-JP" sz="900" b="1" i="0" u="none" strike="noStrike" dirty="0">
                          <a:solidFill>
                            <a:srgbClr val="003963"/>
                          </a:solidFill>
                          <a:effectLst/>
                          <a:latin typeface="Meiryo UI"/>
                          <a:ea typeface="Meiryo UI"/>
                        </a:rPr>
                        <a:t>1,500,000</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tcPr>
                </a:tc>
                <a:tc>
                  <a:txBody>
                    <a:bodyPr/>
                    <a:lstStyle/>
                    <a:p>
                      <a:pPr algn="ctr" fontAlgn="ctr"/>
                      <a:r>
                        <a:rPr lang="ja-JP" altLang="en-US" sz="900" b="1" i="0" u="none" strike="noStrike">
                          <a:solidFill>
                            <a:srgbClr val="16375E"/>
                          </a:solidFill>
                          <a:effectLst/>
                          <a:latin typeface="Meiryo UI" panose="020B0604030504040204" pitchFamily="34" charset="-128"/>
                          <a:ea typeface="Meiryo UI" panose="020B0604030504040204" pitchFamily="34" charset="-128"/>
                        </a:rPr>
                        <a:t>想定</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tcPr>
                </a:tc>
                <a:extLst>
                  <a:ext uri="{0D108BD9-81ED-4DB2-BD59-A6C34878D82A}">
                    <a16:rowId xmlns:a16="http://schemas.microsoft.com/office/drawing/2014/main" val="2866386042"/>
                  </a:ext>
                </a:extLst>
              </a:tr>
              <a:tr h="250247">
                <a:tc>
                  <a:txBody>
                    <a:bodyPr/>
                    <a:lstStyle/>
                    <a:p>
                      <a:pPr algn="ctr" fontAlgn="ctr"/>
                      <a:r>
                        <a:rPr lang="en-US" sz="900" b="1" i="0" u="none" strike="noStrike" dirty="0">
                          <a:solidFill>
                            <a:srgbClr val="16375E"/>
                          </a:solidFill>
                          <a:effectLst/>
                          <a:latin typeface="Meiryo UI"/>
                          <a:ea typeface="Meiryo UI"/>
                        </a:rPr>
                        <a:t>NIKKEI STYLE</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tcPr>
                </a:tc>
                <a:tc>
                  <a:txBody>
                    <a:bodyPr/>
                    <a:lstStyle/>
                    <a:p>
                      <a:pPr algn="ctr" fontAlgn="ctr"/>
                      <a:r>
                        <a:rPr lang="ja-JP" altLang="en-US" sz="900" b="1" i="0" u="none" strike="noStrike">
                          <a:solidFill>
                            <a:srgbClr val="16375E"/>
                          </a:solidFill>
                          <a:effectLst/>
                          <a:latin typeface="Meiryo UI" panose="020B0604030504040204" pitchFamily="34" charset="-128"/>
                          <a:ea typeface="Meiryo UI" panose="020B0604030504040204" pitchFamily="34" charset="-128"/>
                        </a:rPr>
                        <a:t>インフィード広告</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tcPr>
                </a:tc>
                <a:tc>
                  <a:txBody>
                    <a:bodyPr/>
                    <a:lstStyle/>
                    <a:p>
                      <a:pPr algn="ctr" fontAlgn="ctr"/>
                      <a:r>
                        <a:rPr lang="en-US" sz="900" b="1" i="0" u="none" strike="noStrike" dirty="0">
                          <a:solidFill>
                            <a:srgbClr val="16375E"/>
                          </a:solidFill>
                          <a:effectLst/>
                          <a:latin typeface="Meiryo UI"/>
                          <a:ea typeface="Meiryo UI"/>
                        </a:rPr>
                        <a:t>SP</a:t>
                      </a:r>
                      <a:r>
                        <a:rPr lang="ja-JP" altLang="en-US" sz="900" b="1" i="0" u="none" strike="noStrike">
                          <a:solidFill>
                            <a:srgbClr val="16375E"/>
                          </a:solidFill>
                          <a:effectLst/>
                          <a:latin typeface="Meiryo UI"/>
                          <a:ea typeface="Meiryo UI"/>
                        </a:rPr>
                        <a:t>指定</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tcPr>
                </a:tc>
                <a:tc>
                  <a:txBody>
                    <a:bodyPr/>
                    <a:lstStyle/>
                    <a:p>
                      <a:pPr algn="ctr" fontAlgn="ctr"/>
                      <a:r>
                        <a:rPr lang="en-US" altLang="ja-JP" sz="900" b="1" i="0" u="none" strike="noStrike" dirty="0">
                          <a:solidFill>
                            <a:srgbClr val="16375E"/>
                          </a:solidFill>
                          <a:effectLst/>
                          <a:latin typeface="Meiryo UI"/>
                          <a:ea typeface="Meiryo UI"/>
                        </a:rPr>
                        <a:t>200,000</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tcPr>
                </a:tc>
                <a:tc>
                  <a:txBody>
                    <a:bodyPr/>
                    <a:lstStyle/>
                    <a:p>
                      <a:pPr algn="ctr" fontAlgn="ctr"/>
                      <a:r>
                        <a:rPr lang="ja-JP" altLang="en-US" sz="900" b="1" i="0" u="none" strike="noStrike">
                          <a:solidFill>
                            <a:srgbClr val="16375E"/>
                          </a:solidFill>
                          <a:effectLst/>
                          <a:latin typeface="Meiryo UI" panose="020B0604030504040204" pitchFamily="34" charset="-128"/>
                          <a:ea typeface="Meiryo UI" panose="020B0604030504040204" pitchFamily="34" charset="-128"/>
                        </a:rPr>
                        <a:t>保証</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tcPr>
                </a:tc>
                <a:extLst>
                  <a:ext uri="{0D108BD9-81ED-4DB2-BD59-A6C34878D82A}">
                    <a16:rowId xmlns:a16="http://schemas.microsoft.com/office/drawing/2014/main" val="1807199774"/>
                  </a:ext>
                </a:extLst>
              </a:tr>
              <a:tr h="269495">
                <a:tc>
                  <a:txBody>
                    <a:bodyPr/>
                    <a:lstStyle/>
                    <a:p>
                      <a:pPr algn="ctr" fontAlgn="ctr"/>
                      <a:r>
                        <a:rPr lang="en-US" sz="900" b="1" i="0" u="none" strike="noStrike" dirty="0" err="1">
                          <a:solidFill>
                            <a:srgbClr val="16375E"/>
                          </a:solidFill>
                          <a:effectLst/>
                          <a:latin typeface="Meiryo UI"/>
                          <a:ea typeface="Meiryo UI"/>
                        </a:rPr>
                        <a:t>Instagram（N</a:t>
                      </a:r>
                      <a:r>
                        <a:rPr lang="en-US" sz="900" b="1" i="0" u="none" strike="noStrike" dirty="0">
                          <a:solidFill>
                            <a:srgbClr val="16375E"/>
                          </a:solidFill>
                          <a:effectLst/>
                          <a:latin typeface="Meiryo UI"/>
                          <a:ea typeface="Meiryo UI"/>
                        </a:rPr>
                        <a:t> brand studio）</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tcPr>
                </a:tc>
                <a:tc>
                  <a:txBody>
                    <a:bodyPr/>
                    <a:lstStyle/>
                    <a:p>
                      <a:pPr algn="ctr" fontAlgn="ctr"/>
                      <a:r>
                        <a:rPr lang="en-US" sz="900" b="1" i="0" u="none" strike="noStrike" dirty="0" err="1">
                          <a:solidFill>
                            <a:srgbClr val="16375E"/>
                          </a:solidFill>
                          <a:effectLst/>
                          <a:latin typeface="Meiryo UI" panose="020B0604030504040204" pitchFamily="34" charset="-128"/>
                          <a:ea typeface="Meiryo UI" panose="020B0604030504040204" pitchFamily="34" charset="-128"/>
                        </a:rPr>
                        <a:t>Feed＆Story</a:t>
                      </a:r>
                      <a:r>
                        <a:rPr lang="ja-JP" altLang="en-US" sz="900" b="1" i="0" u="none" strike="noStrike">
                          <a:solidFill>
                            <a:srgbClr val="16375E"/>
                          </a:solidFill>
                          <a:effectLst/>
                          <a:latin typeface="Meiryo UI" panose="020B0604030504040204" pitchFamily="34" charset="-128"/>
                          <a:ea typeface="Meiryo UI" panose="020B0604030504040204" pitchFamily="34" charset="-128"/>
                        </a:rPr>
                        <a:t>広告</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tcPr>
                </a:tc>
                <a:tc>
                  <a:txBody>
                    <a:bodyPr/>
                    <a:lstStyle/>
                    <a:p>
                      <a:pPr algn="ctr" fontAlgn="ctr"/>
                      <a:r>
                        <a:rPr lang="ja-JP" altLang="en-US" sz="900" b="1" i="0" u="none" strike="noStrike">
                          <a:solidFill>
                            <a:srgbClr val="003963"/>
                          </a:solidFill>
                          <a:effectLst/>
                          <a:latin typeface="Meiryo UI"/>
                          <a:ea typeface="Meiryo UI"/>
                        </a:rPr>
                        <a:t>女性×ファッション関心層</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tcPr>
                </a:tc>
                <a:tc>
                  <a:txBody>
                    <a:bodyPr/>
                    <a:lstStyle/>
                    <a:p>
                      <a:pPr algn="ctr" fontAlgn="ctr"/>
                      <a:r>
                        <a:rPr lang="en-US" altLang="ja-JP" sz="900" b="1" i="0" u="none" strike="noStrike" dirty="0">
                          <a:solidFill>
                            <a:srgbClr val="003963"/>
                          </a:solidFill>
                          <a:effectLst/>
                          <a:latin typeface="Meiryo UI"/>
                          <a:ea typeface="Meiryo UI"/>
                        </a:rPr>
                        <a:t>800,000</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tcPr>
                </a:tc>
                <a:tc>
                  <a:txBody>
                    <a:bodyPr/>
                    <a:lstStyle/>
                    <a:p>
                      <a:pPr algn="ctr" fontAlgn="ctr"/>
                      <a:r>
                        <a:rPr lang="ja-JP" altLang="en-US" sz="900" b="1" i="0" u="none" strike="noStrike">
                          <a:solidFill>
                            <a:srgbClr val="16375E"/>
                          </a:solidFill>
                          <a:effectLst/>
                          <a:latin typeface="Meiryo UI" panose="020B0604030504040204" pitchFamily="34" charset="-128"/>
                          <a:ea typeface="Meiryo UI" panose="020B0604030504040204" pitchFamily="34" charset="-128"/>
                        </a:rPr>
                        <a:t>想定</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tcPr>
                </a:tc>
                <a:extLst>
                  <a:ext uri="{0D108BD9-81ED-4DB2-BD59-A6C34878D82A}">
                    <a16:rowId xmlns:a16="http://schemas.microsoft.com/office/drawing/2014/main" val="2455264865"/>
                  </a:ext>
                </a:extLst>
              </a:tr>
              <a:tr h="134748">
                <a:tc>
                  <a:txBody>
                    <a:bodyPr/>
                    <a:lstStyle/>
                    <a:p>
                      <a:pPr algn="l" fontAlgn="ctr"/>
                      <a:endParaRPr lang="ja-JP" altLang="en-US" sz="900" b="0" i="0" u="none" strike="noStrike">
                        <a:solidFill>
                          <a:srgbClr val="000000"/>
                        </a:solidFill>
                        <a:effectLst/>
                        <a:latin typeface="Meiryo UI" panose="020B0604030504040204" pitchFamily="34" charset="-128"/>
                        <a:ea typeface="Meiryo UI" panose="020B0604030504040204" pitchFamily="34" charset="-128"/>
                      </a:endParaRPr>
                    </a:p>
                  </a:txBody>
                  <a:tcPr marL="0" marR="0" marT="0" marB="0" anchor="ctr">
                    <a:lnL>
                      <a:noFill/>
                    </a:lnL>
                    <a:lnR>
                      <a:noFill/>
                    </a:lnR>
                    <a:lnT w="6350" cap="flat" cmpd="sng" algn="ctr">
                      <a:solidFill>
                        <a:srgbClr val="003963"/>
                      </a:solidFill>
                      <a:prstDash val="solid"/>
                      <a:round/>
                      <a:headEnd type="none" w="med" len="med"/>
                      <a:tailEnd type="none" w="med" len="med"/>
                    </a:lnT>
                    <a:lnB>
                      <a:noFill/>
                    </a:lnB>
                  </a:tcPr>
                </a:tc>
                <a:tc>
                  <a:txBody>
                    <a:bodyPr/>
                    <a:lstStyle/>
                    <a:p>
                      <a:pPr algn="l" fontAlgn="ctr"/>
                      <a:endParaRPr lang="ja-JP" altLang="en-US" sz="900" b="0" i="0" u="none" strike="noStrike">
                        <a:solidFill>
                          <a:srgbClr val="DA5121"/>
                        </a:solidFill>
                        <a:effectLst/>
                        <a:latin typeface="Meiryo UI" panose="020B0604030504040204" pitchFamily="34" charset="-128"/>
                        <a:ea typeface="Meiryo UI" panose="020B0604030504040204" pitchFamily="34" charset="-128"/>
                      </a:endParaRPr>
                    </a:p>
                  </a:txBody>
                  <a:tcPr marL="0" marR="0" marT="0" marB="0">
                    <a:lnL>
                      <a:noFill/>
                    </a:lnL>
                    <a:lnR>
                      <a:noFill/>
                    </a:lnR>
                    <a:lnT w="6350" cap="flat" cmpd="sng" algn="ctr">
                      <a:solidFill>
                        <a:srgbClr val="003963"/>
                      </a:solidFill>
                      <a:prstDash val="solid"/>
                      <a:round/>
                      <a:headEnd type="none" w="med" len="med"/>
                      <a:tailEnd type="none" w="med" len="med"/>
                    </a:lnT>
                    <a:lnB>
                      <a:noFill/>
                    </a:lnB>
                  </a:tcPr>
                </a:tc>
                <a:tc>
                  <a:txBody>
                    <a:bodyPr/>
                    <a:lstStyle/>
                    <a:p>
                      <a:pPr algn="l" fontAlgn="ctr"/>
                      <a:endParaRPr lang="ja-JP" altLang="en-US" sz="900" b="0" i="0" u="none" strike="noStrike">
                        <a:solidFill>
                          <a:srgbClr val="DA5121"/>
                        </a:solidFill>
                        <a:effectLst/>
                        <a:latin typeface="Meiryo UI" panose="020B0604030504040204" pitchFamily="34" charset="-128"/>
                        <a:ea typeface="Meiryo UI" panose="020B0604030504040204" pitchFamily="34" charset="-128"/>
                      </a:endParaRPr>
                    </a:p>
                  </a:txBody>
                  <a:tcPr marL="0" marR="0" marT="0" marB="0" anchor="ctr">
                    <a:lnL>
                      <a:noFill/>
                    </a:lnL>
                    <a:lnR>
                      <a:noFill/>
                    </a:lnR>
                    <a:lnT w="6350" cap="flat" cmpd="sng" algn="ctr">
                      <a:solidFill>
                        <a:srgbClr val="003963"/>
                      </a:solidFill>
                      <a:prstDash val="solid"/>
                      <a:round/>
                      <a:headEnd type="none" w="med" len="med"/>
                      <a:tailEnd type="none" w="med" len="med"/>
                    </a:lnT>
                    <a:lnB>
                      <a:noFill/>
                    </a:lnB>
                  </a:tcPr>
                </a:tc>
                <a:tc>
                  <a:txBody>
                    <a:bodyPr/>
                    <a:lstStyle/>
                    <a:p>
                      <a:pPr algn="ctr" fontAlgn="ctr"/>
                      <a:endParaRPr lang="ja-JP" altLang="en-US" sz="900" b="0" i="0" u="none" strike="noStrike">
                        <a:solidFill>
                          <a:srgbClr val="DA5121"/>
                        </a:solidFill>
                        <a:effectLst/>
                        <a:latin typeface="Meiryo UI" panose="020B0604030504040204" pitchFamily="34" charset="-128"/>
                        <a:ea typeface="Meiryo UI" panose="020B0604030504040204" pitchFamily="34" charset="-128"/>
                      </a:endParaRPr>
                    </a:p>
                  </a:txBody>
                  <a:tcPr marL="0" marR="0" marT="0" marB="0" anchor="ctr">
                    <a:lnL>
                      <a:noFill/>
                    </a:lnL>
                    <a:lnR>
                      <a:noFill/>
                    </a:lnR>
                    <a:lnT w="6350" cap="flat" cmpd="sng" algn="ctr">
                      <a:solidFill>
                        <a:srgbClr val="003963"/>
                      </a:solidFill>
                      <a:prstDash val="solid"/>
                      <a:round/>
                      <a:headEnd type="none" w="med" len="med"/>
                      <a:tailEnd type="none" w="med" len="med"/>
                    </a:lnT>
                    <a:lnB>
                      <a:noFill/>
                    </a:lnB>
                  </a:tcPr>
                </a:tc>
                <a:tc>
                  <a:txBody>
                    <a:bodyPr/>
                    <a:lstStyle/>
                    <a:p>
                      <a:pPr algn="l" fontAlgn="ctr"/>
                      <a:endParaRPr lang="ja-JP" altLang="en-US" sz="900" b="0" i="0" u="none" strike="noStrike" dirty="0">
                        <a:solidFill>
                          <a:srgbClr val="DA5121"/>
                        </a:solidFill>
                        <a:effectLst/>
                        <a:latin typeface="Meiryo UI" panose="020B0604030504040204" pitchFamily="34" charset="-128"/>
                        <a:ea typeface="Meiryo UI" panose="020B0604030504040204" pitchFamily="34" charset="-128"/>
                      </a:endParaRPr>
                    </a:p>
                  </a:txBody>
                  <a:tcPr marL="0" marR="0" marT="0" marB="0" anchor="ctr">
                    <a:lnL>
                      <a:noFill/>
                    </a:lnL>
                    <a:lnR>
                      <a:noFill/>
                    </a:lnR>
                    <a:lnT w="6350" cap="flat" cmpd="sng" algn="ctr">
                      <a:solidFill>
                        <a:srgbClr val="003963"/>
                      </a:solidFill>
                      <a:prstDash val="solid"/>
                      <a:round/>
                      <a:headEnd type="none" w="med" len="med"/>
                      <a:tailEnd type="none" w="med" len="med"/>
                    </a:lnT>
                    <a:lnB>
                      <a:noFill/>
                    </a:lnB>
                  </a:tcPr>
                </a:tc>
                <a:extLst>
                  <a:ext uri="{0D108BD9-81ED-4DB2-BD59-A6C34878D82A}">
                    <a16:rowId xmlns:a16="http://schemas.microsoft.com/office/drawing/2014/main" val="2799787447"/>
                  </a:ext>
                </a:extLst>
              </a:tr>
            </a:tbl>
          </a:graphicData>
        </a:graphic>
      </p:graphicFrame>
      <p:pic>
        <p:nvPicPr>
          <p:cNvPr id="8" name="図 7">
            <a:extLst>
              <a:ext uri="{FF2B5EF4-FFF2-40B4-BE49-F238E27FC236}">
                <a16:creationId xmlns:a16="http://schemas.microsoft.com/office/drawing/2014/main" id="{60418B55-D95A-48BC-A21E-ECCF043603D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142576" y="1746234"/>
            <a:ext cx="1620044" cy="3446166"/>
          </a:xfrm>
          <a:prstGeom prst="rect">
            <a:avLst/>
          </a:prstGeom>
          <a:ln>
            <a:solidFill>
              <a:schemeClr val="bg2">
                <a:lumMod val="90000"/>
              </a:schemeClr>
            </a:solidFill>
          </a:ln>
        </p:spPr>
      </p:pic>
      <p:sp>
        <p:nvSpPr>
          <p:cNvPr id="66" name="テキスト ボックス 65">
            <a:extLst>
              <a:ext uri="{FF2B5EF4-FFF2-40B4-BE49-F238E27FC236}">
                <a16:creationId xmlns:a16="http://schemas.microsoft.com/office/drawing/2014/main" id="{96730E4C-1B8C-455B-8F79-75849C7C8959}"/>
              </a:ext>
            </a:extLst>
          </p:cNvPr>
          <p:cNvSpPr txBox="1"/>
          <p:nvPr/>
        </p:nvSpPr>
        <p:spPr>
          <a:xfrm>
            <a:off x="7142576" y="5604668"/>
            <a:ext cx="2602510" cy="392415"/>
          </a:xfrm>
          <a:prstGeom prst="rect">
            <a:avLst/>
          </a:prstGeom>
          <a:noFill/>
        </p:spPr>
        <p:txBody>
          <a:bodyPr wrap="square" lIns="91440" tIns="45720" rIns="91440" bIns="45720" rtlCol="0" anchor="t">
            <a:spAutoFit/>
          </a:bodyPr>
          <a:lstStyle/>
          <a:p>
            <a:pPr defTabSz="742950">
              <a:defRPr/>
            </a:pPr>
            <a:r>
              <a:rPr lang="en-US" altLang="ja-JP" sz="1950" b="1" dirty="0">
                <a:solidFill>
                  <a:srgbClr val="16375E"/>
                </a:solidFill>
                <a:latin typeface="Century Gothic" panose="020F0302020204030204"/>
                <a:ea typeface="Meiryo UI"/>
              </a:rPr>
              <a:t>4,500,000</a:t>
            </a:r>
            <a:r>
              <a:rPr lang="ja-JP" altLang="en-US" sz="1950" b="1">
                <a:solidFill>
                  <a:srgbClr val="16375E"/>
                </a:solidFill>
                <a:latin typeface="Century Gothic" panose="020F0302020204030204"/>
                <a:ea typeface="Meiryo UI"/>
              </a:rPr>
              <a:t>円</a:t>
            </a:r>
            <a:r>
              <a:rPr lang="ja-JP" altLang="en-US" sz="1300" b="1">
                <a:solidFill>
                  <a:srgbClr val="16375E"/>
                </a:solidFill>
                <a:latin typeface="Century Gothic" panose="020F0302020204030204"/>
                <a:ea typeface="Meiryo UI"/>
              </a:rPr>
              <a:t>（税別）</a:t>
            </a:r>
            <a:endParaRPr lang="en-US" altLang="ja-JP" sz="1950" b="1" dirty="0">
              <a:solidFill>
                <a:srgbClr val="16375E"/>
              </a:solidFill>
              <a:latin typeface="Century Gothic" panose="020F0302020204030204"/>
              <a:ea typeface="Meiryo UI"/>
            </a:endParaRPr>
          </a:p>
        </p:txBody>
      </p:sp>
      <p:cxnSp>
        <p:nvCxnSpPr>
          <p:cNvPr id="67" name="直線コネクタ 66">
            <a:extLst>
              <a:ext uri="{FF2B5EF4-FFF2-40B4-BE49-F238E27FC236}">
                <a16:creationId xmlns:a16="http://schemas.microsoft.com/office/drawing/2014/main" id="{34056BF5-BC69-4D70-A5E4-863B0F9E7811}"/>
              </a:ext>
            </a:extLst>
          </p:cNvPr>
          <p:cNvCxnSpPr>
            <a:cxnSpLocks/>
          </p:cNvCxnSpPr>
          <p:nvPr/>
        </p:nvCxnSpPr>
        <p:spPr>
          <a:xfrm flipV="1">
            <a:off x="7149099" y="5979771"/>
            <a:ext cx="2150835" cy="14377"/>
          </a:xfrm>
          <a:prstGeom prst="line">
            <a:avLst/>
          </a:prstGeom>
          <a:ln w="28575">
            <a:solidFill>
              <a:srgbClr val="16375E"/>
            </a:solidFill>
          </a:ln>
        </p:spPr>
        <p:style>
          <a:lnRef idx="1">
            <a:schemeClr val="accent1"/>
          </a:lnRef>
          <a:fillRef idx="0">
            <a:schemeClr val="accent1"/>
          </a:fillRef>
          <a:effectRef idx="0">
            <a:schemeClr val="accent1"/>
          </a:effectRef>
          <a:fontRef idx="minor">
            <a:schemeClr val="tx1"/>
          </a:fontRef>
        </p:style>
      </p:cxnSp>
      <p:grpSp>
        <p:nvGrpSpPr>
          <p:cNvPr id="11" name="グループ化 10">
            <a:extLst>
              <a:ext uri="{FF2B5EF4-FFF2-40B4-BE49-F238E27FC236}">
                <a16:creationId xmlns:a16="http://schemas.microsoft.com/office/drawing/2014/main" id="{05731DFB-852E-4932-9BBE-DD07A70CB7C2}"/>
              </a:ext>
            </a:extLst>
          </p:cNvPr>
          <p:cNvGrpSpPr/>
          <p:nvPr/>
        </p:nvGrpSpPr>
        <p:grpSpPr>
          <a:xfrm>
            <a:off x="5980748" y="1311084"/>
            <a:ext cx="1527322" cy="3185384"/>
            <a:chOff x="5111496" y="1131852"/>
            <a:chExt cx="1716374" cy="4153759"/>
          </a:xfrm>
        </p:grpSpPr>
        <p:pic>
          <p:nvPicPr>
            <p:cNvPr id="6" name="図 5">
              <a:extLst>
                <a:ext uri="{FF2B5EF4-FFF2-40B4-BE49-F238E27FC236}">
                  <a16:creationId xmlns:a16="http://schemas.microsoft.com/office/drawing/2014/main" id="{4C276A98-245C-4375-890F-A0E50BEC86F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111496" y="1274611"/>
              <a:ext cx="1716374" cy="4011000"/>
            </a:xfrm>
            <a:prstGeom prst="rect">
              <a:avLst/>
            </a:prstGeom>
            <a:ln>
              <a:solidFill>
                <a:schemeClr val="bg2">
                  <a:lumMod val="90000"/>
                </a:schemeClr>
              </a:solidFill>
            </a:ln>
          </p:spPr>
        </p:pic>
        <p:pic>
          <p:nvPicPr>
            <p:cNvPr id="10" name="図 9" descr="屋内, 人, 座る, 男 が含まれている画像&#10;&#10;自動的に生成された説明">
              <a:extLst>
                <a:ext uri="{FF2B5EF4-FFF2-40B4-BE49-F238E27FC236}">
                  <a16:creationId xmlns:a16="http://schemas.microsoft.com/office/drawing/2014/main" id="{F8D6CF24-9B42-457E-B497-81F57AF93F6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11496" y="1131852"/>
              <a:ext cx="1716374" cy="869466"/>
            </a:xfrm>
            <a:prstGeom prst="rect">
              <a:avLst/>
            </a:prstGeom>
            <a:ln>
              <a:noFill/>
            </a:ln>
          </p:spPr>
        </p:pic>
      </p:grpSp>
      <p:sp>
        <p:nvSpPr>
          <p:cNvPr id="24" name="正方形/長方形 23">
            <a:extLst>
              <a:ext uri="{FF2B5EF4-FFF2-40B4-BE49-F238E27FC236}">
                <a16:creationId xmlns:a16="http://schemas.microsoft.com/office/drawing/2014/main" id="{00000000-0008-0000-0600-000003000000}"/>
              </a:ext>
            </a:extLst>
          </p:cNvPr>
          <p:cNvSpPr/>
          <p:nvPr/>
        </p:nvSpPr>
        <p:spPr>
          <a:xfrm>
            <a:off x="669834" y="6089770"/>
            <a:ext cx="5310914" cy="138499"/>
          </a:xfrm>
          <a:prstGeom prst="rect">
            <a:avLst/>
          </a:prstGeom>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41910">
              <a:defRPr/>
            </a:pPr>
            <a:r>
              <a:rPr lang="en-US" altLang="ja-JP" sz="900" b="1" dirty="0">
                <a:solidFill>
                  <a:srgbClr val="DA5121"/>
                </a:solidFill>
                <a:latin typeface="Meiryo UI" panose="020B0604030504040204" pitchFamily="34" charset="-128"/>
                <a:ea typeface="Meiryo UI" panose="020B0604030504040204" pitchFamily="34" charset="-128"/>
              </a:rPr>
              <a:t>※1 NIKKEI STYLE</a:t>
            </a:r>
            <a:r>
              <a:rPr lang="ja-JP" altLang="en-US" sz="900" b="1" dirty="0">
                <a:solidFill>
                  <a:srgbClr val="DA5121"/>
                </a:solidFill>
                <a:latin typeface="Meiryo UI" panose="020B0604030504040204" pitchFamily="34" charset="-128"/>
                <a:ea typeface="Meiryo UI" panose="020B0604030504040204" pitchFamily="34" charset="-128"/>
              </a:rPr>
              <a:t>総合メルマガ</a:t>
            </a:r>
            <a:r>
              <a:rPr lang="en-US" altLang="ja-JP" sz="900" b="1" dirty="0">
                <a:solidFill>
                  <a:srgbClr val="DA5121"/>
                </a:solidFill>
                <a:latin typeface="Meiryo UI" panose="020B0604030504040204" pitchFamily="34" charset="-128"/>
                <a:ea typeface="Meiryo UI" panose="020B0604030504040204" pitchFamily="34" charset="-128"/>
              </a:rPr>
              <a:t>PR</a:t>
            </a:r>
            <a:r>
              <a:rPr lang="ja-JP" altLang="en-US" sz="900" b="1" dirty="0">
                <a:solidFill>
                  <a:srgbClr val="DA5121"/>
                </a:solidFill>
                <a:latin typeface="Meiryo UI" panose="020B0604030504040204" pitchFamily="34" charset="-128"/>
                <a:ea typeface="Meiryo UI" panose="020B0604030504040204" pitchFamily="34" charset="-128"/>
              </a:rPr>
              <a:t>枠、日経電子版</a:t>
            </a:r>
            <a:r>
              <a:rPr lang="en-US" altLang="ja-JP" sz="900" b="1" dirty="0">
                <a:solidFill>
                  <a:srgbClr val="DA5121"/>
                </a:solidFill>
                <a:latin typeface="Meiryo UI" panose="020B0604030504040204" pitchFamily="34" charset="-128"/>
                <a:ea typeface="Meiryo UI" panose="020B0604030504040204" pitchFamily="34" charset="-128"/>
              </a:rPr>
              <a:t>/NIKKEI STYLE</a:t>
            </a:r>
            <a:r>
              <a:rPr lang="ja-JP" altLang="en-US" sz="900" b="1" dirty="0">
                <a:solidFill>
                  <a:srgbClr val="DA5121"/>
                </a:solidFill>
                <a:latin typeface="Meiryo UI" panose="020B0604030504040204" pitchFamily="34" charset="-128"/>
                <a:ea typeface="Meiryo UI" panose="020B0604030504040204" pitchFamily="34" charset="-128"/>
              </a:rPr>
              <a:t>の</a:t>
            </a:r>
            <a:r>
              <a:rPr lang="en-US" altLang="ja-JP" sz="900" b="1" dirty="0">
                <a:solidFill>
                  <a:srgbClr val="DA5121"/>
                </a:solidFill>
                <a:latin typeface="Meiryo UI" panose="020B0604030504040204" pitchFamily="34" charset="-128"/>
                <a:ea typeface="Meiryo UI" panose="020B0604030504040204" pitchFamily="34" charset="-128"/>
              </a:rPr>
              <a:t>PR</a:t>
            </a:r>
            <a:r>
              <a:rPr lang="ja-JP" altLang="en-US" sz="900" b="1" dirty="0">
                <a:solidFill>
                  <a:srgbClr val="DA5121"/>
                </a:solidFill>
                <a:latin typeface="Meiryo UI" panose="020B0604030504040204" pitchFamily="34" charset="-128"/>
                <a:ea typeface="Meiryo UI" panose="020B0604030504040204" pitchFamily="34" charset="-128"/>
              </a:rPr>
              <a:t>情報枠（掲載量弊社任意）</a:t>
            </a:r>
          </a:p>
        </p:txBody>
      </p:sp>
      <p:graphicFrame>
        <p:nvGraphicFramePr>
          <p:cNvPr id="2" name="表 1">
            <a:extLst>
              <a:ext uri="{FF2B5EF4-FFF2-40B4-BE49-F238E27FC236}">
                <a16:creationId xmlns:a16="http://schemas.microsoft.com/office/drawing/2014/main" id="{C36DFC51-8DC9-4EBB-B24A-D7606FFDEA20}"/>
              </a:ext>
            </a:extLst>
          </p:cNvPr>
          <p:cNvGraphicFramePr>
            <a:graphicFrameLocks noGrp="1"/>
          </p:cNvGraphicFramePr>
          <p:nvPr>
            <p:extLst>
              <p:ext uri="{D42A27DB-BD31-4B8C-83A1-F6EECF244321}">
                <p14:modId xmlns:p14="http://schemas.microsoft.com/office/powerpoint/2010/main" val="2436373429"/>
              </p:ext>
            </p:extLst>
          </p:nvPr>
        </p:nvGraphicFramePr>
        <p:xfrm>
          <a:off x="632603" y="1754037"/>
          <a:ext cx="5006028" cy="2741016"/>
        </p:xfrm>
        <a:graphic>
          <a:graphicData uri="http://schemas.openxmlformats.org/drawingml/2006/table">
            <a:tbl>
              <a:tblPr/>
              <a:tblGrid>
                <a:gridCol w="1950341">
                  <a:extLst>
                    <a:ext uri="{9D8B030D-6E8A-4147-A177-3AD203B41FA5}">
                      <a16:colId xmlns:a16="http://schemas.microsoft.com/office/drawing/2014/main" val="2000671512"/>
                    </a:ext>
                  </a:extLst>
                </a:gridCol>
                <a:gridCol w="3055687">
                  <a:extLst>
                    <a:ext uri="{9D8B030D-6E8A-4147-A177-3AD203B41FA5}">
                      <a16:colId xmlns:a16="http://schemas.microsoft.com/office/drawing/2014/main" val="1460165126"/>
                    </a:ext>
                  </a:extLst>
                </a:gridCol>
              </a:tblGrid>
              <a:tr h="201008">
                <a:tc>
                  <a:txBody>
                    <a:bodyPr/>
                    <a:lstStyle/>
                    <a:p>
                      <a:pPr algn="ctr" rtl="0" fontAlgn="ctr"/>
                      <a:r>
                        <a:rPr lang="ja-JP" altLang="en-US" sz="1100" b="1" i="0" u="none" strike="noStrike">
                          <a:solidFill>
                            <a:schemeClr val="bg1"/>
                          </a:solidFill>
                          <a:effectLst/>
                          <a:latin typeface="Meiryo UI" panose="020B0604030504040204" pitchFamily="34" charset="-128"/>
                          <a:ea typeface="Meiryo UI" panose="020B0604030504040204" pitchFamily="34" charset="-128"/>
                        </a:rPr>
                        <a:t>掲載期間</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solidFill>
                      <a:srgbClr val="1E5780"/>
                    </a:solidFill>
                  </a:tcPr>
                </a:tc>
                <a:tc>
                  <a:txBody>
                    <a:bodyPr/>
                    <a:lstStyle/>
                    <a:p>
                      <a:pPr algn="ctr" rtl="0" fontAlgn="ctr"/>
                      <a:r>
                        <a:rPr lang="en-US" altLang="zh-TW" sz="1100" b="1" i="0" u="none" strike="noStrike" dirty="0">
                          <a:solidFill>
                            <a:srgbClr val="16375E"/>
                          </a:solidFill>
                          <a:effectLst/>
                          <a:latin typeface="Meiryo UI"/>
                          <a:ea typeface="Meiryo UI"/>
                        </a:rPr>
                        <a:t>30</a:t>
                      </a:r>
                      <a:r>
                        <a:rPr lang="zh-TW" altLang="en-US" sz="1100" b="1" i="0" u="none" strike="noStrike" dirty="0">
                          <a:solidFill>
                            <a:srgbClr val="16375E"/>
                          </a:solidFill>
                          <a:effectLst/>
                          <a:latin typeface="Meiryo UI"/>
                          <a:ea typeface="Meiryo UI"/>
                        </a:rPr>
                        <a:t>日間（金曜</a:t>
                      </a:r>
                      <a:r>
                        <a:rPr lang="ja-JP" altLang="en-US" sz="1100" b="1" i="0" u="none" strike="noStrike" dirty="0">
                          <a:solidFill>
                            <a:srgbClr val="16375E"/>
                          </a:solidFill>
                          <a:effectLst/>
                          <a:latin typeface="Meiryo UI"/>
                          <a:ea typeface="Meiryo UI"/>
                        </a:rPr>
                        <a:t>開始</a:t>
                      </a:r>
                      <a:r>
                        <a:rPr lang="zh-TW" altLang="en-US" sz="1100" b="1" i="0" u="none" strike="noStrike" dirty="0">
                          <a:solidFill>
                            <a:srgbClr val="16375E"/>
                          </a:solidFill>
                          <a:effectLst/>
                          <a:latin typeface="Meiryo UI"/>
                          <a:ea typeface="Meiryo UI"/>
                        </a:rPr>
                        <a:t>）</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tcPr>
                </a:tc>
                <a:extLst>
                  <a:ext uri="{0D108BD9-81ED-4DB2-BD59-A6C34878D82A}">
                    <a16:rowId xmlns:a16="http://schemas.microsoft.com/office/drawing/2014/main" val="2727801294"/>
                  </a:ext>
                </a:extLst>
              </a:tr>
              <a:tr h="201008">
                <a:tc>
                  <a:txBody>
                    <a:bodyPr/>
                    <a:lstStyle/>
                    <a:p>
                      <a:pPr algn="ctr" rtl="0" fontAlgn="ctr"/>
                      <a:r>
                        <a:rPr lang="ja-JP" altLang="en-US" sz="1100" b="1" i="0" u="none" strike="noStrike">
                          <a:solidFill>
                            <a:schemeClr val="bg1"/>
                          </a:solidFill>
                          <a:effectLst/>
                          <a:latin typeface="Meiryo UI" panose="020B0604030504040204" pitchFamily="34" charset="-128"/>
                          <a:ea typeface="Meiryo UI" panose="020B0604030504040204" pitchFamily="34" charset="-128"/>
                        </a:rPr>
                        <a:t>掲載タイプ</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solidFill>
                      <a:srgbClr val="1E5780"/>
                    </a:solidFill>
                  </a:tcPr>
                </a:tc>
                <a:tc>
                  <a:txBody>
                    <a:bodyPr/>
                    <a:lstStyle/>
                    <a:p>
                      <a:pPr algn="ctr" rtl="0" fontAlgn="ctr"/>
                      <a:r>
                        <a:rPr lang="ja-JP" altLang="en-US" sz="1100" b="1" i="0" u="none" strike="noStrike">
                          <a:solidFill>
                            <a:srgbClr val="16375E"/>
                          </a:solidFill>
                          <a:effectLst/>
                          <a:latin typeface="Meiryo UI" panose="020B0604030504040204" pitchFamily="34" charset="-128"/>
                          <a:ea typeface="Meiryo UI" panose="020B0604030504040204" pitchFamily="34" charset="-128"/>
                        </a:rPr>
                        <a:t>期間保証</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tcPr>
                </a:tc>
                <a:extLst>
                  <a:ext uri="{0D108BD9-81ED-4DB2-BD59-A6C34878D82A}">
                    <a16:rowId xmlns:a16="http://schemas.microsoft.com/office/drawing/2014/main" val="1565573979"/>
                  </a:ext>
                </a:extLst>
              </a:tr>
              <a:tr h="201008">
                <a:tc>
                  <a:txBody>
                    <a:bodyPr/>
                    <a:lstStyle/>
                    <a:p>
                      <a:pPr algn="ctr" rtl="0" fontAlgn="ctr"/>
                      <a:r>
                        <a:rPr lang="ja-JP" altLang="en-US" sz="1100" b="1" i="0" u="none" strike="noStrike">
                          <a:solidFill>
                            <a:schemeClr val="bg1"/>
                          </a:solidFill>
                          <a:effectLst/>
                          <a:latin typeface="Meiryo UI" panose="020B0604030504040204" pitchFamily="34" charset="-128"/>
                          <a:ea typeface="Meiryo UI" panose="020B0604030504040204" pitchFamily="34" charset="-128"/>
                        </a:rPr>
                        <a:t>掲載面</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solidFill>
                      <a:srgbClr val="1E5780"/>
                    </a:solidFill>
                  </a:tcPr>
                </a:tc>
                <a:tc>
                  <a:txBody>
                    <a:bodyPr/>
                    <a:lstStyle/>
                    <a:p>
                      <a:pPr algn="ctr" rtl="0" fontAlgn="ctr"/>
                      <a:r>
                        <a:rPr lang="en-US" sz="1100" b="1" i="0" u="none" strike="noStrike" dirty="0">
                          <a:solidFill>
                            <a:srgbClr val="16375E"/>
                          </a:solidFill>
                          <a:effectLst/>
                          <a:latin typeface="Meiryo UI" panose="020B0604030504040204" pitchFamily="34" charset="-128"/>
                          <a:ea typeface="Meiryo UI" panose="020B0604030504040204" pitchFamily="34" charset="-128"/>
                        </a:rPr>
                        <a:t>PC/SP</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tcPr>
                </a:tc>
                <a:extLst>
                  <a:ext uri="{0D108BD9-81ED-4DB2-BD59-A6C34878D82A}">
                    <a16:rowId xmlns:a16="http://schemas.microsoft.com/office/drawing/2014/main" val="2581845018"/>
                  </a:ext>
                </a:extLst>
              </a:tr>
              <a:tr h="201008">
                <a:tc>
                  <a:txBody>
                    <a:bodyPr/>
                    <a:lstStyle/>
                    <a:p>
                      <a:pPr algn="ctr" rtl="0" fontAlgn="ctr"/>
                      <a:r>
                        <a:rPr lang="ja-JP" altLang="en-US" sz="1100" b="1" i="0" u="none" strike="noStrike">
                          <a:solidFill>
                            <a:schemeClr val="bg1"/>
                          </a:solidFill>
                          <a:effectLst/>
                          <a:latin typeface="Meiryo UI"/>
                          <a:ea typeface="Meiryo UI"/>
                        </a:rPr>
                        <a:t>想定 PV</a:t>
                      </a:r>
                      <a:endParaRPr lang="en-US" sz="1100" b="1" i="0" u="none" strike="noStrike" dirty="0">
                        <a:solidFill>
                          <a:schemeClr val="bg1"/>
                        </a:solidFill>
                        <a:effectLst/>
                        <a:latin typeface="Meiryo UI"/>
                        <a:ea typeface="Meiryo UI"/>
                      </a:endParaRP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solidFill>
                      <a:srgbClr val="1E5780"/>
                    </a:solidFill>
                  </a:tcPr>
                </a:tc>
                <a:tc>
                  <a:txBody>
                    <a:bodyPr/>
                    <a:lstStyle/>
                    <a:p>
                      <a:pPr algn="ctr" rtl="0" fontAlgn="ctr"/>
                      <a:r>
                        <a:rPr lang="en-US" altLang="ja-JP" sz="1100" b="1" i="0" u="none" strike="noStrike" dirty="0">
                          <a:solidFill>
                            <a:srgbClr val="003963"/>
                          </a:solidFill>
                          <a:effectLst/>
                          <a:latin typeface="Meiryo UI"/>
                          <a:ea typeface="Meiryo UI"/>
                        </a:rPr>
                        <a:t>16,000</a:t>
                      </a:r>
                      <a:endParaRPr lang="ja-JP" altLang="en-US" sz="1100" b="1" i="0" u="none" strike="noStrike">
                        <a:solidFill>
                          <a:srgbClr val="003963"/>
                        </a:solidFill>
                        <a:effectLst/>
                        <a:latin typeface="Meiryo UI"/>
                        <a:ea typeface="Meiryo UI"/>
                      </a:endParaRP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tcPr>
                </a:tc>
                <a:extLst>
                  <a:ext uri="{0D108BD9-81ED-4DB2-BD59-A6C34878D82A}">
                    <a16:rowId xmlns:a16="http://schemas.microsoft.com/office/drawing/2014/main" val="3660936370"/>
                  </a:ext>
                </a:extLst>
              </a:tr>
              <a:tr h="402015">
                <a:tc>
                  <a:txBody>
                    <a:bodyPr/>
                    <a:lstStyle/>
                    <a:p>
                      <a:pPr algn="ctr" rtl="0" fontAlgn="ctr"/>
                      <a:r>
                        <a:rPr lang="ja-JP" altLang="en-US" sz="1100" b="1" i="0" u="none" strike="noStrike">
                          <a:solidFill>
                            <a:schemeClr val="bg1"/>
                          </a:solidFill>
                          <a:effectLst/>
                          <a:latin typeface="Meiryo UI" panose="020B0604030504040204" pitchFamily="34" charset="-128"/>
                          <a:ea typeface="Meiryo UI" panose="020B0604030504040204" pitchFamily="34" charset="-128"/>
                        </a:rPr>
                        <a:t>料金（撮影有）</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solidFill>
                      <a:srgbClr val="1E5780"/>
                    </a:solidFill>
                  </a:tcPr>
                </a:tc>
                <a:tc>
                  <a:txBody>
                    <a:bodyPr/>
                    <a:lstStyle/>
                    <a:p>
                      <a:pPr algn="ctr" rtl="0" fontAlgn="ctr"/>
                      <a:r>
                        <a:rPr lang="en-US" altLang="ja-JP" sz="1100" b="1" i="0" u="none" strike="noStrike" dirty="0">
                          <a:solidFill>
                            <a:srgbClr val="16375E"/>
                          </a:solidFill>
                          <a:effectLst/>
                          <a:latin typeface="Meiryo UI"/>
                          <a:ea typeface="Meiryo UI"/>
                        </a:rPr>
                        <a:t>4,500,000</a:t>
                      </a:r>
                      <a:r>
                        <a:rPr lang="ja-JP" altLang="en-US" sz="1100" b="1" i="0" u="none" strike="noStrike">
                          <a:solidFill>
                            <a:srgbClr val="16375E"/>
                          </a:solidFill>
                          <a:effectLst/>
                          <a:latin typeface="Meiryo UI"/>
                          <a:ea typeface="Meiryo UI"/>
                        </a:rPr>
                        <a:t>円</a:t>
                      </a:r>
                      <a:endParaRPr lang="en-US" altLang="ja-JP" sz="1100" b="1" i="0" u="none" strike="noStrike" dirty="0">
                        <a:solidFill>
                          <a:srgbClr val="16375E"/>
                        </a:solidFill>
                        <a:effectLst/>
                        <a:latin typeface="Meiryo UI"/>
                        <a:ea typeface="Meiryo UI"/>
                      </a:endParaRPr>
                    </a:p>
                    <a:p>
                      <a:pPr lvl="0" algn="ctr">
                        <a:buNone/>
                      </a:pPr>
                      <a:r>
                        <a:rPr lang="en-US" sz="800" b="1" i="0" u="none" strike="noStrike" dirty="0">
                          <a:solidFill>
                            <a:srgbClr val="003963"/>
                          </a:solidFill>
                          <a:effectLst/>
                          <a:latin typeface="Meiryo UI"/>
                          <a:ea typeface="Meiryo UI"/>
                        </a:rPr>
                        <a:t>（</a:t>
                      </a:r>
                      <a:r>
                        <a:rPr lang="ja-JP" altLang="en-US" sz="800" b="1" i="0" u="none" strike="noStrike">
                          <a:solidFill>
                            <a:srgbClr val="003963"/>
                          </a:solidFill>
                          <a:effectLst/>
                          <a:latin typeface="Meiryo UI"/>
                          <a:ea typeface="Meiryo UI"/>
                        </a:rPr>
                        <a:t>内訳：媒体誘導費G300万円、制作費N150万円）</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tcPr>
                </a:tc>
                <a:extLst>
                  <a:ext uri="{0D108BD9-81ED-4DB2-BD59-A6C34878D82A}">
                    <a16:rowId xmlns:a16="http://schemas.microsoft.com/office/drawing/2014/main" val="2134769586"/>
                  </a:ext>
                </a:extLst>
              </a:tr>
              <a:tr h="201008">
                <a:tc>
                  <a:txBody>
                    <a:bodyPr/>
                    <a:lstStyle/>
                    <a:p>
                      <a:pPr algn="ctr" rtl="0" fontAlgn="ctr"/>
                      <a:r>
                        <a:rPr lang="ja-JP" altLang="en-US" sz="1100" b="1" i="0" u="none" strike="noStrike" dirty="0">
                          <a:solidFill>
                            <a:schemeClr val="bg1"/>
                          </a:solidFill>
                          <a:effectLst/>
                          <a:latin typeface="Meiryo UI" panose="020B0604030504040204" pitchFamily="34" charset="-128"/>
                          <a:ea typeface="Meiryo UI" panose="020B0604030504040204" pitchFamily="34" charset="-128"/>
                        </a:rPr>
                        <a:t>申し込み期限</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solidFill>
                      <a:srgbClr val="1E5780"/>
                    </a:solidFill>
                  </a:tcPr>
                </a:tc>
                <a:tc>
                  <a:txBody>
                    <a:bodyPr/>
                    <a:lstStyle/>
                    <a:p>
                      <a:pPr algn="ctr" rtl="0" fontAlgn="ctr"/>
                      <a:r>
                        <a:rPr lang="ja-JP" altLang="en-US" sz="1100" b="1" i="0" u="none" strike="noStrike">
                          <a:solidFill>
                            <a:srgbClr val="16375E"/>
                          </a:solidFill>
                          <a:effectLst/>
                          <a:latin typeface="Meiryo UI" panose="020B0604030504040204" pitchFamily="34" charset="-128"/>
                          <a:ea typeface="Meiryo UI" panose="020B0604030504040204" pitchFamily="34" charset="-128"/>
                        </a:rPr>
                        <a:t>掲載開始の</a:t>
                      </a:r>
                      <a:r>
                        <a:rPr lang="en-US" altLang="ja-JP" sz="1100" b="1" i="0" u="none" strike="noStrike" dirty="0">
                          <a:solidFill>
                            <a:srgbClr val="16375E"/>
                          </a:solidFill>
                          <a:effectLst/>
                          <a:latin typeface="Meiryo UI" panose="020B0604030504040204" pitchFamily="34" charset="-128"/>
                          <a:ea typeface="Meiryo UI" panose="020B0604030504040204" pitchFamily="34" charset="-128"/>
                        </a:rPr>
                        <a:t>2</a:t>
                      </a:r>
                      <a:r>
                        <a:rPr lang="ja-JP" altLang="en-US" sz="1100" b="1" i="0" u="none" strike="noStrike">
                          <a:solidFill>
                            <a:srgbClr val="16375E"/>
                          </a:solidFill>
                          <a:effectLst/>
                          <a:latin typeface="Meiryo UI" panose="020B0604030504040204" pitchFamily="34" charset="-128"/>
                          <a:ea typeface="Meiryo UI" panose="020B0604030504040204" pitchFamily="34" charset="-128"/>
                        </a:rPr>
                        <a:t>か月前</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tcPr>
                </a:tc>
                <a:extLst>
                  <a:ext uri="{0D108BD9-81ED-4DB2-BD59-A6C34878D82A}">
                    <a16:rowId xmlns:a16="http://schemas.microsoft.com/office/drawing/2014/main" val="402781145"/>
                  </a:ext>
                </a:extLst>
              </a:tr>
              <a:tr h="328921">
                <a:tc>
                  <a:txBody>
                    <a:bodyPr/>
                    <a:lstStyle/>
                    <a:p>
                      <a:pPr algn="ctr" rtl="0" fontAlgn="ctr"/>
                      <a:r>
                        <a:rPr lang="ja-JP" altLang="en-US" sz="1100" b="1" i="0" u="none" strike="noStrike">
                          <a:solidFill>
                            <a:schemeClr val="bg1"/>
                          </a:solidFill>
                          <a:effectLst/>
                          <a:latin typeface="Meiryo UI" panose="020B0604030504040204" pitchFamily="34" charset="-128"/>
                          <a:ea typeface="Meiryo UI" panose="020B0604030504040204" pitchFamily="34" charset="-128"/>
                        </a:rPr>
                        <a:t>レポート項目</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solidFill>
                      <a:srgbClr val="1E5780"/>
                    </a:solidFill>
                  </a:tcPr>
                </a:tc>
                <a:tc>
                  <a:txBody>
                    <a:bodyPr/>
                    <a:lstStyle/>
                    <a:p>
                      <a:pPr algn="ctr" rtl="0" fontAlgn="ctr"/>
                      <a:r>
                        <a:rPr lang="ja-JP" altLang="en-US" sz="900" b="1" i="0" u="none" strike="noStrike">
                          <a:solidFill>
                            <a:srgbClr val="003963"/>
                          </a:solidFill>
                          <a:effectLst/>
                          <a:latin typeface="Meiryo UI"/>
                          <a:ea typeface="Meiryo UI"/>
                        </a:rPr>
                        <a:t>PV/UB/</a:t>
                      </a:r>
                      <a:r>
                        <a:rPr lang="ja-JP" altLang="en-US" sz="900" b="1" i="0" u="none" strike="noStrike">
                          <a:solidFill>
                            <a:srgbClr val="16375E"/>
                          </a:solidFill>
                          <a:effectLst/>
                          <a:latin typeface="Meiryo UI"/>
                          <a:ea typeface="Meiryo UI"/>
                        </a:rPr>
                        <a:t>掲載キャプチャ</a:t>
                      </a:r>
                      <a:r>
                        <a:rPr lang="en-US" altLang="ja-JP" sz="900" b="1" i="0" u="none" strike="noStrike" dirty="0">
                          <a:solidFill>
                            <a:srgbClr val="16375E"/>
                          </a:solidFill>
                          <a:effectLst/>
                          <a:latin typeface="Meiryo UI"/>
                          <a:ea typeface="Meiryo UI"/>
                        </a:rPr>
                        <a:t>/</a:t>
                      </a:r>
                      <a:r>
                        <a:rPr lang="ja-JP" altLang="en-US" sz="900" b="1" i="0" u="none" strike="noStrike">
                          <a:solidFill>
                            <a:srgbClr val="16375E"/>
                          </a:solidFill>
                          <a:effectLst/>
                          <a:latin typeface="Meiryo UI"/>
                          <a:ea typeface="Meiryo UI"/>
                        </a:rPr>
                        <a:t>実績</a:t>
                      </a:r>
                      <a:r>
                        <a:rPr lang="en-US" altLang="ja-JP" sz="900" b="1" i="0" u="none" strike="noStrike" dirty="0">
                          <a:solidFill>
                            <a:srgbClr val="16375E"/>
                          </a:solidFill>
                          <a:effectLst/>
                          <a:latin typeface="Meiryo UI"/>
                          <a:ea typeface="Meiryo UI"/>
                        </a:rPr>
                        <a:t>imp/</a:t>
                      </a:r>
                      <a:br>
                        <a:rPr lang="en-US" altLang="ja-JP" sz="900" b="1" i="0" u="none" strike="noStrike" dirty="0">
                          <a:solidFill>
                            <a:srgbClr val="16375E"/>
                          </a:solidFill>
                          <a:effectLst/>
                          <a:latin typeface="Meiryo UI"/>
                          <a:ea typeface="Meiryo UI"/>
                        </a:rPr>
                      </a:br>
                      <a:r>
                        <a:rPr lang="ja-JP" altLang="en-US" sz="900" b="1" i="0" u="none" strike="noStrike">
                          <a:solidFill>
                            <a:srgbClr val="16375E"/>
                          </a:solidFill>
                          <a:effectLst/>
                          <a:latin typeface="Meiryo UI"/>
                          <a:ea typeface="Meiryo UI"/>
                        </a:rPr>
                        <a:t>クリック数</a:t>
                      </a:r>
                      <a:r>
                        <a:rPr lang="en-US" altLang="ja-JP" sz="900" b="1" i="0" u="none" strike="noStrike" dirty="0">
                          <a:solidFill>
                            <a:srgbClr val="16375E"/>
                          </a:solidFill>
                          <a:effectLst/>
                          <a:latin typeface="Meiryo UI"/>
                          <a:ea typeface="Meiryo UI"/>
                        </a:rPr>
                        <a:t>/CTR/</a:t>
                      </a:r>
                      <a:r>
                        <a:rPr lang="en-US" altLang="ja-JP" sz="900" b="1" i="0" u="none" strike="noStrike" dirty="0" err="1">
                          <a:solidFill>
                            <a:srgbClr val="16375E"/>
                          </a:solidFill>
                          <a:effectLst/>
                          <a:latin typeface="Meiryo UI"/>
                          <a:ea typeface="Meiryo UI"/>
                        </a:rPr>
                        <a:t>滞在時間</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tcPr>
                </a:tc>
                <a:extLst>
                  <a:ext uri="{0D108BD9-81ED-4DB2-BD59-A6C34878D82A}">
                    <a16:rowId xmlns:a16="http://schemas.microsoft.com/office/drawing/2014/main" val="1347137030"/>
                  </a:ext>
                </a:extLst>
              </a:tr>
              <a:tr h="201008">
                <a:tc rowSpan="5">
                  <a:txBody>
                    <a:bodyPr/>
                    <a:lstStyle/>
                    <a:p>
                      <a:pPr algn="ctr" rtl="0" fontAlgn="ctr"/>
                      <a:r>
                        <a:rPr lang="ja-JP" altLang="en-US" sz="1100" b="1" i="0" u="none" strike="noStrike" dirty="0">
                          <a:solidFill>
                            <a:schemeClr val="bg1"/>
                          </a:solidFill>
                          <a:effectLst/>
                          <a:latin typeface="Meiryo UI" panose="020B0604030504040204" pitchFamily="34" charset="-128"/>
                          <a:ea typeface="Meiryo UI" panose="020B0604030504040204" pitchFamily="34" charset="-128"/>
                        </a:rPr>
                        <a:t>備考</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solidFill>
                      <a:srgbClr val="1E5780"/>
                    </a:solidFill>
                  </a:tcPr>
                </a:tc>
                <a:tc>
                  <a:txBody>
                    <a:bodyPr/>
                    <a:lstStyle/>
                    <a:p>
                      <a:pPr algn="l" rtl="0" fontAlgn="ctr"/>
                      <a:r>
                        <a:rPr lang="ja-JP" altLang="en-US" sz="900" b="1" i="0" u="none" strike="noStrike">
                          <a:solidFill>
                            <a:srgbClr val="16375E"/>
                          </a:solidFill>
                          <a:effectLst/>
                          <a:latin typeface="Meiryo UI" panose="020B0604030504040204" pitchFamily="34" charset="-128"/>
                          <a:ea typeface="Meiryo UI" panose="020B0604030504040204" pitchFamily="34" charset="-128"/>
                        </a:rPr>
                        <a:t>　・撮影カットは</a:t>
                      </a:r>
                      <a:r>
                        <a:rPr lang="en-US" altLang="ja-JP" sz="900" b="1" i="0" u="none" strike="noStrike" dirty="0">
                          <a:solidFill>
                            <a:srgbClr val="16375E"/>
                          </a:solidFill>
                          <a:effectLst/>
                          <a:latin typeface="Meiryo UI" panose="020B0604030504040204" pitchFamily="34" charset="-128"/>
                          <a:ea typeface="Meiryo UI" panose="020B0604030504040204" pitchFamily="34" charset="-128"/>
                        </a:rPr>
                        <a:t>4</a:t>
                      </a:r>
                      <a:r>
                        <a:rPr lang="ja-JP" altLang="en-US" sz="900" b="1" i="0" u="none" strike="noStrike">
                          <a:solidFill>
                            <a:srgbClr val="16375E"/>
                          </a:solidFill>
                          <a:effectLst/>
                          <a:latin typeface="Meiryo UI" panose="020B0604030504040204" pitchFamily="34" charset="-128"/>
                          <a:ea typeface="Meiryo UI" panose="020B0604030504040204" pitchFamily="34" charset="-128"/>
                        </a:rPr>
                        <a:t>～</a:t>
                      </a:r>
                      <a:r>
                        <a:rPr lang="en-US" altLang="ja-JP" sz="900" b="1" i="0" u="none" strike="noStrike" dirty="0">
                          <a:solidFill>
                            <a:srgbClr val="16375E"/>
                          </a:solidFill>
                          <a:effectLst/>
                          <a:latin typeface="Meiryo UI" panose="020B0604030504040204" pitchFamily="34" charset="-128"/>
                          <a:ea typeface="Meiryo UI" panose="020B0604030504040204" pitchFamily="34" charset="-128"/>
                        </a:rPr>
                        <a:t>6</a:t>
                      </a:r>
                      <a:r>
                        <a:rPr lang="ja-JP" altLang="en-US" sz="900" b="1" i="0" u="none" strike="noStrike">
                          <a:solidFill>
                            <a:srgbClr val="16375E"/>
                          </a:solidFill>
                          <a:effectLst/>
                          <a:latin typeface="Meiryo UI" panose="020B0604030504040204" pitchFamily="34" charset="-128"/>
                          <a:ea typeface="Meiryo UI" panose="020B0604030504040204" pitchFamily="34" charset="-128"/>
                        </a:rPr>
                        <a:t>点</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327646330"/>
                  </a:ext>
                </a:extLst>
              </a:tr>
              <a:tr h="201008">
                <a:tc vMerge="1">
                  <a:txBody>
                    <a:bodyPr/>
                    <a:lstStyle/>
                    <a:p>
                      <a:endParaRPr kumimoji="1" lang="ja-JP" altLang="en-US"/>
                    </a:p>
                  </a:txBody>
                  <a:tcPr/>
                </a:tc>
                <a:tc>
                  <a:txBody>
                    <a:bodyPr/>
                    <a:lstStyle/>
                    <a:p>
                      <a:pPr algn="l" rtl="0" fontAlgn="ctr"/>
                      <a:r>
                        <a:rPr lang="ja-JP" altLang="en-US" sz="900" b="1" i="0" u="none" strike="noStrike">
                          <a:solidFill>
                            <a:srgbClr val="16375E"/>
                          </a:solidFill>
                          <a:effectLst/>
                          <a:latin typeface="Meiryo UI" panose="020B0604030504040204" pitchFamily="34" charset="-128"/>
                          <a:ea typeface="Meiryo UI" panose="020B0604030504040204" pitchFamily="34" charset="-128"/>
                        </a:rPr>
                        <a:t>　・リンクは</a:t>
                      </a:r>
                      <a:r>
                        <a:rPr lang="en-US" altLang="ja-JP" sz="900" b="1" i="0" u="none" strike="noStrike" dirty="0">
                          <a:solidFill>
                            <a:srgbClr val="16375E"/>
                          </a:solidFill>
                          <a:effectLst/>
                          <a:latin typeface="Meiryo UI" panose="020B0604030504040204" pitchFamily="34" charset="-128"/>
                          <a:ea typeface="Meiryo UI" panose="020B0604030504040204" pitchFamily="34" charset="-128"/>
                        </a:rPr>
                        <a:t>4</a:t>
                      </a:r>
                      <a:r>
                        <a:rPr lang="ja-JP" altLang="en-US" sz="900" b="1" i="0" u="none" strike="noStrike">
                          <a:solidFill>
                            <a:srgbClr val="16375E"/>
                          </a:solidFill>
                          <a:effectLst/>
                          <a:latin typeface="Meiryo UI" panose="020B0604030504040204" pitchFamily="34" charset="-128"/>
                          <a:ea typeface="Meiryo UI" panose="020B0604030504040204" pitchFamily="34" charset="-128"/>
                        </a:rPr>
                        <a:t>箇所まで</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18954642"/>
                  </a:ext>
                </a:extLst>
              </a:tr>
              <a:tr h="201008">
                <a:tc vMerge="1">
                  <a:txBody>
                    <a:bodyPr/>
                    <a:lstStyle/>
                    <a:p>
                      <a:endParaRPr kumimoji="1" lang="ja-JP" altLang="en-US"/>
                    </a:p>
                  </a:txBody>
                  <a:tcPr/>
                </a:tc>
                <a:tc>
                  <a:txBody>
                    <a:bodyPr/>
                    <a:lstStyle/>
                    <a:p>
                      <a:pPr algn="l" rtl="0" fontAlgn="ctr"/>
                      <a:r>
                        <a:rPr lang="ja-JP" altLang="en-US" sz="900" b="1" i="0" u="none" strike="noStrike" dirty="0">
                          <a:solidFill>
                            <a:srgbClr val="16375E"/>
                          </a:solidFill>
                          <a:effectLst/>
                          <a:latin typeface="Meiryo UI" panose="020B0604030504040204" pitchFamily="34" charset="-128"/>
                          <a:ea typeface="Meiryo UI" panose="020B0604030504040204" pitchFamily="34" charset="-128"/>
                        </a:rPr>
                        <a:t>　・動画も掲載可能</a:t>
                      </a:r>
                      <a:r>
                        <a:rPr lang="en-US" altLang="ja-JP" sz="900" b="1" i="0" u="none" strike="noStrike" dirty="0">
                          <a:solidFill>
                            <a:srgbClr val="16375E"/>
                          </a:solidFill>
                          <a:effectLst/>
                          <a:latin typeface="Meiryo UI" panose="020B0604030504040204" pitchFamily="34" charset="-128"/>
                          <a:ea typeface="Meiryo UI" panose="020B0604030504040204" pitchFamily="34" charset="-128"/>
                        </a:rPr>
                        <a:t>※</a:t>
                      </a:r>
                      <a:r>
                        <a:rPr lang="ja-JP" altLang="en-US" sz="900" b="1" i="0" u="none" strike="noStrike" dirty="0">
                          <a:solidFill>
                            <a:srgbClr val="16375E"/>
                          </a:solidFill>
                          <a:effectLst/>
                          <a:latin typeface="Meiryo UI" panose="020B0604030504040204" pitchFamily="34" charset="-128"/>
                          <a:ea typeface="Meiryo UI" panose="020B0604030504040204" pitchFamily="34" charset="-128"/>
                        </a:rPr>
                        <a:t>オプション</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290626204"/>
                  </a:ext>
                </a:extLst>
              </a:tr>
              <a:tr h="201008">
                <a:tc vMerge="1">
                  <a:txBody>
                    <a:bodyPr/>
                    <a:lstStyle/>
                    <a:p>
                      <a:endParaRPr kumimoji="1" lang="ja-JP" altLang="en-US"/>
                    </a:p>
                  </a:txBody>
                  <a:tcPr/>
                </a:tc>
                <a:tc>
                  <a:txBody>
                    <a:bodyPr/>
                    <a:lstStyle/>
                    <a:p>
                      <a:pPr algn="l" rtl="0" fontAlgn="ctr"/>
                      <a:r>
                        <a:rPr lang="ja-JP" altLang="en-US" sz="900" b="1" i="0" u="none" strike="noStrike">
                          <a:solidFill>
                            <a:srgbClr val="16375E"/>
                          </a:solidFill>
                          <a:effectLst/>
                          <a:latin typeface="Meiryo UI" panose="020B0604030504040204" pitchFamily="34" charset="-128"/>
                          <a:ea typeface="Meiryo UI" panose="020B0604030504040204" pitchFamily="34" charset="-128"/>
                        </a:rPr>
                        <a:t>　・提供画像等でギャラリーも設置可能</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715436165"/>
                  </a:ext>
                </a:extLst>
              </a:tr>
              <a:tr h="201008">
                <a:tc vMerge="1">
                  <a:txBody>
                    <a:bodyPr/>
                    <a:lstStyle/>
                    <a:p>
                      <a:endParaRPr kumimoji="1" lang="ja-JP" altLang="en-US"/>
                    </a:p>
                  </a:txBody>
                  <a:tcPr/>
                </a:tc>
                <a:tc>
                  <a:txBody>
                    <a:bodyPr/>
                    <a:lstStyle/>
                    <a:p>
                      <a:pPr algn="l" rtl="0" fontAlgn="ctr"/>
                      <a:r>
                        <a:rPr lang="ja-JP" altLang="en-US" sz="900" b="1" i="0" u="none" strike="noStrike" dirty="0">
                          <a:solidFill>
                            <a:srgbClr val="16375E"/>
                          </a:solidFill>
                          <a:effectLst/>
                          <a:latin typeface="Meiryo UI" panose="020B0604030504040204" pitchFamily="34" charset="-128"/>
                          <a:ea typeface="Meiryo UI" panose="020B0604030504040204" pitchFamily="34" charset="-128"/>
                        </a:rPr>
                        <a:t>　・著名人起用の場合は別途御見積</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3963"/>
                      </a:solidFill>
                      <a:prstDash val="solid"/>
                      <a:round/>
                      <a:headEnd type="none" w="med" len="med"/>
                      <a:tailEnd type="none" w="med" len="med"/>
                    </a:lnB>
                  </a:tcPr>
                </a:tc>
                <a:extLst>
                  <a:ext uri="{0D108BD9-81ED-4DB2-BD59-A6C34878D82A}">
                    <a16:rowId xmlns:a16="http://schemas.microsoft.com/office/drawing/2014/main" val="2189643606"/>
                  </a:ext>
                </a:extLst>
              </a:tr>
            </a:tbl>
          </a:graphicData>
        </a:graphic>
      </p:graphicFrame>
      <p:sp>
        <p:nvSpPr>
          <p:cNvPr id="25" name="テキスト ボックス 24">
            <a:extLst>
              <a:ext uri="{FF2B5EF4-FFF2-40B4-BE49-F238E27FC236}">
                <a16:creationId xmlns:a16="http://schemas.microsoft.com/office/drawing/2014/main" id="{7FE2ED01-95CC-D54A-A28B-9310FAC6F18F}"/>
              </a:ext>
            </a:extLst>
          </p:cNvPr>
          <p:cNvSpPr txBox="1"/>
          <p:nvPr/>
        </p:nvSpPr>
        <p:spPr>
          <a:xfrm>
            <a:off x="478209" y="1161459"/>
            <a:ext cx="209151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dirty="0">
                <a:solidFill>
                  <a:srgbClr val="16375E"/>
                </a:solidFill>
                <a:latin typeface="Century Gothic" panose="020F0302020204030204"/>
                <a:ea typeface="Meiryo UI" panose="020B0604030504040204" pitchFamily="50" charset="-128"/>
              </a:rPr>
              <a:t>日経電子版「</a:t>
            </a:r>
            <a:r>
              <a:rPr lang="en-US" altLang="ja-JP" sz="1600" b="1" dirty="0">
                <a:solidFill>
                  <a:srgbClr val="16375E"/>
                </a:solidFill>
                <a:latin typeface="Century Gothic" panose="020F0302020204030204"/>
                <a:ea typeface="Meiryo UI" panose="020B0604030504040204" pitchFamily="50" charset="-128"/>
              </a:rPr>
              <a:t>SPIRE</a:t>
            </a:r>
            <a:r>
              <a:rPr lang="ja-JP" altLang="en-US" sz="1600" b="1" dirty="0">
                <a:solidFill>
                  <a:srgbClr val="16375E"/>
                </a:solidFill>
                <a:latin typeface="Century Gothic" panose="020F0302020204030204"/>
                <a:ea typeface="Meiryo UI" panose="020B0604030504040204" pitchFamily="50" charset="-128"/>
              </a:rPr>
              <a:t>」</a:t>
            </a:r>
            <a:endParaRPr lang="en-US" altLang="ja-JP" sz="1600" b="1" dirty="0">
              <a:solidFill>
                <a:srgbClr val="16375E"/>
              </a:solidFill>
              <a:latin typeface="Century Gothic" panose="020F0302020204030204"/>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dirty="0">
                <a:solidFill>
                  <a:srgbClr val="16375E"/>
                </a:solidFill>
                <a:latin typeface="Century Gothic" panose="020F0302020204030204"/>
                <a:ea typeface="Meiryo UI" panose="020B0604030504040204" pitchFamily="50" charset="-128"/>
              </a:rPr>
              <a:t>スタンダードタイアップ</a:t>
            </a:r>
            <a:r>
              <a:rPr lang="en-US" altLang="ja-JP" sz="1600" b="1" dirty="0">
                <a:solidFill>
                  <a:srgbClr val="16375E"/>
                </a:solidFill>
                <a:latin typeface="Century Gothic" panose="020F0302020204030204"/>
                <a:ea typeface="Meiryo UI" panose="020B0604030504040204" pitchFamily="50" charset="-128"/>
              </a:rPr>
              <a:t> </a:t>
            </a:r>
            <a:endParaRPr kumimoji="1" lang="en-US" altLang="ja-JP" sz="1600" b="1" i="0" u="none" strike="noStrike" kern="1200" cap="none" spc="0" normalizeH="0" baseline="0" noProof="0" dirty="0">
              <a:ln>
                <a:noFill/>
              </a:ln>
              <a:solidFill>
                <a:srgbClr val="16375E"/>
              </a:solidFill>
              <a:effectLst/>
              <a:uLnTx/>
              <a:uFillTx/>
              <a:latin typeface="Century Gothic" panose="020F0302020204030204"/>
              <a:ea typeface="Meiryo UI" panose="020B0604030504040204" pitchFamily="50" charset="-128"/>
              <a:cs typeface="+mn-cs"/>
            </a:endParaRPr>
          </a:p>
        </p:txBody>
      </p:sp>
      <p:sp>
        <p:nvSpPr>
          <p:cNvPr id="14" name="Text Box 16">
            <a:extLst>
              <a:ext uri="{FF2B5EF4-FFF2-40B4-BE49-F238E27FC236}">
                <a16:creationId xmlns:a16="http://schemas.microsoft.com/office/drawing/2014/main" id="{8E38D6BF-AFF4-407E-B49D-9F71EF86F159}"/>
              </a:ext>
            </a:extLst>
          </p:cNvPr>
          <p:cNvSpPr txBox="1">
            <a:spLocks noChangeArrowheads="1"/>
          </p:cNvSpPr>
          <p:nvPr/>
        </p:nvSpPr>
        <p:spPr bwMode="auto">
          <a:xfrm>
            <a:off x="9053343" y="6316928"/>
            <a:ext cx="84029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0" algn="r" eaLnBrk="1" fontAlgn="base" hangingPunct="1">
              <a:spcBef>
                <a:spcPct val="0"/>
              </a:spcBef>
              <a:spcAft>
                <a:spcPct val="0"/>
              </a:spcAft>
              <a:defRPr/>
            </a:pPr>
            <a:r>
              <a:rPr kumimoji="0" lang="en-US" altLang="ja-JP" sz="800" dirty="0">
                <a:solidFill>
                  <a:srgbClr val="C00000"/>
                </a:solidFill>
                <a:latin typeface="Century Gothic"/>
                <a:ea typeface="HGPｺﾞｼｯｸM"/>
              </a:rPr>
              <a:t>2021.12.1</a:t>
            </a:r>
            <a:r>
              <a:rPr kumimoji="0" lang="ja-JP" altLang="en-US" sz="800">
                <a:solidFill>
                  <a:srgbClr val="C00000"/>
                </a:solidFill>
                <a:latin typeface="Century Gothic"/>
                <a:ea typeface="HGPｺﾞｼｯｸM"/>
              </a:rPr>
              <a:t>更新</a:t>
            </a:r>
            <a:endParaRPr kumimoji="0" lang="ja-JP" altLang="en-US" sz="800" b="0" i="0" u="none" strike="noStrike" kern="1200" cap="none" spc="0" normalizeH="0" baseline="0" noProof="0" dirty="0">
              <a:ln>
                <a:noFill/>
              </a:ln>
              <a:solidFill>
                <a:srgbClr val="C00000"/>
              </a:solidFill>
              <a:effectLst/>
              <a:uLnTx/>
              <a:uFillTx/>
              <a:latin typeface="Century Gothic"/>
              <a:ea typeface="HGPｺﾞｼｯｸM"/>
              <a:cs typeface="+mn-cs"/>
            </a:endParaRPr>
          </a:p>
        </p:txBody>
      </p:sp>
      <p:sp>
        <p:nvSpPr>
          <p:cNvPr id="17" name="タイトル 32">
            <a:extLst>
              <a:ext uri="{FF2B5EF4-FFF2-40B4-BE49-F238E27FC236}">
                <a16:creationId xmlns:a16="http://schemas.microsoft.com/office/drawing/2014/main" id="{A05380FE-3D28-8E4D-A039-FF4E582779A1}"/>
              </a:ext>
            </a:extLst>
          </p:cNvPr>
          <p:cNvSpPr txBox="1">
            <a:spLocks/>
          </p:cNvSpPr>
          <p:nvPr/>
        </p:nvSpPr>
        <p:spPr>
          <a:xfrm>
            <a:off x="397332" y="233818"/>
            <a:ext cx="7905750" cy="460148"/>
          </a:xfrm>
          <a:prstGeom prst="rect">
            <a:avLst/>
          </a:prstGeom>
        </p:spPr>
        <p:txBody>
          <a:bodyPr lIns="91440" tIns="45720" rIns="91440" bIns="45720" anchor="t"/>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 altLang="ja-JP" sz="1900" b="1" dirty="0">
                <a:solidFill>
                  <a:schemeClr val="bg1"/>
                </a:solidFill>
                <a:latin typeface="Meiryo UI"/>
                <a:ea typeface="Meiryo UI"/>
              </a:rPr>
              <a:t>SPIRE</a:t>
            </a:r>
            <a:r>
              <a:rPr lang="ja-JP" altLang="en" sz="1900" b="1">
                <a:solidFill>
                  <a:schemeClr val="bg1"/>
                </a:solidFill>
                <a:latin typeface="Meiryo UI"/>
                <a:ea typeface="Meiryo UI"/>
              </a:rPr>
              <a:t>　</a:t>
            </a:r>
            <a:r>
              <a:rPr lang="ja-JP" altLang="en-US" sz="1900" b="1">
                <a:solidFill>
                  <a:schemeClr val="bg1"/>
                </a:solidFill>
                <a:latin typeface="Meiryo UI"/>
                <a:ea typeface="Meiryo UI"/>
              </a:rPr>
              <a:t>スタンダードタイアップ</a:t>
            </a:r>
          </a:p>
          <a:p>
            <a:pPr algn="l"/>
            <a:endParaRPr lang="ja-JP" altLang="en-US" sz="1900" b="1">
              <a:solidFill>
                <a:schemeClr val="bg1"/>
              </a:solidFill>
              <a:latin typeface="Meiryo UI"/>
              <a:ea typeface="Meiryo UI"/>
            </a:endParaRPr>
          </a:p>
          <a:p>
            <a:pPr algn="l"/>
            <a:endParaRPr lang="ja-JP" altLang="en-US" sz="1900" b="1">
              <a:solidFill>
                <a:schemeClr val="bg1"/>
              </a:solidFill>
              <a:latin typeface="Meiryo UI"/>
              <a:ea typeface="Meiryo UI"/>
            </a:endParaRPr>
          </a:p>
          <a:p>
            <a:pPr algn="l"/>
            <a:endParaRPr lang="ja-JP" altLang="en-US" sz="1900" b="1">
              <a:solidFill>
                <a:schemeClr val="bg1"/>
              </a:solidFill>
              <a:latin typeface="Meiryo UI"/>
              <a:ea typeface="Meiryo UI"/>
            </a:endParaRPr>
          </a:p>
          <a:p>
            <a:pPr algn="l"/>
            <a:endParaRPr lang="ja-JP" altLang="en-US" sz="1900" b="1">
              <a:solidFill>
                <a:schemeClr val="bg1"/>
              </a:solidFill>
              <a:latin typeface="Meiryo UI"/>
              <a:ea typeface="Meiryo UI"/>
            </a:endParaRPr>
          </a:p>
        </p:txBody>
      </p:sp>
    </p:spTree>
    <p:extLst>
      <p:ext uri="{BB962C8B-B14F-4D97-AF65-F5344CB8AC3E}">
        <p14:creationId xmlns:p14="http://schemas.microsoft.com/office/powerpoint/2010/main" val="38756133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表 20">
            <a:extLst>
              <a:ext uri="{FF2B5EF4-FFF2-40B4-BE49-F238E27FC236}">
                <a16:creationId xmlns:a16="http://schemas.microsoft.com/office/drawing/2014/main" id="{CEB250B6-2FB6-498F-B506-08974152242D}"/>
              </a:ext>
            </a:extLst>
          </p:cNvPr>
          <p:cNvGraphicFramePr>
            <a:graphicFrameLocks noGrp="1"/>
          </p:cNvGraphicFramePr>
          <p:nvPr>
            <p:extLst>
              <p:ext uri="{D42A27DB-BD31-4B8C-83A1-F6EECF244321}">
                <p14:modId xmlns:p14="http://schemas.microsoft.com/office/powerpoint/2010/main" val="96152671"/>
              </p:ext>
            </p:extLst>
          </p:nvPr>
        </p:nvGraphicFramePr>
        <p:xfrm>
          <a:off x="589472" y="4528867"/>
          <a:ext cx="6262065" cy="1604030"/>
        </p:xfrm>
        <a:graphic>
          <a:graphicData uri="http://schemas.openxmlformats.org/drawingml/2006/table">
            <a:tbl>
              <a:tblPr/>
              <a:tblGrid>
                <a:gridCol w="1823004">
                  <a:extLst>
                    <a:ext uri="{9D8B030D-6E8A-4147-A177-3AD203B41FA5}">
                      <a16:colId xmlns:a16="http://schemas.microsoft.com/office/drawing/2014/main" val="1220969410"/>
                    </a:ext>
                  </a:extLst>
                </a:gridCol>
                <a:gridCol w="1915702">
                  <a:extLst>
                    <a:ext uri="{9D8B030D-6E8A-4147-A177-3AD203B41FA5}">
                      <a16:colId xmlns:a16="http://schemas.microsoft.com/office/drawing/2014/main" val="1087338044"/>
                    </a:ext>
                  </a:extLst>
                </a:gridCol>
                <a:gridCol w="1258746">
                  <a:extLst>
                    <a:ext uri="{9D8B030D-6E8A-4147-A177-3AD203B41FA5}">
                      <a16:colId xmlns:a16="http://schemas.microsoft.com/office/drawing/2014/main" val="3225288621"/>
                    </a:ext>
                  </a:extLst>
                </a:gridCol>
                <a:gridCol w="729047">
                  <a:extLst>
                    <a:ext uri="{9D8B030D-6E8A-4147-A177-3AD203B41FA5}">
                      <a16:colId xmlns:a16="http://schemas.microsoft.com/office/drawing/2014/main" val="1500622780"/>
                    </a:ext>
                  </a:extLst>
                </a:gridCol>
                <a:gridCol w="535566">
                  <a:extLst>
                    <a:ext uri="{9D8B030D-6E8A-4147-A177-3AD203B41FA5}">
                      <a16:colId xmlns:a16="http://schemas.microsoft.com/office/drawing/2014/main" val="1624974489"/>
                    </a:ext>
                  </a:extLst>
                </a:gridCol>
              </a:tblGrid>
              <a:tr h="211065">
                <a:tc>
                  <a:txBody>
                    <a:bodyPr/>
                    <a:lstStyle/>
                    <a:p>
                      <a:pPr algn="l" fontAlgn="ctr"/>
                      <a:r>
                        <a:rPr lang="en-US" sz="800" b="1" i="0" u="none" strike="noStrike" dirty="0">
                          <a:solidFill>
                            <a:srgbClr val="16375E"/>
                          </a:solidFill>
                          <a:effectLst/>
                          <a:latin typeface="Meiryo UI"/>
                          <a:ea typeface="Meiryo UI"/>
                        </a:rPr>
                        <a:t>SPIRE </a:t>
                      </a:r>
                      <a:r>
                        <a:rPr lang="en-US" sz="800" b="1" i="0" u="none" strike="noStrike" dirty="0">
                          <a:solidFill>
                            <a:srgbClr val="003963"/>
                          </a:solidFill>
                          <a:effectLst/>
                          <a:latin typeface="Meiryo UI"/>
                          <a:ea typeface="Meiryo UI"/>
                        </a:rPr>
                        <a:t>FORMAT TIEUP </a:t>
                      </a:r>
                      <a:r>
                        <a:rPr lang="ja-JP" altLang="en-US" sz="800" b="1" i="0" u="none" strike="noStrike">
                          <a:solidFill>
                            <a:srgbClr val="003963"/>
                          </a:solidFill>
                          <a:effectLst/>
                          <a:latin typeface="Meiryo UI"/>
                          <a:ea typeface="Meiryo UI"/>
                        </a:rPr>
                        <a:t>誘導プラン</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16375E"/>
                        </a:solidFill>
                        <a:effectLst/>
                        <a:latin typeface="Meiryo UI" panose="020B0604030504040204" pitchFamily="34" charset="-128"/>
                        <a:ea typeface="Meiryo UI" panose="020B0604030504040204" pitchFamily="34"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16375E"/>
                        </a:solidFill>
                        <a:effectLst/>
                        <a:latin typeface="Meiryo UI" panose="020B0604030504040204" pitchFamily="34" charset="-128"/>
                        <a:ea typeface="Meiryo UI" panose="020B0604030504040204" pitchFamily="34"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900" b="1" i="0" u="none" strike="noStrike">
                        <a:solidFill>
                          <a:srgbClr val="16375E"/>
                        </a:solidFill>
                        <a:effectLst/>
                        <a:latin typeface="Meiryo UI" panose="020B0604030504040204" pitchFamily="34" charset="-128"/>
                        <a:ea typeface="Meiryo UI" panose="020B0604030504040204" pitchFamily="34"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16375E"/>
                        </a:solidFill>
                        <a:effectLst/>
                        <a:latin typeface="Meiryo UI" panose="020B0604030504040204" pitchFamily="34" charset="-128"/>
                        <a:ea typeface="Meiryo UI" panose="020B0604030504040204" pitchFamily="34"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991207"/>
                  </a:ext>
                </a:extLst>
              </a:tr>
              <a:tr h="211065">
                <a:tc>
                  <a:txBody>
                    <a:bodyPr/>
                    <a:lstStyle/>
                    <a:p>
                      <a:pPr algn="ctr" fontAlgn="ctr"/>
                      <a:r>
                        <a:rPr lang="ja-JP" altLang="en-US" sz="900" b="1" i="0" u="none" strike="noStrike">
                          <a:solidFill>
                            <a:schemeClr val="bg1"/>
                          </a:solidFill>
                          <a:effectLst/>
                          <a:latin typeface="Meiryo UI" panose="020B0604030504040204" pitchFamily="34" charset="-128"/>
                          <a:ea typeface="Meiryo UI" panose="020B0604030504040204" pitchFamily="34" charset="-128"/>
                        </a:rPr>
                        <a:t>サイト名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5780"/>
                    </a:solidFill>
                  </a:tcPr>
                </a:tc>
                <a:tc>
                  <a:txBody>
                    <a:bodyPr/>
                    <a:lstStyle/>
                    <a:p>
                      <a:pPr algn="ctr" fontAlgn="ctr"/>
                      <a:r>
                        <a:rPr lang="ja-JP" altLang="en-US" sz="900" b="1" i="0" u="none" strike="noStrike">
                          <a:solidFill>
                            <a:schemeClr val="bg1"/>
                          </a:solidFill>
                          <a:effectLst/>
                          <a:latin typeface="Meiryo UI" panose="020B0604030504040204" pitchFamily="34" charset="-128"/>
                          <a:ea typeface="Meiryo UI" panose="020B0604030504040204" pitchFamily="34" charset="-128"/>
                        </a:rPr>
                        <a:t>メニュー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5780"/>
                    </a:solidFill>
                  </a:tcPr>
                </a:tc>
                <a:tc>
                  <a:txBody>
                    <a:bodyPr/>
                    <a:lstStyle/>
                    <a:p>
                      <a:pPr algn="ctr" fontAlgn="ctr"/>
                      <a:r>
                        <a:rPr lang="ja-JP" altLang="en-US" sz="900" b="1" i="0" u="none" strike="noStrike">
                          <a:solidFill>
                            <a:schemeClr val="bg1"/>
                          </a:solidFill>
                          <a:effectLst/>
                          <a:latin typeface="Meiryo UI" panose="020B0604030504040204" pitchFamily="34" charset="-128"/>
                          <a:ea typeface="Meiryo UI" panose="020B0604030504040204" pitchFamily="34" charset="-128"/>
                        </a:rPr>
                        <a:t>条件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5780"/>
                    </a:solidFill>
                  </a:tcPr>
                </a:tc>
                <a:tc>
                  <a:txBody>
                    <a:bodyPr/>
                    <a:lstStyle/>
                    <a:p>
                      <a:pPr algn="ctr" fontAlgn="ctr"/>
                      <a:r>
                        <a:rPr lang="ja-JP" altLang="en-US" sz="900" b="1" i="0" u="none" strike="noStrike">
                          <a:solidFill>
                            <a:schemeClr val="bg1"/>
                          </a:solidFill>
                          <a:effectLst/>
                          <a:latin typeface="Meiryo UI" panose="020B0604030504040204" pitchFamily="34" charset="-128"/>
                          <a:ea typeface="Meiryo UI" panose="020B0604030504040204" pitchFamily="34" charset="-128"/>
                        </a:rPr>
                        <a:t>掲載量</a:t>
                      </a:r>
                      <a:endParaRPr lang="en-US" altLang="ja-JP" sz="900" b="1" i="0" u="none" strike="noStrike" dirty="0">
                        <a:solidFill>
                          <a:schemeClr val="bg1"/>
                        </a:solidFill>
                        <a:effectLst/>
                        <a:latin typeface="Meiryo UI" panose="020B0604030504040204" pitchFamily="34" charset="-128"/>
                        <a:ea typeface="Meiryo UI" panose="020B0604030504040204" pitchFamily="34" charset="-128"/>
                      </a:endParaRPr>
                    </a:p>
                    <a:p>
                      <a:pPr algn="ctr" fontAlgn="ctr"/>
                      <a:r>
                        <a:rPr lang="ja-JP" altLang="en-US" sz="900" b="1" i="0" u="none" strike="noStrike">
                          <a:solidFill>
                            <a:schemeClr val="bg1"/>
                          </a:solidFill>
                          <a:effectLst/>
                          <a:latin typeface="Meiryo UI" panose="020B0604030504040204" pitchFamily="34" charset="-128"/>
                          <a:ea typeface="Meiryo UI" panose="020B0604030504040204" pitchFamily="34" charset="-128"/>
                        </a:rPr>
                        <a:t>（</a:t>
                      </a:r>
                      <a:r>
                        <a:rPr lang="en-US" sz="900" b="1" i="0" u="none" strike="noStrike" dirty="0">
                          <a:solidFill>
                            <a:schemeClr val="bg1"/>
                          </a:solidFill>
                          <a:effectLst/>
                          <a:latin typeface="Meiryo UI" panose="020B0604030504040204" pitchFamily="34" charset="-128"/>
                          <a:ea typeface="Meiryo UI" panose="020B0604030504040204" pitchFamily="34" charset="-128"/>
                        </a:rPr>
                        <a:t>imp）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5780"/>
                    </a:solidFill>
                  </a:tcPr>
                </a:tc>
                <a:tc>
                  <a:txBody>
                    <a:bodyPr/>
                    <a:lstStyle/>
                    <a:p>
                      <a:pPr algn="ctr" fontAlgn="ctr"/>
                      <a:r>
                        <a:rPr lang="ja-JP" altLang="en-US" sz="900" b="1" i="0" u="none" strike="noStrike">
                          <a:solidFill>
                            <a:schemeClr val="bg1"/>
                          </a:solidFill>
                          <a:effectLst/>
                          <a:latin typeface="Meiryo UI" panose="020B0604030504040204" pitchFamily="34" charset="-128"/>
                          <a:ea typeface="Meiryo UI" panose="020B0604030504040204" pitchFamily="34" charset="-128"/>
                        </a:rPr>
                        <a:t>形態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5780"/>
                    </a:solidFill>
                  </a:tcPr>
                </a:tc>
                <a:extLst>
                  <a:ext uri="{0D108BD9-81ED-4DB2-BD59-A6C34878D82A}">
                    <a16:rowId xmlns:a16="http://schemas.microsoft.com/office/drawing/2014/main" val="2630557013"/>
                  </a:ext>
                </a:extLst>
              </a:tr>
              <a:tr h="211065">
                <a:tc>
                  <a:txBody>
                    <a:bodyPr/>
                    <a:lstStyle/>
                    <a:p>
                      <a:pPr algn="ctr" fontAlgn="ctr"/>
                      <a:r>
                        <a:rPr lang="ja-JP" altLang="en-US" sz="900" b="1" i="0" u="none" strike="noStrike">
                          <a:solidFill>
                            <a:srgbClr val="16375E"/>
                          </a:solidFill>
                          <a:effectLst/>
                          <a:latin typeface="Meiryo UI" panose="020B0604030504040204" pitchFamily="34" charset="-128"/>
                          <a:ea typeface="Meiryo UI" panose="020B0604030504040204" pitchFamily="34" charset="-128"/>
                        </a:rPr>
                        <a:t>日経電子版／</a:t>
                      </a:r>
                      <a:r>
                        <a:rPr lang="en-US" sz="900" b="1" i="0" u="none" strike="noStrike" dirty="0">
                          <a:solidFill>
                            <a:srgbClr val="16375E"/>
                          </a:solidFill>
                          <a:effectLst/>
                          <a:latin typeface="Meiryo UI" panose="020B0604030504040204" pitchFamily="34" charset="-128"/>
                          <a:ea typeface="Meiryo UI" panose="020B0604030504040204" pitchFamily="34" charset="-128"/>
                        </a:rPr>
                        <a:t>NIKKEI STYLE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16375E"/>
                          </a:solidFill>
                          <a:effectLst/>
                          <a:latin typeface="Meiryo UI" panose="020B0604030504040204" pitchFamily="34" charset="-128"/>
                          <a:ea typeface="Meiryo UI" panose="020B0604030504040204" pitchFamily="34" charset="-128"/>
                        </a:rPr>
                        <a:t>Run of NIKKEI </a:t>
                      </a:r>
                      <a:r>
                        <a:rPr lang="ja-JP" altLang="en-US" sz="900" b="1" i="0" u="none" strike="noStrike">
                          <a:solidFill>
                            <a:srgbClr val="16375E"/>
                          </a:solidFill>
                          <a:effectLst/>
                          <a:latin typeface="Meiryo UI" panose="020B0604030504040204" pitchFamily="34" charset="-128"/>
                          <a:ea typeface="Meiryo UI" panose="020B0604030504040204" pitchFamily="34" charset="-128"/>
                        </a:rPr>
                        <a:t>インフィード広告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16375E"/>
                          </a:solidFill>
                          <a:effectLst/>
                          <a:latin typeface="Meiryo UI" panose="020B0604030504040204" pitchFamily="34" charset="-128"/>
                          <a:ea typeface="Meiryo UI" panose="020B0604030504040204" pitchFamily="34" charset="-128"/>
                        </a:rPr>
                        <a:t>SP</a:t>
                      </a:r>
                      <a:r>
                        <a:rPr lang="ja-JP" altLang="en-US" sz="900" b="1" i="0" u="none" strike="noStrike">
                          <a:solidFill>
                            <a:srgbClr val="16375E"/>
                          </a:solidFill>
                          <a:effectLst/>
                          <a:latin typeface="Meiryo UI" panose="020B0604030504040204" pitchFamily="34" charset="-128"/>
                          <a:ea typeface="Meiryo UI" panose="020B0604030504040204" pitchFamily="34" charset="-128"/>
                        </a:rPr>
                        <a:t>指定</a:t>
                      </a:r>
                      <a:r>
                        <a:rPr lang="en-US" altLang="ja-JP" sz="900" b="1" i="0" u="none" strike="noStrike" dirty="0">
                          <a:solidFill>
                            <a:srgbClr val="16375E"/>
                          </a:solidFill>
                          <a:effectLst/>
                          <a:latin typeface="Meiryo UI" panose="020B0604030504040204" pitchFamily="34" charset="-128"/>
                          <a:ea typeface="Meiryo UI" panose="020B0604030504040204" pitchFamily="34" charset="-128"/>
                        </a:rPr>
                        <a:t>×</a:t>
                      </a:r>
                      <a:r>
                        <a:rPr lang="ja-JP" altLang="en-US" sz="900" b="1" i="0" u="none" strike="noStrike">
                          <a:solidFill>
                            <a:srgbClr val="16375E"/>
                          </a:solidFill>
                          <a:effectLst/>
                          <a:latin typeface="Meiryo UI" panose="020B0604030504040204" pitchFamily="34" charset="-128"/>
                          <a:ea typeface="Meiryo UI" panose="020B0604030504040204" pitchFamily="34" charset="-128"/>
                        </a:rPr>
                        <a:t>女性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dirty="0">
                          <a:solidFill>
                            <a:srgbClr val="16375E"/>
                          </a:solidFill>
                          <a:effectLst/>
                          <a:latin typeface="Meiryo UI" panose="020B0604030504040204" pitchFamily="34" charset="-128"/>
                          <a:ea typeface="Meiryo UI" panose="020B0604030504040204" pitchFamily="34" charset="-128"/>
                        </a:rPr>
                        <a:t>400,000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16375E"/>
                          </a:solidFill>
                          <a:effectLst/>
                          <a:latin typeface="Meiryo UI" panose="020B0604030504040204" pitchFamily="34" charset="-128"/>
                          <a:ea typeface="Meiryo UI" panose="020B0604030504040204" pitchFamily="34" charset="-128"/>
                        </a:rPr>
                        <a:t>保証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2156776"/>
                  </a:ext>
                </a:extLst>
              </a:tr>
              <a:tr h="211065">
                <a:tc>
                  <a:txBody>
                    <a:bodyPr/>
                    <a:lstStyle/>
                    <a:p>
                      <a:pPr algn="ctr" fontAlgn="ctr"/>
                      <a:r>
                        <a:rPr lang="ja-JP" altLang="en-US" sz="900" b="1" i="0" u="none" strike="noStrike">
                          <a:solidFill>
                            <a:srgbClr val="16375E"/>
                          </a:solidFill>
                          <a:effectLst/>
                          <a:latin typeface="Meiryo UI" panose="020B0604030504040204" pitchFamily="34" charset="-128"/>
                          <a:ea typeface="Meiryo UI" panose="020B0604030504040204" pitchFamily="34" charset="-128"/>
                        </a:rPr>
                        <a:t>日経電子版／</a:t>
                      </a:r>
                      <a:r>
                        <a:rPr lang="en-US" sz="900" b="1" i="0" u="none" strike="noStrike" dirty="0">
                          <a:solidFill>
                            <a:srgbClr val="16375E"/>
                          </a:solidFill>
                          <a:effectLst/>
                          <a:latin typeface="Meiryo UI" panose="020B0604030504040204" pitchFamily="34" charset="-128"/>
                          <a:ea typeface="Meiryo UI" panose="020B0604030504040204" pitchFamily="34" charset="-128"/>
                        </a:rPr>
                        <a:t>NIKKEI STYLE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16375E"/>
                          </a:solidFill>
                          <a:effectLst/>
                          <a:latin typeface="Meiryo UI" panose="020B0604030504040204" pitchFamily="34" charset="-128"/>
                          <a:ea typeface="Meiryo UI" panose="020B0604030504040204" pitchFamily="34" charset="-128"/>
                        </a:rPr>
                        <a:t>タイアップ特別誘導枠</a:t>
                      </a:r>
                      <a:r>
                        <a:rPr lang="en-US" altLang="ja-JP" sz="700" b="1" i="0" u="none" strike="noStrike" dirty="0">
                          <a:solidFill>
                            <a:srgbClr val="DA5121"/>
                          </a:solidFill>
                          <a:effectLst/>
                          <a:latin typeface="Meiryo UI" panose="020B0604030504040204" pitchFamily="34" charset="-128"/>
                          <a:ea typeface="Meiryo UI" panose="020B0604030504040204" pitchFamily="34" charset="-128"/>
                        </a:rPr>
                        <a:t>※</a:t>
                      </a:r>
                      <a:r>
                        <a:rPr lang="ja-JP" altLang="en-US" sz="700" b="1" i="0" u="none" strike="noStrike">
                          <a:solidFill>
                            <a:srgbClr val="DA5121"/>
                          </a:solidFill>
                          <a:effectLst/>
                          <a:latin typeface="Meiryo UI" panose="020B0604030504040204" pitchFamily="34" charset="-128"/>
                          <a:ea typeface="Meiryo UI" panose="020B0604030504040204" pitchFamily="34" charset="-128"/>
                        </a:rPr>
                        <a:t>１</a:t>
                      </a:r>
                      <a:endParaRPr lang="ja-JP" altLang="en-US" sz="900" b="1" i="0" u="none" strike="noStrike">
                        <a:solidFill>
                          <a:srgbClr val="DA5121"/>
                        </a:solidFill>
                        <a:effectLst/>
                        <a:latin typeface="Meiryo UI" panose="020B0604030504040204" pitchFamily="34" charset="-128"/>
                        <a:ea typeface="Meiryo UI" panose="020B0604030504040204" pitchFamily="34"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16375E"/>
                          </a:solidFill>
                          <a:effectLst/>
                          <a:latin typeface="Meiryo UI" panose="020B0604030504040204" pitchFamily="34" charset="-128"/>
                          <a:ea typeface="Meiryo UI" panose="020B0604030504040204" pitchFamily="34" charset="-128"/>
                        </a:rPr>
                        <a:t>PC/SP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dirty="0">
                          <a:solidFill>
                            <a:srgbClr val="FF0000"/>
                          </a:solidFill>
                          <a:effectLst/>
                          <a:latin typeface="Meiryo UI"/>
                          <a:ea typeface="Meiryo UI"/>
                        </a:rPr>
                        <a:t>　</a:t>
                      </a:r>
                      <a:r>
                        <a:rPr lang="ja-JP" altLang="en-US" sz="900" b="1" i="0" u="none" strike="noStrike" dirty="0">
                          <a:solidFill>
                            <a:srgbClr val="003963"/>
                          </a:solidFill>
                          <a:effectLst/>
                          <a:latin typeface="Meiryo UI"/>
                          <a:ea typeface="Meiryo UI"/>
                        </a:rPr>
                        <a:t>1,500,000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16375E"/>
                          </a:solidFill>
                          <a:effectLst/>
                          <a:latin typeface="Meiryo UI" panose="020B0604030504040204" pitchFamily="34" charset="-128"/>
                          <a:ea typeface="Meiryo UI" panose="020B0604030504040204" pitchFamily="34" charset="-128"/>
                        </a:rPr>
                        <a:t>想定</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3587354"/>
                  </a:ext>
                </a:extLst>
              </a:tr>
              <a:tr h="211065">
                <a:tc>
                  <a:txBody>
                    <a:bodyPr/>
                    <a:lstStyle/>
                    <a:p>
                      <a:pPr algn="ctr" fontAlgn="ctr"/>
                      <a:r>
                        <a:rPr lang="en-US" sz="900" b="1" i="0" u="none" strike="noStrike" dirty="0">
                          <a:solidFill>
                            <a:srgbClr val="16375E"/>
                          </a:solidFill>
                          <a:effectLst/>
                          <a:latin typeface="Meiryo UI"/>
                          <a:ea typeface="Meiryo UI"/>
                        </a:rPr>
                        <a:t>NIKKEI STYLE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16375E"/>
                          </a:solidFill>
                          <a:effectLst/>
                          <a:latin typeface="Meiryo UI" panose="020B0604030504040204" pitchFamily="34" charset="-128"/>
                          <a:ea typeface="Meiryo UI" panose="020B0604030504040204" pitchFamily="34" charset="-128"/>
                        </a:rPr>
                        <a:t>インフィード広告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16375E"/>
                          </a:solidFill>
                          <a:effectLst/>
                          <a:latin typeface="Meiryo UI"/>
                          <a:ea typeface="Meiryo UI"/>
                        </a:rPr>
                        <a:t>SP</a:t>
                      </a:r>
                      <a:r>
                        <a:rPr lang="ja-JP" altLang="en-US" sz="900" b="1" i="0" u="none" strike="noStrike">
                          <a:solidFill>
                            <a:srgbClr val="16375E"/>
                          </a:solidFill>
                          <a:effectLst/>
                          <a:latin typeface="Meiryo UI"/>
                          <a:ea typeface="Meiryo UI"/>
                        </a:rPr>
                        <a:t>指定</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1" i="0" u="none" strike="noStrike" dirty="0">
                          <a:solidFill>
                            <a:srgbClr val="16375E"/>
                          </a:solidFill>
                          <a:effectLst/>
                          <a:latin typeface="Meiryo UI" panose="020B0604030504040204" pitchFamily="34" charset="-128"/>
                          <a:ea typeface="Meiryo UI" panose="020B0604030504040204" pitchFamily="34" charset="-128"/>
                        </a:rPr>
                        <a:t>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16375E"/>
                          </a:solidFill>
                          <a:effectLst/>
                          <a:latin typeface="Meiryo UI" panose="020B0604030504040204" pitchFamily="34" charset="-128"/>
                          <a:ea typeface="Meiryo UI" panose="020B0604030504040204" pitchFamily="34" charset="-128"/>
                        </a:rPr>
                        <a:t>保証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4699866"/>
                  </a:ext>
                </a:extLst>
              </a:tr>
              <a:tr h="274385">
                <a:tc>
                  <a:txBody>
                    <a:bodyPr/>
                    <a:lstStyle/>
                    <a:p>
                      <a:pPr algn="ctr" fontAlgn="ctr"/>
                      <a:r>
                        <a:rPr lang="en-US" sz="900" b="1" i="0" u="none" strike="noStrike" dirty="0" err="1">
                          <a:solidFill>
                            <a:srgbClr val="16375E"/>
                          </a:solidFill>
                          <a:effectLst/>
                          <a:latin typeface="Meiryo UI"/>
                          <a:ea typeface="Meiryo UI"/>
                        </a:rPr>
                        <a:t>Instagram（N</a:t>
                      </a:r>
                      <a:r>
                        <a:rPr lang="en-US" sz="900" b="1" i="0" u="none" strike="noStrike" dirty="0">
                          <a:solidFill>
                            <a:srgbClr val="16375E"/>
                          </a:solidFill>
                          <a:effectLst/>
                          <a:latin typeface="Meiryo UI"/>
                          <a:ea typeface="Meiryo UI"/>
                        </a:rPr>
                        <a:t> brand studio）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err="1">
                          <a:solidFill>
                            <a:srgbClr val="16375E"/>
                          </a:solidFill>
                          <a:effectLst/>
                          <a:latin typeface="Meiryo UI" panose="020B0604030504040204" pitchFamily="34" charset="-128"/>
                          <a:ea typeface="Meiryo UI" panose="020B0604030504040204" pitchFamily="34" charset="-128"/>
                        </a:rPr>
                        <a:t>Feed＆Story</a:t>
                      </a:r>
                      <a:r>
                        <a:rPr lang="ja-JP" altLang="en-US" sz="900" b="1" i="0" u="none" strike="noStrike">
                          <a:solidFill>
                            <a:srgbClr val="16375E"/>
                          </a:solidFill>
                          <a:effectLst/>
                          <a:latin typeface="Meiryo UI" panose="020B0604030504040204" pitchFamily="34" charset="-128"/>
                          <a:ea typeface="Meiryo UI" panose="020B0604030504040204" pitchFamily="34" charset="-128"/>
                        </a:rPr>
                        <a:t>広告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003963"/>
                          </a:solidFill>
                          <a:effectLst/>
                          <a:latin typeface="Meiryo UI"/>
                          <a:ea typeface="Meiryo UI"/>
                        </a:rPr>
                        <a:t>女性×ファッション関心層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dirty="0">
                          <a:solidFill>
                            <a:srgbClr val="FF0000"/>
                          </a:solidFill>
                          <a:effectLst/>
                          <a:latin typeface="Meiryo UI"/>
                          <a:ea typeface="Meiryo UI"/>
                        </a:rPr>
                        <a:t>　</a:t>
                      </a:r>
                      <a:r>
                        <a:rPr lang="ja-JP" altLang="en-US" sz="900" b="1" i="0" u="none" strike="noStrike" dirty="0">
                          <a:solidFill>
                            <a:srgbClr val="003963"/>
                          </a:solidFill>
                          <a:effectLst/>
                          <a:latin typeface="Meiryo UI"/>
                          <a:ea typeface="Meiryo UI"/>
                        </a:rPr>
                        <a:t>400,000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16375E"/>
                          </a:solidFill>
                          <a:effectLst/>
                          <a:latin typeface="Meiryo UI" panose="020B0604030504040204" pitchFamily="34" charset="-128"/>
                          <a:ea typeface="Meiryo UI" panose="020B0604030504040204" pitchFamily="34" charset="-128"/>
                        </a:rPr>
                        <a:t>想定</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9702542"/>
                  </a:ext>
                </a:extLst>
              </a:tr>
              <a:tr h="211065">
                <a:tc>
                  <a:txBody>
                    <a:bodyPr/>
                    <a:lstStyle/>
                    <a:p>
                      <a:pPr algn="l" fontAlgn="ctr"/>
                      <a:endParaRPr lang="ja-JP" altLang="en-US" sz="900" b="0" i="0" u="none" strike="noStrike" dirty="0">
                        <a:solidFill>
                          <a:srgbClr val="16375E"/>
                        </a:solidFill>
                        <a:effectLst/>
                        <a:latin typeface="Meiryo UI" panose="020B0604030504040204" pitchFamily="34" charset="-128"/>
                        <a:ea typeface="Meiryo UI" panose="020B0604030504040204" pitchFamily="34"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0" i="0" u="none" strike="noStrike">
                        <a:solidFill>
                          <a:srgbClr val="16375E"/>
                        </a:solidFill>
                        <a:effectLst/>
                        <a:latin typeface="Meiryo UI" panose="020B0604030504040204" pitchFamily="34" charset="-128"/>
                        <a:ea typeface="Meiryo UI" panose="020B0604030504040204" pitchFamily="34" charset="-128"/>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0" i="0" u="none" strike="noStrike">
                        <a:solidFill>
                          <a:srgbClr val="16375E"/>
                        </a:solidFill>
                        <a:effectLst/>
                        <a:latin typeface="Meiryo UI" panose="020B0604030504040204" pitchFamily="34" charset="-128"/>
                        <a:ea typeface="Meiryo UI" panose="020B0604030504040204" pitchFamily="34"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900" b="0" i="0" u="none" strike="noStrike">
                        <a:solidFill>
                          <a:srgbClr val="16375E"/>
                        </a:solidFill>
                        <a:effectLst/>
                        <a:latin typeface="Meiryo UI" panose="020B0604030504040204" pitchFamily="34" charset="-128"/>
                        <a:ea typeface="Meiryo UI" panose="020B0604030504040204" pitchFamily="34"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0" i="0" u="none" strike="noStrike" dirty="0">
                        <a:solidFill>
                          <a:srgbClr val="16375E"/>
                        </a:solidFill>
                        <a:effectLst/>
                        <a:latin typeface="Meiryo UI" panose="020B0604030504040204" pitchFamily="34" charset="-128"/>
                        <a:ea typeface="Meiryo UI" panose="020B0604030504040204" pitchFamily="34"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12085281"/>
                  </a:ext>
                </a:extLst>
              </a:tr>
            </a:tbl>
          </a:graphicData>
        </a:graphic>
      </p:graphicFrame>
      <p:sp>
        <p:nvSpPr>
          <p:cNvPr id="24" name="正方形/長方形 23">
            <a:extLst>
              <a:ext uri="{FF2B5EF4-FFF2-40B4-BE49-F238E27FC236}">
                <a16:creationId xmlns:a16="http://schemas.microsoft.com/office/drawing/2014/main" id="{00000000-0008-0000-0600-000003000000}"/>
              </a:ext>
            </a:extLst>
          </p:cNvPr>
          <p:cNvSpPr/>
          <p:nvPr/>
        </p:nvSpPr>
        <p:spPr>
          <a:xfrm>
            <a:off x="589472" y="6032870"/>
            <a:ext cx="5760528" cy="138499"/>
          </a:xfrm>
          <a:prstGeom prst="rect">
            <a:avLst/>
          </a:prstGeom>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41910">
              <a:defRPr/>
            </a:pPr>
            <a:r>
              <a:rPr lang="en-US" altLang="ja-JP" sz="900" b="1" dirty="0">
                <a:solidFill>
                  <a:srgbClr val="DA5121"/>
                </a:solidFill>
                <a:latin typeface="Meiryo UI" panose="020B0604030504040204" pitchFamily="34" charset="-128"/>
                <a:ea typeface="Meiryo UI" panose="020B0604030504040204" pitchFamily="34" charset="-128"/>
              </a:rPr>
              <a:t>※1 NIKKEI STYLE</a:t>
            </a:r>
            <a:r>
              <a:rPr lang="ja-JP" altLang="en-US" sz="900" b="1" dirty="0">
                <a:solidFill>
                  <a:srgbClr val="DA5121"/>
                </a:solidFill>
                <a:latin typeface="Meiryo UI" panose="020B0604030504040204" pitchFamily="34" charset="-128"/>
                <a:ea typeface="Meiryo UI" panose="020B0604030504040204" pitchFamily="34" charset="-128"/>
              </a:rPr>
              <a:t>総合メルマガ</a:t>
            </a:r>
            <a:r>
              <a:rPr lang="en-US" altLang="ja-JP" sz="900" b="1" dirty="0">
                <a:solidFill>
                  <a:srgbClr val="DA5121"/>
                </a:solidFill>
                <a:latin typeface="Meiryo UI" panose="020B0604030504040204" pitchFamily="34" charset="-128"/>
                <a:ea typeface="Meiryo UI" panose="020B0604030504040204" pitchFamily="34" charset="-128"/>
              </a:rPr>
              <a:t>PR</a:t>
            </a:r>
            <a:r>
              <a:rPr lang="ja-JP" altLang="en-US" sz="900" b="1" dirty="0">
                <a:solidFill>
                  <a:srgbClr val="DA5121"/>
                </a:solidFill>
                <a:latin typeface="Meiryo UI" panose="020B0604030504040204" pitchFamily="34" charset="-128"/>
                <a:ea typeface="Meiryo UI" panose="020B0604030504040204" pitchFamily="34" charset="-128"/>
              </a:rPr>
              <a:t>枠、日経電子版</a:t>
            </a:r>
            <a:r>
              <a:rPr lang="en-US" altLang="ja-JP" sz="900" b="1" dirty="0">
                <a:solidFill>
                  <a:srgbClr val="DA5121"/>
                </a:solidFill>
                <a:latin typeface="Meiryo UI" panose="020B0604030504040204" pitchFamily="34" charset="-128"/>
                <a:ea typeface="Meiryo UI" panose="020B0604030504040204" pitchFamily="34" charset="-128"/>
              </a:rPr>
              <a:t>/NIKKEI STYLE</a:t>
            </a:r>
            <a:r>
              <a:rPr lang="ja-JP" altLang="en-US" sz="900" b="1" dirty="0">
                <a:solidFill>
                  <a:srgbClr val="DA5121"/>
                </a:solidFill>
                <a:latin typeface="Meiryo UI" panose="020B0604030504040204" pitchFamily="34" charset="-128"/>
                <a:ea typeface="Meiryo UI" panose="020B0604030504040204" pitchFamily="34" charset="-128"/>
              </a:rPr>
              <a:t>の</a:t>
            </a:r>
            <a:r>
              <a:rPr lang="en-US" altLang="ja-JP" sz="900" b="1" dirty="0">
                <a:solidFill>
                  <a:srgbClr val="DA5121"/>
                </a:solidFill>
                <a:latin typeface="Meiryo UI" panose="020B0604030504040204" pitchFamily="34" charset="-128"/>
                <a:ea typeface="Meiryo UI" panose="020B0604030504040204" pitchFamily="34" charset="-128"/>
              </a:rPr>
              <a:t>PR</a:t>
            </a:r>
            <a:r>
              <a:rPr lang="ja-JP" altLang="en-US" sz="900" b="1" dirty="0">
                <a:solidFill>
                  <a:srgbClr val="DA5121"/>
                </a:solidFill>
                <a:latin typeface="Meiryo UI" panose="020B0604030504040204" pitchFamily="34" charset="-128"/>
                <a:ea typeface="Meiryo UI" panose="020B0604030504040204" pitchFamily="34" charset="-128"/>
              </a:rPr>
              <a:t>情報枠（掲載量弊社任意）</a:t>
            </a:r>
          </a:p>
        </p:txBody>
      </p:sp>
      <p:graphicFrame>
        <p:nvGraphicFramePr>
          <p:cNvPr id="9" name="表 8">
            <a:extLst>
              <a:ext uri="{FF2B5EF4-FFF2-40B4-BE49-F238E27FC236}">
                <a16:creationId xmlns:a16="http://schemas.microsoft.com/office/drawing/2014/main" id="{F4A9041C-3953-4A82-82CA-3F8A1D16C6C3}"/>
              </a:ext>
            </a:extLst>
          </p:cNvPr>
          <p:cNvGraphicFramePr>
            <a:graphicFrameLocks noGrp="1"/>
          </p:cNvGraphicFramePr>
          <p:nvPr>
            <p:extLst>
              <p:ext uri="{D42A27DB-BD31-4B8C-83A1-F6EECF244321}">
                <p14:modId xmlns:p14="http://schemas.microsoft.com/office/powerpoint/2010/main" val="1419643155"/>
              </p:ext>
            </p:extLst>
          </p:nvPr>
        </p:nvGraphicFramePr>
        <p:xfrm>
          <a:off x="546340" y="1797170"/>
          <a:ext cx="5109742" cy="2560546"/>
        </p:xfrm>
        <a:graphic>
          <a:graphicData uri="http://schemas.openxmlformats.org/drawingml/2006/table">
            <a:tbl>
              <a:tblPr/>
              <a:tblGrid>
                <a:gridCol w="1932909">
                  <a:extLst>
                    <a:ext uri="{9D8B030D-6E8A-4147-A177-3AD203B41FA5}">
                      <a16:colId xmlns:a16="http://schemas.microsoft.com/office/drawing/2014/main" val="1071823385"/>
                    </a:ext>
                  </a:extLst>
                </a:gridCol>
                <a:gridCol w="3176833">
                  <a:extLst>
                    <a:ext uri="{9D8B030D-6E8A-4147-A177-3AD203B41FA5}">
                      <a16:colId xmlns:a16="http://schemas.microsoft.com/office/drawing/2014/main" val="2147961666"/>
                    </a:ext>
                  </a:extLst>
                </a:gridCol>
              </a:tblGrid>
              <a:tr h="215172">
                <a:tc>
                  <a:txBody>
                    <a:bodyPr/>
                    <a:lstStyle/>
                    <a:p>
                      <a:pPr algn="ctr" rtl="0" fontAlgn="ctr"/>
                      <a:r>
                        <a:rPr lang="ja-JP" altLang="en-US" sz="1100" b="1" i="0" u="none" strike="noStrike">
                          <a:solidFill>
                            <a:schemeClr val="bg1"/>
                          </a:solidFill>
                          <a:effectLst/>
                          <a:latin typeface="Meiryo UI" panose="020B0604030504040204" pitchFamily="34" charset="-128"/>
                          <a:ea typeface="Meiryo UI" panose="020B0604030504040204" pitchFamily="34" charset="-128"/>
                        </a:rPr>
                        <a:t>掲載期間</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solidFill>
                      <a:srgbClr val="1E5780"/>
                    </a:solidFill>
                  </a:tcPr>
                </a:tc>
                <a:tc>
                  <a:txBody>
                    <a:bodyPr/>
                    <a:lstStyle/>
                    <a:p>
                      <a:pPr algn="ctr" rtl="0" fontAlgn="ctr"/>
                      <a:r>
                        <a:rPr lang="en-US" altLang="zh-TW" sz="1100" b="1" i="0" u="none" strike="noStrike" dirty="0">
                          <a:solidFill>
                            <a:srgbClr val="16375E"/>
                          </a:solidFill>
                          <a:effectLst/>
                          <a:latin typeface="Meiryo UI"/>
                          <a:ea typeface="Meiryo UI"/>
                        </a:rPr>
                        <a:t>30</a:t>
                      </a:r>
                      <a:r>
                        <a:rPr lang="zh-TW" altLang="en-US" sz="1100" b="1" i="0" u="none" strike="noStrike" dirty="0">
                          <a:solidFill>
                            <a:srgbClr val="16375E"/>
                          </a:solidFill>
                          <a:effectLst/>
                          <a:latin typeface="Meiryo UI"/>
                          <a:ea typeface="Meiryo UI"/>
                        </a:rPr>
                        <a:t>日間（金曜開始）</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tcPr>
                </a:tc>
                <a:extLst>
                  <a:ext uri="{0D108BD9-81ED-4DB2-BD59-A6C34878D82A}">
                    <a16:rowId xmlns:a16="http://schemas.microsoft.com/office/drawing/2014/main" val="1481023365"/>
                  </a:ext>
                </a:extLst>
              </a:tr>
              <a:tr h="215172">
                <a:tc>
                  <a:txBody>
                    <a:bodyPr/>
                    <a:lstStyle/>
                    <a:p>
                      <a:pPr algn="ctr" rtl="0" fontAlgn="ctr"/>
                      <a:r>
                        <a:rPr lang="ja-JP" altLang="en-US" sz="1100" b="1" i="0" u="none" strike="noStrike" dirty="0">
                          <a:solidFill>
                            <a:schemeClr val="bg1"/>
                          </a:solidFill>
                          <a:effectLst/>
                          <a:latin typeface="Meiryo UI" panose="020B0604030504040204" pitchFamily="34" charset="-128"/>
                          <a:ea typeface="Meiryo UI" panose="020B0604030504040204" pitchFamily="34" charset="-128"/>
                        </a:rPr>
                        <a:t>掲載タイプ</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solidFill>
                      <a:srgbClr val="1E5780"/>
                    </a:solidFill>
                  </a:tcPr>
                </a:tc>
                <a:tc>
                  <a:txBody>
                    <a:bodyPr/>
                    <a:lstStyle/>
                    <a:p>
                      <a:pPr algn="ctr" rtl="0" fontAlgn="ctr"/>
                      <a:r>
                        <a:rPr lang="ja-JP" altLang="en-US" sz="1100" b="1" i="0" u="none" strike="noStrike">
                          <a:solidFill>
                            <a:srgbClr val="16375E"/>
                          </a:solidFill>
                          <a:effectLst/>
                          <a:latin typeface="Meiryo UI" panose="020B0604030504040204" pitchFamily="34" charset="-128"/>
                          <a:ea typeface="Meiryo UI" panose="020B0604030504040204" pitchFamily="34" charset="-128"/>
                        </a:rPr>
                        <a:t>期間保証</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tcPr>
                </a:tc>
                <a:extLst>
                  <a:ext uri="{0D108BD9-81ED-4DB2-BD59-A6C34878D82A}">
                    <a16:rowId xmlns:a16="http://schemas.microsoft.com/office/drawing/2014/main" val="1169925275"/>
                  </a:ext>
                </a:extLst>
              </a:tr>
              <a:tr h="215172">
                <a:tc>
                  <a:txBody>
                    <a:bodyPr/>
                    <a:lstStyle/>
                    <a:p>
                      <a:pPr algn="ctr" rtl="0" fontAlgn="ctr"/>
                      <a:r>
                        <a:rPr lang="ja-JP" altLang="en-US" sz="1100" b="1" i="0" u="none" strike="noStrike">
                          <a:solidFill>
                            <a:schemeClr val="bg1"/>
                          </a:solidFill>
                          <a:effectLst/>
                          <a:latin typeface="Meiryo UI" panose="020B0604030504040204" pitchFamily="34" charset="-128"/>
                          <a:ea typeface="Meiryo UI" panose="020B0604030504040204" pitchFamily="34" charset="-128"/>
                        </a:rPr>
                        <a:t>掲載面</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solidFill>
                      <a:srgbClr val="1E5780"/>
                    </a:solidFill>
                  </a:tcPr>
                </a:tc>
                <a:tc>
                  <a:txBody>
                    <a:bodyPr/>
                    <a:lstStyle/>
                    <a:p>
                      <a:pPr algn="ctr" rtl="0" fontAlgn="ctr"/>
                      <a:r>
                        <a:rPr lang="en-US" sz="1100" b="1" i="0" u="none" strike="noStrike" dirty="0">
                          <a:solidFill>
                            <a:srgbClr val="16375E"/>
                          </a:solidFill>
                          <a:effectLst/>
                          <a:latin typeface="Meiryo UI" panose="020B0604030504040204" pitchFamily="34" charset="-128"/>
                          <a:ea typeface="Meiryo UI" panose="020B0604030504040204" pitchFamily="34" charset="-128"/>
                        </a:rPr>
                        <a:t>PC/SP</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tcPr>
                </a:tc>
                <a:extLst>
                  <a:ext uri="{0D108BD9-81ED-4DB2-BD59-A6C34878D82A}">
                    <a16:rowId xmlns:a16="http://schemas.microsoft.com/office/drawing/2014/main" val="1195794834"/>
                  </a:ext>
                </a:extLst>
              </a:tr>
              <a:tr h="215172">
                <a:tc>
                  <a:txBody>
                    <a:bodyPr/>
                    <a:lstStyle/>
                    <a:p>
                      <a:pPr algn="ctr" rtl="0" fontAlgn="ctr"/>
                      <a:r>
                        <a:rPr lang="ja-JP" altLang="en-US" sz="1100" b="1" i="0" u="none" strike="noStrike">
                          <a:solidFill>
                            <a:schemeClr val="bg1"/>
                          </a:solidFill>
                          <a:effectLst/>
                          <a:latin typeface="Meiryo UI"/>
                          <a:ea typeface="Meiryo UI"/>
                        </a:rPr>
                        <a:t>想定 PV</a:t>
                      </a:r>
                      <a:endParaRPr lang="en-US" sz="1100" b="1" i="0" u="none" strike="noStrike" dirty="0">
                        <a:solidFill>
                          <a:schemeClr val="bg1"/>
                        </a:solidFill>
                        <a:effectLst/>
                        <a:latin typeface="Meiryo UI"/>
                        <a:ea typeface="Meiryo UI"/>
                      </a:endParaRP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solidFill>
                      <a:srgbClr val="1E5780"/>
                    </a:solidFill>
                  </a:tcPr>
                </a:tc>
                <a:tc>
                  <a:txBody>
                    <a:bodyPr/>
                    <a:lstStyle/>
                    <a:p>
                      <a:pPr algn="ctr" rtl="0" fontAlgn="ctr"/>
                      <a:r>
                        <a:rPr lang="en-US" altLang="ja-JP" sz="1100" b="1" i="0" u="none" strike="noStrike" dirty="0">
                          <a:solidFill>
                            <a:srgbClr val="003963"/>
                          </a:solidFill>
                          <a:effectLst/>
                          <a:latin typeface="Meiryo UI"/>
                          <a:ea typeface="Meiryo UI"/>
                        </a:rPr>
                        <a:t>8,000</a:t>
                      </a:r>
                      <a:endParaRPr lang="ja-JP" altLang="en-US" sz="1100" b="1" i="0" u="none" strike="noStrike">
                        <a:solidFill>
                          <a:srgbClr val="003963"/>
                        </a:solidFill>
                        <a:effectLst/>
                        <a:latin typeface="Meiryo UI"/>
                        <a:ea typeface="Meiryo UI"/>
                      </a:endParaRP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tcPr>
                </a:tc>
                <a:extLst>
                  <a:ext uri="{0D108BD9-81ED-4DB2-BD59-A6C34878D82A}">
                    <a16:rowId xmlns:a16="http://schemas.microsoft.com/office/drawing/2014/main" val="963732111"/>
                  </a:ext>
                </a:extLst>
              </a:tr>
              <a:tr h="494895">
                <a:tc>
                  <a:txBody>
                    <a:bodyPr/>
                    <a:lstStyle/>
                    <a:p>
                      <a:pPr algn="ctr" rtl="0" fontAlgn="ctr"/>
                      <a:r>
                        <a:rPr lang="ja-JP" altLang="en-US" sz="1100" b="1" i="0" u="none" strike="noStrike">
                          <a:solidFill>
                            <a:schemeClr val="bg1"/>
                          </a:solidFill>
                          <a:effectLst/>
                          <a:latin typeface="Meiryo UI" panose="020B0604030504040204" pitchFamily="34" charset="-128"/>
                          <a:ea typeface="Meiryo UI" panose="020B0604030504040204" pitchFamily="34" charset="-128"/>
                        </a:rPr>
                        <a:t>料金（撮影有）</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solidFill>
                      <a:srgbClr val="1E5780"/>
                    </a:solidFill>
                  </a:tcPr>
                </a:tc>
                <a:tc>
                  <a:txBody>
                    <a:bodyPr/>
                    <a:lstStyle/>
                    <a:p>
                      <a:pPr algn="ctr" rtl="0" fontAlgn="ctr"/>
                      <a:r>
                        <a:rPr lang="en-US" altLang="ja-JP" sz="1100" b="1" i="0" u="none" strike="noStrike" dirty="0">
                          <a:solidFill>
                            <a:srgbClr val="16375E"/>
                          </a:solidFill>
                          <a:effectLst/>
                          <a:latin typeface="Meiryo UI"/>
                          <a:ea typeface="Meiryo UI"/>
                        </a:rPr>
                        <a:t>2,000,000</a:t>
                      </a:r>
                      <a:r>
                        <a:rPr lang="ja-JP" altLang="en-US" sz="1100" b="1" i="0" u="none" strike="noStrike">
                          <a:solidFill>
                            <a:srgbClr val="16375E"/>
                          </a:solidFill>
                          <a:effectLst/>
                          <a:latin typeface="Meiryo UI"/>
                          <a:ea typeface="Meiryo UI"/>
                        </a:rPr>
                        <a:t>円</a:t>
                      </a:r>
                      <a:endParaRPr lang="en-US" sz="1100" b="1" i="0" u="none" strike="noStrike" dirty="0">
                        <a:solidFill>
                          <a:srgbClr val="16375E"/>
                        </a:solidFill>
                        <a:effectLst/>
                        <a:latin typeface="Meiryo UI"/>
                        <a:ea typeface="Meiryo UI"/>
                      </a:endParaRPr>
                    </a:p>
                    <a:p>
                      <a:pPr lvl="0" algn="ctr">
                        <a:buNone/>
                      </a:pPr>
                      <a:r>
                        <a:rPr lang="en-US" sz="900" b="1" i="0" u="none" strike="noStrike" noProof="0" dirty="0">
                          <a:solidFill>
                            <a:srgbClr val="003963"/>
                          </a:solidFill>
                          <a:effectLst/>
                          <a:latin typeface="Meiryo UI"/>
                        </a:rPr>
                        <a:t>（</a:t>
                      </a:r>
                      <a:r>
                        <a:rPr lang="ja-JP" altLang="en-US" sz="900" b="1" i="0" u="none" strike="noStrike" noProof="0">
                          <a:solidFill>
                            <a:srgbClr val="003963"/>
                          </a:solidFill>
                          <a:effectLst/>
                          <a:latin typeface="Meiryo UI"/>
                          <a:ea typeface="Meiryo UI"/>
                        </a:rPr>
                        <a:t>内訳：媒体誘導費</a:t>
                      </a:r>
                      <a:r>
                        <a:rPr lang="en-US" altLang="ja-JP" sz="900" b="1" i="0" u="none" strike="noStrike" noProof="0" dirty="0">
                          <a:solidFill>
                            <a:srgbClr val="003963"/>
                          </a:solidFill>
                          <a:effectLst/>
                          <a:latin typeface="Meiryo UI"/>
                          <a:ea typeface="Meiryo UI"/>
                        </a:rPr>
                        <a:t>G175</a:t>
                      </a:r>
                      <a:r>
                        <a:rPr lang="ja-JP" altLang="en-US" sz="900" b="1" i="0" u="none" strike="noStrike" noProof="0">
                          <a:solidFill>
                            <a:srgbClr val="003963"/>
                          </a:solidFill>
                          <a:effectLst/>
                          <a:latin typeface="Meiryo UI"/>
                          <a:ea typeface="Meiryo UI"/>
                        </a:rPr>
                        <a:t>万円、制作費</a:t>
                      </a:r>
                      <a:r>
                        <a:rPr lang="en-US" altLang="ja-JP" sz="900" b="1" i="0" u="none" strike="noStrike" noProof="0" dirty="0">
                          <a:solidFill>
                            <a:srgbClr val="003963"/>
                          </a:solidFill>
                          <a:effectLst/>
                          <a:latin typeface="Meiryo UI"/>
                          <a:ea typeface="Meiryo UI"/>
                        </a:rPr>
                        <a:t>N25</a:t>
                      </a:r>
                      <a:r>
                        <a:rPr lang="ja-JP" altLang="en-US" sz="900" b="1" i="0" u="none" strike="noStrike" noProof="0">
                          <a:solidFill>
                            <a:srgbClr val="003963"/>
                          </a:solidFill>
                          <a:effectLst/>
                          <a:latin typeface="Meiryo UI"/>
                          <a:ea typeface="Meiryo UI"/>
                        </a:rPr>
                        <a:t>万円）</a:t>
                      </a:r>
                      <a:endParaRPr lang="en-US" sz="900" dirty="0">
                        <a:solidFill>
                          <a:srgbClr val="003963"/>
                        </a:solidFill>
                      </a:endParaRP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tcPr>
                </a:tc>
                <a:extLst>
                  <a:ext uri="{0D108BD9-81ED-4DB2-BD59-A6C34878D82A}">
                    <a16:rowId xmlns:a16="http://schemas.microsoft.com/office/drawing/2014/main" val="4176817630"/>
                  </a:ext>
                </a:extLst>
              </a:tr>
              <a:tr h="215172">
                <a:tc>
                  <a:txBody>
                    <a:bodyPr/>
                    <a:lstStyle/>
                    <a:p>
                      <a:pPr algn="ctr" rtl="0" fontAlgn="ctr"/>
                      <a:r>
                        <a:rPr lang="ja-JP" altLang="en-US" sz="1100" b="1" i="0" u="none" strike="noStrike">
                          <a:solidFill>
                            <a:schemeClr val="bg1"/>
                          </a:solidFill>
                          <a:effectLst/>
                          <a:latin typeface="Meiryo UI" panose="020B0604030504040204" pitchFamily="34" charset="-128"/>
                          <a:ea typeface="Meiryo UI" panose="020B0604030504040204" pitchFamily="34" charset="-128"/>
                        </a:rPr>
                        <a:t>申し込み期限</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solidFill>
                      <a:srgbClr val="1E5780"/>
                    </a:solidFill>
                  </a:tcPr>
                </a:tc>
                <a:tc>
                  <a:txBody>
                    <a:bodyPr/>
                    <a:lstStyle/>
                    <a:p>
                      <a:pPr algn="ctr" rtl="0" fontAlgn="ctr"/>
                      <a:r>
                        <a:rPr lang="ja-JP" altLang="en-US" sz="1100" b="1" i="0" u="none" strike="noStrike">
                          <a:solidFill>
                            <a:srgbClr val="16375E"/>
                          </a:solidFill>
                          <a:effectLst/>
                          <a:latin typeface="Meiryo UI" panose="020B0604030504040204" pitchFamily="34" charset="-128"/>
                          <a:ea typeface="Meiryo UI" panose="020B0604030504040204" pitchFamily="34" charset="-128"/>
                        </a:rPr>
                        <a:t>掲載開始の</a:t>
                      </a:r>
                      <a:r>
                        <a:rPr lang="en-US" altLang="ja-JP" sz="1100" b="1" i="0" u="none" strike="noStrike" dirty="0">
                          <a:solidFill>
                            <a:srgbClr val="16375E"/>
                          </a:solidFill>
                          <a:effectLst/>
                          <a:latin typeface="Meiryo UI" panose="020B0604030504040204" pitchFamily="34" charset="-128"/>
                          <a:ea typeface="Meiryo UI" panose="020B0604030504040204" pitchFamily="34" charset="-128"/>
                        </a:rPr>
                        <a:t>2</a:t>
                      </a:r>
                      <a:r>
                        <a:rPr lang="ja-JP" altLang="en-US" sz="1100" b="1" i="0" u="none" strike="noStrike">
                          <a:solidFill>
                            <a:srgbClr val="16375E"/>
                          </a:solidFill>
                          <a:effectLst/>
                          <a:latin typeface="Meiryo UI" panose="020B0604030504040204" pitchFamily="34" charset="-128"/>
                          <a:ea typeface="Meiryo UI" panose="020B0604030504040204" pitchFamily="34" charset="-128"/>
                        </a:rPr>
                        <a:t>か月前</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tcPr>
                </a:tc>
                <a:extLst>
                  <a:ext uri="{0D108BD9-81ED-4DB2-BD59-A6C34878D82A}">
                    <a16:rowId xmlns:a16="http://schemas.microsoft.com/office/drawing/2014/main" val="1640883515"/>
                  </a:ext>
                </a:extLst>
              </a:tr>
              <a:tr h="344275">
                <a:tc>
                  <a:txBody>
                    <a:bodyPr/>
                    <a:lstStyle/>
                    <a:p>
                      <a:pPr algn="ctr" rtl="0" fontAlgn="ctr"/>
                      <a:r>
                        <a:rPr lang="ja-JP" altLang="en-US" sz="1100" b="1" i="0" u="none" strike="noStrike">
                          <a:solidFill>
                            <a:schemeClr val="bg1"/>
                          </a:solidFill>
                          <a:effectLst/>
                          <a:latin typeface="Meiryo UI" panose="020B0604030504040204" pitchFamily="34" charset="-128"/>
                          <a:ea typeface="Meiryo UI" panose="020B0604030504040204" pitchFamily="34" charset="-128"/>
                        </a:rPr>
                        <a:t>レポート項目</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solidFill>
                      <a:srgbClr val="1E5780"/>
                    </a:solidFill>
                  </a:tcPr>
                </a:tc>
                <a:tc>
                  <a:txBody>
                    <a:bodyPr/>
                    <a:lstStyle/>
                    <a:p>
                      <a:pPr algn="ctr" rtl="0" fontAlgn="ctr"/>
                      <a:r>
                        <a:rPr lang="ja-JP" altLang="en-US" sz="900" b="1" i="0" u="none" strike="noStrike">
                          <a:solidFill>
                            <a:srgbClr val="003963"/>
                          </a:solidFill>
                          <a:effectLst/>
                          <a:latin typeface="Meiryo UI"/>
                          <a:ea typeface="Meiryo UI"/>
                        </a:rPr>
                        <a:t>PV/UB</a:t>
                      </a:r>
                      <a:r>
                        <a:rPr lang="ja-JP" altLang="en-US" sz="900" b="1" i="0" u="none" strike="noStrike">
                          <a:solidFill>
                            <a:srgbClr val="16375E"/>
                          </a:solidFill>
                          <a:effectLst/>
                          <a:latin typeface="Meiryo UI"/>
                          <a:ea typeface="Meiryo UI"/>
                        </a:rPr>
                        <a:t>/掲載キャプチャ</a:t>
                      </a:r>
                      <a:r>
                        <a:rPr lang="en-US" altLang="ja-JP" sz="900" b="1" i="0" u="none" strike="noStrike" dirty="0">
                          <a:solidFill>
                            <a:srgbClr val="16375E"/>
                          </a:solidFill>
                          <a:effectLst/>
                          <a:latin typeface="Meiryo UI"/>
                          <a:ea typeface="Meiryo UI"/>
                        </a:rPr>
                        <a:t>/</a:t>
                      </a:r>
                      <a:r>
                        <a:rPr lang="ja-JP" altLang="en-US" sz="900" b="1" i="0" u="none" strike="noStrike">
                          <a:solidFill>
                            <a:srgbClr val="16375E"/>
                          </a:solidFill>
                          <a:effectLst/>
                          <a:latin typeface="Meiryo UI"/>
                          <a:ea typeface="Meiryo UI"/>
                        </a:rPr>
                        <a:t>実績</a:t>
                      </a:r>
                      <a:r>
                        <a:rPr lang="en-US" altLang="ja-JP" sz="900" b="1" i="0" u="none" strike="noStrike" dirty="0">
                          <a:solidFill>
                            <a:srgbClr val="16375E"/>
                          </a:solidFill>
                          <a:effectLst/>
                          <a:latin typeface="Meiryo UI"/>
                          <a:ea typeface="Meiryo UI"/>
                        </a:rPr>
                        <a:t>imp/</a:t>
                      </a:r>
                      <a:br>
                        <a:rPr lang="en-US" altLang="ja-JP" sz="900" b="1" i="0" u="none" strike="noStrike" dirty="0">
                          <a:solidFill>
                            <a:srgbClr val="16375E"/>
                          </a:solidFill>
                          <a:effectLst/>
                          <a:latin typeface="Meiryo UI"/>
                          <a:ea typeface="Meiryo UI"/>
                        </a:rPr>
                      </a:br>
                      <a:r>
                        <a:rPr lang="ja-JP" altLang="en-US" sz="900" b="1" i="0" u="none" strike="noStrike">
                          <a:solidFill>
                            <a:srgbClr val="16375E"/>
                          </a:solidFill>
                          <a:effectLst/>
                          <a:latin typeface="Meiryo UI"/>
                          <a:ea typeface="Meiryo UI"/>
                        </a:rPr>
                        <a:t>クリック数</a:t>
                      </a:r>
                      <a:r>
                        <a:rPr lang="en-US" altLang="ja-JP" sz="900" b="1" i="0" u="none" strike="noStrike" dirty="0">
                          <a:solidFill>
                            <a:srgbClr val="16375E"/>
                          </a:solidFill>
                          <a:effectLst/>
                          <a:latin typeface="Meiryo UI"/>
                          <a:ea typeface="Meiryo UI"/>
                        </a:rPr>
                        <a:t>/CTR/</a:t>
                      </a:r>
                      <a:r>
                        <a:rPr lang="en-US" altLang="ja-JP" sz="900" b="1" i="0" u="none" strike="noStrike" dirty="0" err="1">
                          <a:solidFill>
                            <a:srgbClr val="16375E"/>
                          </a:solidFill>
                          <a:effectLst/>
                          <a:latin typeface="Meiryo UI"/>
                          <a:ea typeface="Meiryo UI"/>
                        </a:rPr>
                        <a:t>滞在時間</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tcPr>
                </a:tc>
                <a:extLst>
                  <a:ext uri="{0D108BD9-81ED-4DB2-BD59-A6C34878D82A}">
                    <a16:rowId xmlns:a16="http://schemas.microsoft.com/office/drawing/2014/main" val="3820431636"/>
                  </a:ext>
                </a:extLst>
              </a:tr>
              <a:tr h="215172">
                <a:tc rowSpan="3">
                  <a:txBody>
                    <a:bodyPr/>
                    <a:lstStyle/>
                    <a:p>
                      <a:pPr algn="ctr" rtl="0" fontAlgn="ctr"/>
                      <a:r>
                        <a:rPr lang="ja-JP" altLang="en-US" sz="1100" b="1" i="0" u="none" strike="noStrike" dirty="0">
                          <a:solidFill>
                            <a:schemeClr val="bg1"/>
                          </a:solidFill>
                          <a:effectLst/>
                          <a:latin typeface="Meiryo UI" panose="020B0604030504040204" pitchFamily="34" charset="-128"/>
                          <a:ea typeface="Meiryo UI" panose="020B0604030504040204" pitchFamily="34" charset="-128"/>
                        </a:rPr>
                        <a:t>備考</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003963"/>
                      </a:solidFill>
                      <a:prstDash val="solid"/>
                      <a:round/>
                      <a:headEnd type="none" w="med" len="med"/>
                      <a:tailEnd type="none" w="med" len="med"/>
                    </a:lnB>
                    <a:solidFill>
                      <a:srgbClr val="1E5780"/>
                    </a:solidFill>
                  </a:tcPr>
                </a:tc>
                <a:tc>
                  <a:txBody>
                    <a:bodyPr/>
                    <a:lstStyle/>
                    <a:p>
                      <a:pPr algn="l" rtl="0" fontAlgn="ctr"/>
                      <a:r>
                        <a:rPr lang="ja-JP" altLang="en-US" sz="900" b="1" i="0" u="none" strike="noStrike">
                          <a:solidFill>
                            <a:srgbClr val="16375E"/>
                          </a:solidFill>
                          <a:effectLst/>
                          <a:latin typeface="Meiryo UI" panose="020B0604030504040204" pitchFamily="34" charset="-128"/>
                          <a:ea typeface="Meiryo UI" panose="020B0604030504040204" pitchFamily="34" charset="-128"/>
                        </a:rPr>
                        <a:t>　・支給素材は</a:t>
                      </a:r>
                      <a:r>
                        <a:rPr lang="en-US" altLang="ja-JP" sz="900" b="1" i="0" u="none" strike="noStrike" dirty="0">
                          <a:solidFill>
                            <a:srgbClr val="16375E"/>
                          </a:solidFill>
                          <a:effectLst/>
                          <a:latin typeface="Meiryo UI" panose="020B0604030504040204" pitchFamily="34" charset="-128"/>
                          <a:ea typeface="Meiryo UI" panose="020B0604030504040204" pitchFamily="34" charset="-128"/>
                        </a:rPr>
                        <a:t>4</a:t>
                      </a:r>
                      <a:r>
                        <a:rPr lang="ja-JP" altLang="en-US" sz="900" b="1" i="0" u="none" strike="noStrike">
                          <a:solidFill>
                            <a:srgbClr val="16375E"/>
                          </a:solidFill>
                          <a:effectLst/>
                          <a:latin typeface="Meiryo UI" panose="020B0604030504040204" pitchFamily="34" charset="-128"/>
                          <a:ea typeface="Meiryo UI" panose="020B0604030504040204" pitchFamily="34" charset="-128"/>
                        </a:rPr>
                        <a:t>～</a:t>
                      </a:r>
                      <a:r>
                        <a:rPr lang="en-US" altLang="ja-JP" sz="900" b="1" i="0" u="none" strike="noStrike" dirty="0">
                          <a:solidFill>
                            <a:srgbClr val="16375E"/>
                          </a:solidFill>
                          <a:effectLst/>
                          <a:latin typeface="Meiryo UI" panose="020B0604030504040204" pitchFamily="34" charset="-128"/>
                          <a:ea typeface="Meiryo UI" panose="020B0604030504040204" pitchFamily="34" charset="-128"/>
                        </a:rPr>
                        <a:t>6</a:t>
                      </a:r>
                      <a:r>
                        <a:rPr lang="ja-JP" altLang="en-US" sz="900" b="1" i="0" u="none" strike="noStrike">
                          <a:solidFill>
                            <a:srgbClr val="16375E"/>
                          </a:solidFill>
                          <a:effectLst/>
                          <a:latin typeface="Meiryo UI" panose="020B0604030504040204" pitchFamily="34" charset="-128"/>
                          <a:ea typeface="Meiryo UI" panose="020B0604030504040204" pitchFamily="34" charset="-128"/>
                        </a:rPr>
                        <a:t>点</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003963"/>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996957220"/>
                  </a:ext>
                </a:extLst>
              </a:tr>
              <a:tr h="215172">
                <a:tc vMerge="1">
                  <a:txBody>
                    <a:bodyPr/>
                    <a:lstStyle/>
                    <a:p>
                      <a:endParaRPr kumimoji="1" lang="ja-JP" altLang="en-US"/>
                    </a:p>
                  </a:txBody>
                  <a:tcPr/>
                </a:tc>
                <a:tc>
                  <a:txBody>
                    <a:bodyPr/>
                    <a:lstStyle/>
                    <a:p>
                      <a:pPr algn="l" rtl="0" fontAlgn="ctr"/>
                      <a:r>
                        <a:rPr lang="ja-JP" altLang="en-US" sz="900" b="1" i="0" u="none" strike="noStrike">
                          <a:solidFill>
                            <a:srgbClr val="16375E"/>
                          </a:solidFill>
                          <a:effectLst/>
                          <a:latin typeface="Meiryo UI" panose="020B0604030504040204" pitchFamily="34" charset="-128"/>
                          <a:ea typeface="Meiryo UI" panose="020B0604030504040204" pitchFamily="34" charset="-128"/>
                        </a:rPr>
                        <a:t>　・リンクは</a:t>
                      </a:r>
                      <a:r>
                        <a:rPr lang="en-US" altLang="ja-JP" sz="900" b="1" i="0" u="none" strike="noStrike" dirty="0">
                          <a:solidFill>
                            <a:srgbClr val="16375E"/>
                          </a:solidFill>
                          <a:effectLst/>
                          <a:latin typeface="Meiryo UI" panose="020B0604030504040204" pitchFamily="34" charset="-128"/>
                          <a:ea typeface="Meiryo UI" panose="020B0604030504040204" pitchFamily="34" charset="-128"/>
                        </a:rPr>
                        <a:t>4</a:t>
                      </a:r>
                      <a:r>
                        <a:rPr lang="ja-JP" altLang="en-US" sz="900" b="1" i="0" u="none" strike="noStrike">
                          <a:solidFill>
                            <a:srgbClr val="16375E"/>
                          </a:solidFill>
                          <a:effectLst/>
                          <a:latin typeface="Meiryo UI" panose="020B0604030504040204" pitchFamily="34" charset="-128"/>
                          <a:ea typeface="Meiryo UI" panose="020B0604030504040204" pitchFamily="34" charset="-128"/>
                        </a:rPr>
                        <a:t>箇所まで</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050022633"/>
                  </a:ext>
                </a:extLst>
              </a:tr>
              <a:tr h="215172">
                <a:tc vMerge="1">
                  <a:txBody>
                    <a:bodyPr/>
                    <a:lstStyle/>
                    <a:p>
                      <a:endParaRPr kumimoji="1" lang="ja-JP" altLang="en-US"/>
                    </a:p>
                  </a:txBody>
                  <a:tcPr/>
                </a:tc>
                <a:tc>
                  <a:txBody>
                    <a:bodyPr/>
                    <a:lstStyle/>
                    <a:p>
                      <a:pPr algn="l" rtl="0" fontAlgn="ctr"/>
                      <a:r>
                        <a:rPr lang="ja-JP" altLang="en-US" sz="900" b="1" i="0" u="none" strike="noStrike" dirty="0">
                          <a:solidFill>
                            <a:srgbClr val="16375E"/>
                          </a:solidFill>
                          <a:effectLst/>
                          <a:latin typeface="Meiryo UI" panose="020B0604030504040204" pitchFamily="34" charset="-128"/>
                          <a:ea typeface="Meiryo UI" panose="020B0604030504040204" pitchFamily="34" charset="-128"/>
                        </a:rPr>
                        <a:t>　・動画も掲載可能</a:t>
                      </a:r>
                      <a:r>
                        <a:rPr lang="en-US" altLang="ja-JP" sz="900" b="1" i="0" u="none" strike="noStrike" dirty="0">
                          <a:solidFill>
                            <a:srgbClr val="16375E"/>
                          </a:solidFill>
                          <a:effectLst/>
                          <a:latin typeface="Meiryo UI" panose="020B0604030504040204" pitchFamily="34" charset="-128"/>
                          <a:ea typeface="Meiryo UI" panose="020B0604030504040204" pitchFamily="34" charset="-128"/>
                        </a:rPr>
                        <a:t>※</a:t>
                      </a:r>
                      <a:r>
                        <a:rPr lang="ja-JP" altLang="en-US" sz="900" b="1" i="0" u="none" strike="noStrike" dirty="0">
                          <a:solidFill>
                            <a:srgbClr val="16375E"/>
                          </a:solidFill>
                          <a:effectLst/>
                          <a:latin typeface="Meiryo UI" panose="020B0604030504040204" pitchFamily="34" charset="-128"/>
                          <a:ea typeface="Meiryo UI" panose="020B0604030504040204" pitchFamily="34" charset="-128"/>
                        </a:rPr>
                        <a:t>オプション</a:t>
                      </a:r>
                    </a:p>
                  </a:txBody>
                  <a:tcPr marL="0" marR="0" marT="0" marB="0" anchor="ctr">
                    <a:lnL w="6350" cap="flat" cmpd="sng" algn="ctr">
                      <a:solidFill>
                        <a:srgbClr val="003963"/>
                      </a:solidFill>
                      <a:prstDash val="solid"/>
                      <a:round/>
                      <a:headEnd type="none" w="med" len="med"/>
                      <a:tailEnd type="none" w="med" len="med"/>
                    </a:lnL>
                    <a:lnR w="6350" cap="flat" cmpd="sng" algn="ctr">
                      <a:solidFill>
                        <a:srgbClr val="003963"/>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3963"/>
                      </a:solidFill>
                      <a:prstDash val="solid"/>
                      <a:round/>
                      <a:headEnd type="none" w="med" len="med"/>
                      <a:tailEnd type="none" w="med" len="med"/>
                    </a:lnB>
                  </a:tcPr>
                </a:tc>
                <a:extLst>
                  <a:ext uri="{0D108BD9-81ED-4DB2-BD59-A6C34878D82A}">
                    <a16:rowId xmlns:a16="http://schemas.microsoft.com/office/drawing/2014/main" val="266938373"/>
                  </a:ext>
                </a:extLst>
              </a:tr>
            </a:tbl>
          </a:graphicData>
        </a:graphic>
      </p:graphicFrame>
      <p:pic>
        <p:nvPicPr>
          <p:cNvPr id="18" name="図 17" descr="グラフィカル ユーザー インターフェイス, アプリケーション&#10;&#10;自動的に生成された説明">
            <a:extLst>
              <a:ext uri="{FF2B5EF4-FFF2-40B4-BE49-F238E27FC236}">
                <a16:creationId xmlns:a16="http://schemas.microsoft.com/office/drawing/2014/main" id="{50782AB8-C80D-445C-9916-75C0320B857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569609" y="1954758"/>
            <a:ext cx="1226603" cy="3274988"/>
          </a:xfrm>
          <a:prstGeom prst="rect">
            <a:avLst/>
          </a:prstGeom>
          <a:ln>
            <a:solidFill>
              <a:schemeClr val="bg2"/>
            </a:solidFill>
          </a:ln>
        </p:spPr>
      </p:pic>
      <p:pic>
        <p:nvPicPr>
          <p:cNvPr id="13" name="図 12">
            <a:extLst>
              <a:ext uri="{FF2B5EF4-FFF2-40B4-BE49-F238E27FC236}">
                <a16:creationId xmlns:a16="http://schemas.microsoft.com/office/drawing/2014/main" id="{AF7A3790-BE23-4637-94B3-2B34FA6BB5D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583044" y="1225752"/>
            <a:ext cx="1183812" cy="3376250"/>
          </a:xfrm>
          <a:prstGeom prst="rect">
            <a:avLst/>
          </a:prstGeom>
          <a:ln>
            <a:solidFill>
              <a:schemeClr val="bg2"/>
            </a:solidFill>
          </a:ln>
        </p:spPr>
      </p:pic>
      <p:sp>
        <p:nvSpPr>
          <p:cNvPr id="35" name="正方形/長方形 34">
            <a:extLst>
              <a:ext uri="{FF2B5EF4-FFF2-40B4-BE49-F238E27FC236}">
                <a16:creationId xmlns:a16="http://schemas.microsoft.com/office/drawing/2014/main" id="{2BA8DA5D-14B4-4160-904B-5BED1799CAD3}"/>
              </a:ext>
            </a:extLst>
          </p:cNvPr>
          <p:cNvSpPr/>
          <p:nvPr/>
        </p:nvSpPr>
        <p:spPr>
          <a:xfrm>
            <a:off x="2852655" y="9431131"/>
            <a:ext cx="4406106" cy="100027"/>
          </a:xfrm>
          <a:prstGeom prst="rect">
            <a:avLst/>
          </a:prstGeom>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defTabSz="741910">
              <a:defRPr/>
            </a:pPr>
            <a:r>
              <a:rPr lang="en-US" altLang="ja-JP" sz="650" b="1">
                <a:solidFill>
                  <a:srgbClr val="FF0000"/>
                </a:solidFill>
                <a:latin typeface="+mn-ea"/>
              </a:rPr>
              <a:t>※1 NIKKEI</a:t>
            </a:r>
            <a:r>
              <a:rPr lang="ja-JP" altLang="en-US" sz="650" b="1">
                <a:solidFill>
                  <a:srgbClr val="FF0000"/>
                </a:solidFill>
                <a:latin typeface="+mn-ea"/>
              </a:rPr>
              <a:t> </a:t>
            </a:r>
            <a:r>
              <a:rPr lang="en-US" altLang="ja-JP" sz="650" b="1">
                <a:solidFill>
                  <a:srgbClr val="FF0000"/>
                </a:solidFill>
                <a:latin typeface="+mn-ea"/>
              </a:rPr>
              <a:t>STYLE</a:t>
            </a:r>
            <a:r>
              <a:rPr lang="ja-JP" altLang="en-US" sz="650" b="1">
                <a:solidFill>
                  <a:srgbClr val="FF0000"/>
                </a:solidFill>
                <a:latin typeface="+mn-ea"/>
              </a:rPr>
              <a:t>総合メルマガ</a:t>
            </a:r>
            <a:r>
              <a:rPr lang="en-US" altLang="ja-JP" sz="650" b="1">
                <a:solidFill>
                  <a:srgbClr val="FF0000"/>
                </a:solidFill>
                <a:latin typeface="+mn-ea"/>
              </a:rPr>
              <a:t>PR</a:t>
            </a:r>
            <a:r>
              <a:rPr lang="ja-JP" altLang="en-US" sz="650" b="1">
                <a:solidFill>
                  <a:srgbClr val="FF0000"/>
                </a:solidFill>
                <a:latin typeface="+mn-ea"/>
              </a:rPr>
              <a:t>枠、</a:t>
            </a:r>
            <a:r>
              <a:rPr lang="ja-JP" altLang="ja-JP" sz="650" b="1">
                <a:solidFill>
                  <a:srgbClr val="FF0000"/>
                </a:solidFill>
                <a:latin typeface="+mn-ea"/>
              </a:rPr>
              <a:t>日経電子版</a:t>
            </a:r>
            <a:r>
              <a:rPr lang="en-US" altLang="ja-JP" sz="650" b="1">
                <a:solidFill>
                  <a:srgbClr val="FF0000"/>
                </a:solidFill>
                <a:latin typeface="+mn-ea"/>
              </a:rPr>
              <a:t>/NIKKEI</a:t>
            </a:r>
            <a:r>
              <a:rPr lang="ja-JP" altLang="ja-JP" sz="650" b="1">
                <a:solidFill>
                  <a:srgbClr val="FF0000"/>
                </a:solidFill>
                <a:latin typeface="+mn-ea"/>
              </a:rPr>
              <a:t> </a:t>
            </a:r>
            <a:r>
              <a:rPr lang="en-US" altLang="ja-JP" sz="650" b="1">
                <a:solidFill>
                  <a:srgbClr val="FF0000"/>
                </a:solidFill>
                <a:latin typeface="+mn-ea"/>
              </a:rPr>
              <a:t>STYLE</a:t>
            </a:r>
            <a:r>
              <a:rPr lang="ja-JP" altLang="ja-JP" sz="650" b="1">
                <a:solidFill>
                  <a:srgbClr val="FF0000"/>
                </a:solidFill>
                <a:latin typeface="+mn-ea"/>
              </a:rPr>
              <a:t>の</a:t>
            </a:r>
            <a:r>
              <a:rPr lang="en-US" altLang="ja-JP" sz="650" b="1">
                <a:solidFill>
                  <a:srgbClr val="FF0000"/>
                </a:solidFill>
                <a:latin typeface="+mn-ea"/>
              </a:rPr>
              <a:t>PR</a:t>
            </a:r>
            <a:r>
              <a:rPr lang="ja-JP" altLang="ja-JP" sz="650" b="1">
                <a:solidFill>
                  <a:srgbClr val="FF0000"/>
                </a:solidFill>
                <a:latin typeface="+mn-ea"/>
              </a:rPr>
              <a:t>情報枠（掲載量弊社任意）</a:t>
            </a:r>
          </a:p>
        </p:txBody>
      </p:sp>
      <p:sp>
        <p:nvSpPr>
          <p:cNvPr id="16" name="タイトル 32">
            <a:extLst>
              <a:ext uri="{FF2B5EF4-FFF2-40B4-BE49-F238E27FC236}">
                <a16:creationId xmlns:a16="http://schemas.microsoft.com/office/drawing/2014/main" id="{844D7456-2262-8541-8630-C45E311BB817}"/>
              </a:ext>
            </a:extLst>
          </p:cNvPr>
          <p:cNvSpPr txBox="1">
            <a:spLocks/>
          </p:cNvSpPr>
          <p:nvPr/>
        </p:nvSpPr>
        <p:spPr>
          <a:xfrm>
            <a:off x="397332" y="233818"/>
            <a:ext cx="7905750" cy="460148"/>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 altLang="ja-JP" sz="1900" b="1" dirty="0">
                <a:solidFill>
                  <a:schemeClr val="bg1"/>
                </a:solidFill>
                <a:latin typeface="Meiryo UI" panose="020B0604030504040204" pitchFamily="34" charset="-128"/>
                <a:ea typeface="Meiryo UI" panose="020B0604030504040204" pitchFamily="34" charset="-128"/>
              </a:rPr>
              <a:t>SPIRE</a:t>
            </a:r>
            <a:r>
              <a:rPr lang="ja-JP" altLang="en" sz="1900" b="1">
                <a:solidFill>
                  <a:schemeClr val="bg1"/>
                </a:solidFill>
                <a:latin typeface="Meiryo UI" panose="020B0604030504040204" pitchFamily="34" charset="-128"/>
                <a:ea typeface="Meiryo UI" panose="020B0604030504040204" pitchFamily="34" charset="-128"/>
              </a:rPr>
              <a:t>　</a:t>
            </a:r>
            <a:r>
              <a:rPr lang="ja-JP" altLang="en-US" sz="1900" b="1">
                <a:solidFill>
                  <a:schemeClr val="bg1"/>
                </a:solidFill>
                <a:latin typeface="Meiryo UI" panose="020B0604030504040204" pitchFamily="34" charset="-128"/>
                <a:ea typeface="Meiryo UI" panose="020B0604030504040204" pitchFamily="34" charset="-128"/>
              </a:rPr>
              <a:t>フォーマットタイアップ</a:t>
            </a:r>
          </a:p>
          <a:p>
            <a:pPr algn="l"/>
            <a:endParaRPr lang="ja-JP" altLang="en-US" sz="1900" b="1" dirty="0">
              <a:solidFill>
                <a:schemeClr val="bg1"/>
              </a:solidFill>
              <a:latin typeface="Meiryo UI" panose="020B0604030504040204" pitchFamily="34" charset="-128"/>
              <a:ea typeface="Meiryo UI" panose="020B0604030504040204" pitchFamily="34" charset="-128"/>
            </a:endParaRPr>
          </a:p>
        </p:txBody>
      </p:sp>
      <p:sp>
        <p:nvSpPr>
          <p:cNvPr id="27" name="テキスト ボックス 26">
            <a:extLst>
              <a:ext uri="{FF2B5EF4-FFF2-40B4-BE49-F238E27FC236}">
                <a16:creationId xmlns:a16="http://schemas.microsoft.com/office/drawing/2014/main" id="{9265C418-EEFD-3641-8797-AD5DE40A6962}"/>
              </a:ext>
            </a:extLst>
          </p:cNvPr>
          <p:cNvSpPr txBox="1"/>
          <p:nvPr/>
        </p:nvSpPr>
        <p:spPr>
          <a:xfrm>
            <a:off x="478209" y="1161459"/>
            <a:ext cx="2091517" cy="584775"/>
          </a:xfrm>
          <a:prstGeom prst="rect">
            <a:avLst/>
          </a:prstGeom>
          <a:noFill/>
        </p:spPr>
        <p:txBody>
          <a:bodyPr wrap="square" rtlCol="0">
            <a:spAutoFit/>
          </a:bodyPr>
          <a:lstStyle/>
          <a:p>
            <a:pPr lvl="0">
              <a:defRPr/>
            </a:pPr>
            <a:r>
              <a:rPr lang="ja-JP" altLang="en-US" sz="1600" b="1">
                <a:solidFill>
                  <a:srgbClr val="16375E"/>
                </a:solidFill>
                <a:latin typeface="Century Gothic" panose="020F0302020204030204"/>
                <a:ea typeface="Meiryo UI" panose="020B0604030504040204" pitchFamily="50" charset="-128"/>
              </a:rPr>
              <a:t>日経電子版「</a:t>
            </a:r>
            <a:r>
              <a:rPr lang="en" altLang="ja-JP" sz="1600" b="1" dirty="0">
                <a:solidFill>
                  <a:srgbClr val="16375E"/>
                </a:solidFill>
                <a:latin typeface="Century Gothic" panose="020F0302020204030204"/>
                <a:ea typeface="Meiryo UI" panose="020B0604030504040204" pitchFamily="50" charset="-128"/>
              </a:rPr>
              <a:t>SPIRE</a:t>
            </a:r>
            <a:r>
              <a:rPr lang="ja-JP" altLang="en" sz="1600" b="1">
                <a:solidFill>
                  <a:srgbClr val="16375E"/>
                </a:solidFill>
                <a:latin typeface="Century Gothic" panose="020F0302020204030204"/>
                <a:ea typeface="Meiryo UI" panose="020B0604030504040204" pitchFamily="50" charset="-128"/>
              </a:rPr>
              <a:t>」</a:t>
            </a:r>
          </a:p>
          <a:p>
            <a:pPr lvl="0">
              <a:defRPr/>
            </a:pPr>
            <a:r>
              <a:rPr lang="ja-JP" altLang="en-US" sz="1600" b="1">
                <a:solidFill>
                  <a:srgbClr val="16375E"/>
                </a:solidFill>
                <a:latin typeface="Century Gothic" panose="020F0302020204030204"/>
                <a:ea typeface="Meiryo UI" panose="020B0604030504040204" pitchFamily="50" charset="-128"/>
              </a:rPr>
              <a:t>フォーマットタイアップ </a:t>
            </a:r>
          </a:p>
        </p:txBody>
      </p:sp>
      <p:sp>
        <p:nvSpPr>
          <p:cNvPr id="15" name="Text Box 16">
            <a:extLst>
              <a:ext uri="{FF2B5EF4-FFF2-40B4-BE49-F238E27FC236}">
                <a16:creationId xmlns:a16="http://schemas.microsoft.com/office/drawing/2014/main" id="{8E38D6BF-AFF4-407E-B49D-9F71EF86F159}"/>
              </a:ext>
            </a:extLst>
          </p:cNvPr>
          <p:cNvSpPr txBox="1">
            <a:spLocks noChangeArrowheads="1"/>
          </p:cNvSpPr>
          <p:nvPr/>
        </p:nvSpPr>
        <p:spPr bwMode="auto">
          <a:xfrm>
            <a:off x="9053343" y="6316928"/>
            <a:ext cx="84029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0" algn="r" eaLnBrk="1" fontAlgn="base" hangingPunct="1">
              <a:spcBef>
                <a:spcPct val="0"/>
              </a:spcBef>
              <a:spcAft>
                <a:spcPct val="0"/>
              </a:spcAft>
              <a:defRPr/>
            </a:pPr>
            <a:r>
              <a:rPr kumimoji="0" lang="en-US" altLang="ja-JP" sz="800" dirty="0">
                <a:solidFill>
                  <a:srgbClr val="C00000"/>
                </a:solidFill>
                <a:latin typeface="Century Gothic"/>
                <a:ea typeface="HGPｺﾞｼｯｸM"/>
              </a:rPr>
              <a:t>2021.12.1</a:t>
            </a:r>
            <a:r>
              <a:rPr kumimoji="0" lang="ja-JP" altLang="en-US" sz="800">
                <a:solidFill>
                  <a:srgbClr val="C00000"/>
                </a:solidFill>
                <a:latin typeface="Century Gothic"/>
                <a:ea typeface="HGPｺﾞｼｯｸM"/>
              </a:rPr>
              <a:t>更新</a:t>
            </a:r>
            <a:endParaRPr kumimoji="0" lang="ja-JP" altLang="en-US" sz="800" b="0" i="0" u="none" strike="noStrike" kern="1200" cap="none" spc="0" normalizeH="0" baseline="0" noProof="0" dirty="0">
              <a:ln>
                <a:noFill/>
              </a:ln>
              <a:solidFill>
                <a:srgbClr val="C00000"/>
              </a:solidFill>
              <a:effectLst/>
              <a:uLnTx/>
              <a:uFillTx/>
              <a:latin typeface="Century Gothic"/>
              <a:ea typeface="HGPｺﾞｼｯｸM"/>
              <a:cs typeface="+mn-cs"/>
            </a:endParaRPr>
          </a:p>
        </p:txBody>
      </p:sp>
      <p:sp>
        <p:nvSpPr>
          <p:cNvPr id="17" name="テキスト ボックス 16">
            <a:extLst>
              <a:ext uri="{FF2B5EF4-FFF2-40B4-BE49-F238E27FC236}">
                <a16:creationId xmlns:a16="http://schemas.microsoft.com/office/drawing/2014/main" id="{D485788C-7F79-9B45-8281-0F58217ABF11}"/>
              </a:ext>
            </a:extLst>
          </p:cNvPr>
          <p:cNvSpPr txBox="1"/>
          <p:nvPr/>
        </p:nvSpPr>
        <p:spPr>
          <a:xfrm>
            <a:off x="7045457" y="5523095"/>
            <a:ext cx="3408362" cy="392415"/>
          </a:xfrm>
          <a:prstGeom prst="rect">
            <a:avLst/>
          </a:prstGeom>
          <a:noFill/>
        </p:spPr>
        <p:txBody>
          <a:bodyPr wrap="square" lIns="91440" tIns="45720" rIns="91440" bIns="45720" rtlCol="0" anchor="t">
            <a:spAutoFit/>
          </a:bodyPr>
          <a:lstStyle/>
          <a:p>
            <a:pPr defTabSz="742950">
              <a:defRPr/>
            </a:pPr>
            <a:r>
              <a:rPr lang="en-US" altLang="ja-JP" sz="1950" b="1" dirty="0">
                <a:solidFill>
                  <a:srgbClr val="16375E"/>
                </a:solidFill>
                <a:latin typeface="Century Gothic" panose="020F0302020204030204"/>
                <a:ea typeface="Meiryo UI"/>
              </a:rPr>
              <a:t>2,000,000</a:t>
            </a:r>
            <a:r>
              <a:rPr lang="ja-JP" altLang="en-US" sz="1950" b="1">
                <a:solidFill>
                  <a:srgbClr val="16375E"/>
                </a:solidFill>
                <a:latin typeface="Century Gothic" panose="020F0302020204030204"/>
                <a:ea typeface="Meiryo UI"/>
              </a:rPr>
              <a:t>円</a:t>
            </a:r>
            <a:r>
              <a:rPr lang="ja-JP" altLang="en-US" sz="1300" b="1">
                <a:solidFill>
                  <a:srgbClr val="16375E"/>
                </a:solidFill>
                <a:latin typeface="Century Gothic" panose="020F0302020204030204"/>
                <a:ea typeface="Meiryo UI"/>
              </a:rPr>
              <a:t>（税別）</a:t>
            </a:r>
          </a:p>
        </p:txBody>
      </p:sp>
      <p:cxnSp>
        <p:nvCxnSpPr>
          <p:cNvPr id="19" name="直線コネクタ 18">
            <a:extLst>
              <a:ext uri="{FF2B5EF4-FFF2-40B4-BE49-F238E27FC236}">
                <a16:creationId xmlns:a16="http://schemas.microsoft.com/office/drawing/2014/main" id="{5F4BD418-EA09-3E40-BE4A-40EB6E573366}"/>
              </a:ext>
            </a:extLst>
          </p:cNvPr>
          <p:cNvCxnSpPr>
            <a:cxnSpLocks/>
          </p:cNvCxnSpPr>
          <p:nvPr/>
        </p:nvCxnSpPr>
        <p:spPr>
          <a:xfrm>
            <a:off x="7086571" y="5919863"/>
            <a:ext cx="2369705" cy="1747"/>
          </a:xfrm>
          <a:prstGeom prst="line">
            <a:avLst/>
          </a:prstGeom>
          <a:ln w="28575">
            <a:solidFill>
              <a:srgbClr val="1637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8757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テキスト ボックス 65">
            <a:extLst>
              <a:ext uri="{FF2B5EF4-FFF2-40B4-BE49-F238E27FC236}">
                <a16:creationId xmlns:a16="http://schemas.microsoft.com/office/drawing/2014/main" id="{96730E4C-1B8C-455B-8F79-75849C7C8959}"/>
              </a:ext>
            </a:extLst>
          </p:cNvPr>
          <p:cNvSpPr txBox="1"/>
          <p:nvPr/>
        </p:nvSpPr>
        <p:spPr>
          <a:xfrm>
            <a:off x="6913914" y="5403386"/>
            <a:ext cx="2550435" cy="392415"/>
          </a:xfrm>
          <a:prstGeom prst="rect">
            <a:avLst/>
          </a:prstGeom>
          <a:noFill/>
        </p:spPr>
        <p:txBody>
          <a:bodyPr wrap="square" lIns="91440" tIns="45720" rIns="91440" bIns="45720" rtlCol="0" anchor="t">
            <a:spAutoFit/>
          </a:bodyPr>
          <a:lstStyle/>
          <a:p>
            <a:pPr defTabSz="742950">
              <a:defRPr/>
            </a:pPr>
            <a:r>
              <a:rPr lang="en-US" altLang="ja-JP" sz="1950" b="1" dirty="0">
                <a:solidFill>
                  <a:srgbClr val="16375E"/>
                </a:solidFill>
                <a:latin typeface="Century Gothic" panose="020F0302020204030204"/>
                <a:ea typeface="Meiryo UI"/>
              </a:rPr>
              <a:t>500,000</a:t>
            </a:r>
            <a:r>
              <a:rPr lang="ja-JP" altLang="en-US" sz="1950" b="1">
                <a:solidFill>
                  <a:srgbClr val="16375E"/>
                </a:solidFill>
                <a:latin typeface="Century Gothic" panose="020F0302020204030204"/>
                <a:ea typeface="Meiryo UI"/>
              </a:rPr>
              <a:t>円</a:t>
            </a:r>
            <a:r>
              <a:rPr lang="ja-JP" altLang="en-US" sz="1200" b="1">
                <a:solidFill>
                  <a:srgbClr val="003963"/>
                </a:solidFill>
                <a:latin typeface="Century Gothic" panose="020F0302020204030204"/>
                <a:ea typeface="Meiryo UI"/>
              </a:rPr>
              <a:t>（G）</a:t>
            </a:r>
            <a:r>
              <a:rPr lang="ja-JP" altLang="en-US" sz="1300" b="1">
                <a:solidFill>
                  <a:srgbClr val="16375E"/>
                </a:solidFill>
                <a:latin typeface="Century Gothic" panose="020F0302020204030204"/>
                <a:ea typeface="Meiryo UI"/>
              </a:rPr>
              <a:t>（税別）</a:t>
            </a:r>
            <a:endParaRPr lang="en-US" altLang="ja-JP" sz="1950" b="1" dirty="0">
              <a:solidFill>
                <a:srgbClr val="16375E"/>
              </a:solidFill>
              <a:latin typeface="Century Gothic" panose="020F0302020204030204"/>
              <a:ea typeface="Meiryo UI"/>
            </a:endParaRPr>
          </a:p>
        </p:txBody>
      </p:sp>
      <p:cxnSp>
        <p:nvCxnSpPr>
          <p:cNvPr id="67" name="直線コネクタ 66">
            <a:extLst>
              <a:ext uri="{FF2B5EF4-FFF2-40B4-BE49-F238E27FC236}">
                <a16:creationId xmlns:a16="http://schemas.microsoft.com/office/drawing/2014/main" id="{34056BF5-BC69-4D70-A5E4-863B0F9E7811}"/>
              </a:ext>
            </a:extLst>
          </p:cNvPr>
          <p:cNvCxnSpPr>
            <a:cxnSpLocks/>
          </p:cNvCxnSpPr>
          <p:nvPr/>
        </p:nvCxnSpPr>
        <p:spPr>
          <a:xfrm>
            <a:off x="6919899" y="5778488"/>
            <a:ext cx="2243078" cy="14377"/>
          </a:xfrm>
          <a:prstGeom prst="line">
            <a:avLst/>
          </a:prstGeom>
          <a:ln w="28575">
            <a:solidFill>
              <a:srgbClr val="16375E"/>
            </a:solidFill>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00000000-0008-0000-0600-000003000000}"/>
              </a:ext>
            </a:extLst>
          </p:cNvPr>
          <p:cNvSpPr/>
          <p:nvPr/>
        </p:nvSpPr>
        <p:spPr>
          <a:xfrm>
            <a:off x="474451" y="5980663"/>
            <a:ext cx="5467827" cy="138499"/>
          </a:xfrm>
          <a:prstGeom prst="rect">
            <a:avLst/>
          </a:prstGeom>
        </p:spPr>
        <p:txBody>
          <a:bodyPr wrap="squar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41910">
              <a:defRPr/>
            </a:pPr>
            <a:r>
              <a:rPr lang="en-US" altLang="ja-JP" sz="900" b="1" dirty="0">
                <a:solidFill>
                  <a:srgbClr val="DA5121"/>
                </a:solidFill>
                <a:latin typeface="Meiryo UI"/>
                <a:ea typeface="Meiryo UI"/>
              </a:rPr>
              <a:t>※1 NIKKEI STYLE</a:t>
            </a:r>
            <a:r>
              <a:rPr lang="ja-JP" altLang="en-US" sz="900" b="1" dirty="0">
                <a:solidFill>
                  <a:srgbClr val="DA5121"/>
                </a:solidFill>
                <a:latin typeface="Meiryo UI"/>
                <a:ea typeface="Meiryo UI"/>
              </a:rPr>
              <a:t>総合メルマガ</a:t>
            </a:r>
            <a:r>
              <a:rPr lang="en-US" altLang="ja-JP" sz="900" b="1" dirty="0">
                <a:solidFill>
                  <a:srgbClr val="DA5121"/>
                </a:solidFill>
                <a:latin typeface="Meiryo UI"/>
                <a:ea typeface="Meiryo UI"/>
              </a:rPr>
              <a:t>PR</a:t>
            </a:r>
            <a:r>
              <a:rPr lang="ja-JP" altLang="en-US" sz="900" b="1" dirty="0">
                <a:solidFill>
                  <a:srgbClr val="DA5121"/>
                </a:solidFill>
                <a:latin typeface="Meiryo UI"/>
                <a:ea typeface="Meiryo UI"/>
              </a:rPr>
              <a:t>枠、日経電子版</a:t>
            </a:r>
            <a:r>
              <a:rPr lang="en-US" altLang="ja-JP" sz="900" b="1" dirty="0">
                <a:solidFill>
                  <a:srgbClr val="DA5121"/>
                </a:solidFill>
                <a:latin typeface="Meiryo UI"/>
                <a:ea typeface="Meiryo UI"/>
              </a:rPr>
              <a:t>/NIKKEI STYLE</a:t>
            </a:r>
            <a:r>
              <a:rPr lang="ja-JP" altLang="en-US" sz="900" b="1" dirty="0">
                <a:solidFill>
                  <a:srgbClr val="DA5121"/>
                </a:solidFill>
                <a:latin typeface="Meiryo UI"/>
                <a:ea typeface="Meiryo UI"/>
              </a:rPr>
              <a:t>の</a:t>
            </a:r>
            <a:r>
              <a:rPr lang="en-US" altLang="ja-JP" sz="900" b="1" dirty="0">
                <a:solidFill>
                  <a:srgbClr val="DA5121"/>
                </a:solidFill>
                <a:latin typeface="Meiryo UI"/>
                <a:ea typeface="Meiryo UI"/>
              </a:rPr>
              <a:t>PR</a:t>
            </a:r>
            <a:r>
              <a:rPr lang="ja-JP" altLang="en-US" sz="900" b="1" dirty="0">
                <a:solidFill>
                  <a:srgbClr val="DA5121"/>
                </a:solidFill>
                <a:latin typeface="Meiryo UI"/>
                <a:ea typeface="Meiryo UI"/>
              </a:rPr>
              <a:t>情報枠（掲載量弊社任意）</a:t>
            </a:r>
          </a:p>
        </p:txBody>
      </p:sp>
      <p:pic>
        <p:nvPicPr>
          <p:cNvPr id="3" name="図 2">
            <a:extLst>
              <a:ext uri="{FF2B5EF4-FFF2-40B4-BE49-F238E27FC236}">
                <a16:creationId xmlns:a16="http://schemas.microsoft.com/office/drawing/2014/main" id="{96DB4B98-D9F8-44E7-B577-6E48ED6DA12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132554" y="1529378"/>
            <a:ext cx="1619788" cy="3345663"/>
          </a:xfrm>
          <a:prstGeom prst="rect">
            <a:avLst/>
          </a:prstGeom>
          <a:ln>
            <a:solidFill>
              <a:schemeClr val="bg2"/>
            </a:solidFill>
          </a:ln>
        </p:spPr>
      </p:pic>
      <p:graphicFrame>
        <p:nvGraphicFramePr>
          <p:cNvPr id="4" name="表 3">
            <a:extLst>
              <a:ext uri="{FF2B5EF4-FFF2-40B4-BE49-F238E27FC236}">
                <a16:creationId xmlns:a16="http://schemas.microsoft.com/office/drawing/2014/main" id="{8781DC81-8E0C-4B9B-9A1A-52BA8F5ACA74}"/>
              </a:ext>
            </a:extLst>
          </p:cNvPr>
          <p:cNvGraphicFramePr>
            <a:graphicFrameLocks noGrp="1"/>
          </p:cNvGraphicFramePr>
          <p:nvPr>
            <p:extLst>
              <p:ext uri="{D42A27DB-BD31-4B8C-83A1-F6EECF244321}">
                <p14:modId xmlns:p14="http://schemas.microsoft.com/office/powerpoint/2010/main" val="1869345427"/>
              </p:ext>
            </p:extLst>
          </p:nvPr>
        </p:nvGraphicFramePr>
        <p:xfrm>
          <a:off x="542511" y="1813577"/>
          <a:ext cx="4436075" cy="2380408"/>
        </p:xfrm>
        <a:graphic>
          <a:graphicData uri="http://schemas.openxmlformats.org/drawingml/2006/table">
            <a:tbl>
              <a:tblPr/>
              <a:tblGrid>
                <a:gridCol w="1943038">
                  <a:extLst>
                    <a:ext uri="{9D8B030D-6E8A-4147-A177-3AD203B41FA5}">
                      <a16:colId xmlns:a16="http://schemas.microsoft.com/office/drawing/2014/main" val="4100910976"/>
                    </a:ext>
                  </a:extLst>
                </a:gridCol>
                <a:gridCol w="2493037">
                  <a:extLst>
                    <a:ext uri="{9D8B030D-6E8A-4147-A177-3AD203B41FA5}">
                      <a16:colId xmlns:a16="http://schemas.microsoft.com/office/drawing/2014/main" val="1391720546"/>
                    </a:ext>
                  </a:extLst>
                </a:gridCol>
              </a:tblGrid>
              <a:tr h="264312">
                <a:tc>
                  <a:txBody>
                    <a:bodyPr/>
                    <a:lstStyle/>
                    <a:p>
                      <a:pPr algn="ctr" rtl="0" fontAlgn="ctr"/>
                      <a:r>
                        <a:rPr lang="ja-JP" altLang="en-US" sz="1100" b="1" i="0" u="none" strike="noStrike">
                          <a:solidFill>
                            <a:schemeClr val="bg1"/>
                          </a:solidFill>
                          <a:effectLst/>
                          <a:latin typeface="Meiryo UI" panose="020B0604030504040204" pitchFamily="34" charset="-128"/>
                          <a:ea typeface="Meiryo UI" panose="020B0604030504040204" pitchFamily="34" charset="-128"/>
                        </a:rPr>
                        <a:t>掲載期間</a:t>
                      </a:r>
                    </a:p>
                  </a:txBody>
                  <a:tcPr marL="5159" marR="5159" marT="5159"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solidFill>
                      <a:srgbClr val="205680"/>
                    </a:solidFill>
                  </a:tcPr>
                </a:tc>
                <a:tc>
                  <a:txBody>
                    <a:bodyPr/>
                    <a:lstStyle/>
                    <a:p>
                      <a:pPr algn="ctr" rtl="0" fontAlgn="ctr"/>
                      <a:r>
                        <a:rPr lang="en-US" altLang="zh-TW" sz="1100" b="1" i="0" u="none" strike="noStrike" dirty="0">
                          <a:solidFill>
                            <a:srgbClr val="16375E"/>
                          </a:solidFill>
                          <a:effectLst/>
                          <a:latin typeface="Meiryo UI"/>
                          <a:ea typeface="Meiryo UI"/>
                        </a:rPr>
                        <a:t>30</a:t>
                      </a:r>
                      <a:r>
                        <a:rPr lang="zh-TW" altLang="en-US" sz="1100" b="1" i="0" u="none" strike="noStrike" dirty="0">
                          <a:solidFill>
                            <a:srgbClr val="16375E"/>
                          </a:solidFill>
                          <a:effectLst/>
                          <a:latin typeface="Meiryo UI"/>
                          <a:ea typeface="Meiryo UI"/>
                        </a:rPr>
                        <a:t>日間（金曜開始）</a:t>
                      </a:r>
                    </a:p>
                  </a:txBody>
                  <a:tcPr marL="5159" marR="5159" marT="5159"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tcPr>
                </a:tc>
                <a:extLst>
                  <a:ext uri="{0D108BD9-81ED-4DB2-BD59-A6C34878D82A}">
                    <a16:rowId xmlns:a16="http://schemas.microsoft.com/office/drawing/2014/main" val="167429563"/>
                  </a:ext>
                </a:extLst>
              </a:tr>
              <a:tr h="264312">
                <a:tc>
                  <a:txBody>
                    <a:bodyPr/>
                    <a:lstStyle/>
                    <a:p>
                      <a:pPr algn="ctr" rtl="0" fontAlgn="ctr"/>
                      <a:r>
                        <a:rPr lang="ja-JP" altLang="en-US" sz="1100" b="1" i="0" u="none" strike="noStrike">
                          <a:solidFill>
                            <a:schemeClr val="bg1"/>
                          </a:solidFill>
                          <a:effectLst/>
                          <a:latin typeface="Meiryo UI" panose="020B0604030504040204" pitchFamily="34" charset="-128"/>
                          <a:ea typeface="Meiryo UI" panose="020B0604030504040204" pitchFamily="34" charset="-128"/>
                        </a:rPr>
                        <a:t>掲載タイプ</a:t>
                      </a:r>
                    </a:p>
                  </a:txBody>
                  <a:tcPr marL="5159" marR="5159" marT="5159"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solidFill>
                      <a:srgbClr val="205680"/>
                    </a:solidFill>
                  </a:tcPr>
                </a:tc>
                <a:tc>
                  <a:txBody>
                    <a:bodyPr/>
                    <a:lstStyle/>
                    <a:p>
                      <a:pPr algn="ctr" rtl="0" fontAlgn="ctr"/>
                      <a:r>
                        <a:rPr lang="ja-JP" altLang="en-US" sz="1100" b="1" i="0" u="none" strike="noStrike">
                          <a:solidFill>
                            <a:srgbClr val="16375E"/>
                          </a:solidFill>
                          <a:effectLst/>
                          <a:latin typeface="Meiryo UI" panose="020B0604030504040204" pitchFamily="34" charset="-128"/>
                          <a:ea typeface="Meiryo UI" panose="020B0604030504040204" pitchFamily="34" charset="-128"/>
                        </a:rPr>
                        <a:t>期間保証</a:t>
                      </a:r>
                    </a:p>
                  </a:txBody>
                  <a:tcPr marL="5159" marR="5159" marT="5159"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tcPr>
                </a:tc>
                <a:extLst>
                  <a:ext uri="{0D108BD9-81ED-4DB2-BD59-A6C34878D82A}">
                    <a16:rowId xmlns:a16="http://schemas.microsoft.com/office/drawing/2014/main" val="2016600216"/>
                  </a:ext>
                </a:extLst>
              </a:tr>
              <a:tr h="265912">
                <a:tc>
                  <a:txBody>
                    <a:bodyPr/>
                    <a:lstStyle/>
                    <a:p>
                      <a:pPr algn="ctr" rtl="0" fontAlgn="ctr"/>
                      <a:r>
                        <a:rPr lang="ja-JP" altLang="en-US" sz="1100" b="1" i="0" u="none" strike="noStrike">
                          <a:solidFill>
                            <a:schemeClr val="bg1"/>
                          </a:solidFill>
                          <a:effectLst/>
                          <a:latin typeface="Meiryo UI" panose="020B0604030504040204" pitchFamily="34" charset="-128"/>
                          <a:ea typeface="Meiryo UI" panose="020B0604030504040204" pitchFamily="34" charset="-128"/>
                        </a:rPr>
                        <a:t>掲載面</a:t>
                      </a:r>
                    </a:p>
                  </a:txBody>
                  <a:tcPr marL="5159" marR="5159" marT="5159"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solidFill>
                      <a:srgbClr val="205680"/>
                    </a:solidFill>
                  </a:tcPr>
                </a:tc>
                <a:tc>
                  <a:txBody>
                    <a:bodyPr/>
                    <a:lstStyle/>
                    <a:p>
                      <a:pPr algn="ctr" rtl="0" fontAlgn="ctr"/>
                      <a:r>
                        <a:rPr lang="en-US" sz="1100" b="1" i="0" u="none" strike="noStrike" dirty="0">
                          <a:solidFill>
                            <a:srgbClr val="16375E"/>
                          </a:solidFill>
                          <a:effectLst/>
                          <a:latin typeface="Meiryo UI" panose="020B0604030504040204" pitchFamily="34" charset="-128"/>
                          <a:ea typeface="Meiryo UI" panose="020B0604030504040204" pitchFamily="34" charset="-128"/>
                        </a:rPr>
                        <a:t>PC/SP</a:t>
                      </a:r>
                    </a:p>
                  </a:txBody>
                  <a:tcPr marL="5159" marR="5159" marT="5159"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tcPr>
                </a:tc>
                <a:extLst>
                  <a:ext uri="{0D108BD9-81ED-4DB2-BD59-A6C34878D82A}">
                    <a16:rowId xmlns:a16="http://schemas.microsoft.com/office/drawing/2014/main" val="3048277383"/>
                  </a:ext>
                </a:extLst>
              </a:tr>
              <a:tr h="264312">
                <a:tc>
                  <a:txBody>
                    <a:bodyPr/>
                    <a:lstStyle/>
                    <a:p>
                      <a:pPr algn="ctr" rtl="0" fontAlgn="ctr"/>
                      <a:r>
                        <a:rPr lang="ja-JP" altLang="en-US" sz="1100" b="1" i="0" u="none" strike="noStrike">
                          <a:solidFill>
                            <a:schemeClr val="bg1"/>
                          </a:solidFill>
                          <a:effectLst/>
                          <a:latin typeface="Meiryo UI"/>
                          <a:ea typeface="Meiryo UI"/>
                        </a:rPr>
                        <a:t>想定 PV</a:t>
                      </a:r>
                      <a:endParaRPr lang="en-US" sz="1100" b="1" i="0" u="none" strike="noStrike" dirty="0">
                        <a:solidFill>
                          <a:schemeClr val="bg1"/>
                        </a:solidFill>
                        <a:effectLst/>
                        <a:latin typeface="Meiryo UI"/>
                        <a:ea typeface="Meiryo UI"/>
                      </a:endParaRPr>
                    </a:p>
                  </a:txBody>
                  <a:tcPr marL="5159" marR="5159" marT="5159"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solidFill>
                      <a:srgbClr val="205680"/>
                    </a:solidFill>
                  </a:tcPr>
                </a:tc>
                <a:tc>
                  <a:txBody>
                    <a:bodyPr/>
                    <a:lstStyle/>
                    <a:p>
                      <a:pPr algn="ctr" rtl="0" fontAlgn="ctr"/>
                      <a:r>
                        <a:rPr lang="en-US" altLang="ja-JP" sz="1100" b="1" i="0" u="none" strike="noStrike" dirty="0">
                          <a:solidFill>
                            <a:srgbClr val="003963"/>
                          </a:solidFill>
                          <a:effectLst/>
                          <a:latin typeface="Meiryo UI"/>
                          <a:ea typeface="Meiryo UI"/>
                        </a:rPr>
                        <a:t>2,000</a:t>
                      </a:r>
                      <a:endParaRPr lang="ja-JP" altLang="en-US" sz="1100" b="1" i="0" u="none" strike="noStrike" dirty="0">
                        <a:solidFill>
                          <a:srgbClr val="003963"/>
                        </a:solidFill>
                        <a:effectLst/>
                        <a:latin typeface="Meiryo UI"/>
                        <a:ea typeface="Meiryo UI"/>
                      </a:endParaRPr>
                    </a:p>
                  </a:txBody>
                  <a:tcPr marL="5159" marR="5159" marT="5159"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tcPr>
                </a:tc>
                <a:extLst>
                  <a:ext uri="{0D108BD9-81ED-4DB2-BD59-A6C34878D82A}">
                    <a16:rowId xmlns:a16="http://schemas.microsoft.com/office/drawing/2014/main" val="287454157"/>
                  </a:ext>
                </a:extLst>
              </a:tr>
              <a:tr h="264312">
                <a:tc>
                  <a:txBody>
                    <a:bodyPr/>
                    <a:lstStyle/>
                    <a:p>
                      <a:pPr algn="ctr" rtl="0" fontAlgn="ctr"/>
                      <a:r>
                        <a:rPr lang="ja-JP" altLang="en-US" sz="1100" b="1" i="0" u="none" strike="noStrike">
                          <a:solidFill>
                            <a:schemeClr val="bg1"/>
                          </a:solidFill>
                          <a:effectLst/>
                          <a:latin typeface="Meiryo UI" panose="020B0604030504040204" pitchFamily="34" charset="-128"/>
                          <a:ea typeface="Meiryo UI" panose="020B0604030504040204" pitchFamily="34" charset="-128"/>
                        </a:rPr>
                        <a:t>料金（撮影有）</a:t>
                      </a:r>
                    </a:p>
                  </a:txBody>
                  <a:tcPr marL="5159" marR="5159" marT="5159"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solidFill>
                      <a:srgbClr val="205680"/>
                    </a:solidFill>
                  </a:tcPr>
                </a:tc>
                <a:tc>
                  <a:txBody>
                    <a:bodyPr/>
                    <a:lstStyle/>
                    <a:p>
                      <a:pPr algn="ctr" rtl="0" fontAlgn="ctr"/>
                      <a:r>
                        <a:rPr lang="en-US" altLang="ja-JP" sz="1100" b="1" i="0" u="none" strike="noStrike" dirty="0">
                          <a:solidFill>
                            <a:srgbClr val="16375E"/>
                          </a:solidFill>
                          <a:effectLst/>
                          <a:latin typeface="Meiryo UI"/>
                          <a:ea typeface="Meiryo UI"/>
                        </a:rPr>
                        <a:t>500,000</a:t>
                      </a:r>
                      <a:r>
                        <a:rPr lang="ja-JP" altLang="en-US" sz="1100" b="1" i="0" u="none" strike="noStrike">
                          <a:solidFill>
                            <a:srgbClr val="16375E"/>
                          </a:solidFill>
                          <a:effectLst/>
                          <a:latin typeface="Meiryo UI"/>
                          <a:ea typeface="Meiryo UI"/>
                        </a:rPr>
                        <a:t>円</a:t>
                      </a:r>
                      <a:r>
                        <a:rPr lang="ja-JP" altLang="en-US" sz="1100" b="1" i="0" u="none" strike="noStrike">
                          <a:solidFill>
                            <a:srgbClr val="003963"/>
                          </a:solidFill>
                          <a:effectLst/>
                          <a:latin typeface="Meiryo UI"/>
                          <a:ea typeface="Meiryo UI"/>
                        </a:rPr>
                        <a:t>（</a:t>
                      </a:r>
                      <a:r>
                        <a:rPr lang="en-US" sz="1100" b="1" i="0" u="none" strike="noStrike" dirty="0">
                          <a:solidFill>
                            <a:srgbClr val="003963"/>
                          </a:solidFill>
                          <a:effectLst/>
                          <a:latin typeface="Meiryo UI"/>
                          <a:ea typeface="Meiryo UI"/>
                        </a:rPr>
                        <a:t>G）</a:t>
                      </a:r>
                    </a:p>
                  </a:txBody>
                  <a:tcPr marL="5159" marR="5159" marT="5159"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tcPr>
                </a:tc>
                <a:extLst>
                  <a:ext uri="{0D108BD9-81ED-4DB2-BD59-A6C34878D82A}">
                    <a16:rowId xmlns:a16="http://schemas.microsoft.com/office/drawing/2014/main" val="2040125587"/>
                  </a:ext>
                </a:extLst>
              </a:tr>
              <a:tr h="264312">
                <a:tc>
                  <a:txBody>
                    <a:bodyPr/>
                    <a:lstStyle/>
                    <a:p>
                      <a:pPr algn="ctr" rtl="0" fontAlgn="ctr"/>
                      <a:r>
                        <a:rPr lang="ja-JP" altLang="en-US" sz="1100" b="1" i="0" u="none" strike="noStrike">
                          <a:solidFill>
                            <a:schemeClr val="bg1"/>
                          </a:solidFill>
                          <a:effectLst/>
                          <a:latin typeface="Meiryo UI" panose="020B0604030504040204" pitchFamily="34" charset="-128"/>
                          <a:ea typeface="Meiryo UI" panose="020B0604030504040204" pitchFamily="34" charset="-128"/>
                        </a:rPr>
                        <a:t>申し込み期限</a:t>
                      </a:r>
                    </a:p>
                  </a:txBody>
                  <a:tcPr marL="5159" marR="5159" marT="5159"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solidFill>
                      <a:srgbClr val="205680"/>
                    </a:solidFill>
                  </a:tcPr>
                </a:tc>
                <a:tc>
                  <a:txBody>
                    <a:bodyPr/>
                    <a:lstStyle/>
                    <a:p>
                      <a:pPr algn="ctr" rtl="0" fontAlgn="ctr"/>
                      <a:r>
                        <a:rPr lang="ja-JP" altLang="en-US" sz="1100" b="1" i="0" u="none" strike="noStrike">
                          <a:solidFill>
                            <a:srgbClr val="16375E"/>
                          </a:solidFill>
                          <a:effectLst/>
                          <a:latin typeface="Meiryo UI" panose="020B0604030504040204" pitchFamily="34" charset="-128"/>
                          <a:ea typeface="Meiryo UI" panose="020B0604030504040204" pitchFamily="34" charset="-128"/>
                        </a:rPr>
                        <a:t>掲載開始の</a:t>
                      </a:r>
                      <a:r>
                        <a:rPr lang="en-US" altLang="ja-JP" sz="1100" b="1" i="0" u="none" strike="noStrike" dirty="0">
                          <a:solidFill>
                            <a:srgbClr val="16375E"/>
                          </a:solidFill>
                          <a:effectLst/>
                          <a:latin typeface="Meiryo UI" panose="020B0604030504040204" pitchFamily="34" charset="-128"/>
                          <a:ea typeface="Meiryo UI" panose="020B0604030504040204" pitchFamily="34" charset="-128"/>
                        </a:rPr>
                        <a:t>2</a:t>
                      </a:r>
                      <a:r>
                        <a:rPr lang="ja-JP" altLang="en-US" sz="1100" b="1" i="0" u="none" strike="noStrike">
                          <a:solidFill>
                            <a:srgbClr val="16375E"/>
                          </a:solidFill>
                          <a:effectLst/>
                          <a:latin typeface="Meiryo UI" panose="020B0604030504040204" pitchFamily="34" charset="-128"/>
                          <a:ea typeface="Meiryo UI" panose="020B0604030504040204" pitchFamily="34" charset="-128"/>
                        </a:rPr>
                        <a:t>か月前</a:t>
                      </a:r>
                    </a:p>
                  </a:txBody>
                  <a:tcPr marL="5159" marR="5159" marT="5159"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tcPr>
                </a:tc>
                <a:extLst>
                  <a:ext uri="{0D108BD9-81ED-4DB2-BD59-A6C34878D82A}">
                    <a16:rowId xmlns:a16="http://schemas.microsoft.com/office/drawing/2014/main" val="398535411"/>
                  </a:ext>
                </a:extLst>
              </a:tr>
              <a:tr h="264312">
                <a:tc>
                  <a:txBody>
                    <a:bodyPr/>
                    <a:lstStyle/>
                    <a:p>
                      <a:pPr algn="ctr" rtl="0" fontAlgn="ctr"/>
                      <a:r>
                        <a:rPr lang="ja-JP" altLang="en-US" sz="1100" b="1" i="0" u="none" strike="noStrike">
                          <a:solidFill>
                            <a:schemeClr val="bg1"/>
                          </a:solidFill>
                          <a:effectLst/>
                          <a:latin typeface="Meiryo UI" panose="020B0604030504040204" pitchFamily="34" charset="-128"/>
                          <a:ea typeface="Meiryo UI" panose="020B0604030504040204" pitchFamily="34" charset="-128"/>
                        </a:rPr>
                        <a:t>レポート項目</a:t>
                      </a:r>
                    </a:p>
                  </a:txBody>
                  <a:tcPr marL="5159" marR="5159" marT="5159"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solidFill>
                      <a:srgbClr val="205680"/>
                    </a:solidFill>
                  </a:tcPr>
                </a:tc>
                <a:tc>
                  <a:txBody>
                    <a:bodyPr/>
                    <a:lstStyle/>
                    <a:p>
                      <a:pPr algn="ctr" rtl="0" fontAlgn="ctr"/>
                      <a:r>
                        <a:rPr lang="ja-JP" altLang="en-US" sz="900" b="1" i="0" u="none" strike="noStrike">
                          <a:solidFill>
                            <a:srgbClr val="16375E"/>
                          </a:solidFill>
                          <a:effectLst/>
                          <a:latin typeface="Meiryo UI" panose="020B0604030504040204" pitchFamily="34" charset="-128"/>
                          <a:ea typeface="Meiryo UI" panose="020B0604030504040204" pitchFamily="34" charset="-128"/>
                        </a:rPr>
                        <a:t>無し</a:t>
                      </a:r>
                    </a:p>
                  </a:txBody>
                  <a:tcPr marL="5159" marR="5159" marT="5159"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tcPr>
                </a:tc>
                <a:extLst>
                  <a:ext uri="{0D108BD9-81ED-4DB2-BD59-A6C34878D82A}">
                    <a16:rowId xmlns:a16="http://schemas.microsoft.com/office/drawing/2014/main" val="127792406"/>
                  </a:ext>
                </a:extLst>
              </a:tr>
              <a:tr h="264312">
                <a:tc rowSpan="2">
                  <a:txBody>
                    <a:bodyPr/>
                    <a:lstStyle/>
                    <a:p>
                      <a:pPr algn="ctr" rtl="0" fontAlgn="ctr"/>
                      <a:r>
                        <a:rPr lang="ja-JP" altLang="en-US" sz="1100" b="1" i="0" u="none" strike="noStrike">
                          <a:solidFill>
                            <a:schemeClr val="bg1"/>
                          </a:solidFill>
                          <a:effectLst/>
                          <a:latin typeface="Meiryo UI" panose="020B0604030504040204" pitchFamily="34" charset="-128"/>
                          <a:ea typeface="Meiryo UI" panose="020B0604030504040204" pitchFamily="34" charset="-128"/>
                        </a:rPr>
                        <a:t>備考</a:t>
                      </a:r>
                    </a:p>
                  </a:txBody>
                  <a:tcPr marL="5159" marR="5159" marT="5159"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solidFill>
                      <a:srgbClr val="205680"/>
                    </a:solidFill>
                  </a:tcPr>
                </a:tc>
                <a:tc>
                  <a:txBody>
                    <a:bodyPr/>
                    <a:lstStyle/>
                    <a:p>
                      <a:pPr algn="l" rtl="0" fontAlgn="ctr"/>
                      <a:r>
                        <a:rPr lang="ja-JP" altLang="en-US" sz="900" b="1" i="0" u="none" strike="noStrike">
                          <a:solidFill>
                            <a:srgbClr val="16375E"/>
                          </a:solidFill>
                          <a:effectLst/>
                          <a:latin typeface="Meiryo UI" panose="020B0604030504040204" pitchFamily="34" charset="-128"/>
                          <a:ea typeface="Meiryo UI" panose="020B0604030504040204" pitchFamily="34" charset="-128"/>
                        </a:rPr>
                        <a:t>　・支給素材は</a:t>
                      </a:r>
                      <a:r>
                        <a:rPr lang="en-US" altLang="ja-JP" sz="900" b="1" i="0" u="none" strike="noStrike" dirty="0">
                          <a:solidFill>
                            <a:srgbClr val="16375E"/>
                          </a:solidFill>
                          <a:effectLst/>
                          <a:latin typeface="Meiryo UI" panose="020B0604030504040204" pitchFamily="34" charset="-128"/>
                          <a:ea typeface="Meiryo UI" panose="020B0604030504040204" pitchFamily="34" charset="-128"/>
                        </a:rPr>
                        <a:t>2</a:t>
                      </a:r>
                      <a:r>
                        <a:rPr lang="ja-JP" altLang="en-US" sz="900" b="1" i="0" u="none" strike="noStrike">
                          <a:solidFill>
                            <a:srgbClr val="16375E"/>
                          </a:solidFill>
                          <a:effectLst/>
                          <a:latin typeface="Meiryo UI" panose="020B0604030504040204" pitchFamily="34" charset="-128"/>
                          <a:ea typeface="Meiryo UI" panose="020B0604030504040204" pitchFamily="34" charset="-128"/>
                        </a:rPr>
                        <a:t>点まで</a:t>
                      </a:r>
                    </a:p>
                  </a:txBody>
                  <a:tcPr marL="5159" marR="5159" marT="5159"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29627662"/>
                  </a:ext>
                </a:extLst>
              </a:tr>
              <a:tr h="264312">
                <a:tc vMerge="1">
                  <a:txBody>
                    <a:bodyPr/>
                    <a:lstStyle/>
                    <a:p>
                      <a:endParaRPr kumimoji="1" lang="ja-JP" altLang="en-US"/>
                    </a:p>
                  </a:txBody>
                  <a:tcPr/>
                </a:tc>
                <a:tc>
                  <a:txBody>
                    <a:bodyPr/>
                    <a:lstStyle/>
                    <a:p>
                      <a:pPr algn="l" rtl="0" fontAlgn="ctr"/>
                      <a:r>
                        <a:rPr lang="ja-JP" altLang="en-US" sz="900" b="1" i="0" u="none" strike="noStrike" dirty="0">
                          <a:solidFill>
                            <a:srgbClr val="16375E"/>
                          </a:solidFill>
                          <a:effectLst/>
                          <a:latin typeface="Meiryo UI" panose="020B0604030504040204" pitchFamily="34" charset="-128"/>
                          <a:ea typeface="Meiryo UI" panose="020B0604030504040204" pitchFamily="34" charset="-128"/>
                        </a:rPr>
                        <a:t>　・リンクは</a:t>
                      </a:r>
                      <a:r>
                        <a:rPr lang="en-US" altLang="ja-JP" sz="900" b="1" i="0" u="none" strike="noStrike" dirty="0">
                          <a:solidFill>
                            <a:srgbClr val="16375E"/>
                          </a:solidFill>
                          <a:effectLst/>
                          <a:latin typeface="Meiryo UI" panose="020B0604030504040204" pitchFamily="34" charset="-128"/>
                          <a:ea typeface="Meiryo UI" panose="020B0604030504040204" pitchFamily="34" charset="-128"/>
                        </a:rPr>
                        <a:t>1</a:t>
                      </a:r>
                      <a:r>
                        <a:rPr lang="ja-JP" altLang="en-US" sz="900" b="1" i="0" u="none" strike="noStrike" dirty="0">
                          <a:solidFill>
                            <a:srgbClr val="16375E"/>
                          </a:solidFill>
                          <a:effectLst/>
                          <a:latin typeface="Meiryo UI" panose="020B0604030504040204" pitchFamily="34" charset="-128"/>
                          <a:ea typeface="Meiryo UI" panose="020B0604030504040204" pitchFamily="34" charset="-128"/>
                        </a:rPr>
                        <a:t>箇所まで</a:t>
                      </a:r>
                    </a:p>
                  </a:txBody>
                  <a:tcPr marL="5159" marR="5159" marT="5159"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16375E"/>
                      </a:solidFill>
                      <a:prstDash val="solid"/>
                      <a:round/>
                      <a:headEnd type="none" w="med" len="med"/>
                      <a:tailEnd type="none" w="med" len="med"/>
                    </a:lnB>
                  </a:tcPr>
                </a:tc>
                <a:extLst>
                  <a:ext uri="{0D108BD9-81ED-4DB2-BD59-A6C34878D82A}">
                    <a16:rowId xmlns:a16="http://schemas.microsoft.com/office/drawing/2014/main" val="3359604105"/>
                  </a:ext>
                </a:extLst>
              </a:tr>
            </a:tbl>
          </a:graphicData>
        </a:graphic>
      </p:graphicFrame>
      <p:graphicFrame>
        <p:nvGraphicFramePr>
          <p:cNvPr id="6" name="表 5">
            <a:extLst>
              <a:ext uri="{FF2B5EF4-FFF2-40B4-BE49-F238E27FC236}">
                <a16:creationId xmlns:a16="http://schemas.microsoft.com/office/drawing/2014/main" id="{C5EAF64C-26B2-4431-BC14-010BD75F5CE6}"/>
              </a:ext>
            </a:extLst>
          </p:cNvPr>
          <p:cNvGraphicFramePr>
            <a:graphicFrameLocks noGrp="1"/>
          </p:cNvGraphicFramePr>
          <p:nvPr>
            <p:extLst>
              <p:ext uri="{D42A27DB-BD31-4B8C-83A1-F6EECF244321}">
                <p14:modId xmlns:p14="http://schemas.microsoft.com/office/powerpoint/2010/main" val="446638889"/>
              </p:ext>
            </p:extLst>
          </p:nvPr>
        </p:nvGraphicFramePr>
        <p:xfrm>
          <a:off x="474452" y="4485735"/>
          <a:ext cx="6204081" cy="1392273"/>
        </p:xfrm>
        <a:graphic>
          <a:graphicData uri="http://schemas.openxmlformats.org/drawingml/2006/table">
            <a:tbl>
              <a:tblPr/>
              <a:tblGrid>
                <a:gridCol w="1684883">
                  <a:extLst>
                    <a:ext uri="{9D8B030D-6E8A-4147-A177-3AD203B41FA5}">
                      <a16:colId xmlns:a16="http://schemas.microsoft.com/office/drawing/2014/main" val="3623507273"/>
                    </a:ext>
                  </a:extLst>
                </a:gridCol>
                <a:gridCol w="1763416">
                  <a:extLst>
                    <a:ext uri="{9D8B030D-6E8A-4147-A177-3AD203B41FA5}">
                      <a16:colId xmlns:a16="http://schemas.microsoft.com/office/drawing/2014/main" val="2960601356"/>
                    </a:ext>
                  </a:extLst>
                </a:gridCol>
                <a:gridCol w="1570653">
                  <a:extLst>
                    <a:ext uri="{9D8B030D-6E8A-4147-A177-3AD203B41FA5}">
                      <a16:colId xmlns:a16="http://schemas.microsoft.com/office/drawing/2014/main" val="3137755627"/>
                    </a:ext>
                  </a:extLst>
                </a:gridCol>
                <a:gridCol w="1185129">
                  <a:extLst>
                    <a:ext uri="{9D8B030D-6E8A-4147-A177-3AD203B41FA5}">
                      <a16:colId xmlns:a16="http://schemas.microsoft.com/office/drawing/2014/main" val="3311449163"/>
                    </a:ext>
                  </a:extLst>
                </a:gridCol>
              </a:tblGrid>
              <a:tr h="397792">
                <a:tc gridSpan="2">
                  <a:txBody>
                    <a:bodyPr/>
                    <a:lstStyle/>
                    <a:p>
                      <a:pPr algn="l" fontAlgn="ctr"/>
                      <a:r>
                        <a:rPr lang="en-US" sz="900" b="1" i="0" u="none" strike="noStrike" dirty="0">
                          <a:solidFill>
                            <a:srgbClr val="16375E"/>
                          </a:solidFill>
                          <a:effectLst/>
                          <a:latin typeface="Meiryo UI"/>
                          <a:ea typeface="Meiryo UI"/>
                        </a:rPr>
                        <a:t>SPIRE FLASH </a:t>
                      </a:r>
                      <a:r>
                        <a:rPr lang="en-US" sz="900" b="1" i="0" u="none" strike="noStrike" dirty="0">
                          <a:solidFill>
                            <a:srgbClr val="003963"/>
                          </a:solidFill>
                          <a:effectLst/>
                          <a:latin typeface="Meiryo UI"/>
                          <a:ea typeface="Meiryo UI"/>
                        </a:rPr>
                        <a:t>NEWS TIEUP </a:t>
                      </a:r>
                      <a:r>
                        <a:rPr lang="ja-JP" altLang="en-US" sz="900" b="1" i="0" u="none" strike="noStrike">
                          <a:solidFill>
                            <a:srgbClr val="003963"/>
                          </a:solidFill>
                          <a:effectLst/>
                          <a:latin typeface="Meiryo UI"/>
                          <a:ea typeface="Meiryo UI"/>
                        </a:rPr>
                        <a:t>誘導</a:t>
                      </a:r>
                      <a:r>
                        <a:rPr lang="ja-JP" altLang="en-US" sz="900" b="1" i="0" u="none" strike="noStrike">
                          <a:solidFill>
                            <a:srgbClr val="16375E"/>
                          </a:solidFill>
                          <a:effectLst/>
                          <a:latin typeface="Meiryo UI"/>
                          <a:ea typeface="Meiryo UI"/>
                        </a:rPr>
                        <a:t>プラン</a:t>
                      </a:r>
                    </a:p>
                  </a:txBody>
                  <a:tcPr marL="5159" marR="5159" marT="5159" marB="0" anchor="ctr">
                    <a:lnL>
                      <a:noFill/>
                    </a:lnL>
                    <a:lnR>
                      <a:noFill/>
                    </a:lnR>
                    <a:lnT>
                      <a:noFill/>
                    </a:lnT>
                    <a:lnB w="6350" cap="flat" cmpd="sng" algn="ctr">
                      <a:solidFill>
                        <a:srgbClr val="16375E"/>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900" b="1" i="0" u="none" strike="noStrike">
                        <a:solidFill>
                          <a:srgbClr val="000000"/>
                        </a:solidFill>
                        <a:effectLst/>
                        <a:latin typeface="Meiryo UI" panose="020B0604030504040204" pitchFamily="34" charset="-128"/>
                        <a:ea typeface="Meiryo UI" panose="020B0604030504040204" pitchFamily="34" charset="-128"/>
                      </a:endParaRPr>
                    </a:p>
                  </a:txBody>
                  <a:tcPr marL="5159" marR="5159" marT="5159" marB="0" anchor="ctr">
                    <a:lnL>
                      <a:noFill/>
                    </a:lnL>
                    <a:lnR>
                      <a:noFill/>
                    </a:lnR>
                    <a:lnT>
                      <a:noFill/>
                    </a:lnT>
                    <a:lnB w="6350" cap="flat" cmpd="sng" algn="ctr">
                      <a:solidFill>
                        <a:srgbClr val="16375E"/>
                      </a:solidFill>
                      <a:prstDash val="solid"/>
                      <a:round/>
                      <a:headEnd type="none" w="med" len="med"/>
                      <a:tailEnd type="none" w="med" len="med"/>
                    </a:lnB>
                  </a:tcPr>
                </a:tc>
                <a:tc>
                  <a:txBody>
                    <a:bodyPr/>
                    <a:lstStyle/>
                    <a:p>
                      <a:pPr algn="ctr" fontAlgn="ctr"/>
                      <a:endParaRPr lang="ja-JP" altLang="en-US" sz="900" b="1" i="0" u="none" strike="noStrike">
                        <a:solidFill>
                          <a:srgbClr val="000000"/>
                        </a:solidFill>
                        <a:effectLst/>
                        <a:latin typeface="Meiryo UI" panose="020B0604030504040204" pitchFamily="34" charset="-128"/>
                        <a:ea typeface="Meiryo UI" panose="020B0604030504040204" pitchFamily="34" charset="-128"/>
                      </a:endParaRPr>
                    </a:p>
                  </a:txBody>
                  <a:tcPr marL="5159" marR="5159" marT="5159" marB="0" anchor="ctr">
                    <a:lnL>
                      <a:noFill/>
                    </a:lnL>
                    <a:lnR>
                      <a:noFill/>
                    </a:lnR>
                    <a:lnT>
                      <a:noFill/>
                    </a:lnT>
                    <a:lnB w="6350" cap="flat" cmpd="sng" algn="ctr">
                      <a:solidFill>
                        <a:srgbClr val="16375E"/>
                      </a:solidFill>
                      <a:prstDash val="solid"/>
                      <a:round/>
                      <a:headEnd type="none" w="med" len="med"/>
                      <a:tailEnd type="none" w="med" len="med"/>
                    </a:lnB>
                  </a:tcPr>
                </a:tc>
                <a:extLst>
                  <a:ext uri="{0D108BD9-81ED-4DB2-BD59-A6C34878D82A}">
                    <a16:rowId xmlns:a16="http://schemas.microsoft.com/office/drawing/2014/main" val="2398863494"/>
                  </a:ext>
                </a:extLst>
              </a:tr>
              <a:tr h="397792">
                <a:tc>
                  <a:txBody>
                    <a:bodyPr/>
                    <a:lstStyle/>
                    <a:p>
                      <a:pPr algn="ctr" fontAlgn="ctr"/>
                      <a:r>
                        <a:rPr lang="ja-JP" altLang="en-US" sz="900" b="1" i="0" u="none" strike="noStrike">
                          <a:solidFill>
                            <a:srgbClr val="FFFFFF"/>
                          </a:solidFill>
                          <a:effectLst/>
                          <a:latin typeface="Meiryo UI" panose="020B0604030504040204" pitchFamily="34" charset="-128"/>
                          <a:ea typeface="Meiryo UI" panose="020B0604030504040204" pitchFamily="34" charset="-128"/>
                        </a:rPr>
                        <a:t>サイト名</a:t>
                      </a:r>
                    </a:p>
                  </a:txBody>
                  <a:tcPr marL="5159" marR="5159" marT="5159"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solidFill>
                      <a:srgbClr val="205680"/>
                    </a:solidFill>
                  </a:tcPr>
                </a:tc>
                <a:tc>
                  <a:txBody>
                    <a:bodyPr/>
                    <a:lstStyle/>
                    <a:p>
                      <a:pPr algn="ctr" fontAlgn="ctr"/>
                      <a:r>
                        <a:rPr lang="ja-JP" altLang="en-US" sz="900" b="1" i="0" u="none" strike="noStrike">
                          <a:solidFill>
                            <a:srgbClr val="FFFFFF"/>
                          </a:solidFill>
                          <a:effectLst/>
                          <a:latin typeface="Meiryo UI" panose="020B0604030504040204" pitchFamily="34" charset="-128"/>
                          <a:ea typeface="Meiryo UI" panose="020B0604030504040204" pitchFamily="34" charset="-128"/>
                        </a:rPr>
                        <a:t>メニュー</a:t>
                      </a:r>
                    </a:p>
                  </a:txBody>
                  <a:tcPr marL="5159" marR="5159" marT="5159"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solidFill>
                      <a:srgbClr val="205680"/>
                    </a:solidFill>
                  </a:tcPr>
                </a:tc>
                <a:tc>
                  <a:txBody>
                    <a:bodyPr/>
                    <a:lstStyle/>
                    <a:p>
                      <a:pPr algn="ctr" fontAlgn="ctr"/>
                      <a:r>
                        <a:rPr lang="ja-JP" altLang="en-US" sz="900" b="1" i="0" u="none" strike="noStrike" dirty="0">
                          <a:solidFill>
                            <a:srgbClr val="FFFFFF"/>
                          </a:solidFill>
                          <a:effectLst/>
                          <a:latin typeface="Meiryo UI" panose="020B0604030504040204" pitchFamily="34" charset="-128"/>
                          <a:ea typeface="Meiryo UI" panose="020B0604030504040204" pitchFamily="34" charset="-128"/>
                        </a:rPr>
                        <a:t>条件</a:t>
                      </a:r>
                    </a:p>
                  </a:txBody>
                  <a:tcPr marL="5159" marR="5159" marT="5159"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solidFill>
                      <a:srgbClr val="205680"/>
                    </a:solidFill>
                  </a:tcPr>
                </a:tc>
                <a:tc>
                  <a:txBody>
                    <a:bodyPr/>
                    <a:lstStyle/>
                    <a:p>
                      <a:pPr algn="ctr" fontAlgn="ctr"/>
                      <a:r>
                        <a:rPr lang="ja-JP" altLang="en-US" sz="900" b="1" i="0" u="none" strike="noStrike">
                          <a:solidFill>
                            <a:srgbClr val="FFFFFF"/>
                          </a:solidFill>
                          <a:effectLst/>
                          <a:latin typeface="Meiryo UI" panose="020B0604030504040204" pitchFamily="34" charset="-128"/>
                          <a:ea typeface="Meiryo UI" panose="020B0604030504040204" pitchFamily="34" charset="-128"/>
                        </a:rPr>
                        <a:t>掲載量（</a:t>
                      </a:r>
                      <a:r>
                        <a:rPr lang="en-US" sz="900" b="1" i="0" u="none" strike="noStrike" dirty="0">
                          <a:solidFill>
                            <a:srgbClr val="FFFFFF"/>
                          </a:solidFill>
                          <a:effectLst/>
                          <a:latin typeface="Meiryo UI" panose="020B0604030504040204" pitchFamily="34" charset="-128"/>
                          <a:ea typeface="Meiryo UI" panose="020B0604030504040204" pitchFamily="34" charset="-128"/>
                        </a:rPr>
                        <a:t>imp）</a:t>
                      </a:r>
                    </a:p>
                  </a:txBody>
                  <a:tcPr marL="5159" marR="5159" marT="5159"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solidFill>
                      <a:srgbClr val="205680"/>
                    </a:solidFill>
                  </a:tcPr>
                </a:tc>
                <a:extLst>
                  <a:ext uri="{0D108BD9-81ED-4DB2-BD59-A6C34878D82A}">
                    <a16:rowId xmlns:a16="http://schemas.microsoft.com/office/drawing/2014/main" val="200223737"/>
                  </a:ext>
                </a:extLst>
              </a:tr>
              <a:tr h="596689">
                <a:tc>
                  <a:txBody>
                    <a:bodyPr/>
                    <a:lstStyle/>
                    <a:p>
                      <a:pPr algn="ctr" fontAlgn="ctr"/>
                      <a:r>
                        <a:rPr lang="ja-JP" altLang="en-US" sz="900" b="1" i="0" u="none" strike="noStrike" dirty="0">
                          <a:solidFill>
                            <a:srgbClr val="16375E"/>
                          </a:solidFill>
                          <a:effectLst/>
                          <a:latin typeface="Meiryo UI" panose="020B0604030504040204" pitchFamily="34" charset="-128"/>
                          <a:ea typeface="Meiryo UI" panose="020B0604030504040204" pitchFamily="34" charset="-128"/>
                        </a:rPr>
                        <a:t>日経電子版／</a:t>
                      </a:r>
                      <a:endParaRPr lang="en-US" altLang="ja-JP" sz="900" b="1" i="0" u="none" strike="noStrike" dirty="0">
                        <a:solidFill>
                          <a:srgbClr val="16375E"/>
                        </a:solidFill>
                        <a:effectLst/>
                        <a:latin typeface="Meiryo UI" panose="020B0604030504040204" pitchFamily="34" charset="-128"/>
                        <a:ea typeface="Meiryo UI" panose="020B0604030504040204" pitchFamily="34" charset="-128"/>
                      </a:endParaRPr>
                    </a:p>
                    <a:p>
                      <a:pPr algn="ctr" fontAlgn="ctr"/>
                      <a:r>
                        <a:rPr lang="en-US" sz="900" b="1" i="0" u="none" strike="noStrike" dirty="0">
                          <a:solidFill>
                            <a:srgbClr val="16375E"/>
                          </a:solidFill>
                          <a:effectLst/>
                          <a:latin typeface="Meiryo UI" panose="020B0604030504040204" pitchFamily="34" charset="-128"/>
                          <a:ea typeface="Meiryo UI" panose="020B0604030504040204" pitchFamily="34" charset="-128"/>
                        </a:rPr>
                        <a:t>NIKKEI STYLE</a:t>
                      </a:r>
                    </a:p>
                  </a:txBody>
                  <a:tcPr marL="5159" marR="5159" marT="5159"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tcPr>
                </a:tc>
                <a:tc>
                  <a:txBody>
                    <a:bodyPr/>
                    <a:lstStyle/>
                    <a:p>
                      <a:pPr algn="ctr" fontAlgn="ctr"/>
                      <a:r>
                        <a:rPr lang="ja-JP" altLang="en-US" sz="900" b="1" i="0" u="none" strike="noStrike">
                          <a:solidFill>
                            <a:srgbClr val="16375E"/>
                          </a:solidFill>
                          <a:effectLst/>
                          <a:latin typeface="Meiryo UI" panose="020B0604030504040204" pitchFamily="34" charset="-128"/>
                          <a:ea typeface="Meiryo UI" panose="020B0604030504040204" pitchFamily="34" charset="-128"/>
                        </a:rPr>
                        <a:t>タイアップ特別誘導枠</a:t>
                      </a:r>
                      <a:r>
                        <a:rPr lang="en-US" altLang="ja-JP" sz="700" b="1" i="0" u="none" strike="noStrike" dirty="0">
                          <a:solidFill>
                            <a:srgbClr val="DA5121"/>
                          </a:solidFill>
                          <a:effectLst/>
                          <a:latin typeface="Meiryo UI" panose="020B0604030504040204" pitchFamily="34" charset="-128"/>
                          <a:ea typeface="Meiryo UI" panose="020B0604030504040204" pitchFamily="34" charset="-128"/>
                        </a:rPr>
                        <a:t>※</a:t>
                      </a:r>
                      <a:r>
                        <a:rPr lang="ja-JP" altLang="en-US" sz="700" b="1" i="0" u="none" strike="noStrike">
                          <a:solidFill>
                            <a:srgbClr val="DA5121"/>
                          </a:solidFill>
                          <a:effectLst/>
                          <a:latin typeface="Meiryo UI" panose="020B0604030504040204" pitchFamily="34" charset="-128"/>
                          <a:ea typeface="Meiryo UI" panose="020B0604030504040204" pitchFamily="34" charset="-128"/>
                        </a:rPr>
                        <a:t>１</a:t>
                      </a:r>
                      <a:endParaRPr lang="ja-JP" altLang="en-US" sz="900" b="1" i="0" u="none" strike="noStrike">
                        <a:solidFill>
                          <a:srgbClr val="DA5121"/>
                        </a:solidFill>
                        <a:effectLst/>
                        <a:latin typeface="Meiryo UI" panose="020B0604030504040204" pitchFamily="34" charset="-128"/>
                        <a:ea typeface="Meiryo UI" panose="020B0604030504040204" pitchFamily="34" charset="-128"/>
                      </a:endParaRPr>
                    </a:p>
                  </a:txBody>
                  <a:tcPr marL="5159" marR="5159" marT="5159"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tcPr>
                </a:tc>
                <a:tc>
                  <a:txBody>
                    <a:bodyPr/>
                    <a:lstStyle/>
                    <a:p>
                      <a:pPr algn="ctr" fontAlgn="ctr"/>
                      <a:r>
                        <a:rPr lang="en-US" sz="900" b="1" i="0" u="none" strike="noStrike" dirty="0">
                          <a:solidFill>
                            <a:srgbClr val="16375E"/>
                          </a:solidFill>
                          <a:effectLst/>
                          <a:latin typeface="Meiryo UI" panose="020B0604030504040204" pitchFamily="34" charset="-128"/>
                          <a:ea typeface="Meiryo UI" panose="020B0604030504040204" pitchFamily="34" charset="-128"/>
                        </a:rPr>
                        <a:t>PC/SP</a:t>
                      </a:r>
                    </a:p>
                  </a:txBody>
                  <a:tcPr marL="5159" marR="5159" marT="5159"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tcPr>
                </a:tc>
                <a:tc>
                  <a:txBody>
                    <a:bodyPr/>
                    <a:lstStyle/>
                    <a:p>
                      <a:pPr algn="ctr" fontAlgn="ctr"/>
                      <a:r>
                        <a:rPr lang="ja-JP" altLang="en-US" sz="900" b="1" i="0" u="none" strike="noStrike" dirty="0">
                          <a:solidFill>
                            <a:srgbClr val="003963"/>
                          </a:solidFill>
                          <a:effectLst/>
                          <a:latin typeface="Meiryo UI"/>
                          <a:ea typeface="Meiryo UI"/>
                        </a:rPr>
                        <a:t>　弊</a:t>
                      </a:r>
                      <a:r>
                        <a:rPr lang="ja-JP" altLang="en-US" sz="900" b="1" i="0" u="none" strike="noStrike" dirty="0">
                          <a:solidFill>
                            <a:srgbClr val="16375E"/>
                          </a:solidFill>
                          <a:effectLst/>
                          <a:latin typeface="Meiryo UI"/>
                          <a:ea typeface="Meiryo UI"/>
                        </a:rPr>
                        <a:t>社</a:t>
                      </a:r>
                      <a:r>
                        <a:rPr lang="ja-JP" altLang="en-US" sz="900" b="1" i="0" u="none" strike="noStrike" dirty="0">
                          <a:solidFill>
                            <a:srgbClr val="003963"/>
                          </a:solidFill>
                          <a:effectLst/>
                          <a:latin typeface="Meiryo UI"/>
                          <a:ea typeface="Meiryo UI"/>
                        </a:rPr>
                        <a:t>任意</a:t>
                      </a:r>
                    </a:p>
                  </a:txBody>
                  <a:tcPr marL="5159" marR="5159" marT="5159"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tcPr>
                </a:tc>
                <a:extLst>
                  <a:ext uri="{0D108BD9-81ED-4DB2-BD59-A6C34878D82A}">
                    <a16:rowId xmlns:a16="http://schemas.microsoft.com/office/drawing/2014/main" val="2448157899"/>
                  </a:ext>
                </a:extLst>
              </a:tr>
            </a:tbl>
          </a:graphicData>
        </a:graphic>
      </p:graphicFrame>
      <p:sp>
        <p:nvSpPr>
          <p:cNvPr id="14" name="タイトル 32">
            <a:extLst>
              <a:ext uri="{FF2B5EF4-FFF2-40B4-BE49-F238E27FC236}">
                <a16:creationId xmlns:a16="http://schemas.microsoft.com/office/drawing/2014/main" id="{9A364FC4-0B49-2A46-898B-99545598E3D0}"/>
              </a:ext>
            </a:extLst>
          </p:cNvPr>
          <p:cNvSpPr txBox="1">
            <a:spLocks/>
          </p:cNvSpPr>
          <p:nvPr/>
        </p:nvSpPr>
        <p:spPr>
          <a:xfrm>
            <a:off x="397332" y="233818"/>
            <a:ext cx="7905750" cy="460148"/>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 altLang="ja-JP" sz="1900" b="1" dirty="0">
                <a:solidFill>
                  <a:schemeClr val="bg1"/>
                </a:solidFill>
                <a:latin typeface="Meiryo UI" panose="020B0604030504040204" pitchFamily="34" charset="-128"/>
                <a:ea typeface="Meiryo UI" panose="020B0604030504040204" pitchFamily="34" charset="-128"/>
              </a:rPr>
              <a:t>SPIRE</a:t>
            </a:r>
            <a:r>
              <a:rPr lang="ja-JP" altLang="en" sz="1900" b="1">
                <a:solidFill>
                  <a:schemeClr val="bg1"/>
                </a:solidFill>
                <a:latin typeface="Meiryo UI" panose="020B0604030504040204" pitchFamily="34" charset="-128"/>
                <a:ea typeface="Meiryo UI" panose="020B0604030504040204" pitchFamily="34" charset="-128"/>
              </a:rPr>
              <a:t>　</a:t>
            </a:r>
            <a:r>
              <a:rPr lang="ja-JP" altLang="en-US" sz="1900" b="1">
                <a:solidFill>
                  <a:schemeClr val="bg1"/>
                </a:solidFill>
                <a:latin typeface="Meiryo UI" panose="020B0604030504040204" pitchFamily="34" charset="-128"/>
                <a:ea typeface="Meiryo UI" panose="020B0604030504040204" pitchFamily="34" charset="-128"/>
              </a:rPr>
              <a:t>フラッシュニュース</a:t>
            </a:r>
          </a:p>
          <a:p>
            <a:pPr algn="l"/>
            <a:endParaRPr lang="ja-JP" altLang="en-US" sz="1900" b="1" dirty="0">
              <a:solidFill>
                <a:schemeClr val="bg1"/>
              </a:solidFill>
              <a:latin typeface="Meiryo UI" panose="020B0604030504040204" pitchFamily="34" charset="-128"/>
              <a:ea typeface="Meiryo UI" panose="020B0604030504040204" pitchFamily="34" charset="-128"/>
            </a:endParaRPr>
          </a:p>
        </p:txBody>
      </p:sp>
      <p:sp>
        <p:nvSpPr>
          <p:cNvPr id="18" name="テキスト ボックス 17">
            <a:extLst>
              <a:ext uri="{FF2B5EF4-FFF2-40B4-BE49-F238E27FC236}">
                <a16:creationId xmlns:a16="http://schemas.microsoft.com/office/drawing/2014/main" id="{872E98B8-9BDF-9549-892C-DBA09E9BCD3C}"/>
              </a:ext>
            </a:extLst>
          </p:cNvPr>
          <p:cNvSpPr txBox="1"/>
          <p:nvPr/>
        </p:nvSpPr>
        <p:spPr>
          <a:xfrm>
            <a:off x="478209" y="1161459"/>
            <a:ext cx="2091517" cy="584775"/>
          </a:xfrm>
          <a:prstGeom prst="rect">
            <a:avLst/>
          </a:prstGeom>
          <a:noFill/>
        </p:spPr>
        <p:txBody>
          <a:bodyPr wrap="square" rtlCol="0">
            <a:spAutoFit/>
          </a:bodyPr>
          <a:lstStyle/>
          <a:p>
            <a:pPr lvl="0">
              <a:defRPr/>
            </a:pPr>
            <a:r>
              <a:rPr lang="ja-JP" altLang="en-US" sz="1600" b="1">
                <a:solidFill>
                  <a:srgbClr val="16375E"/>
                </a:solidFill>
                <a:latin typeface="Century Gothic" panose="020F0302020204030204"/>
                <a:ea typeface="Meiryo UI" panose="020B0604030504040204" pitchFamily="50" charset="-128"/>
              </a:rPr>
              <a:t>日経電子版「</a:t>
            </a:r>
            <a:r>
              <a:rPr lang="en" altLang="ja-JP" sz="1600" b="1" dirty="0">
                <a:solidFill>
                  <a:srgbClr val="16375E"/>
                </a:solidFill>
                <a:latin typeface="Century Gothic" panose="020F0302020204030204"/>
                <a:ea typeface="Meiryo UI" panose="020B0604030504040204" pitchFamily="50" charset="-128"/>
              </a:rPr>
              <a:t>SPIRE</a:t>
            </a:r>
            <a:r>
              <a:rPr lang="ja-JP" altLang="en" sz="1600" b="1">
                <a:solidFill>
                  <a:srgbClr val="16375E"/>
                </a:solidFill>
                <a:latin typeface="Century Gothic" panose="020F0302020204030204"/>
                <a:ea typeface="Meiryo UI" panose="020B0604030504040204" pitchFamily="50" charset="-128"/>
              </a:rPr>
              <a:t>」</a:t>
            </a:r>
          </a:p>
          <a:p>
            <a:pPr lvl="0">
              <a:defRPr/>
            </a:pPr>
            <a:r>
              <a:rPr lang="ja-JP" altLang="en-US" sz="1600" b="1">
                <a:solidFill>
                  <a:srgbClr val="16375E"/>
                </a:solidFill>
                <a:latin typeface="Century Gothic" panose="020F0302020204030204"/>
                <a:ea typeface="Meiryo UI" panose="020B0604030504040204" pitchFamily="50" charset="-128"/>
              </a:rPr>
              <a:t>フラッシュニュース</a:t>
            </a:r>
          </a:p>
        </p:txBody>
      </p:sp>
      <p:sp>
        <p:nvSpPr>
          <p:cNvPr id="13" name="Text Box 16">
            <a:extLst>
              <a:ext uri="{FF2B5EF4-FFF2-40B4-BE49-F238E27FC236}">
                <a16:creationId xmlns:a16="http://schemas.microsoft.com/office/drawing/2014/main" id="{8E38D6BF-AFF4-407E-B49D-9F71EF86F159}"/>
              </a:ext>
            </a:extLst>
          </p:cNvPr>
          <p:cNvSpPr txBox="1">
            <a:spLocks noChangeArrowheads="1"/>
          </p:cNvSpPr>
          <p:nvPr/>
        </p:nvSpPr>
        <p:spPr bwMode="auto">
          <a:xfrm>
            <a:off x="9053343" y="6316928"/>
            <a:ext cx="84029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0" algn="r" eaLnBrk="1" fontAlgn="base" hangingPunct="1">
              <a:spcBef>
                <a:spcPct val="0"/>
              </a:spcBef>
              <a:spcAft>
                <a:spcPct val="0"/>
              </a:spcAft>
              <a:defRPr/>
            </a:pPr>
            <a:r>
              <a:rPr kumimoji="0" lang="en-US" altLang="ja-JP" sz="800" dirty="0">
                <a:solidFill>
                  <a:srgbClr val="C00000"/>
                </a:solidFill>
                <a:latin typeface="Century Gothic"/>
                <a:ea typeface="HGPｺﾞｼｯｸM"/>
              </a:rPr>
              <a:t>2021.12.1</a:t>
            </a:r>
            <a:r>
              <a:rPr kumimoji="0" lang="ja-JP" altLang="en-US" sz="800">
                <a:solidFill>
                  <a:srgbClr val="C00000"/>
                </a:solidFill>
                <a:latin typeface="Century Gothic"/>
                <a:ea typeface="HGPｺﾞｼｯｸM"/>
              </a:rPr>
              <a:t>更新</a:t>
            </a:r>
            <a:endParaRPr kumimoji="0" lang="ja-JP" altLang="en-US" sz="800" b="0" i="0" u="none" strike="noStrike" kern="1200" cap="none" spc="0" normalizeH="0" baseline="0" noProof="0" dirty="0">
              <a:ln>
                <a:noFill/>
              </a:ln>
              <a:solidFill>
                <a:srgbClr val="C00000"/>
              </a:solidFill>
              <a:effectLst/>
              <a:uLnTx/>
              <a:uFillTx/>
              <a:latin typeface="Century Gothic"/>
              <a:ea typeface="HGPｺﾞｼｯｸM"/>
              <a:cs typeface="+mn-cs"/>
            </a:endParaRPr>
          </a:p>
        </p:txBody>
      </p:sp>
    </p:spTree>
    <p:extLst>
      <p:ext uri="{BB962C8B-B14F-4D97-AF65-F5344CB8AC3E}">
        <p14:creationId xmlns:p14="http://schemas.microsoft.com/office/powerpoint/2010/main" val="25230569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テキスト ボックス 33">
            <a:extLst>
              <a:ext uri="{FF2B5EF4-FFF2-40B4-BE49-F238E27FC236}">
                <a16:creationId xmlns:a16="http://schemas.microsoft.com/office/drawing/2014/main" id="{4198F0A1-E491-423B-B95C-AECF87543947}"/>
              </a:ext>
            </a:extLst>
          </p:cNvPr>
          <p:cNvSpPr txBox="1"/>
          <p:nvPr/>
        </p:nvSpPr>
        <p:spPr>
          <a:xfrm>
            <a:off x="6074682" y="3429000"/>
            <a:ext cx="3040251" cy="1631216"/>
          </a:xfrm>
          <a:prstGeom prst="rect">
            <a:avLst/>
          </a:prstGeom>
          <a:noFill/>
          <a:ln>
            <a:noFill/>
          </a:ln>
        </p:spPr>
        <p:txBody>
          <a:bodyPr wrap="square" rtlCol="0">
            <a:spAutoFit/>
          </a:bodyPr>
          <a:lstStyle/>
          <a:p>
            <a:pPr defTabSz="742950">
              <a:defRPr/>
            </a:pPr>
            <a:r>
              <a:rPr lang="ja-JP" altLang="en-US" sz="1000" b="1" dirty="0">
                <a:solidFill>
                  <a:srgbClr val="16375E"/>
                </a:solidFill>
                <a:latin typeface="Meiryo UI" panose="020B0604030504040204" pitchFamily="34" charset="-128"/>
                <a:ea typeface="Meiryo UI" panose="020B0604030504040204" pitchFamily="34" charset="-128"/>
              </a:rPr>
              <a:t>・</a:t>
            </a:r>
            <a:r>
              <a:rPr lang="en-US" altLang="ja-JP" sz="1000" b="1" dirty="0">
                <a:solidFill>
                  <a:srgbClr val="16375E"/>
                </a:solidFill>
                <a:latin typeface="Meiryo UI" panose="020B0604030504040204" pitchFamily="34" charset="-128"/>
                <a:ea typeface="Meiryo UI" panose="020B0604030504040204" pitchFamily="34" charset="-128"/>
              </a:rPr>
              <a:t>PC</a:t>
            </a:r>
            <a:r>
              <a:rPr lang="ja-JP" altLang="en-US" sz="1000" b="1" dirty="0">
                <a:solidFill>
                  <a:srgbClr val="16375E"/>
                </a:solidFill>
                <a:latin typeface="Meiryo UI" panose="020B0604030504040204" pitchFamily="34" charset="-128"/>
                <a:ea typeface="Meiryo UI" panose="020B0604030504040204" pitchFamily="34" charset="-128"/>
              </a:rPr>
              <a:t>、</a:t>
            </a:r>
            <a:r>
              <a:rPr lang="en-US" altLang="ja-JP" sz="1000" b="1" dirty="0">
                <a:solidFill>
                  <a:srgbClr val="16375E"/>
                </a:solidFill>
                <a:latin typeface="Meiryo UI" panose="020B0604030504040204" pitchFamily="34" charset="-128"/>
                <a:ea typeface="Meiryo UI" panose="020B0604030504040204" pitchFamily="34" charset="-128"/>
              </a:rPr>
              <a:t>SP</a:t>
            </a:r>
            <a:r>
              <a:rPr lang="ja-JP" altLang="en-US" sz="1000" b="1" dirty="0">
                <a:solidFill>
                  <a:srgbClr val="16375E"/>
                </a:solidFill>
                <a:latin typeface="Meiryo UI" panose="020B0604030504040204" pitchFamily="34" charset="-128"/>
                <a:ea typeface="Meiryo UI" panose="020B0604030504040204" pitchFamily="34" charset="-128"/>
              </a:rPr>
              <a:t>共にトップページのヘッダービルボード以外にも、</a:t>
            </a:r>
            <a:r>
              <a:rPr lang="en-US" altLang="ja-JP" sz="1000" b="1" dirty="0">
                <a:solidFill>
                  <a:srgbClr val="16375E"/>
                </a:solidFill>
                <a:latin typeface="Meiryo UI" panose="020B0604030504040204" pitchFamily="34" charset="-128"/>
                <a:ea typeface="Meiryo UI" panose="020B0604030504040204" pitchFamily="34" charset="-128"/>
              </a:rPr>
              <a:t>Lifestyle</a:t>
            </a:r>
            <a:r>
              <a:rPr lang="ja-JP" altLang="en-US" sz="1000" b="1" dirty="0">
                <a:solidFill>
                  <a:srgbClr val="16375E"/>
                </a:solidFill>
                <a:latin typeface="Meiryo UI" panose="020B0604030504040204" pitchFamily="34" charset="-128"/>
                <a:ea typeface="Meiryo UI" panose="020B0604030504040204" pitchFamily="34" charset="-128"/>
              </a:rPr>
              <a:t>と</a:t>
            </a:r>
            <a:r>
              <a:rPr lang="en-US" altLang="ja-JP" sz="1000" b="1" dirty="0">
                <a:solidFill>
                  <a:srgbClr val="16375E"/>
                </a:solidFill>
                <a:latin typeface="Meiryo UI" panose="020B0604030504040204" pitchFamily="34" charset="-128"/>
                <a:ea typeface="Meiryo UI" panose="020B0604030504040204" pitchFamily="34" charset="-128"/>
              </a:rPr>
              <a:t>Culture</a:t>
            </a:r>
            <a:r>
              <a:rPr lang="ja-JP" altLang="en-US" sz="1000" b="1" dirty="0">
                <a:solidFill>
                  <a:srgbClr val="16375E"/>
                </a:solidFill>
                <a:latin typeface="Meiryo UI" panose="020B0604030504040204" pitchFamily="34" charset="-128"/>
                <a:ea typeface="Meiryo UI" panose="020B0604030504040204" pitchFamily="34" charset="-128"/>
              </a:rPr>
              <a:t>のカテゴリ間に掲載されます</a:t>
            </a:r>
            <a:endParaRPr lang="en-US" altLang="ja-JP" sz="1000" b="1" dirty="0">
              <a:solidFill>
                <a:srgbClr val="16375E"/>
              </a:solidFill>
              <a:latin typeface="Meiryo UI" panose="020B0604030504040204" pitchFamily="34" charset="-128"/>
              <a:ea typeface="Meiryo UI" panose="020B0604030504040204" pitchFamily="34" charset="-128"/>
            </a:endParaRPr>
          </a:p>
          <a:p>
            <a:pPr defTabSz="742950">
              <a:defRPr/>
            </a:pPr>
            <a:endParaRPr lang="en-US" altLang="ja-JP" sz="1000" b="1" dirty="0">
              <a:solidFill>
                <a:srgbClr val="16375E"/>
              </a:solidFill>
              <a:latin typeface="Meiryo UI" panose="020B0604030504040204" pitchFamily="34" charset="-128"/>
              <a:ea typeface="Meiryo UI" panose="020B0604030504040204" pitchFamily="34" charset="-128"/>
            </a:endParaRPr>
          </a:p>
          <a:p>
            <a:pPr>
              <a:defRPr/>
            </a:pPr>
            <a:r>
              <a:rPr lang="ja-JP" altLang="en-US" sz="1000" b="1" dirty="0">
                <a:solidFill>
                  <a:srgbClr val="16375E"/>
                </a:solidFill>
                <a:latin typeface="Meiryo UI" panose="020B0604030504040204" pitchFamily="34" charset="-128"/>
                <a:ea typeface="Meiryo UI" panose="020B0604030504040204" pitchFamily="34" charset="-128"/>
              </a:rPr>
              <a:t>・</a:t>
            </a:r>
            <a:r>
              <a:rPr lang="en-US" altLang="ja-JP" sz="1000" b="1" dirty="0">
                <a:solidFill>
                  <a:srgbClr val="16375E"/>
                </a:solidFill>
                <a:latin typeface="Meiryo UI" panose="020B0604030504040204" pitchFamily="34" charset="-128"/>
                <a:ea typeface="Meiryo UI" panose="020B0604030504040204" pitchFamily="34" charset="-128"/>
              </a:rPr>
              <a:t>PC</a:t>
            </a:r>
            <a:r>
              <a:rPr lang="ja-JP" altLang="en-US" sz="1000" b="1" dirty="0">
                <a:solidFill>
                  <a:srgbClr val="16375E"/>
                </a:solidFill>
                <a:latin typeface="Meiryo UI" panose="020B0604030504040204" pitchFamily="34" charset="-128"/>
                <a:ea typeface="Meiryo UI" panose="020B0604030504040204" pitchFamily="34" charset="-128"/>
              </a:rPr>
              <a:t>用、</a:t>
            </a:r>
            <a:r>
              <a:rPr lang="en-US" altLang="ja-JP" sz="1000" b="1" dirty="0">
                <a:solidFill>
                  <a:srgbClr val="16375E"/>
                </a:solidFill>
                <a:latin typeface="Meiryo UI" panose="020B0604030504040204" pitchFamily="34" charset="-128"/>
                <a:ea typeface="Meiryo UI" panose="020B0604030504040204" pitchFamily="34" charset="-128"/>
              </a:rPr>
              <a:t>SP</a:t>
            </a:r>
            <a:r>
              <a:rPr lang="ja-JP" altLang="en-US" sz="1000" b="1" dirty="0">
                <a:solidFill>
                  <a:srgbClr val="16375E"/>
                </a:solidFill>
                <a:latin typeface="Meiryo UI" panose="020B0604030504040204" pitchFamily="34" charset="-128"/>
                <a:ea typeface="Meiryo UI" panose="020B0604030504040204" pitchFamily="34" charset="-128"/>
              </a:rPr>
              <a:t>用の</a:t>
            </a:r>
            <a:r>
              <a:rPr lang="en-US" altLang="ja-JP" sz="1000" b="1" dirty="0">
                <a:solidFill>
                  <a:srgbClr val="16375E"/>
                </a:solidFill>
                <a:latin typeface="Meiryo UI" panose="020B0604030504040204" pitchFamily="34" charset="-128"/>
                <a:ea typeface="Meiryo UI" panose="020B0604030504040204" pitchFamily="34" charset="-128"/>
              </a:rPr>
              <a:t>2</a:t>
            </a:r>
            <a:r>
              <a:rPr lang="ja-JP" altLang="en-US" sz="1000" b="1" dirty="0">
                <a:solidFill>
                  <a:srgbClr val="16375E"/>
                </a:solidFill>
                <a:latin typeface="Meiryo UI" panose="020B0604030504040204" pitchFamily="34" charset="-128"/>
                <a:ea typeface="Meiryo UI" panose="020B0604030504040204" pitchFamily="34" charset="-128"/>
              </a:rPr>
              <a:t>サイズ入稿願います（</a:t>
            </a:r>
            <a:r>
              <a:rPr lang="en-US" altLang="ja-JP" sz="1000" b="1" dirty="0">
                <a:solidFill>
                  <a:srgbClr val="16375E"/>
                </a:solidFill>
                <a:latin typeface="Meiryo UI" panose="020B0604030504040204" pitchFamily="34" charset="-128"/>
                <a:ea typeface="Meiryo UI" panose="020B0604030504040204" pitchFamily="34" charset="-128"/>
                <a:cs typeface="Meiryo UI" panose="020B0604030504040204" pitchFamily="50" charset="-128"/>
              </a:rPr>
              <a:t>GIF/JPEG/PNG 150KB</a:t>
            </a:r>
            <a:r>
              <a:rPr lang="ja-JP" altLang="en-US" sz="1000" b="1" dirty="0">
                <a:solidFill>
                  <a:srgbClr val="16375E"/>
                </a:solidFill>
                <a:latin typeface="Meiryo UI" panose="020B0604030504040204" pitchFamily="34" charset="-128"/>
                <a:ea typeface="Meiryo UI" panose="020B0604030504040204" pitchFamily="34" charset="-128"/>
                <a:cs typeface="Meiryo UI" panose="020B0604030504040204" pitchFamily="50" charset="-128"/>
              </a:rPr>
              <a:t>以内）</a:t>
            </a:r>
            <a:endParaRPr lang="en-US" altLang="ja-JP" sz="1000" b="1" dirty="0">
              <a:solidFill>
                <a:srgbClr val="16375E"/>
              </a:solidFill>
              <a:latin typeface="Meiryo UI" panose="020B0604030504040204" pitchFamily="34" charset="-128"/>
              <a:ea typeface="Meiryo UI" panose="020B0604030504040204" pitchFamily="34" charset="-128"/>
              <a:cs typeface="Meiryo UI" panose="020B0604030504040204" pitchFamily="50" charset="-128"/>
            </a:endParaRPr>
          </a:p>
          <a:p>
            <a:pPr>
              <a:defRPr/>
            </a:pPr>
            <a:endParaRPr lang="en-US" altLang="ja-JP" sz="1000" b="1" dirty="0">
              <a:solidFill>
                <a:srgbClr val="16375E"/>
              </a:solidFill>
              <a:latin typeface="Meiryo UI" panose="020B0604030504040204" pitchFamily="34" charset="-128"/>
              <a:ea typeface="Meiryo UI" panose="020B0604030504040204" pitchFamily="34" charset="-128"/>
              <a:cs typeface="Meiryo UI" panose="020B0604030504040204" pitchFamily="50" charset="-128"/>
            </a:endParaRPr>
          </a:p>
          <a:p>
            <a:pPr>
              <a:defRPr/>
            </a:pPr>
            <a:r>
              <a:rPr lang="en-US" altLang="ja-JP" sz="1000" b="1" dirty="0">
                <a:solidFill>
                  <a:srgbClr val="16375E"/>
                </a:solidFill>
                <a:latin typeface="Meiryo UI" panose="020B0604030504040204" pitchFamily="34" charset="-128"/>
                <a:ea typeface="Meiryo UI" panose="020B0604030504040204" pitchFamily="34" charset="-128"/>
                <a:cs typeface="Meiryo UI" panose="020B0604030504040204" pitchFamily="50" charset="-128"/>
              </a:rPr>
              <a:t>【</a:t>
            </a:r>
            <a:r>
              <a:rPr lang="ja-JP" altLang="en-US" sz="1000" b="1" dirty="0">
                <a:solidFill>
                  <a:srgbClr val="16375E"/>
                </a:solidFill>
                <a:latin typeface="Meiryo UI" panose="020B0604030504040204" pitchFamily="34" charset="-128"/>
                <a:ea typeface="Meiryo UI" panose="020B0604030504040204" pitchFamily="34" charset="-128"/>
                <a:cs typeface="Meiryo UI" panose="020B0604030504040204" pitchFamily="50" charset="-128"/>
              </a:rPr>
              <a:t>掲載期間</a:t>
            </a:r>
            <a:r>
              <a:rPr lang="en-US" altLang="ja-JP" sz="1000" b="1" dirty="0">
                <a:solidFill>
                  <a:srgbClr val="16375E"/>
                </a:solidFill>
                <a:latin typeface="Meiryo UI" panose="020B0604030504040204" pitchFamily="34" charset="-128"/>
                <a:ea typeface="Meiryo UI" panose="020B0604030504040204" pitchFamily="34" charset="-128"/>
                <a:cs typeface="Meiryo UI" panose="020B0604030504040204" pitchFamily="50" charset="-128"/>
              </a:rPr>
              <a:t>】1</a:t>
            </a:r>
            <a:r>
              <a:rPr lang="ja-JP" altLang="en-US" sz="1000" b="1" dirty="0">
                <a:solidFill>
                  <a:srgbClr val="16375E"/>
                </a:solidFill>
                <a:latin typeface="Meiryo UI" panose="020B0604030504040204" pitchFamily="34" charset="-128"/>
                <a:ea typeface="Meiryo UI" panose="020B0604030504040204" pitchFamily="34" charset="-128"/>
                <a:cs typeface="Meiryo UI" panose="020B0604030504040204" pitchFamily="50" charset="-128"/>
              </a:rPr>
              <a:t>週間（金曜開始）</a:t>
            </a:r>
            <a:endParaRPr lang="en-US" altLang="ja-JP" sz="1000" b="1" dirty="0">
              <a:solidFill>
                <a:srgbClr val="16375E"/>
              </a:solidFill>
              <a:latin typeface="Meiryo UI" panose="020B0604030504040204" pitchFamily="34" charset="-128"/>
              <a:ea typeface="Meiryo UI" panose="020B0604030504040204" pitchFamily="34" charset="-128"/>
              <a:cs typeface="Meiryo UI" panose="020B0604030504040204" pitchFamily="50" charset="-128"/>
            </a:endParaRPr>
          </a:p>
          <a:p>
            <a:pPr>
              <a:defRPr/>
            </a:pPr>
            <a:endParaRPr lang="en-US" altLang="ja-JP" sz="1000" b="1" dirty="0">
              <a:solidFill>
                <a:srgbClr val="16375E"/>
              </a:solidFill>
              <a:latin typeface="Meiryo UI" panose="020B0604030504040204" pitchFamily="34" charset="-128"/>
              <a:ea typeface="Meiryo UI" panose="020B0604030504040204" pitchFamily="34" charset="-128"/>
              <a:cs typeface="Meiryo UI" panose="020B0604030504040204" pitchFamily="50" charset="-128"/>
            </a:endParaRPr>
          </a:p>
          <a:p>
            <a:r>
              <a:rPr lang="en-US" altLang="ja-JP" sz="1000" b="1" dirty="0">
                <a:solidFill>
                  <a:srgbClr val="16375E"/>
                </a:solidFill>
                <a:latin typeface="Meiryo UI" panose="020B0604030504040204" pitchFamily="34" charset="-128"/>
                <a:ea typeface="Meiryo UI" panose="020B0604030504040204" pitchFamily="34" charset="-128"/>
                <a:cs typeface="Meiryo UI" panose="020B0604030504040204" pitchFamily="50" charset="-128"/>
              </a:rPr>
              <a:t>【</a:t>
            </a:r>
            <a:r>
              <a:rPr lang="ja-JP" altLang="en-US" sz="1000" b="1" dirty="0">
                <a:solidFill>
                  <a:srgbClr val="16375E"/>
                </a:solidFill>
                <a:latin typeface="Meiryo UI"/>
                <a:ea typeface="Meiryo UI"/>
              </a:rPr>
              <a:t>レポート項目</a:t>
            </a:r>
            <a:r>
              <a:rPr lang="en-US" altLang="ja-JP" sz="1000" b="1" dirty="0">
                <a:solidFill>
                  <a:srgbClr val="16375E"/>
                </a:solidFill>
                <a:latin typeface="Meiryo UI"/>
                <a:ea typeface="Meiryo UI"/>
              </a:rPr>
              <a:t>】</a:t>
            </a:r>
            <a:r>
              <a:rPr lang="en-US" altLang="ja-JP" sz="1000" b="1" dirty="0" err="1">
                <a:solidFill>
                  <a:srgbClr val="16375E"/>
                </a:solidFill>
                <a:latin typeface="Meiryo UI"/>
                <a:ea typeface="Meiryo UI"/>
              </a:rPr>
              <a:t>掲出</a:t>
            </a:r>
            <a:r>
              <a:rPr lang="ja-JP" altLang="en-US" sz="1000" b="1" dirty="0">
                <a:solidFill>
                  <a:srgbClr val="16375E"/>
                </a:solidFill>
                <a:latin typeface="Meiryo UI"/>
                <a:ea typeface="Meiryo UI"/>
              </a:rPr>
              <a:t>インプレション数およびクリック数</a:t>
            </a:r>
            <a:endParaRPr lang="ja-JP" altLang="ja-JP" sz="1000" dirty="0">
              <a:solidFill>
                <a:srgbClr val="16375E"/>
              </a:solidFill>
            </a:endParaRPr>
          </a:p>
          <a:p>
            <a:r>
              <a:rPr lang="en-US" altLang="ja-JP" sz="1000" b="1" dirty="0">
                <a:solidFill>
                  <a:srgbClr val="16375E"/>
                </a:solidFill>
                <a:latin typeface="Meiryo UI"/>
                <a:ea typeface="Meiryo UI"/>
              </a:rPr>
              <a:t>※</a:t>
            </a:r>
            <a:r>
              <a:rPr lang="ja-JP" altLang="en-US" sz="1000" b="1" dirty="0">
                <a:solidFill>
                  <a:srgbClr val="16375E"/>
                </a:solidFill>
                <a:latin typeface="Meiryo UI"/>
                <a:ea typeface="Meiryo UI"/>
              </a:rPr>
              <a:t>想定</a:t>
            </a:r>
            <a:r>
              <a:rPr lang="en-US" altLang="ja-JP" sz="1000" b="1" dirty="0">
                <a:solidFill>
                  <a:srgbClr val="16375E"/>
                </a:solidFill>
                <a:latin typeface="Meiryo UI"/>
                <a:ea typeface="Meiryo UI"/>
              </a:rPr>
              <a:t>imp 20,000</a:t>
            </a:r>
            <a:r>
              <a:rPr lang="ja-JP" altLang="en-US" sz="1000" b="1" dirty="0">
                <a:solidFill>
                  <a:srgbClr val="16375E"/>
                </a:solidFill>
                <a:latin typeface="Meiryo UI"/>
                <a:ea typeface="Meiryo UI"/>
              </a:rPr>
              <a:t>・想定</a:t>
            </a:r>
            <a:r>
              <a:rPr lang="en-US" altLang="ja-JP" sz="1000" b="1" dirty="0">
                <a:solidFill>
                  <a:srgbClr val="16375E"/>
                </a:solidFill>
                <a:latin typeface="Meiryo UI"/>
                <a:ea typeface="Meiryo UI"/>
              </a:rPr>
              <a:t>CTR 0.5%</a:t>
            </a:r>
            <a:endParaRPr lang="ja-JP" altLang="en-US" sz="1000" b="1" dirty="0">
              <a:solidFill>
                <a:srgbClr val="16375E"/>
              </a:solidFill>
              <a:latin typeface="Meiryo UI"/>
              <a:ea typeface="Meiryo UI"/>
            </a:endParaRPr>
          </a:p>
        </p:txBody>
      </p:sp>
      <p:pic>
        <p:nvPicPr>
          <p:cNvPr id="51" name="図 50">
            <a:extLst>
              <a:ext uri="{FF2B5EF4-FFF2-40B4-BE49-F238E27FC236}">
                <a16:creationId xmlns:a16="http://schemas.microsoft.com/office/drawing/2014/main" id="{4183D33F-8913-4D79-9416-A23FBEAE787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1" b="-11807"/>
          <a:stretch/>
        </p:blipFill>
        <p:spPr>
          <a:xfrm>
            <a:off x="4585297" y="1510220"/>
            <a:ext cx="1233811" cy="1318718"/>
          </a:xfrm>
          <a:prstGeom prst="rect">
            <a:avLst/>
          </a:prstGeom>
          <a:ln>
            <a:solidFill>
              <a:schemeClr val="bg1">
                <a:lumMod val="75000"/>
              </a:schemeClr>
            </a:solidFill>
          </a:ln>
        </p:spPr>
      </p:pic>
      <p:pic>
        <p:nvPicPr>
          <p:cNvPr id="55" name="図 54">
            <a:extLst>
              <a:ext uri="{FF2B5EF4-FFF2-40B4-BE49-F238E27FC236}">
                <a16:creationId xmlns:a16="http://schemas.microsoft.com/office/drawing/2014/main" id="{76BCDA6A-D667-4116-9D41-2E9FD8A5B00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278715" y="1452046"/>
            <a:ext cx="1233811" cy="1305727"/>
          </a:xfrm>
          <a:prstGeom prst="rect">
            <a:avLst/>
          </a:prstGeom>
          <a:ln>
            <a:solidFill>
              <a:schemeClr val="bg1">
                <a:lumMod val="75000"/>
              </a:schemeClr>
            </a:solidFill>
          </a:ln>
        </p:spPr>
      </p:pic>
      <p:pic>
        <p:nvPicPr>
          <p:cNvPr id="57" name="図 56">
            <a:extLst>
              <a:ext uri="{FF2B5EF4-FFF2-40B4-BE49-F238E27FC236}">
                <a16:creationId xmlns:a16="http://schemas.microsoft.com/office/drawing/2014/main" id="{B12490EB-F7A7-4A22-9AB8-F1057AB0922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812231" y="1415670"/>
            <a:ext cx="1261011" cy="1363340"/>
          </a:xfrm>
          <a:prstGeom prst="rect">
            <a:avLst/>
          </a:prstGeom>
          <a:ln>
            <a:solidFill>
              <a:schemeClr val="bg1">
                <a:lumMod val="75000"/>
              </a:schemeClr>
            </a:solidFill>
          </a:ln>
        </p:spPr>
      </p:pic>
      <p:sp>
        <p:nvSpPr>
          <p:cNvPr id="61" name="正方形/長方形 60">
            <a:extLst>
              <a:ext uri="{FF2B5EF4-FFF2-40B4-BE49-F238E27FC236}">
                <a16:creationId xmlns:a16="http://schemas.microsoft.com/office/drawing/2014/main" id="{681E8CD4-5C50-4C5F-B99C-749E40BC035C}"/>
              </a:ext>
            </a:extLst>
          </p:cNvPr>
          <p:cNvSpPr/>
          <p:nvPr/>
        </p:nvSpPr>
        <p:spPr>
          <a:xfrm>
            <a:off x="4703998" y="1937985"/>
            <a:ext cx="996409" cy="386377"/>
          </a:xfrm>
          <a:prstGeom prst="rect">
            <a:avLst/>
          </a:prstGeom>
          <a:solidFill>
            <a:srgbClr val="C0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650" b="1" dirty="0"/>
              <a:t>AD</a:t>
            </a:r>
          </a:p>
          <a:p>
            <a:pPr algn="ctr"/>
            <a:r>
              <a:rPr lang="en-US" altLang="ja-JP" sz="488" b="1" dirty="0"/>
              <a:t>W970pix</a:t>
            </a:r>
          </a:p>
          <a:p>
            <a:pPr algn="ctr"/>
            <a:r>
              <a:rPr lang="en-US" altLang="ja-JP" sz="488" b="1" dirty="0"/>
              <a:t>×</a:t>
            </a:r>
          </a:p>
          <a:p>
            <a:pPr algn="ctr"/>
            <a:r>
              <a:rPr lang="ja-JP" altLang="en-US" sz="488" b="1" dirty="0"/>
              <a:t>Ｗ</a:t>
            </a:r>
            <a:r>
              <a:rPr lang="en-US" altLang="ja-JP" sz="488" b="1" dirty="0"/>
              <a:t>250pix</a:t>
            </a:r>
            <a:endParaRPr lang="ja-JP" altLang="en-US" sz="488" b="1" dirty="0"/>
          </a:p>
        </p:txBody>
      </p:sp>
      <p:sp>
        <p:nvSpPr>
          <p:cNvPr id="62" name="正方形/長方形 61">
            <a:extLst>
              <a:ext uri="{FF2B5EF4-FFF2-40B4-BE49-F238E27FC236}">
                <a16:creationId xmlns:a16="http://schemas.microsoft.com/office/drawing/2014/main" id="{CF32D6D6-B63D-4ACA-989F-9207DFBE5341}"/>
              </a:ext>
            </a:extLst>
          </p:cNvPr>
          <p:cNvSpPr/>
          <p:nvPr/>
        </p:nvSpPr>
        <p:spPr>
          <a:xfrm>
            <a:off x="6278833" y="1837897"/>
            <a:ext cx="1218056" cy="585639"/>
          </a:xfrm>
          <a:prstGeom prst="rect">
            <a:avLst/>
          </a:prstGeom>
          <a:solidFill>
            <a:srgbClr val="C0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94" b="1" dirty="0"/>
              <a:t>SP</a:t>
            </a:r>
            <a:r>
              <a:rPr lang="ja-JP" altLang="en-US" sz="894" b="1" dirty="0"/>
              <a:t>ビルボード</a:t>
            </a:r>
            <a:r>
              <a:rPr lang="en-US" altLang="ja-JP" sz="894" b="1" dirty="0"/>
              <a:t>AD</a:t>
            </a:r>
          </a:p>
          <a:p>
            <a:pPr algn="ctr"/>
            <a:r>
              <a:rPr lang="en-US" altLang="ja-JP" sz="813" b="1" dirty="0"/>
              <a:t>W320pix</a:t>
            </a:r>
          </a:p>
          <a:p>
            <a:pPr algn="ctr"/>
            <a:r>
              <a:rPr lang="en-US" altLang="ja-JP" sz="813" b="1" dirty="0"/>
              <a:t>×</a:t>
            </a:r>
          </a:p>
          <a:p>
            <a:pPr algn="ctr"/>
            <a:r>
              <a:rPr lang="ja-JP" altLang="en-US" sz="813" b="1" dirty="0"/>
              <a:t>Ｗ</a:t>
            </a:r>
            <a:r>
              <a:rPr lang="en-US" altLang="ja-JP" sz="813" b="1" dirty="0"/>
              <a:t>180pix</a:t>
            </a:r>
            <a:endParaRPr lang="ja-JP" altLang="en-US" sz="813" b="1" dirty="0"/>
          </a:p>
        </p:txBody>
      </p:sp>
      <p:sp>
        <p:nvSpPr>
          <p:cNvPr id="63" name="正方形/長方形 62">
            <a:extLst>
              <a:ext uri="{FF2B5EF4-FFF2-40B4-BE49-F238E27FC236}">
                <a16:creationId xmlns:a16="http://schemas.microsoft.com/office/drawing/2014/main" id="{F2DCCE4A-80B6-4B1D-BB83-954A07716EFA}"/>
              </a:ext>
            </a:extLst>
          </p:cNvPr>
          <p:cNvSpPr/>
          <p:nvPr/>
        </p:nvSpPr>
        <p:spPr>
          <a:xfrm>
            <a:off x="7799025" y="2119990"/>
            <a:ext cx="1274216" cy="605640"/>
          </a:xfrm>
          <a:prstGeom prst="rect">
            <a:avLst/>
          </a:prstGeom>
          <a:solidFill>
            <a:srgbClr val="C0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94" b="1" dirty="0"/>
              <a:t>AD</a:t>
            </a:r>
          </a:p>
          <a:p>
            <a:pPr algn="ctr"/>
            <a:r>
              <a:rPr lang="en-US" altLang="ja-JP" sz="813" b="1" dirty="0"/>
              <a:t>W320pix</a:t>
            </a:r>
          </a:p>
          <a:p>
            <a:pPr algn="ctr"/>
            <a:r>
              <a:rPr lang="en-US" altLang="ja-JP" sz="813" b="1" dirty="0"/>
              <a:t>×</a:t>
            </a:r>
          </a:p>
          <a:p>
            <a:pPr algn="ctr"/>
            <a:r>
              <a:rPr lang="en-US" altLang="ja-JP" sz="813" b="1" dirty="0"/>
              <a:t>H180pix</a:t>
            </a:r>
            <a:endParaRPr lang="ja-JP" altLang="en-US" sz="813" b="1" dirty="0"/>
          </a:p>
        </p:txBody>
      </p:sp>
      <p:sp>
        <p:nvSpPr>
          <p:cNvPr id="66" name="テキスト ボックス 65">
            <a:extLst>
              <a:ext uri="{FF2B5EF4-FFF2-40B4-BE49-F238E27FC236}">
                <a16:creationId xmlns:a16="http://schemas.microsoft.com/office/drawing/2014/main" id="{96730E4C-1B8C-455B-8F79-75849C7C8959}"/>
              </a:ext>
            </a:extLst>
          </p:cNvPr>
          <p:cNvSpPr txBox="1"/>
          <p:nvPr/>
        </p:nvSpPr>
        <p:spPr>
          <a:xfrm>
            <a:off x="6510193" y="5597918"/>
            <a:ext cx="3408362" cy="392415"/>
          </a:xfrm>
          <a:prstGeom prst="rect">
            <a:avLst/>
          </a:prstGeom>
          <a:noFill/>
        </p:spPr>
        <p:txBody>
          <a:bodyPr wrap="square" lIns="91440" tIns="45720" rIns="91440" bIns="45720" rtlCol="0" anchor="t">
            <a:spAutoFit/>
          </a:bodyPr>
          <a:lstStyle/>
          <a:p>
            <a:pPr defTabSz="742950">
              <a:defRPr/>
            </a:pPr>
            <a:r>
              <a:rPr lang="ja-JP" altLang="en-US" sz="1950" b="1" dirty="0">
                <a:solidFill>
                  <a:srgbClr val="16375E"/>
                </a:solidFill>
                <a:latin typeface="Century Gothic" panose="020F0302020204030204"/>
                <a:ea typeface="Meiryo UI"/>
              </a:rPr>
              <a:t>　</a:t>
            </a:r>
            <a:r>
              <a:rPr lang="en-US" altLang="ja-JP" sz="1950" b="1" dirty="0">
                <a:solidFill>
                  <a:srgbClr val="16375E"/>
                </a:solidFill>
                <a:latin typeface="Century Gothic" panose="020F0302020204030204"/>
                <a:ea typeface="Meiryo UI"/>
              </a:rPr>
              <a:t>300,000</a:t>
            </a:r>
            <a:r>
              <a:rPr lang="ja-JP" altLang="en-US" sz="1950" b="1">
                <a:solidFill>
                  <a:srgbClr val="16375E"/>
                </a:solidFill>
                <a:latin typeface="Century Gothic" panose="020F0302020204030204"/>
                <a:ea typeface="Meiryo UI"/>
              </a:rPr>
              <a:t>円</a:t>
            </a:r>
            <a:r>
              <a:rPr lang="ja-JP" altLang="en-US" sz="1950" b="1">
                <a:solidFill>
                  <a:srgbClr val="003963"/>
                </a:solidFill>
                <a:latin typeface="Century Gothic" panose="020F0302020204030204"/>
                <a:ea typeface="Meiryo UI"/>
              </a:rPr>
              <a:t>（G）</a:t>
            </a:r>
            <a:r>
              <a:rPr lang="ja-JP" altLang="en-US" sz="1300" b="1">
                <a:solidFill>
                  <a:srgbClr val="16375E"/>
                </a:solidFill>
                <a:latin typeface="Century Gothic" panose="020F0302020204030204"/>
                <a:ea typeface="Meiryo UI"/>
              </a:rPr>
              <a:t>（税別）</a:t>
            </a:r>
            <a:endParaRPr lang="en-US" altLang="ja-JP" sz="1950" b="1" dirty="0">
              <a:solidFill>
                <a:srgbClr val="16375E"/>
              </a:solidFill>
              <a:latin typeface="Century Gothic" panose="020F0302020204030204"/>
              <a:ea typeface="Meiryo UI"/>
            </a:endParaRPr>
          </a:p>
        </p:txBody>
      </p:sp>
      <p:cxnSp>
        <p:nvCxnSpPr>
          <p:cNvPr id="67" name="直線コネクタ 66">
            <a:extLst>
              <a:ext uri="{FF2B5EF4-FFF2-40B4-BE49-F238E27FC236}">
                <a16:creationId xmlns:a16="http://schemas.microsoft.com/office/drawing/2014/main" id="{34056BF5-BC69-4D70-A5E4-863B0F9E7811}"/>
              </a:ext>
            </a:extLst>
          </p:cNvPr>
          <p:cNvCxnSpPr>
            <a:cxnSpLocks/>
          </p:cNvCxnSpPr>
          <p:nvPr/>
        </p:nvCxnSpPr>
        <p:spPr>
          <a:xfrm>
            <a:off x="6745227" y="5994686"/>
            <a:ext cx="2369705" cy="1747"/>
          </a:xfrm>
          <a:prstGeom prst="line">
            <a:avLst/>
          </a:prstGeom>
          <a:ln w="28575">
            <a:solidFill>
              <a:srgbClr val="16375E"/>
            </a:solidFill>
          </a:ln>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FC5D3EE7-C53E-4F05-87F6-77747DCA0C2B}"/>
              </a:ext>
            </a:extLst>
          </p:cNvPr>
          <p:cNvSpPr txBox="1"/>
          <p:nvPr/>
        </p:nvSpPr>
        <p:spPr>
          <a:xfrm>
            <a:off x="6236788" y="2856468"/>
            <a:ext cx="3040251" cy="217432"/>
          </a:xfrm>
          <a:prstGeom prst="rect">
            <a:avLst/>
          </a:prstGeom>
          <a:noFill/>
        </p:spPr>
        <p:txBody>
          <a:bodyPr wrap="square" rtlCol="0">
            <a:spAutoFit/>
          </a:bodyPr>
          <a:lstStyle/>
          <a:p>
            <a:pPr defTabSz="742950">
              <a:defRPr/>
            </a:pPr>
            <a:r>
              <a:rPr lang="en-US" altLang="ja-JP" sz="813" b="1" dirty="0">
                <a:solidFill>
                  <a:srgbClr val="000000"/>
                </a:solidFill>
                <a:latin typeface="Century Gothic" panose="020F0302020204030204"/>
                <a:ea typeface="Meiryo UI" panose="020B0604030504040204" pitchFamily="50" charset="-128"/>
              </a:rPr>
              <a:t>SPIRE</a:t>
            </a:r>
            <a:r>
              <a:rPr lang="ja-JP" altLang="en-US" sz="813" b="1" dirty="0">
                <a:solidFill>
                  <a:srgbClr val="000000"/>
                </a:solidFill>
                <a:latin typeface="Century Gothic" panose="020F0302020204030204"/>
                <a:ea typeface="Meiryo UI" panose="020B0604030504040204" pitchFamily="50" charset="-128"/>
              </a:rPr>
              <a:t>トップ画面（</a:t>
            </a:r>
            <a:r>
              <a:rPr lang="en-US" altLang="ja-JP" sz="813" b="1" dirty="0">
                <a:solidFill>
                  <a:srgbClr val="000000"/>
                </a:solidFill>
                <a:latin typeface="Century Gothic" panose="020F0302020204030204"/>
                <a:ea typeface="Meiryo UI" panose="020B0604030504040204" pitchFamily="50" charset="-128"/>
              </a:rPr>
              <a:t>SP</a:t>
            </a:r>
            <a:r>
              <a:rPr lang="ja-JP" altLang="en-US" sz="813" b="1" dirty="0">
                <a:solidFill>
                  <a:srgbClr val="000000"/>
                </a:solidFill>
                <a:latin typeface="Century Gothic" panose="020F0302020204030204"/>
                <a:ea typeface="Meiryo UI" panose="020B0604030504040204" pitchFamily="50" charset="-128"/>
              </a:rPr>
              <a:t>）</a:t>
            </a:r>
            <a:endParaRPr lang="ja-JP" altLang="en-US" sz="813" b="1" dirty="0">
              <a:latin typeface="Meiryo UI"/>
              <a:ea typeface="Meiryo UI"/>
              <a:cs typeface="Meiryo UI" panose="020B0604030504040204" pitchFamily="50" charset="-128"/>
            </a:endParaRPr>
          </a:p>
        </p:txBody>
      </p:sp>
      <p:sp>
        <p:nvSpPr>
          <p:cNvPr id="71" name="テキスト ボックス 70">
            <a:extLst>
              <a:ext uri="{FF2B5EF4-FFF2-40B4-BE49-F238E27FC236}">
                <a16:creationId xmlns:a16="http://schemas.microsoft.com/office/drawing/2014/main" id="{CCEF02D8-37DA-49A5-BF14-BAA50B33CD3C}"/>
              </a:ext>
            </a:extLst>
          </p:cNvPr>
          <p:cNvSpPr txBox="1"/>
          <p:nvPr/>
        </p:nvSpPr>
        <p:spPr>
          <a:xfrm>
            <a:off x="7756913" y="2855558"/>
            <a:ext cx="3040251" cy="217432"/>
          </a:xfrm>
          <a:prstGeom prst="rect">
            <a:avLst/>
          </a:prstGeom>
          <a:noFill/>
        </p:spPr>
        <p:txBody>
          <a:bodyPr wrap="square" rtlCol="0">
            <a:spAutoFit/>
          </a:bodyPr>
          <a:lstStyle/>
          <a:p>
            <a:pPr defTabSz="742950">
              <a:defRPr/>
            </a:pPr>
            <a:r>
              <a:rPr lang="en-US" altLang="ja-JP" sz="813" b="1" dirty="0">
                <a:solidFill>
                  <a:srgbClr val="000000"/>
                </a:solidFill>
                <a:latin typeface="Century Gothic" panose="020F0302020204030204"/>
                <a:ea typeface="Meiryo UI" panose="020B0604030504040204" pitchFamily="50" charset="-128"/>
              </a:rPr>
              <a:t>SPIRE</a:t>
            </a:r>
            <a:r>
              <a:rPr lang="ja-JP" altLang="en-US" sz="813" b="1" dirty="0">
                <a:solidFill>
                  <a:srgbClr val="000000"/>
                </a:solidFill>
                <a:latin typeface="Century Gothic" panose="020F0302020204030204"/>
                <a:ea typeface="Meiryo UI" panose="020B0604030504040204" pitchFamily="50" charset="-128"/>
              </a:rPr>
              <a:t>トップカテゴリ間（</a:t>
            </a:r>
            <a:r>
              <a:rPr lang="en-US" altLang="ja-JP" sz="813" b="1" dirty="0">
                <a:solidFill>
                  <a:srgbClr val="000000"/>
                </a:solidFill>
                <a:latin typeface="Century Gothic" panose="020F0302020204030204"/>
                <a:ea typeface="Meiryo UI" panose="020B0604030504040204" pitchFamily="50" charset="-128"/>
              </a:rPr>
              <a:t>SP</a:t>
            </a:r>
            <a:r>
              <a:rPr lang="ja-JP" altLang="en-US" sz="813" b="1" dirty="0">
                <a:solidFill>
                  <a:srgbClr val="000000"/>
                </a:solidFill>
                <a:latin typeface="Century Gothic" panose="020F0302020204030204"/>
                <a:ea typeface="Meiryo UI" panose="020B0604030504040204" pitchFamily="50" charset="-128"/>
              </a:rPr>
              <a:t>）</a:t>
            </a:r>
            <a:endParaRPr lang="ja-JP" altLang="en-US" sz="813" b="1" dirty="0">
              <a:latin typeface="Meiryo UI"/>
              <a:ea typeface="Meiryo UI"/>
              <a:cs typeface="Meiryo UI" panose="020B0604030504040204" pitchFamily="50" charset="-128"/>
            </a:endParaRPr>
          </a:p>
        </p:txBody>
      </p:sp>
      <p:sp>
        <p:nvSpPr>
          <p:cNvPr id="72" name="テキスト ボックス 71">
            <a:extLst>
              <a:ext uri="{FF2B5EF4-FFF2-40B4-BE49-F238E27FC236}">
                <a16:creationId xmlns:a16="http://schemas.microsoft.com/office/drawing/2014/main" id="{E13812D5-7FC7-402C-9BB2-8832F7EF66E6}"/>
              </a:ext>
            </a:extLst>
          </p:cNvPr>
          <p:cNvSpPr txBox="1"/>
          <p:nvPr/>
        </p:nvSpPr>
        <p:spPr>
          <a:xfrm>
            <a:off x="4529359" y="2849692"/>
            <a:ext cx="3040251" cy="217432"/>
          </a:xfrm>
          <a:prstGeom prst="rect">
            <a:avLst/>
          </a:prstGeom>
          <a:noFill/>
        </p:spPr>
        <p:txBody>
          <a:bodyPr wrap="square" rtlCol="0">
            <a:spAutoFit/>
          </a:bodyPr>
          <a:lstStyle/>
          <a:p>
            <a:pPr defTabSz="742950">
              <a:defRPr/>
            </a:pPr>
            <a:r>
              <a:rPr lang="en-US" altLang="ja-JP" sz="813" b="1" dirty="0">
                <a:solidFill>
                  <a:srgbClr val="000000"/>
                </a:solidFill>
                <a:latin typeface="Century Gothic" panose="020F0302020204030204"/>
                <a:ea typeface="Meiryo UI" panose="020B0604030504040204" pitchFamily="50" charset="-128"/>
              </a:rPr>
              <a:t>SPIRE</a:t>
            </a:r>
            <a:r>
              <a:rPr lang="ja-JP" altLang="en-US" sz="813" b="1" dirty="0">
                <a:solidFill>
                  <a:srgbClr val="000000"/>
                </a:solidFill>
                <a:latin typeface="Century Gothic" panose="020F0302020204030204"/>
                <a:ea typeface="Meiryo UI" panose="020B0604030504040204" pitchFamily="50" charset="-128"/>
              </a:rPr>
              <a:t>トップカテゴリ間（</a:t>
            </a:r>
            <a:r>
              <a:rPr lang="en-US" altLang="ja-JP" sz="813" b="1" dirty="0">
                <a:solidFill>
                  <a:srgbClr val="000000"/>
                </a:solidFill>
                <a:latin typeface="Century Gothic" panose="020F0302020204030204"/>
                <a:ea typeface="Meiryo UI" panose="020B0604030504040204" pitchFamily="50" charset="-128"/>
              </a:rPr>
              <a:t>PC</a:t>
            </a:r>
            <a:r>
              <a:rPr lang="ja-JP" altLang="en-US" sz="813" b="1" dirty="0">
                <a:solidFill>
                  <a:srgbClr val="000000"/>
                </a:solidFill>
                <a:latin typeface="Century Gothic" panose="020F0302020204030204"/>
                <a:ea typeface="Meiryo UI" panose="020B0604030504040204" pitchFamily="50" charset="-128"/>
              </a:rPr>
              <a:t>）</a:t>
            </a:r>
            <a:endParaRPr lang="ja-JP" altLang="en-US" sz="813" b="1" dirty="0">
              <a:latin typeface="Meiryo UI"/>
              <a:ea typeface="Meiryo UI"/>
              <a:cs typeface="Meiryo UI" panose="020B0604030504040204" pitchFamily="50" charset="-128"/>
            </a:endParaRPr>
          </a:p>
        </p:txBody>
      </p:sp>
      <p:grpSp>
        <p:nvGrpSpPr>
          <p:cNvPr id="11" name="グループ化 10">
            <a:extLst>
              <a:ext uri="{FF2B5EF4-FFF2-40B4-BE49-F238E27FC236}">
                <a16:creationId xmlns:a16="http://schemas.microsoft.com/office/drawing/2014/main" id="{BBE37B66-578A-4583-87F5-90407DDEB20E}"/>
              </a:ext>
            </a:extLst>
          </p:cNvPr>
          <p:cNvGrpSpPr/>
          <p:nvPr/>
        </p:nvGrpSpPr>
        <p:grpSpPr>
          <a:xfrm>
            <a:off x="426595" y="1187402"/>
            <a:ext cx="3819591" cy="3716644"/>
            <a:chOff x="754997" y="1255611"/>
            <a:chExt cx="4150448" cy="3990157"/>
          </a:xfrm>
        </p:grpSpPr>
        <p:pic>
          <p:nvPicPr>
            <p:cNvPr id="50" name="図 49">
              <a:extLst>
                <a:ext uri="{FF2B5EF4-FFF2-40B4-BE49-F238E27FC236}">
                  <a16:creationId xmlns:a16="http://schemas.microsoft.com/office/drawing/2014/main" id="{D8534FC1-8DF7-4F28-B4B3-8DC20FF5D30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4997" y="1255611"/>
              <a:ext cx="4129720" cy="1801307"/>
            </a:xfrm>
            <a:prstGeom prst="rect">
              <a:avLst/>
            </a:prstGeom>
            <a:ln>
              <a:solidFill>
                <a:schemeClr val="bg2"/>
              </a:solidFill>
            </a:ln>
          </p:spPr>
        </p:pic>
        <p:pic>
          <p:nvPicPr>
            <p:cNvPr id="8" name="図 7">
              <a:extLst>
                <a:ext uri="{FF2B5EF4-FFF2-40B4-BE49-F238E27FC236}">
                  <a16:creationId xmlns:a16="http://schemas.microsoft.com/office/drawing/2014/main" id="{47E9C1FC-2E83-4806-A909-057AEBD53FFD}"/>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754997" y="3930877"/>
              <a:ext cx="4150448" cy="1314891"/>
            </a:xfrm>
            <a:prstGeom prst="rect">
              <a:avLst/>
            </a:prstGeom>
            <a:ln>
              <a:solidFill>
                <a:schemeClr val="bg2"/>
              </a:solidFill>
            </a:ln>
          </p:spPr>
        </p:pic>
        <p:sp>
          <p:nvSpPr>
            <p:cNvPr id="59" name="正方形/長方形 58">
              <a:extLst>
                <a:ext uri="{FF2B5EF4-FFF2-40B4-BE49-F238E27FC236}">
                  <a16:creationId xmlns:a16="http://schemas.microsoft.com/office/drawing/2014/main" id="{E0D1D9B0-F47A-46E0-A5E1-D7297167B26C}"/>
                </a:ext>
              </a:extLst>
            </p:cNvPr>
            <p:cNvSpPr/>
            <p:nvPr/>
          </p:nvSpPr>
          <p:spPr>
            <a:xfrm>
              <a:off x="1745587" y="1721259"/>
              <a:ext cx="2044952" cy="874387"/>
            </a:xfrm>
            <a:prstGeom prst="rect">
              <a:avLst/>
            </a:prstGeom>
            <a:solidFill>
              <a:srgbClr val="C0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38" b="1" dirty="0"/>
                <a:t>PC</a:t>
              </a:r>
              <a:r>
                <a:rPr lang="ja-JP" altLang="en-US" sz="1138" b="1" dirty="0"/>
                <a:t>ビルボード</a:t>
              </a:r>
              <a:r>
                <a:rPr lang="en-US" altLang="ja-JP" sz="1138" b="1" dirty="0"/>
                <a:t>AD</a:t>
              </a:r>
            </a:p>
            <a:p>
              <a:pPr algn="ctr"/>
              <a:r>
                <a:rPr lang="ja-JP" altLang="en-US" sz="894" b="1" dirty="0"/>
                <a:t>Ｗ</a:t>
              </a:r>
              <a:r>
                <a:rPr lang="en-US" altLang="ja-JP" sz="894" b="1" dirty="0"/>
                <a:t>970pix</a:t>
              </a:r>
              <a:endParaRPr lang="ja-JP" altLang="en-US" sz="894" b="1" dirty="0"/>
            </a:p>
            <a:p>
              <a:pPr algn="ctr"/>
              <a:r>
                <a:rPr lang="en-US" altLang="ja-JP" sz="894" b="1" dirty="0"/>
                <a:t>×</a:t>
              </a:r>
            </a:p>
            <a:p>
              <a:pPr algn="ctr"/>
              <a:r>
                <a:rPr lang="en-US" altLang="ja-JP" sz="894" b="1" dirty="0"/>
                <a:t>H250pix</a:t>
              </a:r>
            </a:p>
          </p:txBody>
        </p:sp>
        <p:pic>
          <p:nvPicPr>
            <p:cNvPr id="33" name="図 32">
              <a:extLst>
                <a:ext uri="{FF2B5EF4-FFF2-40B4-BE49-F238E27FC236}">
                  <a16:creationId xmlns:a16="http://schemas.microsoft.com/office/drawing/2014/main" id="{A448047F-81D4-49E5-AD24-FB3707BB0117}"/>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754997" y="2595646"/>
              <a:ext cx="4129720" cy="1666709"/>
            </a:xfrm>
            <a:prstGeom prst="rect">
              <a:avLst/>
            </a:prstGeom>
            <a:ln>
              <a:noFill/>
            </a:ln>
          </p:spPr>
        </p:pic>
      </p:grpSp>
      <p:pic>
        <p:nvPicPr>
          <p:cNvPr id="41" name="図 40">
            <a:extLst>
              <a:ext uri="{FF2B5EF4-FFF2-40B4-BE49-F238E27FC236}">
                <a16:creationId xmlns:a16="http://schemas.microsoft.com/office/drawing/2014/main" id="{DC0FE7B8-3CA9-4643-A00F-C534A316DF94}"/>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426595" y="1144558"/>
            <a:ext cx="3819591" cy="499553"/>
          </a:xfrm>
          <a:prstGeom prst="rect">
            <a:avLst/>
          </a:prstGeom>
          <a:ln>
            <a:noFill/>
          </a:ln>
        </p:spPr>
      </p:pic>
      <p:graphicFrame>
        <p:nvGraphicFramePr>
          <p:cNvPr id="42" name="表 41">
            <a:extLst>
              <a:ext uri="{FF2B5EF4-FFF2-40B4-BE49-F238E27FC236}">
                <a16:creationId xmlns:a16="http://schemas.microsoft.com/office/drawing/2014/main" id="{416C0DBC-5C33-42EF-AC4B-B20E9A49D461}"/>
              </a:ext>
            </a:extLst>
          </p:cNvPr>
          <p:cNvGraphicFramePr>
            <a:graphicFrameLocks noGrp="1"/>
          </p:cNvGraphicFramePr>
          <p:nvPr>
            <p:extLst>
              <p:ext uri="{D42A27DB-BD31-4B8C-83A1-F6EECF244321}">
                <p14:modId xmlns:p14="http://schemas.microsoft.com/office/powerpoint/2010/main" val="2964216701"/>
              </p:ext>
            </p:extLst>
          </p:nvPr>
        </p:nvGraphicFramePr>
        <p:xfrm>
          <a:off x="402566" y="5190226"/>
          <a:ext cx="6044360" cy="1133187"/>
        </p:xfrm>
        <a:graphic>
          <a:graphicData uri="http://schemas.openxmlformats.org/drawingml/2006/table">
            <a:tbl>
              <a:tblPr firstRow="1" bandRow="1">
                <a:tableStyleId>{5C22544A-7EE6-4342-B048-85BDC9FD1C3A}</a:tableStyleId>
              </a:tblPr>
              <a:tblGrid>
                <a:gridCol w="800594">
                  <a:extLst>
                    <a:ext uri="{9D8B030D-6E8A-4147-A177-3AD203B41FA5}">
                      <a16:colId xmlns:a16="http://schemas.microsoft.com/office/drawing/2014/main" val="20000"/>
                    </a:ext>
                  </a:extLst>
                </a:gridCol>
                <a:gridCol w="553548">
                  <a:extLst>
                    <a:ext uri="{9D8B030D-6E8A-4147-A177-3AD203B41FA5}">
                      <a16:colId xmlns:a16="http://schemas.microsoft.com/office/drawing/2014/main" val="20001"/>
                    </a:ext>
                  </a:extLst>
                </a:gridCol>
                <a:gridCol w="904898">
                  <a:extLst>
                    <a:ext uri="{9D8B030D-6E8A-4147-A177-3AD203B41FA5}">
                      <a16:colId xmlns:a16="http://schemas.microsoft.com/office/drawing/2014/main" val="20002"/>
                    </a:ext>
                  </a:extLst>
                </a:gridCol>
                <a:gridCol w="1459313">
                  <a:extLst>
                    <a:ext uri="{9D8B030D-6E8A-4147-A177-3AD203B41FA5}">
                      <a16:colId xmlns:a16="http://schemas.microsoft.com/office/drawing/2014/main" val="20003"/>
                    </a:ext>
                  </a:extLst>
                </a:gridCol>
                <a:gridCol w="569313">
                  <a:extLst>
                    <a:ext uri="{9D8B030D-6E8A-4147-A177-3AD203B41FA5}">
                      <a16:colId xmlns:a16="http://schemas.microsoft.com/office/drawing/2014/main" val="20009"/>
                    </a:ext>
                  </a:extLst>
                </a:gridCol>
                <a:gridCol w="664201">
                  <a:extLst>
                    <a:ext uri="{9D8B030D-6E8A-4147-A177-3AD203B41FA5}">
                      <a16:colId xmlns:a16="http://schemas.microsoft.com/office/drawing/2014/main" val="20007"/>
                    </a:ext>
                  </a:extLst>
                </a:gridCol>
                <a:gridCol w="1092493">
                  <a:extLst>
                    <a:ext uri="{9D8B030D-6E8A-4147-A177-3AD203B41FA5}">
                      <a16:colId xmlns:a16="http://schemas.microsoft.com/office/drawing/2014/main" val="20008"/>
                    </a:ext>
                  </a:extLst>
                </a:gridCol>
              </a:tblGrid>
              <a:tr h="319617">
                <a:tc gridSpan="2">
                  <a:txBody>
                    <a:bodyPr/>
                    <a:lstStyle/>
                    <a:p>
                      <a:pPr algn="ctr"/>
                      <a:r>
                        <a:rPr kumimoji="1" lang="ja-JP" altLang="en-US" sz="700" dirty="0">
                          <a:latin typeface="Meiryo UI" panose="020B0604030504040204" pitchFamily="34" charset="-128"/>
                          <a:ea typeface="Meiryo UI" panose="020B0604030504040204" pitchFamily="34" charset="-128"/>
                          <a:cs typeface="Meiryo UI" panose="020B0604030504040204" pitchFamily="50" charset="-128"/>
                        </a:rPr>
                        <a:t>商品</a:t>
                      </a:r>
                    </a:p>
                  </a:txBody>
                  <a:tcPr marL="0" marR="0" marT="0"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solidFill>
                      <a:srgbClr val="1E5780"/>
                    </a:solidFill>
                  </a:tcPr>
                </a:tc>
                <a:tc hMerge="1">
                  <a:txBody>
                    <a:bodyPr/>
                    <a:lstStyle/>
                    <a:p>
                      <a:pPr algn="ctr"/>
                      <a:endParaRPr kumimoji="1" lang="ja-JP" altLang="en-US" sz="900">
                        <a:latin typeface="HGPｺﾞｼｯｸM" panose="020B0600000000000000" pitchFamily="50" charset="-128"/>
                        <a:ea typeface="HGPｺﾞｼｯｸM" panose="020B0600000000000000"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700" dirty="0">
                          <a:latin typeface="Meiryo UI" panose="020B0604030504040204" pitchFamily="34" charset="-128"/>
                          <a:ea typeface="Meiryo UI" panose="020B0604030504040204" pitchFamily="34" charset="-128"/>
                          <a:cs typeface="Meiryo UI" panose="020B0604030504040204" pitchFamily="50" charset="-128"/>
                        </a:rPr>
                        <a:t>サイズ</a:t>
                      </a:r>
                    </a:p>
                    <a:p>
                      <a:pPr algn="ctr"/>
                      <a:r>
                        <a:rPr kumimoji="1" lang="ja-JP" altLang="en-US" sz="700" dirty="0">
                          <a:latin typeface="Meiryo UI" panose="020B0604030504040204" pitchFamily="34" charset="-128"/>
                          <a:ea typeface="Meiryo UI" panose="020B0604030504040204" pitchFamily="34" charset="-128"/>
                          <a:cs typeface="Meiryo UI" panose="020B0604030504040204" pitchFamily="50" charset="-128"/>
                        </a:rPr>
                        <a:t>（左右</a:t>
                      </a:r>
                      <a:r>
                        <a:rPr kumimoji="1" lang="en-US" altLang="ja-JP" sz="700" dirty="0">
                          <a:latin typeface="Meiryo UI" panose="020B0604030504040204" pitchFamily="34" charset="-128"/>
                          <a:ea typeface="Meiryo UI" panose="020B0604030504040204" pitchFamily="34" charset="-128"/>
                          <a:cs typeface="Meiryo UI" panose="020B0604030504040204" pitchFamily="50" charset="-128"/>
                        </a:rPr>
                        <a:t>×</a:t>
                      </a:r>
                      <a:r>
                        <a:rPr kumimoji="1" lang="ja-JP" altLang="en-US" sz="700" dirty="0">
                          <a:latin typeface="Meiryo UI" panose="020B0604030504040204" pitchFamily="34" charset="-128"/>
                          <a:ea typeface="Meiryo UI" panose="020B0604030504040204" pitchFamily="34" charset="-128"/>
                          <a:cs typeface="Meiryo UI" panose="020B0604030504040204" pitchFamily="50" charset="-128"/>
                        </a:rPr>
                        <a:t>天地）</a:t>
                      </a:r>
                    </a:p>
                  </a:txBody>
                  <a:tcPr marL="0" marR="0" marT="0"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solidFill>
                      <a:srgbClr val="1E5780"/>
                    </a:solidFill>
                  </a:tcPr>
                </a:tc>
                <a:tc>
                  <a:txBody>
                    <a:bodyPr/>
                    <a:lstStyle/>
                    <a:p>
                      <a:pPr algn="ctr"/>
                      <a:r>
                        <a:rPr kumimoji="1" lang="ja-JP" altLang="en-US" sz="700">
                          <a:latin typeface="Meiryo UI" panose="020B0604030504040204" pitchFamily="34" charset="-128"/>
                          <a:ea typeface="Meiryo UI" panose="020B0604030504040204" pitchFamily="34" charset="-128"/>
                          <a:cs typeface="Meiryo UI" panose="020B0604030504040204" pitchFamily="50" charset="-128"/>
                        </a:rPr>
                        <a:t>形式・容量</a:t>
                      </a:r>
                    </a:p>
                  </a:txBody>
                  <a:tcPr marL="0" marR="0" marT="0"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solidFill>
                      <a:srgbClr val="1E5780"/>
                    </a:solidFill>
                  </a:tcPr>
                </a:tc>
                <a:tc>
                  <a:txBody>
                    <a:bodyPr/>
                    <a:lstStyle/>
                    <a:p>
                      <a:pPr algn="ctr"/>
                      <a:r>
                        <a:rPr kumimoji="1" lang="ja-JP" altLang="en-US" sz="700" dirty="0">
                          <a:latin typeface="Meiryo UI" panose="020B0604030504040204" pitchFamily="34" charset="-128"/>
                          <a:ea typeface="Meiryo UI" panose="020B0604030504040204" pitchFamily="34" charset="-128"/>
                          <a:cs typeface="Meiryo UI" panose="020B0604030504040204" pitchFamily="50" charset="-128"/>
                        </a:rPr>
                        <a:t>アニメーション</a:t>
                      </a:r>
                    </a:p>
                  </a:txBody>
                  <a:tcPr marL="0" marR="0" marT="0"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solidFill>
                      <a:srgbClr val="1E5780"/>
                    </a:solidFill>
                  </a:tcPr>
                </a:tc>
                <a:tc>
                  <a:txBody>
                    <a:bodyPr/>
                    <a:lstStyle/>
                    <a:p>
                      <a:pPr algn="ctr"/>
                      <a:r>
                        <a:rPr kumimoji="1" lang="en-US" altLang="ja-JP" sz="700" dirty="0">
                          <a:latin typeface="Meiryo UI"/>
                          <a:ea typeface="Meiryo UI"/>
                          <a:cs typeface="Meiryo UI" panose="020B0604030504040204" pitchFamily="50" charset="-128"/>
                        </a:rPr>
                        <a:t>ALT</a:t>
                      </a:r>
                    </a:p>
                    <a:p>
                      <a:pPr algn="ctr"/>
                      <a:r>
                        <a:rPr kumimoji="1" lang="ja-JP" altLang="en-US" sz="700">
                          <a:latin typeface="Meiryo UI" panose="020B0604030504040204" pitchFamily="34" charset="-128"/>
                          <a:ea typeface="Meiryo UI" panose="020B0604030504040204" pitchFamily="34" charset="-128"/>
                          <a:cs typeface="Meiryo UI" panose="020B0604030504040204" pitchFamily="50" charset="-128"/>
                        </a:rPr>
                        <a:t>テキスト</a:t>
                      </a:r>
                    </a:p>
                  </a:txBody>
                  <a:tcPr marL="0" marR="0" marT="0"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solidFill>
                      <a:srgbClr val="1E5780"/>
                    </a:solidFill>
                  </a:tcPr>
                </a:tc>
                <a:tc>
                  <a:txBody>
                    <a:bodyPr/>
                    <a:lstStyle/>
                    <a:p>
                      <a:pPr algn="ctr"/>
                      <a:r>
                        <a:rPr kumimoji="1" lang="ja-JP" altLang="en-US" sz="700">
                          <a:latin typeface="Meiryo UI" panose="020B0604030504040204" pitchFamily="34" charset="-128"/>
                          <a:ea typeface="Meiryo UI" panose="020B0604030504040204" pitchFamily="34" charset="-128"/>
                          <a:cs typeface="Meiryo UI" panose="020B0604030504040204" pitchFamily="50" charset="-128"/>
                        </a:rPr>
                        <a:t>備考</a:t>
                      </a:r>
                    </a:p>
                  </a:txBody>
                  <a:tcPr marL="0" marR="0" marT="0"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solidFill>
                      <a:srgbClr val="1E5780"/>
                    </a:solidFill>
                  </a:tcPr>
                </a:tc>
                <a:extLst>
                  <a:ext uri="{0D108BD9-81ED-4DB2-BD59-A6C34878D82A}">
                    <a16:rowId xmlns:a16="http://schemas.microsoft.com/office/drawing/2014/main" val="10000"/>
                  </a:ext>
                </a:extLst>
              </a:tr>
              <a:tr h="4067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dirty="0">
                          <a:solidFill>
                            <a:srgbClr val="1E5780"/>
                          </a:solidFill>
                          <a:latin typeface="Meiryo UI" panose="020B0604030504040204" pitchFamily="34" charset="-128"/>
                          <a:ea typeface="Meiryo UI" panose="020B0604030504040204" pitchFamily="34" charset="-128"/>
                          <a:cs typeface="Meiryo UI" panose="020B0604030504040204" pitchFamily="50" charset="-128"/>
                        </a:rPr>
                        <a:t>トップビルボード（</a:t>
                      </a:r>
                      <a:r>
                        <a:rPr kumimoji="1" lang="en-US" altLang="ja-JP" sz="700" b="1" dirty="0">
                          <a:solidFill>
                            <a:srgbClr val="1E5780"/>
                          </a:solidFill>
                          <a:latin typeface="Meiryo UI" panose="020B0604030504040204" pitchFamily="34" charset="-128"/>
                          <a:ea typeface="Meiryo UI" panose="020B0604030504040204" pitchFamily="34" charset="-128"/>
                          <a:cs typeface="Meiryo UI" panose="020B0604030504040204" pitchFamily="50" charset="-128"/>
                        </a:rPr>
                        <a:t>PC</a:t>
                      </a:r>
                      <a:r>
                        <a:rPr kumimoji="1" lang="ja-JP" altLang="en-US" sz="700" b="1" dirty="0">
                          <a:solidFill>
                            <a:srgbClr val="1E5780"/>
                          </a:solidFill>
                          <a:latin typeface="Meiryo UI" panose="020B0604030504040204" pitchFamily="34" charset="-128"/>
                          <a:ea typeface="Meiryo UI" panose="020B0604030504040204" pitchFamily="34" charset="-128"/>
                          <a:cs typeface="Meiryo UI" panose="020B0604030504040204" pitchFamily="50" charset="-128"/>
                        </a:rPr>
                        <a:t>）</a:t>
                      </a:r>
                      <a:endParaRPr kumimoji="1" lang="en-US" altLang="ja-JP" sz="700" b="1" dirty="0">
                        <a:solidFill>
                          <a:srgbClr val="1E5780"/>
                        </a:solidFill>
                        <a:latin typeface="Meiryo UI" panose="020B0604030504040204" pitchFamily="34" charset="-128"/>
                        <a:ea typeface="Meiryo UI" panose="020B0604030504040204" pitchFamily="34" charset="-128"/>
                        <a:cs typeface="Meiryo UI" panose="020B0604030504040204" pitchFamily="50" charset="-128"/>
                      </a:endParaRPr>
                    </a:p>
                  </a:txBody>
                  <a:tcPr marL="0" marR="0" marT="0"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solidFill>
                      <a:srgbClr val="C5D0DF"/>
                    </a:solidFill>
                  </a:tcPr>
                </a:tc>
                <a:tc>
                  <a:txBody>
                    <a:bodyPr/>
                    <a:lstStyle/>
                    <a:p>
                      <a:pPr algn="ctr"/>
                      <a:r>
                        <a:rPr kumimoji="1" lang="ja-JP" altLang="en-US" sz="700" b="1" dirty="0">
                          <a:solidFill>
                            <a:srgbClr val="1E5780"/>
                          </a:solidFill>
                          <a:latin typeface="Meiryo UI" panose="020B0604030504040204" pitchFamily="34" charset="-128"/>
                          <a:ea typeface="Meiryo UI" panose="020B0604030504040204" pitchFamily="34" charset="-128"/>
                          <a:cs typeface="Meiryo UI" panose="020B0604030504040204" pitchFamily="50" charset="-128"/>
                        </a:rPr>
                        <a:t>　静止画</a:t>
                      </a:r>
                    </a:p>
                  </a:txBody>
                  <a:tcPr marL="0" marR="0" marT="0"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solidFill>
                      <a:srgbClr val="E1E6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dirty="0">
                          <a:solidFill>
                            <a:srgbClr val="1E5780"/>
                          </a:solidFill>
                          <a:latin typeface="Meiryo UI" panose="020B0604030504040204" pitchFamily="34" charset="-128"/>
                          <a:ea typeface="Meiryo UI" panose="020B0604030504040204" pitchFamily="34" charset="-128"/>
                          <a:cs typeface="Meiryo UI" panose="020B0604030504040204" pitchFamily="50" charset="-128"/>
                        </a:rPr>
                        <a:t>970×250 pixel</a:t>
                      </a:r>
                      <a:endParaRPr kumimoji="1" lang="ja-JP" altLang="en-US" sz="700" b="1" dirty="0">
                        <a:solidFill>
                          <a:srgbClr val="1E5780"/>
                        </a:solidFill>
                        <a:latin typeface="Meiryo UI" panose="020B0604030504040204" pitchFamily="34" charset="-128"/>
                        <a:ea typeface="Meiryo UI" panose="020B0604030504040204" pitchFamily="34" charset="-128"/>
                        <a:cs typeface="Meiryo UI" panose="020B0604030504040204" pitchFamily="50" charset="-128"/>
                      </a:endParaRPr>
                    </a:p>
                  </a:txBody>
                  <a:tcPr marL="0" marR="0" marT="0"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solidFill>
                      <a:srgbClr val="E1E6EF"/>
                    </a:solidFill>
                  </a:tcPr>
                </a:tc>
                <a:tc>
                  <a:txBody>
                    <a:bodyPr/>
                    <a:lstStyle/>
                    <a:p>
                      <a:pPr algn="ctr"/>
                      <a:r>
                        <a:rPr kumimoji="1" lang="en-US" altLang="ja-JP" sz="700" b="1" dirty="0">
                          <a:solidFill>
                            <a:srgbClr val="1E5780"/>
                          </a:solidFill>
                          <a:latin typeface="Meiryo UI" panose="020B0604030504040204" pitchFamily="34" charset="-128"/>
                          <a:ea typeface="Meiryo UI" panose="020B0604030504040204" pitchFamily="34" charset="-128"/>
                          <a:cs typeface="Meiryo UI" panose="020B0604030504040204" pitchFamily="50" charset="-128"/>
                        </a:rPr>
                        <a:t>GIF/JPEG/PNG </a:t>
                      </a:r>
                    </a:p>
                    <a:p>
                      <a:pPr algn="ctr"/>
                      <a:r>
                        <a:rPr kumimoji="1" lang="en-US" altLang="ja-JP" sz="700" b="1" dirty="0">
                          <a:solidFill>
                            <a:srgbClr val="1E5780"/>
                          </a:solidFill>
                          <a:latin typeface="Meiryo UI" panose="020B0604030504040204" pitchFamily="34" charset="-128"/>
                          <a:ea typeface="Meiryo UI" panose="020B0604030504040204" pitchFamily="34" charset="-128"/>
                          <a:cs typeface="Meiryo UI" panose="020B0604030504040204" pitchFamily="50" charset="-128"/>
                        </a:rPr>
                        <a:t>150KB</a:t>
                      </a:r>
                      <a:r>
                        <a:rPr kumimoji="1" lang="ja-JP" altLang="en-US" sz="700" b="1" dirty="0">
                          <a:solidFill>
                            <a:srgbClr val="1E5780"/>
                          </a:solidFill>
                          <a:latin typeface="Meiryo UI" panose="020B0604030504040204" pitchFamily="34" charset="-128"/>
                          <a:ea typeface="Meiryo UI" panose="020B0604030504040204" pitchFamily="34" charset="-128"/>
                          <a:cs typeface="Meiryo UI" panose="020B0604030504040204" pitchFamily="50" charset="-128"/>
                        </a:rPr>
                        <a:t>以内</a:t>
                      </a:r>
                    </a:p>
                  </a:txBody>
                  <a:tcPr marL="0" marR="0" marT="0"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dirty="0">
                          <a:solidFill>
                            <a:srgbClr val="1E5780"/>
                          </a:solidFill>
                          <a:latin typeface="Meiryo UI" panose="020B0604030504040204" pitchFamily="34" charset="-128"/>
                          <a:ea typeface="Meiryo UI" panose="020B0604030504040204" pitchFamily="34" charset="-128"/>
                          <a:cs typeface="Meiryo UI" panose="020B0604030504040204" pitchFamily="50" charset="-128"/>
                        </a:rPr>
                        <a:t>不可</a:t>
                      </a:r>
                    </a:p>
                  </a:txBody>
                  <a:tcPr marL="0" marR="0" marT="0"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solidFill>
                      <a:srgbClr val="E1E6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dirty="0">
                          <a:solidFill>
                            <a:srgbClr val="1E5780"/>
                          </a:solidFill>
                          <a:latin typeface="Meiryo UI" panose="020B0604030504040204" pitchFamily="34" charset="-128"/>
                          <a:ea typeface="Meiryo UI" panose="020B0604030504040204" pitchFamily="34" charset="-128"/>
                          <a:cs typeface="Meiryo UI" panose="020B0604030504040204" pitchFamily="50" charset="-128"/>
                        </a:rPr>
                        <a:t>不可</a:t>
                      </a:r>
                    </a:p>
                  </a:txBody>
                  <a:tcPr marL="0" marR="0" marT="0"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solidFill>
                      <a:srgbClr val="E1E6EF"/>
                    </a:solidFill>
                  </a:tcPr>
                </a:tc>
                <a:tc>
                  <a:txBody>
                    <a:bodyPr/>
                    <a:lstStyle/>
                    <a:p>
                      <a:pPr marL="182245" marR="0" lvl="0" indent="0" algn="ctr" defTabSz="914400">
                        <a:lnSpc>
                          <a:spcPct val="100000"/>
                        </a:lnSpc>
                        <a:spcBef>
                          <a:spcPts val="0"/>
                        </a:spcBef>
                        <a:spcAft>
                          <a:spcPts val="0"/>
                        </a:spcAft>
                        <a:buClrTx/>
                        <a:buSzTx/>
                        <a:buNone/>
                        <a:tabLst/>
                        <a:defRPr/>
                      </a:pPr>
                      <a:r>
                        <a:rPr kumimoji="1" lang="en-US" altLang="ja-JP" sz="700" b="1" dirty="0">
                          <a:solidFill>
                            <a:srgbClr val="003963"/>
                          </a:solidFill>
                          <a:latin typeface="Meiryo UI" panose="020B0604030504040204" pitchFamily="34" charset="-128"/>
                          <a:ea typeface="Meiryo UI" panose="020B0604030504040204" pitchFamily="34" charset="-128"/>
                        </a:rPr>
                        <a:t>1</a:t>
                      </a:r>
                      <a:r>
                        <a:rPr kumimoji="1" lang="ja-JP" altLang="en-US" sz="700" b="1" dirty="0">
                          <a:solidFill>
                            <a:srgbClr val="003963"/>
                          </a:solidFill>
                          <a:latin typeface="Meiryo UI" panose="020B0604030504040204" pitchFamily="34" charset="-128"/>
                          <a:ea typeface="Meiryo UI" panose="020B0604030504040204" pitchFamily="34" charset="-128"/>
                        </a:rPr>
                        <a:t>枠</a:t>
                      </a:r>
                      <a:r>
                        <a:rPr kumimoji="1" lang="en-US" altLang="ja-JP" sz="700" b="1" dirty="0">
                          <a:solidFill>
                            <a:srgbClr val="003963"/>
                          </a:solidFill>
                          <a:latin typeface="Meiryo UI" panose="020B0604030504040204" pitchFamily="34" charset="-128"/>
                          <a:ea typeface="Meiryo UI" panose="020B0604030504040204" pitchFamily="34" charset="-128"/>
                        </a:rPr>
                        <a:t>1</a:t>
                      </a:r>
                      <a:r>
                        <a:rPr kumimoji="1" lang="ja-JP" altLang="en-US" sz="700" b="1" dirty="0">
                          <a:solidFill>
                            <a:srgbClr val="003963"/>
                          </a:solidFill>
                          <a:latin typeface="Meiryo UI" panose="020B0604030504040204" pitchFamily="34" charset="-128"/>
                          <a:ea typeface="Meiryo UI" panose="020B0604030504040204" pitchFamily="34" charset="-128"/>
                        </a:rPr>
                        <a:t>クリエイティブ限定</a:t>
                      </a:r>
                      <a:endParaRPr kumimoji="1" lang="en-US" sz="700" b="1" dirty="0">
                        <a:solidFill>
                          <a:srgbClr val="003963"/>
                        </a:solidFill>
                        <a:latin typeface="Meiryo UI" panose="020B0604030504040204" pitchFamily="34" charset="-128"/>
                        <a:ea typeface="Meiryo UI" panose="020B0604030504040204" pitchFamily="34" charset="-128"/>
                      </a:endParaRPr>
                    </a:p>
                  </a:txBody>
                  <a:tcPr marL="37148" marR="37148" marT="37148" marB="37148"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solidFill>
                      <a:schemeClr val="bg1"/>
                    </a:solidFill>
                  </a:tcPr>
                </a:tc>
                <a:extLst>
                  <a:ext uri="{0D108BD9-81ED-4DB2-BD59-A6C34878D82A}">
                    <a16:rowId xmlns:a16="http://schemas.microsoft.com/office/drawing/2014/main" val="1060276118"/>
                  </a:ext>
                </a:extLst>
              </a:tr>
              <a:tr h="4067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dirty="0">
                          <a:solidFill>
                            <a:srgbClr val="1E5780"/>
                          </a:solidFill>
                          <a:latin typeface="Meiryo UI" panose="020B0604030504040204" pitchFamily="34" charset="-128"/>
                          <a:ea typeface="Meiryo UI" panose="020B0604030504040204" pitchFamily="34" charset="-128"/>
                          <a:cs typeface="Meiryo UI" panose="020B0604030504040204" pitchFamily="50" charset="-128"/>
                        </a:rPr>
                        <a:t>トップビルボード（</a:t>
                      </a:r>
                      <a:r>
                        <a:rPr kumimoji="1" lang="en-US" altLang="ja-JP" sz="700" b="1" dirty="0">
                          <a:solidFill>
                            <a:srgbClr val="1E5780"/>
                          </a:solidFill>
                          <a:latin typeface="Meiryo UI" panose="020B0604030504040204" pitchFamily="34" charset="-128"/>
                          <a:ea typeface="Meiryo UI" panose="020B0604030504040204" pitchFamily="34" charset="-128"/>
                          <a:cs typeface="Meiryo UI" panose="020B0604030504040204" pitchFamily="50" charset="-128"/>
                        </a:rPr>
                        <a:t>SP</a:t>
                      </a:r>
                      <a:r>
                        <a:rPr kumimoji="1" lang="ja-JP" altLang="en-US" sz="700" b="1" dirty="0">
                          <a:solidFill>
                            <a:srgbClr val="1E5780"/>
                          </a:solidFill>
                          <a:latin typeface="Meiryo UI" panose="020B0604030504040204" pitchFamily="34" charset="-128"/>
                          <a:ea typeface="Meiryo UI" panose="020B0604030504040204" pitchFamily="34" charset="-128"/>
                          <a:cs typeface="Meiryo UI" panose="020B0604030504040204" pitchFamily="50" charset="-128"/>
                        </a:rPr>
                        <a:t>）　</a:t>
                      </a:r>
                    </a:p>
                  </a:txBody>
                  <a:tcPr marL="0" marR="0" marT="0"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solidFill>
                      <a:srgbClr val="C5D0DF"/>
                    </a:solidFill>
                  </a:tcPr>
                </a:tc>
                <a:tc>
                  <a:txBody>
                    <a:bodyPr/>
                    <a:lstStyle/>
                    <a:p>
                      <a:pPr algn="ctr"/>
                      <a:r>
                        <a:rPr kumimoji="1" lang="ja-JP" altLang="en-US" sz="700" b="1" dirty="0">
                          <a:solidFill>
                            <a:srgbClr val="1E5780"/>
                          </a:solidFill>
                          <a:latin typeface="Meiryo UI" panose="020B0604030504040204" pitchFamily="34" charset="-128"/>
                          <a:ea typeface="Meiryo UI" panose="020B0604030504040204" pitchFamily="34" charset="-128"/>
                          <a:cs typeface="Meiryo UI" panose="020B0604030504040204" pitchFamily="50" charset="-128"/>
                        </a:rPr>
                        <a:t>　静止画</a:t>
                      </a:r>
                    </a:p>
                  </a:txBody>
                  <a:tcPr marL="0" marR="0" marT="0"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solidFill>
                      <a:srgbClr val="E1E6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dirty="0">
                          <a:solidFill>
                            <a:srgbClr val="1E5780"/>
                          </a:solidFill>
                          <a:latin typeface="Meiryo UI" panose="020B0604030504040204" pitchFamily="34" charset="-128"/>
                          <a:ea typeface="Meiryo UI" panose="020B0604030504040204" pitchFamily="34" charset="-128"/>
                          <a:cs typeface="Meiryo UI" panose="020B0604030504040204" pitchFamily="50" charset="-128"/>
                        </a:rPr>
                        <a:t>320×180 pixel</a:t>
                      </a:r>
                      <a:endParaRPr kumimoji="1" lang="ja-JP" altLang="en-US" sz="700" b="1" dirty="0">
                        <a:solidFill>
                          <a:srgbClr val="1E5780"/>
                        </a:solidFill>
                        <a:latin typeface="Meiryo UI" panose="020B0604030504040204" pitchFamily="34" charset="-128"/>
                        <a:ea typeface="Meiryo UI" panose="020B0604030504040204" pitchFamily="34" charset="-128"/>
                        <a:cs typeface="Meiryo UI" panose="020B0604030504040204" pitchFamily="50" charset="-128"/>
                      </a:endParaRPr>
                    </a:p>
                  </a:txBody>
                  <a:tcPr marL="0" marR="0" marT="0"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solidFill>
                      <a:srgbClr val="E1E6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dirty="0">
                          <a:solidFill>
                            <a:srgbClr val="1E5780"/>
                          </a:solidFill>
                          <a:latin typeface="Meiryo UI" panose="020B0604030504040204" pitchFamily="34" charset="-128"/>
                          <a:ea typeface="Meiryo UI" panose="020B0604030504040204" pitchFamily="34" charset="-128"/>
                          <a:cs typeface="Meiryo UI" panose="020B0604030504040204" pitchFamily="50" charset="-128"/>
                        </a:rPr>
                        <a:t>GIF/JPEG/PNG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dirty="0">
                          <a:solidFill>
                            <a:srgbClr val="1E5780"/>
                          </a:solidFill>
                          <a:latin typeface="Meiryo UI" panose="020B0604030504040204" pitchFamily="34" charset="-128"/>
                          <a:ea typeface="Meiryo UI" panose="020B0604030504040204" pitchFamily="34" charset="-128"/>
                          <a:cs typeface="Meiryo UI" panose="020B0604030504040204" pitchFamily="50" charset="-128"/>
                        </a:rPr>
                        <a:t>150KB</a:t>
                      </a:r>
                      <a:r>
                        <a:rPr kumimoji="1" lang="ja-JP" altLang="en-US" sz="700" b="1" dirty="0">
                          <a:solidFill>
                            <a:srgbClr val="1E5780"/>
                          </a:solidFill>
                          <a:latin typeface="Meiryo UI" panose="020B0604030504040204" pitchFamily="34" charset="-128"/>
                          <a:ea typeface="Meiryo UI" panose="020B0604030504040204" pitchFamily="34" charset="-128"/>
                          <a:cs typeface="Meiryo UI" panose="020B0604030504040204" pitchFamily="50" charset="-128"/>
                        </a:rPr>
                        <a:t>以内</a:t>
                      </a:r>
                    </a:p>
                  </a:txBody>
                  <a:tcPr marL="0" marR="0" marT="0"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dirty="0">
                          <a:solidFill>
                            <a:srgbClr val="1E5780"/>
                          </a:solidFill>
                          <a:latin typeface="Meiryo UI" panose="020B0604030504040204" pitchFamily="34" charset="-128"/>
                          <a:ea typeface="Meiryo UI" panose="020B0604030504040204" pitchFamily="34" charset="-128"/>
                          <a:cs typeface="Meiryo UI" panose="020B0604030504040204" pitchFamily="50" charset="-128"/>
                        </a:rPr>
                        <a:t>不可</a:t>
                      </a:r>
                    </a:p>
                  </a:txBody>
                  <a:tcPr marL="0" marR="0" marT="0"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solidFill>
                      <a:srgbClr val="E1E6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dirty="0">
                          <a:solidFill>
                            <a:srgbClr val="1E5780"/>
                          </a:solidFill>
                          <a:latin typeface="Meiryo UI" panose="020B0604030504040204" pitchFamily="34" charset="-128"/>
                          <a:ea typeface="Meiryo UI" panose="020B0604030504040204" pitchFamily="34" charset="-128"/>
                          <a:cs typeface="Meiryo UI" panose="020B0604030504040204" pitchFamily="50" charset="-128"/>
                        </a:rPr>
                        <a:t>不可</a:t>
                      </a:r>
                    </a:p>
                  </a:txBody>
                  <a:tcPr marL="0" marR="0" marT="0" marB="0"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solidFill>
                      <a:srgbClr val="E1E6EF"/>
                    </a:solidFill>
                  </a:tcPr>
                </a:tc>
                <a:tc>
                  <a:txBody>
                    <a:bodyPr/>
                    <a:lstStyle/>
                    <a:p>
                      <a:pPr marL="182245"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dirty="0">
                          <a:solidFill>
                            <a:srgbClr val="003963"/>
                          </a:solidFill>
                          <a:latin typeface="Meiryo UI" panose="020B0604030504040204" pitchFamily="34" charset="-128"/>
                          <a:ea typeface="Meiryo UI" panose="020B0604030504040204" pitchFamily="34" charset="-128"/>
                        </a:rPr>
                        <a:t>1</a:t>
                      </a:r>
                      <a:r>
                        <a:rPr kumimoji="1" lang="ja-JP" altLang="en-US" sz="700" b="1" dirty="0">
                          <a:solidFill>
                            <a:srgbClr val="003963"/>
                          </a:solidFill>
                          <a:latin typeface="Meiryo UI" panose="020B0604030504040204" pitchFamily="34" charset="-128"/>
                          <a:ea typeface="Meiryo UI" panose="020B0604030504040204" pitchFamily="34" charset="-128"/>
                        </a:rPr>
                        <a:t>枠</a:t>
                      </a:r>
                      <a:r>
                        <a:rPr kumimoji="1" lang="en-US" altLang="ja-JP" sz="700" b="1" dirty="0">
                          <a:solidFill>
                            <a:srgbClr val="003963"/>
                          </a:solidFill>
                          <a:latin typeface="Meiryo UI" panose="020B0604030504040204" pitchFamily="34" charset="-128"/>
                          <a:ea typeface="Meiryo UI" panose="020B0604030504040204" pitchFamily="34" charset="-128"/>
                        </a:rPr>
                        <a:t>1</a:t>
                      </a:r>
                      <a:r>
                        <a:rPr kumimoji="1" lang="ja-JP" altLang="en-US" sz="700" b="1" dirty="0">
                          <a:solidFill>
                            <a:srgbClr val="003963"/>
                          </a:solidFill>
                          <a:latin typeface="Meiryo UI" panose="020B0604030504040204" pitchFamily="34" charset="-128"/>
                          <a:ea typeface="Meiryo UI" panose="020B0604030504040204" pitchFamily="34" charset="-128"/>
                        </a:rPr>
                        <a:t>クリエイティブ限定</a:t>
                      </a:r>
                      <a:endParaRPr kumimoji="1" lang="en-US" altLang="ja-JP" sz="700" b="1" dirty="0">
                        <a:solidFill>
                          <a:srgbClr val="003963"/>
                        </a:solidFill>
                        <a:latin typeface="Meiryo UI" panose="020B0604030504040204" pitchFamily="34" charset="-128"/>
                        <a:ea typeface="Meiryo UI" panose="020B0604030504040204" pitchFamily="34" charset="-128"/>
                      </a:endParaRPr>
                    </a:p>
                  </a:txBody>
                  <a:tcPr marL="37148" marR="37148" marT="37148" marB="37148" anchor="ctr">
                    <a:lnL w="6350" cap="flat" cmpd="sng" algn="ctr">
                      <a:solidFill>
                        <a:srgbClr val="16375E"/>
                      </a:solidFill>
                      <a:prstDash val="solid"/>
                      <a:round/>
                      <a:headEnd type="none" w="med" len="med"/>
                      <a:tailEnd type="none" w="med" len="med"/>
                    </a:lnL>
                    <a:lnR w="6350" cap="flat" cmpd="sng" algn="ctr">
                      <a:solidFill>
                        <a:srgbClr val="16375E"/>
                      </a:solidFill>
                      <a:prstDash val="solid"/>
                      <a:round/>
                      <a:headEnd type="none" w="med" len="med"/>
                      <a:tailEnd type="none" w="med" len="med"/>
                    </a:lnR>
                    <a:lnT w="6350" cap="flat" cmpd="sng" algn="ctr">
                      <a:solidFill>
                        <a:srgbClr val="16375E"/>
                      </a:solidFill>
                      <a:prstDash val="solid"/>
                      <a:round/>
                      <a:headEnd type="none" w="med" len="med"/>
                      <a:tailEnd type="none" w="med" len="med"/>
                    </a:lnT>
                    <a:lnB w="6350" cap="flat" cmpd="sng" algn="ctr">
                      <a:solidFill>
                        <a:srgbClr val="16375E"/>
                      </a:solidFill>
                      <a:prstDash val="solid"/>
                      <a:round/>
                      <a:headEnd type="none" w="med" len="med"/>
                      <a:tailEnd type="none" w="med" len="med"/>
                    </a:lnB>
                    <a:solidFill>
                      <a:schemeClr val="bg1"/>
                    </a:solidFill>
                  </a:tcPr>
                </a:tc>
                <a:extLst>
                  <a:ext uri="{0D108BD9-81ED-4DB2-BD59-A6C34878D82A}">
                    <a16:rowId xmlns:a16="http://schemas.microsoft.com/office/drawing/2014/main" val="438956217"/>
                  </a:ext>
                </a:extLst>
              </a:tr>
            </a:tbl>
          </a:graphicData>
        </a:graphic>
      </p:graphicFrame>
      <p:sp>
        <p:nvSpPr>
          <p:cNvPr id="70" name="テキスト ボックス 69">
            <a:extLst>
              <a:ext uri="{FF2B5EF4-FFF2-40B4-BE49-F238E27FC236}">
                <a16:creationId xmlns:a16="http://schemas.microsoft.com/office/drawing/2014/main" id="{82C8660A-4F45-4C7A-9FE2-1255BE552160}"/>
              </a:ext>
            </a:extLst>
          </p:cNvPr>
          <p:cNvSpPr txBox="1"/>
          <p:nvPr/>
        </p:nvSpPr>
        <p:spPr>
          <a:xfrm>
            <a:off x="4346018" y="4662634"/>
            <a:ext cx="1585308" cy="242374"/>
          </a:xfrm>
          <a:prstGeom prst="rect">
            <a:avLst/>
          </a:prstGeom>
          <a:noFill/>
        </p:spPr>
        <p:txBody>
          <a:bodyPr wrap="square" rtlCol="0">
            <a:spAutoFit/>
          </a:bodyPr>
          <a:lstStyle/>
          <a:p>
            <a:pPr defTabSz="742950">
              <a:defRPr/>
            </a:pPr>
            <a:r>
              <a:rPr lang="en-US" altLang="ja-JP" sz="975" b="1" dirty="0">
                <a:solidFill>
                  <a:srgbClr val="000000"/>
                </a:solidFill>
                <a:latin typeface="Century Gothic" panose="020F0302020204030204"/>
                <a:ea typeface="Meiryo UI" panose="020B0604030504040204" pitchFamily="50" charset="-128"/>
              </a:rPr>
              <a:t>SPIRE</a:t>
            </a:r>
            <a:r>
              <a:rPr lang="ja-JP" altLang="en-US" sz="975" b="1" dirty="0">
                <a:solidFill>
                  <a:srgbClr val="000000"/>
                </a:solidFill>
                <a:latin typeface="Century Gothic" panose="020F0302020204030204"/>
                <a:ea typeface="Meiryo UI" panose="020B0604030504040204" pitchFamily="50" charset="-128"/>
              </a:rPr>
              <a:t>トップ画面（</a:t>
            </a:r>
            <a:r>
              <a:rPr lang="en-US" altLang="ja-JP" sz="975" b="1" dirty="0">
                <a:solidFill>
                  <a:srgbClr val="000000"/>
                </a:solidFill>
                <a:latin typeface="Century Gothic" panose="020F0302020204030204"/>
                <a:ea typeface="Meiryo UI" panose="020B0604030504040204" pitchFamily="50" charset="-128"/>
              </a:rPr>
              <a:t>PC</a:t>
            </a:r>
            <a:r>
              <a:rPr lang="ja-JP" altLang="en-US" sz="975" b="1" dirty="0">
                <a:solidFill>
                  <a:srgbClr val="000000"/>
                </a:solidFill>
                <a:latin typeface="Century Gothic" panose="020F0302020204030204"/>
                <a:ea typeface="Meiryo UI" panose="020B0604030504040204" pitchFamily="50" charset="-128"/>
              </a:rPr>
              <a:t>）</a:t>
            </a:r>
            <a:endParaRPr lang="ja-JP" altLang="en-US" sz="975" b="1" dirty="0">
              <a:latin typeface="Meiryo UI"/>
              <a:ea typeface="Meiryo UI"/>
              <a:cs typeface="Meiryo UI" panose="020B0604030504040204" pitchFamily="50" charset="-128"/>
            </a:endParaRPr>
          </a:p>
        </p:txBody>
      </p:sp>
      <p:sp>
        <p:nvSpPr>
          <p:cNvPr id="29" name="タイトル 32">
            <a:extLst>
              <a:ext uri="{FF2B5EF4-FFF2-40B4-BE49-F238E27FC236}">
                <a16:creationId xmlns:a16="http://schemas.microsoft.com/office/drawing/2014/main" id="{3B9ACE2A-4F3A-BE44-A870-ECD92E29D057}"/>
              </a:ext>
            </a:extLst>
          </p:cNvPr>
          <p:cNvSpPr txBox="1">
            <a:spLocks/>
          </p:cNvSpPr>
          <p:nvPr/>
        </p:nvSpPr>
        <p:spPr>
          <a:xfrm>
            <a:off x="397332" y="233818"/>
            <a:ext cx="7905750" cy="460148"/>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 altLang="ja-JP" sz="1900" b="1" dirty="0">
                <a:solidFill>
                  <a:schemeClr val="bg1"/>
                </a:solidFill>
                <a:latin typeface="Meiryo UI" panose="020B0604030504040204" pitchFamily="34" charset="-128"/>
                <a:ea typeface="Meiryo UI" panose="020B0604030504040204" pitchFamily="34" charset="-128"/>
              </a:rPr>
              <a:t>SPIRE</a:t>
            </a:r>
            <a:r>
              <a:rPr lang="ja-JP" altLang="en" sz="1900" b="1">
                <a:solidFill>
                  <a:schemeClr val="bg1"/>
                </a:solidFill>
                <a:latin typeface="Meiryo UI" panose="020B0604030504040204" pitchFamily="34" charset="-128"/>
                <a:ea typeface="Meiryo UI" panose="020B0604030504040204" pitchFamily="34" charset="-128"/>
              </a:rPr>
              <a:t>　</a:t>
            </a:r>
            <a:r>
              <a:rPr lang="ja-JP" altLang="en-US" sz="1900" b="1">
                <a:solidFill>
                  <a:schemeClr val="bg1"/>
                </a:solidFill>
                <a:latin typeface="Meiryo UI" panose="020B0604030504040204" pitchFamily="34" charset="-128"/>
                <a:ea typeface="Meiryo UI" panose="020B0604030504040204" pitchFamily="34" charset="-128"/>
              </a:rPr>
              <a:t>トップビルボードバナー</a:t>
            </a:r>
          </a:p>
          <a:p>
            <a:pPr algn="l"/>
            <a:endParaRPr lang="ja-JP" altLang="en-US" sz="1900" b="1" dirty="0">
              <a:solidFill>
                <a:schemeClr val="bg1"/>
              </a:solidFill>
              <a:latin typeface="Meiryo UI" panose="020B0604030504040204" pitchFamily="34" charset="-128"/>
              <a:ea typeface="Meiryo UI" panose="020B0604030504040204" pitchFamily="34" charset="-128"/>
            </a:endParaRPr>
          </a:p>
        </p:txBody>
      </p:sp>
      <p:sp>
        <p:nvSpPr>
          <p:cNvPr id="27" name="Text Box 16">
            <a:extLst>
              <a:ext uri="{FF2B5EF4-FFF2-40B4-BE49-F238E27FC236}">
                <a16:creationId xmlns:a16="http://schemas.microsoft.com/office/drawing/2014/main" id="{8E38D6BF-AFF4-407E-B49D-9F71EF86F159}"/>
              </a:ext>
            </a:extLst>
          </p:cNvPr>
          <p:cNvSpPr txBox="1">
            <a:spLocks noChangeArrowheads="1"/>
          </p:cNvSpPr>
          <p:nvPr/>
        </p:nvSpPr>
        <p:spPr bwMode="auto">
          <a:xfrm>
            <a:off x="8880815" y="6345683"/>
            <a:ext cx="84029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0" algn="r" eaLnBrk="1" fontAlgn="base" hangingPunct="1">
              <a:spcBef>
                <a:spcPct val="0"/>
              </a:spcBef>
              <a:spcAft>
                <a:spcPct val="0"/>
              </a:spcAft>
              <a:defRPr/>
            </a:pPr>
            <a:r>
              <a:rPr kumimoji="0" lang="en-US" altLang="ja-JP" sz="800" dirty="0">
                <a:solidFill>
                  <a:srgbClr val="C00000"/>
                </a:solidFill>
                <a:latin typeface="Century Gothic"/>
                <a:ea typeface="HGPｺﾞｼｯｸM"/>
              </a:rPr>
              <a:t>2021.12.1</a:t>
            </a:r>
            <a:r>
              <a:rPr kumimoji="0" lang="ja-JP" altLang="en-US" sz="800">
                <a:solidFill>
                  <a:srgbClr val="C00000"/>
                </a:solidFill>
                <a:latin typeface="Century Gothic"/>
                <a:ea typeface="HGPｺﾞｼｯｸM"/>
              </a:rPr>
              <a:t>更新</a:t>
            </a:r>
            <a:endParaRPr kumimoji="0" lang="ja-JP" altLang="en-US" sz="800" b="0" i="0" u="none" strike="noStrike" kern="1200" cap="none" spc="0" normalizeH="0" baseline="0" noProof="0" dirty="0">
              <a:ln>
                <a:noFill/>
              </a:ln>
              <a:solidFill>
                <a:srgbClr val="C00000"/>
              </a:solidFill>
              <a:effectLst/>
              <a:uLnTx/>
              <a:uFillTx/>
              <a:latin typeface="Century Gothic"/>
              <a:ea typeface="HGPｺﾞｼｯｸM"/>
              <a:cs typeface="+mn-cs"/>
            </a:endParaRPr>
          </a:p>
        </p:txBody>
      </p:sp>
    </p:spTree>
    <p:extLst>
      <p:ext uri="{BB962C8B-B14F-4D97-AF65-F5344CB8AC3E}">
        <p14:creationId xmlns:p14="http://schemas.microsoft.com/office/powerpoint/2010/main" val="38230517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FA7EE8F-EB25-41B4-8986-8587F2B22F15}"/>
              </a:ext>
            </a:extLst>
          </p:cNvPr>
          <p:cNvSpPr txBox="1"/>
          <p:nvPr/>
        </p:nvSpPr>
        <p:spPr>
          <a:xfrm>
            <a:off x="176812" y="3429000"/>
            <a:ext cx="9552374" cy="707886"/>
          </a:xfrm>
          <a:prstGeom prst="rect">
            <a:avLst/>
          </a:prstGeom>
          <a:noFill/>
        </p:spPr>
        <p:txBody>
          <a:bodyPr wrap="square" lIns="91440" tIns="45720" rIns="91440" bIns="45720" rtlCol="0" anchor="t">
            <a:spAutoFit/>
          </a:bodyPr>
          <a:lstStyle/>
          <a:p>
            <a:pPr algn="ctr"/>
            <a:r>
              <a:rPr lang="ja-JP" altLang="en-US" sz="4000" b="1" kern="300" spc="100" dirty="0">
                <a:solidFill>
                  <a:srgbClr val="00253C"/>
                </a:solidFill>
                <a:latin typeface="ＭＳ Ｐゴシック"/>
                <a:ea typeface="ＭＳ Ｐゴシック"/>
              </a:rPr>
              <a:t>日経電子版オンラインセミナー</a:t>
            </a:r>
          </a:p>
        </p:txBody>
      </p:sp>
      <p:pic>
        <p:nvPicPr>
          <p:cNvPr id="8" name="図 7">
            <a:extLst>
              <a:ext uri="{FF2B5EF4-FFF2-40B4-BE49-F238E27FC236}">
                <a16:creationId xmlns:a16="http://schemas.microsoft.com/office/drawing/2014/main" id="{8CA7C1E1-E8B8-426A-B52C-0648646ACC7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96617" y="1226251"/>
            <a:ext cx="7712765" cy="2101728"/>
          </a:xfrm>
          <a:prstGeom prst="rect">
            <a:avLst/>
          </a:prstGeom>
        </p:spPr>
      </p:pic>
      <p:sp>
        <p:nvSpPr>
          <p:cNvPr id="5" name="テキスト ボックス 4">
            <a:extLst>
              <a:ext uri="{FF2B5EF4-FFF2-40B4-BE49-F238E27FC236}">
                <a16:creationId xmlns:a16="http://schemas.microsoft.com/office/drawing/2014/main" id="{AE4630DA-1DA8-D94B-89F6-9BD73CB3D89E}"/>
              </a:ext>
            </a:extLst>
          </p:cNvPr>
          <p:cNvSpPr txBox="1"/>
          <p:nvPr/>
        </p:nvSpPr>
        <p:spPr>
          <a:xfrm>
            <a:off x="4952999" y="6282395"/>
            <a:ext cx="4956312" cy="215444"/>
          </a:xfrm>
          <a:prstGeom prst="rect">
            <a:avLst/>
          </a:prstGeom>
          <a:noFill/>
        </p:spPr>
        <p:txBody>
          <a:bodyPr wrap="square">
            <a:spAutoFit/>
          </a:bodyPr>
          <a:lstStyle/>
          <a:p>
            <a:pPr lvl="0" algn="r" fontAlgn="base">
              <a:spcBef>
                <a:spcPct val="0"/>
              </a:spcBef>
              <a:spcAft>
                <a:spcPct val="0"/>
              </a:spcAft>
              <a:defRPr/>
            </a:pPr>
            <a:r>
              <a:rPr kumimoji="0" lang="en-US" altLang="ja-JP" sz="800" dirty="0">
                <a:solidFill>
                  <a:srgbClr val="C00000"/>
                </a:solidFill>
                <a:latin typeface="Century Gothic"/>
                <a:ea typeface="HGPｺﾞｼｯｸM"/>
              </a:rPr>
              <a:t>2021.12.1</a:t>
            </a:r>
            <a:r>
              <a:rPr kumimoji="0" lang="ja-JP" altLang="en-US" sz="800">
                <a:solidFill>
                  <a:srgbClr val="C00000"/>
                </a:solidFill>
                <a:latin typeface="Century Gothic"/>
                <a:ea typeface="HGPｺﾞｼｯｸM"/>
              </a:rPr>
              <a:t>更新</a:t>
            </a:r>
            <a:endParaRPr kumimoji="0" lang="ja-JP" altLang="en-US" sz="800" dirty="0">
              <a:solidFill>
                <a:srgbClr val="C00000"/>
              </a:solidFill>
              <a:latin typeface="Century Gothic"/>
              <a:ea typeface="HGPｺﾞｼｯｸM"/>
            </a:endParaRPr>
          </a:p>
        </p:txBody>
      </p:sp>
    </p:spTree>
    <p:extLst>
      <p:ext uri="{BB962C8B-B14F-4D97-AF65-F5344CB8AC3E}">
        <p14:creationId xmlns:p14="http://schemas.microsoft.com/office/powerpoint/2010/main" val="17605282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a:extLst>
              <a:ext uri="{FF2B5EF4-FFF2-40B4-BE49-F238E27FC236}">
                <a16:creationId xmlns:a16="http://schemas.microsoft.com/office/drawing/2014/main" id="{FE86528D-395A-4EE3-A229-B831DA272A69}"/>
              </a:ext>
            </a:extLst>
          </p:cNvPr>
          <p:cNvGrpSpPr/>
          <p:nvPr/>
        </p:nvGrpSpPr>
        <p:grpSpPr>
          <a:xfrm>
            <a:off x="3564505" y="328512"/>
            <a:ext cx="1035861" cy="226480"/>
            <a:chOff x="2302394" y="280659"/>
            <a:chExt cx="1008968" cy="226480"/>
          </a:xfrm>
        </p:grpSpPr>
        <p:sp>
          <p:nvSpPr>
            <p:cNvPr id="22" name="角丸四角形 5">
              <a:extLst>
                <a:ext uri="{FF2B5EF4-FFF2-40B4-BE49-F238E27FC236}">
                  <a16:creationId xmlns:a16="http://schemas.microsoft.com/office/drawing/2014/main" id="{5111FE66-4F4C-4FB2-9562-64114C93E31E}"/>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23" name="テキスト ボックス 22">
              <a:extLst>
                <a:ext uri="{FF2B5EF4-FFF2-40B4-BE49-F238E27FC236}">
                  <a16:creationId xmlns:a16="http://schemas.microsoft.com/office/drawing/2014/main" id="{636B66D3-2631-491D-B7D4-89E6CFB8138F}"/>
                </a:ext>
              </a:extLst>
            </p:cNvPr>
            <p:cNvSpPr txBox="1"/>
            <p:nvPr/>
          </p:nvSpPr>
          <p:spPr>
            <a:xfrm>
              <a:off x="2302394" y="280659"/>
              <a:ext cx="1008968" cy="223138"/>
            </a:xfrm>
            <a:prstGeom prst="rect">
              <a:avLst/>
            </a:prstGeom>
            <a:noFill/>
          </p:spPr>
          <p:txBody>
            <a:bodyPr wrap="none" rtlCol="0">
              <a:spAutoFit/>
            </a:bodyPr>
            <a:lstStyle/>
            <a:p>
              <a:pPr algn="ctr"/>
              <a:r>
                <a:rPr kumimoji="1" lang="ja-JP" altLang="en-US" sz="850" b="1" dirty="0">
                  <a:solidFill>
                    <a:srgbClr val="00253C"/>
                  </a:solidFill>
                  <a:latin typeface="+mn-ea"/>
                  <a:cs typeface="メイリオ" panose="020B0604030504040204" pitchFamily="50" charset="-128"/>
                </a:rPr>
                <a:t>オンラインセミナー</a:t>
              </a:r>
            </a:p>
          </p:txBody>
        </p:sp>
      </p:grpSp>
      <p:sp>
        <p:nvSpPr>
          <p:cNvPr id="18" name="コンテンツ プレースホルダー 2">
            <a:extLst>
              <a:ext uri="{FF2B5EF4-FFF2-40B4-BE49-F238E27FC236}">
                <a16:creationId xmlns:a16="http://schemas.microsoft.com/office/drawing/2014/main" id="{8D8B5C94-6822-4256-B8A5-DF73869885CD}"/>
              </a:ext>
            </a:extLst>
          </p:cNvPr>
          <p:cNvSpPr txBox="1">
            <a:spLocks/>
          </p:cNvSpPr>
          <p:nvPr/>
        </p:nvSpPr>
        <p:spPr>
          <a:xfrm>
            <a:off x="272480" y="908720"/>
            <a:ext cx="9408021" cy="5253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400" dirty="0">
                <a:latin typeface="Meiryo UI" panose="020B0604030504040204" pitchFamily="50" charset="-128"/>
                <a:ea typeface="Meiryo UI" panose="020B0604030504040204" pitchFamily="50" charset="-128"/>
              </a:rPr>
              <a:t>ライブ版では</a:t>
            </a:r>
            <a:r>
              <a:rPr lang="en-US" altLang="ja-JP" sz="1400" dirty="0">
                <a:latin typeface="Meiryo UI" panose="020B0604030504040204" pitchFamily="50" charset="-128"/>
                <a:ea typeface="Meiryo UI" panose="020B0604030504040204" pitchFamily="50" charset="-128"/>
              </a:rPr>
              <a:t>Zoom</a:t>
            </a:r>
            <a:r>
              <a:rPr lang="ja-JP" altLang="en-US" sz="1400" dirty="0">
                <a:latin typeface="Meiryo UI" panose="020B0604030504040204" pitchFamily="50" charset="-128"/>
                <a:ea typeface="Meiryo UI" panose="020B0604030504040204" pitchFamily="50" charset="-128"/>
              </a:rPr>
              <a:t>ウェビナーの対応も可能。講師の遠隔登壇にも対応いたします。</a:t>
            </a:r>
            <a:endParaRPr lang="en-US" altLang="ja-JP" sz="1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ja-JP" altLang="en-US" sz="1400" dirty="0">
                <a:latin typeface="Meiryo UI" panose="020B0604030504040204" pitchFamily="50" charset="-128"/>
                <a:ea typeface="Meiryo UI" panose="020B0604030504040204" pitchFamily="50" charset="-128"/>
              </a:rPr>
              <a:t>お申込みからセミナー開催までおよそ</a:t>
            </a:r>
            <a:r>
              <a:rPr lang="en-US" altLang="ja-JP" sz="1400" b="1" dirty="0">
                <a:solidFill>
                  <a:srgbClr val="DA5121"/>
                </a:solidFill>
                <a:latin typeface="Meiryo UI" panose="020B0604030504040204" pitchFamily="50" charset="-128"/>
                <a:ea typeface="Meiryo UI" panose="020B0604030504040204" pitchFamily="50" charset="-128"/>
              </a:rPr>
              <a:t>2</a:t>
            </a:r>
            <a:r>
              <a:rPr lang="ja-JP" altLang="en-US" sz="1400" b="1" dirty="0">
                <a:solidFill>
                  <a:srgbClr val="DA5121"/>
                </a:solidFill>
                <a:latin typeface="Meiryo UI" panose="020B0604030504040204" pitchFamily="50" charset="-128"/>
                <a:ea typeface="Meiryo UI" panose="020B0604030504040204" pitchFamily="50" charset="-128"/>
              </a:rPr>
              <a:t>カ月</a:t>
            </a:r>
            <a:r>
              <a:rPr lang="ja-JP" altLang="en-US" sz="1400" dirty="0">
                <a:latin typeface="Meiryo UI" panose="020B0604030504040204" pitchFamily="50" charset="-128"/>
                <a:ea typeface="Meiryo UI" panose="020B0604030504040204" pitchFamily="50" charset="-128"/>
              </a:rPr>
              <a:t>をご想定ください。</a:t>
            </a:r>
            <a:endParaRPr lang="en-US" altLang="ja-JP" sz="1400" dirty="0">
              <a:latin typeface="Meiryo UI" panose="020B0604030504040204" pitchFamily="50" charset="-128"/>
              <a:ea typeface="Meiryo UI" panose="020B0604030504040204" pitchFamily="50" charset="-128"/>
            </a:endParaRPr>
          </a:p>
        </p:txBody>
      </p:sp>
      <p:graphicFrame>
        <p:nvGraphicFramePr>
          <p:cNvPr id="20" name="表 19">
            <a:extLst>
              <a:ext uri="{FF2B5EF4-FFF2-40B4-BE49-F238E27FC236}">
                <a16:creationId xmlns:a16="http://schemas.microsoft.com/office/drawing/2014/main" id="{2F2453EE-7FF5-4962-B7C2-FD7FEDEB4B76}"/>
              </a:ext>
            </a:extLst>
          </p:cNvPr>
          <p:cNvGraphicFramePr>
            <a:graphicFrameLocks noGrp="1"/>
          </p:cNvGraphicFramePr>
          <p:nvPr>
            <p:extLst>
              <p:ext uri="{D42A27DB-BD31-4B8C-83A1-F6EECF244321}">
                <p14:modId xmlns:p14="http://schemas.microsoft.com/office/powerpoint/2010/main" val="505391051"/>
              </p:ext>
            </p:extLst>
          </p:nvPr>
        </p:nvGraphicFramePr>
        <p:xfrm>
          <a:off x="283459" y="1430060"/>
          <a:ext cx="9397042" cy="4953000"/>
        </p:xfrm>
        <a:graphic>
          <a:graphicData uri="http://schemas.openxmlformats.org/drawingml/2006/table">
            <a:tbl>
              <a:tblPr firstRow="1" bandRow="1">
                <a:tableStyleId>{2D5ABB26-0587-4C30-8999-92F81FD0307C}</a:tableStyleId>
              </a:tblPr>
              <a:tblGrid>
                <a:gridCol w="2169171">
                  <a:extLst>
                    <a:ext uri="{9D8B030D-6E8A-4147-A177-3AD203B41FA5}">
                      <a16:colId xmlns:a16="http://schemas.microsoft.com/office/drawing/2014/main" val="962082608"/>
                    </a:ext>
                  </a:extLst>
                </a:gridCol>
                <a:gridCol w="2529351">
                  <a:extLst>
                    <a:ext uri="{9D8B030D-6E8A-4147-A177-3AD203B41FA5}">
                      <a16:colId xmlns:a16="http://schemas.microsoft.com/office/drawing/2014/main" val="1183609212"/>
                    </a:ext>
                  </a:extLst>
                </a:gridCol>
                <a:gridCol w="2349260">
                  <a:extLst>
                    <a:ext uri="{9D8B030D-6E8A-4147-A177-3AD203B41FA5}">
                      <a16:colId xmlns:a16="http://schemas.microsoft.com/office/drawing/2014/main" val="310486618"/>
                    </a:ext>
                  </a:extLst>
                </a:gridCol>
                <a:gridCol w="2349260">
                  <a:extLst>
                    <a:ext uri="{9D8B030D-6E8A-4147-A177-3AD203B41FA5}">
                      <a16:colId xmlns:a16="http://schemas.microsoft.com/office/drawing/2014/main" val="2929614752"/>
                    </a:ext>
                  </a:extLst>
                </a:gridCol>
              </a:tblGrid>
              <a:tr h="287075">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solidFill>
                      <a:srgbClr val="E2E5EF"/>
                    </a:solidFill>
                  </a:tcPr>
                </a:tc>
                <a:tc>
                  <a:txBody>
                    <a:bodyPr/>
                    <a:lstStyle/>
                    <a:p>
                      <a:pPr algn="ctr"/>
                      <a:r>
                        <a:rPr kumimoji="1" lang="ja-JP" altLang="en-US" sz="1400" dirty="0">
                          <a:solidFill>
                            <a:schemeClr val="bg1"/>
                          </a:solidFill>
                          <a:latin typeface="Meiryo UI" panose="020B0604030504040204" pitchFamily="50" charset="-128"/>
                          <a:ea typeface="Meiryo UI" panose="020B0604030504040204" pitchFamily="50" charset="-128"/>
                        </a:rPr>
                        <a:t>オンデマンド版</a:t>
                      </a:r>
                      <a:endParaRPr kumimoji="1" lang="ja-JP" altLang="en-US" sz="1400" b="0" dirty="0">
                        <a:solidFill>
                          <a:schemeClr val="bg1"/>
                        </a:solidFill>
                        <a:latin typeface="Meiryo UI" panose="020B0604030504040204" pitchFamily="50" charset="-128"/>
                        <a:ea typeface="Meiryo UI" panose="020B0604030504040204" pitchFamily="50" charset="-128"/>
                      </a:endParaRPr>
                    </a:p>
                  </a:txBody>
                  <a:tcP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solidFill>
                      <a:srgbClr val="205580"/>
                    </a:solidFill>
                  </a:tcPr>
                </a:tc>
                <a:tc>
                  <a:txBody>
                    <a:bodyPr/>
                    <a:lstStyle/>
                    <a:p>
                      <a:pPr algn="ctr"/>
                      <a:r>
                        <a:rPr kumimoji="1" lang="ja-JP" altLang="en-US" sz="1400" dirty="0">
                          <a:solidFill>
                            <a:schemeClr val="bg1"/>
                          </a:solidFill>
                          <a:latin typeface="Meiryo UI" panose="020B0604030504040204" pitchFamily="50" charset="-128"/>
                          <a:ea typeface="Meiryo UI" panose="020B0604030504040204" pitchFamily="50" charset="-128"/>
                        </a:rPr>
                        <a:t>ライブ版</a:t>
                      </a:r>
                      <a:endParaRPr kumimoji="1" lang="ja-JP" altLang="en-US" sz="1400" b="0" dirty="0">
                        <a:solidFill>
                          <a:schemeClr val="bg1"/>
                        </a:solidFill>
                        <a:latin typeface="Meiryo UI" panose="020B0604030504040204" pitchFamily="50" charset="-128"/>
                        <a:ea typeface="Meiryo UI" panose="020B0604030504040204" pitchFamily="50" charset="-128"/>
                      </a:endParaRPr>
                    </a:p>
                  </a:txBody>
                  <a:tcP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solidFill>
                      <a:srgbClr val="205580"/>
                    </a:solidFill>
                  </a:tcPr>
                </a:tc>
                <a:tc>
                  <a:txBody>
                    <a:bodyPr/>
                    <a:lstStyle/>
                    <a:p>
                      <a:pPr algn="ctr"/>
                      <a:r>
                        <a:rPr kumimoji="1" lang="ja-JP" altLang="en-US" sz="1400" dirty="0">
                          <a:solidFill>
                            <a:schemeClr val="bg1"/>
                          </a:solidFill>
                          <a:latin typeface="Meiryo UI" panose="020B0604030504040204" pitchFamily="50" charset="-128"/>
                          <a:ea typeface="Meiryo UI" panose="020B0604030504040204" pitchFamily="50" charset="-128"/>
                        </a:rPr>
                        <a:t>ライブ版［</a:t>
                      </a:r>
                      <a:r>
                        <a:rPr kumimoji="1" lang="en-US" altLang="ja-JP" sz="1400" dirty="0">
                          <a:solidFill>
                            <a:schemeClr val="bg1"/>
                          </a:solidFill>
                          <a:latin typeface="Meiryo UI" panose="020B0604030504040204" pitchFamily="50" charset="-128"/>
                          <a:ea typeface="Meiryo UI" panose="020B0604030504040204" pitchFamily="50" charset="-128"/>
                        </a:rPr>
                        <a:t>Zoom</a:t>
                      </a:r>
                      <a:r>
                        <a:rPr kumimoji="1" lang="ja-JP" altLang="en-US" sz="1400" dirty="0">
                          <a:solidFill>
                            <a:schemeClr val="bg1"/>
                          </a:solidFill>
                          <a:latin typeface="Meiryo UI" panose="020B0604030504040204" pitchFamily="50" charset="-128"/>
                          <a:ea typeface="Meiryo UI" panose="020B0604030504040204" pitchFamily="50" charset="-128"/>
                        </a:rPr>
                        <a:t>］</a:t>
                      </a:r>
                      <a:endParaRPr kumimoji="1" lang="ja-JP" altLang="en-US" sz="1400" b="0" dirty="0">
                        <a:solidFill>
                          <a:schemeClr val="bg1"/>
                        </a:solidFill>
                        <a:latin typeface="Meiryo UI" panose="020B0604030504040204" pitchFamily="50" charset="-128"/>
                        <a:ea typeface="Meiryo UI" panose="020B0604030504040204" pitchFamily="50" charset="-128"/>
                      </a:endParaRPr>
                    </a:p>
                  </a:txBody>
                  <a:tcP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solidFill>
                      <a:srgbClr val="205580"/>
                    </a:solidFill>
                  </a:tcPr>
                </a:tc>
                <a:extLst>
                  <a:ext uri="{0D108BD9-81ED-4DB2-BD59-A6C34878D82A}">
                    <a16:rowId xmlns:a16="http://schemas.microsoft.com/office/drawing/2014/main" val="317025474"/>
                  </a:ext>
                </a:extLst>
              </a:tr>
              <a:tr h="258367">
                <a:tc>
                  <a:txBody>
                    <a:bodyPr/>
                    <a:lstStyle/>
                    <a:p>
                      <a:pPr algn="ctr"/>
                      <a:r>
                        <a:rPr kumimoji="1" lang="ja-JP" altLang="en-US" sz="1200" dirty="0">
                          <a:latin typeface="Meiryo UI" panose="020B0604030504040204" pitchFamily="50" charset="-128"/>
                          <a:ea typeface="Meiryo UI" panose="020B0604030504040204" pitchFamily="50" charset="-128"/>
                        </a:rPr>
                        <a:t>主催</a:t>
                      </a:r>
                    </a:p>
                  </a:txBody>
                  <a:tcP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solidFill>
                      <a:srgbClr val="E2E5EF"/>
                    </a:solidFill>
                  </a:tcPr>
                </a:tc>
                <a:tc gridSpan="3">
                  <a:txBody>
                    <a:bodyPr/>
                    <a:lstStyle/>
                    <a:p>
                      <a:pPr algn="ctr"/>
                      <a:r>
                        <a:rPr kumimoji="1" lang="ja-JP" altLang="en-US" sz="1200" dirty="0">
                          <a:latin typeface="Meiryo UI" panose="020B0604030504040204" pitchFamily="50" charset="-128"/>
                          <a:ea typeface="Meiryo UI" panose="020B0604030504040204" pitchFamily="50" charset="-128"/>
                        </a:rPr>
                        <a:t>日本経済新聞社 デジタル事業 メディアビジネスユニット</a:t>
                      </a: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tc hMerge="1">
                  <a:txBody>
                    <a:bodyPr/>
                    <a:lstStyle/>
                    <a:p>
                      <a:pPr algn="l"/>
                      <a:endParaRPr kumimoji="1" lang="en-US" altLang="ja-JP"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9164541"/>
                  </a:ext>
                </a:extLst>
              </a:tr>
              <a:tr h="258367">
                <a:tc>
                  <a:txBody>
                    <a:bodyPr/>
                    <a:lstStyle/>
                    <a:p>
                      <a:pPr algn="ctr"/>
                      <a:r>
                        <a:rPr kumimoji="1" lang="ja-JP" altLang="en-US" sz="1200" dirty="0">
                          <a:latin typeface="Meiryo UI" panose="020B0604030504040204" pitchFamily="50" charset="-128"/>
                          <a:ea typeface="Meiryo UI" panose="020B0604030504040204" pitchFamily="50" charset="-128"/>
                        </a:rPr>
                        <a:t>協賛</a:t>
                      </a:r>
                    </a:p>
                  </a:txBody>
                  <a:tcP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solidFill>
                      <a:srgbClr val="E2E5EF"/>
                    </a:solidFill>
                  </a:tcPr>
                </a:tc>
                <a:tc gridSpan="3">
                  <a:txBody>
                    <a:bodyPr/>
                    <a:lstStyle/>
                    <a:p>
                      <a:pPr algn="ctr"/>
                      <a:r>
                        <a:rPr kumimoji="1" lang="ja-JP" altLang="en-US" sz="1200" dirty="0">
                          <a:latin typeface="Meiryo UI" panose="020B0604030504040204" pitchFamily="50" charset="-128"/>
                          <a:ea typeface="Meiryo UI" panose="020B0604030504040204" pitchFamily="50" charset="-128"/>
                        </a:rPr>
                        <a:t>協賛社様</a:t>
                      </a: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tc hMerge="1">
                  <a:txBody>
                    <a:bodyPr/>
                    <a:lstStyle/>
                    <a:p>
                      <a:pPr algn="l"/>
                      <a:endParaRPr kumimoji="1"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537112"/>
                  </a:ext>
                </a:extLst>
              </a:tr>
              <a:tr h="258367">
                <a:tc>
                  <a:txBody>
                    <a:bodyPr/>
                    <a:lstStyle/>
                    <a:p>
                      <a:pPr algn="ctr"/>
                      <a:r>
                        <a:rPr kumimoji="1" lang="ja-JP" altLang="en-US" sz="1200" dirty="0">
                          <a:latin typeface="Meiryo UI" panose="020B0604030504040204" pitchFamily="50" charset="-128"/>
                          <a:ea typeface="Meiryo UI" panose="020B0604030504040204" pitchFamily="50" charset="-128"/>
                        </a:rPr>
                        <a:t>リード提供数（申込者数）</a:t>
                      </a:r>
                    </a:p>
                  </a:txBody>
                  <a:tcP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solidFill>
                      <a:srgbClr val="E2E5EF"/>
                    </a:solidFill>
                  </a:tcPr>
                </a:tc>
                <a:tc gridSpan="3">
                  <a:txBody>
                    <a:bodyPr/>
                    <a:lstStyle/>
                    <a:p>
                      <a:pPr algn="ctr"/>
                      <a:r>
                        <a:rPr kumimoji="1" lang="en-US" altLang="ja-JP" sz="1200" dirty="0">
                          <a:latin typeface="Meiryo UI" panose="020B0604030504040204" pitchFamily="50" charset="-128"/>
                          <a:ea typeface="Meiryo UI" panose="020B0604030504040204" pitchFamily="50" charset="-128"/>
                        </a:rPr>
                        <a:t>400</a:t>
                      </a:r>
                      <a:r>
                        <a:rPr kumimoji="1" lang="zh-CN" altLang="en-US" sz="1200" dirty="0">
                          <a:latin typeface="Meiryo UI" panose="020B0604030504040204" pitchFamily="50" charset="-128"/>
                          <a:ea typeface="Meiryo UI" panose="020B0604030504040204" pitchFamily="50" charset="-128"/>
                        </a:rPr>
                        <a:t>名（想定</a:t>
                      </a:r>
                      <a:r>
                        <a:rPr kumimoji="1" lang="en-US" altLang="zh-CN"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案件テーマによる</a:t>
                      </a:r>
                      <a:r>
                        <a:rPr kumimoji="1" lang="zh-CN" altLang="en-US" sz="120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事前登録制</a:t>
                      </a:r>
                      <a:endParaRPr kumimoji="1" lang="ja-JP" altLang="en-US" sz="1200" dirty="0">
                        <a:latin typeface="Meiryo UI" panose="020B0604030504040204" pitchFamily="50" charset="-128"/>
                        <a:ea typeface="Meiryo UI" panose="020B0604030504040204" pitchFamily="50" charset="-128"/>
                      </a:endParaRP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55490208"/>
                  </a:ext>
                </a:extLst>
              </a:tr>
              <a:tr h="775102">
                <a:tc>
                  <a:txBody>
                    <a:bodyPr/>
                    <a:lstStyle/>
                    <a:p>
                      <a:pPr algn="ctr"/>
                      <a:r>
                        <a:rPr kumimoji="1" lang="ja-JP" altLang="en-US" sz="1200" dirty="0">
                          <a:latin typeface="Meiryo UI" panose="020B0604030504040204" pitchFamily="50" charset="-128"/>
                          <a:ea typeface="Meiryo UI" panose="020B0604030504040204" pitchFamily="50" charset="-128"/>
                        </a:rPr>
                        <a:t>特徴</a:t>
                      </a: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solidFill>
                      <a:srgbClr val="E2E5EF"/>
                    </a:solidFill>
                  </a:tcPr>
                </a:tc>
                <a:tc>
                  <a:txBody>
                    <a:bodyPr/>
                    <a:lstStyle/>
                    <a:p>
                      <a:pPr algn="l"/>
                      <a:r>
                        <a:rPr kumimoji="1" lang="ja-JP" altLang="en-US" sz="1200" dirty="0">
                          <a:latin typeface="Meiryo UI" panose="020B0604030504040204" pitchFamily="50" charset="-128"/>
                          <a:ea typeface="Meiryo UI" panose="020B0604030504040204" pitchFamily="50" charset="-128"/>
                        </a:rPr>
                        <a:t>視聴者が都合がつく時間にじっくり見て、内容への理解を深めてもらいたい。</a:t>
                      </a: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tc>
                  <a:txBody>
                    <a:bodyPr/>
                    <a:lstStyle/>
                    <a:p>
                      <a:pPr algn="l"/>
                      <a:r>
                        <a:rPr kumimoji="1" lang="ja-JP" altLang="en-US" sz="1200" dirty="0">
                          <a:latin typeface="Meiryo UI" panose="020B0604030504040204" pitchFamily="50" charset="-128"/>
                          <a:ea typeface="Meiryo UI" panose="020B0604030504040204" pitchFamily="50" charset="-128"/>
                        </a:rPr>
                        <a:t>同じ時間により多くの方に視聴してほしい。リアルのイベントのようにこの時間にしか視聴できないという限定感が希望</a:t>
                      </a:r>
                      <a:endParaRPr kumimoji="1" lang="en-US" altLang="ja-JP" sz="1200" dirty="0">
                        <a:latin typeface="Meiryo UI" panose="020B0604030504040204" pitchFamily="50" charset="-128"/>
                        <a:ea typeface="Meiryo UI" panose="020B0604030504040204" pitchFamily="50" charset="-128"/>
                      </a:endParaRP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tc>
                  <a:txBody>
                    <a:bodyPr/>
                    <a:lstStyle/>
                    <a:p>
                      <a:pPr algn="l"/>
                      <a:r>
                        <a:rPr kumimoji="1" lang="ja-JP" altLang="en-US" sz="1200" dirty="0">
                          <a:latin typeface="Meiryo UI" panose="020B0604030504040204" pitchFamily="50" charset="-128"/>
                          <a:ea typeface="Meiryo UI" panose="020B0604030504040204" pitchFamily="50" charset="-128"/>
                        </a:rPr>
                        <a:t>セミナー内での簡易アンケートの実施、視聴者の質問に回答など双方向型のセミナーで理解促進を図りたい。</a:t>
                      </a: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extLst>
                  <a:ext uri="{0D108BD9-81ED-4DB2-BD59-A6C34878D82A}">
                    <a16:rowId xmlns:a16="http://schemas.microsoft.com/office/drawing/2014/main" val="1305770324"/>
                  </a:ext>
                </a:extLst>
              </a:tr>
              <a:tr h="430612">
                <a:tc>
                  <a:txBody>
                    <a:bodyPr/>
                    <a:lstStyle/>
                    <a:p>
                      <a:pPr algn="ctr"/>
                      <a:r>
                        <a:rPr kumimoji="1" lang="ja-JP" altLang="en-US" sz="1200" dirty="0">
                          <a:latin typeface="Meiryo UI" panose="020B0604030504040204" pitchFamily="50" charset="-128"/>
                          <a:ea typeface="Meiryo UI" panose="020B0604030504040204" pitchFamily="50" charset="-128"/>
                        </a:rPr>
                        <a:t>セミナー視聴ページ</a:t>
                      </a: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solidFill>
                      <a:srgbClr val="E2E5EF"/>
                    </a:solidFill>
                  </a:tcPr>
                </a:tc>
                <a:tc>
                  <a:txBody>
                    <a:bodyPr/>
                    <a:lstStyle/>
                    <a:p>
                      <a:pPr algn="ctr"/>
                      <a:r>
                        <a:rPr kumimoji="1" lang="ja-JP" altLang="en-US" sz="1200" dirty="0">
                          <a:latin typeface="Meiryo UI" panose="020B0604030504040204" pitchFamily="50" charset="-128"/>
                          <a:ea typeface="Meiryo UI" panose="020B0604030504040204" pitchFamily="50" charset="-128"/>
                        </a:rPr>
                        <a:t>あり</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（日経</a:t>
                      </a:r>
                      <a:r>
                        <a:rPr kumimoji="1" lang="en-US" altLang="ja-JP" sz="1200" dirty="0">
                          <a:latin typeface="Meiryo UI" panose="020B0604030504040204" pitchFamily="50" charset="-128"/>
                          <a:ea typeface="Meiryo UI" panose="020B0604030504040204" pitchFamily="50" charset="-128"/>
                        </a:rPr>
                        <a:t>ID</a:t>
                      </a:r>
                      <a:r>
                        <a:rPr kumimoji="1" lang="ja-JP" altLang="en-US" sz="1200" dirty="0">
                          <a:latin typeface="Meiryo UI" panose="020B0604030504040204" pitchFamily="50" charset="-128"/>
                          <a:ea typeface="Meiryo UI" panose="020B0604030504040204" pitchFamily="50" charset="-128"/>
                        </a:rPr>
                        <a:t>ログイン必須）</a:t>
                      </a: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tc>
                  <a:txBody>
                    <a:bodyPr/>
                    <a:lstStyle/>
                    <a:p>
                      <a:pPr algn="ctr"/>
                      <a:r>
                        <a:rPr kumimoji="1" lang="ja-JP" altLang="en-US" sz="1200" dirty="0">
                          <a:latin typeface="Meiryo UI" panose="020B0604030504040204" pitchFamily="50" charset="-128"/>
                          <a:ea typeface="Meiryo UI" panose="020B0604030504040204" pitchFamily="50" charset="-128"/>
                        </a:rPr>
                        <a:t>あり</a:t>
                      </a:r>
                      <a:br>
                        <a:rPr kumimoji="1" lang="en-US" altLang="ja-JP" sz="1200" dirty="0">
                          <a:latin typeface="Meiryo UI" panose="020B0604030504040204" pitchFamily="50" charset="-128"/>
                          <a:ea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rPr>
                        <a:t>（日経</a:t>
                      </a:r>
                      <a:r>
                        <a:rPr kumimoji="1" lang="en-US" altLang="ja-JP" sz="1200" dirty="0">
                          <a:latin typeface="Meiryo UI" panose="020B0604030504040204" pitchFamily="50" charset="-128"/>
                          <a:ea typeface="Meiryo UI" panose="020B0604030504040204" pitchFamily="50" charset="-128"/>
                        </a:rPr>
                        <a:t>ID</a:t>
                      </a:r>
                      <a:r>
                        <a:rPr kumimoji="1" lang="ja-JP" altLang="en-US" sz="1200" dirty="0">
                          <a:latin typeface="Meiryo UI" panose="020B0604030504040204" pitchFamily="50" charset="-128"/>
                          <a:ea typeface="Meiryo UI" panose="020B0604030504040204" pitchFamily="50" charset="-128"/>
                        </a:rPr>
                        <a:t>ログイン必須）</a:t>
                      </a: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tc>
                  <a:txBody>
                    <a:bodyPr/>
                    <a:lstStyle/>
                    <a:p>
                      <a:pPr algn="ctr"/>
                      <a:r>
                        <a:rPr kumimoji="1" lang="ja-JP" altLang="en-US" sz="1200" dirty="0">
                          <a:latin typeface="Meiryo UI" panose="020B0604030504040204" pitchFamily="50" charset="-128"/>
                          <a:ea typeface="Meiryo UI" panose="020B0604030504040204" pitchFamily="50" charset="-128"/>
                        </a:rPr>
                        <a:t>なし</a:t>
                      </a:r>
                      <a:br>
                        <a:rPr kumimoji="1" lang="en-US" altLang="ja-JP" sz="1200" dirty="0">
                          <a:latin typeface="Meiryo UI" panose="020B0604030504040204" pitchFamily="50" charset="-128"/>
                          <a:ea typeface="Meiryo UI" panose="020B0604030504040204" pitchFamily="50" charset="-128"/>
                        </a:rPr>
                      </a:br>
                      <a:r>
                        <a:rPr kumimoji="1" lang="en-US" altLang="ja-JP" sz="1200" dirty="0">
                          <a:latin typeface="Meiryo UI" panose="020B0604030504040204" pitchFamily="50" charset="-128"/>
                          <a:ea typeface="Meiryo UI" panose="020B0604030504040204" pitchFamily="50" charset="-128"/>
                        </a:rPr>
                        <a:t>※Zoom</a:t>
                      </a:r>
                      <a:r>
                        <a:rPr kumimoji="1" lang="ja-JP" altLang="en-US" sz="1200" dirty="0">
                          <a:latin typeface="Meiryo UI" panose="020B0604030504040204" pitchFamily="50" charset="-128"/>
                          <a:ea typeface="Meiryo UI" panose="020B0604030504040204" pitchFamily="50" charset="-128"/>
                        </a:rPr>
                        <a:t>ウェビナーを利用</a:t>
                      </a: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extLst>
                  <a:ext uri="{0D108BD9-81ED-4DB2-BD59-A6C34878D82A}">
                    <a16:rowId xmlns:a16="http://schemas.microsoft.com/office/drawing/2014/main" val="544212940"/>
                  </a:ext>
                </a:extLst>
              </a:tr>
              <a:tr h="430612">
                <a:tc>
                  <a:txBody>
                    <a:bodyPr/>
                    <a:lstStyle/>
                    <a:p>
                      <a:pPr algn="ctr"/>
                      <a:r>
                        <a:rPr kumimoji="1" lang="ja-JP" altLang="en-US" sz="1200" dirty="0">
                          <a:latin typeface="Meiryo UI" panose="020B0604030504040204" pitchFamily="50" charset="-128"/>
                          <a:ea typeface="Meiryo UI" panose="020B0604030504040204" pitchFamily="50" charset="-128"/>
                        </a:rPr>
                        <a:t>動画配信プラットフォーム</a:t>
                      </a: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solidFill>
                      <a:srgbClr val="E2E5EF"/>
                    </a:solidFill>
                  </a:tcPr>
                </a:tc>
                <a:tc>
                  <a:txBody>
                    <a:bodyPr/>
                    <a:lstStyle/>
                    <a:p>
                      <a:pPr algn="ctr"/>
                      <a:r>
                        <a:rPr kumimoji="1" lang="en-US" altLang="ja-JP" sz="1200" dirty="0">
                          <a:latin typeface="Meiryo UI" panose="020B0604030504040204" pitchFamily="50" charset="-128"/>
                          <a:ea typeface="Meiryo UI" panose="020B0604030504040204" pitchFamily="50" charset="-128"/>
                        </a:rPr>
                        <a:t>YouTube</a:t>
                      </a:r>
                      <a:r>
                        <a:rPr kumimoji="1" lang="ja-JP" altLang="en-US" sz="1200">
                          <a:latin typeface="Meiryo UI" panose="020B0604030504040204" pitchFamily="50" charset="-128"/>
                          <a:ea typeface="Meiryo UI" panose="020B0604030504040204" pitchFamily="50" charset="-128"/>
                        </a:rPr>
                        <a:t>、</a:t>
                      </a:r>
                      <a:r>
                        <a:rPr kumimoji="1" lang="en" altLang="ja-JP" sz="1200" dirty="0">
                          <a:latin typeface="Meiryo UI" panose="020B0604030504040204" pitchFamily="50" charset="-128"/>
                          <a:ea typeface="Meiryo UI" panose="020B0604030504040204" pitchFamily="50" charset="-128"/>
                        </a:rPr>
                        <a:t>Brightcove</a:t>
                      </a:r>
                      <a:r>
                        <a:rPr kumimoji="1" lang="ja-JP" altLang="en-US" sz="1200">
                          <a:latin typeface="Meiryo UI" panose="020B0604030504040204" pitchFamily="50" charset="-128"/>
                          <a:ea typeface="Meiryo UI" panose="020B0604030504040204" pitchFamily="50" charset="-128"/>
                        </a:rPr>
                        <a:t>など</a:t>
                      </a:r>
                      <a:endParaRPr kumimoji="1" lang="en-US" altLang="ja-JP" sz="1200" dirty="0">
                        <a:latin typeface="Meiryo UI" panose="020B0604030504040204" pitchFamily="50" charset="-128"/>
                        <a:ea typeface="Meiryo UI" panose="020B0604030504040204" pitchFamily="50" charset="-128"/>
                      </a:endParaRP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tc>
                  <a:txBody>
                    <a:bodyPr/>
                    <a:lstStyle/>
                    <a:p>
                      <a:pPr algn="ctr"/>
                      <a:r>
                        <a:rPr kumimoji="1" lang="en-US" altLang="ja-JP" sz="1200" dirty="0" err="1">
                          <a:latin typeface="Meiryo UI" panose="020B0604030504040204" pitchFamily="50" charset="-128"/>
                          <a:ea typeface="Meiryo UI" panose="020B0604030504040204" pitchFamily="50" charset="-128"/>
                        </a:rPr>
                        <a:t>Ystream</a:t>
                      </a:r>
                      <a:r>
                        <a:rPr kumimoji="1" lang="ja-JP" altLang="en-US" sz="1200" dirty="0" err="1">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IBM Video Streaming</a:t>
                      </a:r>
                      <a:r>
                        <a:rPr kumimoji="1" lang="ja-JP" altLang="en-US" sz="120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Brightcove</a:t>
                      </a:r>
                      <a:r>
                        <a:rPr kumimoji="1" lang="ja-JP" altLang="en-US" sz="1200">
                          <a:latin typeface="Meiryo UI" panose="020B0604030504040204" pitchFamily="50" charset="-128"/>
                          <a:ea typeface="Meiryo UI" panose="020B0604030504040204" pitchFamily="50" charset="-128"/>
                        </a:rPr>
                        <a:t>など</a:t>
                      </a:r>
                      <a:endParaRPr kumimoji="1" lang="en-US" altLang="ja-JP" sz="1200" dirty="0">
                        <a:latin typeface="Meiryo UI" panose="020B0604030504040204" pitchFamily="50" charset="-128"/>
                        <a:ea typeface="Meiryo UI" panose="020B0604030504040204" pitchFamily="50" charset="-128"/>
                      </a:endParaRP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tc>
                  <a:txBody>
                    <a:bodyPr/>
                    <a:lstStyle/>
                    <a:p>
                      <a:pPr algn="ctr"/>
                      <a:r>
                        <a:rPr kumimoji="1" lang="en-US" altLang="ja-JP" sz="1200" dirty="0">
                          <a:latin typeface="Meiryo UI" panose="020B0604030504040204" pitchFamily="50" charset="-128"/>
                          <a:ea typeface="Meiryo UI" panose="020B0604030504040204" pitchFamily="50" charset="-128"/>
                        </a:rPr>
                        <a:t>Zoom</a:t>
                      </a:r>
                      <a:endParaRPr kumimoji="1" lang="ja-JP" altLang="en-US" sz="1200" dirty="0">
                        <a:latin typeface="Meiryo UI" panose="020B0604030504040204" pitchFamily="50" charset="-128"/>
                        <a:ea typeface="Meiryo UI" panose="020B0604030504040204" pitchFamily="50" charset="-128"/>
                      </a:endParaRP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extLst>
                  <a:ext uri="{0D108BD9-81ED-4DB2-BD59-A6C34878D82A}">
                    <a16:rowId xmlns:a16="http://schemas.microsoft.com/office/drawing/2014/main" val="2504785108"/>
                  </a:ext>
                </a:extLst>
              </a:tr>
              <a:tr h="258367">
                <a:tc>
                  <a:txBody>
                    <a:bodyPr/>
                    <a:lstStyle/>
                    <a:p>
                      <a:pPr algn="ctr"/>
                      <a:r>
                        <a:rPr kumimoji="1" lang="ja-JP" altLang="en-US" sz="1200" dirty="0">
                          <a:latin typeface="Meiryo UI" panose="020B0604030504040204" pitchFamily="50" charset="-128"/>
                          <a:ea typeface="Meiryo UI" panose="020B0604030504040204" pitchFamily="50" charset="-128"/>
                        </a:rPr>
                        <a:t>定員</a:t>
                      </a:r>
                    </a:p>
                  </a:txBody>
                  <a:tcP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solidFill>
                      <a:srgbClr val="E2E5EF"/>
                    </a:solidFill>
                  </a:tcPr>
                </a:tc>
                <a:tc>
                  <a:txBody>
                    <a:bodyPr/>
                    <a:lstStyle/>
                    <a:p>
                      <a:pPr algn="ctr"/>
                      <a:r>
                        <a:rPr kumimoji="1" lang="ja-JP" altLang="en-US" sz="1200" dirty="0">
                          <a:latin typeface="Meiryo UI" panose="020B0604030504040204" pitchFamily="50" charset="-128"/>
                          <a:ea typeface="Meiryo UI" panose="020B0604030504040204" pitchFamily="50" charset="-128"/>
                        </a:rPr>
                        <a:t>なし</a:t>
                      </a: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tc>
                  <a:txBody>
                    <a:bodyPr/>
                    <a:lstStyle/>
                    <a:p>
                      <a:pPr algn="ctr"/>
                      <a:r>
                        <a:rPr kumimoji="1" lang="ja-JP" altLang="en-US" sz="1200" dirty="0">
                          <a:latin typeface="Meiryo UI" panose="020B0604030504040204" pitchFamily="50" charset="-128"/>
                          <a:ea typeface="Meiryo UI" panose="020B0604030504040204" pitchFamily="50" charset="-128"/>
                        </a:rPr>
                        <a:t>なし</a:t>
                      </a:r>
                      <a:endParaRPr kumimoji="1" lang="en-US" altLang="ja-JP" sz="1200" dirty="0">
                        <a:latin typeface="Meiryo UI" panose="020B0604030504040204" pitchFamily="50" charset="-128"/>
                        <a:ea typeface="Meiryo UI" panose="020B0604030504040204" pitchFamily="50" charset="-128"/>
                      </a:endParaRP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500</a:t>
                      </a:r>
                      <a:r>
                        <a:rPr kumimoji="1" lang="ja-JP" altLang="en-US" sz="1200" b="0" dirty="0">
                          <a:solidFill>
                            <a:schemeClr val="tx1"/>
                          </a:solidFill>
                          <a:latin typeface="Meiryo UI" panose="020B0604030504040204" pitchFamily="50" charset="-128"/>
                          <a:ea typeface="Meiryo UI" panose="020B0604030504040204" pitchFamily="50" charset="-128"/>
                        </a:rPr>
                        <a:t>名</a:t>
                      </a: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extLst>
                  <a:ext uri="{0D108BD9-81ED-4DB2-BD59-A6C34878D82A}">
                    <a16:rowId xmlns:a16="http://schemas.microsoft.com/office/drawing/2014/main" val="1841129819"/>
                  </a:ext>
                </a:extLst>
              </a:tr>
              <a:tr h="416259">
                <a:tc>
                  <a:txBody>
                    <a:bodyPr/>
                    <a:lstStyle/>
                    <a:p>
                      <a:pPr algn="ctr"/>
                      <a:r>
                        <a:rPr kumimoji="1" lang="ja-JP" altLang="en-US" sz="1200" dirty="0">
                          <a:latin typeface="Meiryo UI" panose="020B0604030504040204" pitchFamily="50" charset="-128"/>
                          <a:ea typeface="Meiryo UI" panose="020B0604030504040204" pitchFamily="50" charset="-128"/>
                        </a:rPr>
                        <a:t>配信期間</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時間</a:t>
                      </a: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solidFill>
                      <a:srgbClr val="E2E5EF"/>
                    </a:solidFill>
                  </a:tcPr>
                </a:tc>
                <a:tc>
                  <a:txBody>
                    <a:bodyPr/>
                    <a:lstStyle/>
                    <a:p>
                      <a:pPr algn="ctr"/>
                      <a:r>
                        <a:rPr kumimoji="1" lang="en-US" altLang="ja-JP" sz="1200" dirty="0">
                          <a:latin typeface="Meiryo UI" panose="020B0604030504040204" pitchFamily="50" charset="-128"/>
                          <a:ea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rPr>
                        <a:t>日間（</a:t>
                      </a:r>
                      <a:r>
                        <a:rPr kumimoji="1" lang="en-US" altLang="ja-JP" sz="1200" dirty="0">
                          <a:latin typeface="Meiryo UI" panose="020B0604030504040204" pitchFamily="50" charset="-128"/>
                          <a:ea typeface="Meiryo UI" panose="020B0604030504040204" pitchFamily="50" charset="-128"/>
                        </a:rPr>
                        <a:t>72</a:t>
                      </a:r>
                      <a:r>
                        <a:rPr kumimoji="1" lang="ja-JP" altLang="en-US" sz="1200" dirty="0">
                          <a:latin typeface="Meiryo UI" panose="020B0604030504040204" pitchFamily="50" charset="-128"/>
                          <a:ea typeface="Meiryo UI" panose="020B0604030504040204" pitchFamily="50" charset="-128"/>
                        </a:rPr>
                        <a:t>時間）</a:t>
                      </a:r>
                      <a:endParaRPr kumimoji="1" lang="en-US" altLang="ja-JP" sz="1200" dirty="0">
                        <a:latin typeface="Meiryo UI" panose="020B0604030504040204" pitchFamily="50" charset="-128"/>
                        <a:ea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午前</a:t>
                      </a:r>
                      <a:r>
                        <a:rPr kumimoji="1" lang="en-US" altLang="ja-JP" sz="1100" dirty="0">
                          <a:latin typeface="Meiryo UI" panose="020B0604030504040204" pitchFamily="50" charset="-128"/>
                          <a:ea typeface="Meiryo UI" panose="020B0604030504040204" pitchFamily="50" charset="-128"/>
                        </a:rPr>
                        <a:t>10</a:t>
                      </a:r>
                      <a:r>
                        <a:rPr kumimoji="1" lang="ja-JP" altLang="en-US" sz="1100" dirty="0">
                          <a:latin typeface="Meiryo UI" panose="020B0604030504040204" pitchFamily="50" charset="-128"/>
                          <a:ea typeface="Meiryo UI" panose="020B0604030504040204" pitchFamily="50" charset="-128"/>
                        </a:rPr>
                        <a:t>時公開→</a:t>
                      </a:r>
                      <a:r>
                        <a:rPr kumimoji="1" lang="en-US" altLang="ja-JP" sz="1100" dirty="0">
                          <a:latin typeface="Meiryo UI" panose="020B0604030504040204" pitchFamily="50" charset="-128"/>
                          <a:ea typeface="Meiryo UI" panose="020B0604030504040204" pitchFamily="50" charset="-128"/>
                        </a:rPr>
                        <a:t>72</a:t>
                      </a:r>
                      <a:r>
                        <a:rPr kumimoji="1" lang="ja-JP" altLang="en-US" sz="1100" dirty="0">
                          <a:latin typeface="Meiryo UI" panose="020B0604030504040204" pitchFamily="50" charset="-128"/>
                          <a:ea typeface="Meiryo UI" panose="020B0604030504040204" pitchFamily="50" charset="-128"/>
                        </a:rPr>
                        <a:t>時間公開</a:t>
                      </a:r>
                      <a:endParaRPr kumimoji="1" lang="en-US" altLang="ja-JP" sz="1400" b="0" dirty="0">
                        <a:latin typeface="Meiryo UI" panose="020B0604030504040204" pitchFamily="50" charset="-128"/>
                        <a:ea typeface="Meiryo UI" panose="020B0604030504040204" pitchFamily="50" charset="-128"/>
                      </a:endParaRP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tc gridSpan="2">
                  <a:txBody>
                    <a:bodyPr/>
                    <a:lstStyle/>
                    <a:p>
                      <a:pPr algn="ctr"/>
                      <a:r>
                        <a:rPr kumimoji="1" lang="ja-JP" altLang="en-US" sz="1200" dirty="0">
                          <a:latin typeface="Meiryo UI" panose="020B0604030504040204" pitchFamily="50" charset="-128"/>
                          <a:ea typeface="Meiryo UI" panose="020B0604030504040204" pitchFamily="50" charset="-128"/>
                        </a:rPr>
                        <a:t>配信日時を相談（調整）して決定</a:t>
                      </a: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2007171"/>
                  </a:ext>
                </a:extLst>
              </a:tr>
              <a:tr h="258367">
                <a:tc>
                  <a:txBody>
                    <a:bodyPr/>
                    <a:lstStyle/>
                    <a:p>
                      <a:pPr algn="ctr"/>
                      <a:r>
                        <a:rPr kumimoji="1" lang="ja-JP" altLang="en-US" sz="1200" dirty="0">
                          <a:latin typeface="Meiryo UI" panose="020B0604030504040204" pitchFamily="50" charset="-128"/>
                          <a:ea typeface="Meiryo UI" panose="020B0604030504040204" pitchFamily="50" charset="-128"/>
                        </a:rPr>
                        <a:t>動画撮影</a:t>
                      </a:r>
                    </a:p>
                  </a:txBody>
                  <a:tcP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solidFill>
                      <a:srgbClr val="E2E5EF"/>
                    </a:solidFill>
                  </a:tcPr>
                </a:tc>
                <a:tc>
                  <a:txBody>
                    <a:bodyPr/>
                    <a:lstStyle/>
                    <a:p>
                      <a:pPr algn="ctr"/>
                      <a:r>
                        <a:rPr kumimoji="1" lang="ja-JP" altLang="en-US" sz="1200" dirty="0">
                          <a:latin typeface="Meiryo UI" panose="020B0604030504040204" pitchFamily="50" charset="-128"/>
                          <a:ea typeface="Meiryo UI" panose="020B0604030504040204" pitchFamily="50" charset="-128"/>
                        </a:rPr>
                        <a:t>事前収録</a:t>
                      </a: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tc>
                  <a:txBody>
                    <a:bodyPr/>
                    <a:lstStyle/>
                    <a:p>
                      <a:pPr algn="ctr"/>
                      <a:r>
                        <a:rPr kumimoji="1" lang="ja-JP" altLang="en-US" sz="1200" dirty="0">
                          <a:latin typeface="Meiryo UI" panose="020B0604030504040204" pitchFamily="50" charset="-128"/>
                          <a:ea typeface="Meiryo UI" panose="020B0604030504040204" pitchFamily="50" charset="-128"/>
                        </a:rPr>
                        <a:t>ライブ収録（</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事前収録も可）​</a:t>
                      </a:r>
                      <a:endParaRPr kumimoji="1" lang="en-US" altLang="ja-JP" sz="1200" dirty="0">
                        <a:latin typeface="Meiryo UI" panose="020B0604030504040204" pitchFamily="50" charset="-128"/>
                        <a:ea typeface="Meiryo UI" panose="020B0604030504040204" pitchFamily="50" charset="-128"/>
                      </a:endParaRP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tc>
                  <a:txBody>
                    <a:bodyPr/>
                    <a:lstStyle/>
                    <a:p>
                      <a:pPr algn="ctr"/>
                      <a:r>
                        <a:rPr kumimoji="1" lang="ja-JP" altLang="en-US" sz="1200" dirty="0">
                          <a:latin typeface="Meiryo UI" panose="020B0604030504040204" pitchFamily="50" charset="-128"/>
                          <a:ea typeface="Meiryo UI" panose="020B0604030504040204" pitchFamily="50" charset="-128"/>
                        </a:rPr>
                        <a:t>ライブ収録</a:t>
                      </a:r>
                      <a:endParaRPr kumimoji="1" lang="en-US" altLang="ja-JP" sz="1200" dirty="0">
                        <a:latin typeface="Meiryo UI" panose="020B0604030504040204" pitchFamily="50" charset="-128"/>
                        <a:ea typeface="Meiryo UI" panose="020B0604030504040204" pitchFamily="50" charset="-128"/>
                      </a:endParaRP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extLst>
                  <a:ext uri="{0D108BD9-81ED-4DB2-BD59-A6C34878D82A}">
                    <a16:rowId xmlns:a16="http://schemas.microsoft.com/office/drawing/2014/main" val="3010097682"/>
                  </a:ext>
                </a:extLst>
              </a:tr>
              <a:tr h="258367">
                <a:tc>
                  <a:txBody>
                    <a:bodyPr/>
                    <a:lstStyle/>
                    <a:p>
                      <a:pPr algn="ctr"/>
                      <a:r>
                        <a:rPr kumimoji="1" lang="ja-JP" altLang="en-US" sz="1200" dirty="0">
                          <a:latin typeface="Meiryo UI" panose="020B0604030504040204" pitchFamily="50" charset="-128"/>
                          <a:ea typeface="Meiryo UI" panose="020B0604030504040204" pitchFamily="50" charset="-128"/>
                        </a:rPr>
                        <a:t>講師の遠隔登壇</a:t>
                      </a:r>
                    </a:p>
                  </a:txBody>
                  <a:tcP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solidFill>
                      <a:srgbClr val="E2E5EF"/>
                    </a:solidFill>
                  </a:tcPr>
                </a:tc>
                <a:tc gridSpan="3">
                  <a:txBody>
                    <a:bodyPr/>
                    <a:lstStyle/>
                    <a:p>
                      <a:pPr algn="ctr"/>
                      <a:r>
                        <a:rPr kumimoji="1" lang="ja-JP" altLang="en-US" sz="1200" dirty="0">
                          <a:latin typeface="Meiryo UI" panose="020B0604030504040204" pitchFamily="50" charset="-128"/>
                          <a:ea typeface="Meiryo UI" panose="020B0604030504040204" pitchFamily="50" charset="-128"/>
                        </a:rPr>
                        <a:t>対応可</a:t>
                      </a:r>
                      <a:endParaRPr kumimoji="1" lang="en-US" altLang="ja-JP" sz="1200" dirty="0">
                        <a:latin typeface="Meiryo UI" panose="020B0604030504040204" pitchFamily="50" charset="-128"/>
                        <a:ea typeface="Meiryo UI" panose="020B0604030504040204" pitchFamily="50" charset="-128"/>
                      </a:endParaRP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tc hMerge="1">
                  <a:txBody>
                    <a:bodyPr/>
                    <a:lstStyle/>
                    <a:p>
                      <a:pPr algn="ctr"/>
                      <a:endParaRPr kumimoji="1" lang="en-US" altLang="ja-JP" sz="1600" dirty="0"/>
                    </a:p>
                  </a:txBody>
                  <a:tcPr/>
                </a:tc>
                <a:tc hMerge="1">
                  <a:txBody>
                    <a:bodyPr/>
                    <a:lstStyle/>
                    <a:p>
                      <a:pPr algn="ctr"/>
                      <a:endParaRPr kumimoji="1"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5141599"/>
                  </a:ext>
                </a:extLst>
              </a:tr>
              <a:tr h="258367">
                <a:tc>
                  <a:txBody>
                    <a:bodyPr/>
                    <a:lstStyle/>
                    <a:p>
                      <a:pPr algn="ctr"/>
                      <a:r>
                        <a:rPr kumimoji="1" lang="ja-JP" altLang="en-US" sz="1200" dirty="0">
                          <a:latin typeface="Meiryo UI" panose="020B0604030504040204" pitchFamily="50" charset="-128"/>
                          <a:ea typeface="Meiryo UI" panose="020B0604030504040204" pitchFamily="50" charset="-128"/>
                        </a:rPr>
                        <a:t>セミナー実施時間</a:t>
                      </a:r>
                    </a:p>
                  </a:txBody>
                  <a:tcP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solidFill>
                      <a:srgbClr val="E2E5EF"/>
                    </a:solidFill>
                  </a:tcPr>
                </a:tc>
                <a:tc gridSpan="3">
                  <a:txBody>
                    <a:bodyPr/>
                    <a:lstStyle/>
                    <a:p>
                      <a:pPr algn="ctr"/>
                      <a:r>
                        <a:rPr kumimoji="1" lang="en-US" altLang="ja-JP" sz="1200" dirty="0">
                          <a:latin typeface="Meiryo UI" panose="020B0604030504040204" pitchFamily="50" charset="-128"/>
                          <a:ea typeface="Meiryo UI" panose="020B0604030504040204" pitchFamily="50" charset="-128"/>
                        </a:rPr>
                        <a:t>90</a:t>
                      </a:r>
                      <a:r>
                        <a:rPr kumimoji="1" lang="ja-JP" altLang="en-US" sz="1200" dirty="0">
                          <a:latin typeface="Meiryo UI" panose="020B0604030504040204" pitchFamily="50" charset="-128"/>
                          <a:ea typeface="Meiryo UI" panose="020B0604030504040204" pitchFamily="50" charset="-128"/>
                        </a:rPr>
                        <a:t>分程度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最大</a:t>
                      </a:r>
                      <a:r>
                        <a:rPr kumimoji="1" lang="en-US" altLang="ja-JP" sz="1200" dirty="0">
                          <a:latin typeface="Meiryo UI" panose="020B0604030504040204" pitchFamily="50" charset="-128"/>
                          <a:ea typeface="Meiryo UI" panose="020B0604030504040204" pitchFamily="50" charset="-128"/>
                        </a:rPr>
                        <a:t>120</a:t>
                      </a:r>
                      <a:r>
                        <a:rPr kumimoji="1" lang="ja-JP" altLang="en-US" sz="1200" dirty="0">
                          <a:latin typeface="Meiryo UI" panose="020B0604030504040204" pitchFamily="50" charset="-128"/>
                          <a:ea typeface="Meiryo UI" panose="020B0604030504040204" pitchFamily="50" charset="-128"/>
                        </a:rPr>
                        <a:t>分まで</a:t>
                      </a:r>
                      <a:endParaRPr kumimoji="1" lang="en-US" altLang="ja-JP" sz="1200" dirty="0">
                        <a:latin typeface="Meiryo UI" panose="020B0604030504040204" pitchFamily="50" charset="-128"/>
                        <a:ea typeface="Meiryo UI" panose="020B0604030504040204" pitchFamily="50" charset="-128"/>
                      </a:endParaRP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854226987"/>
                  </a:ext>
                </a:extLst>
              </a:tr>
              <a:tr h="258367">
                <a:tc>
                  <a:txBody>
                    <a:bodyPr/>
                    <a:lstStyle/>
                    <a:p>
                      <a:pPr algn="ctr"/>
                      <a:r>
                        <a:rPr kumimoji="1" lang="ja-JP" altLang="en-US" sz="1200" dirty="0">
                          <a:latin typeface="Meiryo UI" panose="020B0604030504040204" pitchFamily="50" charset="-128"/>
                          <a:ea typeface="Meiryo UI" panose="020B0604030504040204" pitchFamily="50" charset="-128"/>
                        </a:rPr>
                        <a:t>アーカイブ配信</a:t>
                      </a:r>
                    </a:p>
                  </a:txBody>
                  <a:tcP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solidFill>
                      <a:srgbClr val="E2E5EF"/>
                    </a:solidFill>
                  </a:tcPr>
                </a:tc>
                <a:tc>
                  <a:txBody>
                    <a:bodyPr/>
                    <a:lstStyle/>
                    <a:p>
                      <a:pPr algn="ctr"/>
                      <a:r>
                        <a:rPr kumimoji="1" lang="ja-JP" altLang="en-US" sz="1200" dirty="0">
                          <a:latin typeface="Meiryo UI" panose="020B0604030504040204" pitchFamily="50" charset="-128"/>
                          <a:ea typeface="Meiryo UI" panose="020B0604030504040204" pitchFamily="50" charset="-128"/>
                        </a:rPr>
                        <a:t>オプションで期間延長可</a:t>
                      </a: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tc>
                  <a:txBody>
                    <a:bodyPr/>
                    <a:lstStyle/>
                    <a:p>
                      <a:pPr algn="ctr"/>
                      <a:r>
                        <a:rPr kumimoji="1" lang="ja-JP" altLang="en-US" sz="1200" dirty="0">
                          <a:latin typeface="Meiryo UI" panose="020B0604030504040204" pitchFamily="50" charset="-128"/>
                          <a:ea typeface="Meiryo UI" panose="020B0604030504040204" pitchFamily="50" charset="-128"/>
                        </a:rPr>
                        <a:t>オプションで対応可</a:t>
                      </a: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対応不可</a:t>
                      </a: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extLst>
                  <a:ext uri="{0D108BD9-81ED-4DB2-BD59-A6C34878D82A}">
                    <a16:rowId xmlns:a16="http://schemas.microsoft.com/office/drawing/2014/main" val="3002334666"/>
                  </a:ext>
                </a:extLst>
              </a:tr>
              <a:tr h="258367">
                <a:tc>
                  <a:txBody>
                    <a:bodyPr/>
                    <a:lstStyle/>
                    <a:p>
                      <a:pPr algn="ctr"/>
                      <a:r>
                        <a:rPr kumimoji="1" lang="ja-JP" altLang="en-US" sz="1200" dirty="0">
                          <a:latin typeface="Meiryo UI" panose="020B0604030504040204" pitchFamily="50" charset="-128"/>
                          <a:ea typeface="Meiryo UI" panose="020B0604030504040204" pitchFamily="50" charset="-128"/>
                        </a:rPr>
                        <a:t>視聴ページ来訪情報の提供</a:t>
                      </a:r>
                    </a:p>
                  </a:txBody>
                  <a:tcP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solidFill>
                      <a:srgbClr val="E2E5EF"/>
                    </a:solidFill>
                  </a:tcPr>
                </a:tc>
                <a:tc>
                  <a:txBody>
                    <a:bodyPr/>
                    <a:lstStyle/>
                    <a:p>
                      <a:pPr algn="ctr"/>
                      <a:r>
                        <a:rPr kumimoji="1" lang="ja-JP" altLang="en-US" sz="1200" dirty="0">
                          <a:latin typeface="Meiryo UI" panose="020B0604030504040204" pitchFamily="50" charset="-128"/>
                          <a:ea typeface="Meiryo UI" panose="020B0604030504040204" pitchFamily="50" charset="-128"/>
                        </a:rPr>
                        <a:t>〇</a:t>
                      </a: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tc>
                  <a:txBody>
                    <a:bodyPr/>
                    <a:lstStyle/>
                    <a:p>
                      <a:pPr algn="ctr"/>
                      <a:r>
                        <a:rPr kumimoji="1" lang="ja-JP" altLang="en-US" sz="1200" dirty="0">
                          <a:latin typeface="Meiryo UI" panose="020B0604030504040204" pitchFamily="50" charset="-128"/>
                          <a:ea typeface="Meiryo UI" panose="020B0604030504040204" pitchFamily="50" charset="-128"/>
                        </a:rPr>
                        <a:t>〇</a:t>
                      </a: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extLst>
                  <a:ext uri="{0D108BD9-81ED-4DB2-BD59-A6C34878D82A}">
                    <a16:rowId xmlns:a16="http://schemas.microsoft.com/office/drawing/2014/main" val="1410541631"/>
                  </a:ext>
                </a:extLst>
              </a:tr>
            </a:tbl>
          </a:graphicData>
        </a:graphic>
      </p:graphicFrame>
      <p:sp>
        <p:nvSpPr>
          <p:cNvPr id="9" name="Text Box 16">
            <a:extLst>
              <a:ext uri="{FF2B5EF4-FFF2-40B4-BE49-F238E27FC236}">
                <a16:creationId xmlns:a16="http://schemas.microsoft.com/office/drawing/2014/main" id="{D17140F2-6887-4C94-9F5A-DCBE85A2CA0E}"/>
              </a:ext>
            </a:extLst>
          </p:cNvPr>
          <p:cNvSpPr txBox="1">
            <a:spLocks noChangeArrowheads="1"/>
          </p:cNvSpPr>
          <p:nvPr/>
        </p:nvSpPr>
        <p:spPr bwMode="auto">
          <a:xfrm>
            <a:off x="9065705" y="6351161"/>
            <a:ext cx="84029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2021.12.1</a:t>
            </a:r>
            <a:r>
              <a:rPr kumimoji="0" lang="ja-JP" altLang="en-US" sz="800">
                <a:solidFill>
                  <a:srgbClr val="C00000"/>
                </a:solidFill>
                <a:latin typeface="Century Gothic"/>
                <a:ea typeface="HGPｺﾞｼｯｸM"/>
              </a:rPr>
              <a:t>更新</a:t>
            </a:r>
            <a:endParaRPr kumimoji="0" lang="ja-JP" altLang="en-US" sz="800" dirty="0">
              <a:solidFill>
                <a:srgbClr val="C00000"/>
              </a:solidFill>
              <a:latin typeface="Century Gothic"/>
              <a:ea typeface="HGPｺﾞｼｯｸM"/>
            </a:endParaRPr>
          </a:p>
        </p:txBody>
      </p:sp>
      <p:sp>
        <p:nvSpPr>
          <p:cNvPr id="3" name="タイトル 2">
            <a:extLst>
              <a:ext uri="{FF2B5EF4-FFF2-40B4-BE49-F238E27FC236}">
                <a16:creationId xmlns:a16="http://schemas.microsoft.com/office/drawing/2014/main" id="{972036F4-E24D-AA42-992C-06F36E23D629}"/>
              </a:ext>
            </a:extLst>
          </p:cNvPr>
          <p:cNvSpPr>
            <a:spLocks noGrp="1"/>
          </p:cNvSpPr>
          <p:nvPr>
            <p:ph type="title"/>
          </p:nvPr>
        </p:nvSpPr>
        <p:spPr/>
        <p:txBody>
          <a:bodyPr/>
          <a:lstStyle/>
          <a:p>
            <a:r>
              <a:rPr lang="ja-JP" altLang="en-US"/>
              <a:t>日経電子版オンラインセミナー</a:t>
            </a:r>
            <a:br>
              <a:rPr lang="ja-JP" altLang="en-US"/>
            </a:br>
            <a:br>
              <a:rPr lang="ja-JP" altLang="en-US"/>
            </a:br>
            <a:br>
              <a:rPr lang="ja-JP" altLang="en-US"/>
            </a:br>
            <a:endParaRPr lang="ja-JP" altLang="en-US"/>
          </a:p>
        </p:txBody>
      </p:sp>
    </p:spTree>
    <p:extLst>
      <p:ext uri="{BB962C8B-B14F-4D97-AF65-F5344CB8AC3E}">
        <p14:creationId xmlns:p14="http://schemas.microsoft.com/office/powerpoint/2010/main" val="4167790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88E3FD79-2F50-0C43-8C26-85C52D778A20}"/>
              </a:ext>
            </a:extLst>
          </p:cNvPr>
          <p:cNvGraphicFramePr/>
          <p:nvPr/>
        </p:nvGraphicFramePr>
        <p:xfrm>
          <a:off x="2890447" y="3171377"/>
          <a:ext cx="2588987" cy="2277071"/>
        </p:xfrm>
        <a:graphic>
          <a:graphicData uri="http://schemas.openxmlformats.org/drawingml/2006/chart">
            <c:chart xmlns:c="http://schemas.openxmlformats.org/drawingml/2006/chart" xmlns:r="http://schemas.openxmlformats.org/officeDocument/2006/relationships" r:id="rId3"/>
          </a:graphicData>
        </a:graphic>
      </p:graphicFrame>
      <p:sp>
        <p:nvSpPr>
          <p:cNvPr id="16" name="角丸四角形 15">
            <a:extLst>
              <a:ext uri="{FF2B5EF4-FFF2-40B4-BE49-F238E27FC236}">
                <a16:creationId xmlns:a16="http://schemas.microsoft.com/office/drawing/2014/main" id="{6C463C3B-F44B-244F-ADC8-32CD5C095505}"/>
              </a:ext>
            </a:extLst>
          </p:cNvPr>
          <p:cNvSpPr/>
          <p:nvPr/>
        </p:nvSpPr>
        <p:spPr>
          <a:xfrm>
            <a:off x="5365411" y="2517924"/>
            <a:ext cx="4051639" cy="585050"/>
          </a:xfrm>
          <a:prstGeom prst="roundRect">
            <a:avLst/>
          </a:prstGeom>
          <a:solidFill>
            <a:srgbClr val="E1E6EF"/>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角丸四角形 53">
            <a:extLst>
              <a:ext uri="{FF2B5EF4-FFF2-40B4-BE49-F238E27FC236}">
                <a16:creationId xmlns:a16="http://schemas.microsoft.com/office/drawing/2014/main" id="{E01F217E-66BC-EF47-BCA5-F30CA0F85BC8}"/>
              </a:ext>
            </a:extLst>
          </p:cNvPr>
          <p:cNvSpPr/>
          <p:nvPr/>
        </p:nvSpPr>
        <p:spPr>
          <a:xfrm>
            <a:off x="488950" y="2517924"/>
            <a:ext cx="4521200" cy="585050"/>
          </a:xfrm>
          <a:prstGeom prst="roundRect">
            <a:avLst/>
          </a:prstGeom>
          <a:solidFill>
            <a:srgbClr val="E1E6EF"/>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17544" y="1029820"/>
            <a:ext cx="8899506" cy="1056379"/>
          </a:xfrm>
          <a:prstGeom prst="rect">
            <a:avLst/>
          </a:prstGeom>
          <a:noFill/>
        </p:spPr>
        <p:txBody>
          <a:bodyPr wrap="square" lIns="0" tIns="0" rIns="0" bIns="0" rtlCol="0">
            <a:spAutoFit/>
          </a:bodyPr>
          <a:lstStyle/>
          <a:p>
            <a:pPr>
              <a:lnSpc>
                <a:spcPct val="150000"/>
              </a:lnSpc>
            </a:pPr>
            <a:r>
              <a:rPr lang="ja-JP" altLang="en-US" sz="1600" b="1" spc="8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日経電子版の掲載広告にも「信頼感」や「一流感」などのイメージを持つことから、</a:t>
            </a:r>
            <a:endParaRPr lang="en-US" altLang="ja-JP" sz="1600" b="1" spc="80" dirty="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b="1" spc="8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企業のブランドイメージ向上や認知獲得に寄与するクオリティーの高いメディアとして</a:t>
            </a:r>
            <a:endParaRPr lang="en-US" altLang="ja-JP" sz="1600" b="1" spc="80" dirty="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b="1" spc="8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注目されています。</a:t>
            </a:r>
          </a:p>
        </p:txBody>
      </p:sp>
      <p:sp>
        <p:nvSpPr>
          <p:cNvPr id="10" name="Text Box 16">
            <a:extLst>
              <a:ext uri="{FF2B5EF4-FFF2-40B4-BE49-F238E27FC236}">
                <a16:creationId xmlns:a16="http://schemas.microsoft.com/office/drawing/2014/main" id="{5B3D5ECC-9B1C-4D69-B9B1-AF87193ED25B}"/>
              </a:ext>
            </a:extLst>
          </p:cNvPr>
          <p:cNvSpPr txBox="1">
            <a:spLocks noChangeArrowheads="1"/>
          </p:cNvSpPr>
          <p:nvPr/>
        </p:nvSpPr>
        <p:spPr bwMode="auto">
          <a:xfrm>
            <a:off x="9053343" y="6316928"/>
            <a:ext cx="84029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2020.12.4</a:t>
            </a:r>
            <a:r>
              <a:rPr kumimoji="0" lang="ja-JP" altLang="en-US" sz="800">
                <a:solidFill>
                  <a:srgbClr val="C00000"/>
                </a:solidFill>
                <a:latin typeface="Century Gothic"/>
                <a:ea typeface="HGPｺﾞｼｯｸM"/>
              </a:rPr>
              <a:t>更新</a:t>
            </a:r>
            <a:endParaRPr kumimoji="0" lang="ja-JP" altLang="en-US" sz="800" dirty="0">
              <a:solidFill>
                <a:srgbClr val="C00000"/>
              </a:solidFill>
              <a:latin typeface="Century Gothic"/>
              <a:ea typeface="HGPｺﾞｼｯｸM"/>
            </a:endParaRPr>
          </a:p>
        </p:txBody>
      </p:sp>
      <p:sp>
        <p:nvSpPr>
          <p:cNvPr id="5" name="テキスト ボックス 4">
            <a:extLst>
              <a:ext uri="{FF2B5EF4-FFF2-40B4-BE49-F238E27FC236}">
                <a16:creationId xmlns:a16="http://schemas.microsoft.com/office/drawing/2014/main" id="{6A8FC2CD-5766-4CA6-8511-50168D591D5C}"/>
              </a:ext>
            </a:extLst>
          </p:cNvPr>
          <p:cNvSpPr txBox="1"/>
          <p:nvPr/>
        </p:nvSpPr>
        <p:spPr>
          <a:xfrm>
            <a:off x="3104977" y="5524149"/>
            <a:ext cx="1905173" cy="523220"/>
          </a:xfrm>
          <a:prstGeom prst="rect">
            <a:avLst/>
          </a:prstGeom>
          <a:noFill/>
        </p:spPr>
        <p:txBody>
          <a:bodyPr wrap="square" rtlCol="0" anchor="t">
            <a:spAutoFit/>
          </a:bodyPr>
          <a:lstStyle/>
          <a:p>
            <a:pPr defTabSz="844083"/>
            <a:r>
              <a:rPr lang="ja-JP" altLang="en-US" sz="700" spc="80">
                <a:latin typeface="meiryo" panose="020B0604030504040204" pitchFamily="50" charset="-128"/>
                <a:ea typeface="meiryo" panose="020B0604030504040204" pitchFamily="50" charset="-128"/>
              </a:rPr>
              <a:t>調査</a:t>
            </a:r>
            <a:r>
              <a:rPr lang="ja-JP" altLang="en-US" sz="700" spc="80" dirty="0">
                <a:latin typeface="meiryo" panose="020B0604030504040204" pitchFamily="50" charset="-128"/>
                <a:ea typeface="meiryo" panose="020B0604030504040204" pitchFamily="50" charset="-128"/>
              </a:rPr>
              <a:t>方法：インターネット</a:t>
            </a:r>
            <a:br>
              <a:rPr lang="ja-JP" altLang="en-US" sz="700" spc="80">
                <a:latin typeface="meiryo" panose="020B0604030504040204" pitchFamily="50" charset="-128"/>
                <a:ea typeface="meiryo" panose="020B0604030504040204" pitchFamily="50" charset="-128"/>
              </a:rPr>
            </a:br>
            <a:r>
              <a:rPr lang="ja-JP" altLang="en-US" sz="700" spc="80">
                <a:latin typeface="meiryo" panose="020B0604030504040204" pitchFamily="50" charset="-128"/>
                <a:ea typeface="meiryo" panose="020B0604030504040204" pitchFamily="50" charset="-128"/>
              </a:rPr>
              <a:t>調査</a:t>
            </a:r>
            <a:r>
              <a:rPr lang="ja-JP" altLang="en-US" sz="700" spc="80" dirty="0">
                <a:latin typeface="meiryo" panose="020B0604030504040204" pitchFamily="50" charset="-128"/>
                <a:ea typeface="meiryo" panose="020B0604030504040204" pitchFamily="50" charset="-128"/>
              </a:rPr>
              <a:t>期間：</a:t>
            </a:r>
            <a:r>
              <a:rPr lang="en-US" altLang="ja-JP" sz="700" spc="80" dirty="0">
                <a:latin typeface="meiryo" panose="020B0604030504040204" pitchFamily="50" charset="-128"/>
                <a:ea typeface="meiryo" panose="020B0604030504040204" pitchFamily="50" charset="-128"/>
              </a:rPr>
              <a:t>2020</a:t>
            </a:r>
            <a:r>
              <a:rPr lang="ja-JP" altLang="en-US" sz="700" spc="80" dirty="0">
                <a:latin typeface="meiryo" panose="020B0604030504040204" pitchFamily="50" charset="-128"/>
                <a:ea typeface="meiryo" panose="020B0604030504040204" pitchFamily="50" charset="-128"/>
              </a:rPr>
              <a:t>年</a:t>
            </a:r>
            <a:r>
              <a:rPr lang="en-US" altLang="ja-JP" sz="700" spc="80" dirty="0">
                <a:latin typeface="meiryo" panose="020B0604030504040204" pitchFamily="50" charset="-128"/>
                <a:ea typeface="meiryo" panose="020B0604030504040204" pitchFamily="50" charset="-128"/>
              </a:rPr>
              <a:t>7</a:t>
            </a:r>
            <a:r>
              <a:rPr lang="ja-JP" altLang="en-US" sz="700" spc="80" dirty="0">
                <a:latin typeface="meiryo" panose="020B0604030504040204" pitchFamily="50" charset="-128"/>
                <a:ea typeface="meiryo" panose="020B0604030504040204" pitchFamily="50" charset="-128"/>
              </a:rPr>
              <a:t>月</a:t>
            </a:r>
            <a:r>
              <a:rPr lang="en-US" altLang="ja-JP" sz="700" spc="80" dirty="0">
                <a:latin typeface="meiryo" panose="020B0604030504040204" pitchFamily="50" charset="-128"/>
                <a:ea typeface="meiryo" panose="020B0604030504040204" pitchFamily="50" charset="-128"/>
              </a:rPr>
              <a:t>16</a:t>
            </a:r>
            <a:r>
              <a:rPr lang="ja-JP" altLang="en-US" sz="700" spc="80">
                <a:latin typeface="meiryo" panose="020B0604030504040204" pitchFamily="50" charset="-128"/>
                <a:ea typeface="meiryo" panose="020B0604030504040204" pitchFamily="50" charset="-128"/>
              </a:rPr>
              <a:t>日～</a:t>
            </a:r>
            <a:endParaRPr lang="en-US" altLang="ja-JP" sz="700" spc="80" dirty="0">
              <a:latin typeface="meiryo" panose="020B0604030504040204" pitchFamily="50" charset="-128"/>
              <a:ea typeface="meiryo" panose="020B0604030504040204" pitchFamily="50" charset="-128"/>
            </a:endParaRPr>
          </a:p>
          <a:p>
            <a:pPr defTabSz="844083"/>
            <a:r>
              <a:rPr lang="ja-JP" altLang="en-US" sz="700" spc="80">
                <a:latin typeface="meiryo" panose="020B0604030504040204" pitchFamily="50" charset="-128"/>
                <a:ea typeface="meiryo" panose="020B0604030504040204" pitchFamily="50" charset="-128"/>
              </a:rPr>
              <a:t>　　　　　</a:t>
            </a:r>
            <a:r>
              <a:rPr lang="en-US" altLang="ja-JP" sz="700" spc="80" dirty="0">
                <a:latin typeface="meiryo" panose="020B0604030504040204" pitchFamily="50" charset="-128"/>
                <a:ea typeface="meiryo" panose="020B0604030504040204" pitchFamily="50" charset="-128"/>
              </a:rPr>
              <a:t>2020</a:t>
            </a:r>
            <a:r>
              <a:rPr lang="ja-JP" altLang="en-US" sz="700" spc="80" dirty="0">
                <a:latin typeface="meiryo" panose="020B0604030504040204" pitchFamily="50" charset="-128"/>
                <a:ea typeface="meiryo" panose="020B0604030504040204" pitchFamily="50" charset="-128"/>
              </a:rPr>
              <a:t>年</a:t>
            </a:r>
            <a:r>
              <a:rPr lang="en-US" altLang="ja-JP" sz="700" spc="80" dirty="0">
                <a:latin typeface="meiryo" panose="020B0604030504040204" pitchFamily="50" charset="-128"/>
                <a:ea typeface="meiryo" panose="020B0604030504040204" pitchFamily="50" charset="-128"/>
              </a:rPr>
              <a:t>7</a:t>
            </a:r>
            <a:r>
              <a:rPr lang="ja-JP" altLang="en-US" sz="700" spc="80" dirty="0">
                <a:latin typeface="meiryo" panose="020B0604030504040204" pitchFamily="50" charset="-128"/>
                <a:ea typeface="meiryo" panose="020B0604030504040204" pitchFamily="50" charset="-128"/>
              </a:rPr>
              <a:t>月</a:t>
            </a:r>
            <a:r>
              <a:rPr lang="en-US" altLang="ja-JP" sz="700" spc="80" dirty="0">
                <a:latin typeface="meiryo" panose="020B0604030504040204" pitchFamily="50" charset="-128"/>
                <a:ea typeface="meiryo" panose="020B0604030504040204" pitchFamily="50" charset="-128"/>
              </a:rPr>
              <a:t>21</a:t>
            </a:r>
            <a:r>
              <a:rPr lang="ja-JP" altLang="en-US" sz="700" spc="80" dirty="0">
                <a:latin typeface="meiryo" panose="020B0604030504040204" pitchFamily="50" charset="-128"/>
                <a:ea typeface="meiryo" panose="020B0604030504040204" pitchFamily="50" charset="-128"/>
              </a:rPr>
              <a:t>日</a:t>
            </a:r>
            <a:br>
              <a:rPr lang="ja-JP" altLang="en-US" sz="700" spc="80">
                <a:latin typeface="meiryo" panose="020B0604030504040204" pitchFamily="50" charset="-128"/>
                <a:ea typeface="meiryo" panose="020B0604030504040204" pitchFamily="50" charset="-128"/>
              </a:rPr>
            </a:br>
            <a:r>
              <a:rPr lang="ja-JP" altLang="en-US" sz="700" spc="80">
                <a:latin typeface="meiryo" panose="020B0604030504040204" pitchFamily="50" charset="-128"/>
                <a:ea typeface="meiryo" panose="020B0604030504040204" pitchFamily="50" charset="-128"/>
              </a:rPr>
              <a:t>サンプル数</a:t>
            </a:r>
            <a:r>
              <a:rPr lang="ja-JP" altLang="en-US" sz="700" spc="80" dirty="0">
                <a:latin typeface="meiryo" panose="020B0604030504040204" pitchFamily="50" charset="-128"/>
                <a:ea typeface="meiryo" panose="020B0604030504040204" pitchFamily="50" charset="-128"/>
              </a:rPr>
              <a:t>：電子版ユーザー</a:t>
            </a:r>
            <a:r>
              <a:rPr lang="en-US" altLang="ja-JP" sz="700" spc="80" dirty="0">
                <a:latin typeface="meiryo" panose="020B0604030504040204" pitchFamily="50" charset="-128"/>
                <a:ea typeface="meiryo" panose="020B0604030504040204" pitchFamily="50" charset="-128"/>
              </a:rPr>
              <a:t>1,499</a:t>
            </a:r>
            <a:r>
              <a:rPr lang="ja-JP" altLang="en-US" sz="700" spc="80" dirty="0">
                <a:latin typeface="meiryo" panose="020B0604030504040204" pitchFamily="50" charset="-128"/>
                <a:ea typeface="meiryo" panose="020B0604030504040204" pitchFamily="50" charset="-128"/>
              </a:rPr>
              <a:t>名</a:t>
            </a:r>
          </a:p>
        </p:txBody>
      </p:sp>
      <p:sp>
        <p:nvSpPr>
          <p:cNvPr id="48" name="テキスト ボックス 47">
            <a:extLst>
              <a:ext uri="{FF2B5EF4-FFF2-40B4-BE49-F238E27FC236}">
                <a16:creationId xmlns:a16="http://schemas.microsoft.com/office/drawing/2014/main" id="{2ECF12B4-A6D6-794E-B3CF-2919BC379262}"/>
              </a:ext>
            </a:extLst>
          </p:cNvPr>
          <p:cNvSpPr txBox="1"/>
          <p:nvPr/>
        </p:nvSpPr>
        <p:spPr>
          <a:xfrm>
            <a:off x="1230557" y="2557667"/>
            <a:ext cx="2666968" cy="479362"/>
          </a:xfrm>
          <a:prstGeom prst="rect">
            <a:avLst/>
          </a:prstGeom>
          <a:noFill/>
        </p:spPr>
        <p:txBody>
          <a:bodyPr wrap="square" lIns="0" tIns="0" rIns="0" bIns="0" rtlCol="0">
            <a:spAutoFit/>
          </a:bodyPr>
          <a:lstStyle/>
          <a:p>
            <a:pPr>
              <a:lnSpc>
                <a:spcPts val="2000"/>
              </a:lnSpc>
            </a:pPr>
            <a:r>
              <a:rPr lang="ja-JP" altLang="en-US" sz="1200" b="1" spc="40">
                <a:solidFill>
                  <a:srgbClr val="003963"/>
                </a:solidFill>
                <a:latin typeface="Meiryo UI" panose="020B0604030504040204" pitchFamily="50" charset="-128"/>
                <a:ea typeface="Meiryo UI" panose="020B0604030504040204" pitchFamily="50" charset="-128"/>
                <a:cs typeface="Meiryo UI" panose="020B0604030504040204" pitchFamily="50" charset="-128"/>
              </a:rPr>
              <a:t>媒体に掲載している広告企業に対して</a:t>
            </a:r>
            <a:endParaRPr lang="en-US" altLang="ja-JP" sz="1200" b="1" spc="40" dirty="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200" b="1" spc="40">
                <a:solidFill>
                  <a:srgbClr val="003963"/>
                </a:solidFill>
                <a:latin typeface="Meiryo UI" panose="020B0604030504040204" pitchFamily="50" charset="-128"/>
                <a:ea typeface="Meiryo UI" panose="020B0604030504040204" pitchFamily="50" charset="-128"/>
                <a:cs typeface="Meiryo UI" panose="020B0604030504040204" pitchFamily="50" charset="-128"/>
              </a:rPr>
              <a:t>どのようなイメージをお持ちですか？</a:t>
            </a:r>
          </a:p>
        </p:txBody>
      </p:sp>
      <p:sp>
        <p:nvSpPr>
          <p:cNvPr id="49" name="テキスト ボックス 48">
            <a:extLst>
              <a:ext uri="{FF2B5EF4-FFF2-40B4-BE49-F238E27FC236}">
                <a16:creationId xmlns:a16="http://schemas.microsoft.com/office/drawing/2014/main" id="{38748346-F759-444D-B457-7F2BFD853F2B}"/>
              </a:ext>
            </a:extLst>
          </p:cNvPr>
          <p:cNvSpPr txBox="1"/>
          <p:nvPr/>
        </p:nvSpPr>
        <p:spPr>
          <a:xfrm>
            <a:off x="6117293" y="2557836"/>
            <a:ext cx="3675539" cy="479362"/>
          </a:xfrm>
          <a:prstGeom prst="rect">
            <a:avLst/>
          </a:prstGeom>
          <a:noFill/>
        </p:spPr>
        <p:txBody>
          <a:bodyPr wrap="square" lIns="0" tIns="0" rIns="0" bIns="0" rtlCol="0">
            <a:spAutoFit/>
          </a:bodyPr>
          <a:lstStyle/>
          <a:p>
            <a:pPr>
              <a:lnSpc>
                <a:spcPts val="2000"/>
              </a:lnSpc>
            </a:pPr>
            <a:r>
              <a:rPr lang="ja-JP" altLang="en-US" sz="1200" b="1" spc="80">
                <a:solidFill>
                  <a:srgbClr val="003963"/>
                </a:solidFill>
                <a:latin typeface="Meiryo UI" panose="020B0604030504040204" pitchFamily="50" charset="-128"/>
                <a:ea typeface="Meiryo UI" panose="020B0604030504040204" pitchFamily="50" charset="-128"/>
              </a:rPr>
              <a:t>以下のメディアについて取引先と</a:t>
            </a:r>
            <a:endParaRPr lang="en-US" altLang="ja-JP" sz="1200" b="1" spc="80" dirty="0">
              <a:solidFill>
                <a:srgbClr val="003963"/>
              </a:solidFill>
              <a:latin typeface="Meiryo UI" panose="020B0604030504040204" pitchFamily="50" charset="-128"/>
              <a:ea typeface="Meiryo UI" panose="020B0604030504040204" pitchFamily="50" charset="-128"/>
            </a:endParaRPr>
          </a:p>
          <a:p>
            <a:pPr>
              <a:lnSpc>
                <a:spcPts val="2000"/>
              </a:lnSpc>
            </a:pPr>
            <a:r>
              <a:rPr lang="ja-JP" altLang="en-US" sz="1200" b="1" spc="80">
                <a:solidFill>
                  <a:srgbClr val="003963"/>
                </a:solidFill>
                <a:latin typeface="Meiryo UI" panose="020B0604030504040204" pitchFamily="50" charset="-128"/>
                <a:ea typeface="Meiryo UI" panose="020B0604030504040204" pitchFamily="50" charset="-128"/>
              </a:rPr>
              <a:t>話題やきっかけになった割合</a:t>
            </a:r>
            <a:endParaRPr lang="ja-JP" altLang="en-US" sz="1200" b="1" spc="80" dirty="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a:extLst>
              <a:ext uri="{FF2B5EF4-FFF2-40B4-BE49-F238E27FC236}">
                <a16:creationId xmlns:a16="http://schemas.microsoft.com/office/drawing/2014/main" id="{DE41E0E5-1221-A44B-9D50-C1FE2B4BFA85}"/>
              </a:ext>
            </a:extLst>
          </p:cNvPr>
          <p:cNvSpPr/>
          <p:nvPr/>
        </p:nvSpPr>
        <p:spPr>
          <a:xfrm>
            <a:off x="643058" y="2608383"/>
            <a:ext cx="475964" cy="400110"/>
          </a:xfrm>
          <a:prstGeom prst="rect">
            <a:avLst/>
          </a:prstGeom>
        </p:spPr>
        <p:txBody>
          <a:bodyPr wrap="none">
            <a:spAutoFit/>
          </a:bodyPr>
          <a:lstStyle/>
          <a:p>
            <a:r>
              <a:rPr lang="en-US" altLang="ja-JP" sz="2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Q.</a:t>
            </a:r>
            <a:endParaRPr lang="ja-JP" altLang="en-US" sz="2000">
              <a:solidFill>
                <a:srgbClr val="003963"/>
              </a:solidFill>
            </a:endParaRPr>
          </a:p>
        </p:txBody>
      </p:sp>
      <p:sp>
        <p:nvSpPr>
          <p:cNvPr id="57" name="正方形/長方形 56">
            <a:extLst>
              <a:ext uri="{FF2B5EF4-FFF2-40B4-BE49-F238E27FC236}">
                <a16:creationId xmlns:a16="http://schemas.microsoft.com/office/drawing/2014/main" id="{66842CF7-1683-3749-9A1B-85D028538A30}"/>
              </a:ext>
            </a:extLst>
          </p:cNvPr>
          <p:cNvSpPr/>
          <p:nvPr/>
        </p:nvSpPr>
        <p:spPr>
          <a:xfrm>
            <a:off x="5519521" y="2596562"/>
            <a:ext cx="475964" cy="400110"/>
          </a:xfrm>
          <a:prstGeom prst="rect">
            <a:avLst/>
          </a:prstGeom>
        </p:spPr>
        <p:txBody>
          <a:bodyPr wrap="none">
            <a:spAutoFit/>
          </a:bodyPr>
          <a:lstStyle/>
          <a:p>
            <a:r>
              <a:rPr lang="en-US" altLang="ja-JP" sz="2000" b="1"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Q.</a:t>
            </a:r>
            <a:endParaRPr lang="ja-JP" altLang="en-US" sz="2000">
              <a:solidFill>
                <a:srgbClr val="003963"/>
              </a:solidFill>
            </a:endParaRPr>
          </a:p>
        </p:txBody>
      </p:sp>
      <p:sp>
        <p:nvSpPr>
          <p:cNvPr id="41" name="タイトル 1">
            <a:extLst>
              <a:ext uri="{FF2B5EF4-FFF2-40B4-BE49-F238E27FC236}">
                <a16:creationId xmlns:a16="http://schemas.microsoft.com/office/drawing/2014/main" id="{71460644-005B-EC41-99DF-30E002EFFA58}"/>
              </a:ext>
            </a:extLst>
          </p:cNvPr>
          <p:cNvSpPr>
            <a:spLocks noGrp="1"/>
          </p:cNvSpPr>
          <p:nvPr>
            <p:ph type="title"/>
          </p:nvPr>
        </p:nvSpPr>
        <p:spPr>
          <a:xfrm>
            <a:off x="397332" y="233818"/>
            <a:ext cx="7905750" cy="460148"/>
          </a:xfrm>
          <a:prstGeom prst="rect">
            <a:avLst/>
          </a:prstGeom>
        </p:spPr>
        <p:txBody>
          <a:bodyPr/>
          <a:lstStyle/>
          <a:p>
            <a:r>
              <a:rPr lang="ja-JP" altLang="en-US" spc="80" dirty="0"/>
              <a:t>日経電子版</a:t>
            </a:r>
            <a:r>
              <a:rPr lang="ja-JP" altLang="en-US" spc="80"/>
              <a:t>会員のイメージ調査</a:t>
            </a:r>
            <a:endParaRPr kumimoji="1" lang="ja-JP" altLang="en-US" spc="80" dirty="0"/>
          </a:p>
        </p:txBody>
      </p:sp>
      <p:sp>
        <p:nvSpPr>
          <p:cNvPr id="43" name="テキスト ボックス 42">
            <a:extLst>
              <a:ext uri="{FF2B5EF4-FFF2-40B4-BE49-F238E27FC236}">
                <a16:creationId xmlns:a16="http://schemas.microsoft.com/office/drawing/2014/main" id="{1641E395-B6EB-6B4E-9A95-25435229343F}"/>
              </a:ext>
            </a:extLst>
          </p:cNvPr>
          <p:cNvSpPr txBox="1"/>
          <p:nvPr/>
        </p:nvSpPr>
        <p:spPr>
          <a:xfrm>
            <a:off x="7859152" y="5524149"/>
            <a:ext cx="1557898" cy="523220"/>
          </a:xfrm>
          <a:prstGeom prst="rect">
            <a:avLst/>
          </a:prstGeom>
          <a:noFill/>
        </p:spPr>
        <p:txBody>
          <a:bodyPr wrap="square" rtlCol="0" anchor="t">
            <a:spAutoFit/>
          </a:bodyPr>
          <a:lstStyle/>
          <a:p>
            <a:pPr defTabSz="844083"/>
            <a:r>
              <a:rPr lang="ja-JP" altLang="en-US" sz="700" spc="80">
                <a:latin typeface="meiryo" panose="020B0604030504040204" pitchFamily="50" charset="-128"/>
                <a:ea typeface="meiryo" panose="020B0604030504040204" pitchFamily="50" charset="-128"/>
              </a:rPr>
              <a:t>調査</a:t>
            </a:r>
            <a:r>
              <a:rPr lang="ja-JP" altLang="en-US" sz="700" spc="80" dirty="0">
                <a:latin typeface="meiryo" panose="020B0604030504040204" pitchFamily="50" charset="-128"/>
                <a:ea typeface="meiryo" panose="020B0604030504040204" pitchFamily="50" charset="-128"/>
              </a:rPr>
              <a:t>方法：インターネット</a:t>
            </a:r>
            <a:br>
              <a:rPr lang="ja-JP" altLang="en-US" sz="700" spc="80">
                <a:latin typeface="meiryo" panose="020B0604030504040204" pitchFamily="50" charset="-128"/>
                <a:ea typeface="meiryo" panose="020B0604030504040204" pitchFamily="50" charset="-128"/>
              </a:rPr>
            </a:br>
            <a:r>
              <a:rPr lang="ja-JP" altLang="en-US" sz="700" spc="80">
                <a:latin typeface="meiryo" panose="020B0604030504040204" pitchFamily="50" charset="-128"/>
                <a:ea typeface="meiryo" panose="020B0604030504040204" pitchFamily="50" charset="-128"/>
              </a:rPr>
              <a:t>調査</a:t>
            </a:r>
            <a:r>
              <a:rPr lang="ja-JP" altLang="en-US" sz="700" spc="80" dirty="0">
                <a:latin typeface="meiryo" panose="020B0604030504040204" pitchFamily="50" charset="-128"/>
                <a:ea typeface="meiryo" panose="020B0604030504040204" pitchFamily="50" charset="-128"/>
              </a:rPr>
              <a:t>期間</a:t>
            </a:r>
            <a:r>
              <a:rPr lang="ja-JP" altLang="en-US" sz="700" spc="80">
                <a:latin typeface="meiryo" panose="020B0604030504040204" pitchFamily="50" charset="-128"/>
                <a:ea typeface="meiryo" panose="020B0604030504040204" pitchFamily="50" charset="-128"/>
              </a:rPr>
              <a:t>：</a:t>
            </a:r>
            <a:r>
              <a:rPr lang="en-US" altLang="ja-JP" sz="700" spc="80" dirty="0">
                <a:latin typeface="meiryo" panose="020B0604030504040204" pitchFamily="50" charset="-128"/>
                <a:ea typeface="meiryo" panose="020B0604030504040204" pitchFamily="50" charset="-128"/>
              </a:rPr>
              <a:t>2021</a:t>
            </a:r>
            <a:r>
              <a:rPr lang="ja-JP" altLang="en-US" sz="700" spc="80">
                <a:latin typeface="meiryo" panose="020B0604030504040204" pitchFamily="50" charset="-128"/>
                <a:ea typeface="meiryo" panose="020B0604030504040204" pitchFamily="50" charset="-128"/>
              </a:rPr>
              <a:t>年</a:t>
            </a:r>
            <a:r>
              <a:rPr lang="en-US" altLang="ja-JP" sz="700" spc="80" dirty="0">
                <a:latin typeface="meiryo" panose="020B0604030504040204" pitchFamily="50" charset="-128"/>
                <a:ea typeface="meiryo" panose="020B0604030504040204" pitchFamily="50" charset="-128"/>
              </a:rPr>
              <a:t>5</a:t>
            </a:r>
            <a:r>
              <a:rPr lang="ja-JP" altLang="en-US" sz="700" spc="80">
                <a:latin typeface="meiryo" panose="020B0604030504040204" pitchFamily="50" charset="-128"/>
                <a:ea typeface="meiryo" panose="020B0604030504040204" pitchFamily="50" charset="-128"/>
              </a:rPr>
              <a:t>月</a:t>
            </a:r>
            <a:r>
              <a:rPr lang="en-US" altLang="ja-JP" sz="700" spc="80" dirty="0">
                <a:latin typeface="meiryo" panose="020B0604030504040204" pitchFamily="50" charset="-128"/>
                <a:ea typeface="meiryo" panose="020B0604030504040204" pitchFamily="50" charset="-128"/>
              </a:rPr>
              <a:t>12</a:t>
            </a:r>
            <a:r>
              <a:rPr lang="ja-JP" altLang="en-US" sz="700" spc="80">
                <a:latin typeface="meiryo" panose="020B0604030504040204" pitchFamily="50" charset="-128"/>
                <a:ea typeface="meiryo" panose="020B0604030504040204" pitchFamily="50" charset="-128"/>
              </a:rPr>
              <a:t>日～</a:t>
            </a:r>
            <a:endParaRPr lang="en-US" altLang="ja-JP" sz="700" spc="80" dirty="0">
              <a:latin typeface="meiryo" panose="020B0604030504040204" pitchFamily="50" charset="-128"/>
              <a:ea typeface="meiryo" panose="020B0604030504040204" pitchFamily="50" charset="-128"/>
            </a:endParaRPr>
          </a:p>
          <a:p>
            <a:pPr defTabSz="844083"/>
            <a:r>
              <a:rPr lang="ja-JP" altLang="en-US" sz="700" spc="80">
                <a:latin typeface="meiryo" panose="020B0604030504040204" pitchFamily="50" charset="-128"/>
                <a:ea typeface="meiryo" panose="020B0604030504040204" pitchFamily="50" charset="-128"/>
              </a:rPr>
              <a:t>　　　　　</a:t>
            </a:r>
            <a:r>
              <a:rPr lang="en-US" altLang="ja-JP" sz="700" spc="80" dirty="0">
                <a:latin typeface="meiryo" panose="020B0604030504040204" pitchFamily="50" charset="-128"/>
                <a:ea typeface="meiryo" panose="020B0604030504040204" pitchFamily="50" charset="-128"/>
              </a:rPr>
              <a:t>2021</a:t>
            </a:r>
            <a:r>
              <a:rPr lang="ja-JP" altLang="en-US" sz="700" spc="80">
                <a:latin typeface="meiryo" panose="020B0604030504040204" pitchFamily="50" charset="-128"/>
                <a:ea typeface="meiryo" panose="020B0604030504040204" pitchFamily="50" charset="-128"/>
              </a:rPr>
              <a:t>年</a:t>
            </a:r>
            <a:r>
              <a:rPr lang="en-US" altLang="ja-JP" sz="700" spc="80" dirty="0">
                <a:latin typeface="meiryo" panose="020B0604030504040204" pitchFamily="50" charset="-128"/>
                <a:ea typeface="meiryo" panose="020B0604030504040204" pitchFamily="50" charset="-128"/>
              </a:rPr>
              <a:t>5</a:t>
            </a:r>
            <a:r>
              <a:rPr lang="ja-JP" altLang="en-US" sz="700" spc="80">
                <a:latin typeface="meiryo" panose="020B0604030504040204" pitchFamily="50" charset="-128"/>
                <a:ea typeface="meiryo" panose="020B0604030504040204" pitchFamily="50" charset="-128"/>
              </a:rPr>
              <a:t>月</a:t>
            </a:r>
            <a:r>
              <a:rPr lang="en-US" altLang="ja-JP" sz="700" spc="80" dirty="0">
                <a:latin typeface="meiryo" panose="020B0604030504040204" pitchFamily="50" charset="-128"/>
                <a:ea typeface="meiryo" panose="020B0604030504040204" pitchFamily="50" charset="-128"/>
              </a:rPr>
              <a:t>17</a:t>
            </a:r>
            <a:r>
              <a:rPr lang="ja-JP" altLang="en-US" sz="700" spc="80">
                <a:latin typeface="meiryo" panose="020B0604030504040204" pitchFamily="50" charset="-128"/>
                <a:ea typeface="meiryo" panose="020B0604030504040204" pitchFamily="50" charset="-128"/>
              </a:rPr>
              <a:t>日</a:t>
            </a:r>
            <a:br>
              <a:rPr lang="ja-JP" altLang="en-US" sz="700" spc="80">
                <a:latin typeface="meiryo" panose="020B0604030504040204" pitchFamily="50" charset="-128"/>
                <a:ea typeface="meiryo" panose="020B0604030504040204" pitchFamily="50" charset="-128"/>
              </a:rPr>
            </a:br>
            <a:r>
              <a:rPr lang="ja-JP" altLang="en-US" sz="700" spc="80">
                <a:latin typeface="meiryo" panose="020B0604030504040204" pitchFamily="50" charset="-128"/>
                <a:ea typeface="meiryo" panose="020B0604030504040204" pitchFamily="50" charset="-128"/>
              </a:rPr>
              <a:t>サンプル数：</a:t>
            </a:r>
            <a:r>
              <a:rPr lang="en-US" altLang="ja-JP" sz="700" spc="80" dirty="0">
                <a:latin typeface="meiryo" panose="020B0604030504040204" pitchFamily="50" charset="-128"/>
                <a:ea typeface="meiryo" panose="020B0604030504040204" pitchFamily="50" charset="-128"/>
              </a:rPr>
              <a:t>2,820</a:t>
            </a:r>
            <a:r>
              <a:rPr lang="ja-JP" altLang="en-US" sz="700" spc="80">
                <a:latin typeface="meiryo" panose="020B0604030504040204" pitchFamily="50" charset="-128"/>
                <a:ea typeface="meiryo" panose="020B0604030504040204" pitchFamily="50" charset="-128"/>
              </a:rPr>
              <a:t>名</a:t>
            </a:r>
            <a:endParaRPr lang="ja-JP" altLang="en-US" sz="700" spc="80" dirty="0">
              <a:latin typeface="meiryo" panose="020B0604030504040204" pitchFamily="50" charset="-128"/>
              <a:ea typeface="meiryo" panose="020B0604030504040204" pitchFamily="50" charset="-128"/>
            </a:endParaRPr>
          </a:p>
        </p:txBody>
      </p:sp>
      <p:cxnSp>
        <p:nvCxnSpPr>
          <p:cNvPr id="6" name="直線コネクタ 5">
            <a:extLst>
              <a:ext uri="{FF2B5EF4-FFF2-40B4-BE49-F238E27FC236}">
                <a16:creationId xmlns:a16="http://schemas.microsoft.com/office/drawing/2014/main" id="{E41E65A5-55AC-B542-886A-77BF471BB56B}"/>
              </a:ext>
            </a:extLst>
          </p:cNvPr>
          <p:cNvCxnSpPr>
            <a:cxnSpLocks/>
          </p:cNvCxnSpPr>
          <p:nvPr/>
        </p:nvCxnSpPr>
        <p:spPr>
          <a:xfrm>
            <a:off x="3024059" y="3393534"/>
            <a:ext cx="0" cy="811294"/>
          </a:xfrm>
          <a:prstGeom prst="line">
            <a:avLst/>
          </a:prstGeom>
          <a:ln w="19050">
            <a:solidFill>
              <a:srgbClr val="DBDBDB"/>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194A0519-1AEE-A94E-B296-B62E2AFBD5A6}"/>
              </a:ext>
            </a:extLst>
          </p:cNvPr>
          <p:cNvCxnSpPr>
            <a:cxnSpLocks/>
          </p:cNvCxnSpPr>
          <p:nvPr/>
        </p:nvCxnSpPr>
        <p:spPr>
          <a:xfrm>
            <a:off x="3024059" y="4442822"/>
            <a:ext cx="0" cy="811294"/>
          </a:xfrm>
          <a:prstGeom prst="line">
            <a:avLst/>
          </a:prstGeom>
          <a:ln w="19050">
            <a:solidFill>
              <a:srgbClr val="DBDBDB"/>
            </a:solidFill>
          </a:ln>
        </p:spPr>
        <p:style>
          <a:lnRef idx="1">
            <a:schemeClr val="accent1"/>
          </a:lnRef>
          <a:fillRef idx="0">
            <a:schemeClr val="accent1"/>
          </a:fillRef>
          <a:effectRef idx="0">
            <a:schemeClr val="accent1"/>
          </a:effectRef>
          <a:fontRef idx="minor">
            <a:schemeClr val="tx1"/>
          </a:fontRef>
        </p:style>
      </p:cxnSp>
      <p:sp>
        <p:nvSpPr>
          <p:cNvPr id="22" name="角丸四角形 21">
            <a:extLst>
              <a:ext uri="{FF2B5EF4-FFF2-40B4-BE49-F238E27FC236}">
                <a16:creationId xmlns:a16="http://schemas.microsoft.com/office/drawing/2014/main" id="{D955C563-DDB3-2C4E-9891-188F599F2BD1}"/>
              </a:ext>
            </a:extLst>
          </p:cNvPr>
          <p:cNvSpPr/>
          <p:nvPr/>
        </p:nvSpPr>
        <p:spPr>
          <a:xfrm>
            <a:off x="488950" y="3397179"/>
            <a:ext cx="922012" cy="811293"/>
          </a:xfrm>
          <a:prstGeom prst="roundRect">
            <a:avLst/>
          </a:prstGeom>
          <a:solidFill>
            <a:srgbClr val="E0E7F0"/>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三角形 12">
            <a:extLst>
              <a:ext uri="{FF2B5EF4-FFF2-40B4-BE49-F238E27FC236}">
                <a16:creationId xmlns:a16="http://schemas.microsoft.com/office/drawing/2014/main" id="{5AFFED54-0585-8745-B9B9-E5820D87C4D3}"/>
              </a:ext>
            </a:extLst>
          </p:cNvPr>
          <p:cNvSpPr/>
          <p:nvPr/>
        </p:nvSpPr>
        <p:spPr>
          <a:xfrm rot="5400000">
            <a:off x="1404900" y="3711994"/>
            <a:ext cx="169561" cy="181661"/>
          </a:xfrm>
          <a:prstGeom prst="triangle">
            <a:avLst/>
          </a:prstGeom>
          <a:solidFill>
            <a:srgbClr val="E2E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34000B2E-4E03-B444-A22F-9D0A926AB036}"/>
              </a:ext>
            </a:extLst>
          </p:cNvPr>
          <p:cNvSpPr txBox="1"/>
          <p:nvPr/>
        </p:nvSpPr>
        <p:spPr>
          <a:xfrm>
            <a:off x="572112" y="3691384"/>
            <a:ext cx="755689" cy="222882"/>
          </a:xfrm>
          <a:prstGeom prst="rect">
            <a:avLst/>
          </a:prstGeom>
          <a:noFill/>
        </p:spPr>
        <p:txBody>
          <a:bodyPr wrap="square" lIns="0" tIns="0" rIns="0" bIns="0" rtlCol="0">
            <a:spAutoFit/>
          </a:bodyPr>
          <a:lstStyle/>
          <a:p>
            <a:pPr algn="ctr">
              <a:lnSpc>
                <a:spcPts val="2000"/>
              </a:lnSpc>
            </a:pPr>
            <a:r>
              <a:rPr lang="ja-JP" altLang="en-US" sz="1200" b="1" spc="40">
                <a:solidFill>
                  <a:srgbClr val="003963"/>
                </a:solidFill>
                <a:latin typeface="Meiryo UI" panose="020B0604030504040204" pitchFamily="50" charset="-128"/>
                <a:ea typeface="Meiryo UI" panose="020B0604030504040204" pitchFamily="50" charset="-128"/>
                <a:cs typeface="Meiryo UI" panose="020B0604030504040204" pitchFamily="50" charset="-128"/>
              </a:rPr>
              <a:t>一流である</a:t>
            </a:r>
          </a:p>
        </p:txBody>
      </p:sp>
      <p:sp>
        <p:nvSpPr>
          <p:cNvPr id="25" name="角丸四角形 24">
            <a:extLst>
              <a:ext uri="{FF2B5EF4-FFF2-40B4-BE49-F238E27FC236}">
                <a16:creationId xmlns:a16="http://schemas.microsoft.com/office/drawing/2014/main" id="{3B7D7391-86C9-7446-BE4A-86A17C204AC1}"/>
              </a:ext>
            </a:extLst>
          </p:cNvPr>
          <p:cNvSpPr/>
          <p:nvPr/>
        </p:nvSpPr>
        <p:spPr>
          <a:xfrm>
            <a:off x="488950" y="4442288"/>
            <a:ext cx="922012" cy="811293"/>
          </a:xfrm>
          <a:prstGeom prst="roundRect">
            <a:avLst/>
          </a:prstGeom>
          <a:solidFill>
            <a:srgbClr val="E0E7F0"/>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三角形 25">
            <a:extLst>
              <a:ext uri="{FF2B5EF4-FFF2-40B4-BE49-F238E27FC236}">
                <a16:creationId xmlns:a16="http://schemas.microsoft.com/office/drawing/2014/main" id="{51D05E3F-F1B9-9243-A035-F7C6A5C89184}"/>
              </a:ext>
            </a:extLst>
          </p:cNvPr>
          <p:cNvSpPr/>
          <p:nvPr/>
        </p:nvSpPr>
        <p:spPr>
          <a:xfrm rot="5400000">
            <a:off x="1404900" y="4757103"/>
            <a:ext cx="169561" cy="181661"/>
          </a:xfrm>
          <a:prstGeom prst="triangle">
            <a:avLst/>
          </a:prstGeom>
          <a:solidFill>
            <a:srgbClr val="E2E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F7D1BBB8-7B6E-CC43-A143-9A3E46A9B1E6}"/>
              </a:ext>
            </a:extLst>
          </p:cNvPr>
          <p:cNvSpPr txBox="1"/>
          <p:nvPr/>
        </p:nvSpPr>
        <p:spPr>
          <a:xfrm>
            <a:off x="572112" y="4736493"/>
            <a:ext cx="755689" cy="222882"/>
          </a:xfrm>
          <a:prstGeom prst="rect">
            <a:avLst/>
          </a:prstGeom>
          <a:noFill/>
        </p:spPr>
        <p:txBody>
          <a:bodyPr wrap="square" lIns="0" tIns="0" rIns="0" bIns="0" rtlCol="0">
            <a:spAutoFit/>
          </a:bodyPr>
          <a:lstStyle/>
          <a:p>
            <a:pPr algn="ctr">
              <a:lnSpc>
                <a:spcPts val="2000"/>
              </a:lnSpc>
            </a:pPr>
            <a:r>
              <a:rPr lang="ja-JP" altLang="en-US" sz="1200" b="1" spc="40">
                <a:solidFill>
                  <a:srgbClr val="003963"/>
                </a:solidFill>
                <a:latin typeface="Meiryo UI" panose="020B0604030504040204" pitchFamily="50" charset="-128"/>
                <a:ea typeface="Meiryo UI" panose="020B0604030504040204" pitchFamily="50" charset="-128"/>
                <a:cs typeface="Meiryo UI" panose="020B0604030504040204" pitchFamily="50" charset="-128"/>
              </a:rPr>
              <a:t>信頼できる</a:t>
            </a:r>
          </a:p>
        </p:txBody>
      </p:sp>
      <p:sp>
        <p:nvSpPr>
          <p:cNvPr id="28" name="テキスト ボックス 27">
            <a:extLst>
              <a:ext uri="{FF2B5EF4-FFF2-40B4-BE49-F238E27FC236}">
                <a16:creationId xmlns:a16="http://schemas.microsoft.com/office/drawing/2014/main" id="{15709A4C-87F1-DF40-9854-D2A3E748BCA8}"/>
              </a:ext>
            </a:extLst>
          </p:cNvPr>
          <p:cNvSpPr txBox="1"/>
          <p:nvPr/>
        </p:nvSpPr>
        <p:spPr>
          <a:xfrm>
            <a:off x="2134758" y="3663436"/>
            <a:ext cx="755689" cy="222882"/>
          </a:xfrm>
          <a:prstGeom prst="rect">
            <a:avLst/>
          </a:prstGeom>
          <a:noFill/>
        </p:spPr>
        <p:txBody>
          <a:bodyPr wrap="square" lIns="0" tIns="0" rIns="0" bIns="0" rtlCol="0">
            <a:spAutoFit/>
          </a:bodyPr>
          <a:lstStyle/>
          <a:p>
            <a:pPr algn="r">
              <a:lnSpc>
                <a:spcPts val="2000"/>
              </a:lnSpc>
            </a:pPr>
            <a:r>
              <a:rPr lang="ja-JP" altLang="en-US" sz="1200" b="1" spc="40">
                <a:solidFill>
                  <a:srgbClr val="595958"/>
                </a:solidFill>
                <a:latin typeface="Meiryo UI" panose="020B0604030504040204" pitchFamily="50" charset="-128"/>
                <a:ea typeface="Meiryo UI" panose="020B0604030504040204" pitchFamily="50" charset="-128"/>
                <a:cs typeface="Meiryo UI" panose="020B0604030504040204" pitchFamily="50" charset="-128"/>
              </a:rPr>
              <a:t>ポータル</a:t>
            </a:r>
          </a:p>
        </p:txBody>
      </p:sp>
      <p:sp>
        <p:nvSpPr>
          <p:cNvPr id="29" name="テキスト ボックス 28">
            <a:extLst>
              <a:ext uri="{FF2B5EF4-FFF2-40B4-BE49-F238E27FC236}">
                <a16:creationId xmlns:a16="http://schemas.microsoft.com/office/drawing/2014/main" id="{147C94B4-0318-5944-AFA5-94465A4EA245}"/>
              </a:ext>
            </a:extLst>
          </p:cNvPr>
          <p:cNvSpPr txBox="1"/>
          <p:nvPr/>
        </p:nvSpPr>
        <p:spPr>
          <a:xfrm>
            <a:off x="2134758" y="3878413"/>
            <a:ext cx="755689" cy="222882"/>
          </a:xfrm>
          <a:prstGeom prst="rect">
            <a:avLst/>
          </a:prstGeom>
          <a:noFill/>
        </p:spPr>
        <p:txBody>
          <a:bodyPr wrap="square" lIns="0" tIns="0" rIns="0" bIns="0" rtlCol="0">
            <a:spAutoFit/>
          </a:bodyPr>
          <a:lstStyle/>
          <a:p>
            <a:pPr algn="r">
              <a:lnSpc>
                <a:spcPts val="2000"/>
              </a:lnSpc>
            </a:pPr>
            <a:r>
              <a:rPr lang="en-US" altLang="ja-JP" sz="1200" b="1" spc="4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SNS</a:t>
            </a:r>
            <a:endParaRPr lang="ja-JP" altLang="en-US" sz="1200" b="1" spc="4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a:extLst>
              <a:ext uri="{FF2B5EF4-FFF2-40B4-BE49-F238E27FC236}">
                <a16:creationId xmlns:a16="http://schemas.microsoft.com/office/drawing/2014/main" id="{FA934D5E-E85F-4F44-AF6E-53B98A0320EE}"/>
              </a:ext>
            </a:extLst>
          </p:cNvPr>
          <p:cNvSpPr txBox="1"/>
          <p:nvPr/>
        </p:nvSpPr>
        <p:spPr>
          <a:xfrm>
            <a:off x="3300197" y="4733399"/>
            <a:ext cx="755689" cy="233077"/>
          </a:xfrm>
          <a:prstGeom prst="rect">
            <a:avLst/>
          </a:prstGeom>
          <a:noFill/>
        </p:spPr>
        <p:txBody>
          <a:bodyPr wrap="square" lIns="0" tIns="0" rIns="0" bIns="0" rtlCol="0">
            <a:spAutoFit/>
          </a:bodyPr>
          <a:lstStyle/>
          <a:p>
            <a:pPr>
              <a:lnSpc>
                <a:spcPts val="2000"/>
              </a:lnSpc>
            </a:pPr>
            <a:r>
              <a:rPr lang="en-US" altLang="ja-JP" sz="1600" b="1" spc="40" dirty="0">
                <a:solidFill>
                  <a:srgbClr val="595958"/>
                </a:solidFill>
                <a:latin typeface="Meiryo UI" panose="020B0604030504040204" pitchFamily="50" charset="-128"/>
                <a:ea typeface="Meiryo UI" panose="020B0604030504040204" pitchFamily="50" charset="-128"/>
                <a:cs typeface="Meiryo UI" panose="020B0604030504040204" pitchFamily="50" charset="-128"/>
              </a:rPr>
              <a:t>7.9</a:t>
            </a:r>
            <a:r>
              <a:rPr lang="en-US" altLang="ja-JP" sz="1200" b="1" spc="40" dirty="0">
                <a:solidFill>
                  <a:srgbClr val="595958"/>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spc="40">
              <a:solidFill>
                <a:srgbClr val="595958"/>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a:extLst>
              <a:ext uri="{FF2B5EF4-FFF2-40B4-BE49-F238E27FC236}">
                <a16:creationId xmlns:a16="http://schemas.microsoft.com/office/drawing/2014/main" id="{B7494F1D-1F0E-B34A-95D4-1C57ABEC4063}"/>
              </a:ext>
            </a:extLst>
          </p:cNvPr>
          <p:cNvSpPr txBox="1"/>
          <p:nvPr/>
        </p:nvSpPr>
        <p:spPr>
          <a:xfrm>
            <a:off x="3153395" y="4954482"/>
            <a:ext cx="755689" cy="233077"/>
          </a:xfrm>
          <a:prstGeom prst="rect">
            <a:avLst/>
          </a:prstGeom>
          <a:noFill/>
        </p:spPr>
        <p:txBody>
          <a:bodyPr wrap="square" lIns="0" tIns="0" rIns="0" bIns="0" rtlCol="0">
            <a:spAutoFit/>
          </a:bodyPr>
          <a:lstStyle/>
          <a:p>
            <a:pPr>
              <a:lnSpc>
                <a:spcPts val="2000"/>
              </a:lnSpc>
            </a:pPr>
            <a:r>
              <a:rPr lang="en-US" altLang="ja-JP" sz="1600" b="1" spc="4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1.6</a:t>
            </a:r>
            <a:r>
              <a:rPr lang="en-US" altLang="ja-JP" sz="1200" b="1" spc="4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spc="4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a:extLst>
              <a:ext uri="{FF2B5EF4-FFF2-40B4-BE49-F238E27FC236}">
                <a16:creationId xmlns:a16="http://schemas.microsoft.com/office/drawing/2014/main" id="{A433788A-12C7-6545-84FE-54E6515A24B6}"/>
              </a:ext>
            </a:extLst>
          </p:cNvPr>
          <p:cNvSpPr txBox="1"/>
          <p:nvPr/>
        </p:nvSpPr>
        <p:spPr>
          <a:xfrm>
            <a:off x="4444459" y="4510268"/>
            <a:ext cx="755689" cy="233077"/>
          </a:xfrm>
          <a:prstGeom prst="rect">
            <a:avLst/>
          </a:prstGeom>
          <a:noFill/>
        </p:spPr>
        <p:txBody>
          <a:bodyPr wrap="square" lIns="0" tIns="0" rIns="0" bIns="0" rtlCol="0">
            <a:spAutoFit/>
          </a:bodyPr>
          <a:lstStyle/>
          <a:p>
            <a:pPr>
              <a:lnSpc>
                <a:spcPts val="2000"/>
              </a:lnSpc>
            </a:pPr>
            <a:r>
              <a:rPr lang="en-US" altLang="ja-JP" sz="1600" b="1" spc="4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57.4</a:t>
            </a:r>
            <a:r>
              <a:rPr lang="en-US" altLang="ja-JP" sz="1200" b="1" spc="4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spc="4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a:extLst>
              <a:ext uri="{FF2B5EF4-FFF2-40B4-BE49-F238E27FC236}">
                <a16:creationId xmlns:a16="http://schemas.microsoft.com/office/drawing/2014/main" id="{3FA558FC-F613-344E-93E7-316CB9E70993}"/>
              </a:ext>
            </a:extLst>
          </p:cNvPr>
          <p:cNvSpPr txBox="1"/>
          <p:nvPr/>
        </p:nvSpPr>
        <p:spPr>
          <a:xfrm>
            <a:off x="3219476" y="3690775"/>
            <a:ext cx="755689" cy="233077"/>
          </a:xfrm>
          <a:prstGeom prst="rect">
            <a:avLst/>
          </a:prstGeom>
          <a:noFill/>
        </p:spPr>
        <p:txBody>
          <a:bodyPr wrap="square" lIns="0" tIns="0" rIns="0" bIns="0" rtlCol="0">
            <a:spAutoFit/>
          </a:bodyPr>
          <a:lstStyle/>
          <a:p>
            <a:pPr>
              <a:lnSpc>
                <a:spcPts val="2000"/>
              </a:lnSpc>
            </a:pPr>
            <a:r>
              <a:rPr lang="en-US" altLang="ja-JP" sz="1600" b="1" spc="40" dirty="0">
                <a:solidFill>
                  <a:srgbClr val="595958"/>
                </a:solidFill>
                <a:latin typeface="Meiryo UI" panose="020B0604030504040204" pitchFamily="50" charset="-128"/>
                <a:ea typeface="Meiryo UI" panose="020B0604030504040204" pitchFamily="50" charset="-128"/>
                <a:cs typeface="Meiryo UI" panose="020B0604030504040204" pitchFamily="50" charset="-128"/>
              </a:rPr>
              <a:t>4.4</a:t>
            </a:r>
            <a:r>
              <a:rPr lang="en-US" altLang="ja-JP" sz="1200" b="1" spc="40" dirty="0">
                <a:solidFill>
                  <a:srgbClr val="595958"/>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spc="40">
              <a:solidFill>
                <a:srgbClr val="595958"/>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a:extLst>
              <a:ext uri="{FF2B5EF4-FFF2-40B4-BE49-F238E27FC236}">
                <a16:creationId xmlns:a16="http://schemas.microsoft.com/office/drawing/2014/main" id="{731D5E1F-CDCF-E447-8C57-2AF1B79E6F4B}"/>
              </a:ext>
            </a:extLst>
          </p:cNvPr>
          <p:cNvSpPr txBox="1"/>
          <p:nvPr/>
        </p:nvSpPr>
        <p:spPr>
          <a:xfrm>
            <a:off x="3183061" y="3906529"/>
            <a:ext cx="755689" cy="233077"/>
          </a:xfrm>
          <a:prstGeom prst="rect">
            <a:avLst/>
          </a:prstGeom>
          <a:noFill/>
        </p:spPr>
        <p:txBody>
          <a:bodyPr wrap="square" lIns="0" tIns="0" rIns="0" bIns="0" rtlCol="0">
            <a:spAutoFit/>
          </a:bodyPr>
          <a:lstStyle/>
          <a:p>
            <a:pPr>
              <a:lnSpc>
                <a:spcPts val="2000"/>
              </a:lnSpc>
            </a:pPr>
            <a:r>
              <a:rPr lang="en-US" altLang="ja-JP" sz="1600" b="1" spc="4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2.9</a:t>
            </a:r>
            <a:r>
              <a:rPr lang="en-US" altLang="ja-JP" sz="1200" b="1" spc="4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spc="4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a:extLst>
              <a:ext uri="{FF2B5EF4-FFF2-40B4-BE49-F238E27FC236}">
                <a16:creationId xmlns:a16="http://schemas.microsoft.com/office/drawing/2014/main" id="{36C7D717-A9FE-1149-9B65-742AEFCC17E0}"/>
              </a:ext>
            </a:extLst>
          </p:cNvPr>
          <p:cNvSpPr txBox="1"/>
          <p:nvPr/>
        </p:nvSpPr>
        <p:spPr>
          <a:xfrm>
            <a:off x="3673646" y="3458799"/>
            <a:ext cx="755689" cy="233077"/>
          </a:xfrm>
          <a:prstGeom prst="rect">
            <a:avLst/>
          </a:prstGeom>
          <a:noFill/>
        </p:spPr>
        <p:txBody>
          <a:bodyPr wrap="square" lIns="0" tIns="0" rIns="0" bIns="0" rtlCol="0">
            <a:spAutoFit/>
          </a:bodyPr>
          <a:lstStyle/>
          <a:p>
            <a:pPr>
              <a:lnSpc>
                <a:spcPts val="2000"/>
              </a:lnSpc>
            </a:pPr>
            <a:r>
              <a:rPr lang="en-US" altLang="ja-JP" sz="1600" b="1" spc="4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24.2</a:t>
            </a:r>
            <a:r>
              <a:rPr lang="en-US" altLang="ja-JP" sz="1200" b="1" spc="4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spc="4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6" name="図 35">
            <a:extLst>
              <a:ext uri="{FF2B5EF4-FFF2-40B4-BE49-F238E27FC236}">
                <a16:creationId xmlns:a16="http://schemas.microsoft.com/office/drawing/2014/main" id="{5F5B9B2B-BAEE-7A4D-AFC7-CEF1C80714B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546211" y="3454695"/>
            <a:ext cx="1372975" cy="234133"/>
          </a:xfrm>
          <a:prstGeom prst="rect">
            <a:avLst/>
          </a:prstGeom>
        </p:spPr>
      </p:pic>
      <p:sp>
        <p:nvSpPr>
          <p:cNvPr id="38" name="テキスト ボックス 37">
            <a:extLst>
              <a:ext uri="{FF2B5EF4-FFF2-40B4-BE49-F238E27FC236}">
                <a16:creationId xmlns:a16="http://schemas.microsoft.com/office/drawing/2014/main" id="{45FE6F8D-8389-9A41-BA7A-351896FC7D44}"/>
              </a:ext>
            </a:extLst>
          </p:cNvPr>
          <p:cNvSpPr txBox="1"/>
          <p:nvPr/>
        </p:nvSpPr>
        <p:spPr>
          <a:xfrm>
            <a:off x="2134758" y="4721769"/>
            <a:ext cx="755689" cy="222882"/>
          </a:xfrm>
          <a:prstGeom prst="rect">
            <a:avLst/>
          </a:prstGeom>
          <a:noFill/>
        </p:spPr>
        <p:txBody>
          <a:bodyPr wrap="square" lIns="0" tIns="0" rIns="0" bIns="0" rtlCol="0">
            <a:spAutoFit/>
          </a:bodyPr>
          <a:lstStyle/>
          <a:p>
            <a:pPr algn="r">
              <a:lnSpc>
                <a:spcPts val="2000"/>
              </a:lnSpc>
            </a:pPr>
            <a:r>
              <a:rPr lang="ja-JP" altLang="en-US" sz="1200" b="1" spc="40">
                <a:solidFill>
                  <a:srgbClr val="595958"/>
                </a:solidFill>
                <a:latin typeface="Meiryo UI" panose="020B0604030504040204" pitchFamily="50" charset="-128"/>
                <a:ea typeface="Meiryo UI" panose="020B0604030504040204" pitchFamily="50" charset="-128"/>
                <a:cs typeface="Meiryo UI" panose="020B0604030504040204" pitchFamily="50" charset="-128"/>
              </a:rPr>
              <a:t>ポータル</a:t>
            </a:r>
          </a:p>
        </p:txBody>
      </p:sp>
      <p:sp>
        <p:nvSpPr>
          <p:cNvPr id="39" name="テキスト ボックス 38">
            <a:extLst>
              <a:ext uri="{FF2B5EF4-FFF2-40B4-BE49-F238E27FC236}">
                <a16:creationId xmlns:a16="http://schemas.microsoft.com/office/drawing/2014/main" id="{9FE3B16F-52CF-3C4C-85BB-87DCA1DA5B08}"/>
              </a:ext>
            </a:extLst>
          </p:cNvPr>
          <p:cNvSpPr txBox="1"/>
          <p:nvPr/>
        </p:nvSpPr>
        <p:spPr>
          <a:xfrm>
            <a:off x="2134758" y="4936746"/>
            <a:ext cx="755689" cy="222882"/>
          </a:xfrm>
          <a:prstGeom prst="rect">
            <a:avLst/>
          </a:prstGeom>
          <a:noFill/>
        </p:spPr>
        <p:txBody>
          <a:bodyPr wrap="square" lIns="0" tIns="0" rIns="0" bIns="0" rtlCol="0">
            <a:spAutoFit/>
          </a:bodyPr>
          <a:lstStyle/>
          <a:p>
            <a:pPr algn="r">
              <a:lnSpc>
                <a:spcPts val="2000"/>
              </a:lnSpc>
            </a:pPr>
            <a:r>
              <a:rPr lang="en-US" altLang="ja-JP" sz="1200" b="1" spc="4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SNS</a:t>
            </a:r>
            <a:endParaRPr lang="ja-JP" altLang="en-US" sz="1200" b="1" spc="4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0" name="図 39">
            <a:extLst>
              <a:ext uri="{FF2B5EF4-FFF2-40B4-BE49-F238E27FC236}">
                <a16:creationId xmlns:a16="http://schemas.microsoft.com/office/drawing/2014/main" id="{6CF7A0D6-B14A-4A4A-A2DF-19A64596F76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546211" y="4513028"/>
            <a:ext cx="1372975" cy="234133"/>
          </a:xfrm>
          <a:prstGeom prst="rect">
            <a:avLst/>
          </a:prstGeom>
        </p:spPr>
      </p:pic>
      <p:graphicFrame>
        <p:nvGraphicFramePr>
          <p:cNvPr id="44" name="グラフ 43">
            <a:extLst>
              <a:ext uri="{FF2B5EF4-FFF2-40B4-BE49-F238E27FC236}">
                <a16:creationId xmlns:a16="http://schemas.microsoft.com/office/drawing/2014/main" id="{45E7F4FF-F310-D54C-9607-738339CD4190}"/>
              </a:ext>
            </a:extLst>
          </p:cNvPr>
          <p:cNvGraphicFramePr/>
          <p:nvPr/>
        </p:nvGraphicFramePr>
        <p:xfrm>
          <a:off x="6762432" y="3352428"/>
          <a:ext cx="1845035" cy="1752186"/>
        </p:xfrm>
        <a:graphic>
          <a:graphicData uri="http://schemas.openxmlformats.org/drawingml/2006/chart">
            <c:chart xmlns:c="http://schemas.openxmlformats.org/drawingml/2006/chart" xmlns:r="http://schemas.openxmlformats.org/officeDocument/2006/relationships" r:id="rId5"/>
          </a:graphicData>
        </a:graphic>
      </p:graphicFrame>
      <p:cxnSp>
        <p:nvCxnSpPr>
          <p:cNvPr id="45" name="直線コネクタ 44">
            <a:extLst>
              <a:ext uri="{FF2B5EF4-FFF2-40B4-BE49-F238E27FC236}">
                <a16:creationId xmlns:a16="http://schemas.microsoft.com/office/drawing/2014/main" id="{D67E8335-4F13-5948-8408-F7DC6F4CC21F}"/>
              </a:ext>
            </a:extLst>
          </p:cNvPr>
          <p:cNvCxnSpPr>
            <a:cxnSpLocks/>
          </p:cNvCxnSpPr>
          <p:nvPr/>
        </p:nvCxnSpPr>
        <p:spPr>
          <a:xfrm>
            <a:off x="6865481" y="3393534"/>
            <a:ext cx="0" cy="1672869"/>
          </a:xfrm>
          <a:prstGeom prst="line">
            <a:avLst/>
          </a:prstGeom>
          <a:ln w="19050">
            <a:solidFill>
              <a:srgbClr val="DBDBDB"/>
            </a:solidFill>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A5AD6E3C-A9E6-D447-A302-ADB309137FBB}"/>
              </a:ext>
            </a:extLst>
          </p:cNvPr>
          <p:cNvSpPr txBox="1"/>
          <p:nvPr/>
        </p:nvSpPr>
        <p:spPr>
          <a:xfrm>
            <a:off x="8260256" y="3418160"/>
            <a:ext cx="755689" cy="233077"/>
          </a:xfrm>
          <a:prstGeom prst="rect">
            <a:avLst/>
          </a:prstGeom>
          <a:noFill/>
        </p:spPr>
        <p:txBody>
          <a:bodyPr wrap="square" lIns="0" tIns="0" rIns="0" bIns="0" rtlCol="0">
            <a:spAutoFit/>
          </a:bodyPr>
          <a:lstStyle/>
          <a:p>
            <a:pPr>
              <a:lnSpc>
                <a:spcPts val="2000"/>
              </a:lnSpc>
            </a:pPr>
            <a:r>
              <a:rPr lang="en-US" altLang="ja-JP" sz="1600" b="1" spc="40" dirty="0">
                <a:solidFill>
                  <a:srgbClr val="DE5321"/>
                </a:solidFill>
                <a:latin typeface="Meiryo UI" panose="020B0604030504040204" pitchFamily="50" charset="-128"/>
                <a:ea typeface="Meiryo UI" panose="020B0604030504040204" pitchFamily="50" charset="-128"/>
                <a:cs typeface="Meiryo UI" panose="020B0604030504040204" pitchFamily="50" charset="-128"/>
              </a:rPr>
              <a:t>31.2</a:t>
            </a:r>
            <a:r>
              <a:rPr lang="en-US" altLang="ja-JP" sz="1200" b="1" spc="40" dirty="0">
                <a:solidFill>
                  <a:srgbClr val="DE532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spc="40">
              <a:solidFill>
                <a:srgbClr val="DE532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a:extLst>
              <a:ext uri="{FF2B5EF4-FFF2-40B4-BE49-F238E27FC236}">
                <a16:creationId xmlns:a16="http://schemas.microsoft.com/office/drawing/2014/main" id="{040280D9-B508-C74D-9759-50C0BDE21B5F}"/>
              </a:ext>
            </a:extLst>
          </p:cNvPr>
          <p:cNvSpPr txBox="1"/>
          <p:nvPr/>
        </p:nvSpPr>
        <p:spPr>
          <a:xfrm>
            <a:off x="8155285" y="3761874"/>
            <a:ext cx="755689" cy="233077"/>
          </a:xfrm>
          <a:prstGeom prst="rect">
            <a:avLst/>
          </a:prstGeom>
          <a:noFill/>
        </p:spPr>
        <p:txBody>
          <a:bodyPr wrap="square" lIns="0" tIns="0" rIns="0" bIns="0" rtlCol="0">
            <a:spAutoFit/>
          </a:bodyPr>
          <a:lstStyle/>
          <a:p>
            <a:pPr>
              <a:lnSpc>
                <a:spcPts val="2000"/>
              </a:lnSpc>
            </a:pPr>
            <a:r>
              <a:rPr lang="en-US" altLang="ja-JP" sz="1600" b="1" spc="40" dirty="0">
                <a:solidFill>
                  <a:srgbClr val="DE5321"/>
                </a:solidFill>
                <a:latin typeface="Meiryo UI" panose="020B0604030504040204" pitchFamily="50" charset="-128"/>
                <a:ea typeface="Meiryo UI" panose="020B0604030504040204" pitchFamily="50" charset="-128"/>
                <a:cs typeface="Meiryo UI" panose="020B0604030504040204" pitchFamily="50" charset="-128"/>
              </a:rPr>
              <a:t>29.0</a:t>
            </a:r>
            <a:r>
              <a:rPr lang="en-US" altLang="ja-JP" sz="1200" b="1" spc="40" dirty="0">
                <a:solidFill>
                  <a:srgbClr val="DE532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spc="40">
              <a:solidFill>
                <a:srgbClr val="DE532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a:extLst>
              <a:ext uri="{FF2B5EF4-FFF2-40B4-BE49-F238E27FC236}">
                <a16:creationId xmlns:a16="http://schemas.microsoft.com/office/drawing/2014/main" id="{FE545931-39CE-654B-BD4C-F20C6DF8B510}"/>
              </a:ext>
            </a:extLst>
          </p:cNvPr>
          <p:cNvSpPr txBox="1"/>
          <p:nvPr/>
        </p:nvSpPr>
        <p:spPr>
          <a:xfrm>
            <a:off x="7628971" y="4118388"/>
            <a:ext cx="755689" cy="233077"/>
          </a:xfrm>
          <a:prstGeom prst="rect">
            <a:avLst/>
          </a:prstGeom>
          <a:noFill/>
        </p:spPr>
        <p:txBody>
          <a:bodyPr wrap="square" lIns="0" tIns="0" rIns="0" bIns="0" rtlCol="0">
            <a:spAutoFit/>
          </a:bodyPr>
          <a:lstStyle/>
          <a:p>
            <a:pPr>
              <a:lnSpc>
                <a:spcPts val="2000"/>
              </a:lnSpc>
            </a:pPr>
            <a:r>
              <a:rPr lang="en-US" altLang="ja-JP" sz="1600" b="1" spc="40" dirty="0">
                <a:solidFill>
                  <a:srgbClr val="DE5321"/>
                </a:solidFill>
                <a:latin typeface="Meiryo UI" panose="020B0604030504040204" pitchFamily="50" charset="-128"/>
                <a:ea typeface="Meiryo UI" panose="020B0604030504040204" pitchFamily="50" charset="-128"/>
                <a:cs typeface="Meiryo UI" panose="020B0604030504040204" pitchFamily="50" charset="-128"/>
              </a:rPr>
              <a:t>16.0</a:t>
            </a:r>
            <a:r>
              <a:rPr lang="en-US" altLang="ja-JP" sz="1200" b="1" spc="40" dirty="0">
                <a:solidFill>
                  <a:srgbClr val="DE532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spc="40">
              <a:solidFill>
                <a:srgbClr val="DE532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a:extLst>
              <a:ext uri="{FF2B5EF4-FFF2-40B4-BE49-F238E27FC236}">
                <a16:creationId xmlns:a16="http://schemas.microsoft.com/office/drawing/2014/main" id="{610AE903-87DC-B643-A5D8-2032DDADDFCF}"/>
              </a:ext>
            </a:extLst>
          </p:cNvPr>
          <p:cNvSpPr txBox="1"/>
          <p:nvPr/>
        </p:nvSpPr>
        <p:spPr>
          <a:xfrm>
            <a:off x="8014195" y="4468558"/>
            <a:ext cx="755689" cy="233077"/>
          </a:xfrm>
          <a:prstGeom prst="rect">
            <a:avLst/>
          </a:prstGeom>
          <a:noFill/>
        </p:spPr>
        <p:txBody>
          <a:bodyPr wrap="square" lIns="0" tIns="0" rIns="0" bIns="0" rtlCol="0">
            <a:spAutoFit/>
          </a:bodyPr>
          <a:lstStyle/>
          <a:p>
            <a:pPr>
              <a:lnSpc>
                <a:spcPts val="2000"/>
              </a:lnSpc>
            </a:pPr>
            <a:r>
              <a:rPr lang="en-US" altLang="ja-JP" sz="1600" b="1" spc="40" dirty="0">
                <a:solidFill>
                  <a:srgbClr val="DE5321"/>
                </a:solidFill>
                <a:latin typeface="Meiryo UI" panose="020B0604030504040204" pitchFamily="50" charset="-128"/>
                <a:ea typeface="Meiryo UI" panose="020B0604030504040204" pitchFamily="50" charset="-128"/>
                <a:cs typeface="Meiryo UI" panose="020B0604030504040204" pitchFamily="50" charset="-128"/>
              </a:rPr>
              <a:t>25.5</a:t>
            </a:r>
            <a:r>
              <a:rPr lang="en-US" altLang="ja-JP" sz="1200" b="1" spc="40" dirty="0">
                <a:solidFill>
                  <a:srgbClr val="DE532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spc="40">
              <a:solidFill>
                <a:srgbClr val="DE532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a:extLst>
              <a:ext uri="{FF2B5EF4-FFF2-40B4-BE49-F238E27FC236}">
                <a16:creationId xmlns:a16="http://schemas.microsoft.com/office/drawing/2014/main" id="{D4D83EF6-ADC8-C942-9CFC-E1ACFCB742AD}"/>
              </a:ext>
            </a:extLst>
          </p:cNvPr>
          <p:cNvSpPr txBox="1"/>
          <p:nvPr/>
        </p:nvSpPr>
        <p:spPr>
          <a:xfrm>
            <a:off x="7526367" y="4816717"/>
            <a:ext cx="755689" cy="233077"/>
          </a:xfrm>
          <a:prstGeom prst="rect">
            <a:avLst/>
          </a:prstGeom>
          <a:noFill/>
        </p:spPr>
        <p:txBody>
          <a:bodyPr wrap="square" lIns="0" tIns="0" rIns="0" bIns="0" rtlCol="0">
            <a:spAutoFit/>
          </a:bodyPr>
          <a:lstStyle/>
          <a:p>
            <a:pPr>
              <a:lnSpc>
                <a:spcPts val="2000"/>
              </a:lnSpc>
            </a:pPr>
            <a:r>
              <a:rPr lang="en-US" altLang="ja-JP" sz="1600" b="1" spc="40" dirty="0">
                <a:solidFill>
                  <a:srgbClr val="DE5321"/>
                </a:solidFill>
                <a:latin typeface="Meiryo UI" panose="020B0604030504040204" pitchFamily="50" charset="-128"/>
                <a:ea typeface="Meiryo UI" panose="020B0604030504040204" pitchFamily="50" charset="-128"/>
                <a:cs typeface="Meiryo UI" panose="020B0604030504040204" pitchFamily="50" charset="-128"/>
              </a:rPr>
              <a:t>12.8</a:t>
            </a:r>
            <a:r>
              <a:rPr lang="en-US" altLang="ja-JP" sz="1200" b="1" spc="40" dirty="0">
                <a:solidFill>
                  <a:srgbClr val="DE532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spc="40">
              <a:solidFill>
                <a:srgbClr val="DE532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3" name="図 52">
            <a:extLst>
              <a:ext uri="{FF2B5EF4-FFF2-40B4-BE49-F238E27FC236}">
                <a16:creationId xmlns:a16="http://schemas.microsoft.com/office/drawing/2014/main" id="{B9E29B3E-FD66-ED49-A5CE-A0F186DB028F}"/>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5530234" y="3759165"/>
            <a:ext cx="1223319" cy="252001"/>
          </a:xfrm>
          <a:prstGeom prst="rect">
            <a:avLst/>
          </a:prstGeom>
        </p:spPr>
      </p:pic>
      <p:pic>
        <p:nvPicPr>
          <p:cNvPr id="56" name="図 55">
            <a:extLst>
              <a:ext uri="{FF2B5EF4-FFF2-40B4-BE49-F238E27FC236}">
                <a16:creationId xmlns:a16="http://schemas.microsoft.com/office/drawing/2014/main" id="{FD03CDE1-1DE0-0A45-8BC3-5DFAA373C283}"/>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r="-100"/>
          <a:stretch/>
        </p:blipFill>
        <p:spPr>
          <a:xfrm>
            <a:off x="5344440" y="3410379"/>
            <a:ext cx="1413819" cy="240858"/>
          </a:xfrm>
          <a:prstGeom prst="rect">
            <a:avLst/>
          </a:prstGeom>
        </p:spPr>
      </p:pic>
      <p:sp>
        <p:nvSpPr>
          <p:cNvPr id="58" name="テキスト ボックス 57">
            <a:extLst>
              <a:ext uri="{FF2B5EF4-FFF2-40B4-BE49-F238E27FC236}">
                <a16:creationId xmlns:a16="http://schemas.microsoft.com/office/drawing/2014/main" id="{0DCB7E8F-E232-7747-AF6D-387D79A6E319}"/>
              </a:ext>
            </a:extLst>
          </p:cNvPr>
          <p:cNvSpPr txBox="1"/>
          <p:nvPr/>
        </p:nvSpPr>
        <p:spPr>
          <a:xfrm>
            <a:off x="5970494" y="4101250"/>
            <a:ext cx="755689" cy="222882"/>
          </a:xfrm>
          <a:prstGeom prst="rect">
            <a:avLst/>
          </a:prstGeom>
          <a:noFill/>
        </p:spPr>
        <p:txBody>
          <a:bodyPr wrap="square" lIns="0" tIns="0" rIns="0" bIns="0" rtlCol="0">
            <a:spAutoFit/>
          </a:bodyPr>
          <a:lstStyle/>
          <a:p>
            <a:pPr algn="r">
              <a:lnSpc>
                <a:spcPts val="2000"/>
              </a:lnSpc>
            </a:pPr>
            <a:r>
              <a:rPr lang="ja-JP" altLang="en-US" sz="1200" b="1" spc="40">
                <a:solidFill>
                  <a:srgbClr val="124163"/>
                </a:solidFill>
                <a:latin typeface="Meiryo UI" panose="020B0604030504040204" pitchFamily="50" charset="-128"/>
                <a:ea typeface="Meiryo UI" panose="020B0604030504040204" pitchFamily="50" charset="-128"/>
                <a:cs typeface="Meiryo UI" panose="020B0604030504040204" pitchFamily="50" charset="-128"/>
              </a:rPr>
              <a:t>その他新聞</a:t>
            </a:r>
          </a:p>
        </p:txBody>
      </p:sp>
      <p:sp>
        <p:nvSpPr>
          <p:cNvPr id="59" name="テキスト ボックス 58">
            <a:extLst>
              <a:ext uri="{FF2B5EF4-FFF2-40B4-BE49-F238E27FC236}">
                <a16:creationId xmlns:a16="http://schemas.microsoft.com/office/drawing/2014/main" id="{04A4031B-456D-DF48-A05B-224463E361AB}"/>
              </a:ext>
            </a:extLst>
          </p:cNvPr>
          <p:cNvSpPr txBox="1"/>
          <p:nvPr/>
        </p:nvSpPr>
        <p:spPr>
          <a:xfrm>
            <a:off x="5970494" y="4455670"/>
            <a:ext cx="755689" cy="222882"/>
          </a:xfrm>
          <a:prstGeom prst="rect">
            <a:avLst/>
          </a:prstGeom>
          <a:noFill/>
        </p:spPr>
        <p:txBody>
          <a:bodyPr wrap="square" lIns="0" tIns="0" rIns="0" bIns="0" rtlCol="0">
            <a:spAutoFit/>
          </a:bodyPr>
          <a:lstStyle/>
          <a:p>
            <a:pPr algn="r">
              <a:lnSpc>
                <a:spcPts val="2000"/>
              </a:lnSpc>
            </a:pPr>
            <a:r>
              <a:rPr lang="en-US" altLang="ja-JP" sz="1200" b="1" spc="40" dirty="0">
                <a:solidFill>
                  <a:srgbClr val="124163"/>
                </a:solidFill>
                <a:latin typeface="Meiryo UI" panose="020B0604030504040204" pitchFamily="50" charset="-128"/>
                <a:ea typeface="Meiryo UI" panose="020B0604030504040204" pitchFamily="50" charset="-128"/>
                <a:cs typeface="Meiryo UI" panose="020B0604030504040204" pitchFamily="50" charset="-128"/>
              </a:rPr>
              <a:t>TV</a:t>
            </a:r>
            <a:endParaRPr lang="ja-JP" altLang="en-US" sz="1200" b="1" spc="40">
              <a:solidFill>
                <a:srgbClr val="12416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a:extLst>
              <a:ext uri="{FF2B5EF4-FFF2-40B4-BE49-F238E27FC236}">
                <a16:creationId xmlns:a16="http://schemas.microsoft.com/office/drawing/2014/main" id="{7FDCA20B-2527-DC42-A2F9-DEEE4A7E2B17}"/>
              </a:ext>
            </a:extLst>
          </p:cNvPr>
          <p:cNvSpPr txBox="1"/>
          <p:nvPr/>
        </p:nvSpPr>
        <p:spPr>
          <a:xfrm>
            <a:off x="5970494" y="4795912"/>
            <a:ext cx="755689" cy="222882"/>
          </a:xfrm>
          <a:prstGeom prst="rect">
            <a:avLst/>
          </a:prstGeom>
          <a:noFill/>
        </p:spPr>
        <p:txBody>
          <a:bodyPr wrap="square" lIns="0" tIns="0" rIns="0" bIns="0" rtlCol="0">
            <a:spAutoFit/>
          </a:bodyPr>
          <a:lstStyle/>
          <a:p>
            <a:pPr algn="r">
              <a:lnSpc>
                <a:spcPts val="2000"/>
              </a:lnSpc>
            </a:pPr>
            <a:r>
              <a:rPr lang="en-US" altLang="ja-JP" sz="1200" b="1" spc="40" dirty="0">
                <a:solidFill>
                  <a:srgbClr val="124163"/>
                </a:solidFill>
                <a:latin typeface="Meiryo UI" panose="020B0604030504040204" pitchFamily="50" charset="-128"/>
                <a:ea typeface="Meiryo UI" panose="020B0604030504040204" pitchFamily="50" charset="-128"/>
                <a:cs typeface="Meiryo UI" panose="020B0604030504040204" pitchFamily="50" charset="-128"/>
              </a:rPr>
              <a:t>SNS</a:t>
            </a:r>
            <a:endParaRPr lang="ja-JP" altLang="en-US" sz="1200" b="1" spc="40">
              <a:solidFill>
                <a:srgbClr val="12416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274089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C7A66D80-FE45-484D-823C-949A0A29C89A}"/>
              </a:ext>
            </a:extLst>
          </p:cNvPr>
          <p:cNvSpPr/>
          <p:nvPr/>
        </p:nvSpPr>
        <p:spPr>
          <a:xfrm>
            <a:off x="556012" y="3699168"/>
            <a:ext cx="9122965" cy="2622348"/>
          </a:xfrm>
          <a:prstGeom prst="rect">
            <a:avLst/>
          </a:prstGeom>
          <a:noFill/>
          <a:ln>
            <a:solidFill>
              <a:srgbClr val="E2E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UI"/>
            </a:endParaRPr>
          </a:p>
        </p:txBody>
      </p:sp>
      <p:sp>
        <p:nvSpPr>
          <p:cNvPr id="3" name="コンテンツ プレースホルダー 2">
            <a:extLst>
              <a:ext uri="{FF2B5EF4-FFF2-40B4-BE49-F238E27FC236}">
                <a16:creationId xmlns:a16="http://schemas.microsoft.com/office/drawing/2014/main" id="{6C128EB4-59ED-485B-A5DC-B1AF562118FB}"/>
              </a:ext>
            </a:extLst>
          </p:cNvPr>
          <p:cNvSpPr txBox="1">
            <a:spLocks/>
          </p:cNvSpPr>
          <p:nvPr/>
        </p:nvSpPr>
        <p:spPr>
          <a:xfrm>
            <a:off x="572368" y="3865232"/>
            <a:ext cx="5037124" cy="29619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Clr>
                <a:srgbClr val="003963"/>
              </a:buClr>
              <a:buFont typeface="Wingdings" panose="05000000000000000000" pitchFamily="2" charset="2"/>
              <a:buChar char="n"/>
            </a:pPr>
            <a:r>
              <a:rPr lang="ja-JP" altLang="en-US" sz="1200" b="1" dirty="0">
                <a:solidFill>
                  <a:srgbClr val="003963"/>
                </a:solidFill>
                <a:latin typeface="Meiryo UI" panose="020B0604030504040204" pitchFamily="50" charset="-128"/>
                <a:ea typeface="Meiryo UI" panose="020B0604030504040204" pitchFamily="50" charset="-128"/>
              </a:rPr>
              <a:t>協賛社様のセミナー登壇</a:t>
            </a:r>
            <a:endParaRPr lang="en-US" altLang="ja-JP" sz="1200" b="1" dirty="0">
              <a:solidFill>
                <a:srgbClr val="003963"/>
              </a:solidFill>
              <a:latin typeface="Meiryo UI" panose="020B0604030504040204" pitchFamily="50" charset="-128"/>
              <a:ea typeface="Meiryo UI" panose="020B0604030504040204" pitchFamily="50" charset="-128"/>
            </a:endParaRPr>
          </a:p>
          <a:p>
            <a:pPr>
              <a:buClr>
                <a:srgbClr val="003963"/>
              </a:buClr>
              <a:buFont typeface="Wingdings" panose="05000000000000000000" pitchFamily="2" charset="2"/>
              <a:buChar char="n"/>
            </a:pPr>
            <a:r>
              <a:rPr lang="ja-JP" altLang="en-US" sz="1200" b="1" dirty="0">
                <a:solidFill>
                  <a:srgbClr val="003963"/>
                </a:solidFill>
                <a:latin typeface="Meiryo UI" panose="020B0604030504040204" pitchFamily="50" charset="-128"/>
                <a:ea typeface="Meiryo UI" panose="020B0604030504040204" pitchFamily="50" charset="-128"/>
              </a:rPr>
              <a:t>セミナー視聴ページへのリンク設置</a:t>
            </a:r>
            <a:endParaRPr lang="en-US" altLang="ja-JP" sz="1200" b="1" dirty="0">
              <a:solidFill>
                <a:srgbClr val="003963"/>
              </a:solidFill>
              <a:latin typeface="Meiryo UI" panose="020B0604030504040204" pitchFamily="50" charset="-128"/>
              <a:ea typeface="Meiryo UI" panose="020B0604030504040204" pitchFamily="50" charset="-128"/>
            </a:endParaRPr>
          </a:p>
          <a:p>
            <a:pPr lvl="1">
              <a:buClr>
                <a:srgbClr val="003963"/>
              </a:buClr>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協賛社アンケートや資料ダウンロードのリンクを最大３つ設置できます</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ライブ版［</a:t>
            </a:r>
            <a:r>
              <a:rPr lang="en-US" altLang="ja-JP" sz="1200" dirty="0">
                <a:latin typeface="Meiryo UI" panose="020B0604030504040204" pitchFamily="50" charset="-128"/>
                <a:ea typeface="Meiryo UI" panose="020B0604030504040204" pitchFamily="50" charset="-128"/>
              </a:rPr>
              <a:t>Zoom</a:t>
            </a:r>
            <a:r>
              <a:rPr lang="ja-JP" altLang="en-US" sz="1200" dirty="0">
                <a:latin typeface="Meiryo UI" panose="020B0604030504040204" pitchFamily="50" charset="-128"/>
                <a:ea typeface="Meiryo UI" panose="020B0604030504040204" pitchFamily="50" charset="-128"/>
              </a:rPr>
              <a:t>］は仕様で設置不可）</a:t>
            </a:r>
            <a:endParaRPr lang="en-US" altLang="ja-JP" sz="1200" dirty="0">
              <a:latin typeface="Meiryo UI" panose="020B0604030504040204" pitchFamily="50" charset="-128"/>
              <a:ea typeface="Meiryo UI" panose="020B0604030504040204" pitchFamily="50" charset="-128"/>
            </a:endParaRPr>
          </a:p>
          <a:p>
            <a:pPr>
              <a:buClr>
                <a:srgbClr val="003963"/>
              </a:buClr>
              <a:buFont typeface="Wingdings" panose="05000000000000000000" pitchFamily="2" charset="2"/>
              <a:buChar char="n"/>
            </a:pPr>
            <a:r>
              <a:rPr lang="ja-JP" altLang="en-US" sz="1200" b="1" dirty="0">
                <a:solidFill>
                  <a:srgbClr val="003963"/>
                </a:solidFill>
                <a:latin typeface="Meiryo UI" panose="020B0604030504040204" pitchFamily="50" charset="-128"/>
                <a:ea typeface="Meiryo UI" panose="020B0604030504040204" pitchFamily="50" charset="-128"/>
              </a:rPr>
              <a:t>リード情報を提供</a:t>
            </a:r>
            <a:endParaRPr lang="en-US" altLang="ja-JP" sz="1200" b="1" dirty="0">
              <a:solidFill>
                <a:srgbClr val="003963"/>
              </a:solidFill>
              <a:latin typeface="Meiryo UI" panose="020B0604030504040204" pitchFamily="50" charset="-128"/>
              <a:ea typeface="Meiryo UI" panose="020B0604030504040204" pitchFamily="50" charset="-128"/>
            </a:endParaRPr>
          </a:p>
          <a:p>
            <a:pPr>
              <a:buClr>
                <a:srgbClr val="003963"/>
              </a:buClr>
              <a:buFont typeface="Wingdings" panose="05000000000000000000" pitchFamily="2" charset="2"/>
              <a:buChar char="n"/>
            </a:pPr>
            <a:r>
              <a:rPr lang="ja-JP" altLang="en-US" sz="1200" b="1" dirty="0">
                <a:solidFill>
                  <a:srgbClr val="003963"/>
                </a:solidFill>
                <a:latin typeface="Meiryo UI" panose="020B0604030504040204" pitchFamily="50" charset="-128"/>
                <a:ea typeface="Meiryo UI" panose="020B0604030504040204" pitchFamily="50" charset="-128"/>
              </a:rPr>
              <a:t>集計情報を提供</a:t>
            </a:r>
            <a:endParaRPr lang="en-US" altLang="ja-JP" sz="1200" b="1" dirty="0">
              <a:solidFill>
                <a:srgbClr val="003963"/>
              </a:solidFill>
              <a:latin typeface="Meiryo UI" panose="020B0604030504040204" pitchFamily="50" charset="-128"/>
              <a:ea typeface="Meiryo UI" panose="020B0604030504040204" pitchFamily="50" charset="-128"/>
            </a:endParaRPr>
          </a:p>
          <a:p>
            <a:pPr lvl="1">
              <a:buClr>
                <a:srgbClr val="003963"/>
              </a:buClr>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動画視聴情報</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オンデマンド版、ライブ版、ライブ版［</a:t>
            </a:r>
            <a:r>
              <a:rPr lang="en-US" altLang="ja-JP" sz="1200" dirty="0">
                <a:latin typeface="Meiryo UI" panose="020B0604030504040204" pitchFamily="50" charset="-128"/>
                <a:ea typeface="Meiryo UI" panose="020B0604030504040204" pitchFamily="50" charset="-128"/>
              </a:rPr>
              <a:t>Zoom</a:t>
            </a:r>
            <a:r>
              <a:rPr lang="ja-JP" altLang="en-US" sz="1200" dirty="0">
                <a:latin typeface="Meiryo UI" panose="020B0604030504040204" pitchFamily="50" charset="-128"/>
                <a:ea typeface="Meiryo UI" panose="020B0604030504040204" pitchFamily="50" charset="-128"/>
              </a:rPr>
              <a:t>］で提供できる情報が異なります。</a:t>
            </a:r>
            <a:endParaRPr lang="en-US" altLang="ja-JP" sz="1200" dirty="0">
              <a:latin typeface="Meiryo UI" panose="020B0604030504040204" pitchFamily="50" charset="-128"/>
              <a:ea typeface="Meiryo UI" panose="020B0604030504040204" pitchFamily="50" charset="-128"/>
            </a:endParaRPr>
          </a:p>
          <a:p>
            <a:pPr lvl="1">
              <a:buClr>
                <a:srgbClr val="003963"/>
              </a:buClr>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主催者アンケート</a:t>
            </a:r>
            <a:endParaRPr lang="en-US" altLang="ja-JP" sz="1200" dirty="0">
              <a:latin typeface="Meiryo UI" panose="020B0604030504040204" pitchFamily="50" charset="-128"/>
              <a:ea typeface="Meiryo UI" panose="020B0604030504040204" pitchFamily="50" charset="-128"/>
            </a:endParaRPr>
          </a:p>
          <a:p>
            <a:pPr lvl="1">
              <a:buClr>
                <a:srgbClr val="003963"/>
              </a:buClr>
              <a:buFont typeface="Arial" panose="020B0604020202020204" pitchFamily="34" charset="0"/>
              <a:buChar char="•"/>
            </a:pPr>
            <a:r>
              <a:rPr lang="ja-JP" altLang="en-US" sz="1200">
                <a:latin typeface="Meiryo UI" panose="020B0604030504040204" pitchFamily="50" charset="-128"/>
                <a:ea typeface="Meiryo UI" panose="020B0604030504040204" pitchFamily="50" charset="-128"/>
              </a:rPr>
              <a:t>申込者属性</a:t>
            </a:r>
            <a:endParaRPr lang="en-US" altLang="ja-JP" sz="12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2FB138C1-781F-484A-BCE1-04B2D8DF3733}"/>
              </a:ext>
            </a:extLst>
          </p:cNvPr>
          <p:cNvSpPr txBox="1"/>
          <p:nvPr/>
        </p:nvSpPr>
        <p:spPr>
          <a:xfrm>
            <a:off x="416496" y="1217093"/>
            <a:ext cx="8640960" cy="1200329"/>
          </a:xfrm>
          <a:prstGeom prst="rect">
            <a:avLst/>
          </a:prstGeom>
          <a:noFill/>
        </p:spPr>
        <p:txBody>
          <a:bodyPr wrap="square" rtlCol="0">
            <a:spAutoFit/>
          </a:bodyPr>
          <a:lstStyle/>
          <a:p>
            <a:r>
              <a:rPr lang="en-US" altLang="ja-JP" sz="3200" b="1" dirty="0">
                <a:solidFill>
                  <a:srgbClr val="003963"/>
                </a:solidFill>
                <a:latin typeface="Meiryo UI" panose="020B0604030504040204" pitchFamily="50" charset="-128"/>
                <a:ea typeface="Meiryo UI" panose="020B0604030504040204" pitchFamily="50" charset="-128"/>
              </a:rPr>
              <a:t>6,000,000</a:t>
            </a:r>
            <a:r>
              <a:rPr lang="ja-JP" altLang="en-US" sz="3200" b="1" dirty="0">
                <a:solidFill>
                  <a:srgbClr val="003963"/>
                </a:solidFill>
                <a:latin typeface="Meiryo UI" panose="020B0604030504040204" pitchFamily="50" charset="-128"/>
                <a:ea typeface="Meiryo UI" panose="020B0604030504040204" pitchFamily="50" charset="-128"/>
              </a:rPr>
              <a:t>円</a:t>
            </a:r>
            <a:r>
              <a:rPr lang="ja-JP" altLang="en-US" sz="2000" dirty="0">
                <a:solidFill>
                  <a:srgbClr val="003963"/>
                </a:solidFill>
                <a:latin typeface="Meiryo UI" panose="020B0604030504040204" pitchFamily="50" charset="-128"/>
                <a:ea typeface="Meiryo UI" panose="020B0604030504040204" pitchFamily="50" charset="-128"/>
              </a:rPr>
              <a:t>（税別</a:t>
            </a:r>
            <a:r>
              <a:rPr lang="en-US" altLang="ja-JP" sz="2000" dirty="0">
                <a:solidFill>
                  <a:srgbClr val="003963"/>
                </a:solidFill>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－媒体費：</a:t>
            </a:r>
            <a:r>
              <a:rPr lang="en-US" altLang="ja-JP" sz="1200" dirty="0">
                <a:latin typeface="Meiryo UI" panose="020B0604030504040204" pitchFamily="50" charset="-128"/>
                <a:ea typeface="Meiryo UI" panose="020B0604030504040204" pitchFamily="50" charset="-128"/>
              </a:rPr>
              <a:t>5,000,000</a:t>
            </a:r>
            <a:r>
              <a:rPr lang="ja-JP" altLang="en-US" sz="1200" dirty="0">
                <a:latin typeface="Meiryo UI" panose="020B0604030504040204" pitchFamily="50" charset="-128"/>
                <a:ea typeface="Meiryo UI" panose="020B0604030504040204" pitchFamily="50" charset="-128"/>
              </a:rPr>
              <a:t>円（グロス）</a:t>
            </a:r>
          </a:p>
          <a:p>
            <a:r>
              <a:rPr lang="ja-JP" altLang="en-US" sz="1200" dirty="0">
                <a:latin typeface="Meiryo UI" panose="020B0604030504040204" pitchFamily="50" charset="-128"/>
                <a:ea typeface="Meiryo UI" panose="020B0604030504040204" pitchFamily="50" charset="-128"/>
              </a:rPr>
              <a:t>　－企画制作・運営経費：</a:t>
            </a:r>
            <a:r>
              <a:rPr lang="en-US" altLang="ja-JP" sz="1200" dirty="0">
                <a:latin typeface="Meiryo UI" panose="020B0604030504040204" pitchFamily="50" charset="-128"/>
                <a:ea typeface="Meiryo UI" panose="020B0604030504040204" pitchFamily="50" charset="-128"/>
              </a:rPr>
              <a:t>1,000,000</a:t>
            </a:r>
            <a:r>
              <a:rPr lang="ja-JP" altLang="en-US" sz="1200" dirty="0">
                <a:latin typeface="Meiryo UI" panose="020B0604030504040204" pitchFamily="50" charset="-128"/>
                <a:ea typeface="Meiryo UI" panose="020B0604030504040204" pitchFamily="50" charset="-128"/>
              </a:rPr>
              <a:t>円（ネット）</a:t>
            </a:r>
          </a:p>
          <a:p>
            <a:r>
              <a:rPr lang="ja-JP" altLang="en-US" sz="1200" dirty="0">
                <a:latin typeface="Meiryo UI" panose="020B0604030504040204" pitchFamily="50" charset="-128"/>
                <a:ea typeface="Meiryo UI" panose="020B0604030504040204" pitchFamily="50" charset="-128"/>
              </a:rPr>
              <a:t>　</a:t>
            </a:r>
            <a:r>
              <a:rPr lang="en-US" altLang="ja-JP" sz="1200" dirty="0">
                <a:solidFill>
                  <a:srgbClr val="003963"/>
                </a:solidFill>
                <a:latin typeface="Meiryo UI" panose="020B0604030504040204" pitchFamily="50" charset="-128"/>
                <a:ea typeface="Meiryo UI" panose="020B0604030504040204" pitchFamily="50" charset="-128"/>
              </a:rPr>
              <a:t>※</a:t>
            </a:r>
            <a:r>
              <a:rPr lang="ja-JP" altLang="en-US" sz="1200" dirty="0">
                <a:solidFill>
                  <a:srgbClr val="003963"/>
                </a:solidFill>
                <a:latin typeface="Meiryo UI" panose="020B0604030504040204" pitchFamily="50" charset="-128"/>
                <a:ea typeface="Meiryo UI" panose="020B0604030504040204" pitchFamily="50" charset="-128"/>
              </a:rPr>
              <a:t>出演者、収録会場、撮影方法などにより別途費用がかかる場合があります。</a:t>
            </a:r>
            <a:endParaRPr lang="en-US" altLang="ja-JP" sz="1200" dirty="0">
              <a:solidFill>
                <a:srgbClr val="003963"/>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E83A9AAC-F51A-461C-9C1E-DE4959FDC029}"/>
              </a:ext>
            </a:extLst>
          </p:cNvPr>
          <p:cNvSpPr/>
          <p:nvPr/>
        </p:nvSpPr>
        <p:spPr>
          <a:xfrm>
            <a:off x="2951926" y="2642584"/>
            <a:ext cx="5936559" cy="461665"/>
          </a:xfrm>
          <a:prstGeom prst="rect">
            <a:avLst/>
          </a:prstGeom>
        </p:spPr>
        <p:txBody>
          <a:bodyPr wrap="square">
            <a:spAutoFit/>
          </a:bodyPr>
          <a:lstStyle/>
          <a:p>
            <a:r>
              <a:rPr lang="en-US" altLang="ja-JP" sz="2400" b="1" dirty="0">
                <a:solidFill>
                  <a:srgbClr val="003963"/>
                </a:solidFill>
                <a:latin typeface="Meiryo UI" panose="020B0604030504040204" pitchFamily="50" charset="-128"/>
                <a:ea typeface="Meiryo UI" panose="020B0604030504040204" pitchFamily="50" charset="-128"/>
              </a:rPr>
              <a:t>400</a:t>
            </a:r>
            <a:r>
              <a:rPr lang="ja-JP" altLang="en-US" sz="2400" b="1" dirty="0">
                <a:solidFill>
                  <a:srgbClr val="003963"/>
                </a:solidFill>
                <a:latin typeface="Meiryo UI" panose="020B0604030504040204" pitchFamily="50" charset="-128"/>
                <a:ea typeface="Meiryo UI" panose="020B0604030504040204" pitchFamily="50" charset="-128"/>
              </a:rPr>
              <a:t>名</a:t>
            </a:r>
            <a:r>
              <a:rPr lang="ja-JP" altLang="en-US" sz="1200" dirty="0">
                <a:solidFill>
                  <a:srgbClr val="003963"/>
                </a:solidFill>
                <a:latin typeface="Meiryo UI" panose="020B0604030504040204" pitchFamily="50" charset="-128"/>
                <a:ea typeface="Meiryo UI" panose="020B0604030504040204" pitchFamily="50" charset="-128"/>
              </a:rPr>
              <a:t>（想定</a:t>
            </a:r>
            <a:r>
              <a:rPr lang="en-US" altLang="ja-JP" sz="1200" dirty="0">
                <a:solidFill>
                  <a:srgbClr val="003963"/>
                </a:solidFill>
                <a:latin typeface="Meiryo UI" panose="020B0604030504040204" pitchFamily="50" charset="-128"/>
                <a:ea typeface="Meiryo UI" panose="020B0604030504040204" pitchFamily="50" charset="-128"/>
              </a:rPr>
              <a:t>/</a:t>
            </a:r>
            <a:r>
              <a:rPr lang="ja-JP" altLang="en-US" sz="1200" dirty="0">
                <a:solidFill>
                  <a:srgbClr val="003963"/>
                </a:solidFill>
                <a:latin typeface="Meiryo UI" panose="020B0604030504040204" pitchFamily="50" charset="-128"/>
                <a:ea typeface="Meiryo UI" panose="020B0604030504040204" pitchFamily="50" charset="-128"/>
              </a:rPr>
              <a:t>案件テーマによる</a:t>
            </a:r>
            <a:r>
              <a:rPr lang="ja-JP" altLang="en-US" sz="1200" dirty="0">
                <a:latin typeface="Meiryo UI" panose="020B0604030504040204" pitchFamily="50" charset="-128"/>
                <a:ea typeface="Meiryo UI" panose="020B0604030504040204" pitchFamily="50" charset="-128"/>
              </a:rPr>
              <a:t>）　</a:t>
            </a:r>
            <a:r>
              <a:rPr lang="en-US" altLang="ja-JP" sz="1200" dirty="0">
                <a:solidFill>
                  <a:srgbClr val="003963"/>
                </a:solidFill>
                <a:latin typeface="Meiryo UI" panose="020B0604030504040204" pitchFamily="50" charset="-128"/>
                <a:ea typeface="Meiryo UI" panose="020B0604030504040204" pitchFamily="50" charset="-128"/>
              </a:rPr>
              <a:t>※</a:t>
            </a:r>
            <a:r>
              <a:rPr lang="ja-JP" altLang="en-US" sz="1200" dirty="0">
                <a:solidFill>
                  <a:srgbClr val="003963"/>
                </a:solidFill>
                <a:latin typeface="Meiryo UI" panose="020B0604030504040204" pitchFamily="50" charset="-128"/>
                <a:ea typeface="Meiryo UI" panose="020B0604030504040204" pitchFamily="50" charset="-128"/>
              </a:rPr>
              <a:t>事前登録制　</a:t>
            </a:r>
          </a:p>
        </p:txBody>
      </p:sp>
      <p:sp>
        <p:nvSpPr>
          <p:cNvPr id="7" name="テキスト ボックス 6">
            <a:extLst>
              <a:ext uri="{FF2B5EF4-FFF2-40B4-BE49-F238E27FC236}">
                <a16:creationId xmlns:a16="http://schemas.microsoft.com/office/drawing/2014/main" id="{1D1605A4-1C26-48F3-A143-073F577ACAE2}"/>
              </a:ext>
            </a:extLst>
          </p:cNvPr>
          <p:cNvSpPr txBox="1"/>
          <p:nvPr/>
        </p:nvSpPr>
        <p:spPr>
          <a:xfrm>
            <a:off x="539658" y="3370948"/>
            <a:ext cx="4824536" cy="276999"/>
          </a:xfrm>
          <a:prstGeom prst="rect">
            <a:avLst/>
          </a:prstGeom>
          <a:noFill/>
        </p:spPr>
        <p:txBody>
          <a:bodyPr wrap="square" rtlCol="0">
            <a:spAutoFit/>
          </a:bodyPr>
          <a:lstStyle/>
          <a:p>
            <a:r>
              <a:rPr lang="en-US" altLang="ja-JP" sz="1200" dirty="0">
                <a:solidFill>
                  <a:srgbClr val="003963"/>
                </a:solidFill>
                <a:latin typeface="Meiryo UI" panose="020B0604030504040204" pitchFamily="50" charset="-128"/>
                <a:ea typeface="Meiryo UI" panose="020B0604030504040204" pitchFamily="50" charset="-128"/>
              </a:rPr>
              <a:t>※</a:t>
            </a:r>
            <a:r>
              <a:rPr lang="ja-JP" altLang="en-US" sz="1200" dirty="0">
                <a:solidFill>
                  <a:srgbClr val="003963"/>
                </a:solidFill>
                <a:latin typeface="Meiryo UI" panose="020B0604030504040204" pitchFamily="50" charset="-128"/>
                <a:ea typeface="Meiryo UI" panose="020B0604030504040204" pitchFamily="50" charset="-128"/>
              </a:rPr>
              <a:t>実施料金には以下が含まれます</a:t>
            </a:r>
            <a:endParaRPr kumimoji="1" lang="ja-JP" altLang="en-US" sz="1200" dirty="0">
              <a:solidFill>
                <a:srgbClr val="003963"/>
              </a:solidFill>
              <a:latin typeface="Meiryo UI" panose="020B0604030504040204" pitchFamily="50" charset="-128"/>
              <a:ea typeface="Meiryo UI" panose="020B0604030504040204" pitchFamily="50" charset="-128"/>
            </a:endParaRPr>
          </a:p>
        </p:txBody>
      </p:sp>
      <p:sp>
        <p:nvSpPr>
          <p:cNvPr id="8" name="コンテンツ プレースホルダー 2">
            <a:extLst>
              <a:ext uri="{FF2B5EF4-FFF2-40B4-BE49-F238E27FC236}">
                <a16:creationId xmlns:a16="http://schemas.microsoft.com/office/drawing/2014/main" id="{BD900F58-F7E2-43B2-8279-BE7FDAB5BBC2}"/>
              </a:ext>
            </a:extLst>
          </p:cNvPr>
          <p:cNvSpPr txBox="1">
            <a:spLocks/>
          </p:cNvSpPr>
          <p:nvPr/>
        </p:nvSpPr>
        <p:spPr>
          <a:xfrm>
            <a:off x="5754198" y="3865232"/>
            <a:ext cx="3924779" cy="267172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fontAlgn="auto">
              <a:spcAft>
                <a:spcPts val="0"/>
              </a:spcAft>
              <a:buClr>
                <a:srgbClr val="003963"/>
              </a:buClr>
              <a:buFont typeface="Wingdings" panose="05000000000000000000" pitchFamily="2" charset="2"/>
              <a:buChar char="n"/>
            </a:pPr>
            <a:r>
              <a:rPr lang="ja-JP" altLang="en-US" sz="1200" b="1" dirty="0">
                <a:solidFill>
                  <a:srgbClr val="003963"/>
                </a:solidFill>
                <a:latin typeface="Meiryo UI" panose="020B0604030504040204" pitchFamily="50" charset="-128"/>
                <a:ea typeface="Meiryo UI" panose="020B0604030504040204" pitchFamily="50" charset="-128"/>
              </a:rPr>
              <a:t>企画制作・運営費</a:t>
            </a:r>
            <a:endParaRPr lang="en-US" altLang="ja-JP" sz="1200" b="1" dirty="0">
              <a:solidFill>
                <a:srgbClr val="003963"/>
              </a:solidFill>
              <a:latin typeface="Meiryo UI" panose="020B0604030504040204" pitchFamily="50" charset="-128"/>
              <a:ea typeface="Meiryo UI" panose="020B0604030504040204" pitchFamily="50" charset="-128"/>
            </a:endParaRPr>
          </a:p>
          <a:p>
            <a:pPr lvl="1" fontAlgn="auto">
              <a:spcAft>
                <a:spcPts val="0"/>
              </a:spcAft>
              <a:buClr>
                <a:srgbClr val="003963"/>
              </a:buClr>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会場費</a:t>
            </a:r>
            <a:endParaRPr lang="en-US" altLang="ja-JP" sz="1200" dirty="0">
              <a:latin typeface="Meiryo UI" panose="020B0604030504040204" pitchFamily="50" charset="-128"/>
              <a:ea typeface="Meiryo UI" panose="020B0604030504040204" pitchFamily="50" charset="-128"/>
            </a:endParaRPr>
          </a:p>
          <a:p>
            <a:pPr lvl="1" fontAlgn="auto">
              <a:spcAft>
                <a:spcPts val="0"/>
              </a:spcAft>
              <a:buClr>
                <a:srgbClr val="003963"/>
              </a:buClr>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視聴ページ制作費</a:t>
            </a:r>
            <a:endParaRPr lang="en-US" altLang="ja-JP" sz="1200" dirty="0">
              <a:latin typeface="Meiryo UI" panose="020B0604030504040204" pitchFamily="50" charset="-128"/>
              <a:ea typeface="Meiryo UI" panose="020B0604030504040204" pitchFamily="50" charset="-128"/>
            </a:endParaRPr>
          </a:p>
          <a:p>
            <a:pPr lvl="1" fontAlgn="auto">
              <a:spcAft>
                <a:spcPts val="0"/>
              </a:spcAft>
              <a:buClr>
                <a:srgbClr val="003963"/>
              </a:buClr>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撮影、配信費</a:t>
            </a:r>
            <a:endParaRPr lang="en-US" altLang="ja-JP" sz="1200" dirty="0">
              <a:latin typeface="Meiryo UI" panose="020B0604030504040204" pitchFamily="50" charset="-128"/>
              <a:ea typeface="Meiryo UI" panose="020B0604030504040204" pitchFamily="50" charset="-128"/>
            </a:endParaRPr>
          </a:p>
          <a:p>
            <a:pPr lvl="1" fontAlgn="auto">
              <a:spcAft>
                <a:spcPts val="0"/>
              </a:spcAft>
              <a:buClr>
                <a:srgbClr val="003963"/>
              </a:buClr>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セミナー企画・運営（事務局）費</a:t>
            </a:r>
            <a:endParaRPr lang="en-US" altLang="ja-JP" sz="1200" dirty="0">
              <a:latin typeface="Meiryo UI" panose="020B0604030504040204" pitchFamily="50" charset="-128"/>
              <a:ea typeface="Meiryo UI" panose="020B0604030504040204" pitchFamily="50" charset="-128"/>
            </a:endParaRPr>
          </a:p>
          <a:p>
            <a:pPr lvl="1" fontAlgn="auto">
              <a:spcAft>
                <a:spcPts val="0"/>
              </a:spcAft>
              <a:buClr>
                <a:srgbClr val="003963"/>
              </a:buClr>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講師謝礼（</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人選によっては追加費用発生）</a:t>
            </a:r>
            <a:endParaRPr lang="en-US" altLang="ja-JP" sz="1200" dirty="0">
              <a:latin typeface="Meiryo UI" panose="020B0604030504040204" pitchFamily="50" charset="-128"/>
              <a:ea typeface="Meiryo UI" panose="020B0604030504040204" pitchFamily="50" charset="-128"/>
            </a:endParaRPr>
          </a:p>
          <a:p>
            <a:pPr fontAlgn="auto">
              <a:spcAft>
                <a:spcPts val="0"/>
              </a:spcAft>
              <a:buClr>
                <a:srgbClr val="003963"/>
              </a:buClr>
              <a:buFont typeface="Wingdings" panose="05000000000000000000" pitchFamily="2" charset="2"/>
              <a:buChar char="n"/>
            </a:pPr>
            <a:r>
              <a:rPr lang="ja-JP" altLang="en-US" sz="1200" b="1" dirty="0">
                <a:solidFill>
                  <a:srgbClr val="003963"/>
                </a:solidFill>
                <a:latin typeface="Meiryo UI" panose="020B0604030504040204" pitchFamily="50" charset="-128"/>
                <a:ea typeface="Meiryo UI" panose="020B0604030504040204" pitchFamily="50" charset="-128"/>
              </a:rPr>
              <a:t>告知・集客施策</a:t>
            </a:r>
            <a:endParaRPr lang="en-US" altLang="ja-JP" sz="1200" b="1" dirty="0">
              <a:solidFill>
                <a:srgbClr val="003963"/>
              </a:solidFill>
              <a:latin typeface="Meiryo UI" panose="020B0604030504040204" pitchFamily="50" charset="-128"/>
              <a:ea typeface="Meiryo UI" panose="020B0604030504040204" pitchFamily="50" charset="-128"/>
            </a:endParaRPr>
          </a:p>
          <a:p>
            <a:pPr lvl="1" fontAlgn="auto">
              <a:spcAft>
                <a:spcPts val="0"/>
              </a:spcAft>
              <a:buClr>
                <a:srgbClr val="003963"/>
              </a:buClr>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募集サイト</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応募フォーム制作費</a:t>
            </a:r>
            <a:endParaRPr lang="en-US" altLang="ja-JP" sz="1200" dirty="0">
              <a:latin typeface="Meiryo UI" panose="020B0604030504040204" pitchFamily="50" charset="-128"/>
              <a:ea typeface="Meiryo UI" panose="020B0604030504040204" pitchFamily="50" charset="-128"/>
            </a:endParaRPr>
          </a:p>
          <a:p>
            <a:pPr lvl="1" fontAlgn="auto">
              <a:spcAft>
                <a:spcPts val="0"/>
              </a:spcAft>
              <a:buClr>
                <a:srgbClr val="003963"/>
              </a:buClr>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募集サイトへの誘導費用</a:t>
            </a:r>
            <a:endParaRPr lang="en-US" altLang="ja-JP" sz="1200" dirty="0">
              <a:latin typeface="Meiryo UI" panose="020B0604030504040204" pitchFamily="50" charset="-128"/>
              <a:ea typeface="Meiryo UI" panose="020B0604030504040204" pitchFamily="50" charset="-128"/>
            </a:endParaRPr>
          </a:p>
          <a:p>
            <a:pPr lvl="1" fontAlgn="auto">
              <a:spcAft>
                <a:spcPts val="0"/>
              </a:spcAft>
              <a:buClr>
                <a:srgbClr val="003963"/>
              </a:buClr>
              <a:buFont typeface="Wingdings" panose="05000000000000000000" pitchFamily="2" charset="2"/>
              <a:buChar char="n"/>
            </a:pPr>
            <a:endParaRPr lang="en-US" altLang="ja-JP" sz="1200" dirty="0">
              <a:latin typeface="Meiryo UI" panose="020B0604030504040204" pitchFamily="50" charset="-128"/>
              <a:ea typeface="Meiryo UI" panose="020B0604030504040204" pitchFamily="50" charset="-128"/>
            </a:endParaRPr>
          </a:p>
          <a:p>
            <a:pPr fontAlgn="auto">
              <a:spcAft>
                <a:spcPts val="0"/>
              </a:spcAft>
              <a:buClr>
                <a:srgbClr val="003963"/>
              </a:buClr>
              <a:buFont typeface="Wingdings" panose="05000000000000000000" pitchFamily="2" charset="2"/>
              <a:buChar char="n"/>
            </a:pPr>
            <a:endParaRPr lang="en-US" altLang="ja-JP" sz="1200" dirty="0">
              <a:latin typeface="Meiryo UI" panose="020B0604030504040204" pitchFamily="50" charset="-128"/>
              <a:ea typeface="Meiryo UI" panose="020B0604030504040204" pitchFamily="50" charset="-128"/>
            </a:endParaRPr>
          </a:p>
          <a:p>
            <a:pPr fontAlgn="auto">
              <a:spcAft>
                <a:spcPts val="0"/>
              </a:spcAft>
              <a:buClr>
                <a:srgbClr val="003963"/>
              </a:buClr>
              <a:buFont typeface="Wingdings" panose="05000000000000000000" pitchFamily="2" charset="2"/>
              <a:buChar char="n"/>
            </a:pPr>
            <a:endParaRPr lang="en-US" altLang="ja-JP" sz="1200" dirty="0">
              <a:latin typeface="Meiryo UI" panose="020B0604030504040204" pitchFamily="50" charset="-128"/>
              <a:ea typeface="Meiryo UI" panose="020B0604030504040204" pitchFamily="50" charset="-128"/>
            </a:endParaRPr>
          </a:p>
        </p:txBody>
      </p:sp>
      <p:sp>
        <p:nvSpPr>
          <p:cNvPr id="12" name="Text Box 16">
            <a:extLst>
              <a:ext uri="{FF2B5EF4-FFF2-40B4-BE49-F238E27FC236}">
                <a16:creationId xmlns:a16="http://schemas.microsoft.com/office/drawing/2014/main" id="{D17140F2-6887-4C94-9F5A-DCBE85A2CA0E}"/>
              </a:ext>
            </a:extLst>
          </p:cNvPr>
          <p:cNvSpPr txBox="1">
            <a:spLocks noChangeArrowheads="1"/>
          </p:cNvSpPr>
          <p:nvPr/>
        </p:nvSpPr>
        <p:spPr bwMode="auto">
          <a:xfrm>
            <a:off x="9065705" y="6383060"/>
            <a:ext cx="84029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2021.12.1</a:t>
            </a:r>
            <a:r>
              <a:rPr kumimoji="0" lang="ja-JP" altLang="en-US" sz="800">
                <a:solidFill>
                  <a:srgbClr val="C00000"/>
                </a:solidFill>
                <a:latin typeface="Century Gothic"/>
                <a:ea typeface="HGPｺﾞｼｯｸM"/>
              </a:rPr>
              <a:t>更新</a:t>
            </a:r>
            <a:endParaRPr kumimoji="0" lang="ja-JP" altLang="en-US" sz="800" dirty="0">
              <a:solidFill>
                <a:srgbClr val="C00000"/>
              </a:solidFill>
              <a:latin typeface="Century Gothic"/>
              <a:ea typeface="HGPｺﾞｼｯｸM"/>
            </a:endParaRPr>
          </a:p>
        </p:txBody>
      </p:sp>
      <p:grpSp>
        <p:nvGrpSpPr>
          <p:cNvPr id="17" name="グループ化 16">
            <a:extLst>
              <a:ext uri="{FF2B5EF4-FFF2-40B4-BE49-F238E27FC236}">
                <a16:creationId xmlns:a16="http://schemas.microsoft.com/office/drawing/2014/main" id="{3404D1FF-17D7-6E45-919E-913294B7A798}"/>
              </a:ext>
            </a:extLst>
          </p:cNvPr>
          <p:cNvGrpSpPr/>
          <p:nvPr/>
        </p:nvGrpSpPr>
        <p:grpSpPr>
          <a:xfrm>
            <a:off x="3564505" y="328512"/>
            <a:ext cx="1035861" cy="226480"/>
            <a:chOff x="2302394" y="280659"/>
            <a:chExt cx="1008968" cy="226480"/>
          </a:xfrm>
        </p:grpSpPr>
        <p:sp>
          <p:nvSpPr>
            <p:cNvPr id="18" name="角丸四角形 5">
              <a:extLst>
                <a:ext uri="{FF2B5EF4-FFF2-40B4-BE49-F238E27FC236}">
                  <a16:creationId xmlns:a16="http://schemas.microsoft.com/office/drawing/2014/main" id="{FFC90DC5-A3E3-CD49-86D9-94C12A2DB101}"/>
                </a:ext>
              </a:extLst>
            </p:cNvPr>
            <p:cNvSpPr/>
            <p:nvPr/>
          </p:nvSpPr>
          <p:spPr>
            <a:xfrm>
              <a:off x="2345874" y="286500"/>
              <a:ext cx="921760" cy="220639"/>
            </a:xfrm>
            <a:prstGeom prst="roundRect">
              <a:avLst/>
            </a:prstGeom>
            <a:solidFill>
              <a:schemeClr val="bg1"/>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0">
                <a:solidFill>
                  <a:srgbClr val="003963"/>
                </a:solidFill>
                <a:latin typeface="+mn-ea"/>
              </a:endParaRPr>
            </a:p>
          </p:txBody>
        </p:sp>
        <p:sp>
          <p:nvSpPr>
            <p:cNvPr id="19" name="テキスト ボックス 18">
              <a:extLst>
                <a:ext uri="{FF2B5EF4-FFF2-40B4-BE49-F238E27FC236}">
                  <a16:creationId xmlns:a16="http://schemas.microsoft.com/office/drawing/2014/main" id="{0D0491D5-28E5-0848-9006-6B06C7E1AB09}"/>
                </a:ext>
              </a:extLst>
            </p:cNvPr>
            <p:cNvSpPr txBox="1"/>
            <p:nvPr/>
          </p:nvSpPr>
          <p:spPr>
            <a:xfrm>
              <a:off x="2302394" y="280659"/>
              <a:ext cx="1008968" cy="223138"/>
            </a:xfrm>
            <a:prstGeom prst="rect">
              <a:avLst/>
            </a:prstGeom>
            <a:noFill/>
          </p:spPr>
          <p:txBody>
            <a:bodyPr wrap="none" rtlCol="0">
              <a:spAutoFit/>
            </a:bodyPr>
            <a:lstStyle/>
            <a:p>
              <a:pPr algn="ctr"/>
              <a:r>
                <a:rPr kumimoji="1" lang="ja-JP" altLang="en-US" sz="850" b="1" dirty="0">
                  <a:solidFill>
                    <a:srgbClr val="00253C"/>
                  </a:solidFill>
                  <a:latin typeface="+mn-ea"/>
                  <a:cs typeface="メイリオ" panose="020B0604030504040204" pitchFamily="50" charset="-128"/>
                </a:rPr>
                <a:t>オンラインセミナー</a:t>
              </a:r>
            </a:p>
          </p:txBody>
        </p:sp>
      </p:grpSp>
      <p:sp>
        <p:nvSpPr>
          <p:cNvPr id="21" name="角丸四角形 20">
            <a:extLst>
              <a:ext uri="{FF2B5EF4-FFF2-40B4-BE49-F238E27FC236}">
                <a16:creationId xmlns:a16="http://schemas.microsoft.com/office/drawing/2014/main" id="{BF887CB4-AE3D-8842-9E65-EC9FF0A5BBF8}"/>
              </a:ext>
            </a:extLst>
          </p:cNvPr>
          <p:cNvSpPr/>
          <p:nvPr/>
        </p:nvSpPr>
        <p:spPr>
          <a:xfrm>
            <a:off x="573840" y="2752713"/>
            <a:ext cx="2230905" cy="282944"/>
          </a:xfrm>
          <a:prstGeom prst="roundRect">
            <a:avLst/>
          </a:prstGeom>
          <a:solidFill>
            <a:srgbClr val="E1E6EF"/>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71">
            <a:extLst>
              <a:ext uri="{FF2B5EF4-FFF2-40B4-BE49-F238E27FC236}">
                <a16:creationId xmlns:a16="http://schemas.microsoft.com/office/drawing/2014/main" id="{83757120-FE10-2345-87AF-CD92A376FC39}"/>
              </a:ext>
            </a:extLst>
          </p:cNvPr>
          <p:cNvSpPr/>
          <p:nvPr/>
        </p:nvSpPr>
        <p:spPr>
          <a:xfrm>
            <a:off x="661763" y="2780609"/>
            <a:ext cx="2055059" cy="22715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rgbClr val="003963"/>
                </a:solidFill>
                <a:latin typeface="Meiryo UI" panose="020B0604030504040204" pitchFamily="50" charset="-128"/>
                <a:ea typeface="Meiryo UI" panose="020B0604030504040204" pitchFamily="50" charset="-128"/>
                <a:cs typeface="Meiryo UI" panose="020B0604030504040204" pitchFamily="50" charset="-128"/>
              </a:rPr>
              <a:t>リード提供（申込者）数</a:t>
            </a:r>
            <a:endParaRPr lang="ja-JP" altLang="en-US" sz="1200" b="1" baseline="3000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タイトル 2">
            <a:extLst>
              <a:ext uri="{FF2B5EF4-FFF2-40B4-BE49-F238E27FC236}">
                <a16:creationId xmlns:a16="http://schemas.microsoft.com/office/drawing/2014/main" id="{E3CDE2B4-6756-B547-A966-B876D5B4D452}"/>
              </a:ext>
            </a:extLst>
          </p:cNvPr>
          <p:cNvSpPr txBox="1">
            <a:spLocks/>
          </p:cNvSpPr>
          <p:nvPr/>
        </p:nvSpPr>
        <p:spPr>
          <a:xfrm>
            <a:off x="397332" y="233818"/>
            <a:ext cx="7905750" cy="460148"/>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900" b="1">
                <a:solidFill>
                  <a:schemeClr val="bg1"/>
                </a:solidFill>
                <a:latin typeface="Meiryo UI" panose="020B0604030504040204" pitchFamily="34" charset="-128"/>
                <a:ea typeface="Meiryo UI" panose="020B0604030504040204" pitchFamily="34" charset="-128"/>
              </a:rPr>
              <a:t>日経電子版オンラインセミナー</a:t>
            </a:r>
            <a:br>
              <a:rPr lang="ja-JP" altLang="en-US" sz="1900" b="1">
                <a:solidFill>
                  <a:schemeClr val="bg1"/>
                </a:solidFill>
                <a:latin typeface="Meiryo UI" panose="020B0604030504040204" pitchFamily="34" charset="-128"/>
                <a:ea typeface="Meiryo UI" panose="020B0604030504040204" pitchFamily="34" charset="-128"/>
              </a:rPr>
            </a:br>
            <a:br>
              <a:rPr lang="ja-JP" altLang="en-US" sz="1900" b="1">
                <a:solidFill>
                  <a:schemeClr val="bg1"/>
                </a:solidFill>
                <a:latin typeface="Meiryo UI" panose="020B0604030504040204" pitchFamily="34" charset="-128"/>
                <a:ea typeface="Meiryo UI" panose="020B0604030504040204" pitchFamily="34" charset="-128"/>
              </a:rPr>
            </a:br>
            <a:br>
              <a:rPr lang="ja-JP" altLang="en-US" sz="1900" b="1">
                <a:solidFill>
                  <a:schemeClr val="bg1"/>
                </a:solidFill>
                <a:latin typeface="Meiryo UI" panose="020B0604030504040204" pitchFamily="34" charset="-128"/>
                <a:ea typeface="Meiryo UI" panose="020B0604030504040204" pitchFamily="34" charset="-128"/>
              </a:rPr>
            </a:br>
            <a:endParaRPr lang="ja-JP" altLang="en-US" sz="1900" b="1">
              <a:solidFill>
                <a:schemeClr val="bg1"/>
              </a:solidFill>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2604073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kern="1100" spc="50" dirty="0"/>
              <a:t>オプション 「セミナー動画二次利用」</a:t>
            </a:r>
            <a:endParaRPr kumimoji="1" lang="ja-JP" altLang="en-US" dirty="0"/>
          </a:p>
        </p:txBody>
      </p:sp>
      <p:sp>
        <p:nvSpPr>
          <p:cNvPr id="60" name="コンテンツ プレースホルダー 6">
            <a:extLst>
              <a:ext uri="{FF2B5EF4-FFF2-40B4-BE49-F238E27FC236}">
                <a16:creationId xmlns:a16="http://schemas.microsoft.com/office/drawing/2014/main" id="{C5B72355-AD53-4E43-BB3C-2E5A77E1E635}"/>
              </a:ext>
            </a:extLst>
          </p:cNvPr>
          <p:cNvSpPr txBox="1">
            <a:spLocks/>
          </p:cNvSpPr>
          <p:nvPr/>
        </p:nvSpPr>
        <p:spPr>
          <a:xfrm>
            <a:off x="200472" y="980728"/>
            <a:ext cx="9721080" cy="86409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800">
                <a:latin typeface="Meiryo UI" panose="020B0604030504040204" pitchFamily="34" charset="-128"/>
                <a:ea typeface="Meiryo UI" panose="020B0604030504040204" pitchFamily="34" charset="-128"/>
              </a:rPr>
              <a:t>セミナー講演動画</a:t>
            </a:r>
            <a:r>
              <a:rPr lang="ja-JP" altLang="en-US" sz="1200">
                <a:latin typeface="Meiryo UI" panose="020B0604030504040204" pitchFamily="34" charset="-128"/>
                <a:ea typeface="Meiryo UI" panose="020B0604030504040204" pitchFamily="34" charset="-128"/>
              </a:rPr>
              <a:t>（</a:t>
            </a:r>
            <a:r>
              <a:rPr lang="en-US" altLang="ja-JP" sz="1200" dirty="0">
                <a:latin typeface="Meiryo UI" panose="020B0604030504040204" pitchFamily="34" charset="-128"/>
                <a:ea typeface="Meiryo UI" panose="020B0604030504040204" pitchFamily="34" charset="-128"/>
              </a:rPr>
              <a:t>※1)</a:t>
            </a:r>
            <a:r>
              <a:rPr lang="ja-JP" altLang="en-US" sz="1800">
                <a:latin typeface="Meiryo UI" panose="020B0604030504040204" pitchFamily="34" charset="-128"/>
                <a:ea typeface="Meiryo UI" panose="020B0604030504040204" pitchFamily="34" charset="-128"/>
              </a:rPr>
              <a:t>を自社サイトや</a:t>
            </a:r>
            <a:r>
              <a:rPr lang="en-US" altLang="ja-JP" sz="1800" dirty="0">
                <a:latin typeface="Meiryo UI" panose="020B0604030504040204" pitchFamily="34" charset="-128"/>
                <a:ea typeface="Meiryo UI" panose="020B0604030504040204" pitchFamily="34" charset="-128"/>
              </a:rPr>
              <a:t>SNS</a:t>
            </a:r>
            <a:r>
              <a:rPr lang="ja-JP" altLang="en-US" sz="1800">
                <a:latin typeface="Meiryo UI" panose="020B0604030504040204" pitchFamily="34" charset="-128"/>
                <a:ea typeface="Meiryo UI" panose="020B0604030504040204" pitchFamily="34" charset="-128"/>
              </a:rPr>
              <a:t>の自社アカウントで利用できるオプションをご用意しています。</a:t>
            </a:r>
            <a:endParaRPr lang="en-US" altLang="ja-JP" sz="1800" dirty="0">
              <a:latin typeface="Meiryo UI" panose="020B0604030504040204" pitchFamily="34" charset="-128"/>
              <a:ea typeface="Meiryo UI" panose="020B0604030504040204" pitchFamily="34" charset="-128"/>
            </a:endParaRPr>
          </a:p>
        </p:txBody>
      </p:sp>
      <p:graphicFrame>
        <p:nvGraphicFramePr>
          <p:cNvPr id="62" name="コンテンツ プレースホルダー 7">
            <a:extLst>
              <a:ext uri="{FF2B5EF4-FFF2-40B4-BE49-F238E27FC236}">
                <a16:creationId xmlns:a16="http://schemas.microsoft.com/office/drawing/2014/main" id="{6819F148-F33D-AB4B-94FA-6FD46B68364D}"/>
              </a:ext>
            </a:extLst>
          </p:cNvPr>
          <p:cNvGraphicFramePr>
            <a:graphicFrameLocks/>
          </p:cNvGraphicFramePr>
          <p:nvPr/>
        </p:nvGraphicFramePr>
        <p:xfrm>
          <a:off x="200472" y="1465467"/>
          <a:ext cx="9505056" cy="1676400"/>
        </p:xfrm>
        <a:graphic>
          <a:graphicData uri="http://schemas.openxmlformats.org/drawingml/2006/table">
            <a:tbl>
              <a:tblPr firstRow="1" bandRow="1">
                <a:tableStyleId>{69012ECD-51FC-41F1-AA8D-1B2483CD663E}</a:tableStyleId>
              </a:tblPr>
              <a:tblGrid>
                <a:gridCol w="2088232">
                  <a:extLst>
                    <a:ext uri="{9D8B030D-6E8A-4147-A177-3AD203B41FA5}">
                      <a16:colId xmlns:a16="http://schemas.microsoft.com/office/drawing/2014/main" val="736799199"/>
                    </a:ext>
                  </a:extLst>
                </a:gridCol>
                <a:gridCol w="4392488">
                  <a:extLst>
                    <a:ext uri="{9D8B030D-6E8A-4147-A177-3AD203B41FA5}">
                      <a16:colId xmlns:a16="http://schemas.microsoft.com/office/drawing/2014/main" val="1687645846"/>
                    </a:ext>
                  </a:extLst>
                </a:gridCol>
                <a:gridCol w="1656184">
                  <a:extLst>
                    <a:ext uri="{9D8B030D-6E8A-4147-A177-3AD203B41FA5}">
                      <a16:colId xmlns:a16="http://schemas.microsoft.com/office/drawing/2014/main" val="464209259"/>
                    </a:ext>
                  </a:extLst>
                </a:gridCol>
                <a:gridCol w="1368152">
                  <a:extLst>
                    <a:ext uri="{9D8B030D-6E8A-4147-A177-3AD203B41FA5}">
                      <a16:colId xmlns:a16="http://schemas.microsoft.com/office/drawing/2014/main" val="1661985745"/>
                    </a:ext>
                  </a:extLst>
                </a:gridCol>
              </a:tblGrid>
              <a:tr h="257988">
                <a:tc gridSpan="4">
                  <a:txBody>
                    <a:bodyPr/>
                    <a:lstStyle/>
                    <a:p>
                      <a:pPr algn="ctr"/>
                      <a:r>
                        <a:rPr kumimoji="1" lang="ja-JP" altLang="en-US" sz="1600" dirty="0">
                          <a:latin typeface="Meiryo UI" panose="020B0604030504040204" pitchFamily="34" charset="-128"/>
                          <a:ea typeface="Meiryo UI" panose="020B0604030504040204" pitchFamily="34" charset="-128"/>
                        </a:rPr>
                        <a:t>二次利用料金表（ネット・税別）</a:t>
                      </a:r>
                    </a:p>
                  </a:txBody>
                  <a:tcP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solidFill>
                      <a:srgbClr val="003E74"/>
                    </a:solidFill>
                  </a:tcPr>
                </a:tc>
                <a:tc hMerge="1">
                  <a:txBody>
                    <a:bodyPr/>
                    <a:lstStyle/>
                    <a:p>
                      <a:endParaRPr kumimoji="1" lang="ja-JP" altLang="en-US"/>
                    </a:p>
                  </a:txBody>
                  <a:tcPr/>
                </a:tc>
                <a:tc hMerge="1">
                  <a:txBody>
                    <a:bodyPr/>
                    <a:lstStyle/>
                    <a:p>
                      <a:pPr algn="ct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8474666"/>
                  </a:ext>
                </a:extLst>
              </a:tr>
              <a:tr h="257988">
                <a:tc gridSpan="2">
                  <a:txBody>
                    <a:bodyPr/>
                    <a:lstStyle/>
                    <a:p>
                      <a:pPr algn="ctr"/>
                      <a:r>
                        <a:rPr kumimoji="1" lang="ja-JP" altLang="en-US" sz="1600" dirty="0">
                          <a:solidFill>
                            <a:srgbClr val="16375E"/>
                          </a:solidFill>
                          <a:latin typeface="Meiryo UI" panose="020B0604030504040204" pitchFamily="34" charset="-128"/>
                          <a:ea typeface="Meiryo UI" panose="020B0604030504040204" pitchFamily="34" charset="-128"/>
                        </a:rPr>
                        <a:t>利用目的</a:t>
                      </a: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tc hMerge="1">
                  <a:txBody>
                    <a:bodyPr/>
                    <a:lstStyle/>
                    <a:p>
                      <a:pPr algn="ctr"/>
                      <a:endParaRPr kumimoji="1" lang="ja-JP"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a:solidFill>
                            <a:srgbClr val="16375E"/>
                          </a:solidFill>
                          <a:latin typeface="Meiryo UI" panose="020B0604030504040204" pitchFamily="34" charset="-128"/>
                          <a:ea typeface="Meiryo UI" panose="020B0604030504040204" pitchFamily="34" charset="-128"/>
                        </a:rPr>
                        <a:t>料金（ネット）</a:t>
                      </a: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tc>
                  <a:txBody>
                    <a:bodyPr/>
                    <a:lstStyle/>
                    <a:p>
                      <a:pPr algn="ctr"/>
                      <a:r>
                        <a:rPr kumimoji="1" lang="ja-JP" altLang="en-US" sz="1600" dirty="0">
                          <a:solidFill>
                            <a:srgbClr val="16375E"/>
                          </a:solidFill>
                          <a:latin typeface="Meiryo UI" panose="020B0604030504040204" pitchFamily="34" charset="-128"/>
                          <a:ea typeface="Meiryo UI" panose="020B0604030504040204" pitchFamily="34" charset="-128"/>
                        </a:rPr>
                        <a:t>期間</a:t>
                      </a:r>
                      <a:r>
                        <a:rPr kumimoji="1" lang="ja-JP" altLang="en-US" sz="1200" dirty="0">
                          <a:solidFill>
                            <a:srgbClr val="16375E"/>
                          </a:solidFill>
                          <a:latin typeface="Meiryo UI" panose="020B0604030504040204" pitchFamily="34" charset="-128"/>
                          <a:ea typeface="Meiryo UI" panose="020B0604030504040204" pitchFamily="34" charset="-128"/>
                        </a:rPr>
                        <a:t>（</a:t>
                      </a:r>
                      <a:r>
                        <a:rPr kumimoji="1" lang="en-US" altLang="ja-JP" sz="1200" dirty="0">
                          <a:solidFill>
                            <a:srgbClr val="16375E"/>
                          </a:solidFill>
                          <a:latin typeface="Meiryo UI" panose="020B0604030504040204" pitchFamily="34" charset="-128"/>
                          <a:ea typeface="Meiryo UI" panose="020B0604030504040204" pitchFamily="34" charset="-128"/>
                        </a:rPr>
                        <a:t>※5</a:t>
                      </a:r>
                      <a:r>
                        <a:rPr kumimoji="1" lang="ja-JP" altLang="en-US" sz="1200" dirty="0">
                          <a:solidFill>
                            <a:srgbClr val="16375E"/>
                          </a:solidFill>
                          <a:latin typeface="Meiryo UI" panose="020B0604030504040204" pitchFamily="34" charset="-128"/>
                          <a:ea typeface="Meiryo UI" panose="020B0604030504040204" pitchFamily="34" charset="-128"/>
                        </a:rPr>
                        <a:t>）</a:t>
                      </a:r>
                      <a:endParaRPr kumimoji="1" lang="ja-JP" altLang="en-US" sz="1600" dirty="0">
                        <a:solidFill>
                          <a:srgbClr val="16375E"/>
                        </a:solidFill>
                        <a:latin typeface="Meiryo UI" panose="020B0604030504040204" pitchFamily="34" charset="-128"/>
                        <a:ea typeface="Meiryo UI" panose="020B0604030504040204" pitchFamily="34" charset="-128"/>
                      </a:endParaRP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extLst>
                  <a:ext uri="{0D108BD9-81ED-4DB2-BD59-A6C34878D82A}">
                    <a16:rowId xmlns:a16="http://schemas.microsoft.com/office/drawing/2014/main" val="1833296395"/>
                  </a:ext>
                </a:extLst>
              </a:tr>
              <a:tr h="295820">
                <a:tc>
                  <a:txBody>
                    <a:bodyPr/>
                    <a:lstStyle/>
                    <a:p>
                      <a:pPr algn="ctr"/>
                      <a:r>
                        <a:rPr kumimoji="1" lang="ja-JP" altLang="en-US" sz="1600" dirty="0">
                          <a:solidFill>
                            <a:srgbClr val="16375E"/>
                          </a:solidFill>
                          <a:latin typeface="Meiryo UI" panose="020B0604030504040204" pitchFamily="34" charset="-128"/>
                          <a:ea typeface="Meiryo UI" panose="020B0604030504040204" pitchFamily="34" charset="-128"/>
                        </a:rPr>
                        <a:t>広告主様自社サイト</a:t>
                      </a: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tc>
                  <a:txBody>
                    <a:bodyPr/>
                    <a:lstStyle/>
                    <a:p>
                      <a:pPr algn="l"/>
                      <a:r>
                        <a:rPr kumimoji="1" lang="ja-JP" altLang="en-US" sz="1200" dirty="0">
                          <a:solidFill>
                            <a:srgbClr val="16375E"/>
                          </a:solidFill>
                          <a:latin typeface="Meiryo UI" panose="020B0604030504040204" pitchFamily="34" charset="-128"/>
                          <a:ea typeface="Meiryo UI" panose="020B0604030504040204" pitchFamily="34" charset="-128"/>
                        </a:rPr>
                        <a:t>自社運営の</a:t>
                      </a:r>
                      <a:r>
                        <a:rPr kumimoji="1" lang="en-US" altLang="ja-JP" sz="1200" dirty="0">
                          <a:solidFill>
                            <a:srgbClr val="16375E"/>
                          </a:solidFill>
                          <a:latin typeface="Meiryo UI" panose="020B0604030504040204" pitchFamily="34" charset="-128"/>
                          <a:ea typeface="Meiryo UI" panose="020B0604030504040204" pitchFamily="34" charset="-128"/>
                        </a:rPr>
                        <a:t>YouTube</a:t>
                      </a:r>
                      <a:r>
                        <a:rPr kumimoji="1" lang="ja-JP" altLang="en-US" sz="1200" dirty="0">
                          <a:solidFill>
                            <a:srgbClr val="16375E"/>
                          </a:solidFill>
                          <a:latin typeface="Meiryo UI" panose="020B0604030504040204" pitchFamily="34" charset="-128"/>
                          <a:ea typeface="Meiryo UI" panose="020B0604030504040204" pitchFamily="34" charset="-128"/>
                        </a:rPr>
                        <a:t>チャンネルは自社サイト扱い（</a:t>
                      </a:r>
                      <a:r>
                        <a:rPr kumimoji="1" lang="en-US" altLang="ja-JP" sz="1200" dirty="0">
                          <a:solidFill>
                            <a:srgbClr val="16375E"/>
                          </a:solidFill>
                          <a:latin typeface="Meiryo UI" panose="020B0604030504040204" pitchFamily="34" charset="-128"/>
                          <a:ea typeface="Meiryo UI" panose="020B0604030504040204" pitchFamily="34" charset="-128"/>
                        </a:rPr>
                        <a:t>※2</a:t>
                      </a:r>
                      <a:r>
                        <a:rPr kumimoji="1" lang="ja-JP" altLang="en-US" sz="1200" dirty="0">
                          <a:solidFill>
                            <a:srgbClr val="16375E"/>
                          </a:solidFill>
                          <a:latin typeface="Meiryo UI" panose="020B0604030504040204" pitchFamily="34" charset="-128"/>
                          <a:ea typeface="Meiryo UI" panose="020B0604030504040204" pitchFamily="34" charset="-128"/>
                        </a:rPr>
                        <a:t>）</a:t>
                      </a: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tc>
                  <a:txBody>
                    <a:bodyPr/>
                    <a:lstStyle/>
                    <a:p>
                      <a:pPr algn="ctr"/>
                      <a:r>
                        <a:rPr kumimoji="1" lang="en-US" altLang="ja-JP" sz="1600" dirty="0">
                          <a:solidFill>
                            <a:srgbClr val="16375E"/>
                          </a:solidFill>
                          <a:latin typeface="Meiryo UI" panose="020B0604030504040204" pitchFamily="34" charset="-128"/>
                          <a:ea typeface="Meiryo UI" panose="020B0604030504040204" pitchFamily="34" charset="-128"/>
                        </a:rPr>
                        <a:t>300,000</a:t>
                      </a:r>
                      <a:r>
                        <a:rPr kumimoji="1" lang="ja-JP" altLang="en-US" sz="1600" dirty="0">
                          <a:solidFill>
                            <a:srgbClr val="16375E"/>
                          </a:solidFill>
                          <a:latin typeface="Meiryo UI" panose="020B0604030504040204" pitchFamily="34" charset="-128"/>
                          <a:ea typeface="Meiryo UI" panose="020B0604030504040204" pitchFamily="34" charset="-128"/>
                        </a:rPr>
                        <a:t>円</a:t>
                      </a: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tc>
                  <a:txBody>
                    <a:bodyPr/>
                    <a:lstStyle/>
                    <a:p>
                      <a:pPr algn="ctr"/>
                      <a:r>
                        <a:rPr kumimoji="1" lang="en-US" altLang="ja-JP" sz="1600" dirty="0">
                          <a:solidFill>
                            <a:srgbClr val="16375E"/>
                          </a:solidFill>
                          <a:latin typeface="Meiryo UI" panose="020B0604030504040204" pitchFamily="34" charset="-128"/>
                          <a:ea typeface="Meiryo UI" panose="020B0604030504040204" pitchFamily="34" charset="-128"/>
                        </a:rPr>
                        <a:t>6</a:t>
                      </a:r>
                      <a:r>
                        <a:rPr kumimoji="1" lang="ja-JP" altLang="en-US" sz="1600" dirty="0">
                          <a:solidFill>
                            <a:srgbClr val="16375E"/>
                          </a:solidFill>
                          <a:latin typeface="Meiryo UI" panose="020B0604030504040204" pitchFamily="34" charset="-128"/>
                          <a:ea typeface="Meiryo UI" panose="020B0604030504040204" pitchFamily="34" charset="-128"/>
                        </a:rPr>
                        <a:t>カ月</a:t>
                      </a: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extLst>
                  <a:ext uri="{0D108BD9-81ED-4DB2-BD59-A6C34878D82A}">
                    <a16:rowId xmlns:a16="http://schemas.microsoft.com/office/drawing/2014/main" val="337824250"/>
                  </a:ext>
                </a:extLst>
              </a:tr>
              <a:tr h="295820">
                <a:tc>
                  <a:txBody>
                    <a:bodyPr/>
                    <a:lstStyle/>
                    <a:p>
                      <a:pPr algn="ctr"/>
                      <a:r>
                        <a:rPr kumimoji="1" lang="ja-JP" altLang="en-US" sz="1600" dirty="0">
                          <a:solidFill>
                            <a:srgbClr val="16375E"/>
                          </a:solidFill>
                          <a:latin typeface="Meiryo UI" panose="020B0604030504040204" pitchFamily="34" charset="-128"/>
                          <a:ea typeface="Meiryo UI" panose="020B0604030504040204" pitchFamily="34" charset="-128"/>
                        </a:rPr>
                        <a:t>広告主様</a:t>
                      </a:r>
                      <a:r>
                        <a:rPr kumimoji="1" lang="en-US" altLang="ja-JP" sz="1600" dirty="0">
                          <a:solidFill>
                            <a:srgbClr val="16375E"/>
                          </a:solidFill>
                          <a:latin typeface="Meiryo UI" panose="020B0604030504040204" pitchFamily="34" charset="-128"/>
                          <a:ea typeface="Meiryo UI" panose="020B0604030504040204" pitchFamily="34" charset="-128"/>
                        </a:rPr>
                        <a:t>SNS</a:t>
                      </a:r>
                      <a:r>
                        <a:rPr kumimoji="1" lang="ja-JP" altLang="en-US" sz="1600" dirty="0">
                          <a:solidFill>
                            <a:srgbClr val="16375E"/>
                          </a:solidFill>
                          <a:latin typeface="Meiryo UI" panose="020B0604030504040204" pitchFamily="34" charset="-128"/>
                          <a:ea typeface="Meiryo UI" panose="020B0604030504040204" pitchFamily="34" charset="-128"/>
                        </a:rPr>
                        <a:t>掲載</a:t>
                      </a: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tc>
                  <a:txBody>
                    <a:bodyPr/>
                    <a:lstStyle/>
                    <a:p>
                      <a:pPr algn="l"/>
                      <a:r>
                        <a:rPr kumimoji="1" lang="en-US" altLang="ja-JP" sz="1200" dirty="0">
                          <a:solidFill>
                            <a:srgbClr val="16375E"/>
                          </a:solidFill>
                          <a:latin typeface="Meiryo UI" panose="020B0604030504040204" pitchFamily="34" charset="-128"/>
                          <a:ea typeface="Meiryo UI" panose="020B0604030504040204" pitchFamily="34" charset="-128"/>
                        </a:rPr>
                        <a:t>Twitter</a:t>
                      </a:r>
                      <a:r>
                        <a:rPr kumimoji="1" lang="ja-JP" altLang="en-US" sz="1200" dirty="0" err="1">
                          <a:solidFill>
                            <a:srgbClr val="16375E"/>
                          </a:solidFill>
                          <a:latin typeface="Meiryo UI" panose="020B0604030504040204" pitchFamily="34" charset="-128"/>
                          <a:ea typeface="Meiryo UI" panose="020B0604030504040204" pitchFamily="34" charset="-128"/>
                        </a:rPr>
                        <a:t>、</a:t>
                      </a:r>
                      <a:r>
                        <a:rPr kumimoji="1" lang="en-US" altLang="ja-JP" sz="1200" dirty="0">
                          <a:solidFill>
                            <a:srgbClr val="16375E"/>
                          </a:solidFill>
                          <a:latin typeface="Meiryo UI" panose="020B0604030504040204" pitchFamily="34" charset="-128"/>
                          <a:ea typeface="Meiryo UI" panose="020B0604030504040204" pitchFamily="34" charset="-128"/>
                        </a:rPr>
                        <a:t>Facebook</a:t>
                      </a:r>
                      <a:r>
                        <a:rPr kumimoji="1" lang="ja-JP" altLang="en-US" sz="1200" dirty="0" err="1">
                          <a:solidFill>
                            <a:srgbClr val="16375E"/>
                          </a:solidFill>
                          <a:latin typeface="Meiryo UI" panose="020B0604030504040204" pitchFamily="34" charset="-128"/>
                          <a:ea typeface="Meiryo UI" panose="020B0604030504040204" pitchFamily="34" charset="-128"/>
                        </a:rPr>
                        <a:t>、</a:t>
                      </a:r>
                      <a:r>
                        <a:rPr kumimoji="1" lang="en-US" altLang="ja-JP" sz="1200" dirty="0">
                          <a:solidFill>
                            <a:srgbClr val="16375E"/>
                          </a:solidFill>
                          <a:latin typeface="Meiryo UI" panose="020B0604030504040204" pitchFamily="34" charset="-128"/>
                          <a:ea typeface="Meiryo UI" panose="020B0604030504040204" pitchFamily="34" charset="-128"/>
                        </a:rPr>
                        <a:t>Instagram</a:t>
                      </a:r>
                      <a:r>
                        <a:rPr kumimoji="1" lang="ja-JP" altLang="en-US" sz="1200" b="0" dirty="0" err="1">
                          <a:solidFill>
                            <a:srgbClr val="16375E"/>
                          </a:solidFill>
                          <a:latin typeface="Meiryo UI" panose="020B0604030504040204" pitchFamily="34" charset="-128"/>
                          <a:ea typeface="Meiryo UI" panose="020B0604030504040204" pitchFamily="34" charset="-128"/>
                        </a:rPr>
                        <a:t>での</a:t>
                      </a:r>
                      <a:r>
                        <a:rPr kumimoji="1" lang="ja-JP" altLang="en-US" sz="1200" b="0" dirty="0">
                          <a:solidFill>
                            <a:srgbClr val="16375E"/>
                          </a:solidFill>
                          <a:latin typeface="Meiryo UI" panose="020B0604030504040204" pitchFamily="34" charset="-128"/>
                          <a:ea typeface="Meiryo UI" panose="020B0604030504040204" pitchFamily="34" charset="-128"/>
                        </a:rPr>
                        <a:t>利用（</a:t>
                      </a:r>
                      <a:r>
                        <a:rPr kumimoji="1" lang="en-US" altLang="ja-JP" sz="1200" b="0" dirty="0">
                          <a:solidFill>
                            <a:srgbClr val="16375E"/>
                          </a:solidFill>
                          <a:latin typeface="Meiryo UI" panose="020B0604030504040204" pitchFamily="34" charset="-128"/>
                          <a:ea typeface="Meiryo UI" panose="020B0604030504040204" pitchFamily="34" charset="-128"/>
                        </a:rPr>
                        <a:t>※3</a:t>
                      </a:r>
                      <a:r>
                        <a:rPr kumimoji="1" lang="ja-JP" altLang="en-US" sz="1200" b="0" dirty="0">
                          <a:solidFill>
                            <a:srgbClr val="16375E"/>
                          </a:solidFill>
                          <a:latin typeface="Meiryo UI" panose="020B0604030504040204" pitchFamily="34" charset="-128"/>
                          <a:ea typeface="Meiryo UI" panose="020B0604030504040204" pitchFamily="34" charset="-128"/>
                        </a:rPr>
                        <a:t>）</a:t>
                      </a: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tc>
                  <a:txBody>
                    <a:bodyPr/>
                    <a:lstStyle/>
                    <a:p>
                      <a:pPr algn="ctr"/>
                      <a:r>
                        <a:rPr kumimoji="1" lang="en-US" altLang="ja-JP" sz="1600" dirty="0">
                          <a:solidFill>
                            <a:srgbClr val="16375E"/>
                          </a:solidFill>
                          <a:latin typeface="Meiryo UI" panose="020B0604030504040204" pitchFamily="34" charset="-128"/>
                          <a:ea typeface="Meiryo UI" panose="020B0604030504040204" pitchFamily="34" charset="-128"/>
                        </a:rPr>
                        <a:t>300,000</a:t>
                      </a:r>
                      <a:r>
                        <a:rPr kumimoji="1" lang="ja-JP" altLang="en-US" sz="1600" dirty="0">
                          <a:solidFill>
                            <a:srgbClr val="16375E"/>
                          </a:solidFill>
                          <a:latin typeface="Meiryo UI" panose="020B0604030504040204" pitchFamily="34" charset="-128"/>
                          <a:ea typeface="Meiryo UI" panose="020B0604030504040204" pitchFamily="34" charset="-128"/>
                        </a:rPr>
                        <a:t>円</a:t>
                      </a: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tc>
                  <a:txBody>
                    <a:bodyPr/>
                    <a:lstStyle/>
                    <a:p>
                      <a:pPr algn="ctr"/>
                      <a:r>
                        <a:rPr kumimoji="1" lang="en-US" altLang="ja-JP" sz="1600" dirty="0">
                          <a:solidFill>
                            <a:srgbClr val="16375E"/>
                          </a:solidFill>
                          <a:latin typeface="Meiryo UI" panose="020B0604030504040204" pitchFamily="34" charset="-128"/>
                          <a:ea typeface="Meiryo UI" panose="020B0604030504040204" pitchFamily="34" charset="-128"/>
                        </a:rPr>
                        <a:t>6</a:t>
                      </a:r>
                      <a:r>
                        <a:rPr kumimoji="1" lang="ja-JP" altLang="en-US" sz="1600" dirty="0">
                          <a:solidFill>
                            <a:srgbClr val="16375E"/>
                          </a:solidFill>
                          <a:latin typeface="Meiryo UI" panose="020B0604030504040204" pitchFamily="34" charset="-128"/>
                          <a:ea typeface="Meiryo UI" panose="020B0604030504040204" pitchFamily="34" charset="-128"/>
                        </a:rPr>
                        <a:t>カ月</a:t>
                      </a: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extLst>
                  <a:ext uri="{0D108BD9-81ED-4DB2-BD59-A6C34878D82A}">
                    <a16:rowId xmlns:a16="http://schemas.microsoft.com/office/drawing/2014/main" val="1153960875"/>
                  </a:ext>
                </a:extLst>
              </a:tr>
              <a:tr h="295820">
                <a:tc>
                  <a:txBody>
                    <a:bodyPr/>
                    <a:lstStyle/>
                    <a:p>
                      <a:pPr algn="ctr"/>
                      <a:r>
                        <a:rPr kumimoji="1" lang="ja-JP" altLang="en-US" sz="1600" dirty="0">
                          <a:solidFill>
                            <a:srgbClr val="16375E"/>
                          </a:solidFill>
                          <a:latin typeface="Meiryo UI" panose="020B0604030504040204" pitchFamily="34" charset="-128"/>
                          <a:ea typeface="Meiryo UI" panose="020B0604030504040204" pitchFamily="34" charset="-128"/>
                        </a:rPr>
                        <a:t>オフライン利用</a:t>
                      </a: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tc>
                  <a:txBody>
                    <a:bodyPr/>
                    <a:lstStyle/>
                    <a:p>
                      <a:pPr algn="l"/>
                      <a:r>
                        <a:rPr kumimoji="1" lang="ja-JP" altLang="en-US" sz="1200" dirty="0">
                          <a:solidFill>
                            <a:srgbClr val="16375E"/>
                          </a:solidFill>
                          <a:latin typeface="Meiryo UI" panose="020B0604030504040204" pitchFamily="34" charset="-128"/>
                          <a:ea typeface="Meiryo UI" panose="020B0604030504040204" pitchFamily="34" charset="-128"/>
                        </a:rPr>
                        <a:t>展示会、説明会、店頭などでの動画放映等（</a:t>
                      </a:r>
                      <a:r>
                        <a:rPr kumimoji="1" lang="en-US" altLang="ja-JP" sz="1200" dirty="0">
                          <a:solidFill>
                            <a:srgbClr val="16375E"/>
                          </a:solidFill>
                          <a:latin typeface="Meiryo UI" panose="020B0604030504040204" pitchFamily="34" charset="-128"/>
                          <a:ea typeface="Meiryo UI" panose="020B0604030504040204" pitchFamily="34" charset="-128"/>
                        </a:rPr>
                        <a:t>※4</a:t>
                      </a:r>
                      <a:r>
                        <a:rPr kumimoji="1" lang="ja-JP" altLang="en-US" sz="1200" dirty="0">
                          <a:solidFill>
                            <a:srgbClr val="16375E"/>
                          </a:solidFill>
                          <a:latin typeface="Meiryo UI" panose="020B0604030504040204" pitchFamily="34" charset="-128"/>
                          <a:ea typeface="Meiryo UI" panose="020B0604030504040204" pitchFamily="34" charset="-128"/>
                        </a:rPr>
                        <a:t>）</a:t>
                      </a: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tc>
                  <a:txBody>
                    <a:bodyPr/>
                    <a:lstStyle/>
                    <a:p>
                      <a:pPr algn="ctr"/>
                      <a:r>
                        <a:rPr kumimoji="1" lang="en-US" altLang="ja-JP" sz="1600" dirty="0">
                          <a:solidFill>
                            <a:srgbClr val="16375E"/>
                          </a:solidFill>
                          <a:latin typeface="Meiryo UI" panose="020B0604030504040204" pitchFamily="34" charset="-128"/>
                          <a:ea typeface="Meiryo UI" panose="020B0604030504040204" pitchFamily="34" charset="-128"/>
                        </a:rPr>
                        <a:t>420,000</a:t>
                      </a:r>
                      <a:r>
                        <a:rPr kumimoji="1" lang="ja-JP" altLang="en-US" sz="1600" dirty="0">
                          <a:solidFill>
                            <a:srgbClr val="16375E"/>
                          </a:solidFill>
                          <a:latin typeface="Meiryo UI" panose="020B0604030504040204" pitchFamily="34" charset="-128"/>
                          <a:ea typeface="Meiryo UI" panose="020B0604030504040204" pitchFamily="34" charset="-128"/>
                        </a:rPr>
                        <a:t>円</a:t>
                      </a: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tc>
                  <a:txBody>
                    <a:bodyPr/>
                    <a:lstStyle/>
                    <a:p>
                      <a:pPr algn="ctr"/>
                      <a:r>
                        <a:rPr kumimoji="1" lang="en-US" altLang="ja-JP" sz="1600" dirty="0">
                          <a:solidFill>
                            <a:srgbClr val="16375E"/>
                          </a:solidFill>
                          <a:latin typeface="Meiryo UI" panose="020B0604030504040204" pitchFamily="34" charset="-128"/>
                          <a:ea typeface="Meiryo UI" panose="020B0604030504040204" pitchFamily="34" charset="-128"/>
                        </a:rPr>
                        <a:t>6</a:t>
                      </a:r>
                      <a:r>
                        <a:rPr kumimoji="1" lang="ja-JP" altLang="en-US" sz="1600" dirty="0">
                          <a:solidFill>
                            <a:srgbClr val="16375E"/>
                          </a:solidFill>
                          <a:latin typeface="Meiryo UI" panose="020B0604030504040204" pitchFamily="34" charset="-128"/>
                          <a:ea typeface="Meiryo UI" panose="020B0604030504040204" pitchFamily="34" charset="-128"/>
                        </a:rPr>
                        <a:t>カ月</a:t>
                      </a: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extLst>
                  <a:ext uri="{0D108BD9-81ED-4DB2-BD59-A6C34878D82A}">
                    <a16:rowId xmlns:a16="http://schemas.microsoft.com/office/drawing/2014/main" val="2937596999"/>
                  </a:ext>
                </a:extLst>
              </a:tr>
            </a:tbl>
          </a:graphicData>
        </a:graphic>
      </p:graphicFrame>
      <p:graphicFrame>
        <p:nvGraphicFramePr>
          <p:cNvPr id="63" name="コンテンツ プレースホルダー 7">
            <a:extLst>
              <a:ext uri="{FF2B5EF4-FFF2-40B4-BE49-F238E27FC236}">
                <a16:creationId xmlns:a16="http://schemas.microsoft.com/office/drawing/2014/main" id="{6272E94E-9228-1048-9BF1-11CF6A144A8B}"/>
              </a:ext>
            </a:extLst>
          </p:cNvPr>
          <p:cNvGraphicFramePr>
            <a:graphicFrameLocks/>
          </p:cNvGraphicFramePr>
          <p:nvPr/>
        </p:nvGraphicFramePr>
        <p:xfrm>
          <a:off x="203067" y="3753036"/>
          <a:ext cx="8136777" cy="1017804"/>
        </p:xfrm>
        <a:graphic>
          <a:graphicData uri="http://schemas.openxmlformats.org/drawingml/2006/table">
            <a:tbl>
              <a:tblPr firstRow="1" bandRow="1">
                <a:tableStyleId>{69012ECD-51FC-41F1-AA8D-1B2483CD663E}</a:tableStyleId>
              </a:tblPr>
              <a:tblGrid>
                <a:gridCol w="6406117">
                  <a:extLst>
                    <a:ext uri="{9D8B030D-6E8A-4147-A177-3AD203B41FA5}">
                      <a16:colId xmlns:a16="http://schemas.microsoft.com/office/drawing/2014/main" val="736799199"/>
                    </a:ext>
                  </a:extLst>
                </a:gridCol>
                <a:gridCol w="1730660">
                  <a:extLst>
                    <a:ext uri="{9D8B030D-6E8A-4147-A177-3AD203B41FA5}">
                      <a16:colId xmlns:a16="http://schemas.microsoft.com/office/drawing/2014/main" val="1661985745"/>
                    </a:ext>
                  </a:extLst>
                </a:gridCol>
              </a:tblGrid>
              <a:tr h="262709">
                <a:tc gridSpan="2">
                  <a:txBody>
                    <a:bodyPr/>
                    <a:lstStyle/>
                    <a:p>
                      <a:pPr algn="ctr"/>
                      <a:r>
                        <a:rPr kumimoji="1" lang="ja-JP" altLang="en-US" sz="1600" dirty="0">
                          <a:latin typeface="Meiryo UI" panose="020B0604030504040204" pitchFamily="34" charset="-128"/>
                          <a:ea typeface="Meiryo UI" panose="020B0604030504040204" pitchFamily="34" charset="-128"/>
                        </a:rPr>
                        <a:t>セミナー動画二次利用素材　編集加工料金</a:t>
                      </a:r>
                      <a:r>
                        <a:rPr kumimoji="1" lang="ja-JP" altLang="en-US" sz="1200" dirty="0">
                          <a:latin typeface="Meiryo UI" panose="020B0604030504040204" pitchFamily="34" charset="-128"/>
                          <a:ea typeface="Meiryo UI" panose="020B0604030504040204" pitchFamily="34" charset="-128"/>
                        </a:rPr>
                        <a:t>（</a:t>
                      </a:r>
                      <a:r>
                        <a:rPr kumimoji="1" lang="en-US" altLang="ja-JP" sz="1200" dirty="0">
                          <a:latin typeface="Meiryo UI" panose="020B0604030504040204" pitchFamily="34" charset="-128"/>
                          <a:ea typeface="Meiryo UI" panose="020B0604030504040204" pitchFamily="34" charset="-128"/>
                        </a:rPr>
                        <a:t>※6</a:t>
                      </a:r>
                      <a:r>
                        <a:rPr kumimoji="1" lang="ja-JP" altLang="en-US" sz="1200" dirty="0">
                          <a:latin typeface="Meiryo UI" panose="020B0604030504040204" pitchFamily="34" charset="-128"/>
                          <a:ea typeface="Meiryo UI" panose="020B0604030504040204" pitchFamily="34" charset="-128"/>
                        </a:rPr>
                        <a:t>）</a:t>
                      </a:r>
                      <a:r>
                        <a:rPr kumimoji="1" lang="ja-JP" altLang="en-US" sz="1600" dirty="0">
                          <a:latin typeface="Meiryo UI" panose="020B0604030504040204" pitchFamily="34" charset="-128"/>
                          <a:ea typeface="Meiryo UI" panose="020B0604030504040204" pitchFamily="34" charset="-128"/>
                        </a:rPr>
                        <a:t>（ネット・税別）</a:t>
                      </a:r>
                    </a:p>
                  </a:txBody>
                  <a:tcP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solidFill>
                      <a:srgbClr val="003E74"/>
                    </a:solidFill>
                  </a:tcPr>
                </a:tc>
                <a:tc hMerge="1">
                  <a:txBody>
                    <a:bodyPr/>
                    <a:lstStyle/>
                    <a:p>
                      <a:pPr algn="ct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8474666"/>
                  </a:ext>
                </a:extLst>
              </a:tr>
              <a:tr h="262709">
                <a:tc>
                  <a:txBody>
                    <a:bodyPr/>
                    <a:lstStyle/>
                    <a:p>
                      <a:pPr algn="ctr"/>
                      <a:r>
                        <a:rPr kumimoji="1" lang="ja-JP" altLang="en-US" sz="1600" dirty="0">
                          <a:solidFill>
                            <a:srgbClr val="16375E"/>
                          </a:solidFill>
                          <a:latin typeface="Meiryo UI" panose="020B0604030504040204" pitchFamily="34" charset="-128"/>
                          <a:ea typeface="Meiryo UI" panose="020B0604030504040204" pitchFamily="34" charset="-128"/>
                        </a:rPr>
                        <a:t>料金に含まれる内容</a:t>
                      </a:r>
                    </a:p>
                  </a:txBody>
                  <a:tcP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tc>
                  <a:txBody>
                    <a:bodyPr/>
                    <a:lstStyle/>
                    <a:p>
                      <a:pPr algn="ctr"/>
                      <a:r>
                        <a:rPr kumimoji="1" lang="ja-JP" altLang="en-US" sz="1600" dirty="0">
                          <a:solidFill>
                            <a:srgbClr val="16375E"/>
                          </a:solidFill>
                          <a:latin typeface="Meiryo UI" panose="020B0604030504040204" pitchFamily="34" charset="-128"/>
                          <a:ea typeface="Meiryo UI" panose="020B0604030504040204" pitchFamily="34" charset="-128"/>
                        </a:rPr>
                        <a:t>料金（ネット）</a:t>
                      </a:r>
                    </a:p>
                  </a:txBody>
                  <a:tcP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extLst>
                  <a:ext uri="{0D108BD9-81ED-4DB2-BD59-A6C34878D82A}">
                    <a16:rowId xmlns:a16="http://schemas.microsoft.com/office/drawing/2014/main" val="1833296395"/>
                  </a:ext>
                </a:extLst>
              </a:tr>
              <a:tr h="347244">
                <a:tc>
                  <a:txBody>
                    <a:bodyPr/>
                    <a:lstStyle/>
                    <a:p>
                      <a:pPr algn="l"/>
                      <a:r>
                        <a:rPr kumimoji="1" lang="en-US" altLang="ja-JP" sz="1400" dirty="0">
                          <a:solidFill>
                            <a:srgbClr val="16375E"/>
                          </a:solidFill>
                          <a:latin typeface="Meiryo UI" panose="020B0604030504040204" pitchFamily="34" charset="-128"/>
                          <a:ea typeface="Meiryo UI" panose="020B0604030504040204" pitchFamily="34" charset="-128"/>
                        </a:rPr>
                        <a:t>5</a:t>
                      </a:r>
                      <a:r>
                        <a:rPr kumimoji="1" lang="ja-JP" altLang="en-US" sz="1400" dirty="0">
                          <a:solidFill>
                            <a:srgbClr val="16375E"/>
                          </a:solidFill>
                          <a:latin typeface="Meiryo UI" panose="020B0604030504040204" pitchFamily="34" charset="-128"/>
                          <a:ea typeface="Meiryo UI" panose="020B0604030504040204" pitchFamily="34" charset="-128"/>
                        </a:rPr>
                        <a:t>分程度のダイジェスト動画と</a:t>
                      </a:r>
                      <a:r>
                        <a:rPr kumimoji="1" lang="en-US" altLang="ja-JP" sz="1400" strike="noStrike" dirty="0">
                          <a:solidFill>
                            <a:srgbClr val="16375E"/>
                          </a:solidFill>
                          <a:latin typeface="Meiryo UI" panose="020B0604030504040204" pitchFamily="34" charset="-128"/>
                          <a:ea typeface="Meiryo UI" panose="020B0604030504040204" pitchFamily="34" charset="-128"/>
                        </a:rPr>
                        <a:t>SNS</a:t>
                      </a:r>
                      <a:r>
                        <a:rPr kumimoji="1" lang="ja-JP" altLang="en-US" sz="1400" strike="noStrike" dirty="0">
                          <a:solidFill>
                            <a:srgbClr val="16375E"/>
                          </a:solidFill>
                          <a:latin typeface="Meiryo UI" panose="020B0604030504040204" pitchFamily="34" charset="-128"/>
                          <a:ea typeface="Meiryo UI" panose="020B0604030504040204" pitchFamily="34" charset="-128"/>
                        </a:rPr>
                        <a:t>掲載用</a:t>
                      </a:r>
                      <a:r>
                        <a:rPr kumimoji="1" lang="en-US" altLang="ja-JP" sz="1400" strike="noStrike" dirty="0">
                          <a:solidFill>
                            <a:srgbClr val="16375E"/>
                          </a:solidFill>
                          <a:latin typeface="Meiryo UI" panose="020B0604030504040204" pitchFamily="34" charset="-128"/>
                          <a:ea typeface="Meiryo UI" panose="020B0604030504040204" pitchFamily="34" charset="-128"/>
                        </a:rPr>
                        <a:t>60</a:t>
                      </a:r>
                      <a:r>
                        <a:rPr kumimoji="1" lang="ja-JP" altLang="en-US" sz="1400" strike="noStrike" dirty="0">
                          <a:solidFill>
                            <a:srgbClr val="16375E"/>
                          </a:solidFill>
                          <a:latin typeface="Meiryo UI" panose="020B0604030504040204" pitchFamily="34" charset="-128"/>
                          <a:ea typeface="Meiryo UI" panose="020B0604030504040204" pitchFamily="34" charset="-128"/>
                        </a:rPr>
                        <a:t>秒以下の動画</a:t>
                      </a:r>
                      <a:r>
                        <a:rPr kumimoji="1" lang="ja-JP" altLang="en-US" sz="1400" dirty="0">
                          <a:solidFill>
                            <a:srgbClr val="16375E"/>
                          </a:solidFill>
                          <a:latin typeface="Meiryo UI" panose="020B0604030504040204" pitchFamily="34" charset="-128"/>
                          <a:ea typeface="Meiryo UI" panose="020B0604030504040204" pitchFamily="34" charset="-128"/>
                        </a:rPr>
                        <a:t>（計</a:t>
                      </a:r>
                      <a:r>
                        <a:rPr kumimoji="1" lang="en-US" altLang="ja-JP" sz="1400" dirty="0">
                          <a:solidFill>
                            <a:srgbClr val="16375E"/>
                          </a:solidFill>
                          <a:latin typeface="Meiryo UI" panose="020B0604030504040204" pitchFamily="34" charset="-128"/>
                          <a:ea typeface="Meiryo UI" panose="020B0604030504040204" pitchFamily="34" charset="-128"/>
                        </a:rPr>
                        <a:t>2</a:t>
                      </a:r>
                      <a:r>
                        <a:rPr kumimoji="1" lang="ja-JP" altLang="en-US" sz="1400" dirty="0">
                          <a:solidFill>
                            <a:srgbClr val="16375E"/>
                          </a:solidFill>
                          <a:latin typeface="Meiryo UI" panose="020B0604030504040204" pitchFamily="34" charset="-128"/>
                          <a:ea typeface="Meiryo UI" panose="020B0604030504040204" pitchFamily="34" charset="-128"/>
                        </a:rPr>
                        <a:t>本）を納品</a:t>
                      </a: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tc>
                  <a:txBody>
                    <a:bodyPr/>
                    <a:lstStyle/>
                    <a:p>
                      <a:pPr algn="ctr"/>
                      <a:r>
                        <a:rPr kumimoji="1" lang="en-US" altLang="ja-JP" sz="1600" dirty="0">
                          <a:solidFill>
                            <a:srgbClr val="16375E"/>
                          </a:solidFill>
                          <a:latin typeface="Meiryo UI" panose="020B0604030504040204" pitchFamily="34" charset="-128"/>
                          <a:ea typeface="Meiryo UI" panose="020B0604030504040204" pitchFamily="34" charset="-128"/>
                        </a:rPr>
                        <a:t>300,000</a:t>
                      </a:r>
                      <a:r>
                        <a:rPr kumimoji="1" lang="ja-JP" altLang="en-US" sz="1600" dirty="0">
                          <a:solidFill>
                            <a:srgbClr val="16375E"/>
                          </a:solidFill>
                          <a:latin typeface="Meiryo UI" panose="020B0604030504040204" pitchFamily="34" charset="-128"/>
                          <a:ea typeface="Meiryo UI" panose="020B0604030504040204" pitchFamily="34" charset="-128"/>
                        </a:rPr>
                        <a:t>円～</a:t>
                      </a:r>
                    </a:p>
                  </a:txBody>
                  <a:tcPr anchor="ctr">
                    <a:lnL w="9525" cap="flat" cmpd="sng" algn="ctr">
                      <a:solidFill>
                        <a:srgbClr val="003963"/>
                      </a:solidFill>
                      <a:prstDash val="solid"/>
                      <a:round/>
                      <a:headEnd type="none" w="med" len="med"/>
                      <a:tailEnd type="none" w="med" len="med"/>
                    </a:lnL>
                    <a:lnR w="9525" cap="flat" cmpd="sng" algn="ctr">
                      <a:solidFill>
                        <a:srgbClr val="003963"/>
                      </a:solidFill>
                      <a:prstDash val="solid"/>
                      <a:round/>
                      <a:headEnd type="none" w="med" len="med"/>
                      <a:tailEnd type="none" w="med" len="med"/>
                    </a:lnR>
                    <a:lnT w="9525" cap="flat" cmpd="sng" algn="ctr">
                      <a:solidFill>
                        <a:srgbClr val="003963"/>
                      </a:solidFill>
                      <a:prstDash val="solid"/>
                      <a:round/>
                      <a:headEnd type="none" w="med" len="med"/>
                      <a:tailEnd type="none" w="med" len="med"/>
                    </a:lnT>
                    <a:lnB w="9525" cap="flat" cmpd="sng" algn="ctr">
                      <a:solidFill>
                        <a:srgbClr val="003963"/>
                      </a:solidFill>
                      <a:prstDash val="solid"/>
                      <a:round/>
                      <a:headEnd type="none" w="med" len="med"/>
                      <a:tailEnd type="none" w="med" len="med"/>
                    </a:lnB>
                  </a:tcPr>
                </a:tc>
                <a:extLst>
                  <a:ext uri="{0D108BD9-81ED-4DB2-BD59-A6C34878D82A}">
                    <a16:rowId xmlns:a16="http://schemas.microsoft.com/office/drawing/2014/main" val="337824250"/>
                  </a:ext>
                </a:extLst>
              </a:tr>
            </a:tbl>
          </a:graphicData>
        </a:graphic>
      </p:graphicFrame>
      <p:sp>
        <p:nvSpPr>
          <p:cNvPr id="64" name="テキスト ボックス 63">
            <a:extLst>
              <a:ext uri="{FF2B5EF4-FFF2-40B4-BE49-F238E27FC236}">
                <a16:creationId xmlns:a16="http://schemas.microsoft.com/office/drawing/2014/main" id="{95E20CA9-7C27-B64E-AED8-E406A5D58C88}"/>
              </a:ext>
            </a:extLst>
          </p:cNvPr>
          <p:cNvSpPr txBox="1"/>
          <p:nvPr/>
        </p:nvSpPr>
        <p:spPr>
          <a:xfrm>
            <a:off x="125179" y="4876418"/>
            <a:ext cx="9577064" cy="1569660"/>
          </a:xfrm>
          <a:prstGeom prst="rect">
            <a:avLst/>
          </a:prstGeom>
          <a:noFill/>
        </p:spPr>
        <p:txBody>
          <a:bodyPr wrap="square" rtlCol="0">
            <a:spAutoFit/>
          </a:bodyPr>
          <a:lstStyle/>
          <a:p>
            <a:r>
              <a:rPr lang="ja-JP" altLang="en-US" sz="1200" dirty="0">
                <a:latin typeface="Meiryo UI" panose="020B0604030504040204" pitchFamily="34" charset="-128"/>
                <a:ea typeface="Meiryo UI" panose="020B0604030504040204" pitchFamily="34" charset="-128"/>
              </a:rPr>
              <a:t>（</a:t>
            </a:r>
            <a:r>
              <a:rPr lang="en-US" altLang="ja-JP" sz="1200" dirty="0">
                <a:latin typeface="Meiryo UI" panose="020B0604030504040204" pitchFamily="34" charset="-128"/>
                <a:ea typeface="Meiryo UI" panose="020B0604030504040204" pitchFamily="34" charset="-128"/>
              </a:rPr>
              <a:t>※1</a:t>
            </a:r>
            <a:r>
              <a:rPr lang="ja-JP" altLang="en-US" sz="1200" dirty="0">
                <a:latin typeface="Meiryo UI" panose="020B0604030504040204" pitchFamily="34" charset="-128"/>
                <a:ea typeface="Meiryo UI" panose="020B0604030504040204" pitchFamily="34" charset="-128"/>
              </a:rPr>
              <a:t>）二次利用は原則、協賛社講演動画の二次利用です。基調講演など主催者講演の二次利用については登壇者の許諾が得られた場合の限り二次利用が可能となります。講演動画は</a:t>
            </a:r>
            <a:r>
              <a:rPr lang="ja-JP" altLang="en-US" sz="1200" b="1" dirty="0">
                <a:solidFill>
                  <a:srgbClr val="DA5121"/>
                </a:solidFill>
                <a:latin typeface="Meiryo UI" panose="020B0604030504040204" pitchFamily="34" charset="-128"/>
                <a:ea typeface="Meiryo UI" panose="020B0604030504040204" pitchFamily="34" charset="-128"/>
              </a:rPr>
              <a:t>「改変・編集せず、そのまま利用する」ことが前提</a:t>
            </a:r>
            <a:r>
              <a:rPr lang="ja-JP" altLang="en-US" sz="1200" dirty="0">
                <a:latin typeface="Meiryo UI" panose="020B0604030504040204" pitchFamily="34" charset="-128"/>
                <a:ea typeface="Meiryo UI" panose="020B0604030504040204" pitchFamily="34" charset="-128"/>
              </a:rPr>
              <a:t>です。あらかじめご了承ください。</a:t>
            </a:r>
            <a:endParaRPr lang="en-US" altLang="ja-JP" sz="1200" dirty="0">
              <a:latin typeface="Meiryo UI" panose="020B0604030504040204" pitchFamily="34" charset="-128"/>
              <a:ea typeface="Meiryo UI" panose="020B0604030504040204" pitchFamily="34" charset="-128"/>
            </a:endParaRPr>
          </a:p>
          <a:p>
            <a:r>
              <a:rPr lang="ja-JP" altLang="en-US" sz="1200" dirty="0">
                <a:latin typeface="Meiryo UI" panose="020B0604030504040204" pitchFamily="34" charset="-128"/>
                <a:ea typeface="Meiryo UI" panose="020B0604030504040204" pitchFamily="34" charset="-128"/>
              </a:rPr>
              <a:t>（</a:t>
            </a:r>
            <a:r>
              <a:rPr lang="en-US" altLang="ja-JP" sz="1200" dirty="0">
                <a:latin typeface="Meiryo UI" panose="020B0604030504040204" pitchFamily="34" charset="-128"/>
                <a:ea typeface="Meiryo UI" panose="020B0604030504040204" pitchFamily="34" charset="-128"/>
              </a:rPr>
              <a:t>※2</a:t>
            </a:r>
            <a:r>
              <a:rPr lang="ja-JP" altLang="en-US" sz="1200" dirty="0">
                <a:latin typeface="Meiryo UI" panose="020B0604030504040204" pitchFamily="34" charset="-128"/>
                <a:ea typeface="Meiryo UI" panose="020B0604030504040204" pitchFamily="34" charset="-128"/>
              </a:rPr>
              <a:t>）自社運営の</a:t>
            </a:r>
            <a:r>
              <a:rPr lang="en-US" altLang="ja-JP" sz="1200" dirty="0">
                <a:latin typeface="Meiryo UI" panose="020B0604030504040204" pitchFamily="34" charset="-128"/>
                <a:ea typeface="Meiryo UI" panose="020B0604030504040204" pitchFamily="34" charset="-128"/>
              </a:rPr>
              <a:t>YouTube</a:t>
            </a:r>
            <a:r>
              <a:rPr lang="ja-JP" altLang="en-US" sz="1200" dirty="0">
                <a:latin typeface="Meiryo UI" panose="020B0604030504040204" pitchFamily="34" charset="-128"/>
                <a:ea typeface="Meiryo UI" panose="020B0604030504040204" pitchFamily="34" charset="-128"/>
              </a:rPr>
              <a:t>チャンネル以外での掲載は別途ご相談ください。</a:t>
            </a:r>
            <a:r>
              <a:rPr lang="ja-JP" altLang="en-US" sz="1200" b="1" dirty="0">
                <a:solidFill>
                  <a:srgbClr val="DA5121"/>
                </a:solidFill>
                <a:latin typeface="Meiryo UI" panose="020B0604030504040204" pitchFamily="34" charset="-128"/>
                <a:ea typeface="Meiryo UI" panose="020B0604030504040204" pitchFamily="34" charset="-128"/>
              </a:rPr>
              <a:t>素材の広告利用は不可</a:t>
            </a:r>
            <a:r>
              <a:rPr lang="ja-JP" altLang="en-US" sz="1200" dirty="0">
                <a:latin typeface="Meiryo UI" panose="020B0604030504040204" pitchFamily="34" charset="-128"/>
                <a:ea typeface="Meiryo UI" panose="020B0604030504040204" pitchFamily="34" charset="-128"/>
              </a:rPr>
              <a:t>。</a:t>
            </a:r>
            <a:br>
              <a:rPr lang="en-US" altLang="ja-JP" sz="1200" dirty="0">
                <a:latin typeface="Meiryo UI" panose="020B0604030504040204" pitchFamily="34" charset="-128"/>
                <a:ea typeface="Meiryo UI" panose="020B0604030504040204" pitchFamily="34" charset="-128"/>
              </a:rPr>
            </a:br>
            <a:r>
              <a:rPr lang="ja-JP" altLang="en-US" sz="1200" dirty="0">
                <a:latin typeface="Meiryo UI" panose="020B0604030504040204" pitchFamily="34" charset="-128"/>
                <a:ea typeface="Meiryo UI" panose="020B0604030504040204" pitchFamily="34" charset="-128"/>
              </a:rPr>
              <a:t>（</a:t>
            </a:r>
            <a:r>
              <a:rPr lang="en-US" altLang="ja-JP" sz="1200" dirty="0">
                <a:latin typeface="Meiryo UI" panose="020B0604030504040204" pitchFamily="34" charset="-128"/>
                <a:ea typeface="Meiryo UI" panose="020B0604030504040204" pitchFamily="34" charset="-128"/>
              </a:rPr>
              <a:t>※3</a:t>
            </a:r>
            <a:r>
              <a:rPr lang="ja-JP" altLang="en-US" sz="1200" dirty="0">
                <a:latin typeface="Meiryo UI" panose="020B0604030504040204" pitchFamily="34" charset="-128"/>
                <a:ea typeface="Meiryo UI" panose="020B0604030504040204" pitchFamily="34" charset="-128"/>
              </a:rPr>
              <a:t>）</a:t>
            </a:r>
            <a:r>
              <a:rPr lang="en-US" altLang="ja-JP" sz="1200" dirty="0">
                <a:latin typeface="Meiryo UI" panose="020B0604030504040204" pitchFamily="34" charset="-128"/>
                <a:ea typeface="Meiryo UI" panose="020B0604030504040204" pitchFamily="34" charset="-128"/>
              </a:rPr>
              <a:t>SNS</a:t>
            </a:r>
            <a:r>
              <a:rPr lang="ja-JP" altLang="en-US" sz="1200" dirty="0">
                <a:latin typeface="Meiryo UI" panose="020B0604030504040204" pitchFamily="34" charset="-128"/>
                <a:ea typeface="Meiryo UI" panose="020B0604030504040204" pitchFamily="34" charset="-128"/>
              </a:rPr>
              <a:t>掲載用の動画編集は弊社で承ります。表記以外の</a:t>
            </a:r>
            <a:r>
              <a:rPr lang="en-US" altLang="ja-JP" sz="1200" dirty="0">
                <a:latin typeface="Meiryo UI" panose="020B0604030504040204" pitchFamily="34" charset="-128"/>
                <a:ea typeface="Meiryo UI" panose="020B0604030504040204" pitchFamily="34" charset="-128"/>
              </a:rPr>
              <a:t>SNS</a:t>
            </a:r>
            <a:r>
              <a:rPr lang="ja-JP" altLang="en-US" sz="1200" dirty="0">
                <a:latin typeface="Meiryo UI" panose="020B0604030504040204" pitchFamily="34" charset="-128"/>
                <a:ea typeface="Meiryo UI" panose="020B0604030504040204" pitchFamily="34" charset="-128"/>
              </a:rPr>
              <a:t>で利用の際は別途ご相談。利用目的によっては許諾できないことがあります。</a:t>
            </a:r>
            <a:r>
              <a:rPr lang="ja-JP" altLang="en-US" sz="1200" b="1" dirty="0">
                <a:solidFill>
                  <a:srgbClr val="DA5121"/>
                </a:solidFill>
                <a:latin typeface="Meiryo UI" panose="020B0604030504040204" pitchFamily="34" charset="-128"/>
                <a:ea typeface="Meiryo UI" panose="020B0604030504040204" pitchFamily="34" charset="-128"/>
              </a:rPr>
              <a:t>素材の広告利用は不可</a:t>
            </a:r>
            <a:r>
              <a:rPr lang="ja-JP" altLang="en-US" sz="1200" dirty="0">
                <a:latin typeface="Meiryo UI" panose="020B0604030504040204" pitchFamily="34" charset="-128"/>
                <a:ea typeface="Meiryo UI" panose="020B0604030504040204" pitchFamily="34" charset="-128"/>
              </a:rPr>
              <a:t>。</a:t>
            </a:r>
            <a:br>
              <a:rPr lang="en-US" altLang="ja-JP" sz="1200" dirty="0">
                <a:latin typeface="Meiryo UI" panose="020B0604030504040204" pitchFamily="34" charset="-128"/>
                <a:ea typeface="Meiryo UI" panose="020B0604030504040204" pitchFamily="34" charset="-128"/>
              </a:rPr>
            </a:br>
            <a:r>
              <a:rPr lang="ja-JP" altLang="en-US" sz="1200" dirty="0">
                <a:latin typeface="Meiryo UI" panose="020B0604030504040204" pitchFamily="34" charset="-128"/>
                <a:ea typeface="Meiryo UI" panose="020B0604030504040204" pitchFamily="34" charset="-128"/>
              </a:rPr>
              <a:t>（</a:t>
            </a:r>
            <a:r>
              <a:rPr lang="en-US" altLang="ja-JP" sz="1200" dirty="0">
                <a:latin typeface="Meiryo UI" panose="020B0604030504040204" pitchFamily="34" charset="-128"/>
                <a:ea typeface="Meiryo UI" panose="020B0604030504040204" pitchFamily="34" charset="-128"/>
              </a:rPr>
              <a:t>※4</a:t>
            </a:r>
            <a:r>
              <a:rPr lang="ja-JP" altLang="en-US" sz="1200" dirty="0">
                <a:latin typeface="Meiryo UI" panose="020B0604030504040204" pitchFamily="34" charset="-128"/>
                <a:ea typeface="Meiryo UI" panose="020B0604030504040204" pitchFamily="34" charset="-128"/>
              </a:rPr>
              <a:t>）オフライン利用は事前に予定している利用場所（エリア、拠点数等）の申請をお願いします。</a:t>
            </a:r>
            <a:br>
              <a:rPr lang="en-US" altLang="ja-JP" sz="1200" dirty="0">
                <a:latin typeface="Meiryo UI" panose="020B0604030504040204" pitchFamily="34" charset="-128"/>
                <a:ea typeface="Meiryo UI" panose="020B0604030504040204" pitchFamily="34" charset="-128"/>
              </a:rPr>
            </a:br>
            <a:r>
              <a:rPr lang="ja-JP" altLang="en-US" sz="1200" dirty="0">
                <a:latin typeface="Meiryo UI" panose="020B0604030504040204" pitchFamily="34" charset="-128"/>
                <a:ea typeface="Meiryo UI" panose="020B0604030504040204" pitchFamily="34" charset="-128"/>
              </a:rPr>
              <a:t>（</a:t>
            </a:r>
            <a:r>
              <a:rPr lang="en-US" altLang="ja-JP" sz="1200" dirty="0">
                <a:latin typeface="Meiryo UI" panose="020B0604030504040204" pitchFamily="34" charset="-128"/>
                <a:ea typeface="Meiryo UI" panose="020B0604030504040204" pitchFamily="34" charset="-128"/>
              </a:rPr>
              <a:t>※5</a:t>
            </a:r>
            <a:r>
              <a:rPr lang="ja-JP" altLang="en-US" sz="1200" dirty="0">
                <a:latin typeface="Meiryo UI" panose="020B0604030504040204" pitchFamily="34" charset="-128"/>
                <a:ea typeface="Meiryo UI" panose="020B0604030504040204" pitchFamily="34" charset="-128"/>
              </a:rPr>
              <a:t>）</a:t>
            </a:r>
            <a:r>
              <a:rPr lang="en-US" altLang="ja-JP" sz="1200" dirty="0">
                <a:latin typeface="Meiryo UI" panose="020B0604030504040204" pitchFamily="34" charset="-128"/>
                <a:ea typeface="Meiryo UI" panose="020B0604030504040204" pitchFamily="34" charset="-128"/>
              </a:rPr>
              <a:t>6</a:t>
            </a:r>
            <a:r>
              <a:rPr lang="ja-JP" altLang="en-US" sz="1200" dirty="0">
                <a:latin typeface="Meiryo UI" panose="020B0604030504040204" pitchFamily="34" charset="-128"/>
                <a:ea typeface="Meiryo UI" panose="020B0604030504040204" pitchFamily="34" charset="-128"/>
              </a:rPr>
              <a:t>カ月単位での利用許諾とさせていただきます。期間を超える利用については別途二次利用料金を頂戴します。</a:t>
            </a:r>
            <a:br>
              <a:rPr lang="en-US" altLang="ja-JP" sz="1200" dirty="0">
                <a:latin typeface="Meiryo UI" panose="020B0604030504040204" pitchFamily="34" charset="-128"/>
                <a:ea typeface="Meiryo UI" panose="020B0604030504040204" pitchFamily="34" charset="-128"/>
              </a:rPr>
            </a:br>
            <a:r>
              <a:rPr lang="ja-JP" altLang="en-US" sz="1200" dirty="0">
                <a:latin typeface="Meiryo UI" panose="020B0604030504040204" pitchFamily="34" charset="-128"/>
                <a:ea typeface="Meiryo UI" panose="020B0604030504040204" pitchFamily="34" charset="-128"/>
              </a:rPr>
              <a:t>（</a:t>
            </a:r>
            <a:r>
              <a:rPr lang="en-US" altLang="ja-JP" sz="1200" dirty="0">
                <a:latin typeface="Meiryo UI" panose="020B0604030504040204" pitchFamily="34" charset="-128"/>
                <a:ea typeface="Meiryo UI" panose="020B0604030504040204" pitchFamily="34" charset="-128"/>
              </a:rPr>
              <a:t>※6</a:t>
            </a:r>
            <a:r>
              <a:rPr lang="ja-JP" altLang="en-US" sz="1200" dirty="0">
                <a:latin typeface="Meiryo UI" panose="020B0604030504040204" pitchFamily="34" charset="-128"/>
                <a:ea typeface="Meiryo UI" panose="020B0604030504040204" pitchFamily="34" charset="-128"/>
              </a:rPr>
              <a:t>）提示の料金は一般的な編集を実施した場合の料金です。想定に含まれない編集が発生する際には事前にご相談させていただきます。</a:t>
            </a:r>
            <a:endParaRPr kumimoji="1" lang="ja-JP" altLang="en-US" sz="1200" dirty="0">
              <a:latin typeface="Meiryo UI" panose="020B0604030504040204" pitchFamily="34" charset="-128"/>
              <a:ea typeface="Meiryo UI" panose="020B0604030504040204" pitchFamily="34" charset="-128"/>
            </a:endParaRPr>
          </a:p>
        </p:txBody>
      </p:sp>
      <p:sp>
        <p:nvSpPr>
          <p:cNvPr id="65" name="コンテンツ プレースホルダー 6">
            <a:extLst>
              <a:ext uri="{FF2B5EF4-FFF2-40B4-BE49-F238E27FC236}">
                <a16:creationId xmlns:a16="http://schemas.microsoft.com/office/drawing/2014/main" id="{5669E1ED-6DA5-0D49-A2FD-6377ACC75344}"/>
              </a:ext>
            </a:extLst>
          </p:cNvPr>
          <p:cNvSpPr txBox="1">
            <a:spLocks/>
          </p:cNvSpPr>
          <p:nvPr/>
        </p:nvSpPr>
        <p:spPr>
          <a:xfrm>
            <a:off x="151954" y="3320988"/>
            <a:ext cx="9480029" cy="86409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fontAlgn="auto">
              <a:spcAft>
                <a:spcPts val="0"/>
              </a:spcAft>
              <a:buNone/>
            </a:pPr>
            <a:r>
              <a:rPr lang="ja-JP" altLang="en-US" sz="1800" dirty="0">
                <a:latin typeface="Meiryo UI" panose="020B0604030504040204" pitchFamily="34" charset="-128"/>
                <a:ea typeface="Meiryo UI" panose="020B0604030504040204" pitchFamily="34" charset="-128"/>
              </a:rPr>
              <a:t>ダイジェスト動画、</a:t>
            </a:r>
            <a:r>
              <a:rPr lang="en-US" altLang="ja-JP" sz="1800" dirty="0">
                <a:latin typeface="Meiryo UI" panose="020B0604030504040204" pitchFamily="34" charset="-128"/>
                <a:ea typeface="Meiryo UI" panose="020B0604030504040204" pitchFamily="34" charset="-128"/>
              </a:rPr>
              <a:t>SNS</a:t>
            </a:r>
            <a:r>
              <a:rPr lang="ja-JP" altLang="en-US" sz="1800" dirty="0">
                <a:latin typeface="Meiryo UI" panose="020B0604030504040204" pitchFamily="34" charset="-128"/>
                <a:ea typeface="Meiryo UI" panose="020B0604030504040204" pitchFamily="34" charset="-128"/>
              </a:rPr>
              <a:t>掲載用動画の編集加工を承ります。</a:t>
            </a:r>
            <a:endParaRPr lang="en-US" altLang="ja-JP" sz="1800" dirty="0">
              <a:latin typeface="Meiryo UI" panose="020B0604030504040204" pitchFamily="34" charset="-128"/>
              <a:ea typeface="Meiryo UI" panose="020B0604030504040204" pitchFamily="34" charset="-128"/>
            </a:endParaRPr>
          </a:p>
        </p:txBody>
      </p:sp>
      <p:sp>
        <p:nvSpPr>
          <p:cNvPr id="9" name="Text Box 16">
            <a:extLst>
              <a:ext uri="{FF2B5EF4-FFF2-40B4-BE49-F238E27FC236}">
                <a16:creationId xmlns:a16="http://schemas.microsoft.com/office/drawing/2014/main" id="{D17140F2-6887-4C94-9F5A-DCBE85A2CA0E}"/>
              </a:ext>
            </a:extLst>
          </p:cNvPr>
          <p:cNvSpPr txBox="1">
            <a:spLocks noChangeArrowheads="1"/>
          </p:cNvSpPr>
          <p:nvPr/>
        </p:nvSpPr>
        <p:spPr bwMode="auto">
          <a:xfrm>
            <a:off x="9009601" y="6351161"/>
            <a:ext cx="896399"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2021.08.11</a:t>
            </a:r>
            <a:r>
              <a:rPr kumimoji="0" lang="ja-JP" altLang="en-US" sz="800" dirty="0">
                <a:solidFill>
                  <a:srgbClr val="C00000"/>
                </a:solidFill>
                <a:latin typeface="Century Gothic"/>
                <a:ea typeface="HGPｺﾞｼｯｸM"/>
              </a:rPr>
              <a:t>更新</a:t>
            </a:r>
          </a:p>
        </p:txBody>
      </p:sp>
    </p:spTree>
    <p:extLst>
      <p:ext uri="{BB962C8B-B14F-4D97-AF65-F5344CB8AC3E}">
        <p14:creationId xmlns:p14="http://schemas.microsoft.com/office/powerpoint/2010/main" val="27764869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80FFE1-F4CC-B549-AC5E-5278BCCAA704}"/>
              </a:ext>
            </a:extLst>
          </p:cNvPr>
          <p:cNvSpPr>
            <a:spLocks noGrp="1"/>
          </p:cNvSpPr>
          <p:nvPr>
            <p:ph type="title"/>
          </p:nvPr>
        </p:nvSpPr>
        <p:spPr/>
        <p:txBody>
          <a:bodyPr/>
          <a:lstStyle/>
          <a:p>
            <a:r>
              <a:rPr lang="ja-JP" altLang="en-US"/>
              <a:t>セミナー動画二次利用における注意事項</a:t>
            </a:r>
          </a:p>
        </p:txBody>
      </p:sp>
      <p:sp>
        <p:nvSpPr>
          <p:cNvPr id="11" name="コンテンツ プレースホルダー 6">
            <a:extLst>
              <a:ext uri="{FF2B5EF4-FFF2-40B4-BE49-F238E27FC236}">
                <a16:creationId xmlns:a16="http://schemas.microsoft.com/office/drawing/2014/main" id="{099304DB-C354-1E4A-9590-1AA1B0F98DA1}"/>
              </a:ext>
            </a:extLst>
          </p:cNvPr>
          <p:cNvSpPr txBox="1">
            <a:spLocks/>
          </p:cNvSpPr>
          <p:nvPr/>
        </p:nvSpPr>
        <p:spPr>
          <a:xfrm>
            <a:off x="200472" y="1052736"/>
            <a:ext cx="9505056" cy="514342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ct val="120000"/>
              </a:lnSpc>
              <a:spcBef>
                <a:spcPts val="384"/>
              </a:spcBef>
              <a:buClr>
                <a:srgbClr val="1E5780"/>
              </a:buClr>
            </a:pPr>
            <a:r>
              <a:rPr lang="ja-JP" altLang="en-US" sz="1600">
                <a:latin typeface="Meiryo UI" panose="020B0604030504040204" pitchFamily="34" charset="-128"/>
                <a:ea typeface="Meiryo UI" panose="020B0604030504040204" pitchFamily="34" charset="-128"/>
              </a:rPr>
              <a:t>出演者など権利関係者の意向等により二次利用のご希望に添えない場合がございます。二次利用希望は日経電子版オンラインセミナー発注前にお伝えください。</a:t>
            </a:r>
            <a:endParaRPr lang="en-US" altLang="ja-JP" sz="1600" dirty="0">
              <a:latin typeface="Meiryo UI" panose="020B0604030504040204" pitchFamily="34" charset="-128"/>
              <a:ea typeface="Meiryo UI" panose="020B0604030504040204" pitchFamily="34" charset="-128"/>
            </a:endParaRPr>
          </a:p>
          <a:p>
            <a:pPr>
              <a:lnSpc>
                <a:spcPct val="120000"/>
              </a:lnSpc>
              <a:spcBef>
                <a:spcPts val="384"/>
              </a:spcBef>
              <a:buClr>
                <a:srgbClr val="1E5780"/>
              </a:buClr>
            </a:pPr>
            <a:r>
              <a:rPr lang="ja-JP" altLang="en-US" sz="1600">
                <a:latin typeface="Meiryo UI" panose="020B0604030504040204" pitchFamily="34" charset="-128"/>
                <a:ea typeface="Meiryo UI" panose="020B0604030504040204" pitchFamily="34" charset="-128"/>
              </a:rPr>
              <a:t>セミナー動画二次利用は「日経電子版オンラインセミナー」で実施した講演を原則として「</a:t>
            </a:r>
            <a:r>
              <a:rPr lang="ja-JP" altLang="en-US" sz="1600" b="1">
                <a:latin typeface="Meiryo UI" panose="020B0604030504040204" pitchFamily="34" charset="-128"/>
                <a:ea typeface="Meiryo UI" panose="020B0604030504040204" pitchFamily="34" charset="-128"/>
              </a:rPr>
              <a:t>改変・編集せず、そのまま利用する</a:t>
            </a:r>
            <a:r>
              <a:rPr lang="ja-JP" altLang="en-US" sz="1600">
                <a:latin typeface="Meiryo UI" panose="020B0604030504040204" pitchFamily="34" charset="-128"/>
                <a:ea typeface="Meiryo UI" panose="020B0604030504040204" pitchFamily="34" charset="-128"/>
              </a:rPr>
              <a:t>」ことを前提としています。</a:t>
            </a:r>
            <a:endParaRPr lang="en-US" altLang="ja-JP" sz="1600" dirty="0">
              <a:latin typeface="Meiryo UI" panose="020B0604030504040204" pitchFamily="34" charset="-128"/>
              <a:ea typeface="Meiryo UI" panose="020B0604030504040204" pitchFamily="34" charset="-128"/>
            </a:endParaRPr>
          </a:p>
          <a:p>
            <a:pPr>
              <a:lnSpc>
                <a:spcPct val="120000"/>
              </a:lnSpc>
              <a:spcBef>
                <a:spcPts val="384"/>
              </a:spcBef>
              <a:buClr>
                <a:srgbClr val="1E5780"/>
              </a:buClr>
            </a:pPr>
            <a:r>
              <a:rPr lang="ja-JP" altLang="en-US" sz="1600">
                <a:latin typeface="Meiryo UI" panose="020B0604030504040204" pitchFamily="34" charset="-128"/>
                <a:ea typeface="Meiryo UI" panose="020B0604030504040204" pitchFamily="34" charset="-128"/>
              </a:rPr>
              <a:t>お客様による動画素材の編集はできません。</a:t>
            </a:r>
            <a:r>
              <a:rPr lang="en-US" altLang="ja-JP" sz="1600" dirty="0">
                <a:latin typeface="Meiryo UI" panose="020B0604030504040204" pitchFamily="34" charset="-128"/>
                <a:ea typeface="Meiryo UI" panose="020B0604030504040204" pitchFamily="34" charset="-128"/>
              </a:rPr>
              <a:t>SNS</a:t>
            </a:r>
            <a:r>
              <a:rPr lang="ja-JP" altLang="en-US" sz="1600">
                <a:latin typeface="Meiryo UI" panose="020B0604030504040204" pitchFamily="34" charset="-128"/>
                <a:ea typeface="Meiryo UI" panose="020B0604030504040204" pitchFamily="34" charset="-128"/>
              </a:rPr>
              <a:t>掲載用やダイジェスト版など、講演動画に編集が必要な際には、原則弊社が承ります。</a:t>
            </a:r>
            <a:r>
              <a:rPr lang="ja-JP" altLang="en-US" sz="1600" u="sng">
                <a:latin typeface="Meiryo UI" panose="020B0604030504040204" pitchFamily="34" charset="-128"/>
                <a:ea typeface="Meiryo UI" panose="020B0604030504040204" pitchFamily="34" charset="-128"/>
              </a:rPr>
              <a:t>動画二次利用素材の編集加工のオプションをご用意しています</a:t>
            </a:r>
            <a:r>
              <a:rPr lang="ja-JP" altLang="en-US" sz="1600">
                <a:latin typeface="Meiryo UI" panose="020B0604030504040204" pitchFamily="34" charset="-128"/>
                <a:ea typeface="Meiryo UI" panose="020B0604030504040204" pitchFamily="34" charset="-128"/>
              </a:rPr>
              <a:t>。</a:t>
            </a:r>
          </a:p>
          <a:p>
            <a:pPr>
              <a:lnSpc>
                <a:spcPct val="120000"/>
              </a:lnSpc>
              <a:spcBef>
                <a:spcPts val="384"/>
              </a:spcBef>
              <a:buClr>
                <a:srgbClr val="1E5780"/>
              </a:buClr>
            </a:pPr>
            <a:r>
              <a:rPr lang="ja-JP" altLang="en-US" sz="1600">
                <a:latin typeface="Meiryo UI" panose="020B0604030504040204" pitchFamily="34" charset="-128"/>
                <a:ea typeface="Meiryo UI" panose="020B0604030504040204" pitchFamily="34" charset="-128"/>
              </a:rPr>
              <a:t>二次利用の許諾は６カ月単位でさせていただきます。内容やテーマによって延長は可能です。営業担当にご希望をお伝えください。</a:t>
            </a:r>
            <a:br>
              <a:rPr lang="en-US" altLang="ja-JP" sz="1600" dirty="0">
                <a:latin typeface="Meiryo UI" panose="020B0604030504040204" pitchFamily="34" charset="-128"/>
                <a:ea typeface="Meiryo UI" panose="020B0604030504040204" pitchFamily="34" charset="-128"/>
              </a:rPr>
            </a:br>
            <a:r>
              <a:rPr lang="en-US" altLang="ja-JP" sz="1600" dirty="0">
                <a:latin typeface="Meiryo UI" panose="020B0604030504040204" pitchFamily="34" charset="-128"/>
                <a:ea typeface="Meiryo UI" panose="020B0604030504040204" pitchFamily="34" charset="-128"/>
              </a:rPr>
              <a:t>※</a:t>
            </a:r>
            <a:r>
              <a:rPr lang="ja-JP" altLang="en-US" sz="1600">
                <a:latin typeface="Meiryo UI" panose="020B0604030504040204" pitchFamily="34" charset="-128"/>
                <a:ea typeface="Meiryo UI" panose="020B0604030504040204" pitchFamily="34" charset="-128"/>
              </a:rPr>
              <a:t>出演者など権利関係者の意向等により、６カ月より短期間での利用をお願いする場合もございます。あらかじめご了承ください。</a:t>
            </a:r>
          </a:p>
          <a:p>
            <a:pPr>
              <a:lnSpc>
                <a:spcPct val="120000"/>
              </a:lnSpc>
              <a:spcBef>
                <a:spcPts val="384"/>
              </a:spcBef>
              <a:buClr>
                <a:srgbClr val="1E5780"/>
              </a:buClr>
            </a:pPr>
            <a:r>
              <a:rPr lang="ja-JP" altLang="en-US" sz="1600">
                <a:latin typeface="Meiryo UI" panose="020B0604030504040204" pitchFamily="34" charset="-128"/>
                <a:ea typeface="Meiryo UI" panose="020B0604030504040204" pitchFamily="34" charset="-128"/>
              </a:rPr>
              <a:t>オウンドメディア等に掲載するセミナー動画二次利用のクレジット記載として以下をご記載ください。</a:t>
            </a:r>
            <a:br>
              <a:rPr lang="en-US" altLang="ja-JP" sz="1600" dirty="0">
                <a:latin typeface="Meiryo UI" panose="020B0604030504040204" pitchFamily="34" charset="-128"/>
                <a:ea typeface="Meiryo UI" panose="020B0604030504040204" pitchFamily="34" charset="-128"/>
              </a:rPr>
            </a:br>
            <a:r>
              <a:rPr lang="en-US" altLang="ja-JP" sz="1600" b="1" dirty="0">
                <a:solidFill>
                  <a:srgbClr val="DA5121"/>
                </a:solidFill>
                <a:latin typeface="Meiryo UI" panose="020B0604030504040204" pitchFamily="34" charset="-128"/>
                <a:ea typeface="Meiryo UI" panose="020B0604030504040204" pitchFamily="34" charset="-128"/>
              </a:rPr>
              <a:t>※</a:t>
            </a:r>
            <a:r>
              <a:rPr lang="en-US" altLang="ja-JP" sz="1600" b="1" dirty="0" err="1">
                <a:solidFill>
                  <a:srgbClr val="DA5121"/>
                </a:solidFill>
                <a:latin typeface="Meiryo UI" panose="020B0604030504040204" pitchFamily="34" charset="-128"/>
                <a:ea typeface="Meiryo UI" panose="020B0604030504040204" pitchFamily="34" charset="-128"/>
              </a:rPr>
              <a:t>yyyy</a:t>
            </a:r>
            <a:r>
              <a:rPr lang="ja-JP" altLang="en-US" sz="1600" b="1">
                <a:solidFill>
                  <a:srgbClr val="DA5121"/>
                </a:solidFill>
                <a:latin typeface="Meiryo UI" panose="020B0604030504040204" pitchFamily="34" charset="-128"/>
                <a:ea typeface="Meiryo UI" panose="020B0604030504040204" pitchFamily="34" charset="-128"/>
              </a:rPr>
              <a:t>年</a:t>
            </a:r>
            <a:r>
              <a:rPr lang="en-US" altLang="ja-JP" sz="1600" b="1" dirty="0">
                <a:solidFill>
                  <a:srgbClr val="DA5121"/>
                </a:solidFill>
                <a:latin typeface="Meiryo UI" panose="020B0604030504040204" pitchFamily="34" charset="-128"/>
                <a:ea typeface="Meiryo UI" panose="020B0604030504040204" pitchFamily="34" charset="-128"/>
              </a:rPr>
              <a:t>mm</a:t>
            </a:r>
            <a:r>
              <a:rPr lang="ja-JP" altLang="en-US" sz="1600" b="1">
                <a:solidFill>
                  <a:srgbClr val="DA5121"/>
                </a:solidFill>
                <a:latin typeface="Meiryo UI" panose="020B0604030504040204" pitchFamily="34" charset="-128"/>
                <a:ea typeface="Meiryo UI" panose="020B0604030504040204" pitchFamily="34" charset="-128"/>
              </a:rPr>
              <a:t>月</a:t>
            </a:r>
            <a:r>
              <a:rPr lang="en-US" altLang="ja-JP" sz="1600" b="1" dirty="0">
                <a:solidFill>
                  <a:srgbClr val="DA5121"/>
                </a:solidFill>
                <a:latin typeface="Meiryo UI" panose="020B0604030504040204" pitchFamily="34" charset="-128"/>
                <a:ea typeface="Meiryo UI" panose="020B0604030504040204" pitchFamily="34" charset="-128"/>
              </a:rPr>
              <a:t>dd</a:t>
            </a:r>
            <a:r>
              <a:rPr lang="ja-JP" altLang="en-US" sz="1600" b="1">
                <a:solidFill>
                  <a:srgbClr val="DA5121"/>
                </a:solidFill>
                <a:latin typeface="Meiryo UI" panose="020B0604030504040204" pitchFamily="34" charset="-128"/>
                <a:ea typeface="Meiryo UI" panose="020B0604030504040204" pitchFamily="34" charset="-128"/>
              </a:rPr>
              <a:t>日 </a:t>
            </a:r>
            <a:r>
              <a:rPr lang="en-US" altLang="ja-JP" sz="1600" b="1" dirty="0">
                <a:solidFill>
                  <a:srgbClr val="DA5121"/>
                </a:solidFill>
                <a:latin typeface="Meiryo UI" panose="020B0604030504040204" pitchFamily="34" charset="-128"/>
                <a:ea typeface="Meiryo UI" panose="020B0604030504040204" pitchFamily="34" charset="-128"/>
              </a:rPr>
              <a:t>(</a:t>
            </a:r>
            <a:r>
              <a:rPr lang="ja-JP" altLang="en-US" sz="1600" b="1">
                <a:solidFill>
                  <a:srgbClr val="DA5121"/>
                </a:solidFill>
                <a:latin typeface="Meiryo UI" panose="020B0604030504040204" pitchFamily="34" charset="-128"/>
                <a:ea typeface="Meiryo UI" panose="020B0604030504040204" pitchFamily="34" charset="-128"/>
              </a:rPr>
              <a:t>セミナー実施日時記載</a:t>
            </a:r>
            <a:r>
              <a:rPr lang="en-US" altLang="ja-JP" sz="1600" b="1" dirty="0">
                <a:solidFill>
                  <a:srgbClr val="DA5121"/>
                </a:solidFill>
                <a:latin typeface="Meiryo UI" panose="020B0604030504040204" pitchFamily="34" charset="-128"/>
                <a:ea typeface="Meiryo UI" panose="020B0604030504040204" pitchFamily="34" charset="-128"/>
              </a:rPr>
              <a:t>)</a:t>
            </a:r>
            <a:r>
              <a:rPr lang="ja-JP" altLang="en-US" sz="1600" b="1">
                <a:solidFill>
                  <a:srgbClr val="DA5121"/>
                </a:solidFill>
                <a:latin typeface="Meiryo UI" panose="020B0604030504040204" pitchFamily="34" charset="-128"/>
                <a:ea typeface="Meiryo UI" panose="020B0604030504040204" pitchFamily="34" charset="-128"/>
              </a:rPr>
              <a:t>に日経電子版オンラインセミナーで講演。講演動画の録画・無断複写・転載・公衆送信等を禁じます。</a:t>
            </a:r>
          </a:p>
          <a:p>
            <a:pPr>
              <a:lnSpc>
                <a:spcPct val="120000"/>
              </a:lnSpc>
              <a:spcBef>
                <a:spcPts val="384"/>
              </a:spcBef>
              <a:buClr>
                <a:srgbClr val="1E5780"/>
              </a:buClr>
            </a:pPr>
            <a:r>
              <a:rPr lang="ja-JP" altLang="en-US" sz="1600">
                <a:latin typeface="Meiryo UI" panose="020B0604030504040204" pitchFamily="34" charset="-128"/>
                <a:ea typeface="Meiryo UI" panose="020B0604030504040204" pitchFamily="34" charset="-128"/>
              </a:rPr>
              <a:t>クレジット表記などが弊社規定と異なる、あるいは、上記で定義する二次利用の範囲を超える利用の場合は修正をお願いすることがございます。			</a:t>
            </a:r>
          </a:p>
          <a:p>
            <a:pPr>
              <a:lnSpc>
                <a:spcPct val="120000"/>
              </a:lnSpc>
              <a:spcBef>
                <a:spcPts val="384"/>
              </a:spcBef>
              <a:buClr>
                <a:srgbClr val="1E5780"/>
              </a:buClr>
            </a:pPr>
            <a:r>
              <a:rPr lang="ja-JP" altLang="en-US" sz="1600">
                <a:latin typeface="Meiryo UI" panose="020B0604030504040204" pitchFamily="34" charset="-128"/>
                <a:ea typeface="Meiryo UI" panose="020B0604030504040204" pitchFamily="34" charset="-128"/>
              </a:rPr>
              <a:t>他社媒体（オンライン／オフライン）での動画素材の利用は原則禁止です。オウンドサイトに格納した動画コンテンツに</a:t>
            </a:r>
            <a:r>
              <a:rPr lang="en-US" altLang="ja-JP" sz="1600" dirty="0">
                <a:latin typeface="Meiryo UI" panose="020B0604030504040204" pitchFamily="34" charset="-128"/>
                <a:ea typeface="Meiryo UI" panose="020B0604030504040204" pitchFamily="34" charset="-128"/>
              </a:rPr>
              <a:t>SNS</a:t>
            </a:r>
            <a:r>
              <a:rPr lang="ja-JP" altLang="en-US" sz="1600">
                <a:latin typeface="Meiryo UI" panose="020B0604030504040204" pitchFamily="34" charset="-128"/>
                <a:ea typeface="Meiryo UI" panose="020B0604030504040204" pitchFamily="34" charset="-128"/>
              </a:rPr>
              <a:t>等から誘導を行うことは可能です。</a:t>
            </a:r>
            <a:endParaRPr lang="en-US" altLang="ja-JP" sz="1600" dirty="0">
              <a:latin typeface="Meiryo UI" panose="020B0604030504040204" pitchFamily="34" charset="-128"/>
              <a:ea typeface="Meiryo UI" panose="020B0604030504040204" pitchFamily="34" charset="-128"/>
            </a:endParaRPr>
          </a:p>
          <a:p>
            <a:pPr marL="0" indent="0">
              <a:lnSpc>
                <a:spcPct val="120000"/>
              </a:lnSpc>
              <a:spcBef>
                <a:spcPts val="384"/>
              </a:spcBef>
              <a:buClr>
                <a:srgbClr val="1E5780"/>
              </a:buClr>
              <a:buFont typeface="Arial" panose="020B0604020202020204" pitchFamily="34" charset="0"/>
              <a:buNone/>
            </a:pPr>
            <a:endParaRPr lang="ja-JP" altLang="en-US" sz="1100" dirty="0">
              <a:latin typeface="Meiryo UI" panose="020B0604030504040204" pitchFamily="34" charset="-128"/>
              <a:ea typeface="Meiryo UI" panose="020B0604030504040204" pitchFamily="34" charset="-128"/>
            </a:endParaRPr>
          </a:p>
        </p:txBody>
      </p:sp>
      <p:sp>
        <p:nvSpPr>
          <p:cNvPr id="5" name="Text Box 16">
            <a:extLst>
              <a:ext uri="{FF2B5EF4-FFF2-40B4-BE49-F238E27FC236}">
                <a16:creationId xmlns:a16="http://schemas.microsoft.com/office/drawing/2014/main" id="{D17140F2-6887-4C94-9F5A-DCBE85A2CA0E}"/>
              </a:ext>
            </a:extLst>
          </p:cNvPr>
          <p:cNvSpPr txBox="1">
            <a:spLocks noChangeArrowheads="1"/>
          </p:cNvSpPr>
          <p:nvPr/>
        </p:nvSpPr>
        <p:spPr bwMode="auto">
          <a:xfrm>
            <a:off x="9009601" y="6351161"/>
            <a:ext cx="896399"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2021.08.11</a:t>
            </a:r>
            <a:r>
              <a:rPr kumimoji="0" lang="ja-JP" altLang="en-US" sz="800" dirty="0">
                <a:solidFill>
                  <a:srgbClr val="C00000"/>
                </a:solidFill>
                <a:latin typeface="Century Gothic"/>
                <a:ea typeface="HGPｺﾞｼｯｸM"/>
              </a:rPr>
              <a:t>更新</a:t>
            </a:r>
          </a:p>
        </p:txBody>
      </p:sp>
    </p:spTree>
    <p:extLst>
      <p:ext uri="{BB962C8B-B14F-4D97-AF65-F5344CB8AC3E}">
        <p14:creationId xmlns:p14="http://schemas.microsoft.com/office/powerpoint/2010/main" val="2326393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400300" y="2767281"/>
            <a:ext cx="5029200" cy="1323439"/>
          </a:xfrm>
          <a:prstGeom prst="rect">
            <a:avLst/>
          </a:prstGeom>
          <a:noFill/>
        </p:spPr>
        <p:txBody>
          <a:bodyPr wrap="square" rtlCol="0" anchor="t">
            <a:spAutoFit/>
          </a:bodyPr>
          <a:lstStyle/>
          <a:p>
            <a:pPr algn="ctr"/>
            <a:r>
              <a:rPr kumimoji="1" lang="ja-JP" altLang="en-US" sz="4000" b="1" kern="300" spc="100">
                <a:solidFill>
                  <a:srgbClr val="00253C"/>
                </a:solidFill>
                <a:latin typeface="+mn-ea"/>
              </a:rPr>
              <a:t>注意事項・免責</a:t>
            </a:r>
            <a:endParaRPr kumimoji="1" lang="en-US" altLang="ja-JP" sz="4000" b="1" kern="300" spc="100">
              <a:solidFill>
                <a:srgbClr val="00253C"/>
              </a:solidFill>
              <a:latin typeface="+mn-ea"/>
            </a:endParaRPr>
          </a:p>
          <a:p>
            <a:pPr algn="ctr"/>
            <a:r>
              <a:rPr kumimoji="1" lang="ja-JP" altLang="en-US" sz="4000" b="1" kern="300" spc="100">
                <a:solidFill>
                  <a:srgbClr val="00253C"/>
                </a:solidFill>
                <a:latin typeface="+mn-ea"/>
              </a:rPr>
              <a:t>原稿規定</a:t>
            </a:r>
          </a:p>
        </p:txBody>
      </p:sp>
      <p:graphicFrame>
        <p:nvGraphicFramePr>
          <p:cNvPr id="3" name="表 2"/>
          <p:cNvGraphicFramePr>
            <a:graphicFrameLocks noGrp="1"/>
          </p:cNvGraphicFramePr>
          <p:nvPr/>
        </p:nvGraphicFramePr>
        <p:xfrm>
          <a:off x="6423313" y="5044639"/>
          <a:ext cx="2940954" cy="725260"/>
        </p:xfrm>
        <a:graphic>
          <a:graphicData uri="http://schemas.openxmlformats.org/drawingml/2006/table">
            <a:tbl>
              <a:tblPr/>
              <a:tblGrid>
                <a:gridCol w="2940954">
                  <a:extLst>
                    <a:ext uri="{9D8B030D-6E8A-4147-A177-3AD203B41FA5}">
                      <a16:colId xmlns:a16="http://schemas.microsoft.com/office/drawing/2014/main" val="20000"/>
                    </a:ext>
                  </a:extLst>
                </a:gridCol>
              </a:tblGrid>
              <a:tr h="18131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注意事項・免責</a:t>
                      </a:r>
                    </a:p>
                  </a:txBody>
                  <a:tcPr marL="8845" marR="8845" marT="8845" marB="0" anchor="ctr">
                    <a:lnL>
                      <a:noFill/>
                    </a:lnL>
                    <a:lnR>
                      <a:noFill/>
                    </a:lnR>
                    <a:lnT>
                      <a:noFill/>
                    </a:lnT>
                    <a:lnB>
                      <a:noFill/>
                    </a:lnB>
                  </a:tcPr>
                </a:tc>
                <a:extLst>
                  <a:ext uri="{0D108BD9-81ED-4DB2-BD59-A6C34878D82A}">
                    <a16:rowId xmlns:a16="http://schemas.microsoft.com/office/drawing/2014/main" val="1150509738"/>
                  </a:ext>
                </a:extLst>
              </a:tr>
              <a:tr h="18131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原稿規定</a:t>
                      </a:r>
                    </a:p>
                  </a:txBody>
                  <a:tcPr marL="8845" marR="8845" marT="8845" marB="0" anchor="ctr">
                    <a:lnL>
                      <a:noFill/>
                    </a:lnL>
                    <a:lnR>
                      <a:noFill/>
                    </a:lnR>
                    <a:lnT>
                      <a:noFill/>
                    </a:lnT>
                    <a:lnB>
                      <a:noFill/>
                    </a:lnB>
                  </a:tcPr>
                </a:tc>
                <a:extLst>
                  <a:ext uri="{0D108BD9-81ED-4DB2-BD59-A6C34878D82A}">
                    <a16:rowId xmlns:a16="http://schemas.microsoft.com/office/drawing/2014/main" val="10004"/>
                  </a:ext>
                </a:extLst>
              </a:tr>
              <a:tr h="18131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日経</a:t>
                      </a:r>
                      <a:r>
                        <a:rPr lang="en-US" altLang="ja-JP"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ID</a:t>
                      </a:r>
                      <a:r>
                        <a:rPr lang="ja-JP" altLang="en-US" sz="900" b="0" i="0" u="none" strike="noStrike">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ターゲティングメール（テキスト版）注意点</a:t>
                      </a:r>
                    </a:p>
                  </a:txBody>
                  <a:tcPr marL="8845" marR="8845" marT="8845" marB="0" anchor="ctr">
                    <a:lnL>
                      <a:noFill/>
                    </a:lnL>
                    <a:lnR>
                      <a:noFill/>
                    </a:lnR>
                    <a:lnT>
                      <a:noFill/>
                    </a:lnT>
                    <a:lnB>
                      <a:noFill/>
                    </a:lnB>
                  </a:tcPr>
                </a:tc>
                <a:extLst>
                  <a:ext uri="{0D108BD9-81ED-4DB2-BD59-A6C34878D82A}">
                    <a16:rowId xmlns:a16="http://schemas.microsoft.com/office/drawing/2014/main" val="10005"/>
                  </a:ext>
                </a:extLst>
              </a:tr>
              <a:tr h="18131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日経</a:t>
                      </a:r>
                      <a:r>
                        <a:rPr lang="en-US" altLang="ja-JP"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ID</a:t>
                      </a: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ターゲティングメール（</a:t>
                      </a:r>
                      <a:r>
                        <a:rPr lang="en-US" altLang="ja-JP"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HTML</a:t>
                      </a:r>
                      <a:r>
                        <a:rPr lang="ja-JP" altLang="en-US" sz="900" b="0" i="0" u="none" strike="noStrike" dirty="0">
                          <a:solidFill>
                            <a:srgbClr val="002060"/>
                          </a:solidFill>
                          <a:effectLst/>
                          <a:latin typeface="Meiryo UI" panose="020B0604030504040204" pitchFamily="50" charset="-128"/>
                          <a:ea typeface="Meiryo UI" panose="020B0604030504040204" pitchFamily="50" charset="-128"/>
                          <a:cs typeface="Meiryo UI" panose="020B0604030504040204" pitchFamily="50" charset="-128"/>
                        </a:rPr>
                        <a:t>版）原稿規定・入稿仕様</a:t>
                      </a:r>
                    </a:p>
                  </a:txBody>
                  <a:tcPr marL="8845" marR="8845" marT="8845" marB="0" anchor="ctr">
                    <a:lnL>
                      <a:noFill/>
                    </a:lnL>
                    <a:lnR>
                      <a:noFill/>
                    </a:lnR>
                    <a:lnT>
                      <a:noFill/>
                    </a:lnT>
                    <a:lnB>
                      <a:noFill/>
                    </a:lnB>
                  </a:tcPr>
                </a:tc>
                <a:extLst>
                  <a:ext uri="{0D108BD9-81ED-4DB2-BD59-A6C34878D82A}">
                    <a16:rowId xmlns:a16="http://schemas.microsoft.com/office/drawing/2014/main" val="797698598"/>
                  </a:ext>
                </a:extLst>
              </a:tr>
            </a:tbl>
          </a:graphicData>
        </a:graphic>
      </p:graphicFrame>
    </p:spTree>
    <p:extLst>
      <p:ext uri="{BB962C8B-B14F-4D97-AF65-F5344CB8AC3E}">
        <p14:creationId xmlns:p14="http://schemas.microsoft.com/office/powerpoint/2010/main" val="11742803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a:extLst>
              <a:ext uri="{FF2B5EF4-FFF2-40B4-BE49-F238E27FC236}">
                <a16:creationId xmlns:a16="http://schemas.microsoft.com/office/drawing/2014/main" id="{45F2F4A9-FD6B-47C1-8F61-75AEC81B5C57}"/>
              </a:ext>
            </a:extLst>
          </p:cNvPr>
          <p:cNvSpPr>
            <a:spLocks noChangeArrowheads="1"/>
          </p:cNvSpPr>
          <p:nvPr/>
        </p:nvSpPr>
        <p:spPr bwMode="auto">
          <a:xfrm>
            <a:off x="169579" y="3610531"/>
            <a:ext cx="9464675" cy="2893879"/>
          </a:xfrm>
          <a:prstGeom prst="roundRect">
            <a:avLst>
              <a:gd name="adj" fmla="val 13498"/>
            </a:avLst>
          </a:prstGeom>
          <a:solidFill>
            <a:schemeClr val="accent1">
              <a:lumMod val="20000"/>
              <a:lumOff val="80000"/>
            </a:schemeClr>
          </a:solidFill>
          <a:ln w="9525" algn="ctr">
            <a:noFill/>
            <a:round/>
            <a:headEnd/>
            <a:tailEnd/>
          </a:ln>
        </p:spPr>
        <p:txBody>
          <a:bodyPr wrap="none" anchor="ctr"/>
          <a:lstStyle/>
          <a:p>
            <a:pPr algn="ctr" fontAlgn="base">
              <a:spcBef>
                <a:spcPct val="0"/>
              </a:spcBef>
              <a:spcAft>
                <a:spcPct val="0"/>
              </a:spcAft>
            </a:pPr>
            <a:endParaRPr kumimoji="0" lang="ja-JP" altLang="en-US">
              <a:solidFill>
                <a:srgbClr val="000000"/>
              </a:solidFill>
              <a:latin typeface="Arial" charset="0"/>
              <a:ea typeface="HGP創英角ｺﾞｼｯｸUB" pitchFamily="50" charset="-128"/>
            </a:endParaRPr>
          </a:p>
        </p:txBody>
      </p:sp>
      <p:sp>
        <p:nvSpPr>
          <p:cNvPr id="12" name="AutoShape 3">
            <a:extLst>
              <a:ext uri="{FF2B5EF4-FFF2-40B4-BE49-F238E27FC236}">
                <a16:creationId xmlns:a16="http://schemas.microsoft.com/office/drawing/2014/main" id="{18F004C9-EFFA-4462-BF96-73FB68B696EC}"/>
              </a:ext>
            </a:extLst>
          </p:cNvPr>
          <p:cNvSpPr>
            <a:spLocks noChangeArrowheads="1"/>
          </p:cNvSpPr>
          <p:nvPr/>
        </p:nvSpPr>
        <p:spPr bwMode="auto">
          <a:xfrm>
            <a:off x="220660" y="1124292"/>
            <a:ext cx="9464675" cy="2236510"/>
          </a:xfrm>
          <a:prstGeom prst="roundRect">
            <a:avLst>
              <a:gd name="adj" fmla="val 13498"/>
            </a:avLst>
          </a:prstGeom>
          <a:solidFill>
            <a:schemeClr val="accent1">
              <a:lumMod val="20000"/>
              <a:lumOff val="80000"/>
            </a:schemeClr>
          </a:solidFill>
          <a:ln w="9525" algn="ctr">
            <a:noFill/>
            <a:round/>
            <a:headEnd/>
            <a:tailEnd/>
          </a:ln>
        </p:spPr>
        <p:txBody>
          <a:bodyPr wrap="none" anchor="ctr"/>
          <a:lstStyle/>
          <a:p>
            <a:pPr algn="ctr" fontAlgn="base">
              <a:spcBef>
                <a:spcPct val="0"/>
              </a:spcBef>
              <a:spcAft>
                <a:spcPct val="0"/>
              </a:spcAft>
            </a:pPr>
            <a:endParaRPr kumimoji="0" lang="ja-JP" altLang="en-US">
              <a:solidFill>
                <a:srgbClr val="000000"/>
              </a:solidFill>
              <a:latin typeface="Arial" charset="0"/>
              <a:ea typeface="HGP創英角ｺﾞｼｯｸUB" pitchFamily="50" charset="-128"/>
            </a:endParaRPr>
          </a:p>
        </p:txBody>
      </p:sp>
      <p:sp>
        <p:nvSpPr>
          <p:cNvPr id="2" name="タイトル 1"/>
          <p:cNvSpPr>
            <a:spLocks noGrp="1"/>
          </p:cNvSpPr>
          <p:nvPr>
            <p:ph type="title"/>
          </p:nvPr>
        </p:nvSpPr>
        <p:spPr/>
        <p:txBody>
          <a:bodyPr/>
          <a:lstStyle/>
          <a:p>
            <a:r>
              <a:rPr lang="ja-JP" altLang="en-US"/>
              <a:t>注意事項・免責</a:t>
            </a:r>
            <a:endParaRPr kumimoji="1" lang="ja-JP" altLang="en-US"/>
          </a:p>
        </p:txBody>
      </p:sp>
      <p:sp>
        <p:nvSpPr>
          <p:cNvPr id="18" name="テキスト ボックス 32"/>
          <p:cNvSpPr txBox="1">
            <a:spLocks noChangeArrowheads="1"/>
          </p:cNvSpPr>
          <p:nvPr/>
        </p:nvSpPr>
        <p:spPr bwMode="auto">
          <a:xfrm>
            <a:off x="169579" y="1201151"/>
            <a:ext cx="9529030" cy="2081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7800" indent="-1778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新規広告主の場合は弊社所定の審査が必要です。必要な書類をご用意いただくことがありますので、</a:t>
            </a:r>
            <a:r>
              <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P75</a:t>
            </a: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記載の「問い合わせ・申し込み」アドレスにご連絡ください。</a:t>
            </a:r>
            <a:endPar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最低掲載期間は連続した</a:t>
            </a:r>
            <a:r>
              <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5</a:t>
            </a: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日間とします。</a:t>
            </a:r>
            <a:endPar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eaLnBrk="1" fontAlgn="base" hangingPunct="1">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インプレッション保証の広告商品につきましては、掲載期間中の毎日の配信および日ごと・時間ごとの均等配信は保証いたしません。</a:t>
            </a:r>
            <a:endPar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eaLnBrk="1" fontAlgn="base" hangingPunct="1">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万一表示の不具合等があった場合、翌営業時間内の対応となります。 この間の掲載の不備については免責とさせていただきます。</a:t>
            </a:r>
          </a:p>
          <a:p>
            <a:pPr eaLnBrk="1" fontAlgn="base" hangingPunct="1">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リポート項目はセールスシートに記載されている場合を除き、配信数とクリック数、</a:t>
            </a:r>
            <a:r>
              <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CTR</a:t>
            </a: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が標準です。また、掲載されたスクリーンショットは提供しません。</a:t>
            </a:r>
            <a:endPar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eaLnBrk="1" fontAlgn="base" hangingPunct="1">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顧客満足度の向上および広告主様へのサービス向上のため、掲載原稿についての調査を実施することがあります。</a:t>
            </a:r>
            <a:endPar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ユーザーの閲覧環境によっては、広告が配信できない、正しく表示されない、またはクリックしてもリンク先へ誘導できない可能性があります。</a:t>
            </a:r>
            <a:endPar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日経電子版</a:t>
            </a:r>
            <a:r>
              <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iOS</a:t>
            </a: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アプリではリンク先をアプリ内ブラウザで表示しています。そのため、サイト内に新規タブや新規ウィンドウで画面遷移が発生するような構成の場合、その画面遷移が正常に動作しない可能性があります。</a:t>
            </a:r>
            <a:endPar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天災、または停電・通信回線の事故など、不可抗力により広告掲載を中止する場合があります。</a:t>
            </a:r>
          </a:p>
          <a:p>
            <a:pPr eaLnBrk="1" hangingPunct="1">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報道内容やユーザビリティー改善のための画面構成変更に伴い、広告掲載場所が変更になる場合があります。</a:t>
            </a:r>
            <a:endPar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ブラウザ表示サイズによっては、</a:t>
            </a:r>
            <a:r>
              <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PC</a:t>
            </a: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でモバイル用広告が、モバイルで</a:t>
            </a:r>
            <a:r>
              <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PC</a:t>
            </a: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用広告が表示されることがあります。</a:t>
            </a:r>
          </a:p>
        </p:txBody>
      </p:sp>
      <p:sp>
        <p:nvSpPr>
          <p:cNvPr id="20" name="正方形/長方形 19"/>
          <p:cNvSpPr/>
          <p:nvPr/>
        </p:nvSpPr>
        <p:spPr>
          <a:xfrm>
            <a:off x="172062" y="3720809"/>
            <a:ext cx="9591884" cy="2776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第三者広告配信の場合は、必ず事前にサービス名をご連絡ください。そのうえで使用可否を回答させていただきます。また、インプレッション数は広告サーバーでのカウントを基準とします。</a:t>
            </a:r>
            <a:endPar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現在テストが完了しているソリューションは下記の通りです。ただし、リッチメディア原稿の場合は個別に動作確認が必要です。新規サービスについては確認に</a:t>
            </a:r>
            <a:r>
              <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週間程度かかりますので、必ず事前にお問い合わせください。</a:t>
            </a:r>
            <a:endPar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spcBef>
                <a:spcPts val="0"/>
              </a:spcBef>
              <a:spcAft>
                <a:spcPts val="400"/>
              </a:spcAft>
              <a:buClr>
                <a:srgbClr val="006AB6"/>
              </a:buClr>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　　　　テスト完了）</a:t>
            </a:r>
            <a:r>
              <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Google</a:t>
            </a: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マーケティングプラットフォーム キャンペーンマネージャー、</a:t>
            </a:r>
            <a:r>
              <a:rPr kumimoji="0" lang="en-US" altLang="ja-JP" sz="800" b="1" dirty="0" err="1">
                <a:solidFill>
                  <a:srgbClr val="1E5780"/>
                </a:solidFill>
                <a:latin typeface="Meiryo UI" panose="020B0604030504040204" pitchFamily="50" charset="-128"/>
                <a:ea typeface="Meiryo UI" panose="020B0604030504040204" pitchFamily="50" charset="-128"/>
                <a:cs typeface="Meiryo UI" panose="020B0604030504040204" pitchFamily="50" charset="-128"/>
              </a:rPr>
              <a:t>Sizmek</a:t>
            </a:r>
            <a:endPar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レクタングルのみ</a:t>
            </a:r>
            <a:r>
              <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imp</a:t>
            </a: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トラッキングの計測が可能です。</a:t>
            </a:r>
            <a:r>
              <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imp</a:t>
            </a: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トラッキング希望の場合は入稿時にイメージタグをあわせて入稿してください。複数のソリューションでトラッキングする場合は、それらのタグを結合した</a:t>
            </a:r>
            <a:r>
              <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800" b="1" dirty="0" err="1">
                <a:solidFill>
                  <a:srgbClr val="1E5780"/>
                </a:solidFill>
                <a:latin typeface="Meiryo UI" panose="020B0604030504040204" pitchFamily="50" charset="-128"/>
                <a:ea typeface="Meiryo UI" panose="020B0604030504040204" pitchFamily="50" charset="-128"/>
                <a:cs typeface="Meiryo UI" panose="020B0604030504040204" pitchFamily="50" charset="-128"/>
              </a:rPr>
              <a:t>つの</a:t>
            </a: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ファイルで入稿してください。</a:t>
            </a:r>
            <a:endPar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電子版アプリには配信されません</a:t>
            </a:r>
            <a:endPar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日経電子版内で配信またはクリックしたユーザーへのリターゲティング広告を実施する場合は広告主様と弊社の両サイト内に当該広告配信のオプトアウトに関する記述が必要となります。</a:t>
            </a:r>
            <a:endPar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クリエーティブ最適化を行う場合、パターンごとに原稿差し替え料のカウント対象となります。また広告主ページから商品画像などをフィードしたクリエーティブは物理的に査閲ができないため、不可となります。</a:t>
            </a:r>
            <a:endPar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外部ファイルを取り込んだり外部コンポーネントを組み込んで制作されている場合、正しく動作しないことがあります。</a:t>
            </a:r>
            <a:endPar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広告内容確認のため、入稿時は第三者配信タグだけでなく、原稿規定で指定している原稿素材も必ずお送りください。</a:t>
            </a:r>
            <a:endPar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入稿完了後に配信タグ中の広告の内容、スクリプトを変更することはできません。変更を反映した新たな配信タグを入稿してください。弊社で動作確認した上で差し替えます。</a:t>
            </a:r>
            <a:endPar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タグ形式は、</a:t>
            </a:r>
            <a:r>
              <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SSL</a:t>
            </a: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https</a:t>
            </a: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）形式化されたものを必ずご使用ください。</a:t>
            </a:r>
            <a:r>
              <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(https://xxxx.com/xxxx </a:t>
            </a: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または </a:t>
            </a:r>
            <a:r>
              <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b="1" dirty="0" err="1">
                <a:solidFill>
                  <a:srgbClr val="1E5780"/>
                </a:solidFill>
                <a:latin typeface="Meiryo UI" panose="020B0604030504040204" pitchFamily="50" charset="-128"/>
                <a:ea typeface="Meiryo UI" panose="020B0604030504040204" pitchFamily="50" charset="-128"/>
                <a:cs typeface="Meiryo UI" panose="020B0604030504040204" pitchFamily="50" charset="-128"/>
              </a:rPr>
              <a:t>xxxx.com.xxxx</a:t>
            </a:r>
            <a:r>
              <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p>
          <a:p>
            <a:pPr marL="177800" indent="-177800">
              <a:lnSpc>
                <a:spcPct val="110000"/>
              </a:lnSpc>
              <a:spcBef>
                <a:spcPts val="0"/>
              </a:spcBef>
              <a:spcAft>
                <a:spcPts val="400"/>
              </a:spcAft>
              <a:buClr>
                <a:srgbClr val="006AB6"/>
              </a:buClr>
              <a:buFont typeface="Wingdings" pitchFamily="2" charset="2"/>
              <a:buChar char="l"/>
            </a:pPr>
            <a:r>
              <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CSS</a:t>
            </a: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で</a:t>
            </a:r>
            <a:r>
              <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z-index</a:t>
            </a: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を指定する場合は</a:t>
            </a:r>
            <a:r>
              <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10000</a:t>
            </a: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以下の値にしてください。</a:t>
            </a:r>
            <a:endPar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第三者配信利用時には、今後の商品改善のために統計的なデータ収集を目的として、配信リポートの共有についてご協力をお願いいたします。</a:t>
            </a:r>
            <a:endPar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ct val="110000"/>
              </a:lnSpc>
              <a:spcBef>
                <a:spcPts val="0"/>
              </a:spcBef>
              <a:spcAft>
                <a:spcPts val="400"/>
              </a:spcAft>
              <a:buClr>
                <a:srgbClr val="006AB6"/>
              </a:buClr>
              <a:buFont typeface="Wingdings" pitchFamily="2" charset="2"/>
              <a:buChar char="l"/>
            </a:pPr>
            <a:r>
              <a:rPr kumimoji="0"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アドベリフィケーションツールをご使用される際は、あらかじめご連絡ください。ブランドセーフティー機能等により広告表示がされないことがありますので、代替表示用バナーの設定をお願いする場合がございます。</a:t>
            </a:r>
            <a:endParaRPr kumimoji="0"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13"/>
          <p:cNvSpPr/>
          <p:nvPr/>
        </p:nvSpPr>
        <p:spPr>
          <a:xfrm>
            <a:off x="406932" y="908515"/>
            <a:ext cx="2913062" cy="288925"/>
          </a:xfrm>
          <a:prstGeom prst="roundRect">
            <a:avLst>
              <a:gd name="adj" fmla="val 50000"/>
            </a:avLst>
          </a:prstGeom>
          <a:solidFill>
            <a:srgbClr val="1E5780"/>
          </a:solidFill>
          <a:ln w="25400" cap="flat" cmpd="sng" algn="ctr">
            <a:solidFill>
              <a:srgbClr val="1E5780"/>
            </a:solidFill>
            <a:prstDash val="soli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400" kern="0">
                <a:solidFill>
                  <a:schemeClr val="bg1"/>
                </a:solidFill>
                <a:latin typeface="Meiryo UI" panose="020B0604030504040204" pitchFamily="50" charset="-128"/>
                <a:ea typeface="Meiryo UI" panose="020B0604030504040204" pitchFamily="50" charset="-128"/>
                <a:cs typeface="Meiryo UI" panose="020B0604030504040204" pitchFamily="50" charset="-128"/>
              </a:rPr>
              <a:t>一般注意事項・免責</a:t>
            </a:r>
            <a:endParaRPr kumimoji="0" lang="ja-JP" altLang="en-US" sz="1400" b="0"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13"/>
          <p:cNvSpPr/>
          <p:nvPr/>
        </p:nvSpPr>
        <p:spPr>
          <a:xfrm>
            <a:off x="406932" y="3409489"/>
            <a:ext cx="2913062" cy="288925"/>
          </a:xfrm>
          <a:prstGeom prst="roundRect">
            <a:avLst>
              <a:gd name="adj" fmla="val 50000"/>
            </a:avLst>
          </a:prstGeom>
          <a:solidFill>
            <a:srgbClr val="1E5780"/>
          </a:solidFill>
          <a:ln w="25400" cap="flat" cmpd="sng" algn="ctr">
            <a:solidFill>
              <a:srgbClr val="1E5780"/>
            </a:solidFill>
            <a:prstDash val="soli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kern="0">
                <a:solidFill>
                  <a:schemeClr val="bg1"/>
                </a:solidFill>
                <a:latin typeface="Meiryo UI" panose="020B0604030504040204" pitchFamily="50" charset="-128"/>
                <a:ea typeface="Meiryo UI" panose="020B0604030504040204" pitchFamily="50" charset="-128"/>
                <a:cs typeface="Meiryo UI" panose="020B0604030504040204" pitchFamily="50" charset="-128"/>
              </a:rPr>
              <a:t>第三者配信および第三者トラッキングについて</a:t>
            </a:r>
            <a:endParaRPr kumimoji="0" lang="ja-JP" altLang="en-US" sz="1200" b="0"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Text Box 16">
            <a:extLst>
              <a:ext uri="{FF2B5EF4-FFF2-40B4-BE49-F238E27FC236}">
                <a16:creationId xmlns:a16="http://schemas.microsoft.com/office/drawing/2014/main" id="{E1CFCF2E-8BAD-4900-92EB-2EB5A56B114B}"/>
              </a:ext>
            </a:extLst>
          </p:cNvPr>
          <p:cNvSpPr txBox="1">
            <a:spLocks noChangeArrowheads="1"/>
          </p:cNvSpPr>
          <p:nvPr/>
        </p:nvSpPr>
        <p:spPr bwMode="auto">
          <a:xfrm>
            <a:off x="9121810" y="6352051"/>
            <a:ext cx="784190"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2021.6.7</a:t>
            </a:r>
            <a:r>
              <a:rPr kumimoji="0" lang="ja-JP" altLang="en-US" sz="800" dirty="0">
                <a:solidFill>
                  <a:srgbClr val="C00000"/>
                </a:solidFill>
                <a:latin typeface="Century Gothic"/>
                <a:ea typeface="HGPｺﾞｼｯｸM"/>
              </a:rPr>
              <a:t>更新</a:t>
            </a:r>
          </a:p>
        </p:txBody>
      </p:sp>
    </p:spTree>
    <p:extLst>
      <p:ext uri="{BB962C8B-B14F-4D97-AF65-F5344CB8AC3E}">
        <p14:creationId xmlns:p14="http://schemas.microsoft.com/office/powerpoint/2010/main" val="38389831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3">
            <a:extLst>
              <a:ext uri="{FF2B5EF4-FFF2-40B4-BE49-F238E27FC236}">
                <a16:creationId xmlns:a16="http://schemas.microsoft.com/office/drawing/2014/main" id="{6D6C99FB-1DA0-49A8-B819-07C55FCA7C9A}"/>
              </a:ext>
            </a:extLst>
          </p:cNvPr>
          <p:cNvSpPr>
            <a:spLocks noChangeArrowheads="1"/>
          </p:cNvSpPr>
          <p:nvPr/>
        </p:nvSpPr>
        <p:spPr bwMode="auto">
          <a:xfrm>
            <a:off x="220660" y="2654101"/>
            <a:ext cx="9464675" cy="720775"/>
          </a:xfrm>
          <a:prstGeom prst="roundRect">
            <a:avLst>
              <a:gd name="adj" fmla="val 13498"/>
            </a:avLst>
          </a:prstGeom>
          <a:solidFill>
            <a:schemeClr val="accent1">
              <a:lumMod val="20000"/>
              <a:lumOff val="80000"/>
            </a:schemeClr>
          </a:solidFill>
          <a:ln w="9525" algn="ctr">
            <a:noFill/>
            <a:round/>
            <a:headEnd/>
            <a:tailEnd/>
          </a:ln>
        </p:spPr>
        <p:txBody>
          <a:bodyPr wrap="none" anchor="ctr"/>
          <a:lstStyle/>
          <a:p>
            <a:pPr algn="ctr" fontAlgn="base">
              <a:spcBef>
                <a:spcPct val="0"/>
              </a:spcBef>
              <a:spcAft>
                <a:spcPct val="0"/>
              </a:spcAft>
            </a:pPr>
            <a:endParaRPr kumimoji="0" lang="ja-JP" altLang="en-US">
              <a:solidFill>
                <a:srgbClr val="000000"/>
              </a:solidFill>
              <a:latin typeface="Arial" charset="0"/>
              <a:ea typeface="HGP創英角ｺﾞｼｯｸUB" pitchFamily="50" charset="-128"/>
            </a:endParaRPr>
          </a:p>
        </p:txBody>
      </p:sp>
      <p:sp>
        <p:nvSpPr>
          <p:cNvPr id="12" name="AutoShape 3">
            <a:extLst>
              <a:ext uri="{FF2B5EF4-FFF2-40B4-BE49-F238E27FC236}">
                <a16:creationId xmlns:a16="http://schemas.microsoft.com/office/drawing/2014/main" id="{EC6DE845-76D2-4D94-8881-557CCD6F3AB9}"/>
              </a:ext>
            </a:extLst>
          </p:cNvPr>
          <p:cNvSpPr>
            <a:spLocks noChangeArrowheads="1"/>
          </p:cNvSpPr>
          <p:nvPr/>
        </p:nvSpPr>
        <p:spPr bwMode="auto">
          <a:xfrm>
            <a:off x="220662" y="1228065"/>
            <a:ext cx="9464675" cy="1144413"/>
          </a:xfrm>
          <a:prstGeom prst="roundRect">
            <a:avLst>
              <a:gd name="adj" fmla="val 13498"/>
            </a:avLst>
          </a:prstGeom>
          <a:solidFill>
            <a:schemeClr val="accent1">
              <a:lumMod val="20000"/>
              <a:lumOff val="80000"/>
            </a:schemeClr>
          </a:solidFill>
          <a:ln w="9525" algn="ctr">
            <a:noFill/>
            <a:round/>
            <a:headEnd/>
            <a:tailEnd/>
          </a:ln>
        </p:spPr>
        <p:txBody>
          <a:bodyPr wrap="none" anchor="ctr"/>
          <a:lstStyle/>
          <a:p>
            <a:pPr algn="ctr" fontAlgn="base">
              <a:spcBef>
                <a:spcPct val="0"/>
              </a:spcBef>
              <a:spcAft>
                <a:spcPct val="0"/>
              </a:spcAft>
            </a:pPr>
            <a:endParaRPr kumimoji="0" lang="ja-JP" altLang="en-US">
              <a:solidFill>
                <a:srgbClr val="000000"/>
              </a:solidFill>
              <a:latin typeface="Arial" charset="0"/>
              <a:ea typeface="HGP創英角ｺﾞｼｯｸUB" pitchFamily="50" charset="-128"/>
            </a:endParaRPr>
          </a:p>
        </p:txBody>
      </p:sp>
      <p:sp>
        <p:nvSpPr>
          <p:cNvPr id="9" name="タイトル 8"/>
          <p:cNvSpPr>
            <a:spLocks noGrp="1"/>
          </p:cNvSpPr>
          <p:nvPr>
            <p:ph type="title"/>
          </p:nvPr>
        </p:nvSpPr>
        <p:spPr/>
        <p:txBody>
          <a:bodyPr/>
          <a:lstStyle/>
          <a:p>
            <a:r>
              <a:rPr lang="ja-JP" altLang="en-US"/>
              <a:t>注意事項・免責</a:t>
            </a:r>
            <a:endParaRPr kumimoji="1" lang="ja-JP" altLang="en-US"/>
          </a:p>
        </p:txBody>
      </p:sp>
      <p:sp>
        <p:nvSpPr>
          <p:cNvPr id="19" name="正方形/長方形 79"/>
          <p:cNvSpPr>
            <a:spLocks noChangeArrowheads="1"/>
          </p:cNvSpPr>
          <p:nvPr/>
        </p:nvSpPr>
        <p:spPr bwMode="auto">
          <a:xfrm>
            <a:off x="283518" y="2839774"/>
            <a:ext cx="8964297" cy="433132"/>
          </a:xfrm>
          <a:prstGeom prst="rect">
            <a:avLst/>
          </a:prstGeom>
          <a:noFill/>
          <a:ln>
            <a:noFill/>
          </a:ln>
        </p:spPr>
        <p:txBody>
          <a:bodyPr wrap="square">
            <a:spAutoFit/>
          </a:bodyPr>
          <a:lstStyle/>
          <a:p>
            <a:pPr marL="177800" indent="-177800">
              <a:lnSpc>
                <a:spcPct val="110000"/>
              </a:lnSpc>
              <a:spcBef>
                <a:spcPts val="0"/>
              </a:spcBef>
              <a:spcAft>
                <a:spcPts val="400"/>
              </a:spcAft>
              <a:buClr>
                <a:srgbClr val="006AB6"/>
              </a:buClr>
              <a:buFont typeface="Wingdings" pitchFamily="2" charset="2"/>
              <a:buChar char="l"/>
            </a:pP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申し込み後に、広告主に帰すべき事由によりオーダーを取り消す場合、キャンセル料は原則として申込金額の全額となります。　　　　　　　　　　　　　　　　　　　　　　　　　　　　　</a:t>
            </a:r>
          </a:p>
          <a:p>
            <a:pPr>
              <a:lnSpc>
                <a:spcPct val="110000"/>
              </a:lnSpc>
              <a:spcBef>
                <a:spcPts val="0"/>
              </a:spcBef>
              <a:spcAft>
                <a:spcPts val="400"/>
              </a:spcAft>
              <a:buClr>
                <a:srgbClr val="006AB6"/>
              </a:buClr>
            </a:pP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掲載期間、メニューなどオーダー内容の変更についても同様です。詳細は担当営業にお問い合わせください。</a:t>
            </a:r>
          </a:p>
        </p:txBody>
      </p:sp>
      <p:sp>
        <p:nvSpPr>
          <p:cNvPr id="20" name="角丸四角形 19"/>
          <p:cNvSpPr/>
          <p:nvPr/>
        </p:nvSpPr>
        <p:spPr>
          <a:xfrm>
            <a:off x="406932" y="2514763"/>
            <a:ext cx="2913062" cy="288925"/>
          </a:xfrm>
          <a:prstGeom prst="roundRect">
            <a:avLst>
              <a:gd name="adj" fmla="val 50000"/>
            </a:avLst>
          </a:prstGeom>
          <a:solidFill>
            <a:srgbClr val="1E5780"/>
          </a:solidFill>
          <a:ln w="25400" cap="flat" cmpd="sng" algn="ctr">
            <a:solidFill>
              <a:srgbClr val="1E5780"/>
            </a:solidFill>
            <a:prstDash val="solid"/>
          </a:ln>
          <a:effectLst/>
        </p:spPr>
        <p:txBody>
          <a:bodyPr wrap="none" anchor="ctr"/>
          <a:lstStyle/>
          <a:p>
            <a:pPr lvl="0" algn="ctr" fontAlgn="base">
              <a:spcBef>
                <a:spcPct val="0"/>
              </a:spcBef>
              <a:spcAft>
                <a:spcPct val="0"/>
              </a:spcAft>
              <a:defRPr/>
            </a:pPr>
            <a:r>
              <a:rPr kumimoji="0" lang="ja-JP" altLang="en-US" sz="1400" kern="0">
                <a:solidFill>
                  <a:schemeClr val="bg1"/>
                </a:solidFill>
                <a:latin typeface="Meiryo UI" panose="020B0604030504040204" pitchFamily="50" charset="-128"/>
                <a:ea typeface="Meiryo UI" panose="020B0604030504040204" pitchFamily="50" charset="-128"/>
                <a:cs typeface="Meiryo UI" panose="020B0604030504040204" pitchFamily="50" charset="-128"/>
              </a:rPr>
              <a:t>キャンセル料について</a:t>
            </a:r>
          </a:p>
        </p:txBody>
      </p:sp>
      <p:sp>
        <p:nvSpPr>
          <p:cNvPr id="27" name="角丸四角形 13"/>
          <p:cNvSpPr/>
          <p:nvPr/>
        </p:nvSpPr>
        <p:spPr>
          <a:xfrm>
            <a:off x="406932" y="1091841"/>
            <a:ext cx="2913062" cy="288925"/>
          </a:xfrm>
          <a:prstGeom prst="roundRect">
            <a:avLst>
              <a:gd name="adj" fmla="val 50000"/>
            </a:avLst>
          </a:prstGeom>
          <a:solidFill>
            <a:srgbClr val="1E5780"/>
          </a:solidFill>
          <a:ln w="25400" cap="flat" cmpd="sng" algn="ctr">
            <a:solidFill>
              <a:srgbClr val="1E5780"/>
            </a:solidFill>
            <a:prstDash val="soli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400" kern="0" noProof="0">
                <a:solidFill>
                  <a:schemeClr val="bg1"/>
                </a:solidFill>
                <a:latin typeface="Meiryo UI" panose="020B0604030504040204" pitchFamily="50" charset="-128"/>
                <a:ea typeface="Meiryo UI" panose="020B0604030504040204" pitchFamily="50" charset="-128"/>
                <a:cs typeface="Meiryo UI" panose="020B0604030504040204" pitchFamily="50" charset="-128"/>
              </a:rPr>
              <a:t>広告の健全性について</a:t>
            </a:r>
            <a:endParaRPr kumimoji="0" lang="ja-JP" altLang="en-US" sz="1400" b="0"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Text Box 16"/>
          <p:cNvSpPr txBox="1">
            <a:spLocks noChangeArrowheads="1"/>
          </p:cNvSpPr>
          <p:nvPr/>
        </p:nvSpPr>
        <p:spPr bwMode="auto">
          <a:xfrm>
            <a:off x="9053343" y="6316928"/>
            <a:ext cx="8402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0" algn="r" eaLnBrk="1" fontAlgn="base" hangingPunct="1">
              <a:spcBef>
                <a:spcPct val="0"/>
              </a:spcBef>
              <a:spcAft>
                <a:spcPct val="0"/>
              </a:spcAft>
              <a:defRPr/>
            </a:pPr>
            <a:r>
              <a:rPr kumimoji="0" lang="en-US" altLang="ja-JP" sz="800" dirty="0">
                <a:solidFill>
                  <a:srgbClr val="C00000"/>
                </a:solidFill>
                <a:latin typeface="Century Gothic"/>
                <a:ea typeface="HGPｺﾞｼｯｸM"/>
              </a:rPr>
              <a:t>2021.12.1</a:t>
            </a:r>
            <a:r>
              <a:rPr kumimoji="0" lang="ja-JP" altLang="en-US" sz="800">
                <a:solidFill>
                  <a:srgbClr val="C00000"/>
                </a:solidFill>
                <a:latin typeface="Century Gothic"/>
                <a:ea typeface="HGPｺﾞｼｯｸM"/>
              </a:rPr>
              <a:t>更新</a:t>
            </a:r>
            <a:endParaRPr kumimoji="0" lang="ja-JP" altLang="en-US" sz="800" dirty="0">
              <a:solidFill>
                <a:srgbClr val="C00000"/>
              </a:solidFill>
              <a:latin typeface="Century Gothic"/>
              <a:ea typeface="HGPｺﾞｼｯｸM"/>
            </a:endParaRPr>
          </a:p>
        </p:txBody>
      </p:sp>
      <p:sp>
        <p:nvSpPr>
          <p:cNvPr id="10" name="AutoShape 3">
            <a:extLst>
              <a:ext uri="{FF2B5EF4-FFF2-40B4-BE49-F238E27FC236}">
                <a16:creationId xmlns:a16="http://schemas.microsoft.com/office/drawing/2014/main" id="{E1D8ED15-D29F-714B-A3DE-B19E0619D543}"/>
              </a:ext>
            </a:extLst>
          </p:cNvPr>
          <p:cNvSpPr>
            <a:spLocks noChangeArrowheads="1"/>
          </p:cNvSpPr>
          <p:nvPr/>
        </p:nvSpPr>
        <p:spPr bwMode="auto">
          <a:xfrm>
            <a:off x="220660" y="3699898"/>
            <a:ext cx="9464675" cy="986883"/>
          </a:xfrm>
          <a:prstGeom prst="roundRect">
            <a:avLst>
              <a:gd name="adj" fmla="val 13498"/>
            </a:avLst>
          </a:prstGeom>
          <a:solidFill>
            <a:schemeClr val="accent1">
              <a:lumMod val="20000"/>
              <a:lumOff val="80000"/>
            </a:schemeClr>
          </a:solidFill>
          <a:ln w="9525" algn="ctr">
            <a:noFill/>
            <a:round/>
            <a:headEnd/>
            <a:tailEnd/>
          </a:ln>
        </p:spPr>
        <p:txBody>
          <a:bodyPr wrap="none" anchor="ctr"/>
          <a:lstStyle/>
          <a:p>
            <a:pPr algn="ctr" fontAlgn="base">
              <a:spcBef>
                <a:spcPct val="0"/>
              </a:spcBef>
              <a:spcAft>
                <a:spcPct val="0"/>
              </a:spcAft>
            </a:pPr>
            <a:endParaRPr kumimoji="0" lang="ja-JP" altLang="en-US">
              <a:solidFill>
                <a:srgbClr val="000000"/>
              </a:solidFill>
              <a:latin typeface="Arial" charset="0"/>
              <a:ea typeface="HGP創英角ｺﾞｼｯｸUB" pitchFamily="50" charset="-128"/>
            </a:endParaRPr>
          </a:p>
        </p:txBody>
      </p:sp>
      <p:sp>
        <p:nvSpPr>
          <p:cNvPr id="11" name="正方形/長方形 79">
            <a:extLst>
              <a:ext uri="{FF2B5EF4-FFF2-40B4-BE49-F238E27FC236}">
                <a16:creationId xmlns:a16="http://schemas.microsoft.com/office/drawing/2014/main" id="{80A95850-142A-E24F-8742-9F25B260F5FC}"/>
              </a:ext>
            </a:extLst>
          </p:cNvPr>
          <p:cNvSpPr>
            <a:spLocks noChangeArrowheads="1"/>
          </p:cNvSpPr>
          <p:nvPr/>
        </p:nvSpPr>
        <p:spPr bwMode="auto">
          <a:xfrm>
            <a:off x="283518" y="3885571"/>
            <a:ext cx="8964297" cy="675570"/>
          </a:xfrm>
          <a:prstGeom prst="rect">
            <a:avLst/>
          </a:prstGeom>
          <a:noFill/>
          <a:ln>
            <a:noFill/>
          </a:ln>
        </p:spPr>
        <p:txBody>
          <a:bodyPr wrap="square">
            <a:spAutoFit/>
          </a:bodyPr>
          <a:lstStyle/>
          <a:p>
            <a:pPr marL="177800" indent="-177800">
              <a:lnSpc>
                <a:spcPct val="110000"/>
              </a:lnSpc>
              <a:spcBef>
                <a:spcPts val="0"/>
              </a:spcBef>
              <a:spcAft>
                <a:spcPts val="400"/>
              </a:spcAft>
              <a:buClr>
                <a:srgbClr val="006AB6"/>
              </a:buClr>
              <a:buFont typeface="Wingdings" pitchFamily="2" charset="2"/>
              <a:buChar char="l"/>
            </a:pP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広告に関するお問い合せ及び申し込みについては下記宛先にメールでお願いします。</a:t>
            </a:r>
            <a:endParaRPr kumimoji="0"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ts val="400"/>
              </a:spcBef>
              <a:spcAft>
                <a:spcPct val="0"/>
              </a:spcAft>
            </a:pP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＜掲載申し込み＞</a:t>
            </a:r>
            <a:r>
              <a:rPr kumimoji="0" lang="en-US" altLang="ja-JP" sz="900" b="1" u="sng">
                <a:solidFill>
                  <a:srgbClr val="1E5780"/>
                </a:solidFill>
                <a:latin typeface="Meiryo UI" panose="020B0604030504040204" pitchFamily="50" charset="-128"/>
                <a:ea typeface="Meiryo UI" panose="020B0604030504040204" pitchFamily="50" charset="-128"/>
                <a:cs typeface="Meiryo UI" panose="020B0604030504040204" pitchFamily="50" charset="-128"/>
                <a:hlinkClick r:id="rId3"/>
              </a:rPr>
              <a:t>ds.adeigyo@nex.nikkei.co.jp</a:t>
            </a: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と</a:t>
            </a:r>
            <a:r>
              <a:rPr kumimoji="0" lang="ja-JP" altLang="en-US" sz="900" b="1">
                <a:solidFill>
                  <a:schemeClr val="accent2"/>
                </a:solidFill>
                <a:latin typeface="Meiryo UI" panose="020B0604030504040204" pitchFamily="50" charset="-128"/>
                <a:ea typeface="Meiryo UI" panose="020B0604030504040204" pitchFamily="50" charset="-128"/>
                <a:cs typeface="Meiryo UI" panose="020B0604030504040204" pitchFamily="50" charset="-128"/>
              </a:rPr>
              <a:t>担当営業</a:t>
            </a: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へ</a:t>
            </a:r>
            <a:endParaRPr kumimoji="0"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ts val="400"/>
              </a:spcBef>
              <a:spcAft>
                <a:spcPct val="0"/>
              </a:spcAft>
            </a:pP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＜ターゲティングメール申し込み＞　</a:t>
            </a:r>
            <a:r>
              <a:rPr kumimoji="0"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テキスト版</a:t>
            </a:r>
            <a:r>
              <a:rPr kumimoji="0"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hlinkClick r:id="rId4"/>
              </a:rPr>
              <a:t>ds.tgml@nex.nikkei.co.jp</a:t>
            </a: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と</a:t>
            </a:r>
            <a:r>
              <a:rPr kumimoji="0" lang="ja-JP" altLang="en-US" sz="900" b="1">
                <a:solidFill>
                  <a:schemeClr val="accent2"/>
                </a:solidFill>
                <a:latin typeface="Meiryo UI" panose="020B0604030504040204" pitchFamily="50" charset="-128"/>
                <a:ea typeface="Meiryo UI" panose="020B0604030504040204" pitchFamily="50" charset="-128"/>
                <a:cs typeface="Meiryo UI" panose="020B0604030504040204" pitchFamily="50" charset="-128"/>
              </a:rPr>
              <a:t>担当営業</a:t>
            </a: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へ／　</a:t>
            </a:r>
            <a:r>
              <a:rPr kumimoji="0"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(HTML</a:t>
            </a: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版</a:t>
            </a:r>
            <a:r>
              <a:rPr kumimoji="0"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hlinkClick r:id="rId5"/>
              </a:rPr>
              <a:t>ds.html@nex.nikkei.co.jp</a:t>
            </a: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と</a:t>
            </a:r>
            <a:r>
              <a:rPr kumimoji="0" lang="ja-JP" altLang="en-US" sz="900" b="1">
                <a:solidFill>
                  <a:schemeClr val="accent2"/>
                </a:solidFill>
                <a:latin typeface="Meiryo UI" panose="020B0604030504040204" pitchFamily="50" charset="-128"/>
                <a:ea typeface="Meiryo UI" panose="020B0604030504040204" pitchFamily="50" charset="-128"/>
                <a:cs typeface="Meiryo UI" panose="020B0604030504040204" pitchFamily="50" charset="-128"/>
              </a:rPr>
              <a:t>担当営業</a:t>
            </a: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へ</a:t>
            </a:r>
          </a:p>
        </p:txBody>
      </p:sp>
      <p:sp>
        <p:nvSpPr>
          <p:cNvPr id="14" name="角丸四角形 13">
            <a:extLst>
              <a:ext uri="{FF2B5EF4-FFF2-40B4-BE49-F238E27FC236}">
                <a16:creationId xmlns:a16="http://schemas.microsoft.com/office/drawing/2014/main" id="{ACBA840A-33C8-9140-975B-04E3A9793BFA}"/>
              </a:ext>
            </a:extLst>
          </p:cNvPr>
          <p:cNvSpPr/>
          <p:nvPr/>
        </p:nvSpPr>
        <p:spPr>
          <a:xfrm>
            <a:off x="406932" y="3560560"/>
            <a:ext cx="2913062" cy="288925"/>
          </a:xfrm>
          <a:prstGeom prst="roundRect">
            <a:avLst>
              <a:gd name="adj" fmla="val 50000"/>
            </a:avLst>
          </a:prstGeom>
          <a:solidFill>
            <a:srgbClr val="1E5780"/>
          </a:solidFill>
          <a:ln w="25400" cap="flat" cmpd="sng" algn="ctr">
            <a:solidFill>
              <a:srgbClr val="1E5780"/>
            </a:solidFill>
            <a:prstDash val="soli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400"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問い合わせ・申し込み</a:t>
            </a:r>
            <a:endParaRPr kumimoji="0" lang="ja-JP" altLang="en-US" sz="1400" b="0"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79">
            <a:extLst>
              <a:ext uri="{FF2B5EF4-FFF2-40B4-BE49-F238E27FC236}">
                <a16:creationId xmlns:a16="http://schemas.microsoft.com/office/drawing/2014/main" id="{1A0133A6-6521-134D-B5AA-D1A3A494CEAF}"/>
              </a:ext>
            </a:extLst>
          </p:cNvPr>
          <p:cNvSpPr>
            <a:spLocks noChangeArrowheads="1"/>
          </p:cNvSpPr>
          <p:nvPr/>
        </p:nvSpPr>
        <p:spPr bwMode="auto">
          <a:xfrm>
            <a:off x="283518" y="1463258"/>
            <a:ext cx="7208663" cy="789127"/>
          </a:xfrm>
          <a:prstGeom prst="rect">
            <a:avLst/>
          </a:prstGeom>
          <a:noFill/>
          <a:ln>
            <a:noFill/>
          </a:ln>
        </p:spPr>
        <p:txBody>
          <a:bodyPr wrap="square">
            <a:spAutoFit/>
          </a:bodyPr>
          <a:lstStyle/>
          <a:p>
            <a:pPr marL="177800" indent="-177800">
              <a:lnSpc>
                <a:spcPct val="110000"/>
              </a:lnSpc>
              <a:spcBef>
                <a:spcPts val="0"/>
              </a:spcBef>
              <a:spcAft>
                <a:spcPts val="400"/>
              </a:spcAft>
              <a:buClr>
                <a:srgbClr val="006AB6"/>
              </a:buClr>
              <a:buFont typeface="Wingdings" pitchFamily="2" charset="2"/>
              <a:buChar char="l"/>
            </a:pPr>
            <a:r>
              <a:rPr kumimoji="0" lang="en"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bot</a:t>
            </a: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などを利用した悪意あるトラフィックについては、除外リストによる排除をアドサーバーで実施しております。</a:t>
            </a:r>
          </a:p>
          <a:p>
            <a:pPr>
              <a:lnSpc>
                <a:spcPct val="110000"/>
              </a:lnSpc>
              <a:spcBef>
                <a:spcPts val="0"/>
              </a:spcBef>
              <a:spcAft>
                <a:spcPts val="400"/>
              </a:spcAft>
              <a:buClr>
                <a:srgbClr val="006AB6"/>
              </a:buClr>
            </a:pP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　　ビューアビリティなど広告の健全性に関連するデータを公開しております。詳しくは「日経マーケティングポータル」サイトでご確認下さい。</a:t>
            </a:r>
          </a:p>
          <a:p>
            <a:pPr marL="177800" indent="-177800">
              <a:lnSpc>
                <a:spcPct val="110000"/>
              </a:lnSpc>
              <a:spcBef>
                <a:spcPts val="0"/>
              </a:spcBef>
              <a:spcAft>
                <a:spcPts val="400"/>
              </a:spcAft>
              <a:buClr>
                <a:srgbClr val="006AB6"/>
              </a:buClr>
              <a:buFont typeface="Wingdings" pitchFamily="2" charset="2"/>
              <a:buChar char="l"/>
            </a:pP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アドベリフィケーションツールをご使用される際は、あらかじめご連絡ください。ブランドセーフティー機能等により広告表示がされないことがありますので、代替表示用バナーの設定をお願いする場合がございます。</a:t>
            </a:r>
          </a:p>
        </p:txBody>
      </p:sp>
    </p:spTree>
    <p:extLst>
      <p:ext uri="{BB962C8B-B14F-4D97-AF65-F5344CB8AC3E}">
        <p14:creationId xmlns:p14="http://schemas.microsoft.com/office/powerpoint/2010/main" val="40374148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3">
            <a:extLst>
              <a:ext uri="{FF2B5EF4-FFF2-40B4-BE49-F238E27FC236}">
                <a16:creationId xmlns:a16="http://schemas.microsoft.com/office/drawing/2014/main" id="{888584A1-C941-4F99-86D7-527843BCAC23}"/>
              </a:ext>
            </a:extLst>
          </p:cNvPr>
          <p:cNvSpPr>
            <a:spLocks noChangeArrowheads="1"/>
          </p:cNvSpPr>
          <p:nvPr/>
        </p:nvSpPr>
        <p:spPr bwMode="auto">
          <a:xfrm>
            <a:off x="220660" y="1174367"/>
            <a:ext cx="9464675" cy="2046543"/>
          </a:xfrm>
          <a:prstGeom prst="roundRect">
            <a:avLst>
              <a:gd name="adj" fmla="val 13498"/>
            </a:avLst>
          </a:prstGeom>
          <a:solidFill>
            <a:schemeClr val="accent1">
              <a:lumMod val="20000"/>
              <a:lumOff val="80000"/>
            </a:schemeClr>
          </a:solidFill>
          <a:ln w="9525" algn="ctr">
            <a:noFill/>
            <a:round/>
            <a:headEnd/>
            <a:tailEnd/>
          </a:ln>
        </p:spPr>
        <p:txBody>
          <a:bodyPr wrap="none" anchor="ctr"/>
          <a:lstStyle/>
          <a:p>
            <a:pPr algn="ctr" fontAlgn="base">
              <a:spcBef>
                <a:spcPct val="0"/>
              </a:spcBef>
              <a:spcAft>
                <a:spcPct val="0"/>
              </a:spcAft>
            </a:pPr>
            <a:endParaRPr kumimoji="0" lang="ja-JP" altLang="en-US">
              <a:solidFill>
                <a:srgbClr val="000000"/>
              </a:solidFill>
              <a:latin typeface="Arial" charset="0"/>
              <a:ea typeface="HGP創英角ｺﾞｼｯｸUB" pitchFamily="50" charset="-128"/>
            </a:endParaRPr>
          </a:p>
        </p:txBody>
      </p:sp>
      <p:sp>
        <p:nvSpPr>
          <p:cNvPr id="16" name="AutoShape 3">
            <a:extLst>
              <a:ext uri="{FF2B5EF4-FFF2-40B4-BE49-F238E27FC236}">
                <a16:creationId xmlns:a16="http://schemas.microsoft.com/office/drawing/2014/main" id="{1CA321C4-CCC9-47E1-B649-10FAA8419AA7}"/>
              </a:ext>
            </a:extLst>
          </p:cNvPr>
          <p:cNvSpPr>
            <a:spLocks noChangeArrowheads="1"/>
          </p:cNvSpPr>
          <p:nvPr/>
        </p:nvSpPr>
        <p:spPr bwMode="auto">
          <a:xfrm>
            <a:off x="220662" y="3618598"/>
            <a:ext cx="9464673" cy="1309552"/>
          </a:xfrm>
          <a:prstGeom prst="roundRect">
            <a:avLst>
              <a:gd name="adj" fmla="val 13498"/>
            </a:avLst>
          </a:prstGeom>
          <a:solidFill>
            <a:schemeClr val="accent1">
              <a:lumMod val="20000"/>
              <a:lumOff val="80000"/>
            </a:schemeClr>
          </a:solidFill>
          <a:ln w="9525" algn="ctr">
            <a:noFill/>
            <a:round/>
            <a:headEnd/>
            <a:tailEnd/>
          </a:ln>
        </p:spPr>
        <p:txBody>
          <a:bodyPr wrap="none" anchor="ctr"/>
          <a:lstStyle/>
          <a:p>
            <a:pPr algn="ctr" fontAlgn="base">
              <a:spcBef>
                <a:spcPct val="0"/>
              </a:spcBef>
              <a:spcAft>
                <a:spcPct val="0"/>
              </a:spcAft>
            </a:pPr>
            <a:endParaRPr kumimoji="0" lang="ja-JP" altLang="en-US">
              <a:solidFill>
                <a:srgbClr val="000000"/>
              </a:solidFill>
              <a:latin typeface="Arial" charset="0"/>
              <a:ea typeface="HGP創英角ｺﾞｼｯｸUB" pitchFamily="50" charset="-128"/>
            </a:endParaRPr>
          </a:p>
        </p:txBody>
      </p:sp>
      <p:sp>
        <p:nvSpPr>
          <p:cNvPr id="2" name="タイトル 1"/>
          <p:cNvSpPr>
            <a:spLocks noGrp="1"/>
          </p:cNvSpPr>
          <p:nvPr>
            <p:ph type="title"/>
          </p:nvPr>
        </p:nvSpPr>
        <p:spPr/>
        <p:txBody>
          <a:bodyPr/>
          <a:lstStyle/>
          <a:p>
            <a:r>
              <a:rPr kumimoji="1" lang="ja-JP" altLang="en-US" dirty="0"/>
              <a:t>原稿規定</a:t>
            </a:r>
          </a:p>
        </p:txBody>
      </p:sp>
      <p:sp>
        <p:nvSpPr>
          <p:cNvPr id="4" name="AutoShape 3"/>
          <p:cNvSpPr>
            <a:spLocks noChangeArrowheads="1"/>
          </p:cNvSpPr>
          <p:nvPr/>
        </p:nvSpPr>
        <p:spPr bwMode="auto">
          <a:xfrm>
            <a:off x="220664" y="5417733"/>
            <a:ext cx="9464672" cy="957609"/>
          </a:xfrm>
          <a:prstGeom prst="roundRect">
            <a:avLst>
              <a:gd name="adj" fmla="val 13498"/>
            </a:avLst>
          </a:prstGeom>
          <a:solidFill>
            <a:schemeClr val="accent1">
              <a:lumMod val="20000"/>
              <a:lumOff val="80000"/>
            </a:schemeClr>
          </a:solidFill>
          <a:ln w="9525" algn="ctr">
            <a:noFill/>
            <a:round/>
            <a:headEnd/>
            <a:tailEnd/>
          </a:ln>
        </p:spPr>
        <p:txBody>
          <a:bodyPr wrap="none" anchor="ctr"/>
          <a:lstStyle/>
          <a:p>
            <a:pPr algn="ctr" fontAlgn="base">
              <a:spcBef>
                <a:spcPct val="0"/>
              </a:spcBef>
              <a:spcAft>
                <a:spcPct val="0"/>
              </a:spcAft>
            </a:pPr>
            <a:endParaRPr kumimoji="0" lang="ja-JP" altLang="en-US">
              <a:solidFill>
                <a:srgbClr val="000000"/>
              </a:solidFill>
              <a:latin typeface="Arial" charset="0"/>
              <a:ea typeface="HGP創英角ｺﾞｼｯｸUB" pitchFamily="50" charset="-128"/>
            </a:endParaRPr>
          </a:p>
        </p:txBody>
      </p:sp>
      <p:sp>
        <p:nvSpPr>
          <p:cNvPr id="7" name="テキスト ボックス 32"/>
          <p:cNvSpPr txBox="1">
            <a:spLocks noChangeArrowheads="1"/>
          </p:cNvSpPr>
          <p:nvPr/>
        </p:nvSpPr>
        <p:spPr bwMode="auto">
          <a:xfrm>
            <a:off x="323289" y="1306465"/>
            <a:ext cx="9287242" cy="1822550"/>
          </a:xfrm>
          <a:prstGeom prst="rect">
            <a:avLst/>
          </a:prstGeom>
          <a:noFill/>
          <a:ln>
            <a:noFill/>
          </a:ln>
        </p:spPr>
        <p:txBody>
          <a:bodyPr wrap="square">
            <a:spAutoFit/>
          </a:bodyPr>
          <a:lstStyle>
            <a:lvl1pPr marL="177800" indent="-1778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ct val="110000"/>
              </a:lnSpc>
              <a:spcBef>
                <a:spcPts val="0"/>
              </a:spcBef>
              <a:spcAft>
                <a:spcPts val="400"/>
              </a:spcAft>
              <a:buClr>
                <a:srgbClr val="006AB6"/>
              </a:buClr>
              <a:buFont typeface="Wingdings" pitchFamily="2" charset="2"/>
              <a:buChar char="l"/>
            </a:pP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ファイル形式：</a:t>
            </a:r>
            <a:r>
              <a:rPr kumimoji="0"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GIF</a:t>
            </a:r>
            <a:r>
              <a:rPr kumimoji="0" lang="ja-JP" altLang="en-US" sz="900" b="1" err="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JPEG</a:t>
            </a: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または</a:t>
            </a:r>
            <a:r>
              <a:rPr kumimoji="0"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PNG</a:t>
            </a: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（レクタングル、ダブルレクタングルは</a:t>
            </a:r>
            <a:r>
              <a:rPr kumimoji="0"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HTML5</a:t>
            </a: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も可）</a:t>
            </a:r>
            <a:endParaRPr kumimoji="0"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10000"/>
              </a:lnSpc>
              <a:spcBef>
                <a:spcPts val="0"/>
              </a:spcBef>
              <a:spcAft>
                <a:spcPts val="400"/>
              </a:spcAft>
              <a:buClr>
                <a:srgbClr val="006AB6"/>
              </a:buClr>
              <a:buFont typeface="Wingdings" pitchFamily="2" charset="2"/>
              <a:buChar char="l"/>
            </a:pP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テキストについては機種依存文字・半角カナ・</a:t>
            </a:r>
            <a:r>
              <a:rPr kumimoji="0"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（半角）は不可。文字コード「</a:t>
            </a:r>
            <a:r>
              <a:rPr kumimoji="0"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UTF-8</a:t>
            </a: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」のため「</a:t>
            </a:r>
            <a:r>
              <a:rPr kumimoji="0"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」「●」「■」「～」が正しく表示されない場合があります。</a:t>
            </a:r>
          </a:p>
          <a:p>
            <a:pPr eaLnBrk="1" hangingPunct="1">
              <a:lnSpc>
                <a:spcPct val="110000"/>
              </a:lnSpc>
              <a:spcBef>
                <a:spcPts val="0"/>
              </a:spcBef>
              <a:spcAft>
                <a:spcPts val="400"/>
              </a:spcAft>
              <a:buClr>
                <a:srgbClr val="006AB6"/>
              </a:buClr>
              <a:buFont typeface="Wingdings" pitchFamily="2" charset="2"/>
              <a:buChar char="l"/>
            </a:pP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広告原稿の背景が白地の場合は、原則として外枠線を付けてください。また、広告原稿とサイトコンテンツの境界が不明瞭な場合は、修正をお願いすることがあります。</a:t>
            </a:r>
          </a:p>
          <a:p>
            <a:pPr eaLnBrk="1" hangingPunct="1">
              <a:lnSpc>
                <a:spcPct val="110000"/>
              </a:lnSpc>
              <a:spcBef>
                <a:spcPts val="0"/>
              </a:spcBef>
              <a:spcAft>
                <a:spcPts val="400"/>
              </a:spcAft>
              <a:buClr>
                <a:srgbClr val="006AB6"/>
              </a:buClr>
              <a:buFont typeface="Wingdings" pitchFamily="2" charset="2"/>
              <a:buChar char="l"/>
            </a:pP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原色や蛍光色、輝度の強い色などが短時間でフラッシングする原稿、極度に動きの大きい原稿については変更をお願いすることがあります。</a:t>
            </a:r>
          </a:p>
          <a:p>
            <a:pPr eaLnBrk="1" hangingPunct="1">
              <a:lnSpc>
                <a:spcPct val="110000"/>
              </a:lnSpc>
              <a:spcBef>
                <a:spcPts val="0"/>
              </a:spcBef>
              <a:spcAft>
                <a:spcPts val="400"/>
              </a:spcAft>
              <a:buClr>
                <a:srgbClr val="006AB6"/>
              </a:buClr>
              <a:buFont typeface="Wingdings" pitchFamily="2" charset="2"/>
              <a:buChar char="l"/>
            </a:pP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広告原稿がサイト内のデザイン（題字、ナビゲーション、リンクボタン等）と酷似しているなど、ユーザーの誤解を招く可能性があると思われる場合は修正をお願いすることがあります。</a:t>
            </a:r>
          </a:p>
          <a:p>
            <a:pPr eaLnBrk="1" hangingPunct="1">
              <a:lnSpc>
                <a:spcPct val="110000"/>
              </a:lnSpc>
              <a:spcBef>
                <a:spcPts val="0"/>
              </a:spcBef>
              <a:spcAft>
                <a:spcPts val="400"/>
              </a:spcAft>
              <a:buClr>
                <a:srgbClr val="006AB6"/>
              </a:buClr>
              <a:buFont typeface="Wingdings" pitchFamily="2" charset="2"/>
              <a:buChar char="l"/>
            </a:pP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広告の内容については日本経済新聞社の広告掲載基準に準拠し、広告原稿の最終カットに広告主の社名が明記されていることが必要です。</a:t>
            </a:r>
            <a:b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b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なお、広告内容、リンク先ホームページにおいて問題が生じた場合は広告主の責任において対応をお願いいたします。</a:t>
            </a:r>
          </a:p>
          <a:p>
            <a:pPr eaLnBrk="1" hangingPunct="1">
              <a:lnSpc>
                <a:spcPct val="110000"/>
              </a:lnSpc>
              <a:spcBef>
                <a:spcPts val="0"/>
              </a:spcBef>
              <a:spcAft>
                <a:spcPts val="400"/>
              </a:spcAft>
              <a:buClr>
                <a:srgbClr val="006AB6"/>
              </a:buClr>
              <a:buFont typeface="Wingdings" pitchFamily="2" charset="2"/>
              <a:buChar char="l"/>
            </a:pP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リンク先</a:t>
            </a:r>
            <a:r>
              <a:rPr kumimoji="0"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URL</a:t>
            </a: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はトラッキングタグを含めて</a:t>
            </a:r>
            <a:r>
              <a:rPr kumimoji="0"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220</a:t>
            </a: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バイト以内としてください。日本語は使用できません。</a:t>
            </a:r>
            <a:endParaRPr kumimoji="0"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10000"/>
              </a:lnSpc>
              <a:spcBef>
                <a:spcPts val="0"/>
              </a:spcBef>
              <a:spcAft>
                <a:spcPts val="400"/>
              </a:spcAft>
              <a:buClr>
                <a:srgbClr val="006AB6"/>
              </a:buClr>
              <a:buFont typeface="Wingdings" pitchFamily="2" charset="2"/>
              <a:buChar char="l"/>
            </a:pP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リンク先は配信日の</a:t>
            </a:r>
            <a:r>
              <a:rPr kumimoji="0"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営業日前までには公開してください。サイト内容の確認ができるまで掲載開始を延期することがありますので、必ず担当営業に事前のご連絡をお願いいたします。</a:t>
            </a:r>
            <a:endParaRPr kumimoji="0"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0"/>
          <p:cNvSpPr txBox="1">
            <a:spLocks noChangeArrowheads="1"/>
          </p:cNvSpPr>
          <p:nvPr/>
        </p:nvSpPr>
        <p:spPr bwMode="auto">
          <a:xfrm>
            <a:off x="297527" y="3728735"/>
            <a:ext cx="9175963" cy="114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indent="0" eaLnBrk="1" fontAlgn="base" hangingPunct="1">
              <a:spcBef>
                <a:spcPts val="700"/>
              </a:spcBef>
              <a:spcAft>
                <a:spcPct val="0"/>
              </a:spcAft>
              <a:buClr>
                <a:srgbClr val="006AB6"/>
              </a:buClr>
            </a:pPr>
            <a:r>
              <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HTML5</a:t>
            </a: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の入稿には、以下の</a:t>
            </a:r>
            <a:r>
              <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点の素材をご用意ください。原稿は、下記の原稿規定に従って作成してください。</a:t>
            </a:r>
          </a:p>
          <a:p>
            <a:pPr marL="0" indent="0" eaLnBrk="1" fontAlgn="base" hangingPunct="1">
              <a:spcBef>
                <a:spcPts val="700"/>
              </a:spcBef>
              <a:spcAft>
                <a:spcPct val="0"/>
              </a:spcAft>
              <a:buClr>
                <a:srgbClr val="006AB6"/>
              </a:buClr>
            </a:pP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原稿規定：　</a:t>
            </a:r>
            <a:r>
              <a:rPr lang="en-US" altLang="ja-JP" sz="900" b="1" dirty="0">
                <a:hlinkClick r:id="rId3"/>
              </a:rPr>
              <a:t>https://marketing.nikkei.co.jp/media/web/file/HTML5_Guidline20200629.pdf</a:t>
            </a:r>
            <a:endPar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0" indent="0" eaLnBrk="1" fontAlgn="base" hangingPunct="1">
              <a:spcBef>
                <a:spcPts val="700"/>
              </a:spcBef>
              <a:spcAft>
                <a:spcPct val="0"/>
              </a:spcAft>
              <a:buClr>
                <a:srgbClr val="006AB6"/>
              </a:buClr>
            </a:pP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①　</a:t>
            </a:r>
            <a:r>
              <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html</a:t>
            </a: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ファイル一式</a:t>
            </a:r>
            <a:endParaRPr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0" indent="0" eaLnBrk="1" fontAlgn="base" hangingPunct="1">
              <a:spcBef>
                <a:spcPts val="700"/>
              </a:spcBef>
              <a:spcAft>
                <a:spcPct val="0"/>
              </a:spcAft>
              <a:buClr>
                <a:srgbClr val="006AB6"/>
              </a:buClr>
            </a:pP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②　リンク先</a:t>
            </a:r>
            <a:r>
              <a:rPr kumimoji="0" lang="en-US" altLang="ja-JP"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URL</a:t>
            </a:r>
          </a:p>
          <a:p>
            <a:pPr marL="0" indent="0" eaLnBrk="1" hangingPunct="1">
              <a:spcBef>
                <a:spcPts val="700"/>
              </a:spcBef>
              <a:buClr>
                <a:srgbClr val="006AB6"/>
              </a:buClr>
            </a:pPr>
            <a:r>
              <a:rPr kumimoji="0" lang="ja-JP" altLang="en-US" sz="9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③　第三者配信タグ（第三者広告配信の場合。原稿規定で指定している原稿素材も必ずお送りください）</a:t>
            </a:r>
          </a:p>
        </p:txBody>
      </p:sp>
      <p:sp>
        <p:nvSpPr>
          <p:cNvPr id="12" name="角丸四角形 13"/>
          <p:cNvSpPr/>
          <p:nvPr/>
        </p:nvSpPr>
        <p:spPr>
          <a:xfrm>
            <a:off x="344182" y="952940"/>
            <a:ext cx="2913062" cy="288925"/>
          </a:xfrm>
          <a:prstGeom prst="roundRect">
            <a:avLst>
              <a:gd name="adj" fmla="val 50000"/>
            </a:avLst>
          </a:prstGeom>
          <a:solidFill>
            <a:srgbClr val="1E5780"/>
          </a:solidFill>
          <a:ln w="25400" cap="flat" cmpd="sng" algn="ctr">
            <a:solidFill>
              <a:srgbClr val="1E5780"/>
            </a:solidFill>
            <a:prstDash val="soli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400" b="0"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各種共通事項</a:t>
            </a:r>
          </a:p>
        </p:txBody>
      </p:sp>
      <p:sp>
        <p:nvSpPr>
          <p:cNvPr id="13" name="角丸四角形 13"/>
          <p:cNvSpPr/>
          <p:nvPr/>
        </p:nvSpPr>
        <p:spPr>
          <a:xfrm>
            <a:off x="372175" y="3370688"/>
            <a:ext cx="2913062" cy="288925"/>
          </a:xfrm>
          <a:prstGeom prst="roundRect">
            <a:avLst>
              <a:gd name="adj" fmla="val 50000"/>
            </a:avLst>
          </a:prstGeom>
          <a:solidFill>
            <a:srgbClr val="1E5780"/>
          </a:solidFill>
          <a:ln w="25400" cap="flat" cmpd="sng" algn="ctr">
            <a:solidFill>
              <a:srgbClr val="1E5780"/>
            </a:solidFill>
            <a:prstDash val="soli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1400" kern="0">
                <a:solidFill>
                  <a:schemeClr val="bg1"/>
                </a:solidFill>
                <a:latin typeface="Meiryo UI" panose="020B0604030504040204" pitchFamily="50" charset="-128"/>
                <a:ea typeface="Meiryo UI" panose="020B0604030504040204" pitchFamily="50" charset="-128"/>
                <a:cs typeface="Meiryo UI" panose="020B0604030504040204" pitchFamily="50" charset="-128"/>
              </a:rPr>
              <a:t>HTML5</a:t>
            </a:r>
            <a:r>
              <a:rPr kumimoji="0" lang="ja-JP" altLang="en-US" sz="1400" kern="0">
                <a:solidFill>
                  <a:schemeClr val="bg1"/>
                </a:solidFill>
                <a:latin typeface="Meiryo UI" panose="020B0604030504040204" pitchFamily="50" charset="-128"/>
                <a:ea typeface="Meiryo UI" panose="020B0604030504040204" pitchFamily="50" charset="-128"/>
                <a:cs typeface="Meiryo UI" panose="020B0604030504040204" pitchFamily="50" charset="-128"/>
              </a:rPr>
              <a:t>原稿</a:t>
            </a:r>
            <a:endParaRPr kumimoji="0" lang="ja-JP" altLang="en-US" sz="1400" b="0"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372175" y="5149573"/>
            <a:ext cx="2913062" cy="288925"/>
          </a:xfrm>
          <a:prstGeom prst="roundRect">
            <a:avLst>
              <a:gd name="adj" fmla="val 50000"/>
            </a:avLst>
          </a:prstGeom>
          <a:solidFill>
            <a:srgbClr val="1E5780"/>
          </a:solidFill>
          <a:ln w="25400" cap="flat" cmpd="sng" algn="ctr">
            <a:solidFill>
              <a:srgbClr val="1E5780"/>
            </a:solidFill>
            <a:prstDash val="soli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400" b="0" i="0" u="none" strike="noStrike" kern="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入稿期限・送付先・原稿問い合わせ</a:t>
            </a:r>
          </a:p>
        </p:txBody>
      </p:sp>
      <p:sp>
        <p:nvSpPr>
          <p:cNvPr id="15" name="正方形/長方形 84"/>
          <p:cNvSpPr>
            <a:spLocks noChangeArrowheads="1"/>
          </p:cNvSpPr>
          <p:nvPr/>
        </p:nvSpPr>
        <p:spPr bwMode="auto">
          <a:xfrm>
            <a:off x="317020" y="5513140"/>
            <a:ext cx="9128418" cy="784830"/>
          </a:xfrm>
          <a:prstGeom prst="rect">
            <a:avLst/>
          </a:prstGeom>
          <a:noFill/>
          <a:ln>
            <a:noFill/>
          </a:ln>
        </p:spPr>
        <p:txBody>
          <a:bodyPr wrap="square">
            <a:spAutoFit/>
          </a:bodyPr>
          <a:lstStyle/>
          <a:p>
            <a:pPr fontAlgn="base">
              <a:spcBef>
                <a:spcPct val="0"/>
              </a:spcBef>
              <a:spcAft>
                <a:spcPct val="0"/>
              </a:spcAft>
            </a:pP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レクタングル・テキスト原稿は</a:t>
            </a:r>
            <a:r>
              <a:rPr kumimoji="0"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hlinkClick r:id="rId4"/>
              </a:rPr>
              <a:t>ds.nyuko@nex.nikkei.co.jp</a:t>
            </a: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と</a:t>
            </a:r>
            <a:r>
              <a:rPr kumimoji="0" lang="ja-JP" altLang="en-US" sz="900" b="1">
                <a:solidFill>
                  <a:schemeClr val="accent2"/>
                </a:solidFill>
                <a:latin typeface="Meiryo UI" panose="020B0604030504040204" pitchFamily="50" charset="-128"/>
                <a:ea typeface="Meiryo UI" panose="020B0604030504040204" pitchFamily="50" charset="-128"/>
                <a:cs typeface="Meiryo UI" panose="020B0604030504040204" pitchFamily="50" charset="-128"/>
              </a:rPr>
              <a:t>担当営業</a:t>
            </a:r>
            <a:r>
              <a:rPr kumimoji="0" lang="ja-JP" altLang="en-US" sz="9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へ</a:t>
            </a: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、ターゲティングメール原稿</a:t>
            </a:r>
            <a:r>
              <a:rPr kumimoji="0"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テキスト版</a:t>
            </a:r>
            <a:r>
              <a:rPr kumimoji="0"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は</a:t>
            </a:r>
            <a:r>
              <a:rPr kumimoji="0"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hlinkClick r:id="rId5"/>
              </a:rPr>
              <a:t>ds.tgml@nex.nikkei.co.jp</a:t>
            </a: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と</a:t>
            </a:r>
            <a:r>
              <a:rPr kumimoji="0" lang="ja-JP" altLang="en-US" sz="900" b="1">
                <a:solidFill>
                  <a:schemeClr val="accent2"/>
                </a:solidFill>
                <a:latin typeface="Meiryo UI" panose="020B0604030504040204" pitchFamily="50" charset="-128"/>
                <a:ea typeface="Meiryo UI" panose="020B0604030504040204" pitchFamily="50" charset="-128"/>
                <a:cs typeface="Meiryo UI" panose="020B0604030504040204" pitchFamily="50" charset="-128"/>
              </a:rPr>
              <a:t>担当営業</a:t>
            </a:r>
            <a:r>
              <a:rPr kumimoji="0" lang="ja-JP" altLang="en-US" sz="9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へ</a:t>
            </a: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掲載開始日および配信日の</a:t>
            </a:r>
            <a:r>
              <a:rPr kumimoji="0" lang="en-US" altLang="ja-JP" sz="9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5</a:t>
            </a:r>
            <a:r>
              <a:rPr kumimoji="0" lang="ja-JP" altLang="en-US" sz="9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営業日前</a:t>
            </a: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（土・日・祝日を除く）までに、ターゲティングメール原稿</a:t>
            </a:r>
            <a:r>
              <a:rPr kumimoji="0"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(HTML</a:t>
            </a: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版</a:t>
            </a:r>
            <a:r>
              <a:rPr kumimoji="0"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は</a:t>
            </a:r>
            <a:r>
              <a:rPr kumimoji="0"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hlinkClick r:id="rId6"/>
              </a:rPr>
              <a:t>ds.html@nex.nikkei.co.jp</a:t>
            </a: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と</a:t>
            </a:r>
            <a:r>
              <a:rPr kumimoji="0" lang="ja-JP" altLang="en-US" sz="900" b="1">
                <a:solidFill>
                  <a:srgbClr val="C0504D"/>
                </a:solidFill>
                <a:latin typeface="Meiryo UI" panose="020B0604030504040204" pitchFamily="50" charset="-128"/>
                <a:ea typeface="Meiryo UI" panose="020B0604030504040204" pitchFamily="50" charset="-128"/>
                <a:cs typeface="Meiryo UI" panose="020B0604030504040204" pitchFamily="50" charset="-128"/>
              </a:rPr>
              <a:t>担当営業</a:t>
            </a:r>
            <a:r>
              <a:rPr kumimoji="0" lang="ja-JP" altLang="en-US" sz="9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へ</a:t>
            </a: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、配信日の</a:t>
            </a:r>
            <a:r>
              <a:rPr kumimoji="0"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8</a:t>
            </a: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営業日前（土・日・祝日を除く）までに、メール添付で入稿してください。　</a:t>
            </a:r>
            <a:endParaRPr kumimoji="0"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kumimoji="0"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ターゲティングメール</a:t>
            </a:r>
            <a:r>
              <a:rPr kumimoji="0"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(HTML</a:t>
            </a: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版</a:t>
            </a:r>
            <a:r>
              <a:rPr kumimoji="0"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のレスポンシブ対応の場合は、配信日の</a:t>
            </a:r>
            <a:r>
              <a:rPr kumimoji="0"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営業日前（土・日・祝日を除く）までに入稿をお願いします。</a:t>
            </a:r>
          </a:p>
          <a:p>
            <a:pPr fontAlgn="base">
              <a:spcBef>
                <a:spcPct val="0"/>
              </a:spcBef>
              <a:spcAft>
                <a:spcPct val="0"/>
              </a:spcAft>
            </a:pPr>
            <a:r>
              <a:rPr kumimoji="0" lang="en-US" altLang="ja-JP"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リッチメニューは事前原稿確認が必要です。詳細は各商品シートをご参照ください。</a:t>
            </a:r>
          </a:p>
        </p:txBody>
      </p:sp>
      <p:sp>
        <p:nvSpPr>
          <p:cNvPr id="17" name="Text Box 16">
            <a:extLst>
              <a:ext uri="{FF2B5EF4-FFF2-40B4-BE49-F238E27FC236}">
                <a16:creationId xmlns:a16="http://schemas.microsoft.com/office/drawing/2014/main" id="{CEAB7BAF-97D8-4DAC-9581-3EA73100FD22}"/>
              </a:ext>
            </a:extLst>
          </p:cNvPr>
          <p:cNvSpPr txBox="1">
            <a:spLocks noChangeArrowheads="1"/>
          </p:cNvSpPr>
          <p:nvPr/>
        </p:nvSpPr>
        <p:spPr bwMode="auto">
          <a:xfrm>
            <a:off x="8997239" y="6316928"/>
            <a:ext cx="896399"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a:solidFill>
                  <a:srgbClr val="C00000"/>
                </a:solidFill>
                <a:latin typeface="Century Gothic"/>
                <a:ea typeface="HGPｺﾞｼｯｸM"/>
              </a:rPr>
              <a:t>2019.11.26</a:t>
            </a:r>
            <a:r>
              <a:rPr kumimoji="0" lang="ja-JP" altLang="en-US" sz="800">
                <a:solidFill>
                  <a:srgbClr val="C00000"/>
                </a:solidFill>
                <a:latin typeface="Century Gothic"/>
                <a:ea typeface="HGPｺﾞｼｯｸM"/>
              </a:rPr>
              <a:t>更新</a:t>
            </a:r>
          </a:p>
        </p:txBody>
      </p:sp>
    </p:spTree>
    <p:extLst>
      <p:ext uri="{BB962C8B-B14F-4D97-AF65-F5344CB8AC3E}">
        <p14:creationId xmlns:p14="http://schemas.microsoft.com/office/powerpoint/2010/main" val="27230645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kern="1100" spc="50" dirty="0"/>
              <a:t>原稿規定</a:t>
            </a:r>
            <a:endParaRPr kumimoji="1" lang="ja-JP" altLang="en-US" dirty="0"/>
          </a:p>
        </p:txBody>
      </p:sp>
      <p:graphicFrame>
        <p:nvGraphicFramePr>
          <p:cNvPr id="4" name="表 3"/>
          <p:cNvGraphicFramePr>
            <a:graphicFrameLocks noGrp="1"/>
          </p:cNvGraphicFramePr>
          <p:nvPr/>
        </p:nvGraphicFramePr>
        <p:xfrm>
          <a:off x="84613" y="905054"/>
          <a:ext cx="9756001" cy="4184370"/>
        </p:xfrm>
        <a:graphic>
          <a:graphicData uri="http://schemas.openxmlformats.org/drawingml/2006/table">
            <a:tbl>
              <a:tblPr firstRow="1" bandRow="1">
                <a:tableStyleId>{5C22544A-7EE6-4342-B048-85BDC9FD1C3A}</a:tableStyleId>
              </a:tblPr>
              <a:tblGrid>
                <a:gridCol w="874414">
                  <a:extLst>
                    <a:ext uri="{9D8B030D-6E8A-4147-A177-3AD203B41FA5}">
                      <a16:colId xmlns:a16="http://schemas.microsoft.com/office/drawing/2014/main" val="20000"/>
                    </a:ext>
                  </a:extLst>
                </a:gridCol>
                <a:gridCol w="1044652">
                  <a:extLst>
                    <a:ext uri="{9D8B030D-6E8A-4147-A177-3AD203B41FA5}">
                      <a16:colId xmlns:a16="http://schemas.microsoft.com/office/drawing/2014/main" val="20001"/>
                    </a:ext>
                  </a:extLst>
                </a:gridCol>
                <a:gridCol w="1037019">
                  <a:extLst>
                    <a:ext uri="{9D8B030D-6E8A-4147-A177-3AD203B41FA5}">
                      <a16:colId xmlns:a16="http://schemas.microsoft.com/office/drawing/2014/main" val="20002"/>
                    </a:ext>
                  </a:extLst>
                </a:gridCol>
                <a:gridCol w="1927242">
                  <a:extLst>
                    <a:ext uri="{9D8B030D-6E8A-4147-A177-3AD203B41FA5}">
                      <a16:colId xmlns:a16="http://schemas.microsoft.com/office/drawing/2014/main" val="20003"/>
                    </a:ext>
                  </a:extLst>
                </a:gridCol>
                <a:gridCol w="492422">
                  <a:extLst>
                    <a:ext uri="{9D8B030D-6E8A-4147-A177-3AD203B41FA5}">
                      <a16:colId xmlns:a16="http://schemas.microsoft.com/office/drawing/2014/main" val="20005"/>
                    </a:ext>
                  </a:extLst>
                </a:gridCol>
                <a:gridCol w="747125">
                  <a:extLst>
                    <a:ext uri="{9D8B030D-6E8A-4147-A177-3AD203B41FA5}">
                      <a16:colId xmlns:a16="http://schemas.microsoft.com/office/drawing/2014/main" val="20009"/>
                    </a:ext>
                  </a:extLst>
                </a:gridCol>
                <a:gridCol w="789575">
                  <a:extLst>
                    <a:ext uri="{9D8B030D-6E8A-4147-A177-3AD203B41FA5}">
                      <a16:colId xmlns:a16="http://schemas.microsoft.com/office/drawing/2014/main" val="20006"/>
                    </a:ext>
                  </a:extLst>
                </a:gridCol>
                <a:gridCol w="532945">
                  <a:extLst>
                    <a:ext uri="{9D8B030D-6E8A-4147-A177-3AD203B41FA5}">
                      <a16:colId xmlns:a16="http://schemas.microsoft.com/office/drawing/2014/main" val="20007"/>
                    </a:ext>
                  </a:extLst>
                </a:gridCol>
                <a:gridCol w="2310607">
                  <a:extLst>
                    <a:ext uri="{9D8B030D-6E8A-4147-A177-3AD203B41FA5}">
                      <a16:colId xmlns:a16="http://schemas.microsoft.com/office/drawing/2014/main" val="20008"/>
                    </a:ext>
                  </a:extLst>
                </a:gridCol>
              </a:tblGrid>
              <a:tr h="396954">
                <a:tc gridSpan="2">
                  <a:txBody>
                    <a:bodyPr/>
                    <a:lstStyle/>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商品</a:t>
                      </a:r>
                    </a:p>
                  </a:txBody>
                  <a:tcPr marL="0" marR="0" marT="0" marB="0" anchor="ctr">
                    <a:lnL w="12700" cap="flat" cmpd="sng" algn="ctr">
                      <a:solidFill>
                        <a:srgbClr val="1E578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hMerge="1">
                  <a:txBody>
                    <a:bodyPr/>
                    <a:lstStyle/>
                    <a:p>
                      <a:pPr algn="ctr"/>
                      <a:endParaRPr kumimoji="1" lang="ja-JP" altLang="en-US" sz="900">
                        <a:latin typeface="HGPｺﾞｼｯｸM" panose="020B0600000000000000" pitchFamily="50" charset="-128"/>
                        <a:ea typeface="HGPｺﾞｼｯｸM" panose="020B0600000000000000"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サイズ</a:t>
                      </a:r>
                    </a:p>
                    <a:p>
                      <a:pPr algn="ctr"/>
                      <a:r>
                        <a:rPr kumimoji="1" lang="ja-JP" altLang="en-US" sz="900">
                          <a:latin typeface="Meiryo UI"/>
                          <a:ea typeface="Meiryo UI"/>
                          <a:cs typeface="Meiryo UI" panose="020B0604030504040204" pitchFamily="50" charset="-128"/>
                        </a:rPr>
                        <a:t>（左右</a:t>
                      </a:r>
                      <a:r>
                        <a:rPr kumimoji="1" lang="en-US" altLang="ja-JP" sz="900">
                          <a:latin typeface="Meiryo UI"/>
                          <a:ea typeface="Meiryo UI"/>
                          <a:cs typeface="Meiryo UI" panose="020B0604030504040204" pitchFamily="50" charset="-128"/>
                        </a:rPr>
                        <a:t>×</a:t>
                      </a:r>
                      <a:r>
                        <a:rPr kumimoji="1" lang="ja-JP" altLang="en-US" sz="900">
                          <a:latin typeface="Meiryo UI"/>
                          <a:ea typeface="Meiryo UI"/>
                          <a:cs typeface="Meiryo UI" panose="020B0604030504040204" pitchFamily="50" charset="-128"/>
                        </a:rPr>
                        <a:t>天地）</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形式・容量</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画角</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アニメーション</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ループ</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en-US" altLang="ja-JP" sz="900">
                          <a:latin typeface="Meiryo UI"/>
                          <a:ea typeface="Meiryo UI"/>
                          <a:cs typeface="Meiryo UI" panose="020B0604030504040204" pitchFamily="50" charset="-128"/>
                        </a:rPr>
                        <a:t>ALT</a:t>
                      </a:r>
                    </a:p>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テキスト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備考</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extLst>
                  <a:ext uri="{0D108BD9-81ED-4DB2-BD59-A6C34878D82A}">
                    <a16:rowId xmlns:a16="http://schemas.microsoft.com/office/drawing/2014/main" val="10000"/>
                  </a:ext>
                </a:extLst>
              </a:tr>
              <a:tr h="53340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ビルボード</a:t>
                      </a:r>
                      <a:endPar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algn="l"/>
                      <a:r>
                        <a:rPr kumimoji="1" lang="ja-JP" altLang="en-US" sz="800" b="1">
                          <a:solidFill>
                            <a:srgbClr val="1E5780"/>
                          </a:solidFill>
                          <a:latin typeface="Meiryo UI"/>
                          <a:ea typeface="Meiryo UI"/>
                          <a:cs typeface="Meiryo UI" panose="020B0604030504040204" pitchFamily="50" charset="-128"/>
                        </a:rPr>
                        <a:t>（</a:t>
                      </a:r>
                      <a:r>
                        <a:rPr kumimoji="1" lang="en-US" altLang="ja-JP" sz="800" b="1">
                          <a:solidFill>
                            <a:srgbClr val="1E5780"/>
                          </a:solidFill>
                          <a:latin typeface="Meiryo UI"/>
                          <a:ea typeface="Meiryo UI"/>
                          <a:cs typeface="Meiryo UI" panose="020B0604030504040204" pitchFamily="50" charset="-128"/>
                        </a:rPr>
                        <a:t>1</a:t>
                      </a:r>
                      <a:r>
                        <a:rPr kumimoji="1" lang="ja-JP" altLang="en-US" sz="800" b="1">
                          <a:solidFill>
                            <a:srgbClr val="1E5780"/>
                          </a:solidFill>
                          <a:latin typeface="Meiryo UI"/>
                          <a:ea typeface="Meiryo UI"/>
                          <a:cs typeface="Meiryo UI" panose="020B0604030504040204" pitchFamily="50" charset="-128"/>
                        </a:rPr>
                        <a:t>）展開時</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a:solidFill>
                            <a:srgbClr val="1E5780"/>
                          </a:solidFill>
                          <a:latin typeface="Meiryo UI"/>
                          <a:ea typeface="Meiryo UI"/>
                          <a:cs typeface="Meiryo UI" panose="020B0604030504040204" pitchFamily="50" charset="-128"/>
                        </a:rPr>
                        <a:t>970×250 pixel</a:t>
                      </a:r>
                      <a:endParaRPr kumimoji="1" lang="ja-JP" altLang="en-US" sz="800" b="1">
                        <a:solidFill>
                          <a:srgbClr val="1E5780"/>
                        </a:solidFill>
                        <a:latin typeface="Meiryo UI"/>
                        <a:ea typeface="Meiryo UI"/>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kern="1200" dirty="0">
                          <a:solidFill>
                            <a:srgbClr val="1E5780"/>
                          </a:solidFill>
                          <a:effectLst/>
                          <a:latin typeface="Meiryo UI"/>
                          <a:ea typeface="Meiryo UI"/>
                          <a:cs typeface="Meiryo UI" panose="020B0604030504040204" pitchFamily="50" charset="-128"/>
                        </a:rPr>
                        <a:t>HTML5 </a:t>
                      </a:r>
                      <a:r>
                        <a:rPr kumimoji="1" lang="ja-JP" altLang="ja-JP" sz="800" b="1" kern="1200" dirty="0">
                          <a:solidFill>
                            <a:srgbClr val="1E5780"/>
                          </a:solidFill>
                          <a:effectLst/>
                          <a:latin typeface="Meiryo UI"/>
                          <a:ea typeface="Meiryo UI"/>
                          <a:cs typeface="Meiryo UI" panose="020B0604030504040204" pitchFamily="50" charset="-128"/>
                        </a:rPr>
                        <a:t>合計</a:t>
                      </a:r>
                      <a:r>
                        <a:rPr kumimoji="1" lang="en-US" altLang="ja-JP" sz="800" b="1" kern="1200" dirty="0">
                          <a:solidFill>
                            <a:srgbClr val="1E5780"/>
                          </a:solidFill>
                          <a:effectLst/>
                          <a:latin typeface="Meiryo UI"/>
                          <a:ea typeface="Meiryo UI"/>
                          <a:cs typeface="Meiryo UI" panose="020B0604030504040204" pitchFamily="50" charset="-128"/>
                        </a:rPr>
                        <a:t>2.2MB</a:t>
                      </a:r>
                      <a:r>
                        <a:rPr kumimoji="1" lang="ja-JP" altLang="ja-JP" sz="800" b="1" kern="1200" dirty="0">
                          <a:solidFill>
                            <a:srgbClr val="1E5780"/>
                          </a:solidFill>
                          <a:effectLst/>
                          <a:latin typeface="Meiryo UI"/>
                          <a:ea typeface="Meiryo UI"/>
                          <a:cs typeface="Meiryo UI" panose="020B0604030504040204" pitchFamily="50" charset="-128"/>
                        </a:rPr>
                        <a:t>以内</a:t>
                      </a:r>
                      <a:endParaRPr kumimoji="1" lang="en-US" altLang="ja-JP" sz="100" b="1" dirty="0">
                        <a:solidFill>
                          <a:srgbClr val="1E5780"/>
                        </a:solidFill>
                        <a:latin typeface="Meiryo UI"/>
                        <a:ea typeface="Meiryo UI"/>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a:solidFill>
                            <a:srgbClr val="1E5780"/>
                          </a:solidFill>
                          <a:latin typeface="Meiryo UI"/>
                          <a:ea typeface="Meiryo UI"/>
                          <a:cs typeface="Meiryo UI" panose="020B0604030504040204" pitchFamily="50" charset="-128"/>
                        </a:rPr>
                        <a:t>-</a:t>
                      </a:r>
                      <a:endParaRPr kumimoji="1" lang="ja-JP" altLang="en-US" sz="800" b="1">
                        <a:solidFill>
                          <a:srgbClr val="1E5780"/>
                        </a:solidFill>
                        <a:latin typeface="Meiryo UI"/>
                        <a:ea typeface="Meiryo UI"/>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可</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kumimoji="1" lang="en-US" altLang="ja-JP" sz="800" b="1">
                          <a:solidFill>
                            <a:srgbClr val="1E5780"/>
                          </a:solidFill>
                          <a:latin typeface="Meiryo UI"/>
                          <a:ea typeface="Meiryo UI"/>
                          <a:cs typeface="Meiryo UI" panose="020B0604030504040204" pitchFamily="50" charset="-128"/>
                        </a:rPr>
                        <a:t>30</a:t>
                      </a:r>
                      <a:r>
                        <a:rPr kumimoji="1" lang="ja-JP" altLang="en-US" sz="800" b="1">
                          <a:solidFill>
                            <a:srgbClr val="1E5780"/>
                          </a:solidFill>
                          <a:latin typeface="Meiryo UI"/>
                          <a:ea typeface="Meiryo UI"/>
                          <a:cs typeface="Meiryo UI" panose="020B0604030504040204" pitchFamily="50" charset="-128"/>
                        </a:rPr>
                        <a:t>秒以内停止</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不可</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rowSpan="2">
                  <a:txBody>
                    <a:bodyPr/>
                    <a:lstStyle/>
                    <a:p>
                      <a:pPr marL="180975" indent="-180975"/>
                      <a:r>
                        <a:rPr kumimoji="0" lang="en-US" altLang="ja-JP" sz="800" dirty="0">
                          <a:solidFill>
                            <a:schemeClr val="tx2"/>
                          </a:solidFill>
                          <a:latin typeface="Meiryo UI"/>
                          <a:ea typeface="Meiryo UI"/>
                          <a:cs typeface="Meiryo UI" panose="020B0604030504040204" pitchFamily="50" charset="-128"/>
                        </a:rPr>
                        <a:t>※</a:t>
                      </a:r>
                      <a:r>
                        <a:rPr kumimoji="0" lang="ja-JP" altLang="en-US" sz="800" dirty="0">
                          <a:solidFill>
                            <a:schemeClr val="tx2"/>
                          </a:solidFill>
                          <a:latin typeface="Meiryo UI"/>
                          <a:ea typeface="Meiryo UI"/>
                          <a:cs typeface="Meiryo UI" panose="020B0604030504040204" pitchFamily="50" charset="-128"/>
                        </a:rPr>
                        <a:t>　展開時は上部に「</a:t>
                      </a:r>
                      <a:r>
                        <a:rPr kumimoji="0" lang="en-US" altLang="ja-JP" sz="800" dirty="0">
                          <a:solidFill>
                            <a:schemeClr val="tx2"/>
                          </a:solidFill>
                          <a:latin typeface="Meiryo UI"/>
                          <a:ea typeface="Meiryo UI"/>
                          <a:cs typeface="Meiryo UI" panose="020B0604030504040204" pitchFamily="50" charset="-128"/>
                        </a:rPr>
                        <a:t>Close</a:t>
                      </a:r>
                      <a:r>
                        <a:rPr kumimoji="0" lang="ja-JP" altLang="en-US" sz="800" dirty="0">
                          <a:solidFill>
                            <a:schemeClr val="tx2"/>
                          </a:solidFill>
                          <a:latin typeface="Meiryo UI"/>
                          <a:ea typeface="Meiryo UI"/>
                          <a:cs typeface="Meiryo UI" panose="020B0604030504040204" pitchFamily="50" charset="-128"/>
                        </a:rPr>
                        <a:t>」のボタンを配置します。</a:t>
                      </a:r>
                      <a:endParaRPr kumimoji="0" lang="en-US" altLang="ja-JP" sz="800" dirty="0">
                        <a:solidFill>
                          <a:schemeClr val="tx2"/>
                        </a:solidFill>
                        <a:latin typeface="Meiryo UI"/>
                        <a:ea typeface="Meiryo UI"/>
                        <a:cs typeface="Meiryo UI" panose="020B0604030504040204" pitchFamily="50" charset="-128"/>
                      </a:endParaRPr>
                    </a:p>
                    <a:p>
                      <a:pPr marL="180975" indent="-180975"/>
                      <a:r>
                        <a:rPr kumimoji="0" lang="en-US" altLang="ja-JP" sz="800" dirty="0">
                          <a:solidFill>
                            <a:schemeClr val="tx2"/>
                          </a:solidFill>
                          <a:latin typeface="Meiryo UI"/>
                          <a:ea typeface="Meiryo UI"/>
                          <a:cs typeface="Meiryo UI" panose="020B0604030504040204" pitchFamily="50" charset="-128"/>
                        </a:rPr>
                        <a:t>※	</a:t>
                      </a:r>
                      <a:r>
                        <a:rPr kumimoji="0" lang="ja-JP" altLang="en-US" sz="800" dirty="0">
                          <a:solidFill>
                            <a:schemeClr val="tx2"/>
                          </a:solidFill>
                          <a:latin typeface="Meiryo UI"/>
                          <a:ea typeface="Meiryo UI"/>
                          <a:cs typeface="Meiryo UI" panose="020B0604030504040204" pitchFamily="50" charset="-128"/>
                        </a:rPr>
                        <a:t>ユーザーが「</a:t>
                      </a:r>
                      <a:r>
                        <a:rPr kumimoji="0" lang="en-US" altLang="ja-JP" sz="800" dirty="0">
                          <a:solidFill>
                            <a:schemeClr val="tx2"/>
                          </a:solidFill>
                          <a:latin typeface="Meiryo UI"/>
                          <a:ea typeface="Meiryo UI"/>
                          <a:cs typeface="Meiryo UI" panose="020B0604030504040204" pitchFamily="50" charset="-128"/>
                        </a:rPr>
                        <a:t>Close</a:t>
                      </a:r>
                      <a:r>
                        <a:rPr kumimoji="0" lang="ja-JP" altLang="en-US" sz="800" dirty="0">
                          <a:solidFill>
                            <a:schemeClr val="tx2"/>
                          </a:solidFill>
                          <a:latin typeface="Meiryo UI"/>
                          <a:ea typeface="Meiryo UI"/>
                          <a:cs typeface="Meiryo UI" panose="020B0604030504040204" pitchFamily="50" charset="-128"/>
                        </a:rPr>
                        <a:t>」ボタンを押した時点で収束します。</a:t>
                      </a:r>
                    </a:p>
                    <a:p>
                      <a:pPr marL="180975" indent="-180975"/>
                      <a:r>
                        <a:rPr kumimoji="0" lang="en-US" altLang="ja-JP" sz="800" dirty="0">
                          <a:solidFill>
                            <a:schemeClr val="tx2"/>
                          </a:solidFill>
                          <a:latin typeface="Meiryo UI"/>
                          <a:ea typeface="Meiryo UI"/>
                          <a:cs typeface="Meiryo UI" panose="020B0604030504040204" pitchFamily="50" charset="-128"/>
                        </a:rPr>
                        <a:t>※	IAB</a:t>
                      </a:r>
                      <a:r>
                        <a:rPr kumimoji="0" lang="ja-JP" altLang="en-US" sz="800" dirty="0">
                          <a:solidFill>
                            <a:schemeClr val="tx2"/>
                          </a:solidFill>
                          <a:latin typeface="Meiryo UI"/>
                          <a:ea typeface="Meiryo UI"/>
                          <a:cs typeface="Meiryo UI" panose="020B0604030504040204" pitchFamily="50" charset="-128"/>
                        </a:rPr>
                        <a:t>標準フォーマットにも対応しています。詳細はお問い合わせください。</a:t>
                      </a:r>
                      <a:endParaRPr kumimoji="0" lang="en-US" altLang="ja-JP" sz="800" dirty="0">
                        <a:solidFill>
                          <a:schemeClr val="tx2"/>
                        </a:solidFill>
                        <a:latin typeface="Meiryo UI"/>
                        <a:ea typeface="Meiryo UI"/>
                        <a:cs typeface="Meiryo UI" panose="020B0604030504040204" pitchFamily="50" charset="-128"/>
                      </a:endParaRPr>
                    </a:p>
                    <a:p>
                      <a:pPr marL="175895" marR="0" lvl="0" indent="-175895"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800" dirty="0">
                          <a:solidFill>
                            <a:schemeClr val="tx2"/>
                          </a:solidFill>
                          <a:latin typeface="Meiryo UI"/>
                          <a:ea typeface="Meiryo UI"/>
                          <a:cs typeface="Meiryo UI" panose="020B0604030504040204" pitchFamily="50" charset="-128"/>
                        </a:rPr>
                        <a:t>※</a:t>
                      </a:r>
                      <a:r>
                        <a:rPr lang="ja-JP" altLang="en-US" sz="800" dirty="0">
                          <a:solidFill>
                            <a:schemeClr val="tx2"/>
                          </a:solidFill>
                          <a:latin typeface="Meiryo UI"/>
                          <a:ea typeface="Meiryo UI"/>
                          <a:cs typeface="Meiryo UI" panose="020B0604030504040204" pitchFamily="50" charset="-128"/>
                        </a:rPr>
                        <a:t>　</a:t>
                      </a:r>
                      <a:r>
                        <a:rPr kumimoji="1" lang="ja-JP" altLang="en-US" sz="800" b="0" dirty="0">
                          <a:solidFill>
                            <a:schemeClr val="tx2"/>
                          </a:solidFill>
                          <a:latin typeface="Meiryo UI"/>
                          <a:ea typeface="Meiryo UI"/>
                          <a:cs typeface="Meiryo UI" panose="020B0604030504040204" pitchFamily="50" charset="-128"/>
                        </a:rPr>
                        <a:t>原稿は、下記制作ガイドラインに従って作成してください。</a:t>
                      </a:r>
                      <a:endParaRPr kumimoji="1" lang="en-US" altLang="ja-JP" sz="800" b="0" dirty="0">
                        <a:solidFill>
                          <a:schemeClr val="tx2"/>
                        </a:solidFill>
                        <a:latin typeface="Meiryo UI"/>
                        <a:ea typeface="Meiryo UI"/>
                        <a:cs typeface="Meiryo UI" panose="020B0604030504040204" pitchFamily="50" charset="-128"/>
                      </a:endParaRPr>
                    </a:p>
                    <a:p>
                      <a:pPr marL="182245" marR="0" lvl="0" indent="0" algn="just" defTabSz="914400">
                        <a:lnSpc>
                          <a:spcPct val="100000"/>
                        </a:lnSpc>
                        <a:spcBef>
                          <a:spcPts val="0"/>
                        </a:spcBef>
                        <a:spcAft>
                          <a:spcPts val="0"/>
                        </a:spcAft>
                        <a:buClrTx/>
                        <a:buSzTx/>
                        <a:buNone/>
                        <a:tabLst/>
                        <a:defRPr/>
                      </a:pPr>
                      <a:r>
                        <a:rPr lang="en-US" sz="800" b="0" i="0" u="none" strike="noStrike" noProof="0" dirty="0">
                          <a:latin typeface="+mn-lt"/>
                          <a:hlinkClick r:id="rId3"/>
                        </a:rPr>
                        <a:t>https://marketing.nikkei.co.jp/media/web/file/HTML5_billboard_guideline20200629.pdf</a:t>
                      </a:r>
                      <a:endParaRPr kumimoji="1" lang="en-US" dirty="0"/>
                    </a:p>
                  </a:txBody>
                  <a:tcPr marL="45720" marR="4572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33400">
                <a:tc vMerge="1">
                  <a:txBody>
                    <a:bodyPr/>
                    <a:lstStyle/>
                    <a:p>
                      <a:pPr algn="ctr"/>
                      <a:endParaRPr kumimoji="1" lang="en-US" altLang="ja-JP" sz="800" b="1">
                        <a:solidFill>
                          <a:srgbClr val="1E5780"/>
                        </a:solidFill>
                        <a:latin typeface="HGPｺﾞｼｯｸM" panose="020B0600000000000000" pitchFamily="50" charset="-128"/>
                        <a:ea typeface="HGPｺﾞｼｯｸM" panose="020B0600000000000000"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algn="l"/>
                      <a:r>
                        <a:rPr kumimoji="1" lang="zh-TW" altLang="en-US" sz="800" b="1" dirty="0">
                          <a:solidFill>
                            <a:srgbClr val="1E5780"/>
                          </a:solidFill>
                          <a:latin typeface="Meiryo UI"/>
                          <a:ea typeface="Meiryo UI"/>
                          <a:cs typeface="Meiryo UI" panose="020B0604030504040204" pitchFamily="50" charset="-128"/>
                        </a:rPr>
                        <a:t>（</a:t>
                      </a:r>
                      <a:r>
                        <a:rPr kumimoji="1" lang="en-US" altLang="ja-JP" sz="800" b="1" dirty="0">
                          <a:solidFill>
                            <a:srgbClr val="1E5780"/>
                          </a:solidFill>
                          <a:latin typeface="Meiryo UI"/>
                          <a:ea typeface="Meiryo UI"/>
                          <a:cs typeface="Meiryo UI" panose="020B0604030504040204" pitchFamily="50" charset="-128"/>
                        </a:rPr>
                        <a:t>2</a:t>
                      </a:r>
                      <a:r>
                        <a:rPr kumimoji="1" lang="zh-TW" altLang="en-US" sz="800" b="1" dirty="0">
                          <a:solidFill>
                            <a:srgbClr val="1E5780"/>
                          </a:solidFill>
                          <a:latin typeface="Meiryo UI"/>
                          <a:ea typeface="Meiryo UI"/>
                          <a:cs typeface="Meiryo UI" panose="020B0604030504040204" pitchFamily="50" charset="-128"/>
                        </a:rPr>
                        <a:t>）</a:t>
                      </a:r>
                      <a:r>
                        <a:rPr kumimoji="1" lang="ja-JP" altLang="en-US" sz="800" b="1" dirty="0">
                          <a:solidFill>
                            <a:srgbClr val="1E5780"/>
                          </a:solidFill>
                          <a:latin typeface="Meiryo UI"/>
                          <a:ea typeface="Meiryo UI"/>
                          <a:cs typeface="Meiryo UI" panose="020B0604030504040204" pitchFamily="50" charset="-128"/>
                        </a:rPr>
                        <a:t>収束時</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algn="ctr"/>
                      <a:r>
                        <a:rPr kumimoji="1" lang="en-US" altLang="ja-JP" sz="800" b="1" dirty="0">
                          <a:solidFill>
                            <a:srgbClr val="1E5780"/>
                          </a:solidFill>
                          <a:latin typeface="Meiryo UI"/>
                          <a:ea typeface="Meiryo UI"/>
                          <a:cs typeface="Meiryo UI" panose="020B0604030504040204" pitchFamily="50" charset="-128"/>
                        </a:rPr>
                        <a:t>970×90 pixel</a:t>
                      </a:r>
                      <a:endParaRPr kumimoji="1" lang="ja-JP" altLang="en-US" sz="800" b="1" dirty="0">
                        <a:solidFill>
                          <a:srgbClr val="1E5780"/>
                        </a:solidFill>
                        <a:latin typeface="Meiryo UI"/>
                        <a:ea typeface="Meiryo UI"/>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a:solidFill>
                            <a:srgbClr val="1E5780"/>
                          </a:solidFill>
                          <a:latin typeface="Meiryo UI"/>
                          <a:ea typeface="Meiryo UI"/>
                          <a:cs typeface="Meiryo UI" panose="020B0604030504040204" pitchFamily="50" charset="-128"/>
                        </a:rPr>
                        <a:t>-</a:t>
                      </a:r>
                      <a:endParaRPr kumimoji="1" lang="ja-JP" altLang="en-US" sz="800" b="1">
                        <a:solidFill>
                          <a:srgbClr val="1E5780"/>
                        </a:solidFill>
                        <a:latin typeface="Meiryo UI"/>
                        <a:ea typeface="Meiryo UI"/>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algn="ct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不可</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algn="ctr"/>
                      <a:r>
                        <a:rPr kumimoji="1" lang="en-US" altLang="ja-JP" sz="800" b="1" dirty="0">
                          <a:solidFill>
                            <a:srgbClr val="1E5780"/>
                          </a:solidFill>
                          <a:latin typeface="Meiryo UI"/>
                          <a:ea typeface="Meiryo UI"/>
                          <a:cs typeface="Meiryo UI" panose="020B0604030504040204" pitchFamily="50" charset="-128"/>
                        </a:rPr>
                        <a:t>-</a:t>
                      </a:r>
                      <a:endParaRPr kumimoji="1" lang="ja-JP" altLang="en-US" sz="800" b="1" dirty="0">
                        <a:solidFill>
                          <a:srgbClr val="1E5780"/>
                        </a:solidFill>
                        <a:latin typeface="Meiryo UI"/>
                        <a:ea typeface="Meiryo UI"/>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algn="ct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不可</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vMerge="1">
                  <a:txBody>
                    <a:bodyPr/>
                    <a:lstStyle/>
                    <a:p>
                      <a:endParaRPr kumimoji="1" lang="ja-JP" altLang="en-US" sz="800">
                        <a:latin typeface="HGPｺﾞｼｯｸM" panose="020B0600000000000000" pitchFamily="50" charset="-128"/>
                        <a:ea typeface="HGPｺﾞｼｯｸM" panose="020B0600000000000000"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17264">
                <a:tc rowSpan="3">
                  <a:txBody>
                    <a:bodyPr/>
                    <a:lstStyle/>
                    <a:p>
                      <a:pPr algn="ct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ビルボード動画</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algn="l"/>
                      <a:r>
                        <a:rPr kumimoji="1" lang="ja-JP" altLang="en-US" sz="800" b="1">
                          <a:solidFill>
                            <a:srgbClr val="1E5780"/>
                          </a:solidFill>
                          <a:latin typeface="Meiryo UI"/>
                          <a:ea typeface="Meiryo UI"/>
                          <a:cs typeface="Meiryo UI" panose="020B0604030504040204" pitchFamily="50" charset="-128"/>
                        </a:rPr>
                        <a:t>（</a:t>
                      </a:r>
                      <a:r>
                        <a:rPr kumimoji="1" lang="en-US" altLang="ja-JP" sz="800" b="1">
                          <a:solidFill>
                            <a:srgbClr val="1E5780"/>
                          </a:solidFill>
                          <a:latin typeface="Meiryo UI"/>
                          <a:ea typeface="Meiryo UI"/>
                          <a:cs typeface="Meiryo UI" panose="020B0604030504040204" pitchFamily="50" charset="-128"/>
                        </a:rPr>
                        <a:t>1</a:t>
                      </a:r>
                      <a:r>
                        <a:rPr kumimoji="1" lang="ja-JP" altLang="en-US" sz="800" b="1">
                          <a:solidFill>
                            <a:srgbClr val="1E5780"/>
                          </a:solidFill>
                          <a:latin typeface="Meiryo UI"/>
                          <a:ea typeface="Meiryo UI"/>
                          <a:cs typeface="Meiryo UI" panose="020B0604030504040204" pitchFamily="50" charset="-128"/>
                        </a:rPr>
                        <a:t>）展開時</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a:solidFill>
                            <a:srgbClr val="1E5780"/>
                          </a:solidFill>
                          <a:latin typeface="Meiryo UI"/>
                          <a:ea typeface="Meiryo UI"/>
                          <a:cs typeface="Meiryo UI" panose="020B0604030504040204" pitchFamily="50" charset="-128"/>
                        </a:rPr>
                        <a:t>970×400 pixel</a:t>
                      </a:r>
                      <a:endParaRPr kumimoji="1" lang="ja-JP" altLang="en-US" sz="800" b="1">
                        <a:solidFill>
                          <a:srgbClr val="1E5780"/>
                        </a:solidFill>
                        <a:latin typeface="Meiryo UI"/>
                        <a:ea typeface="Meiryo UI"/>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kumimoji="1" lang="ja-JP" altLang="en-US" sz="800" b="1" dirty="0">
                          <a:solidFill>
                            <a:srgbClr val="1E5780"/>
                          </a:solidFill>
                          <a:latin typeface="Meiryo UI"/>
                          <a:ea typeface="Meiryo UI"/>
                          <a:cs typeface="Meiryo UI" panose="020B0604030504040204" pitchFamily="50" charset="-128"/>
                        </a:rPr>
                        <a:t>動画　</a:t>
                      </a:r>
                      <a:r>
                        <a:rPr kumimoji="1" lang="en-US" altLang="ja-JP" sz="800" b="1" dirty="0">
                          <a:solidFill>
                            <a:srgbClr val="1E5780"/>
                          </a:solidFill>
                          <a:latin typeface="Meiryo UI"/>
                          <a:ea typeface="Meiryo UI"/>
                          <a:cs typeface="Meiryo UI" panose="020B0604030504040204" pitchFamily="50" charset="-128"/>
                        </a:rPr>
                        <a:t>MP4</a:t>
                      </a:r>
                      <a:r>
                        <a:rPr kumimoji="1" lang="ja-JP" altLang="en-US" sz="800" b="1" dirty="0">
                          <a:solidFill>
                            <a:srgbClr val="1E5780"/>
                          </a:solidFill>
                          <a:latin typeface="Meiryo UI"/>
                          <a:ea typeface="Meiryo UI"/>
                          <a:cs typeface="Meiryo UI" panose="020B0604030504040204" pitchFamily="50" charset="-128"/>
                        </a:rPr>
                        <a:t>　</a:t>
                      </a:r>
                      <a:r>
                        <a:rPr kumimoji="1" lang="en-US" altLang="ja-JP" sz="800" b="1" dirty="0">
                          <a:solidFill>
                            <a:srgbClr val="1E5780"/>
                          </a:solidFill>
                          <a:latin typeface="Meiryo UI"/>
                          <a:ea typeface="Meiryo UI"/>
                          <a:cs typeface="Meiryo UI" panose="020B0604030504040204" pitchFamily="50" charset="-128"/>
                        </a:rPr>
                        <a:t>4MB</a:t>
                      </a:r>
                      <a:r>
                        <a:rPr kumimoji="1" lang="ja-JP" altLang="en-US" sz="800" b="1" dirty="0">
                          <a:solidFill>
                            <a:srgbClr val="1E5780"/>
                          </a:solidFill>
                          <a:latin typeface="Meiryo UI"/>
                          <a:ea typeface="Meiryo UI"/>
                          <a:cs typeface="Meiryo UI" panose="020B0604030504040204" pitchFamily="50" charset="-128"/>
                        </a:rPr>
                        <a:t>以内</a:t>
                      </a:r>
                      <a:endParaRPr kumimoji="1" lang="en-US" altLang="ja-JP" sz="800" b="1" dirty="0">
                        <a:solidFill>
                          <a:srgbClr val="1E5780"/>
                        </a:solidFill>
                        <a:latin typeface="Meiryo UI"/>
                        <a:ea typeface="Meiryo UI"/>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動画画角</a:t>
                      </a:r>
                      <a:endParaRPr kumimoji="1"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1">
                          <a:solidFill>
                            <a:srgbClr val="1E5780"/>
                          </a:solidFill>
                          <a:latin typeface="Meiryo UI"/>
                          <a:ea typeface="Meiryo UI"/>
                          <a:cs typeface="Meiryo UI" panose="020B0604030504040204" pitchFamily="50" charset="-128"/>
                        </a:rPr>
                        <a:t>16:9</a:t>
                      </a:r>
                      <a:endParaRPr kumimoji="1" lang="ja-JP" altLang="en-US" sz="800" b="1">
                        <a:solidFill>
                          <a:srgbClr val="1E5780"/>
                        </a:solidFill>
                        <a:latin typeface="Meiryo UI"/>
                        <a:ea typeface="Meiryo UI"/>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可</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kumimoji="1" lang="en-US" altLang="ja-JP" sz="800" b="1" dirty="0">
                          <a:solidFill>
                            <a:srgbClr val="1E5780"/>
                          </a:solidFill>
                          <a:latin typeface="Meiryo UI"/>
                          <a:ea typeface="Meiryo UI"/>
                          <a:cs typeface="Meiryo UI" panose="020B0604030504040204" pitchFamily="50" charset="-128"/>
                        </a:rPr>
                        <a:t>30</a:t>
                      </a:r>
                      <a:r>
                        <a:rPr kumimoji="1" lang="ja-JP" altLang="en-US" sz="800" b="1" dirty="0">
                          <a:solidFill>
                            <a:srgbClr val="1E5780"/>
                          </a:solidFill>
                          <a:latin typeface="Meiryo UI"/>
                          <a:ea typeface="Meiryo UI"/>
                          <a:cs typeface="Meiryo UI" panose="020B0604030504040204" pitchFamily="50" charset="-128"/>
                        </a:rPr>
                        <a:t>秒以内停止</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不可</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rowSpan="3">
                  <a:txBody>
                    <a:bodyPr/>
                    <a:lstStyle/>
                    <a:p>
                      <a:pPr marL="180975" marR="0" lvl="0" indent="-180975" algn="l" defTabSz="914400" rtl="0" eaLnBrk="1" fontAlgn="base" latinLnBrk="0" hangingPunct="1">
                        <a:lnSpc>
                          <a:spcPct val="100000"/>
                        </a:lnSpc>
                        <a:spcBef>
                          <a:spcPct val="0"/>
                        </a:spcBef>
                        <a:spcAft>
                          <a:spcPct val="0"/>
                        </a:spcAft>
                        <a:buClrTx/>
                        <a:buSzTx/>
                        <a:buFontTx/>
                        <a:buNone/>
                        <a:tabLst/>
                        <a:defRPr/>
                      </a:pPr>
                      <a:r>
                        <a:rPr kumimoji="0" lang="en-US" altLang="ja-JP" sz="800" dirty="0">
                          <a:solidFill>
                            <a:schemeClr val="tx2"/>
                          </a:solidFill>
                          <a:latin typeface="Meiryo UI"/>
                          <a:ea typeface="Meiryo UI"/>
                          <a:cs typeface="Meiryo UI" panose="020B0604030504040204" pitchFamily="50" charset="-128"/>
                        </a:rPr>
                        <a:t>※</a:t>
                      </a:r>
                      <a:r>
                        <a:rPr kumimoji="0" lang="ja-JP" altLang="en-US" sz="800" dirty="0">
                          <a:solidFill>
                            <a:schemeClr val="tx2"/>
                          </a:solidFill>
                          <a:latin typeface="Meiryo UI"/>
                          <a:ea typeface="Meiryo UI"/>
                          <a:cs typeface="Meiryo UI" panose="020B0604030504040204" pitchFamily="50" charset="-128"/>
                        </a:rPr>
                        <a:t>　展開時は上部に「</a:t>
                      </a:r>
                      <a:r>
                        <a:rPr kumimoji="0" lang="en-US" altLang="ja-JP" sz="800" dirty="0">
                          <a:solidFill>
                            <a:schemeClr val="tx2"/>
                          </a:solidFill>
                          <a:latin typeface="Meiryo UI"/>
                          <a:ea typeface="Meiryo UI"/>
                          <a:cs typeface="Meiryo UI" panose="020B0604030504040204" pitchFamily="50" charset="-128"/>
                        </a:rPr>
                        <a:t>Close</a:t>
                      </a:r>
                      <a:r>
                        <a:rPr kumimoji="0" lang="ja-JP" altLang="en-US" sz="800" dirty="0">
                          <a:solidFill>
                            <a:schemeClr val="tx2"/>
                          </a:solidFill>
                          <a:latin typeface="Meiryo UI"/>
                          <a:ea typeface="Meiryo UI"/>
                          <a:cs typeface="Meiryo UI" panose="020B0604030504040204" pitchFamily="50" charset="-128"/>
                        </a:rPr>
                        <a:t>」のボタンを配置します。</a:t>
                      </a:r>
                      <a:endParaRPr kumimoji="0" lang="en-US" altLang="ja-JP" sz="800" dirty="0">
                        <a:solidFill>
                          <a:schemeClr val="tx2"/>
                        </a:solidFill>
                        <a:latin typeface="Meiryo UI"/>
                        <a:ea typeface="Meiryo UI"/>
                        <a:cs typeface="Meiryo UI" panose="020B0604030504040204" pitchFamily="50" charset="-128"/>
                      </a:endParaRPr>
                    </a:p>
                    <a:p>
                      <a:pPr marL="180975" indent="-180975" fontAlgn="base">
                        <a:spcBef>
                          <a:spcPct val="0"/>
                        </a:spcBef>
                        <a:spcAft>
                          <a:spcPct val="0"/>
                        </a:spcAft>
                      </a:pPr>
                      <a:r>
                        <a:rPr kumimoji="0" lang="en-US" altLang="ja-JP" sz="800" dirty="0">
                          <a:solidFill>
                            <a:schemeClr val="tx2"/>
                          </a:solidFill>
                          <a:latin typeface="Meiryo UI"/>
                          <a:ea typeface="Meiryo UI"/>
                          <a:cs typeface="Meiryo UI" panose="020B0604030504040204" pitchFamily="50" charset="-128"/>
                        </a:rPr>
                        <a:t>※	</a:t>
                      </a:r>
                      <a:r>
                        <a:rPr kumimoji="0" lang="ja-JP" altLang="en-US" sz="800" dirty="0">
                          <a:solidFill>
                            <a:schemeClr val="tx2"/>
                          </a:solidFill>
                          <a:latin typeface="Meiryo UI"/>
                          <a:ea typeface="Meiryo UI"/>
                          <a:cs typeface="Meiryo UI" panose="020B0604030504040204" pitchFamily="50" charset="-128"/>
                        </a:rPr>
                        <a:t>ユーザーが「</a:t>
                      </a:r>
                      <a:r>
                        <a:rPr kumimoji="0" lang="en-US" altLang="ja-JP" sz="800" dirty="0">
                          <a:solidFill>
                            <a:schemeClr val="tx2"/>
                          </a:solidFill>
                          <a:latin typeface="Meiryo UI"/>
                          <a:ea typeface="Meiryo UI"/>
                          <a:cs typeface="Meiryo UI" panose="020B0604030504040204" pitchFamily="50" charset="-128"/>
                        </a:rPr>
                        <a:t>Close</a:t>
                      </a:r>
                      <a:r>
                        <a:rPr kumimoji="0" lang="ja-JP" altLang="en-US" sz="800" dirty="0">
                          <a:solidFill>
                            <a:schemeClr val="tx2"/>
                          </a:solidFill>
                          <a:latin typeface="Meiryo UI"/>
                          <a:ea typeface="Meiryo UI"/>
                          <a:cs typeface="Meiryo UI" panose="020B0604030504040204" pitchFamily="50" charset="-128"/>
                        </a:rPr>
                        <a:t>」ボタンを押した時点で収束します。</a:t>
                      </a:r>
                      <a:endParaRPr kumimoji="0" lang="en-US" altLang="ja-JP" sz="800" dirty="0">
                        <a:solidFill>
                          <a:schemeClr val="tx2"/>
                        </a:solidFill>
                        <a:latin typeface="Meiryo UI"/>
                        <a:ea typeface="Meiryo UI"/>
                        <a:cs typeface="Meiryo UI" panose="020B0604030504040204" pitchFamily="50" charset="-128"/>
                      </a:endParaRPr>
                    </a:p>
                    <a:p>
                      <a:pPr marL="180975" marR="0" lvl="0" indent="-180975" algn="l" defTabSz="914400" rtl="0" eaLnBrk="1" fontAlgn="base" latinLnBrk="0" hangingPunct="1">
                        <a:lnSpc>
                          <a:spcPct val="100000"/>
                        </a:lnSpc>
                        <a:spcBef>
                          <a:spcPct val="0"/>
                        </a:spcBef>
                        <a:spcAft>
                          <a:spcPct val="0"/>
                        </a:spcAft>
                        <a:buClrTx/>
                        <a:buSzTx/>
                        <a:buFontTx/>
                        <a:buNone/>
                        <a:tabLst/>
                        <a:defRPr/>
                      </a:pPr>
                      <a:r>
                        <a:rPr kumimoji="0" lang="en-US" altLang="ja-JP" sz="800" dirty="0">
                          <a:solidFill>
                            <a:schemeClr val="tx2"/>
                          </a:solidFill>
                          <a:latin typeface="Meiryo UI"/>
                          <a:ea typeface="Meiryo UI"/>
                          <a:cs typeface="Meiryo UI" panose="020B0604030504040204" pitchFamily="50" charset="-128"/>
                        </a:rPr>
                        <a:t>※</a:t>
                      </a:r>
                      <a:r>
                        <a:rPr kumimoji="0" lang="ja-JP" altLang="en-US" sz="800" dirty="0">
                          <a:solidFill>
                            <a:schemeClr val="tx2"/>
                          </a:solidFill>
                          <a:latin typeface="Meiryo UI"/>
                          <a:ea typeface="Meiryo UI"/>
                          <a:cs typeface="Meiryo UI" panose="020B0604030504040204" pitchFamily="50" charset="-128"/>
                        </a:rPr>
                        <a:t>　サイドパネルは任意です。入稿無しの場合はブラックパネルが表示されます。</a:t>
                      </a:r>
                      <a:endParaRPr kumimoji="0" lang="en-US" altLang="ja-JP" sz="800" dirty="0">
                        <a:solidFill>
                          <a:schemeClr val="tx2"/>
                        </a:solidFill>
                        <a:latin typeface="Meiryo UI"/>
                        <a:ea typeface="Meiryo UI"/>
                        <a:cs typeface="Meiryo UI" panose="020B0604030504040204" pitchFamily="50" charset="-128"/>
                      </a:endParaRPr>
                    </a:p>
                    <a:p>
                      <a:pPr marL="180975" marR="0" lvl="0" indent="-180975" algn="l" defTabSz="914400" rtl="0" eaLnBrk="1" fontAlgn="base" latinLnBrk="0" hangingPunct="1">
                        <a:lnSpc>
                          <a:spcPct val="100000"/>
                        </a:lnSpc>
                        <a:spcBef>
                          <a:spcPct val="0"/>
                        </a:spcBef>
                        <a:spcAft>
                          <a:spcPct val="0"/>
                        </a:spcAft>
                        <a:buClrTx/>
                        <a:buSzTx/>
                        <a:buFontTx/>
                        <a:buNone/>
                        <a:tabLst/>
                        <a:defRPr/>
                      </a:pPr>
                      <a:r>
                        <a:rPr kumimoji="0" lang="en-US" altLang="ja-JP" sz="800" b="0" dirty="0">
                          <a:solidFill>
                            <a:schemeClr val="tx2"/>
                          </a:solidFill>
                          <a:latin typeface="Meiryo UI"/>
                          <a:ea typeface="Meiryo UI"/>
                          <a:cs typeface="Meiryo UI" panose="020B0604030504040204" pitchFamily="50" charset="-128"/>
                        </a:rPr>
                        <a:t>※</a:t>
                      </a:r>
                      <a:r>
                        <a:rPr kumimoji="0" lang="ja-JP" altLang="en-US" sz="800" b="0" dirty="0">
                          <a:solidFill>
                            <a:schemeClr val="tx2"/>
                          </a:solidFill>
                          <a:latin typeface="Meiryo UI"/>
                          <a:ea typeface="Meiryo UI"/>
                          <a:cs typeface="Meiryo UI" panose="020B0604030504040204" pitchFamily="50" charset="-128"/>
                        </a:rPr>
                        <a:t>　</a:t>
                      </a:r>
                      <a:r>
                        <a:rPr kumimoji="1" lang="en-US" altLang="ja-JP" sz="800" b="0" dirty="0">
                          <a:solidFill>
                            <a:schemeClr val="tx2"/>
                          </a:solidFill>
                          <a:latin typeface="Meiryo UI"/>
                          <a:ea typeface="Meiryo UI"/>
                          <a:cs typeface="Meiryo UI" panose="020B0604030504040204" pitchFamily="50" charset="-128"/>
                        </a:rPr>
                        <a:t>VPAID</a:t>
                      </a:r>
                      <a:r>
                        <a:rPr kumimoji="1" lang="ja-JP" altLang="en-US" sz="800" b="0" dirty="0">
                          <a:solidFill>
                            <a:schemeClr val="tx2"/>
                          </a:solidFill>
                          <a:latin typeface="Meiryo UI"/>
                          <a:ea typeface="Meiryo UI"/>
                          <a:cs typeface="Meiryo UI" panose="020B0604030504040204" pitchFamily="50" charset="-128"/>
                        </a:rPr>
                        <a:t>配信はお受けできません。</a:t>
                      </a:r>
                      <a:endParaRPr kumimoji="1" lang="en-US" altLang="ja-JP" sz="800" b="0" dirty="0">
                        <a:solidFill>
                          <a:schemeClr val="tx2"/>
                        </a:solidFill>
                        <a:latin typeface="Meiryo UI"/>
                        <a:ea typeface="Meiryo UI"/>
                        <a:cs typeface="Meiryo UI" panose="020B0604030504040204" pitchFamily="50" charset="-128"/>
                      </a:endParaRPr>
                    </a:p>
                  </a:txBody>
                  <a:tcPr marL="45720" marR="4572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17264">
                <a:tc vMerge="1">
                  <a:txBody>
                    <a:bodyPr/>
                    <a:lstStyle/>
                    <a:p>
                      <a:endParaRPr kumimoji="1" lang="ja-JP" altLang="en-US" sz="900">
                        <a:latin typeface="ＭＳ ゴシック" panose="020B0609070205080204" pitchFamily="49" charset="-128"/>
                        <a:ea typeface="ＭＳ ゴシック" panose="020B0609070205080204" pitchFamily="49" charset="-128"/>
                      </a:endParaRPr>
                    </a:p>
                  </a:txBody>
                  <a:tcPr>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C5D0DF"/>
                    </a:solidFill>
                  </a:tcPr>
                </a:tc>
                <a:tc>
                  <a:txBody>
                    <a:bodyPr/>
                    <a:lstStyle/>
                    <a:p>
                      <a:pPr algn="l"/>
                      <a:r>
                        <a:rPr kumimoji="1" lang="zh-TW" altLang="en-US" sz="800" b="1" dirty="0">
                          <a:solidFill>
                            <a:srgbClr val="1E5780"/>
                          </a:solidFill>
                          <a:latin typeface="Meiryo UI"/>
                          <a:ea typeface="Meiryo UI"/>
                          <a:cs typeface="Meiryo UI" panose="020B0604030504040204" pitchFamily="50" charset="-128"/>
                        </a:rPr>
                        <a:t>（</a:t>
                      </a:r>
                      <a:r>
                        <a:rPr kumimoji="1" lang="en-US" altLang="ja-JP" sz="800" b="1" dirty="0">
                          <a:solidFill>
                            <a:srgbClr val="1E5780"/>
                          </a:solidFill>
                          <a:latin typeface="Meiryo UI"/>
                          <a:ea typeface="Meiryo UI"/>
                          <a:cs typeface="Meiryo UI" panose="020B0604030504040204" pitchFamily="50" charset="-128"/>
                        </a:rPr>
                        <a:t>2</a:t>
                      </a:r>
                      <a:r>
                        <a:rPr kumimoji="1" lang="zh-TW" altLang="en-US" sz="800" b="1" dirty="0">
                          <a:solidFill>
                            <a:srgbClr val="1E5780"/>
                          </a:solidFill>
                          <a:latin typeface="Meiryo UI"/>
                          <a:ea typeface="Meiryo UI"/>
                          <a:cs typeface="Meiryo UI" panose="020B0604030504040204" pitchFamily="50" charset="-128"/>
                        </a:rPr>
                        <a:t>）</a:t>
                      </a:r>
                      <a:r>
                        <a:rPr kumimoji="1" lang="ja-JP" altLang="en-US" sz="800" b="1" dirty="0">
                          <a:solidFill>
                            <a:srgbClr val="1E5780"/>
                          </a:solidFill>
                          <a:latin typeface="Meiryo UI"/>
                          <a:ea typeface="Meiryo UI"/>
                          <a:cs typeface="Meiryo UI" panose="020B0604030504040204" pitchFamily="50" charset="-128"/>
                        </a:rPr>
                        <a:t>収束時</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1E6EF"/>
                    </a:solidFill>
                  </a:tcPr>
                </a:tc>
                <a:tc>
                  <a:txBody>
                    <a:bodyPr/>
                    <a:lstStyle/>
                    <a:p>
                      <a:pPr algn="ctr"/>
                      <a:r>
                        <a:rPr kumimoji="1" lang="en-US" altLang="ja-JP" sz="800" b="1" dirty="0">
                          <a:solidFill>
                            <a:srgbClr val="1E5780"/>
                          </a:solidFill>
                          <a:latin typeface="Meiryo UI"/>
                          <a:ea typeface="Meiryo UI"/>
                          <a:cs typeface="Meiryo UI" panose="020B0604030504040204" pitchFamily="50" charset="-128"/>
                        </a:rPr>
                        <a:t>970×20 pixel</a:t>
                      </a:r>
                      <a:endParaRPr kumimoji="1" lang="ja-JP" altLang="en-US" sz="800" b="1" dirty="0">
                        <a:solidFill>
                          <a:srgbClr val="1E5780"/>
                        </a:solidFill>
                        <a:latin typeface="Meiryo UI"/>
                        <a:ea typeface="Meiryo UI"/>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1E6E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rgbClr val="1E5780"/>
                          </a:solidFill>
                          <a:latin typeface="Meiryo UI"/>
                          <a:ea typeface="Meiryo UI"/>
                          <a:cs typeface="Meiryo UI" panose="020B0604030504040204" pitchFamily="50" charset="-128"/>
                        </a:rPr>
                        <a:t>GIF/JPEG/PNG 20KB</a:t>
                      </a:r>
                      <a:r>
                        <a:rPr kumimoji="1" lang="ja-JP" altLang="en-US" sz="800" b="1" dirty="0">
                          <a:solidFill>
                            <a:srgbClr val="1E5780"/>
                          </a:solidFill>
                          <a:latin typeface="Meiryo UI"/>
                          <a:ea typeface="Meiryo UI"/>
                          <a:cs typeface="Meiryo UI" panose="020B0604030504040204" pitchFamily="50" charset="-128"/>
                        </a:rPr>
                        <a:t>以内</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1E6E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a:solidFill>
                            <a:srgbClr val="1E5780"/>
                          </a:solidFill>
                          <a:latin typeface="Meiryo UI"/>
                          <a:ea typeface="Meiryo UI"/>
                          <a:cs typeface="Meiryo UI" panose="020B0604030504040204" pitchFamily="50" charset="-128"/>
                        </a:rPr>
                        <a:t>-</a:t>
                      </a:r>
                      <a:endParaRPr kumimoji="1" lang="ja-JP" altLang="en-US" sz="800" b="1">
                        <a:solidFill>
                          <a:srgbClr val="1E5780"/>
                        </a:solidFill>
                        <a:latin typeface="Meiryo UI"/>
                        <a:ea typeface="Meiryo UI"/>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1E6EF"/>
                    </a:solidFill>
                  </a:tcPr>
                </a:tc>
                <a:tc>
                  <a:txBody>
                    <a:bodyPr/>
                    <a:lstStyle/>
                    <a:p>
                      <a:pPr algn="ct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不可</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1E6EF"/>
                    </a:solidFill>
                  </a:tcPr>
                </a:tc>
                <a:tc>
                  <a:txBody>
                    <a:bodyPr/>
                    <a:lstStyle/>
                    <a:p>
                      <a:pPr algn="ctr"/>
                      <a:r>
                        <a:rPr kumimoji="1" lang="en-US" altLang="ja-JP" sz="800" b="1" dirty="0">
                          <a:solidFill>
                            <a:srgbClr val="1E5780"/>
                          </a:solidFill>
                          <a:latin typeface="Meiryo UI"/>
                          <a:ea typeface="Meiryo UI"/>
                          <a:cs typeface="Meiryo UI" panose="020B0604030504040204" pitchFamily="50" charset="-128"/>
                        </a:rPr>
                        <a:t>-</a:t>
                      </a:r>
                      <a:endParaRPr kumimoji="1" lang="ja-JP" altLang="en-US" sz="800" b="1" dirty="0">
                        <a:solidFill>
                          <a:srgbClr val="1E5780"/>
                        </a:solidFill>
                        <a:latin typeface="Meiryo UI"/>
                        <a:ea typeface="Meiryo UI"/>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1E6EF"/>
                    </a:solidFill>
                  </a:tcPr>
                </a:tc>
                <a:tc>
                  <a:txBody>
                    <a:bodyPr/>
                    <a:lstStyle/>
                    <a:p>
                      <a:pPr algn="ct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不可</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1E6EF"/>
                    </a:solidFill>
                  </a:tcPr>
                </a:tc>
                <a:tc vMerge="1">
                  <a:txBody>
                    <a:bodyPr/>
                    <a:lstStyle/>
                    <a:p>
                      <a:endParaRPr kumimoji="1" lang="ja-JP" altLang="en-US" sz="900">
                        <a:latin typeface="ＭＳ ゴシック" panose="020B0609070205080204" pitchFamily="49" charset="-128"/>
                        <a:ea typeface="ＭＳ ゴシック" panose="020B0609070205080204" pitchFamily="49" charset="-128"/>
                      </a:endParaRPr>
                    </a:p>
                  </a:txBody>
                  <a:tcPr>
                    <a:lnL w="19050" cap="flat" cmpd="sng" algn="ctr">
                      <a:solidFill>
                        <a:schemeClr val="tx2"/>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17264">
                <a:tc vMerge="1">
                  <a:txBody>
                    <a:bodyPr/>
                    <a:lstStyle/>
                    <a:p>
                      <a:endParaRPr kumimoji="1" lang="ja-JP" altLang="en-US" sz="900">
                        <a:latin typeface="ＭＳ ゴシック" panose="020B0609070205080204" pitchFamily="49" charset="-128"/>
                        <a:ea typeface="ＭＳ ゴシック" panose="020B0609070205080204" pitchFamily="49" charset="-128"/>
                      </a:endParaRPr>
                    </a:p>
                  </a:txBody>
                  <a:tcPr>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C5D0DF"/>
                    </a:solidFill>
                  </a:tcPr>
                </a:tc>
                <a:tc>
                  <a:txBody>
                    <a:bodyPr/>
                    <a:lstStyle/>
                    <a:p>
                      <a:pPr algn="l"/>
                      <a:r>
                        <a:rPr kumimoji="1" lang="ja-JP" altLang="en-US" sz="800" b="1">
                          <a:solidFill>
                            <a:srgbClr val="1E5780"/>
                          </a:solidFill>
                          <a:latin typeface="Meiryo UI"/>
                          <a:ea typeface="Meiryo UI"/>
                          <a:cs typeface="Meiryo UI" panose="020B0604030504040204" pitchFamily="50" charset="-128"/>
                        </a:rPr>
                        <a:t>（</a:t>
                      </a:r>
                      <a:r>
                        <a:rPr kumimoji="1" lang="en-US" altLang="ja-JP" sz="800" b="1">
                          <a:solidFill>
                            <a:srgbClr val="1E5780"/>
                          </a:solidFill>
                          <a:latin typeface="Meiryo UI"/>
                          <a:ea typeface="Meiryo UI"/>
                          <a:cs typeface="Meiryo UI" panose="020B0604030504040204" pitchFamily="50" charset="-128"/>
                        </a:rPr>
                        <a:t>3</a:t>
                      </a:r>
                      <a:r>
                        <a:rPr kumimoji="1" lang="ja-JP" altLang="en-US" sz="800" b="1">
                          <a:solidFill>
                            <a:srgbClr val="1E5780"/>
                          </a:solidFill>
                          <a:latin typeface="Meiryo UI"/>
                          <a:ea typeface="Meiryo UI"/>
                          <a:cs typeface="Meiryo UI" panose="020B0604030504040204" pitchFamily="50" charset="-128"/>
                        </a:rPr>
                        <a:t>）サイドパネル</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algn="ctr"/>
                      <a:r>
                        <a:rPr kumimoji="1" lang="en-US" altLang="ja-JP" sz="800" b="1">
                          <a:solidFill>
                            <a:srgbClr val="1E5780"/>
                          </a:solidFill>
                          <a:latin typeface="Meiryo UI"/>
                          <a:ea typeface="Meiryo UI"/>
                          <a:cs typeface="Meiryo UI" panose="020B0604030504040204" pitchFamily="50" charset="-128"/>
                        </a:rPr>
                        <a:t>130×400 pixel</a:t>
                      </a:r>
                    </a:p>
                    <a:p>
                      <a:pPr algn="ct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（左右とも）</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indent="0" algn="ctr" rtl="0" eaLnBrk="1" fontAlgn="auto" latinLnBrk="0" hangingPunct="1">
                        <a:lnSpc>
                          <a:spcPct val="100000"/>
                        </a:lnSpc>
                        <a:spcBef>
                          <a:spcPts val="0"/>
                        </a:spcBef>
                        <a:spcAft>
                          <a:spcPts val="0"/>
                        </a:spcAft>
                        <a:buFontTx/>
                        <a:buNone/>
                      </a:pPr>
                      <a:r>
                        <a:rPr kumimoji="1" lang="en-US" altLang="ja-JP" sz="800" b="1" dirty="0">
                          <a:solidFill>
                            <a:srgbClr val="1E5780"/>
                          </a:solidFill>
                          <a:latin typeface="Meiryo UI"/>
                          <a:ea typeface="Meiryo UI"/>
                          <a:cs typeface="Meiryo UI" panose="020B0604030504040204" pitchFamily="50" charset="-128"/>
                        </a:rPr>
                        <a:t>GIF/JPEG/PNG</a:t>
                      </a:r>
                      <a:r>
                        <a:rPr lang="en-US" altLang="ja-JP" sz="800" b="1" dirty="0">
                          <a:solidFill>
                            <a:srgbClr val="1E5780"/>
                          </a:solidFill>
                          <a:latin typeface="Meiryo UI"/>
                          <a:ea typeface="Meiryo UI"/>
                          <a:cs typeface="Meiryo UI" panose="020B0604030504040204" pitchFamily="50" charset="-128"/>
                        </a:rPr>
                        <a:t> </a:t>
                      </a:r>
                      <a:endPar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rgbClr val="1E5780"/>
                          </a:solidFill>
                          <a:latin typeface="Meiryo UI"/>
                          <a:ea typeface="Meiryo UI"/>
                          <a:cs typeface="Meiryo UI" panose="020B0604030504040204" pitchFamily="50" charset="-128"/>
                        </a:rPr>
                        <a:t>120KB</a:t>
                      </a:r>
                      <a:r>
                        <a:rPr kumimoji="1" lang="ja-JP" altLang="en-US" sz="800" b="1" dirty="0">
                          <a:solidFill>
                            <a:srgbClr val="1E5780"/>
                          </a:solidFill>
                          <a:latin typeface="Meiryo UI"/>
                          <a:ea typeface="Meiryo UI"/>
                          <a:cs typeface="Meiryo UI" panose="020B0604030504040204" pitchFamily="50" charset="-128"/>
                        </a:rPr>
                        <a:t>以内（左右それぞれ）</a:t>
                      </a:r>
                      <a:endParaRPr kumimoji="1" lang="en-US" altLang="ja-JP" sz="1800" b="0" dirty="0">
                        <a:solidFill>
                          <a:srgbClr val="1E5780"/>
                        </a:solidFill>
                        <a:latin typeface="Meiryo UI"/>
                        <a:ea typeface="Meiryo UI"/>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a:solidFill>
                            <a:srgbClr val="1E5780"/>
                          </a:solidFill>
                          <a:latin typeface="Meiryo UI"/>
                          <a:ea typeface="Meiryo UI"/>
                          <a:cs typeface="Meiryo UI" panose="020B0604030504040204" pitchFamily="50" charset="-128"/>
                        </a:rPr>
                        <a:t>-</a:t>
                      </a:r>
                      <a:endParaRPr kumimoji="1" lang="ja-JP" altLang="en-US" sz="800" b="1">
                        <a:solidFill>
                          <a:srgbClr val="1E5780"/>
                        </a:solidFill>
                        <a:latin typeface="Meiryo UI"/>
                        <a:ea typeface="Meiryo UI"/>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不可</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a:solidFill>
                            <a:srgbClr val="1E5780"/>
                          </a:solidFill>
                          <a:latin typeface="Meiryo UI"/>
                          <a:ea typeface="Meiryo UI"/>
                          <a:cs typeface="Meiryo UI" panose="020B0604030504040204" pitchFamily="50" charset="-128"/>
                        </a:rPr>
                        <a:t>-</a:t>
                      </a:r>
                      <a:endParaRPr kumimoji="1" lang="ja-JP" altLang="en-US" sz="800" b="1">
                        <a:solidFill>
                          <a:srgbClr val="1E5780"/>
                        </a:solidFill>
                        <a:latin typeface="Meiryo UI"/>
                        <a:ea typeface="Meiryo UI"/>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algn="ct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不可</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vMerge="1">
                  <a:txBody>
                    <a:bodyPr/>
                    <a:lstStyle/>
                    <a:p>
                      <a:endParaRPr kumimoji="1" lang="ja-JP" altLang="en-US" sz="800" b="0">
                        <a:latin typeface="HGPｺﾞｼｯｸM" panose="020B0600000000000000" pitchFamily="50" charset="-128"/>
                        <a:ea typeface="HGPｺﾞｼｯｸM" panose="020B0600000000000000" pitchFamily="50" charset="-128"/>
                      </a:endParaRPr>
                    </a:p>
                  </a:txBody>
                  <a:tcPr marL="36000" marR="36000" marT="36000" marB="3600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1E6EF"/>
                    </a:solidFill>
                  </a:tcPr>
                </a:tc>
                <a:extLst>
                  <a:ext uri="{0D108BD9-81ED-4DB2-BD59-A6C34878D82A}">
                    <a16:rowId xmlns:a16="http://schemas.microsoft.com/office/drawing/2014/main" val="10006"/>
                  </a:ext>
                </a:extLst>
              </a:tr>
              <a:tr h="417264">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レクタングル動画</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algn="l"/>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　レクタングル枠</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a:solidFill>
                            <a:srgbClr val="1E5780"/>
                          </a:solidFill>
                          <a:latin typeface="Meiryo UI"/>
                          <a:ea typeface="Meiryo UI"/>
                          <a:cs typeface="Meiryo UI" panose="020B0604030504040204" pitchFamily="50" charset="-128"/>
                        </a:rPr>
                        <a:t>300×250 pixel</a:t>
                      </a:r>
                      <a:endParaRPr kumimoji="1" lang="ja-JP" altLang="en-US" sz="800" b="1">
                        <a:solidFill>
                          <a:srgbClr val="1E5780"/>
                        </a:solidFill>
                        <a:latin typeface="Meiryo UI"/>
                        <a:ea typeface="Meiryo UI"/>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l" rtl="0" eaLnBrk="1" fontAlgn="auto" latinLnBrk="0" hangingPunct="1">
                        <a:lnSpc>
                          <a:spcPct val="100000"/>
                        </a:lnSpc>
                        <a:spcBef>
                          <a:spcPts val="0"/>
                        </a:spcBef>
                        <a:spcAft>
                          <a:spcPts val="0"/>
                        </a:spcAft>
                        <a:buFontTx/>
                        <a:buNone/>
                      </a:pPr>
                      <a:r>
                        <a:rPr lang="ja-JP" altLang="en-US" sz="800" b="1" dirty="0">
                          <a:solidFill>
                            <a:srgbClr val="1E5780"/>
                          </a:solidFill>
                          <a:latin typeface="Meiryo UI"/>
                          <a:ea typeface="Meiryo UI"/>
                          <a:cs typeface="Meiryo UI" panose="020B0604030504040204" pitchFamily="50" charset="-128"/>
                        </a:rPr>
                        <a:t> </a:t>
                      </a:r>
                      <a:r>
                        <a:rPr kumimoji="1" lang="ja-JP" altLang="en-US" sz="800" b="1" dirty="0">
                          <a:solidFill>
                            <a:srgbClr val="1E5780"/>
                          </a:solidFill>
                          <a:latin typeface="Meiryo UI"/>
                          <a:ea typeface="Meiryo UI"/>
                          <a:cs typeface="Meiryo UI" panose="020B0604030504040204" pitchFamily="50" charset="-128"/>
                        </a:rPr>
                        <a:t>動画：</a:t>
                      </a:r>
                      <a:r>
                        <a:rPr kumimoji="1" lang="en-US" altLang="ja-JP" sz="800" b="1" dirty="0">
                          <a:solidFill>
                            <a:srgbClr val="1E5780"/>
                          </a:solidFill>
                          <a:latin typeface="Meiryo UI"/>
                          <a:ea typeface="Meiryo UI"/>
                          <a:cs typeface="Meiryo UI" panose="020B0604030504040204" pitchFamily="50" charset="-128"/>
                        </a:rPr>
                        <a:t>MP4,MOV,WEBM,OGV</a:t>
                      </a:r>
                    </a:p>
                    <a:p>
                      <a:pPr marL="0" marR="0" indent="0" algn="l" rtl="0" eaLnBrk="1" fontAlgn="auto" latinLnBrk="0" hangingPunct="1">
                        <a:lnSpc>
                          <a:spcPct val="100000"/>
                        </a:lnSpc>
                        <a:spcBef>
                          <a:spcPts val="0"/>
                        </a:spcBef>
                        <a:spcAft>
                          <a:spcPts val="0"/>
                        </a:spcAft>
                        <a:buFontTx/>
                        <a:buNone/>
                      </a:pPr>
                      <a:r>
                        <a:rPr lang="en-US" altLang="ja-JP" sz="800" b="1" baseline="0" dirty="0">
                          <a:solidFill>
                            <a:srgbClr val="1E5780"/>
                          </a:solidFill>
                          <a:latin typeface="Meiryo UI"/>
                          <a:ea typeface="Meiryo UI"/>
                          <a:cs typeface="Meiryo UI" panose="020B0604030504040204" pitchFamily="50" charset="-128"/>
                        </a:rPr>
                        <a:t> </a:t>
                      </a:r>
                      <a:r>
                        <a:rPr kumimoji="1" lang="ja-JP" altLang="en-US" sz="800" b="1" dirty="0">
                          <a:solidFill>
                            <a:srgbClr val="1E5780"/>
                          </a:solidFill>
                          <a:latin typeface="Meiryo UI"/>
                          <a:ea typeface="Meiryo UI"/>
                          <a:cs typeface="Meiryo UI" panose="020B0604030504040204" pitchFamily="50" charset="-128"/>
                        </a:rPr>
                        <a:t>容量</a:t>
                      </a:r>
                      <a:r>
                        <a:rPr kumimoji="1" lang="en-US" altLang="ja-JP" sz="800" b="1" dirty="0">
                          <a:solidFill>
                            <a:srgbClr val="1E5780"/>
                          </a:solidFill>
                          <a:latin typeface="Meiryo UI"/>
                          <a:ea typeface="Meiryo UI"/>
                          <a:cs typeface="Meiryo UI" panose="020B0604030504040204" pitchFamily="50" charset="-128"/>
                        </a:rPr>
                        <a:t> :4MB</a:t>
                      </a:r>
                      <a:r>
                        <a:rPr kumimoji="1" lang="ja-JP" altLang="en-US" sz="800" b="1" dirty="0">
                          <a:solidFill>
                            <a:srgbClr val="1E5780"/>
                          </a:solidFill>
                          <a:latin typeface="Meiryo UI"/>
                          <a:ea typeface="Meiryo UI"/>
                          <a:cs typeface="Meiryo UI" panose="020B0604030504040204" pitchFamily="50" charset="-128"/>
                        </a:rPr>
                        <a:t>以内</a:t>
                      </a:r>
                      <a:endParaRPr kumimoji="1" lang="en-US" altLang="ja-JP" sz="800" b="1" dirty="0">
                        <a:solidFill>
                          <a:srgbClr val="1E5780"/>
                        </a:solidFill>
                        <a:latin typeface="Meiryo UI"/>
                        <a:ea typeface="Meiryo UI"/>
                        <a:cs typeface="Meiryo UI" panose="020B0604030504040204" pitchFamily="50" charset="-128"/>
                      </a:endParaRPr>
                    </a:p>
                    <a:p>
                      <a:pPr algn="l"/>
                      <a:r>
                        <a:rPr lang="en-US" altLang="ja-JP" sz="800" b="1" dirty="0">
                          <a:solidFill>
                            <a:srgbClr val="1E5780"/>
                          </a:solidFill>
                          <a:latin typeface="Meiryo UI"/>
                          <a:ea typeface="Meiryo UI"/>
                          <a:cs typeface="Meiryo UI" panose="020B0604030504040204" pitchFamily="50" charset="-128"/>
                        </a:rPr>
                        <a:t> </a:t>
                      </a:r>
                      <a:r>
                        <a:rPr kumimoji="1" lang="ja-JP" altLang="en-US" sz="800" b="1" dirty="0">
                          <a:solidFill>
                            <a:srgbClr val="1E5780"/>
                          </a:solidFill>
                          <a:latin typeface="Meiryo UI"/>
                          <a:ea typeface="Meiryo UI"/>
                          <a:cs typeface="Meiryo UI" panose="020B0604030504040204" pitchFamily="50" charset="-128"/>
                        </a:rPr>
                        <a:t>解像度</a:t>
                      </a:r>
                      <a:r>
                        <a:rPr kumimoji="1" lang="en-US" altLang="ja-JP" sz="800" b="1" dirty="0">
                          <a:solidFill>
                            <a:srgbClr val="1E5780"/>
                          </a:solidFill>
                          <a:latin typeface="Meiryo UI"/>
                          <a:ea typeface="Meiryo UI"/>
                          <a:cs typeface="Meiryo UI" panose="020B0604030504040204" pitchFamily="50" charset="-128"/>
                        </a:rPr>
                        <a:t> : 1920×1080</a:t>
                      </a:r>
                      <a:r>
                        <a:rPr kumimoji="1" lang="en-US" altLang="ja-JP" sz="800" b="1" baseline="0" dirty="0">
                          <a:solidFill>
                            <a:srgbClr val="1E5780"/>
                          </a:solidFill>
                          <a:latin typeface="Meiryo UI"/>
                          <a:ea typeface="Meiryo UI"/>
                          <a:cs typeface="Meiryo UI" panose="020B0604030504040204" pitchFamily="50" charset="-128"/>
                        </a:rPr>
                        <a:t> / </a:t>
                      </a:r>
                      <a:r>
                        <a:rPr kumimoji="1" lang="en-US" altLang="ja-JP" sz="800" b="1" dirty="0">
                          <a:solidFill>
                            <a:srgbClr val="1E5780"/>
                          </a:solidFill>
                          <a:latin typeface="Meiryo UI"/>
                          <a:ea typeface="Meiryo UI"/>
                          <a:cs typeface="Meiryo UI" panose="020B0604030504040204" pitchFamily="50" charset="-128"/>
                        </a:rPr>
                        <a:t>640×360</a:t>
                      </a:r>
                      <a:endParaRPr kumimoji="1" lang="ja-JP" altLang="en-US" sz="800" b="1" dirty="0">
                        <a:solidFill>
                          <a:srgbClr val="1E5780"/>
                        </a:solidFill>
                        <a:latin typeface="Meiryo UI"/>
                        <a:ea typeface="Meiryo UI"/>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動画画角</a:t>
                      </a:r>
                      <a:endParaRPr kumimoji="1"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1">
                          <a:solidFill>
                            <a:srgbClr val="1E5780"/>
                          </a:solidFill>
                          <a:latin typeface="Meiryo UI"/>
                          <a:ea typeface="Meiryo UI"/>
                          <a:cs typeface="Meiryo UI" panose="020B0604030504040204" pitchFamily="50" charset="-128"/>
                        </a:rPr>
                        <a:t>16</a:t>
                      </a:r>
                      <a:r>
                        <a:rPr kumimoji="1" lang="ja-JP" altLang="en-US" sz="800" b="1">
                          <a:solidFill>
                            <a:srgbClr val="1E5780"/>
                          </a:solidFill>
                          <a:latin typeface="Meiryo UI"/>
                          <a:ea typeface="Meiryo UI"/>
                          <a:cs typeface="Meiryo UI" panose="020B0604030504040204" pitchFamily="50" charset="-128"/>
                        </a:rPr>
                        <a:t>：</a:t>
                      </a:r>
                      <a:r>
                        <a:rPr kumimoji="1" lang="en-US" altLang="ja-JP" sz="800" b="1">
                          <a:solidFill>
                            <a:srgbClr val="1E5780"/>
                          </a:solidFill>
                          <a:latin typeface="Meiryo UI"/>
                          <a:ea typeface="Meiryo UI"/>
                          <a:cs typeface="Meiryo UI" panose="020B0604030504040204" pitchFamily="50" charset="-128"/>
                        </a:rPr>
                        <a:t>9</a:t>
                      </a:r>
                      <a:endParaRPr kumimoji="1" lang="ja-JP" altLang="en-US" sz="800" b="1">
                        <a:solidFill>
                          <a:srgbClr val="1E5780"/>
                        </a:solidFill>
                        <a:latin typeface="Meiryo UI"/>
                        <a:ea typeface="Meiryo UI"/>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可</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kumimoji="1" lang="en-US" altLang="ja-JP" sz="800" b="1" dirty="0">
                          <a:solidFill>
                            <a:srgbClr val="1E5780"/>
                          </a:solidFill>
                          <a:latin typeface="Meiryo UI"/>
                          <a:ea typeface="Meiryo UI"/>
                          <a:cs typeface="Meiryo UI" panose="020B0604030504040204" pitchFamily="50" charset="-128"/>
                        </a:rPr>
                        <a:t>60</a:t>
                      </a:r>
                      <a:r>
                        <a:rPr kumimoji="1" lang="ja-JP" altLang="en-US" sz="800" b="1" dirty="0">
                          <a:solidFill>
                            <a:srgbClr val="1E5780"/>
                          </a:solidFill>
                          <a:latin typeface="Meiryo UI"/>
                          <a:ea typeface="Meiryo UI"/>
                          <a:cs typeface="Meiryo UI" panose="020B0604030504040204" pitchFamily="50" charset="-128"/>
                        </a:rPr>
                        <a:t>秒以内停止</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不可</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rowSpan="2">
                  <a:txBody>
                    <a:bodyPr/>
                    <a:lstStyle/>
                    <a:p>
                      <a:r>
                        <a:rPr kumimoji="1" lang="en-US" altLang="ja-JP" sz="800">
                          <a:solidFill>
                            <a:schemeClr val="tx2"/>
                          </a:solidFill>
                          <a:latin typeface="Meiryo UI"/>
                          <a:ea typeface="Meiryo UI"/>
                          <a:cs typeface="Meiryo UI" panose="020B0604030504040204" pitchFamily="50" charset="-128"/>
                        </a:rPr>
                        <a:t>※</a:t>
                      </a:r>
                      <a:r>
                        <a:rPr kumimoji="1" lang="ja-JP" altLang="en-US" sz="800">
                          <a:solidFill>
                            <a:schemeClr val="tx2"/>
                          </a:solidFill>
                          <a:latin typeface="Meiryo UI"/>
                          <a:ea typeface="Meiryo UI"/>
                          <a:cs typeface="Meiryo UI" panose="020B0604030504040204" pitchFamily="50" charset="-128"/>
                        </a:rPr>
                        <a:t>　動画ファイルは、配信時デバイスに合わせて　　</a:t>
                      </a:r>
                      <a:endParaRPr kumimoji="1" lang="en-US" altLang="ja-JP" sz="800">
                        <a:solidFill>
                          <a:schemeClr val="tx2"/>
                        </a:solidFill>
                        <a:latin typeface="Meiryo UI"/>
                        <a:ea typeface="Meiryo UI"/>
                        <a:cs typeface="Meiryo UI" panose="020B0604030504040204" pitchFamily="50" charset="-128"/>
                      </a:endParaRPr>
                    </a:p>
                    <a:p>
                      <a:r>
                        <a:rPr kumimoji="1" lang="ja-JP" altLang="en-US" sz="800">
                          <a:solidFill>
                            <a:schemeClr val="tx2"/>
                          </a:solidFill>
                          <a:latin typeface="Meiryo UI" panose="020B0604030504040204" pitchFamily="50" charset="-128"/>
                          <a:ea typeface="Meiryo UI" panose="020B0604030504040204" pitchFamily="50" charset="-128"/>
                          <a:cs typeface="Meiryo UI" panose="020B0604030504040204" pitchFamily="50" charset="-128"/>
                        </a:rPr>
                        <a:t>　　　リサイズされて配信されます。</a:t>
                      </a:r>
                      <a:endParaRPr kumimoji="1" lang="en-US" altLang="ja-JP" sz="80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a:solidFill>
                            <a:schemeClr val="tx2"/>
                          </a:solidFill>
                          <a:latin typeface="Meiryo UI"/>
                          <a:ea typeface="Meiryo UI"/>
                          <a:cs typeface="Meiryo UI" panose="020B0604030504040204" pitchFamily="50" charset="-128"/>
                        </a:rPr>
                        <a:t>※</a:t>
                      </a:r>
                      <a:r>
                        <a:rPr kumimoji="1" lang="ja-JP" altLang="en-US" sz="800">
                          <a:solidFill>
                            <a:schemeClr val="tx2"/>
                          </a:solidFill>
                          <a:latin typeface="Meiryo UI"/>
                          <a:ea typeface="Meiryo UI"/>
                          <a:cs typeface="Meiryo UI" panose="020B0604030504040204" pitchFamily="50" charset="-128"/>
                        </a:rPr>
                        <a:t>　推奨環境：　</a:t>
                      </a:r>
                      <a:r>
                        <a:rPr kumimoji="1" lang="en-US" altLang="ja-JP" sz="800" b="0">
                          <a:solidFill>
                            <a:schemeClr val="tx2"/>
                          </a:solidFill>
                          <a:latin typeface="Meiryo UI"/>
                          <a:ea typeface="Meiryo UI"/>
                          <a:cs typeface="Meiryo UI" panose="020B0604030504040204" pitchFamily="50" charset="-128"/>
                        </a:rPr>
                        <a:t>iOS 9</a:t>
                      </a:r>
                      <a:r>
                        <a:rPr kumimoji="1" lang="ja-JP" altLang="en-US" sz="800" b="0">
                          <a:solidFill>
                            <a:schemeClr val="tx2"/>
                          </a:solidFill>
                          <a:latin typeface="Meiryo UI"/>
                          <a:ea typeface="Meiryo UI"/>
                          <a:cs typeface="Meiryo UI" panose="020B0604030504040204" pitchFamily="50" charset="-128"/>
                        </a:rPr>
                        <a:t>以上、</a:t>
                      </a:r>
                      <a:r>
                        <a:rPr kumimoji="1" lang="en-US" altLang="ja-JP" sz="800" b="0">
                          <a:solidFill>
                            <a:schemeClr val="tx2"/>
                          </a:solidFill>
                          <a:latin typeface="Meiryo UI"/>
                          <a:ea typeface="Meiryo UI"/>
                          <a:cs typeface="Meiryo UI" panose="020B0604030504040204" pitchFamily="50" charset="-128"/>
                        </a:rPr>
                        <a:t>Android 5.0</a:t>
                      </a:r>
                      <a:r>
                        <a:rPr kumimoji="1" lang="ja-JP" altLang="en-US" sz="800" b="0">
                          <a:solidFill>
                            <a:schemeClr val="tx2"/>
                          </a:solidFill>
                          <a:latin typeface="Meiryo UI"/>
                          <a:ea typeface="Meiryo UI"/>
                          <a:cs typeface="Meiryo UI" panose="020B0604030504040204" pitchFamily="50" charset="-128"/>
                        </a:rPr>
                        <a:t>以上</a:t>
                      </a:r>
                      <a:endParaRPr kumimoji="1" lang="en-US" altLang="ja-JP" sz="800" b="0">
                        <a:solidFill>
                          <a:schemeClr val="tx2"/>
                        </a:solidFill>
                        <a:latin typeface="Meiryo UI"/>
                        <a:ea typeface="Meiryo UI"/>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300" b="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marL="182245" marR="0" indent="0" algn="l" defTabSz="914400" rtl="0" eaLnBrk="1" fontAlgn="auto" latinLnBrk="0" hangingPunct="1">
                        <a:lnSpc>
                          <a:spcPct val="100000"/>
                        </a:lnSpc>
                        <a:spcBef>
                          <a:spcPts val="0"/>
                        </a:spcBef>
                        <a:spcAft>
                          <a:spcPts val="0"/>
                        </a:spcAft>
                        <a:buClrTx/>
                        <a:buSzTx/>
                        <a:buFontTx/>
                        <a:buNone/>
                        <a:tabLst/>
                        <a:defRPr/>
                      </a:pPr>
                      <a:r>
                        <a:rPr kumimoji="1" lang="en-US" altLang="ja-JP" sz="600" b="0">
                          <a:solidFill>
                            <a:schemeClr val="tx2"/>
                          </a:solidFill>
                          <a:latin typeface="Meiryo UI"/>
                          <a:ea typeface="Meiryo UI"/>
                          <a:cs typeface="Meiryo UI" panose="020B0604030504040204" pitchFamily="50" charset="-128"/>
                        </a:rPr>
                        <a:t>iOS</a:t>
                      </a:r>
                      <a:r>
                        <a:rPr kumimoji="1" lang="ja-JP" altLang="en-US" sz="600" b="0">
                          <a:solidFill>
                            <a:schemeClr val="tx2"/>
                          </a:solidFill>
                          <a:latin typeface="Meiryo UI"/>
                          <a:ea typeface="Meiryo UI"/>
                          <a:cs typeface="Meiryo UI" panose="020B0604030504040204" pitchFamily="50" charset="-128"/>
                        </a:rPr>
                        <a:t>は、米国および他の国で登録された</a:t>
                      </a:r>
                      <a:r>
                        <a:rPr kumimoji="1" lang="en-US" altLang="ja-JP" sz="600" b="0">
                          <a:solidFill>
                            <a:schemeClr val="tx2"/>
                          </a:solidFill>
                          <a:latin typeface="Meiryo UI"/>
                          <a:ea typeface="Meiryo UI"/>
                          <a:cs typeface="Meiryo UI" panose="020B0604030504040204" pitchFamily="50" charset="-128"/>
                        </a:rPr>
                        <a:t>Apple Inc.</a:t>
                      </a:r>
                      <a:r>
                        <a:rPr kumimoji="1" lang="ja-JP" altLang="en-US" sz="600" b="0">
                          <a:solidFill>
                            <a:schemeClr val="tx2"/>
                          </a:solidFill>
                          <a:latin typeface="Meiryo UI"/>
                          <a:ea typeface="Meiryo UI"/>
                          <a:cs typeface="Meiryo UI" panose="020B0604030504040204" pitchFamily="50" charset="-128"/>
                        </a:rPr>
                        <a:t>の商標です。</a:t>
                      </a:r>
                    </a:p>
                    <a:p>
                      <a:pPr marL="182245" marR="0" indent="0" algn="l" defTabSz="914400" rtl="0" eaLnBrk="1" fontAlgn="auto" latinLnBrk="0" hangingPunct="1">
                        <a:lnSpc>
                          <a:spcPct val="100000"/>
                        </a:lnSpc>
                        <a:spcBef>
                          <a:spcPts val="0"/>
                        </a:spcBef>
                        <a:spcAft>
                          <a:spcPts val="0"/>
                        </a:spcAft>
                        <a:buClrTx/>
                        <a:buSzTx/>
                        <a:buFontTx/>
                        <a:buNone/>
                        <a:tabLst/>
                        <a:defRPr/>
                      </a:pPr>
                      <a:r>
                        <a:rPr kumimoji="1" lang="en-US" altLang="ja-JP" sz="600" b="0">
                          <a:solidFill>
                            <a:schemeClr val="tx2"/>
                          </a:solidFill>
                          <a:latin typeface="Meiryo UI"/>
                          <a:ea typeface="Meiryo UI"/>
                          <a:cs typeface="Meiryo UI" panose="020B0604030504040204" pitchFamily="50" charset="-128"/>
                        </a:rPr>
                        <a:t>Android</a:t>
                      </a:r>
                      <a:r>
                        <a:rPr kumimoji="1" lang="ja-JP" altLang="en-US" sz="600" b="0">
                          <a:solidFill>
                            <a:schemeClr val="tx2"/>
                          </a:solidFill>
                          <a:latin typeface="Meiryo UI"/>
                          <a:ea typeface="Meiryo UI"/>
                          <a:cs typeface="Meiryo UI" panose="020B0604030504040204" pitchFamily="50" charset="-128"/>
                        </a:rPr>
                        <a:t>は、</a:t>
                      </a:r>
                      <a:r>
                        <a:rPr kumimoji="1" lang="en-US" altLang="ja-JP" sz="600" b="0">
                          <a:solidFill>
                            <a:schemeClr val="tx2"/>
                          </a:solidFill>
                          <a:latin typeface="Meiryo UI"/>
                          <a:ea typeface="Meiryo UI"/>
                          <a:cs typeface="Meiryo UI" panose="020B0604030504040204" pitchFamily="50" charset="-128"/>
                        </a:rPr>
                        <a:t>Google Inc.</a:t>
                      </a:r>
                      <a:r>
                        <a:rPr kumimoji="1" lang="ja-JP" altLang="en-US" sz="600" b="0">
                          <a:solidFill>
                            <a:schemeClr val="tx2"/>
                          </a:solidFill>
                          <a:latin typeface="Meiryo UI"/>
                          <a:ea typeface="Meiryo UI"/>
                          <a:cs typeface="Meiryo UI" panose="020B0604030504040204" pitchFamily="50" charset="-128"/>
                        </a:rPr>
                        <a:t>の登録商標です。</a:t>
                      </a:r>
                      <a:endParaRPr kumimoji="1" lang="en-US" altLang="ja-JP" sz="600" b="0">
                        <a:solidFill>
                          <a:schemeClr val="tx2"/>
                        </a:solidFill>
                        <a:latin typeface="Meiryo UI"/>
                        <a:ea typeface="Meiryo UI"/>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a:solidFill>
                            <a:schemeClr val="tx2"/>
                          </a:solidFill>
                          <a:latin typeface="Meiryo UI"/>
                          <a:ea typeface="Meiryo UI"/>
                          <a:cs typeface="Meiryo UI" panose="020B0604030504040204" pitchFamily="50" charset="-128"/>
                        </a:rPr>
                        <a:t>※</a:t>
                      </a:r>
                      <a:r>
                        <a:rPr kumimoji="1" lang="ja-JP" altLang="en-US" sz="800">
                          <a:solidFill>
                            <a:schemeClr val="tx2"/>
                          </a:solidFill>
                          <a:latin typeface="Meiryo UI"/>
                          <a:ea typeface="Meiryo UI"/>
                          <a:cs typeface="Meiryo UI" panose="020B0604030504040204" pitchFamily="50" charset="-128"/>
                        </a:rPr>
                        <a:t>　音声デフォルトオフ</a:t>
                      </a:r>
                      <a:endParaRPr kumimoji="1" lang="en-US" altLang="ja-JP" sz="800" i="1">
                        <a:solidFill>
                          <a:schemeClr val="tx2"/>
                        </a:solidFill>
                        <a:latin typeface="Meiryo UI"/>
                        <a:ea typeface="Meiryo UI"/>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a:solidFill>
                            <a:schemeClr val="tx2"/>
                          </a:solidFill>
                          <a:latin typeface="Meiryo UI"/>
                          <a:ea typeface="Meiryo UI"/>
                          <a:cs typeface="Meiryo UI" panose="020B0604030504040204" pitchFamily="50" charset="-128"/>
                        </a:rPr>
                        <a:t>※</a:t>
                      </a:r>
                      <a:r>
                        <a:rPr kumimoji="1" lang="ja-JP" altLang="en-US" sz="800" b="0">
                          <a:solidFill>
                            <a:schemeClr val="tx2"/>
                          </a:solidFill>
                          <a:latin typeface="Meiryo UI"/>
                          <a:ea typeface="Meiryo UI"/>
                          <a:cs typeface="Meiryo UI" panose="020B0604030504040204" pitchFamily="50" charset="-128"/>
                        </a:rPr>
                        <a:t>　</a:t>
                      </a:r>
                      <a:r>
                        <a:rPr kumimoji="1" lang="en-US" altLang="ja-JP" sz="800" b="0">
                          <a:solidFill>
                            <a:schemeClr val="tx2"/>
                          </a:solidFill>
                          <a:latin typeface="Meiryo UI"/>
                          <a:ea typeface="Meiryo UI"/>
                          <a:cs typeface="Meiryo UI" panose="020B0604030504040204" pitchFamily="50" charset="-128"/>
                        </a:rPr>
                        <a:t>VPAID</a:t>
                      </a:r>
                      <a:r>
                        <a:rPr kumimoji="1" lang="ja-JP" altLang="en-US" sz="800" b="0">
                          <a:solidFill>
                            <a:schemeClr val="tx2"/>
                          </a:solidFill>
                          <a:latin typeface="Meiryo UI"/>
                          <a:ea typeface="Meiryo UI"/>
                          <a:cs typeface="Meiryo UI" panose="020B0604030504040204" pitchFamily="50" charset="-128"/>
                        </a:rPr>
                        <a:t>配信はお受けできません。</a:t>
                      </a:r>
                      <a:endParaRPr kumimoji="1" lang="en-US" altLang="ja-JP" sz="800" b="0">
                        <a:solidFill>
                          <a:schemeClr val="tx2"/>
                        </a:solidFill>
                        <a:latin typeface="Meiryo UI"/>
                        <a:ea typeface="Meiryo UI"/>
                        <a:cs typeface="Meiryo UI" panose="020B0604030504040204" pitchFamily="50" charset="-128"/>
                      </a:endParaRPr>
                    </a:p>
                  </a:txBody>
                  <a:tcPr marL="45720" marR="4572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noFill/>
                  </a:tcPr>
                </a:tc>
                <a:extLst>
                  <a:ext uri="{0D108BD9-81ED-4DB2-BD59-A6C34878D82A}">
                    <a16:rowId xmlns:a16="http://schemas.microsoft.com/office/drawing/2014/main" val="10007"/>
                  </a:ext>
                </a:extLst>
              </a:tr>
              <a:tr h="417264">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algn="l"/>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　ダブルレクタングル枠</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E1E6E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a:solidFill>
                            <a:srgbClr val="1E5780"/>
                          </a:solidFill>
                          <a:latin typeface="Meiryo UI"/>
                          <a:ea typeface="Meiryo UI"/>
                          <a:cs typeface="Meiryo UI" panose="020B0604030504040204" pitchFamily="50" charset="-128"/>
                        </a:rPr>
                        <a:t>300×600 pixel</a:t>
                      </a:r>
                      <a:endParaRPr kumimoji="1" lang="ja-JP" altLang="en-US" sz="800" b="1">
                        <a:solidFill>
                          <a:srgbClr val="1E5780"/>
                        </a:solidFill>
                        <a:latin typeface="Meiryo UI"/>
                        <a:ea typeface="Meiryo UI"/>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1E6EF"/>
                    </a:solidFill>
                  </a:tcPr>
                </a:tc>
                <a:tc>
                  <a:txBody>
                    <a:bodyPr/>
                    <a:lstStyle/>
                    <a:p>
                      <a:pPr marL="0" marR="0" indent="0" algn="l" rtl="0" eaLnBrk="1" fontAlgn="auto" latinLnBrk="0" hangingPunct="1">
                        <a:lnSpc>
                          <a:spcPct val="100000"/>
                        </a:lnSpc>
                        <a:spcBef>
                          <a:spcPts val="0"/>
                        </a:spcBef>
                        <a:spcAft>
                          <a:spcPts val="0"/>
                        </a:spcAft>
                        <a:buFontTx/>
                        <a:buNone/>
                      </a:pPr>
                      <a:r>
                        <a:rPr lang="ja-JP" altLang="en-US" sz="800" b="1" dirty="0">
                          <a:solidFill>
                            <a:srgbClr val="1E5780"/>
                          </a:solidFill>
                          <a:latin typeface="Meiryo UI"/>
                          <a:ea typeface="Meiryo UI"/>
                          <a:cs typeface="Meiryo UI" panose="020B0604030504040204" pitchFamily="50" charset="-128"/>
                        </a:rPr>
                        <a:t> </a:t>
                      </a:r>
                      <a:r>
                        <a:rPr kumimoji="1" lang="ja-JP" altLang="en-US" sz="800" b="1" dirty="0">
                          <a:solidFill>
                            <a:srgbClr val="1E5780"/>
                          </a:solidFill>
                          <a:latin typeface="Meiryo UI"/>
                          <a:ea typeface="Meiryo UI"/>
                          <a:cs typeface="Meiryo UI" panose="020B0604030504040204" pitchFamily="50" charset="-128"/>
                        </a:rPr>
                        <a:t>動画：</a:t>
                      </a:r>
                      <a:r>
                        <a:rPr kumimoji="1" lang="en-US" altLang="ja-JP" sz="800" b="1" dirty="0">
                          <a:solidFill>
                            <a:srgbClr val="1E5780"/>
                          </a:solidFill>
                          <a:latin typeface="Meiryo UI"/>
                          <a:ea typeface="Meiryo UI"/>
                          <a:cs typeface="Meiryo UI" panose="020B0604030504040204" pitchFamily="50" charset="-128"/>
                        </a:rPr>
                        <a:t>MP4,MOV,WEBM,OGV</a:t>
                      </a:r>
                    </a:p>
                    <a:p>
                      <a:pPr marL="0" marR="0" indent="0" algn="l" rtl="0" eaLnBrk="1" fontAlgn="auto" latinLnBrk="0" hangingPunct="1">
                        <a:lnSpc>
                          <a:spcPct val="100000"/>
                        </a:lnSpc>
                        <a:spcBef>
                          <a:spcPts val="0"/>
                        </a:spcBef>
                        <a:spcAft>
                          <a:spcPts val="0"/>
                        </a:spcAft>
                        <a:buFontTx/>
                        <a:buNone/>
                      </a:pPr>
                      <a:r>
                        <a:rPr lang="en-US" altLang="ja-JP" sz="800" b="1" baseline="0" dirty="0">
                          <a:solidFill>
                            <a:srgbClr val="1E5780"/>
                          </a:solidFill>
                          <a:latin typeface="Meiryo UI"/>
                          <a:ea typeface="Meiryo UI"/>
                          <a:cs typeface="Meiryo UI" panose="020B0604030504040204" pitchFamily="50" charset="-128"/>
                        </a:rPr>
                        <a:t> </a:t>
                      </a:r>
                      <a:r>
                        <a:rPr kumimoji="1" lang="ja-JP" altLang="en-US" sz="800" b="1" dirty="0">
                          <a:solidFill>
                            <a:srgbClr val="1E5780"/>
                          </a:solidFill>
                          <a:latin typeface="Meiryo UI"/>
                          <a:ea typeface="Meiryo UI"/>
                          <a:cs typeface="Meiryo UI" panose="020B0604030504040204" pitchFamily="50" charset="-128"/>
                        </a:rPr>
                        <a:t>容量</a:t>
                      </a:r>
                      <a:r>
                        <a:rPr kumimoji="1" lang="en-US" altLang="ja-JP" sz="800" b="1" dirty="0">
                          <a:solidFill>
                            <a:srgbClr val="1E5780"/>
                          </a:solidFill>
                          <a:latin typeface="Meiryo UI"/>
                          <a:ea typeface="Meiryo UI"/>
                          <a:cs typeface="Meiryo UI" panose="020B0604030504040204" pitchFamily="50" charset="-128"/>
                        </a:rPr>
                        <a:t> :4MB</a:t>
                      </a:r>
                      <a:r>
                        <a:rPr kumimoji="1" lang="ja-JP" altLang="en-US" sz="800" b="1" dirty="0">
                          <a:solidFill>
                            <a:srgbClr val="1E5780"/>
                          </a:solidFill>
                          <a:latin typeface="Meiryo UI"/>
                          <a:ea typeface="Meiryo UI"/>
                          <a:cs typeface="Meiryo UI" panose="020B0604030504040204" pitchFamily="50" charset="-128"/>
                        </a:rPr>
                        <a:t>以内</a:t>
                      </a:r>
                      <a:endParaRPr kumimoji="1" lang="en-US" altLang="ja-JP" sz="800" b="1" dirty="0">
                        <a:solidFill>
                          <a:srgbClr val="1E5780"/>
                        </a:solidFill>
                        <a:latin typeface="Meiryo UI"/>
                        <a:ea typeface="Meiryo UI"/>
                        <a:cs typeface="Meiryo UI" panose="020B0604030504040204" pitchFamily="50" charset="-128"/>
                      </a:endParaRPr>
                    </a:p>
                    <a:p>
                      <a:pPr algn="l"/>
                      <a:r>
                        <a:rPr lang="en-US" altLang="ja-JP" sz="800" b="1" dirty="0">
                          <a:solidFill>
                            <a:srgbClr val="1E5780"/>
                          </a:solidFill>
                          <a:latin typeface="Meiryo UI"/>
                          <a:ea typeface="Meiryo UI"/>
                          <a:cs typeface="Meiryo UI" panose="020B0604030504040204" pitchFamily="50" charset="-128"/>
                        </a:rPr>
                        <a:t> </a:t>
                      </a:r>
                      <a:r>
                        <a:rPr kumimoji="1" lang="ja-JP" altLang="en-US" sz="800" b="1" dirty="0">
                          <a:solidFill>
                            <a:srgbClr val="1E5780"/>
                          </a:solidFill>
                          <a:latin typeface="Meiryo UI"/>
                          <a:ea typeface="Meiryo UI"/>
                          <a:cs typeface="Meiryo UI" panose="020B0604030504040204" pitchFamily="50" charset="-128"/>
                        </a:rPr>
                        <a:t>解像度</a:t>
                      </a:r>
                      <a:r>
                        <a:rPr kumimoji="1" lang="en-US" altLang="ja-JP" sz="800" b="1" dirty="0">
                          <a:solidFill>
                            <a:srgbClr val="1E5780"/>
                          </a:solidFill>
                          <a:latin typeface="Meiryo UI"/>
                          <a:ea typeface="Meiryo UI"/>
                          <a:cs typeface="Meiryo UI" panose="020B0604030504040204" pitchFamily="50" charset="-128"/>
                        </a:rPr>
                        <a:t> : 1080×1920</a:t>
                      </a:r>
                      <a:r>
                        <a:rPr kumimoji="1" lang="en-US" altLang="ja-JP" sz="800" b="1" baseline="0" dirty="0">
                          <a:solidFill>
                            <a:srgbClr val="1E5780"/>
                          </a:solidFill>
                          <a:latin typeface="Meiryo UI"/>
                          <a:ea typeface="Meiryo UI"/>
                          <a:cs typeface="Meiryo UI" panose="020B0604030504040204" pitchFamily="50" charset="-128"/>
                        </a:rPr>
                        <a:t> / 360</a:t>
                      </a:r>
                      <a:r>
                        <a:rPr kumimoji="1" lang="en-US" altLang="ja-JP" sz="800" b="1" dirty="0">
                          <a:solidFill>
                            <a:srgbClr val="1E5780"/>
                          </a:solidFill>
                          <a:latin typeface="Meiryo UI"/>
                          <a:ea typeface="Meiryo UI"/>
                          <a:cs typeface="Meiryo UI" panose="020B0604030504040204" pitchFamily="50" charset="-128"/>
                        </a:rPr>
                        <a:t>×640</a:t>
                      </a:r>
                      <a:endParaRPr kumimoji="1" lang="ja-JP" altLang="en-US" sz="800" b="1" dirty="0">
                        <a:solidFill>
                          <a:srgbClr val="1E5780"/>
                        </a:solidFill>
                        <a:latin typeface="Meiryo UI"/>
                        <a:ea typeface="Meiryo UI"/>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1E6EF"/>
                    </a:solidFill>
                  </a:tcPr>
                </a:tc>
                <a:tc>
                  <a:txBody>
                    <a:bodyPr/>
                    <a:lstStyle/>
                    <a:p>
                      <a:pPr algn="ct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動画画角</a:t>
                      </a:r>
                      <a:endPar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1" dirty="0">
                          <a:solidFill>
                            <a:srgbClr val="1E5780"/>
                          </a:solidFill>
                          <a:latin typeface="Meiryo UI"/>
                          <a:ea typeface="Meiryo UI"/>
                          <a:cs typeface="Meiryo UI" panose="020B0604030504040204" pitchFamily="50" charset="-128"/>
                        </a:rPr>
                        <a:t>9</a:t>
                      </a:r>
                      <a:r>
                        <a:rPr kumimoji="1" lang="ja-JP" altLang="en-US" sz="800" b="1" dirty="0">
                          <a:solidFill>
                            <a:srgbClr val="1E5780"/>
                          </a:solidFill>
                          <a:latin typeface="Meiryo UI"/>
                          <a:ea typeface="Meiryo UI"/>
                          <a:cs typeface="Meiryo UI" panose="020B0604030504040204" pitchFamily="50" charset="-128"/>
                        </a:rPr>
                        <a:t>：</a:t>
                      </a:r>
                      <a:r>
                        <a:rPr kumimoji="1" lang="en-US" altLang="ja-JP" sz="800" b="1" dirty="0">
                          <a:solidFill>
                            <a:srgbClr val="1E5780"/>
                          </a:solidFill>
                          <a:latin typeface="Meiryo UI"/>
                          <a:ea typeface="Meiryo UI"/>
                          <a:cs typeface="Meiryo UI" panose="020B0604030504040204" pitchFamily="50" charset="-128"/>
                        </a:rPr>
                        <a:t>16</a:t>
                      </a:r>
                      <a:endParaRPr kumimoji="1" lang="ja-JP" altLang="en-US" sz="800" b="1" dirty="0">
                        <a:solidFill>
                          <a:srgbClr val="1E5780"/>
                        </a:solidFill>
                        <a:latin typeface="Meiryo UI"/>
                        <a:ea typeface="Meiryo UI"/>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1E6EF"/>
                    </a:solidFill>
                  </a:tcPr>
                </a:tc>
                <a:tc>
                  <a:txBody>
                    <a:bodyPr/>
                    <a:lstStyle/>
                    <a:p>
                      <a:pPr algn="ct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可</a:t>
                      </a:r>
                    </a:p>
                  </a:txBody>
                  <a:tcPr marL="0" marR="0" marT="0" marB="0" anchor="ctr">
                    <a:lnL w="12700" cap="flat" cmpd="sng" algn="ctr">
                      <a:solidFill>
                        <a:schemeClr val="tx2"/>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1E6EF"/>
                    </a:solidFill>
                  </a:tcPr>
                </a:tc>
                <a:tc>
                  <a:txBody>
                    <a:bodyPr/>
                    <a:lstStyle/>
                    <a:p>
                      <a:pPr algn="ctr"/>
                      <a:r>
                        <a:rPr kumimoji="1" lang="en-US" altLang="ja-JP" sz="800" b="1" dirty="0">
                          <a:solidFill>
                            <a:srgbClr val="1E5780"/>
                          </a:solidFill>
                          <a:latin typeface="Meiryo UI"/>
                          <a:ea typeface="Meiryo UI"/>
                          <a:cs typeface="Meiryo UI" panose="020B0604030504040204" pitchFamily="50" charset="-128"/>
                        </a:rPr>
                        <a:t>60</a:t>
                      </a:r>
                      <a:r>
                        <a:rPr kumimoji="1" lang="ja-JP" altLang="en-US" sz="800" b="1" dirty="0">
                          <a:solidFill>
                            <a:srgbClr val="1E5780"/>
                          </a:solidFill>
                          <a:latin typeface="Meiryo UI"/>
                          <a:ea typeface="Meiryo UI"/>
                          <a:cs typeface="Meiryo UI" panose="020B0604030504040204" pitchFamily="50" charset="-128"/>
                        </a:rPr>
                        <a:t>秒以内停止</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1E6EF"/>
                    </a:solidFill>
                  </a:tcPr>
                </a:tc>
                <a:tc>
                  <a:txBody>
                    <a:bodyPr/>
                    <a:lstStyle/>
                    <a:p>
                      <a:pPr algn="ct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不可</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1E6EF"/>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600" b="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41726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モバイルビルボード　</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hMerge="1">
                  <a:txBody>
                    <a:bodyPr/>
                    <a:lstStyle/>
                    <a:p>
                      <a:pPr algn="l"/>
                      <a:endPar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a:solidFill>
                            <a:srgbClr val="1E5780"/>
                          </a:solidFill>
                          <a:latin typeface="Meiryo UI"/>
                          <a:ea typeface="Meiryo UI"/>
                          <a:cs typeface="Meiryo UI" panose="020B0604030504040204" pitchFamily="50" charset="-128"/>
                        </a:rPr>
                        <a:t>320</a:t>
                      </a:r>
                      <a:r>
                        <a:rPr kumimoji="1" lang="ja-JP" altLang="en-US" sz="800" b="1">
                          <a:solidFill>
                            <a:srgbClr val="1E5780"/>
                          </a:solidFill>
                          <a:latin typeface="Meiryo UI"/>
                          <a:ea typeface="Meiryo UI"/>
                          <a:cs typeface="Meiryo UI" panose="020B0604030504040204" pitchFamily="50" charset="-128"/>
                        </a:rPr>
                        <a:t> </a:t>
                      </a:r>
                      <a:r>
                        <a:rPr kumimoji="1" lang="en-US" altLang="ja-JP" sz="800" b="1">
                          <a:solidFill>
                            <a:srgbClr val="1E5780"/>
                          </a:solidFill>
                          <a:latin typeface="Meiryo UI"/>
                          <a:ea typeface="Meiryo UI"/>
                          <a:cs typeface="Meiryo UI" panose="020B0604030504040204" pitchFamily="50" charset="-128"/>
                        </a:rPr>
                        <a:t>×</a:t>
                      </a:r>
                      <a:r>
                        <a:rPr kumimoji="1" lang="ja-JP" altLang="en-US" sz="800" b="1">
                          <a:solidFill>
                            <a:srgbClr val="1E5780"/>
                          </a:solidFill>
                          <a:latin typeface="Meiryo UI"/>
                          <a:ea typeface="Meiryo UI"/>
                          <a:cs typeface="Meiryo UI" panose="020B0604030504040204" pitchFamily="50" charset="-128"/>
                        </a:rPr>
                        <a:t>　</a:t>
                      </a:r>
                      <a:r>
                        <a:rPr kumimoji="1" lang="en-US" altLang="ja-JP" sz="800" b="1">
                          <a:solidFill>
                            <a:srgbClr val="1E5780"/>
                          </a:solidFill>
                          <a:latin typeface="Meiryo UI"/>
                          <a:ea typeface="Meiryo UI"/>
                          <a:cs typeface="Meiryo UI" panose="020B0604030504040204" pitchFamily="50" charset="-128"/>
                        </a:rPr>
                        <a:t>180 pixel</a:t>
                      </a:r>
                      <a:endParaRPr kumimoji="1" lang="ja-JP" altLang="en-US" sz="800" b="1">
                        <a:solidFill>
                          <a:srgbClr val="1E5780"/>
                        </a:solidFill>
                        <a:latin typeface="Meiryo UI"/>
                        <a:ea typeface="Meiryo UI"/>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1E5780"/>
                      </a:solidFill>
                      <a:prstDash val="solid"/>
                      <a:round/>
                      <a:headEnd type="none" w="med" len="med"/>
                      <a:tailEnd type="none" w="med" len="med"/>
                    </a:lnB>
                    <a:noFill/>
                  </a:tcPr>
                </a:tc>
                <a:tc>
                  <a:txBody>
                    <a:bodyPr/>
                    <a:lstStyle/>
                    <a:p>
                      <a:pPr algn="ctr"/>
                      <a:r>
                        <a:rPr kumimoji="1" lang="en-US" altLang="ja-JP" sz="800" b="1">
                          <a:solidFill>
                            <a:srgbClr val="1E5780"/>
                          </a:solidFill>
                          <a:latin typeface="Meiryo UI"/>
                          <a:ea typeface="Meiryo UI"/>
                          <a:cs typeface="Meiryo UI" panose="020B0604030504040204" pitchFamily="50" charset="-128"/>
                        </a:rPr>
                        <a:t>GIF/JPEG/PNG 150KB</a:t>
                      </a:r>
                      <a:r>
                        <a:rPr kumimoji="1" lang="ja-JP" altLang="en-US" sz="800" b="1">
                          <a:solidFill>
                            <a:srgbClr val="1E5780"/>
                          </a:solidFill>
                          <a:latin typeface="Meiryo UI"/>
                          <a:ea typeface="Meiryo UI"/>
                          <a:cs typeface="Meiryo UI" panose="020B0604030504040204" pitchFamily="50" charset="-128"/>
                        </a:rPr>
                        <a:t>以内</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1E5780"/>
                      </a:solidFill>
                      <a:prstDash val="solid"/>
                      <a:round/>
                      <a:headEnd type="none" w="med" len="med"/>
                      <a:tailEnd type="none" w="med" len="med"/>
                    </a:lnB>
                    <a:noFill/>
                  </a:tcPr>
                </a:tc>
                <a:tc>
                  <a:txBody>
                    <a:bodyPr/>
                    <a:lstStyle/>
                    <a:p>
                      <a:pPr algn="ctr"/>
                      <a:r>
                        <a:rPr kumimoji="1" lang="en-US" altLang="ja-JP" sz="800" b="1">
                          <a:solidFill>
                            <a:srgbClr val="1E5780"/>
                          </a:solidFill>
                          <a:latin typeface="Meiryo UI"/>
                          <a:ea typeface="Meiryo UI"/>
                          <a:cs typeface="Meiryo UI" panose="020B0604030504040204" pitchFamily="50" charset="-128"/>
                        </a:rPr>
                        <a:t>-</a:t>
                      </a:r>
                      <a:endParaRPr kumimoji="1" lang="ja-JP" altLang="en-US" sz="800" b="1">
                        <a:solidFill>
                          <a:srgbClr val="1E5780"/>
                        </a:solidFill>
                        <a:latin typeface="Meiryo UI"/>
                        <a:ea typeface="Meiryo UI"/>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1E5780"/>
                      </a:solidFill>
                      <a:prstDash val="solid"/>
                      <a:round/>
                      <a:headEnd type="none" w="med" len="med"/>
                      <a:tailEnd type="none" w="med" len="med"/>
                    </a:lnB>
                    <a:noFill/>
                  </a:tcPr>
                </a:tc>
                <a:tc>
                  <a:txBody>
                    <a:bodyPr/>
                    <a:lstStyle/>
                    <a:p>
                      <a:pPr algn="ct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不可</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1E5780"/>
                      </a:solidFill>
                      <a:prstDash val="solid"/>
                      <a:round/>
                      <a:headEnd type="none" w="med" len="med"/>
                      <a:tailEnd type="none" w="med" len="med"/>
                    </a:lnB>
                    <a:noFill/>
                  </a:tcPr>
                </a:tc>
                <a:tc>
                  <a:txBody>
                    <a:bodyPr/>
                    <a:lstStyle/>
                    <a:p>
                      <a:pPr algn="ctr"/>
                      <a:r>
                        <a:rPr kumimoji="1" lang="en-US" altLang="ja-JP" sz="800" b="1" dirty="0">
                          <a:solidFill>
                            <a:srgbClr val="1E5780"/>
                          </a:solidFill>
                          <a:latin typeface="Meiryo UI"/>
                          <a:ea typeface="Meiryo UI"/>
                          <a:cs typeface="Meiryo UI" panose="020B0604030504040204" pitchFamily="50" charset="-128"/>
                        </a:rPr>
                        <a:t>-</a:t>
                      </a:r>
                      <a:endParaRPr kumimoji="1" lang="ja-JP" altLang="en-US" sz="800" b="1" dirty="0">
                        <a:solidFill>
                          <a:srgbClr val="1E5780"/>
                        </a:solidFill>
                        <a:latin typeface="Meiryo UI"/>
                        <a:ea typeface="Meiryo UI"/>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1E5780"/>
                      </a:solidFill>
                      <a:prstDash val="solid"/>
                      <a:round/>
                      <a:headEnd type="none" w="med" len="med"/>
                      <a:tailEnd type="none" w="med" len="med"/>
                    </a:lnB>
                    <a:noFill/>
                  </a:tcPr>
                </a:tc>
                <a:tc>
                  <a:txBody>
                    <a:bodyPr/>
                    <a:lstStyle/>
                    <a:p>
                      <a:pPr algn="ct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不可</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1E578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dirty="0">
                          <a:solidFill>
                            <a:schemeClr val="tx2"/>
                          </a:solidFill>
                          <a:latin typeface="Meiryo UI"/>
                          <a:ea typeface="Meiryo UI"/>
                          <a:cs typeface="Meiryo UI" panose="020B0604030504040204" pitchFamily="50" charset="-128"/>
                        </a:rPr>
                        <a:t>-</a:t>
                      </a:r>
                    </a:p>
                  </a:txBody>
                  <a:tcPr marL="45720" marR="4572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noFill/>
                  </a:tcPr>
                </a:tc>
                <a:extLst>
                  <a:ext uri="{0D108BD9-81ED-4DB2-BD59-A6C34878D82A}">
                    <a16:rowId xmlns:a16="http://schemas.microsoft.com/office/drawing/2014/main" val="1998499974"/>
                  </a:ext>
                </a:extLst>
              </a:tr>
            </a:tbl>
          </a:graphicData>
        </a:graphic>
      </p:graphicFrame>
      <p:sp>
        <p:nvSpPr>
          <p:cNvPr id="5" name="Text Box 16">
            <a:extLst>
              <a:ext uri="{FF2B5EF4-FFF2-40B4-BE49-F238E27FC236}">
                <a16:creationId xmlns:a16="http://schemas.microsoft.com/office/drawing/2014/main" id="{752DF62A-3671-48D8-A04E-44BBD1431227}"/>
              </a:ext>
            </a:extLst>
          </p:cNvPr>
          <p:cNvSpPr txBox="1">
            <a:spLocks noChangeArrowheads="1"/>
          </p:cNvSpPr>
          <p:nvPr/>
        </p:nvSpPr>
        <p:spPr bwMode="auto">
          <a:xfrm>
            <a:off x="9109448" y="6316928"/>
            <a:ext cx="784190"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2021.6.7</a:t>
            </a:r>
            <a:r>
              <a:rPr kumimoji="0" lang="ja-JP" altLang="en-US" sz="800" dirty="0">
                <a:solidFill>
                  <a:srgbClr val="C00000"/>
                </a:solidFill>
                <a:latin typeface="Century Gothic"/>
                <a:ea typeface="HGPｺﾞｼｯｸM"/>
              </a:rPr>
              <a:t>更新</a:t>
            </a:r>
          </a:p>
        </p:txBody>
      </p:sp>
    </p:spTree>
    <p:extLst>
      <p:ext uri="{BB962C8B-B14F-4D97-AF65-F5344CB8AC3E}">
        <p14:creationId xmlns:p14="http://schemas.microsoft.com/office/powerpoint/2010/main" val="19770343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kern="1100" spc="50" dirty="0"/>
              <a:t>原稿規定</a:t>
            </a:r>
            <a:endParaRPr kumimoji="1" lang="ja-JP" altLang="en-US" dirty="0"/>
          </a:p>
        </p:txBody>
      </p:sp>
      <p:graphicFrame>
        <p:nvGraphicFramePr>
          <p:cNvPr id="5" name="表 4"/>
          <p:cNvGraphicFramePr>
            <a:graphicFrameLocks noGrp="1"/>
          </p:cNvGraphicFramePr>
          <p:nvPr/>
        </p:nvGraphicFramePr>
        <p:xfrm>
          <a:off x="133064" y="3164513"/>
          <a:ext cx="9639866" cy="1753959"/>
        </p:xfrm>
        <a:graphic>
          <a:graphicData uri="http://schemas.openxmlformats.org/drawingml/2006/table">
            <a:tbl>
              <a:tblPr firstRow="1" bandRow="1">
                <a:tableStyleId>{5C22544A-7EE6-4342-B048-85BDC9FD1C3A}</a:tableStyleId>
              </a:tblPr>
              <a:tblGrid>
                <a:gridCol w="2061554">
                  <a:extLst>
                    <a:ext uri="{9D8B030D-6E8A-4147-A177-3AD203B41FA5}">
                      <a16:colId xmlns:a16="http://schemas.microsoft.com/office/drawing/2014/main" val="20000"/>
                    </a:ext>
                  </a:extLst>
                </a:gridCol>
                <a:gridCol w="1047404">
                  <a:extLst>
                    <a:ext uri="{9D8B030D-6E8A-4147-A177-3AD203B41FA5}">
                      <a16:colId xmlns:a16="http://schemas.microsoft.com/office/drawing/2014/main" val="20002"/>
                    </a:ext>
                  </a:extLst>
                </a:gridCol>
                <a:gridCol w="2152996">
                  <a:extLst>
                    <a:ext uri="{9D8B030D-6E8A-4147-A177-3AD203B41FA5}">
                      <a16:colId xmlns:a16="http://schemas.microsoft.com/office/drawing/2014/main" val="20003"/>
                    </a:ext>
                  </a:extLst>
                </a:gridCol>
                <a:gridCol w="703811">
                  <a:extLst>
                    <a:ext uri="{9D8B030D-6E8A-4147-A177-3AD203B41FA5}">
                      <a16:colId xmlns:a16="http://schemas.microsoft.com/office/drawing/2014/main" val="20005"/>
                    </a:ext>
                  </a:extLst>
                </a:gridCol>
                <a:gridCol w="703811">
                  <a:extLst>
                    <a:ext uri="{9D8B030D-6E8A-4147-A177-3AD203B41FA5}">
                      <a16:colId xmlns:a16="http://schemas.microsoft.com/office/drawing/2014/main" val="20004"/>
                    </a:ext>
                  </a:extLst>
                </a:gridCol>
                <a:gridCol w="703811">
                  <a:extLst>
                    <a:ext uri="{9D8B030D-6E8A-4147-A177-3AD203B41FA5}">
                      <a16:colId xmlns:a16="http://schemas.microsoft.com/office/drawing/2014/main" val="20007"/>
                    </a:ext>
                  </a:extLst>
                </a:gridCol>
                <a:gridCol w="2266479">
                  <a:extLst>
                    <a:ext uri="{9D8B030D-6E8A-4147-A177-3AD203B41FA5}">
                      <a16:colId xmlns:a16="http://schemas.microsoft.com/office/drawing/2014/main" val="20006"/>
                    </a:ext>
                  </a:extLst>
                </a:gridCol>
              </a:tblGrid>
              <a:tr h="352981">
                <a:tc>
                  <a:txBody>
                    <a:bodyPr/>
                    <a:lstStyle/>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商品</a:t>
                      </a:r>
                    </a:p>
                  </a:txBody>
                  <a:tcPr marL="0" marR="0" marT="0" marB="0" anchor="ctr">
                    <a:lnL w="12700" cap="flat" cmpd="sng" algn="ctr">
                      <a:solidFill>
                        <a:srgbClr val="1E578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サイズ</a:t>
                      </a:r>
                      <a:endParaRPr kumimoji="1" lang="en-US" altLang="ja-JP" sz="90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a:latin typeface="Meiryo UI" panose="020B0604030504040204" pitchFamily="50" charset="-128"/>
                          <a:ea typeface="Meiryo UI" panose="020B0604030504040204" pitchFamily="50" charset="-128"/>
                          <a:cs typeface="Meiryo UI" panose="020B0604030504040204" pitchFamily="50" charset="-128"/>
                        </a:rPr>
                        <a:t>（左右</a:t>
                      </a:r>
                      <a:r>
                        <a:rPr kumimoji="1" lang="en-US" altLang="ja-JP" sz="90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a:latin typeface="Meiryo UI" panose="020B0604030504040204" pitchFamily="50" charset="-128"/>
                          <a:ea typeface="Meiryo UI" panose="020B0604030504040204" pitchFamily="50" charset="-128"/>
                          <a:cs typeface="Meiryo UI" panose="020B0604030504040204" pitchFamily="50" charset="-128"/>
                        </a:rPr>
                        <a:t>天地）</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形式・容量</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アニメーション</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ループ</a:t>
                      </a:r>
                      <a:endParaRPr kumimoji="1" lang="en-US" altLang="ja-JP" sz="90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en-US" altLang="ja-JP" sz="900">
                          <a:latin typeface="Meiryo UI" panose="020B0604030504040204" pitchFamily="50" charset="-128"/>
                          <a:ea typeface="Meiryo UI" panose="020B0604030504040204" pitchFamily="50" charset="-128"/>
                          <a:cs typeface="Meiryo UI" panose="020B0604030504040204" pitchFamily="50" charset="-128"/>
                        </a:rPr>
                        <a:t>ALT</a:t>
                      </a:r>
                      <a:r>
                        <a:rPr kumimoji="1" lang="ja-JP" altLang="en-US" sz="900">
                          <a:latin typeface="Meiryo UI" panose="020B0604030504040204" pitchFamily="50" charset="-128"/>
                          <a:ea typeface="Meiryo UI" panose="020B0604030504040204" pitchFamily="50" charset="-128"/>
                          <a:cs typeface="Meiryo UI" panose="020B0604030504040204" pitchFamily="50" charset="-128"/>
                        </a:rPr>
                        <a:t>テキスト</a:t>
                      </a:r>
                      <a:endParaRPr kumimoji="1" lang="en-US" altLang="ja-JP" sz="90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備考</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extLst>
                  <a:ext uri="{0D108BD9-81ED-4DB2-BD59-A6C34878D82A}">
                    <a16:rowId xmlns:a16="http://schemas.microsoft.com/office/drawing/2014/main" val="10000"/>
                  </a:ext>
                </a:extLst>
              </a:tr>
              <a:tr h="7004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ダブルレクタングル</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algn="ct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300×600</a:t>
                      </a: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pixel</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HTML5</a:t>
                      </a:r>
                      <a:r>
                        <a:rPr kumimoji="1" lang="en-US" altLang="ja-JP" sz="800" b="1" baseline="0">
                          <a:solidFill>
                            <a:srgbClr val="1E578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150KB</a:t>
                      </a: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以内</a:t>
                      </a:r>
                      <a:endParaRPr kumimoji="1"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GIF/JPEG/PNG 150KB</a:t>
                      </a: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以内</a:t>
                      </a:r>
                      <a:endParaRPr kumimoji="1" lang="en-US" altLang="ja-JP" sz="800" b="1" baseline="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可</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algn="ctr"/>
                      <a:r>
                        <a:rPr kumimoji="1"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秒以内停止</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algn="ct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不可</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rowSpan="2">
                  <a:txBody>
                    <a:bodyPr/>
                    <a:lstStyle/>
                    <a:p>
                      <a:pPr marL="180975" marR="0" indent="-180975" algn="l" defTabSz="914400" rtl="0" eaLnBrk="1" fontAlgn="base" latinLnBrk="0" hangingPunct="1">
                        <a:lnSpc>
                          <a:spcPct val="100000"/>
                        </a:lnSpc>
                        <a:spcBef>
                          <a:spcPct val="0"/>
                        </a:spcBef>
                        <a:spcAft>
                          <a:spcPct val="0"/>
                        </a:spcAft>
                        <a:buClrTx/>
                        <a:buSzTx/>
                        <a:buFontTx/>
                        <a:buNone/>
                        <a:tabLst/>
                        <a:defRPr/>
                      </a:pPr>
                      <a:r>
                        <a:rPr kumimoji="0" lang="ja-JP" altLang="en-US" sz="800" baseline="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HTML5</a:t>
                      </a:r>
                      <a:r>
                        <a:rPr kumimoji="0"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原稿は、下記原稿規定に従って作成してください。</a:t>
                      </a:r>
                      <a:r>
                        <a:rPr lang="en-US" altLang="ja-JP" sz="800" dirty="0">
                          <a:solidFill>
                            <a:srgbClr val="7373FF"/>
                          </a:solidFill>
                          <a:hlinkClick r:id="rId3"/>
                        </a:rPr>
                        <a:t>https://marketing.nikkei.co.jp/media/web/file/HTML5_Guidline20200629.pdf</a:t>
                      </a:r>
                      <a:endParaRPr lang="en-US" altLang="ja-JP" sz="800" dirty="0">
                        <a:solidFill>
                          <a:srgbClr val="7373FF"/>
                        </a:solidFill>
                      </a:endParaRPr>
                    </a:p>
                    <a:p>
                      <a:pPr marL="180975" marR="0" indent="-180975" algn="l" defTabSz="914400" rtl="0" eaLnBrk="1" fontAlgn="base" latinLnBrk="0" hangingPunct="1">
                        <a:lnSpc>
                          <a:spcPct val="100000"/>
                        </a:lnSpc>
                        <a:spcBef>
                          <a:spcPct val="0"/>
                        </a:spcBef>
                        <a:spcAft>
                          <a:spcPct val="0"/>
                        </a:spcAft>
                        <a:buClrTx/>
                        <a:buSzTx/>
                        <a:buFontTx/>
                        <a:buNone/>
                        <a:tabLst/>
                        <a:defRPr/>
                      </a:pPr>
                      <a:endParaRPr kumimoji="0" lang="en-US" altLang="ja-JP"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marL="180975" marR="0" indent="-180975" algn="l" defTabSz="914400" rtl="0" eaLnBrk="1" fontAlgn="base" latinLnBrk="0" hangingPunct="1">
                        <a:lnSpc>
                          <a:spcPct val="100000"/>
                        </a:lnSpc>
                        <a:spcBef>
                          <a:spcPct val="0"/>
                        </a:spcBef>
                        <a:spcAft>
                          <a:spcPct val="0"/>
                        </a:spcAft>
                        <a:buClrTx/>
                        <a:buSzTx/>
                        <a:buFontTx/>
                        <a:buNone/>
                        <a:tabLst/>
                        <a:defRPr/>
                      </a:pPr>
                      <a:r>
                        <a:rPr kumimoji="0" lang="en-US" altLang="ja-JP"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Run of NIKKEI</a:t>
                      </a:r>
                      <a:r>
                        <a:rPr kumimoji="0"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」および「ターゲティングレクタングル（サイトカテゴリー）」で第三者配信もしくは</a:t>
                      </a:r>
                      <a:r>
                        <a:rPr kumimoji="0" lang="en-US" altLang="ja-JP"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HTML</a:t>
                      </a:r>
                      <a:r>
                        <a:rPr kumimoji="0"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５原稿の場合、アプリには配信されません。</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004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レクタングル</a:t>
                      </a:r>
                      <a:endParaRPr kumimoji="1"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algn="ctr"/>
                      <a:r>
                        <a:rPr kumimoji="1"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300×250</a:t>
                      </a: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pixel</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HTML5</a:t>
                      </a:r>
                      <a:r>
                        <a:rPr kumimoji="1" lang="en-US" altLang="ja-JP" sz="800" b="1" baseline="0"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150KB</a:t>
                      </a: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以内</a:t>
                      </a:r>
                      <a:endParaRPr kumimoji="1" lang="en-US" altLang="ja-JP" sz="800" b="1" baseline="0"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GIF/JPEG/PNG 150KB</a:t>
                      </a: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以内</a:t>
                      </a:r>
                      <a:endPar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300×250</a:t>
                      </a: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　または　</a:t>
                      </a: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600×500</a:t>
                      </a:r>
                      <a:r>
                        <a:rPr kumimoji="1" lang="ja-JP" altLang="en-US" sz="800" b="1" baseline="0"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b="1" baseline="0"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pixel</a:t>
                      </a:r>
                      <a:endPar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可</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algn="ct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秒以内停止</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algn="ct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不可</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800" b="1" i="0" u="none" strike="noStrike" cap="none" normalizeH="0" baseline="0">
                        <a:ln>
                          <a:noFill/>
                        </a:ln>
                        <a:solidFill>
                          <a:srgbClr val="1E5780"/>
                        </a:solidFill>
                        <a:effectLst/>
                        <a:latin typeface="HGPｺﾞｼｯｸM" panose="020B0600000000000000" pitchFamily="50" charset="-128"/>
                        <a:ea typeface="HGPｺﾞｼｯｸM" panose="020B0600000000000000"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7" name="Text Box 16">
            <a:extLst>
              <a:ext uri="{FF2B5EF4-FFF2-40B4-BE49-F238E27FC236}">
                <a16:creationId xmlns:a16="http://schemas.microsoft.com/office/drawing/2014/main" id="{A1B69D5C-943D-44A9-B5B0-8D6357A6B03E}"/>
              </a:ext>
            </a:extLst>
          </p:cNvPr>
          <p:cNvSpPr txBox="1">
            <a:spLocks noChangeArrowheads="1"/>
          </p:cNvSpPr>
          <p:nvPr/>
        </p:nvSpPr>
        <p:spPr bwMode="auto">
          <a:xfrm>
            <a:off x="8966761" y="6374570"/>
            <a:ext cx="84029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a:solidFill>
                  <a:srgbClr val="C00000"/>
                </a:solidFill>
                <a:latin typeface="Century Gothic"/>
                <a:ea typeface="HGPｺﾞｼｯｸM"/>
              </a:rPr>
              <a:t>2021.12.1</a:t>
            </a:r>
            <a:r>
              <a:rPr kumimoji="0" lang="ja-JP" altLang="en-US" sz="800">
                <a:solidFill>
                  <a:srgbClr val="C00000"/>
                </a:solidFill>
                <a:latin typeface="Century Gothic"/>
                <a:ea typeface="HGPｺﾞｼｯｸM"/>
              </a:rPr>
              <a:t>更新</a:t>
            </a:r>
            <a:endParaRPr kumimoji="0" lang="ja-JP" altLang="en-US" sz="800" dirty="0">
              <a:solidFill>
                <a:srgbClr val="C00000"/>
              </a:solidFill>
              <a:latin typeface="Century Gothic"/>
              <a:ea typeface="HGPｺﾞｼｯｸM"/>
            </a:endParaRPr>
          </a:p>
        </p:txBody>
      </p:sp>
      <p:graphicFrame>
        <p:nvGraphicFramePr>
          <p:cNvPr id="6" name="表 5">
            <a:extLst>
              <a:ext uri="{FF2B5EF4-FFF2-40B4-BE49-F238E27FC236}">
                <a16:creationId xmlns:a16="http://schemas.microsoft.com/office/drawing/2014/main" id="{11361DBE-9573-4B0D-BD5A-DAA45C6C9A1E}"/>
              </a:ext>
            </a:extLst>
          </p:cNvPr>
          <p:cNvGraphicFramePr>
            <a:graphicFrameLocks noGrp="1"/>
          </p:cNvGraphicFramePr>
          <p:nvPr/>
        </p:nvGraphicFramePr>
        <p:xfrm>
          <a:off x="133064" y="984192"/>
          <a:ext cx="9639866" cy="2042851"/>
        </p:xfrm>
        <a:graphic>
          <a:graphicData uri="http://schemas.openxmlformats.org/drawingml/2006/table">
            <a:tbl>
              <a:tblPr firstRow="1" bandRow="1">
                <a:tableStyleId>{5C22544A-7EE6-4342-B048-85BDC9FD1C3A}</a:tableStyleId>
              </a:tblPr>
              <a:tblGrid>
                <a:gridCol w="864005">
                  <a:extLst>
                    <a:ext uri="{9D8B030D-6E8A-4147-A177-3AD203B41FA5}">
                      <a16:colId xmlns:a16="http://schemas.microsoft.com/office/drawing/2014/main" val="20000"/>
                    </a:ext>
                  </a:extLst>
                </a:gridCol>
                <a:gridCol w="1032217">
                  <a:extLst>
                    <a:ext uri="{9D8B030D-6E8A-4147-A177-3AD203B41FA5}">
                      <a16:colId xmlns:a16="http://schemas.microsoft.com/office/drawing/2014/main" val="20001"/>
                    </a:ext>
                  </a:extLst>
                </a:gridCol>
                <a:gridCol w="1024674">
                  <a:extLst>
                    <a:ext uri="{9D8B030D-6E8A-4147-A177-3AD203B41FA5}">
                      <a16:colId xmlns:a16="http://schemas.microsoft.com/office/drawing/2014/main" val="20002"/>
                    </a:ext>
                  </a:extLst>
                </a:gridCol>
                <a:gridCol w="1904300">
                  <a:extLst>
                    <a:ext uri="{9D8B030D-6E8A-4147-A177-3AD203B41FA5}">
                      <a16:colId xmlns:a16="http://schemas.microsoft.com/office/drawing/2014/main" val="20003"/>
                    </a:ext>
                  </a:extLst>
                </a:gridCol>
                <a:gridCol w="486560">
                  <a:extLst>
                    <a:ext uri="{9D8B030D-6E8A-4147-A177-3AD203B41FA5}">
                      <a16:colId xmlns:a16="http://schemas.microsoft.com/office/drawing/2014/main" val="20005"/>
                    </a:ext>
                  </a:extLst>
                </a:gridCol>
                <a:gridCol w="738231">
                  <a:extLst>
                    <a:ext uri="{9D8B030D-6E8A-4147-A177-3AD203B41FA5}">
                      <a16:colId xmlns:a16="http://schemas.microsoft.com/office/drawing/2014/main" val="20009"/>
                    </a:ext>
                  </a:extLst>
                </a:gridCol>
                <a:gridCol w="780176">
                  <a:extLst>
                    <a:ext uri="{9D8B030D-6E8A-4147-A177-3AD203B41FA5}">
                      <a16:colId xmlns:a16="http://schemas.microsoft.com/office/drawing/2014/main" val="20006"/>
                    </a:ext>
                  </a:extLst>
                </a:gridCol>
                <a:gridCol w="526601">
                  <a:extLst>
                    <a:ext uri="{9D8B030D-6E8A-4147-A177-3AD203B41FA5}">
                      <a16:colId xmlns:a16="http://schemas.microsoft.com/office/drawing/2014/main" val="20007"/>
                    </a:ext>
                  </a:extLst>
                </a:gridCol>
                <a:gridCol w="2283102">
                  <a:extLst>
                    <a:ext uri="{9D8B030D-6E8A-4147-A177-3AD203B41FA5}">
                      <a16:colId xmlns:a16="http://schemas.microsoft.com/office/drawing/2014/main" val="20008"/>
                    </a:ext>
                  </a:extLst>
                </a:gridCol>
              </a:tblGrid>
              <a:tr h="202579">
                <a:tc gridSpan="2">
                  <a:txBody>
                    <a:bodyPr/>
                    <a:lstStyle/>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商品</a:t>
                      </a:r>
                    </a:p>
                  </a:txBody>
                  <a:tcPr marL="0" marR="0" marT="0" marB="0" anchor="ctr">
                    <a:lnL w="12700" cap="flat" cmpd="sng" algn="ctr">
                      <a:solidFill>
                        <a:srgbClr val="1E578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hMerge="1">
                  <a:txBody>
                    <a:bodyPr/>
                    <a:lstStyle/>
                    <a:p>
                      <a:pPr algn="ctr"/>
                      <a:endParaRPr kumimoji="1" lang="ja-JP" altLang="en-US" sz="900">
                        <a:latin typeface="HGPｺﾞｼｯｸM" panose="020B0600000000000000" pitchFamily="50" charset="-128"/>
                        <a:ea typeface="HGPｺﾞｼｯｸM" panose="020B0600000000000000"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サイズ</a:t>
                      </a:r>
                    </a:p>
                    <a:p>
                      <a:pPr algn="ctr"/>
                      <a:r>
                        <a:rPr kumimoji="1" lang="ja-JP" altLang="en-US" sz="900">
                          <a:latin typeface="Meiryo UI"/>
                          <a:ea typeface="Meiryo UI"/>
                          <a:cs typeface="Meiryo UI" panose="020B0604030504040204" pitchFamily="50" charset="-128"/>
                        </a:rPr>
                        <a:t>（左右</a:t>
                      </a:r>
                      <a:r>
                        <a:rPr kumimoji="1" lang="en-US" altLang="ja-JP" sz="900">
                          <a:latin typeface="Meiryo UI"/>
                          <a:ea typeface="Meiryo UI"/>
                          <a:cs typeface="Meiryo UI" panose="020B0604030504040204" pitchFamily="50" charset="-128"/>
                        </a:rPr>
                        <a:t>×</a:t>
                      </a:r>
                      <a:r>
                        <a:rPr kumimoji="1" lang="ja-JP" altLang="en-US" sz="900">
                          <a:latin typeface="Meiryo UI"/>
                          <a:ea typeface="Meiryo UI"/>
                          <a:cs typeface="Meiryo UI" panose="020B0604030504040204" pitchFamily="50" charset="-128"/>
                        </a:rPr>
                        <a:t>天地）</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形式・容量</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画角</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アニメーション</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ループ</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en-US" altLang="ja-JP" sz="900">
                          <a:latin typeface="Meiryo UI"/>
                          <a:ea typeface="Meiryo UI"/>
                          <a:cs typeface="Meiryo UI" panose="020B0604030504040204" pitchFamily="50" charset="-128"/>
                        </a:rPr>
                        <a:t>ALT</a:t>
                      </a:r>
                    </a:p>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テキスト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備考</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extLst>
                  <a:ext uri="{0D108BD9-81ED-4DB2-BD59-A6C34878D82A}">
                    <a16:rowId xmlns:a16="http://schemas.microsoft.com/office/drawing/2014/main" val="10000"/>
                  </a:ext>
                </a:extLst>
              </a:tr>
              <a:tr h="436735">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ラージゲート</a:t>
                      </a:r>
                      <a:endParaRPr kumimoji="1" lang="en-US" altLang="ja-JP" sz="10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バナー</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algn="l"/>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　ビルボード（展開時）</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rgbClr val="1E5780"/>
                          </a:solidFill>
                          <a:latin typeface="Meiryo UI"/>
                          <a:ea typeface="Meiryo UI"/>
                          <a:cs typeface="Meiryo UI" panose="020B0604030504040204" pitchFamily="50" charset="-128"/>
                        </a:rPr>
                        <a:t>970×250 pixel</a:t>
                      </a:r>
                      <a:endParaRPr kumimoji="1" lang="ja-JP" altLang="en-US" sz="800" b="1" dirty="0">
                        <a:solidFill>
                          <a:srgbClr val="1E5780"/>
                        </a:solidFill>
                        <a:latin typeface="Meiryo UI"/>
                        <a:ea typeface="Meiryo UI"/>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rowSpan="2">
                  <a:txBody>
                    <a:bodyPr/>
                    <a:lstStyle/>
                    <a:p>
                      <a:pPr marL="0" marR="0" indent="0" algn="ctr" rtl="0" eaLnBrk="1" fontAlgn="auto" latinLnBrk="0" hangingPunct="1">
                        <a:lnSpc>
                          <a:spcPct val="100000"/>
                        </a:lnSpc>
                        <a:spcBef>
                          <a:spcPts val="0"/>
                        </a:spcBef>
                        <a:spcAft>
                          <a:spcPts val="0"/>
                        </a:spcAft>
                        <a:buFontTx/>
                        <a:buNone/>
                      </a:pPr>
                      <a:r>
                        <a:rPr lang="ja-JP" altLang="en-US" sz="1000" b="1" dirty="0">
                          <a:solidFill>
                            <a:srgbClr val="1E5780"/>
                          </a:solidFill>
                          <a:latin typeface="Meiryo UI"/>
                          <a:ea typeface="Meiryo UI"/>
                          <a:cs typeface="Meiryo UI" panose="020B0604030504040204" pitchFamily="50" charset="-128"/>
                        </a:rPr>
                        <a:t> </a:t>
                      </a:r>
                      <a:r>
                        <a:rPr kumimoji="1" lang="en-US" altLang="ja-JP" sz="1000" b="1" kern="1200" dirty="0">
                          <a:solidFill>
                            <a:srgbClr val="1E5780"/>
                          </a:solidFill>
                          <a:effectLst/>
                          <a:latin typeface="Meiryo UI"/>
                          <a:ea typeface="Meiryo UI"/>
                          <a:cs typeface="Meiryo UI" panose="020B0604030504040204" pitchFamily="50" charset="-128"/>
                        </a:rPr>
                        <a:t>HTML5 </a:t>
                      </a:r>
                      <a:r>
                        <a:rPr kumimoji="1" lang="ja-JP" altLang="ja-JP" sz="1000" b="1" kern="1200" dirty="0">
                          <a:solidFill>
                            <a:srgbClr val="1E5780"/>
                          </a:solidFill>
                          <a:effectLst/>
                          <a:latin typeface="Meiryo UI"/>
                          <a:ea typeface="Meiryo UI"/>
                          <a:cs typeface="Meiryo UI" panose="020B0604030504040204" pitchFamily="50" charset="-128"/>
                        </a:rPr>
                        <a:t>合計</a:t>
                      </a:r>
                      <a:r>
                        <a:rPr kumimoji="1" lang="en-US" altLang="ja-JP" sz="1000" b="1" kern="1200" dirty="0">
                          <a:solidFill>
                            <a:srgbClr val="1E5780"/>
                          </a:solidFill>
                          <a:effectLst/>
                          <a:latin typeface="Meiryo UI"/>
                          <a:ea typeface="Meiryo UI"/>
                          <a:cs typeface="Meiryo UI" panose="020B0604030504040204" pitchFamily="50" charset="-128"/>
                        </a:rPr>
                        <a:t>2.2MB</a:t>
                      </a:r>
                      <a:r>
                        <a:rPr kumimoji="1" lang="ja-JP" altLang="ja-JP" sz="1000" b="1" kern="1200" dirty="0">
                          <a:solidFill>
                            <a:srgbClr val="1E5780"/>
                          </a:solidFill>
                          <a:effectLst/>
                          <a:latin typeface="Meiryo UI"/>
                          <a:ea typeface="Meiryo UI"/>
                          <a:cs typeface="Meiryo UI" panose="020B0604030504040204" pitchFamily="50" charset="-128"/>
                        </a:rPr>
                        <a:t>以内</a:t>
                      </a:r>
                      <a:endParaRPr kumimoji="1" lang="en-US" altLang="ja-JP" sz="400" b="1" dirty="0">
                        <a:solidFill>
                          <a:srgbClr val="1E5780"/>
                        </a:solidFill>
                        <a:latin typeface="Meiryo UI"/>
                        <a:ea typeface="Meiryo UI"/>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rgbClr val="E1E6EF"/>
                    </a:solidFill>
                  </a:tcPr>
                </a:tc>
                <a:tc>
                  <a:txBody>
                    <a:bodyPr/>
                    <a:lstStyle/>
                    <a:p>
                      <a:pPr algn="ctr"/>
                      <a:r>
                        <a:rPr kumimoji="1" lang="en-US" altLang="ja-JP" sz="800" b="1">
                          <a:solidFill>
                            <a:srgbClr val="1E5780"/>
                          </a:solidFill>
                          <a:latin typeface="Meiryo UI"/>
                          <a:ea typeface="Meiryo UI"/>
                          <a:cs typeface="Meiryo UI" panose="020B0604030504040204" pitchFamily="50" charset="-128"/>
                        </a:rPr>
                        <a:t>-</a:t>
                      </a:r>
                      <a:endParaRPr kumimoji="1" lang="ja-JP" altLang="en-US" sz="800" b="1">
                        <a:solidFill>
                          <a:srgbClr val="1E5780"/>
                        </a:solidFill>
                        <a:latin typeface="Meiryo UI"/>
                        <a:ea typeface="Meiryo UI"/>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可</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kumimoji="1" lang="en-US" altLang="ja-JP" sz="800" b="1">
                          <a:solidFill>
                            <a:srgbClr val="1E5780"/>
                          </a:solidFill>
                          <a:latin typeface="Meiryo UI"/>
                          <a:ea typeface="Meiryo UI"/>
                          <a:cs typeface="Meiryo UI" panose="020B0604030504040204" pitchFamily="50" charset="-128"/>
                        </a:rPr>
                        <a:t>30</a:t>
                      </a:r>
                      <a:r>
                        <a:rPr kumimoji="1" lang="ja-JP" altLang="en-US" sz="800" b="1">
                          <a:solidFill>
                            <a:srgbClr val="1E5780"/>
                          </a:solidFill>
                          <a:latin typeface="Meiryo UI"/>
                          <a:ea typeface="Meiryo UI"/>
                          <a:cs typeface="Meiryo UI" panose="020B0604030504040204" pitchFamily="50" charset="-128"/>
                        </a:rPr>
                        <a:t>秒以内停止</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不可</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rowSpan="2">
                  <a:txBody>
                    <a:bodyPr/>
                    <a:lstStyle/>
                    <a:p>
                      <a:pPr marL="180975" indent="-180975"/>
                      <a:r>
                        <a:rPr kumimoji="0" lang="en-US" altLang="ja-JP" sz="800" dirty="0">
                          <a:solidFill>
                            <a:schemeClr val="tx2"/>
                          </a:solidFill>
                          <a:latin typeface="Meiryo UI"/>
                          <a:ea typeface="Meiryo UI"/>
                          <a:cs typeface="Meiryo UI" panose="020B0604030504040204" pitchFamily="50" charset="-128"/>
                        </a:rPr>
                        <a:t>※</a:t>
                      </a:r>
                      <a:r>
                        <a:rPr kumimoji="0" lang="ja-JP" altLang="en-US" sz="800" dirty="0">
                          <a:solidFill>
                            <a:schemeClr val="tx2"/>
                          </a:solidFill>
                          <a:latin typeface="Meiryo UI"/>
                          <a:ea typeface="Meiryo UI"/>
                          <a:cs typeface="Meiryo UI" panose="020B0604030504040204" pitchFamily="50" charset="-128"/>
                        </a:rPr>
                        <a:t>　展開時は上部に「</a:t>
                      </a:r>
                      <a:r>
                        <a:rPr kumimoji="0" lang="en-US" altLang="ja-JP" sz="800" dirty="0">
                          <a:solidFill>
                            <a:schemeClr val="tx2"/>
                          </a:solidFill>
                          <a:latin typeface="Meiryo UI"/>
                          <a:ea typeface="Meiryo UI"/>
                          <a:cs typeface="Meiryo UI" panose="020B0604030504040204" pitchFamily="50" charset="-128"/>
                        </a:rPr>
                        <a:t>Close</a:t>
                      </a:r>
                      <a:r>
                        <a:rPr kumimoji="0" lang="ja-JP" altLang="en-US" sz="800" dirty="0">
                          <a:solidFill>
                            <a:schemeClr val="tx2"/>
                          </a:solidFill>
                          <a:latin typeface="Meiryo UI"/>
                          <a:ea typeface="Meiryo UI"/>
                          <a:cs typeface="Meiryo UI" panose="020B0604030504040204" pitchFamily="50" charset="-128"/>
                        </a:rPr>
                        <a:t>」のボタンを配置します。</a:t>
                      </a:r>
                      <a:endParaRPr kumimoji="0" lang="en-US" altLang="ja-JP" sz="800" dirty="0">
                        <a:solidFill>
                          <a:schemeClr val="tx2"/>
                        </a:solidFill>
                        <a:latin typeface="Meiryo UI"/>
                        <a:ea typeface="Meiryo UI"/>
                        <a:cs typeface="Meiryo UI" panose="020B0604030504040204" pitchFamily="50" charset="-128"/>
                      </a:endParaRPr>
                    </a:p>
                    <a:p>
                      <a:pPr marL="180975" indent="-180975"/>
                      <a:r>
                        <a:rPr kumimoji="0" lang="en-US" altLang="ja-JP" sz="800" dirty="0">
                          <a:solidFill>
                            <a:schemeClr val="tx2"/>
                          </a:solidFill>
                          <a:latin typeface="Meiryo UI"/>
                          <a:ea typeface="Meiryo UI"/>
                          <a:cs typeface="Meiryo UI" panose="020B0604030504040204" pitchFamily="50" charset="-128"/>
                        </a:rPr>
                        <a:t>※	</a:t>
                      </a:r>
                      <a:r>
                        <a:rPr kumimoji="0" lang="ja-JP" altLang="en-US" sz="800" dirty="0">
                          <a:solidFill>
                            <a:schemeClr val="tx2"/>
                          </a:solidFill>
                          <a:latin typeface="Meiryo UI"/>
                          <a:ea typeface="Meiryo UI"/>
                          <a:cs typeface="Meiryo UI" panose="020B0604030504040204" pitchFamily="50" charset="-128"/>
                        </a:rPr>
                        <a:t>ユーザーが「</a:t>
                      </a:r>
                      <a:r>
                        <a:rPr kumimoji="0" lang="en-US" altLang="ja-JP" sz="800" dirty="0">
                          <a:solidFill>
                            <a:schemeClr val="tx2"/>
                          </a:solidFill>
                          <a:latin typeface="Meiryo UI"/>
                          <a:ea typeface="Meiryo UI"/>
                          <a:cs typeface="Meiryo UI" panose="020B0604030504040204" pitchFamily="50" charset="-128"/>
                        </a:rPr>
                        <a:t>Close</a:t>
                      </a:r>
                      <a:r>
                        <a:rPr kumimoji="0" lang="ja-JP" altLang="en-US" sz="800" dirty="0">
                          <a:solidFill>
                            <a:schemeClr val="tx2"/>
                          </a:solidFill>
                          <a:latin typeface="Meiryo UI"/>
                          <a:ea typeface="Meiryo UI"/>
                          <a:cs typeface="Meiryo UI" panose="020B0604030504040204" pitchFamily="50" charset="-128"/>
                        </a:rPr>
                        <a:t>」ボタンを押した時点で収束します。</a:t>
                      </a:r>
                    </a:p>
                    <a:p>
                      <a:pPr marL="175895" marR="0" lvl="0" indent="-175895"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800" dirty="0">
                          <a:solidFill>
                            <a:schemeClr val="tx2"/>
                          </a:solidFill>
                          <a:latin typeface="Meiryo UI"/>
                          <a:ea typeface="Meiryo UI"/>
                          <a:cs typeface="Meiryo UI" panose="020B0604030504040204" pitchFamily="50" charset="-128"/>
                        </a:rPr>
                        <a:t>※</a:t>
                      </a:r>
                      <a:r>
                        <a:rPr lang="ja-JP" altLang="en-US" sz="800" dirty="0">
                          <a:solidFill>
                            <a:schemeClr val="tx2"/>
                          </a:solidFill>
                          <a:latin typeface="Meiryo UI"/>
                          <a:ea typeface="Meiryo UI"/>
                          <a:cs typeface="Meiryo UI" panose="020B0604030504040204" pitchFamily="50" charset="-128"/>
                        </a:rPr>
                        <a:t>　</a:t>
                      </a:r>
                      <a:r>
                        <a:rPr kumimoji="1" lang="ja-JP" altLang="en-US" sz="800" b="0" dirty="0">
                          <a:solidFill>
                            <a:schemeClr val="tx2"/>
                          </a:solidFill>
                          <a:latin typeface="Meiryo UI"/>
                          <a:ea typeface="Meiryo UI"/>
                          <a:cs typeface="Meiryo UI" panose="020B0604030504040204" pitchFamily="50" charset="-128"/>
                        </a:rPr>
                        <a:t>原稿は、下記制作ガイドラインに従って作成してください</a:t>
                      </a:r>
                      <a:r>
                        <a:rPr kumimoji="1" lang="ja-JP" altLang="en-US" sz="700" b="0" dirty="0">
                          <a:solidFill>
                            <a:schemeClr val="tx2"/>
                          </a:solidFill>
                          <a:latin typeface="Meiryo UI"/>
                          <a:ea typeface="Meiryo UI"/>
                          <a:cs typeface="Meiryo UI" panose="020B0604030504040204" pitchFamily="50" charset="-128"/>
                        </a:rPr>
                        <a:t>。</a:t>
                      </a:r>
                      <a:endParaRPr kumimoji="1" lang="en-US" altLang="ja-JP" sz="700" b="0" dirty="0">
                        <a:solidFill>
                          <a:schemeClr val="tx2"/>
                        </a:solidFill>
                        <a:latin typeface="Meiryo UI"/>
                        <a:ea typeface="Meiryo UI"/>
                        <a:cs typeface="Meiryo UI" panose="020B0604030504040204" pitchFamily="50" charset="-128"/>
                      </a:endParaRPr>
                    </a:p>
                    <a:p>
                      <a:pPr marL="182245" marR="0" lvl="0" indent="0" algn="l" defTabSz="914400">
                        <a:lnSpc>
                          <a:spcPct val="100000"/>
                        </a:lnSpc>
                        <a:spcBef>
                          <a:spcPts val="0"/>
                        </a:spcBef>
                        <a:spcAft>
                          <a:spcPts val="0"/>
                        </a:spcAft>
                        <a:buClrTx/>
                        <a:buSzTx/>
                        <a:buNone/>
                        <a:tabLst/>
                        <a:defRPr/>
                      </a:pPr>
                      <a:r>
                        <a:rPr lang="en-US" sz="700" b="0" i="0" u="none" strike="noStrike" noProof="0" dirty="0">
                          <a:latin typeface="Calibri"/>
                          <a:hlinkClick r:id="rId4"/>
                        </a:rPr>
                        <a:t>https://marketing.nikkei.co.jp/media/web/file/HTML5_billboard_guideline20200629.pdf</a:t>
                      </a:r>
                      <a:endParaRPr lang="en-US" sz="700" b="0" i="0" u="none" strike="noStrike" noProof="0" dirty="0">
                        <a:latin typeface="Calibri"/>
                      </a:endParaRPr>
                    </a:p>
                  </a:txBody>
                  <a:tcPr marL="42203" marR="42203" marT="42203" marB="42203"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7399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algn="l"/>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　ビルボード（収束時）</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1E6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rgbClr val="1E5780"/>
                          </a:solidFill>
                          <a:latin typeface="Meiryo UI"/>
                          <a:ea typeface="Meiryo UI"/>
                          <a:cs typeface="Meiryo UI" panose="020B0604030504040204" pitchFamily="50" charset="-128"/>
                        </a:rPr>
                        <a:t>970×90 pixel</a:t>
                      </a:r>
                      <a:endParaRPr kumimoji="1" lang="ja-JP" altLang="en-US" sz="800" b="1" dirty="0">
                        <a:solidFill>
                          <a:srgbClr val="1E5780"/>
                        </a:solidFill>
                        <a:latin typeface="Meiryo UI"/>
                        <a:ea typeface="Meiryo UI"/>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1E6EF"/>
                    </a:solidFill>
                  </a:tcPr>
                </a:tc>
                <a:tc vMerge="1">
                  <a:txBody>
                    <a:bodyPr/>
                    <a:lstStyle/>
                    <a:p>
                      <a:pPr marL="0" marR="0" indent="0" algn="ctr" rtl="0" eaLnBrk="1" fontAlgn="auto" latinLnBrk="0" hangingPunct="1">
                        <a:lnSpc>
                          <a:spcPct val="100000"/>
                        </a:lnSpc>
                        <a:spcBef>
                          <a:spcPts val="0"/>
                        </a:spcBef>
                        <a:spcAft>
                          <a:spcPts val="0"/>
                        </a:spcAft>
                        <a:buFontTx/>
                        <a:buNone/>
                      </a:pPr>
                      <a:endParaRPr kumimoji="1" lang="ja-JP" altLang="en-US" sz="800" b="1" dirty="0">
                        <a:solidFill>
                          <a:srgbClr val="1E5780"/>
                        </a:solidFill>
                        <a:latin typeface="Meiryo UI"/>
                        <a:ea typeface="Meiryo UI"/>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algn="ctr"/>
                      <a:r>
                        <a:rPr kumimoji="1" lang="en-US" altLang="ja-JP" sz="800" b="1" dirty="0">
                          <a:solidFill>
                            <a:srgbClr val="1E5780"/>
                          </a:solidFill>
                          <a:latin typeface="Meiryo UI"/>
                          <a:ea typeface="Meiryo UI"/>
                          <a:cs typeface="Meiryo UI" panose="020B0604030504040204" pitchFamily="50" charset="-128"/>
                        </a:rPr>
                        <a:t>-</a:t>
                      </a:r>
                      <a:endParaRPr kumimoji="1" lang="ja-JP" altLang="en-US" sz="800" b="1" dirty="0">
                        <a:solidFill>
                          <a:srgbClr val="1E5780"/>
                        </a:solidFill>
                        <a:latin typeface="Meiryo UI"/>
                        <a:ea typeface="Meiryo UI"/>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1E6EF"/>
                    </a:solidFill>
                  </a:tcPr>
                </a:tc>
                <a:tc>
                  <a:txBody>
                    <a:bodyPr/>
                    <a:lstStyle/>
                    <a:p>
                      <a:pPr algn="ct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不可</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1E6EF"/>
                    </a:solidFill>
                  </a:tcPr>
                </a:tc>
                <a:tc>
                  <a:txBody>
                    <a:bodyPr/>
                    <a:lstStyle/>
                    <a:p>
                      <a:pPr algn="ctr"/>
                      <a:r>
                        <a:rPr kumimoji="1" lang="en-US" altLang="ja-JP" sz="800" b="1" dirty="0">
                          <a:solidFill>
                            <a:srgbClr val="1E5780"/>
                          </a:solidFill>
                          <a:latin typeface="Meiryo UI"/>
                          <a:ea typeface="Meiryo UI"/>
                          <a:cs typeface="Meiryo UI" panose="020B0604030504040204" pitchFamily="50" charset="-128"/>
                        </a:rPr>
                        <a:t>-</a:t>
                      </a:r>
                      <a:endParaRPr kumimoji="1" lang="ja-JP" altLang="en-US" sz="800" b="1" dirty="0">
                        <a:solidFill>
                          <a:srgbClr val="1E5780"/>
                        </a:solidFill>
                        <a:latin typeface="Meiryo UI"/>
                        <a:ea typeface="Meiryo UI"/>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1E6EF"/>
                    </a:solidFill>
                  </a:tcPr>
                </a:tc>
                <a:tc>
                  <a:txBody>
                    <a:bodyPr/>
                    <a:lstStyle/>
                    <a:p>
                      <a:pPr algn="ct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不可</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1E6EF"/>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600" b="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006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sz="700" b="1" dirty="0">
                        <a:solidFill>
                          <a:srgbClr val="1E5780"/>
                        </a:solidFill>
                        <a:latin typeface="Meiryo UI"/>
                        <a:ea typeface="Meiryo UI"/>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algn="l"/>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　サイドバナー</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rgbClr val="1E5780"/>
                          </a:solidFill>
                          <a:latin typeface="Meiryo UI"/>
                          <a:ea typeface="Meiryo UI"/>
                          <a:cs typeface="Meiryo UI" panose="020B0604030504040204" pitchFamily="50" charset="-128"/>
                        </a:rPr>
                        <a:t>145×730 pixel</a:t>
                      </a:r>
                      <a:endParaRPr kumimoji="1" lang="ja-JP" altLang="en-US" sz="800" b="1" dirty="0">
                        <a:solidFill>
                          <a:srgbClr val="1E5780"/>
                        </a:solidFill>
                        <a:latin typeface="Meiryo UI"/>
                        <a:ea typeface="Meiryo UI"/>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noFill/>
                  </a:tcPr>
                </a:tc>
                <a:tc>
                  <a:txBody>
                    <a:bodyPr/>
                    <a:lstStyle/>
                    <a:p>
                      <a:pPr marL="0" marR="0" indent="0" algn="ctr" rtl="0" eaLnBrk="1" fontAlgn="auto" latinLnBrk="0" hangingPunct="1">
                        <a:lnSpc>
                          <a:spcPct val="100000"/>
                        </a:lnSpc>
                        <a:spcBef>
                          <a:spcPts val="0"/>
                        </a:spcBef>
                        <a:spcAft>
                          <a:spcPts val="0"/>
                        </a:spcAft>
                        <a:buFontTx/>
                        <a:buNone/>
                      </a:pPr>
                      <a:r>
                        <a:rPr lang="ja-JP" altLang="en-US" sz="800" b="1" dirty="0">
                          <a:solidFill>
                            <a:srgbClr val="1E5780"/>
                          </a:solidFill>
                          <a:latin typeface="Meiryo UI"/>
                          <a:ea typeface="Meiryo UI"/>
                          <a:cs typeface="Meiryo UI" panose="020B0604030504040204" pitchFamily="50" charset="-128"/>
                        </a:rPr>
                        <a:t> </a:t>
                      </a:r>
                      <a:r>
                        <a:rPr kumimoji="1" lang="en-US" altLang="ja-JP" sz="800" b="1" dirty="0">
                          <a:solidFill>
                            <a:srgbClr val="1E5780"/>
                          </a:solidFill>
                          <a:latin typeface="Meiryo UI"/>
                          <a:ea typeface="Meiryo UI"/>
                          <a:cs typeface="Meiryo UI" panose="020B0604030504040204" pitchFamily="50" charset="-128"/>
                        </a:rPr>
                        <a:t>GIF,JPG,PNG:</a:t>
                      </a:r>
                      <a:r>
                        <a:rPr kumimoji="1" lang="ja-JP" altLang="en-US" sz="800" b="1" dirty="0">
                          <a:solidFill>
                            <a:srgbClr val="1E5780"/>
                          </a:solidFill>
                          <a:latin typeface="Meiryo UI"/>
                          <a:ea typeface="Meiryo UI"/>
                          <a:cs typeface="Meiryo UI" panose="020B0604030504040204" pitchFamily="50" charset="-128"/>
                        </a:rPr>
                        <a:t>　</a:t>
                      </a:r>
                      <a:r>
                        <a:rPr kumimoji="1" lang="en-US" altLang="ja-JP" sz="800" b="1" dirty="0">
                          <a:solidFill>
                            <a:srgbClr val="1E5780"/>
                          </a:solidFill>
                          <a:latin typeface="Meiryo UI"/>
                          <a:ea typeface="Meiryo UI"/>
                          <a:cs typeface="Meiryo UI" panose="020B0604030504040204" pitchFamily="50" charset="-128"/>
                        </a:rPr>
                        <a:t>120KB</a:t>
                      </a:r>
                      <a:r>
                        <a:rPr kumimoji="1" lang="ja-JP" altLang="en-US" sz="800" b="1" dirty="0">
                          <a:solidFill>
                            <a:srgbClr val="1E5780"/>
                          </a:solidFill>
                          <a:latin typeface="Meiryo UI"/>
                          <a:ea typeface="Meiryo UI"/>
                          <a:cs typeface="Meiryo UI" panose="020B0604030504040204" pitchFamily="50" charset="-128"/>
                        </a:rPr>
                        <a:t>以内</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noFill/>
                  </a:tcPr>
                </a:tc>
                <a:tc>
                  <a:txBody>
                    <a:bodyPr/>
                    <a:lstStyle/>
                    <a:p>
                      <a:pPr algn="ctr"/>
                      <a:r>
                        <a:rPr kumimoji="1" lang="en-US" altLang="ja-JP" sz="800" b="1" dirty="0">
                          <a:solidFill>
                            <a:srgbClr val="1E5780"/>
                          </a:solidFill>
                          <a:latin typeface="Meiryo UI"/>
                          <a:ea typeface="Meiryo UI"/>
                          <a:cs typeface="Meiryo UI" panose="020B0604030504040204" pitchFamily="50" charset="-128"/>
                        </a:rPr>
                        <a:t>-</a:t>
                      </a:r>
                      <a:endParaRPr kumimoji="1" lang="ja-JP" altLang="en-US" sz="800" b="1" dirty="0">
                        <a:solidFill>
                          <a:srgbClr val="1E5780"/>
                        </a:solidFill>
                        <a:latin typeface="Meiryo UI"/>
                        <a:ea typeface="Meiryo UI"/>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noFill/>
                  </a:tcPr>
                </a:tc>
                <a:tc>
                  <a:txBody>
                    <a:bodyPr/>
                    <a:lstStyle/>
                    <a:p>
                      <a:pPr algn="ct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不可</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noFill/>
                  </a:tcPr>
                </a:tc>
                <a:tc>
                  <a:txBody>
                    <a:bodyPr/>
                    <a:lstStyle/>
                    <a:p>
                      <a:pPr algn="ctr"/>
                      <a:r>
                        <a:rPr kumimoji="1" lang="en-US" altLang="ja-JP" sz="800" b="1" dirty="0">
                          <a:solidFill>
                            <a:srgbClr val="1E5780"/>
                          </a:solidFill>
                          <a:latin typeface="Meiryo UI"/>
                          <a:ea typeface="Meiryo UI"/>
                          <a:cs typeface="Meiryo UI" panose="020B0604030504040204" pitchFamily="50" charset="-128"/>
                        </a:rPr>
                        <a:t>-</a:t>
                      </a:r>
                      <a:endParaRPr kumimoji="1" lang="ja-JP" altLang="en-US" sz="800" b="1" dirty="0">
                        <a:solidFill>
                          <a:srgbClr val="1E5780"/>
                        </a:solidFill>
                        <a:latin typeface="Meiryo UI"/>
                        <a:ea typeface="Meiryo UI"/>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noFill/>
                  </a:tcPr>
                </a:tc>
                <a:tc>
                  <a:txBody>
                    <a:bodyPr/>
                    <a:lstStyle/>
                    <a:p>
                      <a:pPr algn="ct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不可</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noFill/>
                  </a:tcPr>
                </a:tc>
                <a:tc>
                  <a:txBody>
                    <a:bodyPr/>
                    <a:lstStyle/>
                    <a:p>
                      <a:pPr lvl="0" algn="l">
                        <a:lnSpc>
                          <a:spcPct val="100000"/>
                        </a:lnSpc>
                        <a:spcBef>
                          <a:spcPts val="0"/>
                        </a:spcBef>
                        <a:spcAft>
                          <a:spcPts val="0"/>
                        </a:spcAft>
                        <a:buNone/>
                      </a:pPr>
                      <a:endParaRPr lang="ja-JP" b="0" dirty="0">
                        <a:solidFill>
                          <a:srgbClr val="1F497D"/>
                        </a:solidFill>
                        <a:latin typeface="Meiryo UI"/>
                        <a:ea typeface="Meiryo UI"/>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3193146087"/>
                  </a:ext>
                </a:extLst>
              </a:tr>
              <a:tr h="3006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700" b="1" dirty="0">
                          <a:solidFill>
                            <a:srgbClr val="1E5780"/>
                          </a:solidFill>
                          <a:latin typeface="Meiryo UI"/>
                          <a:ea typeface="Meiryo UI"/>
                        </a:rPr>
                        <a:t>インリード動画</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hMerge="1">
                  <a:txBody>
                    <a:bodyPr/>
                    <a:lstStyle/>
                    <a:p>
                      <a:pPr algn="l"/>
                      <a:endParaRPr kumimoji="1" lang="ja-JP" altLang="en-US" sz="7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lvl="0" algn="l">
                        <a:lnSpc>
                          <a:spcPct val="100000"/>
                        </a:lnSpc>
                        <a:spcBef>
                          <a:spcPts val="0"/>
                        </a:spcBef>
                        <a:spcAft>
                          <a:spcPts val="0"/>
                        </a:spcAft>
                        <a:buNone/>
                      </a:pPr>
                      <a:r>
                        <a:rPr lang="en-US" altLang="ja-JP" sz="700" b="1" i="0" u="none" strike="noStrike" noProof="0" dirty="0">
                          <a:solidFill>
                            <a:srgbClr val="1E5780"/>
                          </a:solidFill>
                          <a:latin typeface="Meiryo UI" panose="020B0604030504040204" pitchFamily="50" charset="-128"/>
                          <a:ea typeface="Meiryo UI" panose="020B0604030504040204" pitchFamily="50" charset="-128"/>
                        </a:rPr>
                        <a:t>最大：1920×1080 ～ </a:t>
                      </a:r>
                    </a:p>
                    <a:p>
                      <a:pPr lvl="0" algn="l">
                        <a:lnSpc>
                          <a:spcPct val="100000"/>
                        </a:lnSpc>
                        <a:spcBef>
                          <a:spcPts val="0"/>
                        </a:spcBef>
                        <a:spcAft>
                          <a:spcPts val="0"/>
                        </a:spcAft>
                        <a:buNone/>
                      </a:pPr>
                      <a:r>
                        <a:rPr lang="en-US" altLang="ja-JP" sz="700" b="1" i="0" u="none" strike="noStrike" noProof="0" dirty="0">
                          <a:solidFill>
                            <a:srgbClr val="1E5780"/>
                          </a:solidFill>
                          <a:latin typeface="Meiryo UI" panose="020B0604030504040204" pitchFamily="50" charset="-128"/>
                          <a:ea typeface="Meiryo UI" panose="020B0604030504040204" pitchFamily="50" charset="-128"/>
                        </a:rPr>
                        <a:t>最小：640×360 pixel </a:t>
                      </a:r>
                      <a:endParaRPr kumimoji="1" lang="ja-JP" altLang="en-US" sz="700" b="1" dirty="0">
                        <a:solidFill>
                          <a:srgbClr val="1E5780"/>
                        </a:solidFill>
                        <a:latin typeface="Meiryo UI" panose="020B0604030504040204" pitchFamily="50" charset="-128"/>
                        <a:ea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marL="0" marR="0" lvl="0" indent="0" algn="ctr">
                        <a:lnSpc>
                          <a:spcPct val="100000"/>
                        </a:lnSpc>
                        <a:spcBef>
                          <a:spcPts val="0"/>
                        </a:spcBef>
                        <a:spcAft>
                          <a:spcPts val="0"/>
                        </a:spcAft>
                        <a:buNone/>
                      </a:pPr>
                      <a:r>
                        <a:rPr lang="en-US" altLang="ja-JP" sz="800" b="1" i="0" u="none" strike="noStrike" noProof="0" dirty="0">
                          <a:solidFill>
                            <a:srgbClr val="1E5780"/>
                          </a:solidFill>
                          <a:latin typeface="Meiryo UI" panose="020B0604030504040204" pitchFamily="50" charset="-128"/>
                          <a:ea typeface="Meiryo UI" panose="020B0604030504040204" pitchFamily="50" charset="-128"/>
                        </a:rPr>
                        <a:t>MP4,MOV,WEBM,OGV </a:t>
                      </a:r>
                    </a:p>
                    <a:p>
                      <a:pPr marL="0" marR="0" lvl="0" indent="0" algn="ctr">
                        <a:lnSpc>
                          <a:spcPct val="100000"/>
                        </a:lnSpc>
                        <a:spcBef>
                          <a:spcPts val="0"/>
                        </a:spcBef>
                        <a:spcAft>
                          <a:spcPts val="0"/>
                        </a:spcAft>
                        <a:buNone/>
                      </a:pPr>
                      <a:r>
                        <a:rPr lang="ja-JP" altLang="ja-JP" sz="800" b="1" i="0" u="none" strike="noStrike" noProof="0" dirty="0">
                          <a:solidFill>
                            <a:srgbClr val="1E5780"/>
                          </a:solidFill>
                          <a:latin typeface="Meiryo UI"/>
                          <a:ea typeface="Meiryo UI"/>
                        </a:rPr>
                        <a:t>容量 </a:t>
                      </a:r>
                      <a:r>
                        <a:rPr lang="en-US" altLang="ja-JP" sz="800" b="1" i="0" u="none" strike="noStrike" noProof="0" dirty="0">
                          <a:solidFill>
                            <a:srgbClr val="1E5780"/>
                          </a:solidFill>
                          <a:latin typeface="Meiryo UI"/>
                          <a:ea typeface="Meiryo UI"/>
                        </a:rPr>
                        <a:t>:4MB</a:t>
                      </a:r>
                      <a:r>
                        <a:rPr lang="ja-JP" altLang="ja-JP" sz="800" b="1" i="0" u="none" strike="noStrike" noProof="0" dirty="0">
                          <a:solidFill>
                            <a:srgbClr val="1E5780"/>
                          </a:solidFill>
                          <a:latin typeface="Meiryo UI"/>
                          <a:ea typeface="Meiryo UI"/>
                        </a:rPr>
                        <a:t>以内</a:t>
                      </a:r>
                      <a:r>
                        <a:rPr lang="ja-JP" altLang="en-US" sz="800" b="1" i="0" u="none" strike="noStrike" noProof="0" dirty="0">
                          <a:solidFill>
                            <a:srgbClr val="1E5780"/>
                          </a:solidFill>
                          <a:latin typeface="Meiryo UI"/>
                          <a:ea typeface="Meiryo UI"/>
                        </a:rPr>
                        <a:t> </a:t>
                      </a:r>
                      <a:endParaRPr kumimoji="1" lang="ja-JP" altLang="ja-JP" sz="800" b="1" dirty="0">
                        <a:solidFill>
                          <a:srgbClr val="1E5780"/>
                        </a:solidFill>
                        <a:latin typeface="Meiryo UI"/>
                        <a:ea typeface="Meiryo UI"/>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800" b="1" i="0" u="none" strike="noStrike" noProof="0" dirty="0">
                          <a:solidFill>
                            <a:srgbClr val="1E5780"/>
                          </a:solidFill>
                          <a:latin typeface="Meiryo UI" panose="020B0604030504040204" pitchFamily="50" charset="-128"/>
                          <a:ea typeface="Meiryo UI" panose="020B0604030504040204" pitchFamily="50" charset="-128"/>
                        </a:rPr>
                        <a:t>16:9</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600" b="1" i="0" u="none" strike="noStrike" noProof="0" dirty="0">
                          <a:solidFill>
                            <a:srgbClr val="1E5780"/>
                          </a:solidFill>
                          <a:latin typeface="Meiryo UI" panose="020B0604030504040204" pitchFamily="50" charset="-128"/>
                          <a:ea typeface="Meiryo UI" panose="020B0604030504040204" pitchFamily="50" charset="-128"/>
                        </a:rPr>
                        <a:t>（</a:t>
                      </a:r>
                      <a:r>
                        <a:rPr lang="en-US" altLang="ja-JP" sz="600" b="1" i="0" u="none" strike="noStrike" noProof="0" dirty="0">
                          <a:solidFill>
                            <a:srgbClr val="1E5780"/>
                          </a:solidFill>
                          <a:latin typeface="Meiryo UI" panose="020B0604030504040204" pitchFamily="50" charset="-128"/>
                          <a:ea typeface="Meiryo UI" panose="020B0604030504040204" pitchFamily="50" charset="-128"/>
                        </a:rPr>
                        <a:t>4:3</a:t>
                      </a:r>
                      <a:r>
                        <a:rPr lang="ja-JP" altLang="ja-JP" sz="600" b="1" i="0" u="none" strike="noStrike" noProof="0" dirty="0">
                          <a:solidFill>
                            <a:srgbClr val="1E5780"/>
                          </a:solidFill>
                          <a:latin typeface="Meiryo UI" panose="020B0604030504040204" pitchFamily="50" charset="-128"/>
                          <a:ea typeface="Meiryo UI" panose="020B0604030504040204" pitchFamily="50" charset="-128"/>
                        </a:rPr>
                        <a:t>不可）</a:t>
                      </a:r>
                      <a:endParaRPr kumimoji="1" lang="ja-JP" altLang="ja-JP" sz="700" b="1" dirty="0">
                        <a:solidFill>
                          <a:srgbClr val="1E5780"/>
                        </a:solidFill>
                        <a:latin typeface="Meiryo UI" panose="020B0604030504040204" pitchFamily="50" charset="-128"/>
                        <a:ea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lvl="0" algn="ctr">
                        <a:buNone/>
                      </a:pPr>
                      <a:r>
                        <a:rPr lang="ja-JP" sz="800" b="1" i="0" u="none" strike="noStrike" noProof="0" dirty="0">
                          <a:solidFill>
                            <a:srgbClr val="1E5780"/>
                          </a:solidFill>
                          <a:latin typeface="Meiryo UI" panose="020B0604030504040204" pitchFamily="50" charset="-128"/>
                          <a:ea typeface="Meiryo UI" panose="020B0604030504040204" pitchFamily="50" charset="-128"/>
                        </a:rPr>
                        <a:t>可</a:t>
                      </a:r>
                      <a:endParaRPr kumimoji="1" lang="ja-JP" b="1" dirty="0">
                        <a:solidFill>
                          <a:srgbClr val="1E5780"/>
                        </a:solidFill>
                        <a:latin typeface="Meiryo UI" panose="020B0604030504040204" pitchFamily="50" charset="-128"/>
                        <a:ea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marL="0" marR="0" lvl="0" indent="0" algn="ctr" rtl="0" eaLnBrk="1" fontAlgn="auto" latinLnBrk="0" hangingPunct="1">
                        <a:lnSpc>
                          <a:spcPct val="100000"/>
                        </a:lnSpc>
                        <a:spcBef>
                          <a:spcPts val="0"/>
                        </a:spcBef>
                        <a:spcAft>
                          <a:spcPts val="0"/>
                        </a:spcAft>
                        <a:buFontTx/>
                        <a:buNone/>
                      </a:pPr>
                      <a:r>
                        <a:rPr lang="en-US" altLang="ja-JP" sz="800" b="1" kern="1200" noProof="0" dirty="0">
                          <a:solidFill>
                            <a:srgbClr val="1E5780"/>
                          </a:solidFill>
                          <a:latin typeface="Meiryo UI" panose="020B0604030504040204" pitchFamily="50" charset="-128"/>
                          <a:ea typeface="Meiryo UI" panose="020B0604030504040204" pitchFamily="50" charset="-128"/>
                        </a:rPr>
                        <a:t>30</a:t>
                      </a:r>
                      <a:r>
                        <a:rPr lang="ja-JP" altLang="en-US" sz="800" b="1" kern="1200" noProof="0" dirty="0">
                          <a:solidFill>
                            <a:srgbClr val="1E5780"/>
                          </a:solidFill>
                          <a:latin typeface="Meiryo UI" panose="020B0604030504040204" pitchFamily="50" charset="-128"/>
                          <a:ea typeface="Meiryo UI" panose="020B0604030504040204" pitchFamily="50" charset="-128"/>
                        </a:rPr>
                        <a:t>秒以内停止</a:t>
                      </a:r>
                      <a:endParaRPr kumimoji="1" lang="ja-JP" altLang="en-US" sz="800" b="1" kern="1200" dirty="0">
                        <a:solidFill>
                          <a:srgbClr val="1E5780"/>
                        </a:solidFill>
                        <a:latin typeface="Meiryo UI" panose="020B0604030504040204" pitchFamily="50" charset="-128"/>
                        <a:ea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lvl="0" algn="ctr">
                        <a:buNone/>
                      </a:pPr>
                      <a:r>
                        <a:rPr kumimoji="1" lang="ja-JP" altLang="en-US" sz="900" b="1" i="0" u="none" strike="noStrike" noProof="0" dirty="0">
                          <a:solidFill>
                            <a:srgbClr val="1E5780"/>
                          </a:solidFill>
                          <a:latin typeface="Meiryo UI" panose="020B0604030504040204" pitchFamily="50" charset="-128"/>
                          <a:ea typeface="Meiryo UI" panose="020B0604030504040204" pitchFamily="50" charset="-128"/>
                        </a:rPr>
                        <a:t>不可</a:t>
                      </a:r>
                      <a:endParaRPr kumimoji="1" lang="en-US" altLang="ja-JP" sz="900" b="1" i="0" u="none" strike="noStrike" noProof="0" dirty="0">
                        <a:solidFill>
                          <a:srgbClr val="1E5780"/>
                        </a:solidFill>
                        <a:latin typeface="Meiryo UI" panose="020B0604030504040204" pitchFamily="50" charset="-128"/>
                        <a:ea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lvl="0" algn="l">
                        <a:lnSpc>
                          <a:spcPct val="100000"/>
                        </a:lnSpc>
                        <a:spcBef>
                          <a:spcPts val="0"/>
                        </a:spcBef>
                        <a:spcAft>
                          <a:spcPts val="0"/>
                        </a:spcAft>
                        <a:buNone/>
                      </a:pPr>
                      <a:r>
                        <a:rPr lang="en-US" altLang="ja-JP" sz="700" dirty="0">
                          <a:solidFill>
                            <a:schemeClr val="tx2"/>
                          </a:solidFill>
                          <a:latin typeface="Meiryo UI"/>
                          <a:ea typeface="Meiryo UI"/>
                          <a:cs typeface="Meiryo UI" panose="020B0604030504040204" pitchFamily="50" charset="-128"/>
                        </a:rPr>
                        <a:t> </a:t>
                      </a:r>
                      <a:r>
                        <a:rPr kumimoji="0" lang="en-US" altLang="ja-JP" sz="700" dirty="0">
                          <a:solidFill>
                            <a:schemeClr val="tx2"/>
                          </a:solidFill>
                          <a:latin typeface="Meiryo UI"/>
                          <a:ea typeface="Meiryo UI"/>
                          <a:cs typeface="Meiryo UI" panose="020B0604030504040204" pitchFamily="50" charset="-128"/>
                        </a:rPr>
                        <a:t>※</a:t>
                      </a:r>
                      <a:r>
                        <a:rPr kumimoji="0" lang="ja-JP" altLang="en-US" sz="700" dirty="0">
                          <a:solidFill>
                            <a:schemeClr val="tx2"/>
                          </a:solidFill>
                          <a:latin typeface="Meiryo UI"/>
                          <a:ea typeface="Meiryo UI"/>
                          <a:cs typeface="Meiryo UI" panose="020B0604030504040204" pitchFamily="50" charset="-128"/>
                        </a:rPr>
                        <a:t>　</a:t>
                      </a:r>
                      <a:r>
                        <a:rPr kumimoji="1" lang="ja-JP" altLang="en-US" sz="700" b="0" kern="1200" noProof="0" dirty="0">
                          <a:solidFill>
                            <a:srgbClr val="1F497D"/>
                          </a:solidFill>
                          <a:latin typeface="Meiryo UI"/>
                          <a:ea typeface="Meiryo UI"/>
                        </a:rPr>
                        <a:t>動画ファイルは、配信時デバイスに合わせてリサイズされて</a:t>
                      </a:r>
                      <a:endParaRPr kumimoji="1" lang="en-US" altLang="ja-JP" sz="700" b="0" kern="1200" noProof="0" dirty="0">
                        <a:solidFill>
                          <a:srgbClr val="1F497D"/>
                        </a:solidFill>
                        <a:latin typeface="Meiryo UI"/>
                        <a:ea typeface="Meiryo UI"/>
                      </a:endParaRPr>
                    </a:p>
                    <a:p>
                      <a:pPr marL="177800" lvl="0" indent="0" algn="l">
                        <a:lnSpc>
                          <a:spcPct val="100000"/>
                        </a:lnSpc>
                        <a:spcBef>
                          <a:spcPts val="0"/>
                        </a:spcBef>
                        <a:spcAft>
                          <a:spcPts val="0"/>
                        </a:spcAft>
                        <a:buNone/>
                      </a:pPr>
                      <a:r>
                        <a:rPr kumimoji="1" lang="ja-JP" altLang="en-US" sz="700" b="0" kern="1200" noProof="0" dirty="0">
                          <a:solidFill>
                            <a:srgbClr val="1F497D"/>
                          </a:solidFill>
                          <a:latin typeface="Meiryo UI" panose="020B0604030504040204" pitchFamily="50" charset="-128"/>
                          <a:ea typeface="Meiryo UI" panose="020B0604030504040204" pitchFamily="50" charset="-128"/>
                        </a:rPr>
                        <a:t>配信されます。</a:t>
                      </a:r>
                      <a:endParaRPr kumimoji="1" lang="en-US" altLang="ja-JP" sz="700" b="0" kern="1200" noProof="0" dirty="0">
                        <a:solidFill>
                          <a:srgbClr val="1F497D"/>
                        </a:solidFill>
                        <a:latin typeface="Meiryo UI" panose="020B0604030504040204" pitchFamily="50" charset="-128"/>
                        <a:ea typeface="Meiryo UI" panose="020B0604030504040204" pitchFamily="50" charset="-128"/>
                      </a:endParaRPr>
                    </a:p>
                    <a:p>
                      <a:pPr lvl="0" algn="l">
                        <a:lnSpc>
                          <a:spcPct val="100000"/>
                        </a:lnSpc>
                        <a:spcBef>
                          <a:spcPts val="0"/>
                        </a:spcBef>
                        <a:spcAft>
                          <a:spcPts val="0"/>
                        </a:spcAft>
                        <a:buNone/>
                      </a:pPr>
                      <a:r>
                        <a:rPr lang="en-US" altLang="ja-JP" sz="700" b="0" kern="1200" noProof="0" dirty="0">
                          <a:solidFill>
                            <a:srgbClr val="1F497D"/>
                          </a:solidFill>
                          <a:latin typeface="Meiryo UI"/>
                          <a:ea typeface="Meiryo UI"/>
                        </a:rPr>
                        <a:t> </a:t>
                      </a:r>
                      <a:r>
                        <a:rPr kumimoji="1" lang="en-US" altLang="ja-JP" sz="700" b="0" kern="1200" noProof="0" dirty="0">
                          <a:solidFill>
                            <a:srgbClr val="1F497D"/>
                          </a:solidFill>
                          <a:latin typeface="Meiryo UI"/>
                          <a:ea typeface="Meiryo UI"/>
                        </a:rPr>
                        <a:t>※</a:t>
                      </a:r>
                      <a:r>
                        <a:rPr kumimoji="1" lang="ja-JP" altLang="en-US" sz="700" b="0" kern="1200" noProof="0" dirty="0">
                          <a:solidFill>
                            <a:srgbClr val="1F497D"/>
                          </a:solidFill>
                          <a:latin typeface="Meiryo UI"/>
                          <a:ea typeface="Meiryo UI"/>
                        </a:rPr>
                        <a:t>　音声デフォルトオフ</a:t>
                      </a:r>
                      <a:r>
                        <a:rPr lang="ja-JP" altLang="en-US" sz="700" b="0" kern="1200" noProof="0" dirty="0">
                          <a:solidFill>
                            <a:srgbClr val="1F497D"/>
                          </a:solidFill>
                          <a:latin typeface="Meiryo UI"/>
                          <a:ea typeface="Meiryo UI"/>
                        </a:rPr>
                        <a:t> </a:t>
                      </a:r>
                      <a:endParaRPr kumimoji="1" lang="ja-JP" altLang="en-US" sz="700" b="0" kern="1200" dirty="0">
                        <a:solidFill>
                          <a:srgbClr val="1F497D"/>
                        </a:solidFill>
                        <a:latin typeface="Meiryo UI"/>
                        <a:ea typeface="Meiryo UI"/>
                      </a:endParaRPr>
                    </a:p>
                    <a:p>
                      <a:pPr lvl="0" algn="l">
                        <a:lnSpc>
                          <a:spcPct val="100000"/>
                        </a:lnSpc>
                        <a:spcBef>
                          <a:spcPts val="0"/>
                        </a:spcBef>
                        <a:spcAft>
                          <a:spcPts val="0"/>
                        </a:spcAft>
                        <a:buNone/>
                      </a:pPr>
                      <a:r>
                        <a:rPr lang="en-US" sz="700" b="0" i="0" u="none" strike="noStrike" noProof="0" dirty="0">
                          <a:solidFill>
                            <a:srgbClr val="1F497D"/>
                          </a:solidFill>
                          <a:latin typeface="Meiryo UI"/>
                          <a:ea typeface="Meiryo UI"/>
                        </a:rPr>
                        <a:t> ※</a:t>
                      </a:r>
                      <a:r>
                        <a:rPr lang="ja-JP" altLang="en-US" sz="700" b="0" i="0" u="none" strike="noStrike" noProof="0" dirty="0">
                          <a:solidFill>
                            <a:srgbClr val="1F497D"/>
                          </a:solidFill>
                          <a:latin typeface="Meiryo UI"/>
                          <a:ea typeface="Meiryo UI"/>
                        </a:rPr>
                        <a:t>　</a:t>
                      </a:r>
                      <a:r>
                        <a:rPr lang="en-US" sz="700" b="0" i="0" u="none" strike="noStrike" noProof="0" dirty="0">
                          <a:solidFill>
                            <a:srgbClr val="1F497D"/>
                          </a:solidFill>
                          <a:latin typeface="Meiryo UI"/>
                          <a:ea typeface="Meiryo UI"/>
                        </a:rPr>
                        <a:t>VPAID</a:t>
                      </a:r>
                      <a:r>
                        <a:rPr lang="ja-JP" sz="700" b="0" i="0" u="none" strike="noStrike" noProof="0" dirty="0">
                          <a:solidFill>
                            <a:srgbClr val="1F497D"/>
                          </a:solidFill>
                          <a:latin typeface="Meiryo UI"/>
                          <a:ea typeface="Meiryo UI"/>
                        </a:rPr>
                        <a:t>配信はお受けできません</a:t>
                      </a:r>
                      <a:r>
                        <a:rPr lang="ja-JP" sz="900" b="0" i="0" u="none" strike="noStrike" noProof="0" dirty="0">
                          <a:solidFill>
                            <a:srgbClr val="1F497D"/>
                          </a:solidFill>
                          <a:latin typeface="Meiryo UI"/>
                          <a:ea typeface="Meiryo UI"/>
                        </a:rPr>
                        <a:t>。</a:t>
                      </a:r>
                      <a:endParaRPr lang="ja-JP" b="0" dirty="0">
                        <a:solidFill>
                          <a:srgbClr val="1F497D"/>
                        </a:solidFill>
                        <a:latin typeface="Meiryo UI"/>
                        <a:ea typeface="Meiryo UI"/>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654408662"/>
                  </a:ext>
                </a:extLst>
              </a:tr>
            </a:tbl>
          </a:graphicData>
        </a:graphic>
      </p:graphicFrame>
    </p:spTree>
    <p:extLst>
      <p:ext uri="{BB962C8B-B14F-4D97-AF65-F5344CB8AC3E}">
        <p14:creationId xmlns:p14="http://schemas.microsoft.com/office/powerpoint/2010/main" val="32233796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kern="1100" spc="50" dirty="0"/>
              <a:t>原稿規定</a:t>
            </a:r>
            <a:endParaRPr kumimoji="1" lang="ja-JP" altLang="en-US" dirty="0"/>
          </a:p>
        </p:txBody>
      </p:sp>
      <p:graphicFrame>
        <p:nvGraphicFramePr>
          <p:cNvPr id="9" name="表 8">
            <a:extLst>
              <a:ext uri="{FF2B5EF4-FFF2-40B4-BE49-F238E27FC236}">
                <a16:creationId xmlns:a16="http://schemas.microsoft.com/office/drawing/2014/main" id="{A66FBEC1-9C71-4D5B-B715-36C53DD4C7BB}"/>
              </a:ext>
            </a:extLst>
          </p:cNvPr>
          <p:cNvGraphicFramePr>
            <a:graphicFrameLocks noGrp="1"/>
          </p:cNvGraphicFramePr>
          <p:nvPr>
            <p:extLst>
              <p:ext uri="{D42A27DB-BD31-4B8C-83A1-F6EECF244321}">
                <p14:modId xmlns:p14="http://schemas.microsoft.com/office/powerpoint/2010/main" val="302916005"/>
              </p:ext>
            </p:extLst>
          </p:nvPr>
        </p:nvGraphicFramePr>
        <p:xfrm>
          <a:off x="210125" y="944230"/>
          <a:ext cx="9485748" cy="2274830"/>
        </p:xfrm>
        <a:graphic>
          <a:graphicData uri="http://schemas.openxmlformats.org/drawingml/2006/table">
            <a:tbl>
              <a:tblPr firstRow="1" bandRow="1">
                <a:tableStyleId>{5C22544A-7EE6-4342-B048-85BDC9FD1C3A}</a:tableStyleId>
              </a:tblPr>
              <a:tblGrid>
                <a:gridCol w="1371473">
                  <a:extLst>
                    <a:ext uri="{9D8B030D-6E8A-4147-A177-3AD203B41FA5}">
                      <a16:colId xmlns:a16="http://schemas.microsoft.com/office/drawing/2014/main" val="20000"/>
                    </a:ext>
                  </a:extLst>
                </a:gridCol>
                <a:gridCol w="708648">
                  <a:extLst>
                    <a:ext uri="{9D8B030D-6E8A-4147-A177-3AD203B41FA5}">
                      <a16:colId xmlns:a16="http://schemas.microsoft.com/office/drawing/2014/main" val="20001"/>
                    </a:ext>
                  </a:extLst>
                </a:gridCol>
                <a:gridCol w="987313">
                  <a:extLst>
                    <a:ext uri="{9D8B030D-6E8A-4147-A177-3AD203B41FA5}">
                      <a16:colId xmlns:a16="http://schemas.microsoft.com/office/drawing/2014/main" val="20002"/>
                    </a:ext>
                  </a:extLst>
                </a:gridCol>
                <a:gridCol w="2094037">
                  <a:extLst>
                    <a:ext uri="{9D8B030D-6E8A-4147-A177-3AD203B41FA5}">
                      <a16:colId xmlns:a16="http://schemas.microsoft.com/office/drawing/2014/main" val="20003"/>
                    </a:ext>
                  </a:extLst>
                </a:gridCol>
                <a:gridCol w="1047017">
                  <a:extLst>
                    <a:ext uri="{9D8B030D-6E8A-4147-A177-3AD203B41FA5}">
                      <a16:colId xmlns:a16="http://schemas.microsoft.com/office/drawing/2014/main" val="20005"/>
                    </a:ext>
                  </a:extLst>
                </a:gridCol>
                <a:gridCol w="1047017">
                  <a:extLst>
                    <a:ext uri="{9D8B030D-6E8A-4147-A177-3AD203B41FA5}">
                      <a16:colId xmlns:a16="http://schemas.microsoft.com/office/drawing/2014/main" val="20007"/>
                    </a:ext>
                  </a:extLst>
                </a:gridCol>
                <a:gridCol w="2230243">
                  <a:extLst>
                    <a:ext uri="{9D8B030D-6E8A-4147-A177-3AD203B41FA5}">
                      <a16:colId xmlns:a16="http://schemas.microsoft.com/office/drawing/2014/main" val="20006"/>
                    </a:ext>
                  </a:extLst>
                </a:gridCol>
              </a:tblGrid>
              <a:tr h="286182">
                <a:tc gridSpan="2">
                  <a:txBody>
                    <a:bodyPr/>
                    <a:lstStyle/>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商品</a:t>
                      </a:r>
                    </a:p>
                  </a:txBody>
                  <a:tcPr marL="0" marR="0" marT="0" marB="0" anchor="ctr">
                    <a:lnL w="12700" cap="flat" cmpd="sng" algn="ctr">
                      <a:solidFill>
                        <a:srgbClr val="1E578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a:latin typeface="HGPｺﾞｼｯｸM" panose="020B0600000000000000" pitchFamily="50" charset="-128"/>
                        <a:ea typeface="HGPｺﾞｼｯｸM" panose="020B0600000000000000"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サイズ</a:t>
                      </a:r>
                      <a:endParaRPr kumimoji="1" lang="en-US" altLang="ja-JP" sz="90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a:latin typeface="Meiryo UI"/>
                          <a:ea typeface="Meiryo UI"/>
                          <a:cs typeface="Meiryo UI" panose="020B0604030504040204" pitchFamily="50" charset="-128"/>
                        </a:rPr>
                        <a:t>（左右</a:t>
                      </a:r>
                      <a:r>
                        <a:rPr kumimoji="1" lang="en-US" altLang="ja-JP" sz="900">
                          <a:latin typeface="Meiryo UI"/>
                          <a:ea typeface="Meiryo UI"/>
                          <a:cs typeface="Meiryo UI" panose="020B0604030504040204" pitchFamily="50" charset="-128"/>
                        </a:rPr>
                        <a:t>×</a:t>
                      </a:r>
                      <a:r>
                        <a:rPr kumimoji="1" lang="ja-JP" altLang="en-US" sz="900">
                          <a:latin typeface="Meiryo UI"/>
                          <a:ea typeface="Meiryo UI"/>
                          <a:cs typeface="Meiryo UI" panose="020B0604030504040204" pitchFamily="50" charset="-128"/>
                        </a:rPr>
                        <a:t>天地）</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形式・容量</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アニメーション</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en-US" altLang="ja-JP" sz="900">
                          <a:latin typeface="Meiryo UI"/>
                          <a:ea typeface="Meiryo UI"/>
                          <a:cs typeface="Meiryo UI" panose="020B0604030504040204" pitchFamily="50" charset="-128"/>
                        </a:rPr>
                        <a:t>ALT</a:t>
                      </a:r>
                      <a:r>
                        <a:rPr kumimoji="1" lang="ja-JP" altLang="en-US" sz="900">
                          <a:latin typeface="Meiryo UI"/>
                          <a:ea typeface="Meiryo UI"/>
                          <a:cs typeface="Meiryo UI" panose="020B0604030504040204" pitchFamily="50" charset="-128"/>
                        </a:rPr>
                        <a:t>テキスト</a:t>
                      </a:r>
                      <a:endParaRPr kumimoji="1" lang="en-US" altLang="ja-JP" sz="900">
                        <a:latin typeface="Meiryo UI"/>
                        <a:ea typeface="Meiryo UI"/>
                        <a:cs typeface="Meiryo UI"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備考</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extLst>
                  <a:ext uri="{0D108BD9-81ED-4DB2-BD59-A6C34878D82A}">
                    <a16:rowId xmlns:a16="http://schemas.microsoft.com/office/drawing/2014/main" val="10000"/>
                  </a:ext>
                </a:extLst>
              </a:tr>
              <a:tr h="497162">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00" b="1" dirty="0">
                          <a:solidFill>
                            <a:srgbClr val="1E5780"/>
                          </a:solidFill>
                          <a:latin typeface="Meiryo UI"/>
                          <a:ea typeface="Meiryo UI"/>
                          <a:cs typeface="Meiryo UI" panose="020B0604030504040204" pitchFamily="50" charset="-128"/>
                        </a:rPr>
                        <a:t>　インフィード</a:t>
                      </a:r>
                      <a:endParaRPr lang="en-US" altLang="ja-JP" sz="800" b="1" dirty="0">
                        <a:solidFill>
                          <a:srgbClr val="1E5780"/>
                        </a:solidFill>
                        <a:latin typeface="Meiryo UI"/>
                        <a:ea typeface="Meiryo UI"/>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rgbClr val="1E5780"/>
                          </a:solidFill>
                          <a:latin typeface="Meiryo UI"/>
                          <a:ea typeface="Meiryo UI"/>
                          <a:cs typeface="Meiryo UI" panose="020B0604030504040204" pitchFamily="50" charset="-128"/>
                        </a:rPr>
                        <a:t>　└電子版 </a:t>
                      </a:r>
                      <a:r>
                        <a:rPr kumimoji="1" lang="en-US" altLang="ja-JP" sz="800" b="1" dirty="0">
                          <a:solidFill>
                            <a:srgbClr val="1E5780"/>
                          </a:solidFill>
                          <a:latin typeface="Meiryo UI"/>
                          <a:ea typeface="Meiryo UI"/>
                          <a:cs typeface="Meiryo UI" panose="020B0604030504040204" pitchFamily="50" charset="-128"/>
                        </a:rPr>
                        <a:t>PC</a:t>
                      </a:r>
                      <a:r>
                        <a:rPr kumimoji="1" lang="ja-JP" altLang="en-US" sz="800" b="1" dirty="0">
                          <a:solidFill>
                            <a:srgbClr val="1E5780"/>
                          </a:solidFill>
                          <a:latin typeface="Meiryo UI"/>
                          <a:ea typeface="Meiryo UI"/>
                          <a:cs typeface="Meiryo UI" panose="020B0604030504040204" pitchFamily="50" charset="-128"/>
                        </a:rPr>
                        <a:t>トップ</a:t>
                      </a:r>
                      <a:endParaRPr kumimoji="1" lang="en-US" altLang="ja-JP" sz="800" b="1" dirty="0">
                        <a:solidFill>
                          <a:srgbClr val="1E5780"/>
                        </a:solidFill>
                        <a:latin typeface="Meiryo UI"/>
                        <a:ea typeface="Meiryo UI"/>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rgbClr val="1E5780"/>
                          </a:solidFill>
                          <a:latin typeface="Meiryo UI"/>
                          <a:ea typeface="Meiryo UI"/>
                          <a:cs typeface="Meiryo UI" panose="020B0604030504040204" pitchFamily="50" charset="-128"/>
                        </a:rPr>
                        <a:t>　└電子版 </a:t>
                      </a:r>
                      <a:r>
                        <a:rPr kumimoji="1" lang="en-US" altLang="ja-JP" sz="800" b="1" dirty="0">
                          <a:solidFill>
                            <a:srgbClr val="1E5780"/>
                          </a:solidFill>
                          <a:latin typeface="Meiryo UI"/>
                          <a:ea typeface="Meiryo UI"/>
                          <a:cs typeface="Meiryo UI" panose="020B0604030504040204" pitchFamily="50" charset="-128"/>
                        </a:rPr>
                        <a:t>PC</a:t>
                      </a:r>
                      <a:r>
                        <a:rPr kumimoji="1" lang="ja-JP" altLang="en-US" sz="800" b="1" dirty="0">
                          <a:solidFill>
                            <a:srgbClr val="1E5780"/>
                          </a:solidFill>
                          <a:latin typeface="Meiryo UI"/>
                          <a:ea typeface="Meiryo UI"/>
                          <a:cs typeface="Meiryo UI" panose="020B0604030504040204" pitchFamily="50" charset="-128"/>
                        </a:rPr>
                        <a:t>記事面</a:t>
                      </a:r>
                      <a:endParaRPr kumimoji="1" lang="en-US" altLang="ja-JP" sz="800" b="1" dirty="0">
                        <a:solidFill>
                          <a:srgbClr val="1E5780"/>
                        </a:solidFill>
                        <a:latin typeface="Meiryo UI"/>
                        <a:ea typeface="Meiryo UI"/>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rgbClr val="1E5780"/>
                        </a:solidFill>
                        <a:latin typeface="Meiryo UI"/>
                        <a:ea typeface="Meiryo UI"/>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algn="ctr"/>
                      <a:r>
                        <a:rPr kumimoji="1" lang="ja-JP" altLang="en-US" sz="800" b="1" dirty="0">
                          <a:solidFill>
                            <a:srgbClr val="1E5780"/>
                          </a:solidFill>
                          <a:latin typeface="Meiryo UI"/>
                          <a:ea typeface="Meiryo UI"/>
                          <a:cs typeface="Meiryo UI" panose="020B0604030504040204" pitchFamily="50" charset="-128"/>
                        </a:rPr>
                        <a:t>画像</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280×188 pixel</a:t>
                      </a:r>
                    </a:p>
                    <a:p>
                      <a:pPr algn="ct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または</a:t>
                      </a:r>
                      <a:endPar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600×400 pixel</a:t>
                      </a:r>
                      <a:endPar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JPEG/PNG 120KB</a:t>
                      </a: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以内</a:t>
                      </a:r>
                      <a:endParaRPr kumimoji="1" lang="en-US" altLang="ja-JP" sz="800" b="1" baseline="0"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不可</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不可</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rowSpan="4">
                  <a:txBody>
                    <a:bodyPr/>
                    <a:lstStyle/>
                    <a:p>
                      <a:pPr marL="180975" indent="-180975" algn="l" fontAlgn="base">
                        <a:spcBef>
                          <a:spcPct val="0"/>
                        </a:spcBef>
                        <a:spcAft>
                          <a:spcPct val="0"/>
                        </a:spcAft>
                      </a:pPr>
                      <a:r>
                        <a:rPr kumimoji="0" lang="ja-JP" altLang="en-US"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画像上にテキストを表記する場合は、文字数</a:t>
                      </a:r>
                      <a:r>
                        <a:rPr kumimoji="0" lang="en-US" altLang="ja-JP"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15</a:t>
                      </a:r>
                      <a:r>
                        <a:rPr kumimoji="0" lang="ja-JP" altLang="en-US"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文字までを目安に、文字部分以外の余白が</a:t>
                      </a:r>
                      <a:r>
                        <a:rPr kumimoji="0" lang="en-US" altLang="ja-JP"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1/3</a:t>
                      </a:r>
                      <a:r>
                        <a:rPr kumimoji="0" lang="ja-JP" altLang="en-US"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程度になるような大きさで視認性を確保してください。</a:t>
                      </a:r>
                    </a:p>
                    <a:p>
                      <a:pPr marL="180975" indent="-180975" algn="l" fontAlgn="base">
                        <a:spcBef>
                          <a:spcPct val="0"/>
                        </a:spcBef>
                        <a:spcAft>
                          <a:spcPct val="0"/>
                        </a:spcAft>
                      </a:pPr>
                      <a:r>
                        <a:rPr kumimoji="0" lang="ja-JP" altLang="en-US"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表記する文字内容は</a:t>
                      </a:r>
                      <a:r>
                        <a:rPr kumimoji="0" lang="en-US" altLang="ja-JP"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要素だけです。（例：企画タイトル、メインキャッチのみ。　（</a:t>
                      </a:r>
                      <a:r>
                        <a:rPr kumimoji="0" lang="en-US" altLang="ja-JP"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NG</a:t>
                      </a:r>
                      <a:r>
                        <a:rPr kumimoji="0" lang="ja-JP" altLang="en-US"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例：イベント名</a:t>
                      </a:r>
                      <a:r>
                        <a:rPr kumimoji="0" lang="en-US" altLang="ja-JP"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日時</a:t>
                      </a:r>
                      <a:r>
                        <a:rPr kumimoji="0" lang="en-US" altLang="ja-JP"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場所等、多要素の記載））</a:t>
                      </a:r>
                    </a:p>
                    <a:p>
                      <a:pPr marL="180975" indent="-180975" algn="l" fontAlgn="base">
                        <a:spcBef>
                          <a:spcPct val="0"/>
                        </a:spcBef>
                        <a:spcAft>
                          <a:spcPct val="0"/>
                        </a:spcAft>
                      </a:pPr>
                      <a:r>
                        <a:rPr kumimoji="0" lang="ja-JP" altLang="en-US"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視認性を確保するため、入稿いただいた素材の修正をお願いする場合があります。</a:t>
                      </a:r>
                      <a:endParaRPr kumimoji="0" lang="en-US" altLang="ja-JP"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gn="l" fontAlgn="base">
                        <a:spcBef>
                          <a:spcPct val="0"/>
                        </a:spcBef>
                        <a:spcAft>
                          <a:spcPct val="0"/>
                        </a:spcAft>
                      </a:pPr>
                      <a:r>
                        <a:rPr kumimoji="0" lang="ja-JP" altLang="en-US"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※PC</a:t>
                      </a:r>
                      <a:r>
                        <a:rPr kumimoji="0" lang="ja-JP" altLang="en-US"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とモバイル両方に配信される商品の場合は下段の規定（</a:t>
                      </a:r>
                      <a:r>
                        <a:rPr kumimoji="0" lang="en-US" altLang="ja-JP"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280×188 pixel</a:t>
                      </a:r>
                      <a:r>
                        <a:rPr kumimoji="0" lang="ja-JP" altLang="en-US"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固定、</a:t>
                      </a:r>
                      <a:r>
                        <a:rPr kumimoji="0" lang="en-US" altLang="ja-JP"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50KB</a:t>
                      </a:r>
                      <a:r>
                        <a:rPr kumimoji="0" lang="ja-JP" altLang="en-US"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以内）になります。</a:t>
                      </a:r>
                    </a:p>
                  </a:txBody>
                  <a:tcPr marL="45720" marR="4572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97162">
                <a:tc vMerge="1">
                  <a:txBody>
                    <a:bodyPr/>
                    <a:lstStyle/>
                    <a:p>
                      <a:pPr algn="ctr"/>
                      <a:endParaRPr kumimoji="1" lang="ja-JP" altLang="en-US" sz="800" b="1">
                        <a:solidFill>
                          <a:srgbClr val="1E5780"/>
                        </a:solidFill>
                        <a:latin typeface="HGPｺﾞｼｯｸM" panose="020B0600000000000000" pitchFamily="50" charset="-128"/>
                        <a:ea typeface="HGPｺﾞｼｯｸM" panose="020B0600000000000000"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algn="ctr"/>
                      <a:r>
                        <a:rPr kumimoji="1" lang="ja-JP" altLang="en-US" sz="800" b="1" dirty="0">
                          <a:solidFill>
                            <a:srgbClr val="1E5780"/>
                          </a:solidFill>
                          <a:latin typeface="Meiryo UI"/>
                          <a:ea typeface="Meiryo UI"/>
                          <a:cs typeface="Meiryo UI" panose="020B0604030504040204" pitchFamily="50" charset="-128"/>
                        </a:rPr>
                        <a:t>テキスト</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1E6EF"/>
                    </a:solidFill>
                  </a:tcPr>
                </a:tc>
                <a:tc gridSpan="4">
                  <a:txBody>
                    <a:bodyPr/>
                    <a:lstStyle/>
                    <a:p>
                      <a:pPr algn="l"/>
                      <a:r>
                        <a:rPr kumimoji="1" lang="ja-JP" altLang="en-US" sz="800" b="1" dirty="0">
                          <a:solidFill>
                            <a:srgbClr val="1E5780"/>
                          </a:solidFill>
                          <a:latin typeface="Meiryo UI"/>
                          <a:ea typeface="Meiryo UI"/>
                          <a:cs typeface="Meiryo UI" panose="020B0604030504040204" pitchFamily="50" charset="-128"/>
                        </a:rPr>
                        <a:t>　</a:t>
                      </a:r>
                      <a:r>
                        <a:rPr lang="ja-JP" sz="800" b="1" i="0" u="none" strike="noStrike" noProof="0" dirty="0">
                          <a:solidFill>
                            <a:srgbClr val="1E5780"/>
                          </a:solidFill>
                          <a:latin typeface="Meiryo UI"/>
                          <a:ea typeface="Meiryo UI"/>
                        </a:rPr>
                        <a:t>見出し：</a:t>
                      </a:r>
                      <a:r>
                        <a:rPr lang="en-US" altLang="ja-JP" sz="800" b="1" i="0" u="none" strike="noStrike" noProof="0" dirty="0">
                          <a:solidFill>
                            <a:srgbClr val="1E5780"/>
                          </a:solidFill>
                          <a:latin typeface="Meiryo UI"/>
                        </a:rPr>
                        <a:t>25</a:t>
                      </a:r>
                      <a:r>
                        <a:rPr lang="ja-JP" sz="800" b="1" i="0" u="none" strike="noStrike" noProof="0" dirty="0">
                          <a:solidFill>
                            <a:srgbClr val="1E5780"/>
                          </a:solidFill>
                          <a:latin typeface="Meiryo UI"/>
                          <a:ea typeface="Meiryo UI"/>
                        </a:rPr>
                        <a:t>文字　　広告主名：</a:t>
                      </a:r>
                      <a:r>
                        <a:rPr lang="en-US" altLang="ja-JP" sz="800" b="1" i="0" u="none" strike="noStrike" noProof="0" dirty="0">
                          <a:solidFill>
                            <a:srgbClr val="1E5780"/>
                          </a:solidFill>
                          <a:latin typeface="Meiryo UI"/>
                        </a:rPr>
                        <a:t>25</a:t>
                      </a:r>
                      <a:r>
                        <a:rPr lang="ja-JP" sz="800" b="1" i="0" u="none" strike="noStrike" noProof="0" dirty="0">
                          <a:solidFill>
                            <a:srgbClr val="1E5780"/>
                          </a:solidFill>
                          <a:latin typeface="Meiryo UI"/>
                          <a:ea typeface="Meiryo UI"/>
                        </a:rPr>
                        <a:t>文字　（半角・全角問わず）</a:t>
                      </a:r>
                      <a:endParaRPr lang="en-US" altLang="ja-JP" sz="800" b="1" i="0" u="none" strike="noStrike" noProof="0" dirty="0">
                        <a:solidFill>
                          <a:srgbClr val="1E5780"/>
                        </a:solidFill>
                      </a:endParaRPr>
                    </a:p>
                    <a:p>
                      <a:pPr lvl="0">
                        <a:buNone/>
                      </a:pPr>
                      <a:r>
                        <a:rPr lang="ja-JP" altLang="en-US" sz="800" b="1" i="0" u="none" strike="noStrike" noProof="0" dirty="0">
                          <a:solidFill>
                            <a:srgbClr val="1E5780"/>
                          </a:solidFill>
                          <a:latin typeface="Meiryo UI"/>
                          <a:ea typeface="Meiryo UI"/>
                        </a:rPr>
                        <a:t>　</a:t>
                      </a:r>
                      <a:r>
                        <a:rPr lang="ja-JP" sz="800" b="1" i="0" u="none" strike="noStrike" noProof="0" dirty="0">
                          <a:solidFill>
                            <a:srgbClr val="1E5780"/>
                          </a:solidFill>
                          <a:latin typeface="Meiryo UI"/>
                          <a:ea typeface="Meiryo UI"/>
                        </a:rPr>
                        <a:t>使用不可文字：半角の「</a:t>
                      </a:r>
                      <a:r>
                        <a:rPr lang="en-US" altLang="ja-JP" sz="800" b="1" i="0" u="none" strike="noStrike" noProof="0" dirty="0">
                          <a:solidFill>
                            <a:srgbClr val="1E5780"/>
                          </a:solidFill>
                          <a:latin typeface="Meiryo UI"/>
                        </a:rPr>
                        <a:t>“</a:t>
                      </a:r>
                      <a:r>
                        <a:rPr lang="ja-JP" sz="800" b="1" i="0" u="none" strike="noStrike" noProof="0" dirty="0">
                          <a:solidFill>
                            <a:srgbClr val="1E5780"/>
                          </a:solidFill>
                          <a:latin typeface="Meiryo UI"/>
                          <a:ea typeface="Meiryo UI"/>
                        </a:rPr>
                        <a:t>」「</a:t>
                      </a:r>
                      <a:r>
                        <a:rPr lang="en-US" altLang="ja-JP" sz="800" b="1" i="0" u="none" strike="noStrike" noProof="0" dirty="0">
                          <a:solidFill>
                            <a:srgbClr val="1E5780"/>
                          </a:solidFill>
                          <a:latin typeface="Meiryo UI"/>
                        </a:rPr>
                        <a:t>‘</a:t>
                      </a:r>
                      <a:r>
                        <a:rPr lang="ja-JP" sz="800" b="1" i="0" u="none" strike="noStrike" noProof="0" dirty="0">
                          <a:solidFill>
                            <a:srgbClr val="1E5780"/>
                          </a:solidFill>
                          <a:latin typeface="Meiryo UI"/>
                          <a:ea typeface="Meiryo UI"/>
                        </a:rPr>
                        <a:t>」「</a:t>
                      </a:r>
                      <a:r>
                        <a:rPr lang="en-US" altLang="ja-JP" sz="800" b="1" i="0" u="none" strike="noStrike" noProof="0" dirty="0">
                          <a:solidFill>
                            <a:srgbClr val="1E5780"/>
                          </a:solidFill>
                          <a:latin typeface="Meiryo UI"/>
                        </a:rPr>
                        <a:t>&amp;</a:t>
                      </a:r>
                      <a:r>
                        <a:rPr lang="ja-JP" sz="800" b="1" i="0" u="none" strike="noStrike" noProof="0" dirty="0">
                          <a:solidFill>
                            <a:srgbClr val="1E5780"/>
                          </a:solidFill>
                          <a:latin typeface="Meiryo UI"/>
                          <a:ea typeface="Meiryo UI"/>
                        </a:rPr>
                        <a:t>」「</a:t>
                      </a:r>
                      <a:r>
                        <a:rPr lang="en-US" altLang="ja-JP" sz="800" b="1" i="0" u="none" strike="noStrike" noProof="0" dirty="0">
                          <a:solidFill>
                            <a:srgbClr val="1E5780"/>
                          </a:solidFill>
                          <a:latin typeface="Meiryo UI"/>
                        </a:rPr>
                        <a:t>&lt;</a:t>
                      </a:r>
                      <a:r>
                        <a:rPr lang="ja-JP" sz="800" b="1" i="0" u="none" strike="noStrike" noProof="0" dirty="0">
                          <a:solidFill>
                            <a:srgbClr val="1E5780"/>
                          </a:solidFill>
                          <a:latin typeface="Meiryo UI"/>
                          <a:ea typeface="Meiryo UI"/>
                        </a:rPr>
                        <a:t>」「</a:t>
                      </a:r>
                      <a:r>
                        <a:rPr lang="en-US" altLang="ja-JP" sz="800" b="1" i="0" u="none" strike="noStrike" noProof="0" dirty="0">
                          <a:solidFill>
                            <a:srgbClr val="1E5780"/>
                          </a:solidFill>
                          <a:latin typeface="Meiryo UI"/>
                        </a:rPr>
                        <a:t>&gt;</a:t>
                      </a:r>
                      <a:r>
                        <a:rPr lang="ja-JP" sz="800" b="1" i="0" u="none" strike="noStrike" noProof="0" dirty="0">
                          <a:solidFill>
                            <a:srgbClr val="1E5780"/>
                          </a:solidFill>
                          <a:latin typeface="Meiryo UI"/>
                          <a:ea typeface="Meiryo UI"/>
                        </a:rPr>
                        <a:t>」</a:t>
                      </a:r>
                      <a:endParaRPr kumimoji="1" lang="ja-JP" altLang="en-US" sz="800" b="1" dirty="0">
                        <a:solidFill>
                          <a:srgbClr val="1E5780"/>
                        </a:solidFill>
                        <a:latin typeface="Meiryo UI"/>
                        <a:ea typeface="Meiryo UI"/>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1E6EF"/>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1">
                        <a:solidFill>
                          <a:srgbClr val="1E5780"/>
                        </a:solidFill>
                        <a:latin typeface="HGPｺﾞｼｯｸM" panose="020B0600000000000000" pitchFamily="50" charset="-128"/>
                        <a:ea typeface="HGPｺﾞｼｯｸM" panose="020B0600000000000000"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1">
                        <a:solidFill>
                          <a:srgbClr val="1E5780"/>
                        </a:solidFill>
                        <a:latin typeface="HGPｺﾞｼｯｸM" panose="020B0600000000000000" pitchFamily="50" charset="-128"/>
                        <a:ea typeface="HGPｺﾞｼｯｸM" panose="020B0600000000000000"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hMerge="1">
                  <a:txBody>
                    <a:bodyPr/>
                    <a:lstStyle/>
                    <a:p>
                      <a:pPr algn="ctr"/>
                      <a:endParaRPr kumimoji="1" lang="ja-JP" altLang="en-US" sz="800" b="1">
                        <a:solidFill>
                          <a:srgbClr val="1E5780"/>
                        </a:solidFill>
                        <a:latin typeface="HGPｺﾞｼｯｸM" panose="020B0600000000000000" pitchFamily="50" charset="-128"/>
                        <a:ea typeface="HGPｺﾞｼｯｸM" panose="020B0600000000000000"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800" b="1" i="0" u="none" strike="noStrike" cap="none" normalizeH="0" baseline="0">
                        <a:ln>
                          <a:noFill/>
                        </a:ln>
                        <a:solidFill>
                          <a:srgbClr val="1E5780"/>
                        </a:solidFill>
                        <a:effectLst/>
                        <a:latin typeface="HGPｺﾞｼｯｸM" panose="020B0600000000000000" pitchFamily="50" charset="-128"/>
                        <a:ea typeface="HGPｺﾞｼｯｸM" panose="020B0600000000000000"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97162">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rgbClr val="1E5780"/>
                          </a:solidFill>
                          <a:latin typeface="Meiryo UI"/>
                          <a:ea typeface="Meiryo UI"/>
                          <a:cs typeface="Meiryo UI" panose="020B0604030504040204" pitchFamily="50" charset="-128"/>
                        </a:rPr>
                        <a:t>　インフィード</a:t>
                      </a:r>
                      <a:endParaRPr kumimoji="1" lang="en-US" altLang="ja-JP" sz="800" b="1" dirty="0">
                        <a:solidFill>
                          <a:srgbClr val="1E5780"/>
                        </a:solidFill>
                        <a:latin typeface="Meiryo UI"/>
                        <a:ea typeface="Meiryo UI"/>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rgbClr val="1E5780"/>
                          </a:solidFill>
                          <a:latin typeface="Meiryo UI"/>
                          <a:ea typeface="Meiryo UI"/>
                          <a:cs typeface="Meiryo UI" panose="020B0604030504040204" pitchFamily="50" charset="-128"/>
                        </a:rPr>
                        <a:t>　└電子版 モバイル</a:t>
                      </a:r>
                      <a:endParaRPr kumimoji="1" lang="en-US" altLang="ja-JP" sz="800" b="1" dirty="0">
                        <a:solidFill>
                          <a:srgbClr val="1E5780"/>
                        </a:solidFill>
                        <a:latin typeface="Meiryo UI"/>
                        <a:ea typeface="Meiryo UI"/>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rgbClr val="1E5780"/>
                          </a:solidFill>
                          <a:latin typeface="Meiryo UI"/>
                          <a:ea typeface="Meiryo UI"/>
                          <a:cs typeface="Meiryo UI" panose="020B0604030504040204" pitchFamily="50" charset="-128"/>
                        </a:rPr>
                        <a:t>　└</a:t>
                      </a:r>
                      <a:r>
                        <a:rPr kumimoji="1" lang="en-US" altLang="ja-JP" sz="800" b="1" dirty="0">
                          <a:solidFill>
                            <a:srgbClr val="1E5780"/>
                          </a:solidFill>
                          <a:latin typeface="Meiryo UI"/>
                          <a:ea typeface="Meiryo UI"/>
                          <a:cs typeface="Meiryo UI" panose="020B0604030504040204" pitchFamily="50" charset="-128"/>
                        </a:rPr>
                        <a:t>NIKKEISTYLE PC</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rgbClr val="1E5780"/>
                          </a:solidFill>
                          <a:latin typeface="Meiryo UI"/>
                          <a:ea typeface="Meiryo UI"/>
                          <a:cs typeface="Meiryo UI" panose="020B0604030504040204" pitchFamily="50" charset="-128"/>
                        </a:rPr>
                        <a:t>　└</a:t>
                      </a:r>
                      <a:r>
                        <a:rPr kumimoji="1" lang="en-US" altLang="ja-JP" sz="800" b="1" dirty="0">
                          <a:solidFill>
                            <a:srgbClr val="1E5780"/>
                          </a:solidFill>
                          <a:latin typeface="Meiryo UI"/>
                          <a:ea typeface="Meiryo UI"/>
                          <a:cs typeface="Meiryo UI" panose="020B0604030504040204" pitchFamily="50" charset="-128"/>
                        </a:rPr>
                        <a:t>NIKKEISTYLE </a:t>
                      </a:r>
                      <a:r>
                        <a:rPr kumimoji="1" lang="ja-JP" altLang="en-US" sz="800" b="1" dirty="0">
                          <a:solidFill>
                            <a:srgbClr val="1E5780"/>
                          </a:solidFill>
                          <a:latin typeface="Meiryo UI"/>
                          <a:ea typeface="Meiryo UI"/>
                          <a:cs typeface="Meiryo UI" panose="020B0604030504040204" pitchFamily="50" charset="-128"/>
                        </a:rPr>
                        <a:t>モバイル</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algn="ctr"/>
                      <a:r>
                        <a:rPr kumimoji="1" lang="ja-JP" altLang="en-US" sz="800" b="1" dirty="0">
                          <a:solidFill>
                            <a:srgbClr val="1E5780"/>
                          </a:solidFill>
                          <a:latin typeface="Meiryo UI"/>
                          <a:ea typeface="Meiryo UI"/>
                          <a:cs typeface="Meiryo UI" panose="020B0604030504040204" pitchFamily="50" charset="-128"/>
                        </a:rPr>
                        <a:t>画像</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lvl="0" algn="ctr">
                        <a:buNone/>
                      </a:pPr>
                      <a:r>
                        <a:rPr lang="en-US" sz="800" b="1" i="0" u="none" strike="noStrike" noProof="0" dirty="0">
                          <a:solidFill>
                            <a:srgbClr val="1E5780"/>
                          </a:solidFill>
                          <a:latin typeface="Meiryo UI"/>
                        </a:rPr>
                        <a:t>280×188 pixel</a:t>
                      </a:r>
                      <a:endParaRPr kumimoji="1" lang="ja-JP" altLang="en-US" b="1" dirty="0">
                        <a:solidFill>
                          <a:srgbClr val="1E5780"/>
                        </a:solidFill>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a:lnSpc>
                          <a:spcPct val="100000"/>
                        </a:lnSpc>
                        <a:spcBef>
                          <a:spcPts val="0"/>
                        </a:spcBef>
                        <a:spcAft>
                          <a:spcPts val="0"/>
                        </a:spcAft>
                        <a:buNone/>
                      </a:pPr>
                      <a:r>
                        <a:rPr lang="en-US" altLang="ja-JP" sz="800" b="1" i="0" u="none" strike="noStrike" noProof="0" dirty="0">
                          <a:solidFill>
                            <a:srgbClr val="1E5780"/>
                          </a:solidFill>
                          <a:latin typeface="Meiryo UI"/>
                        </a:rPr>
                        <a:t>JPEG/PNG 50KB</a:t>
                      </a:r>
                      <a:r>
                        <a:rPr lang="ja-JP" altLang="en-US" sz="800" b="1" i="0" u="none" strike="noStrike" noProof="0" dirty="0">
                          <a:solidFill>
                            <a:srgbClr val="1E5780"/>
                          </a:solidFill>
                          <a:latin typeface="Meiryo UI"/>
                        </a:rPr>
                        <a:t>以内</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不可</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noFill/>
                  </a:tcPr>
                </a:tc>
                <a:tc>
                  <a:txBody>
                    <a:bodyPr/>
                    <a:lstStyle/>
                    <a:p>
                      <a:pPr algn="ct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不可</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noFill/>
                  </a:tcPr>
                </a:tc>
                <a:tc vMerge="1">
                  <a:txBody>
                    <a:bodyPr/>
                    <a:lstStyle/>
                    <a:p>
                      <a:pPr marL="180975" indent="-180975" fontAlgn="base">
                        <a:spcBef>
                          <a:spcPct val="0"/>
                        </a:spcBef>
                        <a:spcAft>
                          <a:spcPct val="0"/>
                        </a:spcAft>
                      </a:pPr>
                      <a:endParaRPr kumimoji="0" lang="ja-JP" altLang="en-US" sz="7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2774583084"/>
                  </a:ext>
                </a:extLst>
              </a:tr>
              <a:tr h="497162">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rgbClr val="1E5780"/>
                        </a:solidFill>
                        <a:latin typeface="Meiryo UI"/>
                        <a:ea typeface="Meiryo UI"/>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algn="ctr"/>
                      <a:r>
                        <a:rPr kumimoji="1" lang="ja-JP" altLang="en-US" sz="800" b="1" dirty="0">
                          <a:solidFill>
                            <a:srgbClr val="1E5780"/>
                          </a:solidFill>
                          <a:latin typeface="Meiryo UI"/>
                          <a:ea typeface="Meiryo UI"/>
                          <a:cs typeface="Meiryo UI" panose="020B0604030504040204" pitchFamily="50" charset="-128"/>
                        </a:rPr>
                        <a:t>テキスト</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gridSpan="4">
                  <a:txBody>
                    <a:bodyPr/>
                    <a:lstStyle/>
                    <a:p>
                      <a:pPr algn="l"/>
                      <a:r>
                        <a:rPr kumimoji="1" lang="ja-JP" altLang="en-US" sz="800" b="1" dirty="0">
                          <a:solidFill>
                            <a:srgbClr val="1E5780"/>
                          </a:solidFill>
                          <a:latin typeface="Meiryo UI"/>
                          <a:ea typeface="Meiryo UI"/>
                          <a:cs typeface="Meiryo UI" panose="020B0604030504040204" pitchFamily="50" charset="-128"/>
                        </a:rPr>
                        <a:t>　</a:t>
                      </a:r>
                      <a:r>
                        <a:rPr lang="ja-JP" sz="800" b="1" i="0" u="none" strike="noStrike" noProof="0" dirty="0">
                          <a:solidFill>
                            <a:srgbClr val="1E5780"/>
                          </a:solidFill>
                          <a:latin typeface="Meiryo UI"/>
                          <a:ea typeface="Meiryo UI"/>
                        </a:rPr>
                        <a:t>見出し：</a:t>
                      </a:r>
                      <a:r>
                        <a:rPr lang="en-US" altLang="ja-JP" sz="800" b="1" i="0" u="none" strike="noStrike" noProof="0" dirty="0">
                          <a:solidFill>
                            <a:srgbClr val="1E5780"/>
                          </a:solidFill>
                          <a:latin typeface="Meiryo UI"/>
                        </a:rPr>
                        <a:t>25</a:t>
                      </a:r>
                      <a:r>
                        <a:rPr lang="ja-JP" sz="800" b="1" i="0" u="none" strike="noStrike" noProof="0" dirty="0">
                          <a:solidFill>
                            <a:srgbClr val="1E5780"/>
                          </a:solidFill>
                          <a:latin typeface="Meiryo UI"/>
                          <a:ea typeface="Meiryo UI"/>
                        </a:rPr>
                        <a:t>文字　　広告主名：</a:t>
                      </a:r>
                      <a:r>
                        <a:rPr lang="en-US" altLang="ja-JP" sz="800" b="1" i="0" u="none" strike="noStrike" noProof="0" dirty="0">
                          <a:solidFill>
                            <a:srgbClr val="1E5780"/>
                          </a:solidFill>
                          <a:latin typeface="Meiryo UI"/>
                        </a:rPr>
                        <a:t>25</a:t>
                      </a:r>
                      <a:r>
                        <a:rPr lang="ja-JP" sz="800" b="1" i="0" u="none" strike="noStrike" noProof="0" dirty="0">
                          <a:solidFill>
                            <a:srgbClr val="1E5780"/>
                          </a:solidFill>
                          <a:latin typeface="Meiryo UI"/>
                          <a:ea typeface="Meiryo UI"/>
                        </a:rPr>
                        <a:t>文字　（半角・全角問わず）</a:t>
                      </a:r>
                      <a:endParaRPr lang="en-US" altLang="ja-JP" sz="800" b="1" i="0" u="none" strike="noStrike" noProof="0" dirty="0">
                        <a:solidFill>
                          <a:srgbClr val="1E5780"/>
                        </a:solidFill>
                      </a:endParaRPr>
                    </a:p>
                    <a:p>
                      <a:pPr lvl="0">
                        <a:buNone/>
                      </a:pPr>
                      <a:r>
                        <a:rPr lang="ja-JP" altLang="en-US" sz="800" b="1" i="0" u="none" strike="noStrike" noProof="0" dirty="0">
                          <a:solidFill>
                            <a:srgbClr val="1E5780"/>
                          </a:solidFill>
                          <a:latin typeface="Meiryo UI"/>
                          <a:ea typeface="Meiryo UI"/>
                        </a:rPr>
                        <a:t>　</a:t>
                      </a:r>
                      <a:r>
                        <a:rPr lang="ja-JP" sz="800" b="1" i="0" u="none" strike="noStrike" noProof="0" dirty="0">
                          <a:solidFill>
                            <a:srgbClr val="1E5780"/>
                          </a:solidFill>
                          <a:latin typeface="Meiryo UI"/>
                          <a:ea typeface="Meiryo UI"/>
                        </a:rPr>
                        <a:t>使用不可文字：半角の「</a:t>
                      </a:r>
                      <a:r>
                        <a:rPr lang="en-US" altLang="ja-JP" sz="800" b="1" i="0" u="none" strike="noStrike" noProof="0" dirty="0">
                          <a:solidFill>
                            <a:srgbClr val="1E5780"/>
                          </a:solidFill>
                          <a:latin typeface="Meiryo UI"/>
                        </a:rPr>
                        <a:t>“</a:t>
                      </a:r>
                      <a:r>
                        <a:rPr lang="ja-JP" sz="800" b="1" i="0" u="none" strike="noStrike" noProof="0" dirty="0">
                          <a:solidFill>
                            <a:srgbClr val="1E5780"/>
                          </a:solidFill>
                          <a:latin typeface="Meiryo UI"/>
                          <a:ea typeface="Meiryo UI"/>
                        </a:rPr>
                        <a:t>」「</a:t>
                      </a:r>
                      <a:r>
                        <a:rPr lang="en-US" altLang="ja-JP" sz="800" b="1" i="0" u="none" strike="noStrike" noProof="0" dirty="0">
                          <a:solidFill>
                            <a:srgbClr val="1E5780"/>
                          </a:solidFill>
                          <a:latin typeface="Meiryo UI"/>
                        </a:rPr>
                        <a:t>‘</a:t>
                      </a:r>
                      <a:r>
                        <a:rPr lang="ja-JP" sz="800" b="1" i="0" u="none" strike="noStrike" noProof="0" dirty="0">
                          <a:solidFill>
                            <a:srgbClr val="1E5780"/>
                          </a:solidFill>
                          <a:latin typeface="Meiryo UI"/>
                          <a:ea typeface="Meiryo UI"/>
                        </a:rPr>
                        <a:t>」「</a:t>
                      </a:r>
                      <a:r>
                        <a:rPr lang="en-US" altLang="ja-JP" sz="800" b="1" i="0" u="none" strike="noStrike" noProof="0" dirty="0">
                          <a:solidFill>
                            <a:srgbClr val="1E5780"/>
                          </a:solidFill>
                          <a:latin typeface="Meiryo UI"/>
                        </a:rPr>
                        <a:t>&amp;</a:t>
                      </a:r>
                      <a:r>
                        <a:rPr lang="ja-JP" sz="800" b="1" i="0" u="none" strike="noStrike" noProof="0" dirty="0">
                          <a:solidFill>
                            <a:srgbClr val="1E5780"/>
                          </a:solidFill>
                          <a:latin typeface="Meiryo UI"/>
                          <a:ea typeface="Meiryo UI"/>
                        </a:rPr>
                        <a:t>」「</a:t>
                      </a:r>
                      <a:r>
                        <a:rPr lang="en-US" altLang="ja-JP" sz="800" b="1" i="0" u="none" strike="noStrike" noProof="0" dirty="0">
                          <a:solidFill>
                            <a:srgbClr val="1E5780"/>
                          </a:solidFill>
                          <a:latin typeface="Meiryo UI"/>
                        </a:rPr>
                        <a:t>&lt;</a:t>
                      </a:r>
                      <a:r>
                        <a:rPr lang="ja-JP" sz="800" b="1" i="0" u="none" strike="noStrike" noProof="0" dirty="0">
                          <a:solidFill>
                            <a:srgbClr val="1E5780"/>
                          </a:solidFill>
                          <a:latin typeface="Meiryo UI"/>
                          <a:ea typeface="Meiryo UI"/>
                        </a:rPr>
                        <a:t>」「</a:t>
                      </a:r>
                      <a:r>
                        <a:rPr lang="en-US" altLang="ja-JP" sz="800" b="1" i="0" u="none" strike="noStrike" noProof="0" dirty="0">
                          <a:solidFill>
                            <a:srgbClr val="1E5780"/>
                          </a:solidFill>
                          <a:latin typeface="Meiryo UI"/>
                        </a:rPr>
                        <a:t>&gt;</a:t>
                      </a:r>
                      <a:r>
                        <a:rPr lang="ja-JP" sz="800" b="1" i="0" u="none" strike="noStrike" noProof="0" dirty="0">
                          <a:solidFill>
                            <a:srgbClr val="1E5780"/>
                          </a:solidFill>
                          <a:latin typeface="Meiryo UI"/>
                          <a:ea typeface="Meiryo UI"/>
                        </a:rPr>
                        <a:t>」</a:t>
                      </a:r>
                      <a:endParaRPr kumimoji="1" lang="ja-JP" altLang="en-US" sz="800" b="1" dirty="0">
                        <a:solidFill>
                          <a:srgbClr val="1E5780"/>
                        </a:solidFill>
                        <a:latin typeface="Meiryo UI"/>
                        <a:ea typeface="Meiryo UI"/>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1">
                        <a:solidFill>
                          <a:srgbClr val="1E5780"/>
                        </a:solidFill>
                        <a:latin typeface="HGPｺﾞｼｯｸM" panose="020B0600000000000000" pitchFamily="50" charset="-128"/>
                        <a:ea typeface="HGPｺﾞｼｯｸM" panose="020B0600000000000000" pitchFamily="50" charset="-128"/>
                      </a:endParaRPr>
                    </a:p>
                  </a:txBody>
                  <a:tcPr marL="0" marR="0" marT="0" marB="0"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1">
                        <a:solidFill>
                          <a:srgbClr val="1E5780"/>
                        </a:solidFill>
                        <a:latin typeface="HGPｺﾞｼｯｸM" panose="020B0600000000000000" pitchFamily="50" charset="-128"/>
                        <a:ea typeface="HGPｺﾞｼｯｸM" panose="020B0600000000000000" pitchFamily="50" charset="-128"/>
                      </a:endParaRPr>
                    </a:p>
                  </a:txBody>
                  <a:tcPr marL="0" marR="0" marT="0" marB="0" anchor="ctr"/>
                </a:tc>
                <a:tc hMerge="1">
                  <a:txBody>
                    <a:bodyPr/>
                    <a:lstStyle/>
                    <a:p>
                      <a:pPr algn="ctr"/>
                      <a:endParaRPr kumimoji="1" lang="ja-JP" altLang="en-US" sz="800" b="1">
                        <a:solidFill>
                          <a:srgbClr val="1E5780"/>
                        </a:solidFill>
                        <a:latin typeface="HGPｺﾞｼｯｸM" panose="020B0600000000000000" pitchFamily="50" charset="-128"/>
                        <a:ea typeface="HGPｺﾞｼｯｸM" panose="020B0600000000000000" pitchFamily="50" charset="-128"/>
                      </a:endParaRPr>
                    </a:p>
                  </a:txBody>
                  <a:tcPr marL="0" marR="0" marT="0" marB="0"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800" b="1" i="0" u="none" strike="noStrike" cap="none" normalizeH="0" baseline="0">
                        <a:ln>
                          <a:noFill/>
                        </a:ln>
                        <a:solidFill>
                          <a:srgbClr val="1E5780"/>
                        </a:solidFill>
                        <a:effectLst/>
                        <a:latin typeface="HGPｺﾞｼｯｸM" panose="020B0600000000000000" pitchFamily="50" charset="-128"/>
                        <a:ea typeface="HGPｺﾞｼｯｸM" panose="020B0600000000000000"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890170984"/>
                  </a:ext>
                </a:extLst>
              </a:tr>
            </a:tbl>
          </a:graphicData>
        </a:graphic>
      </p:graphicFrame>
      <p:sp>
        <p:nvSpPr>
          <p:cNvPr id="6" name="Text Box 16">
            <a:extLst>
              <a:ext uri="{FF2B5EF4-FFF2-40B4-BE49-F238E27FC236}">
                <a16:creationId xmlns:a16="http://schemas.microsoft.com/office/drawing/2014/main" id="{790AA07A-5C6B-490A-A592-DA049C3E1627}"/>
              </a:ext>
            </a:extLst>
          </p:cNvPr>
          <p:cNvSpPr txBox="1">
            <a:spLocks noChangeArrowheads="1"/>
          </p:cNvSpPr>
          <p:nvPr/>
        </p:nvSpPr>
        <p:spPr bwMode="auto">
          <a:xfrm>
            <a:off x="9043263" y="6352051"/>
            <a:ext cx="862737"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2021.3.18</a:t>
            </a:r>
            <a:r>
              <a:rPr kumimoji="0" lang="ja-JP" altLang="en-US" sz="800" dirty="0">
                <a:solidFill>
                  <a:srgbClr val="C00000"/>
                </a:solidFill>
                <a:latin typeface="Century Gothic"/>
                <a:ea typeface="HGPｺﾞｼｯｸM"/>
              </a:rPr>
              <a:t>更新</a:t>
            </a:r>
          </a:p>
        </p:txBody>
      </p:sp>
      <p:graphicFrame>
        <p:nvGraphicFramePr>
          <p:cNvPr id="5" name="表 4">
            <a:extLst>
              <a:ext uri="{FF2B5EF4-FFF2-40B4-BE49-F238E27FC236}">
                <a16:creationId xmlns:a16="http://schemas.microsoft.com/office/drawing/2014/main" id="{45B0FBE6-401C-45BE-8CC9-0AD35B2D12D4}"/>
              </a:ext>
            </a:extLst>
          </p:cNvPr>
          <p:cNvGraphicFramePr>
            <a:graphicFrameLocks noGrp="1"/>
          </p:cNvGraphicFramePr>
          <p:nvPr>
            <p:extLst>
              <p:ext uri="{D42A27DB-BD31-4B8C-83A1-F6EECF244321}">
                <p14:modId xmlns:p14="http://schemas.microsoft.com/office/powerpoint/2010/main" val="1023980712"/>
              </p:ext>
            </p:extLst>
          </p:nvPr>
        </p:nvGraphicFramePr>
        <p:xfrm>
          <a:off x="210125" y="3411677"/>
          <a:ext cx="9485749" cy="2095707"/>
        </p:xfrm>
        <a:graphic>
          <a:graphicData uri="http://schemas.openxmlformats.org/drawingml/2006/table">
            <a:tbl>
              <a:tblPr firstRow="1" bandRow="1">
                <a:tableStyleId>{5C22544A-7EE6-4342-B048-85BDC9FD1C3A}</a:tableStyleId>
              </a:tblPr>
              <a:tblGrid>
                <a:gridCol w="910152">
                  <a:extLst>
                    <a:ext uri="{9D8B030D-6E8A-4147-A177-3AD203B41FA5}">
                      <a16:colId xmlns:a16="http://schemas.microsoft.com/office/drawing/2014/main" val="20000"/>
                    </a:ext>
                  </a:extLst>
                </a:gridCol>
                <a:gridCol w="1221186">
                  <a:extLst>
                    <a:ext uri="{9D8B030D-6E8A-4147-A177-3AD203B41FA5}">
                      <a16:colId xmlns:a16="http://schemas.microsoft.com/office/drawing/2014/main" val="20001"/>
                    </a:ext>
                  </a:extLst>
                </a:gridCol>
                <a:gridCol w="1034764">
                  <a:extLst>
                    <a:ext uri="{9D8B030D-6E8A-4147-A177-3AD203B41FA5}">
                      <a16:colId xmlns:a16="http://schemas.microsoft.com/office/drawing/2014/main" val="20002"/>
                    </a:ext>
                  </a:extLst>
                </a:gridCol>
                <a:gridCol w="1946545">
                  <a:extLst>
                    <a:ext uri="{9D8B030D-6E8A-4147-A177-3AD203B41FA5}">
                      <a16:colId xmlns:a16="http://schemas.microsoft.com/office/drawing/2014/main" val="20003"/>
                    </a:ext>
                  </a:extLst>
                </a:gridCol>
                <a:gridCol w="777062">
                  <a:extLst>
                    <a:ext uri="{9D8B030D-6E8A-4147-A177-3AD203B41FA5}">
                      <a16:colId xmlns:a16="http://schemas.microsoft.com/office/drawing/2014/main" val="20005"/>
                    </a:ext>
                  </a:extLst>
                </a:gridCol>
                <a:gridCol w="547897">
                  <a:extLst>
                    <a:ext uri="{9D8B030D-6E8A-4147-A177-3AD203B41FA5}">
                      <a16:colId xmlns:a16="http://schemas.microsoft.com/office/drawing/2014/main" val="20006"/>
                    </a:ext>
                  </a:extLst>
                </a:gridCol>
                <a:gridCol w="643098">
                  <a:extLst>
                    <a:ext uri="{9D8B030D-6E8A-4147-A177-3AD203B41FA5}">
                      <a16:colId xmlns:a16="http://schemas.microsoft.com/office/drawing/2014/main" val="20007"/>
                    </a:ext>
                  </a:extLst>
                </a:gridCol>
                <a:gridCol w="2405045">
                  <a:extLst>
                    <a:ext uri="{9D8B030D-6E8A-4147-A177-3AD203B41FA5}">
                      <a16:colId xmlns:a16="http://schemas.microsoft.com/office/drawing/2014/main" val="20008"/>
                    </a:ext>
                  </a:extLst>
                </a:gridCol>
              </a:tblGrid>
              <a:tr h="488855">
                <a:tc gridSpan="2">
                  <a:txBody>
                    <a:bodyPr/>
                    <a:lstStyle/>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商品</a:t>
                      </a:r>
                    </a:p>
                  </a:txBody>
                  <a:tcPr marL="0" marR="0" marT="0" marB="0" anchor="ctr">
                    <a:lnL w="12700" cap="flat" cmpd="sng" algn="ctr">
                      <a:solidFill>
                        <a:srgbClr val="1E578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hMerge="1">
                  <a:txBody>
                    <a:bodyPr/>
                    <a:lstStyle/>
                    <a:p>
                      <a:pPr algn="ctr"/>
                      <a:endParaRPr kumimoji="1" lang="ja-JP" altLang="en-US" sz="900">
                        <a:latin typeface="HGPｺﾞｼｯｸM" panose="020B0600000000000000" pitchFamily="50" charset="-128"/>
                        <a:ea typeface="HGPｺﾞｼｯｸM" panose="020B0600000000000000"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サイズ</a:t>
                      </a:r>
                    </a:p>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（左右</a:t>
                      </a:r>
                      <a:r>
                        <a:rPr kumimoji="1" lang="en-US" altLang="ja-JP" sz="90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a:latin typeface="Meiryo UI" panose="020B0604030504040204" pitchFamily="50" charset="-128"/>
                          <a:ea typeface="Meiryo UI" panose="020B0604030504040204" pitchFamily="50" charset="-128"/>
                          <a:cs typeface="Meiryo UI" panose="020B0604030504040204" pitchFamily="50" charset="-128"/>
                        </a:rPr>
                        <a:t>天地）</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形式・容量</a:t>
                      </a:r>
                      <a:endParaRPr kumimoji="1" lang="en-US" altLang="ja-JP" sz="90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アニメーション</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ループ</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en-US" altLang="ja-JP" sz="900">
                          <a:latin typeface="Meiryo UI" panose="020B0604030504040204" pitchFamily="50" charset="-128"/>
                          <a:ea typeface="Meiryo UI" panose="020B0604030504040204" pitchFamily="50" charset="-128"/>
                          <a:cs typeface="Meiryo UI" panose="020B0604030504040204" pitchFamily="50" charset="-128"/>
                        </a:rPr>
                        <a:t>ALT</a:t>
                      </a:r>
                    </a:p>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テキスト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備考</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extLst>
                  <a:ext uri="{0D108BD9-81ED-4DB2-BD59-A6C34878D82A}">
                    <a16:rowId xmlns:a16="http://schemas.microsoft.com/office/drawing/2014/main" val="10000"/>
                  </a:ext>
                </a:extLst>
              </a:tr>
              <a:tr h="513866">
                <a:tc rowSpan="3">
                  <a:txBody>
                    <a:bodyPr/>
                    <a:lstStyle/>
                    <a:p>
                      <a:pPr algn="ct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PC</a:t>
                      </a: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モーニング</a:t>
                      </a:r>
                    </a:p>
                    <a:p>
                      <a:pPr algn="ct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オーナーシップ</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algn="l"/>
                      <a:r>
                        <a:rPr kumimoji="1" lang="zh-TW"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zh-TW"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1</a:t>
                      </a:r>
                      <a:r>
                        <a:rPr kumimoji="1" lang="zh-TW"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）題字上特設枠</a:t>
                      </a:r>
                      <a:endPar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kumimoji="1"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980×90 pixel</a:t>
                      </a:r>
                      <a:endPar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kumimoji="1"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GIF/PNG/JPEG</a:t>
                      </a: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150KB</a:t>
                      </a: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以内</a:t>
                      </a:r>
                      <a:endParaRPr kumimoji="1"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不可</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kumimoji="1"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kumimoji="1"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kumimoji="1"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004">
                <a:tc vMerge="1">
                  <a:txBody>
                    <a:bodyPr/>
                    <a:lstStyle/>
                    <a:p>
                      <a:endParaRPr kumimoji="1" lang="ja-JP" altLang="en-US" sz="900">
                        <a:latin typeface="ＭＳ ゴシック" panose="020B0609070205080204" pitchFamily="49" charset="-128"/>
                        <a:ea typeface="ＭＳ ゴシック" panose="020B0609070205080204" pitchFamily="49" charset="-128"/>
                      </a:endParaRPr>
                    </a:p>
                  </a:txBody>
                  <a:tcPr>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C5D0DF"/>
                    </a:solidFill>
                  </a:tcPr>
                </a:tc>
                <a:tc>
                  <a:txBody>
                    <a:bodyPr/>
                    <a:lstStyle/>
                    <a:p>
                      <a:pPr algn="l"/>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）ダブルレクタングル</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1E6E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300×600 pixel</a:t>
                      </a:r>
                      <a:endPar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1E6E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HTML5</a:t>
                      </a:r>
                      <a:r>
                        <a:rPr kumimoji="1" lang="en-US" altLang="ja-JP" sz="800" b="1" baseline="0"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150KB</a:t>
                      </a: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以内</a:t>
                      </a:r>
                      <a:endPar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GIF/JPEG/PNG 150KB</a:t>
                      </a: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以内</a:t>
                      </a:r>
                      <a:endPar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1E6EF"/>
                    </a:solidFill>
                  </a:tcPr>
                </a:tc>
                <a:tc>
                  <a:txBody>
                    <a:bodyPr/>
                    <a:lstStyle/>
                    <a:p>
                      <a:pPr algn="ctr"/>
                      <a:r>
                        <a:rPr kumimoji="1"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秒以内停止</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1E6EF"/>
                    </a:solidFill>
                  </a:tcPr>
                </a:tc>
                <a:tc>
                  <a:txBody>
                    <a:bodyPr/>
                    <a:lstStyle/>
                    <a:p>
                      <a:pPr algn="ctr"/>
                      <a:r>
                        <a:rPr kumimoji="1"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1E6EF"/>
                    </a:solidFill>
                  </a:tcPr>
                </a:tc>
                <a:tc>
                  <a:txBody>
                    <a:bodyPr/>
                    <a:lstStyle/>
                    <a:p>
                      <a:pPr algn="ctr"/>
                      <a:r>
                        <a:rPr kumimoji="1"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1E6EF"/>
                    </a:solidFill>
                  </a:tcPr>
                </a:tc>
                <a:tc>
                  <a:txBody>
                    <a:bodyPr/>
                    <a:lstStyle/>
                    <a:p>
                      <a:pPr marL="180975" marR="0" indent="-180975" algn="l" defTabSz="914400" rtl="0" eaLnBrk="1" fontAlgn="base" latinLnBrk="0" hangingPunct="1">
                        <a:lnSpc>
                          <a:spcPct val="100000"/>
                        </a:lnSpc>
                        <a:spcBef>
                          <a:spcPct val="0"/>
                        </a:spcBef>
                        <a:spcAft>
                          <a:spcPct val="0"/>
                        </a:spcAft>
                        <a:buClrTx/>
                        <a:buSzTx/>
                        <a:buFontTx/>
                        <a:buNone/>
                        <a:tabLst/>
                        <a:defRPr/>
                      </a:pPr>
                      <a:r>
                        <a:rPr kumimoji="0" lang="en-US" altLang="ja-JP"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HTML5</a:t>
                      </a:r>
                      <a:r>
                        <a:rPr kumimoji="0"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原稿は</a:t>
                      </a:r>
                      <a:r>
                        <a:rPr kumimoji="0"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、下記</a:t>
                      </a:r>
                      <a:r>
                        <a:rPr kumimoji="0"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原稿規定に従って作成してください。</a:t>
                      </a:r>
                      <a:endParaRPr kumimoji="0" lang="en-US" altLang="ja-JP"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marL="177800" marR="0" indent="0" algn="l" defTabSz="914400" rtl="0" eaLnBrk="1" fontAlgn="base" latinLnBrk="0" hangingPunct="1">
                        <a:lnSpc>
                          <a:spcPct val="100000"/>
                        </a:lnSpc>
                        <a:spcBef>
                          <a:spcPct val="0"/>
                        </a:spcBef>
                        <a:spcAft>
                          <a:spcPct val="0"/>
                        </a:spcAft>
                        <a:buClrTx/>
                        <a:buSzTx/>
                        <a:buFontTx/>
                        <a:buNone/>
                        <a:tabLst/>
                        <a:defRPr/>
                      </a:pPr>
                      <a:r>
                        <a:rPr lang="en-US" altLang="ja-JP" sz="800" dirty="0">
                          <a:hlinkClick r:id="rId3"/>
                        </a:rPr>
                        <a:t>https://marketing.nikkei.co.jp/media/web/file/HTML5_Guidline20200629.pdf</a:t>
                      </a:r>
                      <a:endParaRPr kumimoji="0"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E1E6EF"/>
                    </a:solidFill>
                  </a:tcPr>
                </a:tc>
                <a:extLst>
                  <a:ext uri="{0D108BD9-81ED-4DB2-BD59-A6C34878D82A}">
                    <a16:rowId xmlns:a16="http://schemas.microsoft.com/office/drawing/2014/main" val="10002"/>
                  </a:ext>
                </a:extLst>
              </a:tr>
              <a:tr h="513866">
                <a:tc vMerge="1">
                  <a:txBody>
                    <a:bodyPr/>
                    <a:lstStyle/>
                    <a:p>
                      <a:endParaRPr kumimoji="1" lang="ja-JP" altLang="en-US" sz="900">
                        <a:latin typeface="ＭＳ ゴシック" panose="020B0609070205080204" pitchFamily="49" charset="-128"/>
                        <a:ea typeface="ＭＳ ゴシック" panose="020B0609070205080204" pitchFamily="49" charset="-128"/>
                      </a:endParaRPr>
                    </a:p>
                  </a:txBody>
                  <a:tcPr>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C5D0DF"/>
                    </a:solidFill>
                  </a:tcPr>
                </a:tc>
                <a:tc>
                  <a:txBody>
                    <a:bodyPr/>
                    <a:lstStyle/>
                    <a:p>
                      <a:pPr algn="l"/>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）レクタングル</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300×250 pixel</a:t>
                      </a:r>
                      <a:endPar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algn="ctr"/>
                      <a:r>
                        <a:rPr kumimoji="1"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GIF/JPEG/PNG 150KB</a:t>
                      </a: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以内</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algn="ctr"/>
                      <a:r>
                        <a:rPr kumimoji="1"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秒以内停止</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algn="ctr"/>
                      <a:r>
                        <a:rPr kumimoji="1"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algn="ctr"/>
                      <a:r>
                        <a:rPr kumimoji="1"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75462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F5E753-A49E-4EB0-994D-8EF35A2CDA89}"/>
              </a:ext>
            </a:extLst>
          </p:cNvPr>
          <p:cNvSpPr>
            <a:spLocks noGrp="1"/>
          </p:cNvSpPr>
          <p:nvPr>
            <p:ph type="title"/>
          </p:nvPr>
        </p:nvSpPr>
        <p:spPr>
          <a:xfrm>
            <a:off x="397332" y="141539"/>
            <a:ext cx="7905750" cy="460148"/>
          </a:xfrm>
        </p:spPr>
        <p:txBody>
          <a:bodyPr/>
          <a:lstStyle/>
          <a:p>
            <a:r>
              <a:rPr lang="ja-JP" altLang="en-US" sz="1800" dirty="0">
                <a:latin typeface="Meiryo UI"/>
                <a:ea typeface="Meiryo UI"/>
              </a:rPr>
              <a:t>豊富な</a:t>
            </a:r>
            <a:r>
              <a:rPr lang="en-US" altLang="ja-JP" sz="1800" dirty="0">
                <a:latin typeface="Meiryo UI"/>
                <a:ea typeface="Meiryo UI"/>
              </a:rPr>
              <a:t>1st Party Data</a:t>
            </a:r>
            <a:br>
              <a:rPr lang="en-US" altLang="ja-JP" sz="1800" dirty="0">
                <a:latin typeface="Meiryo UI"/>
                <a:ea typeface="Meiryo UI"/>
              </a:rPr>
            </a:br>
            <a:r>
              <a:rPr lang="ja-JP" altLang="en-US" sz="1800" dirty="0">
                <a:latin typeface="Meiryo UI"/>
                <a:ea typeface="Meiryo UI"/>
              </a:rPr>
              <a:t>　～</a:t>
            </a:r>
            <a:r>
              <a:rPr lang="en-US" altLang="ja-JP" sz="1800" dirty="0">
                <a:latin typeface="Meiryo UI"/>
                <a:ea typeface="Meiryo UI"/>
              </a:rPr>
              <a:t>3rd Party Cookie</a:t>
            </a:r>
            <a:r>
              <a:rPr lang="ja-JP" altLang="en-US" sz="1800" dirty="0">
                <a:latin typeface="Meiryo UI"/>
                <a:ea typeface="Meiryo UI"/>
              </a:rPr>
              <a:t>に依存しないターゲティング</a:t>
            </a:r>
            <a:r>
              <a:rPr lang="en-US" altLang="ja-JP" sz="1800" dirty="0">
                <a:latin typeface="Meiryo UI"/>
                <a:ea typeface="Meiryo UI"/>
              </a:rPr>
              <a:t>/</a:t>
            </a:r>
            <a:r>
              <a:rPr lang="ja-JP" altLang="en-US" sz="1800" dirty="0">
                <a:latin typeface="Meiryo UI"/>
                <a:ea typeface="Meiryo UI"/>
              </a:rPr>
              <a:t>レポーティングを実現</a:t>
            </a:r>
            <a:br>
              <a:rPr lang="ja-JP" altLang="en-US" sz="1800" dirty="0">
                <a:latin typeface="Meiryo UI"/>
                <a:ea typeface="Meiryo UI"/>
              </a:rPr>
            </a:br>
            <a:endParaRPr kumimoji="1" lang="ja-JP" altLang="en-US" sz="1800" dirty="0"/>
          </a:p>
        </p:txBody>
      </p:sp>
      <p:sp>
        <p:nvSpPr>
          <p:cNvPr id="5" name="テキスト ボックス 4">
            <a:extLst>
              <a:ext uri="{FF2B5EF4-FFF2-40B4-BE49-F238E27FC236}">
                <a16:creationId xmlns:a16="http://schemas.microsoft.com/office/drawing/2014/main" id="{EE15E6EE-D77F-4BF1-B3C0-6A9B17CA27FE}"/>
              </a:ext>
            </a:extLst>
          </p:cNvPr>
          <p:cNvSpPr txBox="1"/>
          <p:nvPr/>
        </p:nvSpPr>
        <p:spPr>
          <a:xfrm>
            <a:off x="405114" y="1034431"/>
            <a:ext cx="8981482" cy="4842031"/>
          </a:xfrm>
          <a:prstGeom prst="rect">
            <a:avLst/>
          </a:prstGeom>
          <a:noFill/>
        </p:spPr>
        <p:txBody>
          <a:bodyPr wrap="square" lIns="91440" tIns="45720" rIns="91440" bIns="45720" rtlCol="0" anchor="t">
            <a:spAutoFit/>
          </a:bodyPr>
          <a:lstStyle/>
          <a:p>
            <a:pPr>
              <a:lnSpc>
                <a:spcPct val="150000"/>
              </a:lnSpc>
            </a:pPr>
            <a:r>
              <a:rPr lang="ja-JP" altLang="en-US" sz="1600" b="1" dirty="0">
                <a:solidFill>
                  <a:srgbClr val="003963"/>
                </a:solidFill>
                <a:latin typeface="Meiryo UI"/>
                <a:ea typeface="Meiryo UI"/>
                <a:cs typeface="Meiryo UI" panose="020B0604030504040204" pitchFamily="50" charset="-128"/>
              </a:rPr>
              <a:t>日経電子版は、創刊時から日経ＩＤ会員制度、すなわち</a:t>
            </a:r>
            <a:r>
              <a:rPr lang="en-US" altLang="ja-JP" sz="1600" b="1" dirty="0">
                <a:solidFill>
                  <a:srgbClr val="003963"/>
                </a:solidFill>
                <a:latin typeface="Meiryo UI"/>
                <a:ea typeface="Meiryo UI"/>
                <a:cs typeface="Meiryo UI" panose="020B0604030504040204" pitchFamily="50" charset="-128"/>
              </a:rPr>
              <a:t>1st Party Data</a:t>
            </a:r>
            <a:r>
              <a:rPr lang="ja-JP" altLang="en-US" sz="1600" b="1" dirty="0">
                <a:solidFill>
                  <a:srgbClr val="003963"/>
                </a:solidFill>
                <a:latin typeface="Meiryo UI"/>
                <a:ea typeface="Meiryo UI"/>
                <a:cs typeface="Meiryo UI" panose="020B0604030504040204" pitchFamily="50" charset="-128"/>
              </a:rPr>
              <a:t>を構築し、</a:t>
            </a:r>
            <a:endParaRPr lang="en-US" altLang="ja-JP" sz="1600" b="1" dirty="0">
              <a:solidFill>
                <a:srgbClr val="003963"/>
              </a:solidFill>
              <a:latin typeface="Meiryo UI"/>
              <a:ea typeface="Meiryo UI"/>
              <a:cs typeface="Meiryo UI" panose="020B0604030504040204" pitchFamily="50" charset="-128"/>
            </a:endParaRPr>
          </a:p>
          <a:p>
            <a:pPr>
              <a:lnSpc>
                <a:spcPct val="150000"/>
              </a:lnSpc>
            </a:pPr>
            <a:r>
              <a:rPr lang="ja-JP" altLang="en-US" sz="1600" b="1" dirty="0">
                <a:solidFill>
                  <a:srgbClr val="003963"/>
                </a:solidFill>
                <a:latin typeface="Meiryo UI"/>
                <a:ea typeface="Meiryo UI"/>
                <a:cs typeface="Meiryo UI" panose="020B0604030504040204" pitchFamily="50" charset="-128"/>
              </a:rPr>
              <a:t>属性ターゲティングを実施してきました。</a:t>
            </a:r>
            <a:endParaRPr lang="en-US" altLang="ja-JP" sz="1600" b="1" dirty="0">
              <a:solidFill>
                <a:srgbClr val="003963"/>
              </a:solidFill>
              <a:latin typeface="Meiryo UI"/>
              <a:ea typeface="Meiryo UI"/>
              <a:cs typeface="Meiryo UI" panose="020B0604030504040204" pitchFamily="50" charset="-128"/>
            </a:endParaRPr>
          </a:p>
          <a:p>
            <a:pPr>
              <a:lnSpc>
                <a:spcPct val="150000"/>
              </a:lnSpc>
            </a:pPr>
            <a:r>
              <a:rPr lang="ja-JP" altLang="en-US" sz="1600" b="1" dirty="0">
                <a:solidFill>
                  <a:srgbClr val="003963"/>
                </a:solidFill>
                <a:latin typeface="Meiryo UI"/>
                <a:ea typeface="Meiryo UI"/>
                <a:cs typeface="Meiryo UI" panose="020B0604030504040204" pitchFamily="50" charset="-128"/>
              </a:rPr>
              <a:t>これまで多くの広告主の皆様にご信頼・ご利用をいただいております。</a:t>
            </a:r>
          </a:p>
          <a:p>
            <a:pPr>
              <a:lnSpc>
                <a:spcPct val="150000"/>
              </a:lnSpc>
            </a:pPr>
            <a:endParaRPr lang="ja-JP" altLang="en-US" sz="1600" b="1" dirty="0">
              <a:solidFill>
                <a:srgbClr val="003963"/>
              </a:solidFill>
              <a:latin typeface="Meiryo UI"/>
              <a:ea typeface="Meiryo UI"/>
              <a:cs typeface="Meiryo UI" panose="020B0604030504040204" pitchFamily="50" charset="-128"/>
            </a:endParaRPr>
          </a:p>
          <a:p>
            <a:pPr>
              <a:lnSpc>
                <a:spcPct val="150000"/>
              </a:lnSpc>
            </a:pPr>
            <a:r>
              <a:rPr lang="ja-JP" altLang="en-US" sz="1600" b="1" dirty="0">
                <a:solidFill>
                  <a:srgbClr val="003963"/>
                </a:solidFill>
                <a:latin typeface="Meiryo UI"/>
                <a:ea typeface="Meiryo UI"/>
                <a:cs typeface="Meiryo UI" panose="020B0604030504040204" pitchFamily="50" charset="-128"/>
              </a:rPr>
              <a:t>これに加えて、月間約</a:t>
            </a:r>
            <a:r>
              <a:rPr lang="en-US" altLang="ja-JP" sz="1600" b="1" dirty="0">
                <a:solidFill>
                  <a:srgbClr val="003963"/>
                </a:solidFill>
                <a:latin typeface="Meiryo UI"/>
                <a:ea typeface="Meiryo UI"/>
                <a:cs typeface="Meiryo UI" panose="020B0604030504040204" pitchFamily="50" charset="-128"/>
              </a:rPr>
              <a:t>5,000</a:t>
            </a:r>
            <a:r>
              <a:rPr lang="ja-JP" altLang="en-US" sz="1600" b="1" dirty="0">
                <a:solidFill>
                  <a:srgbClr val="003963"/>
                </a:solidFill>
                <a:latin typeface="Meiryo UI"/>
                <a:ea typeface="Meiryo UI"/>
                <a:cs typeface="Meiryo UI" panose="020B0604030504040204" pitchFamily="50" charset="-128"/>
              </a:rPr>
              <a:t>万</a:t>
            </a:r>
            <a:r>
              <a:rPr lang="en-US" altLang="ja-JP" sz="1600" b="1" dirty="0">
                <a:solidFill>
                  <a:srgbClr val="003963"/>
                </a:solidFill>
                <a:latin typeface="Meiryo UI"/>
                <a:ea typeface="Meiryo UI"/>
                <a:cs typeface="Meiryo UI" panose="020B0604030504040204" pitchFamily="50" charset="-128"/>
              </a:rPr>
              <a:t>UB</a:t>
            </a:r>
            <a:r>
              <a:rPr lang="ja-JP" altLang="en-US" sz="1600" b="1" dirty="0">
                <a:solidFill>
                  <a:srgbClr val="003963"/>
                </a:solidFill>
                <a:latin typeface="Meiryo UI"/>
                <a:ea typeface="Meiryo UI"/>
                <a:cs typeface="Meiryo UI" panose="020B0604030504040204" pitchFamily="50" charset="-128"/>
              </a:rPr>
              <a:t>の来訪・閲覧データを</a:t>
            </a:r>
            <a:endParaRPr lang="en-US" altLang="ja-JP" sz="1600" b="1" dirty="0">
              <a:solidFill>
                <a:srgbClr val="003963"/>
              </a:solidFill>
              <a:latin typeface="Meiryo UI"/>
              <a:ea typeface="Meiryo UI"/>
              <a:cs typeface="Meiryo UI" panose="020B0604030504040204" pitchFamily="50" charset="-128"/>
            </a:endParaRPr>
          </a:p>
          <a:p>
            <a:pPr>
              <a:lnSpc>
                <a:spcPct val="150000"/>
              </a:lnSpc>
            </a:pPr>
            <a:r>
              <a:rPr lang="ja-JP" altLang="en-US" sz="1600" b="1" dirty="0">
                <a:solidFill>
                  <a:srgbClr val="003963"/>
                </a:solidFill>
                <a:latin typeface="Meiryo UI"/>
                <a:ea typeface="Meiryo UI"/>
                <a:cs typeface="Meiryo UI" panose="020B0604030504040204" pitchFamily="50" charset="-128"/>
              </a:rPr>
              <a:t>独自開発したデータウェアハウス「</a:t>
            </a:r>
            <a:r>
              <a:rPr lang="en-US" altLang="ja-JP" sz="1600" b="1" dirty="0">
                <a:solidFill>
                  <a:srgbClr val="003963"/>
                </a:solidFill>
                <a:latin typeface="Meiryo UI"/>
                <a:ea typeface="Meiryo UI"/>
                <a:cs typeface="Meiryo UI" panose="020B0604030504040204" pitchFamily="50" charset="-128"/>
              </a:rPr>
              <a:t>Atlas</a:t>
            </a:r>
            <a:r>
              <a:rPr lang="ja-JP" altLang="en-US" sz="1600" b="1" dirty="0">
                <a:solidFill>
                  <a:srgbClr val="003963"/>
                </a:solidFill>
                <a:latin typeface="Meiryo UI"/>
                <a:ea typeface="Meiryo UI"/>
                <a:cs typeface="Meiryo UI" panose="020B0604030504040204" pitchFamily="50" charset="-128"/>
              </a:rPr>
              <a:t>」に集積しています。</a:t>
            </a:r>
            <a:endParaRPr lang="en-US" altLang="ja-JP" sz="1600" b="1" dirty="0">
              <a:solidFill>
                <a:srgbClr val="003963"/>
              </a:solidFill>
              <a:latin typeface="Meiryo UI"/>
              <a:ea typeface="Meiryo UI"/>
              <a:cs typeface="Meiryo UI" panose="020B0604030504040204" pitchFamily="50" charset="-128"/>
            </a:endParaRPr>
          </a:p>
          <a:p>
            <a:pPr>
              <a:lnSpc>
                <a:spcPct val="150000"/>
              </a:lnSpc>
            </a:pPr>
            <a:r>
              <a:rPr lang="ja-JP" altLang="en-US" sz="1600" b="1" dirty="0">
                <a:solidFill>
                  <a:srgbClr val="003963"/>
                </a:solidFill>
                <a:latin typeface="Meiryo UI"/>
                <a:ea typeface="Meiryo UI"/>
                <a:cs typeface="Meiryo UI" panose="020B0604030504040204" pitchFamily="50" charset="-128"/>
              </a:rPr>
              <a:t>この</a:t>
            </a:r>
            <a:r>
              <a:rPr lang="en-US" altLang="ja-JP" sz="1600" b="1" dirty="0">
                <a:solidFill>
                  <a:srgbClr val="003963"/>
                </a:solidFill>
                <a:latin typeface="Meiryo UI"/>
                <a:ea typeface="Meiryo UI"/>
                <a:cs typeface="Meiryo UI" panose="020B0604030504040204" pitchFamily="50" charset="-128"/>
              </a:rPr>
              <a:t>1st Party Data</a:t>
            </a:r>
            <a:r>
              <a:rPr lang="ja-JP" altLang="en-US" sz="1600" b="1" dirty="0">
                <a:solidFill>
                  <a:srgbClr val="003963"/>
                </a:solidFill>
                <a:latin typeface="Meiryo UI"/>
                <a:ea typeface="Meiryo UI"/>
                <a:cs typeface="Meiryo UI" panose="020B0604030504040204" pitchFamily="50" charset="-128"/>
              </a:rPr>
              <a:t>を活用した、閲覧行動によるターゲティングも</a:t>
            </a:r>
            <a:r>
              <a:rPr lang="en-US" altLang="ja-JP" sz="1600" b="1" dirty="0">
                <a:solidFill>
                  <a:srgbClr val="003963"/>
                </a:solidFill>
                <a:latin typeface="Meiryo UI"/>
                <a:ea typeface="Meiryo UI"/>
                <a:cs typeface="Meiryo UI" panose="020B0604030504040204" pitchFamily="50" charset="-128"/>
              </a:rPr>
              <a:t>2021</a:t>
            </a:r>
            <a:r>
              <a:rPr lang="ja-JP" altLang="en-US" sz="1600" b="1" dirty="0">
                <a:solidFill>
                  <a:srgbClr val="003963"/>
                </a:solidFill>
                <a:latin typeface="Meiryo UI"/>
                <a:ea typeface="Meiryo UI"/>
                <a:cs typeface="Meiryo UI" panose="020B0604030504040204" pitchFamily="50" charset="-128"/>
              </a:rPr>
              <a:t>年にリリースしました。</a:t>
            </a:r>
          </a:p>
          <a:p>
            <a:pPr>
              <a:lnSpc>
                <a:spcPct val="150000"/>
              </a:lnSpc>
            </a:pPr>
            <a:endParaRPr lang="ja-JP" altLang="en-US" sz="1600" b="1" dirty="0">
              <a:solidFill>
                <a:srgbClr val="003963"/>
              </a:solidFill>
              <a:latin typeface="Meiryo UI"/>
              <a:ea typeface="Meiryo UI"/>
              <a:cs typeface="Meiryo UI" panose="020B0604030504040204" pitchFamily="50" charset="-128"/>
            </a:endParaRPr>
          </a:p>
          <a:p>
            <a:pPr>
              <a:lnSpc>
                <a:spcPct val="150000"/>
              </a:lnSpc>
            </a:pPr>
            <a:r>
              <a:rPr lang="en-US" altLang="ja-JP" sz="1600" b="1" dirty="0">
                <a:solidFill>
                  <a:srgbClr val="003963"/>
                </a:solidFill>
                <a:latin typeface="Meiryo UI"/>
                <a:ea typeface="Meiryo UI"/>
                <a:cs typeface="Meiryo UI" panose="020B0604030504040204" pitchFamily="50" charset="-128"/>
              </a:rPr>
              <a:t>Apple</a:t>
            </a:r>
            <a:r>
              <a:rPr lang="ja-JP" altLang="en-US" sz="1600" b="1" dirty="0">
                <a:solidFill>
                  <a:srgbClr val="003963"/>
                </a:solidFill>
                <a:latin typeface="Meiryo UI"/>
                <a:ea typeface="Meiryo UI"/>
                <a:cs typeface="Meiryo UI" panose="020B0604030504040204" pitchFamily="50" charset="-128"/>
              </a:rPr>
              <a:t>のプライバシー規制（</a:t>
            </a:r>
            <a:r>
              <a:rPr lang="en-US" altLang="ja-JP" sz="1600" b="1" dirty="0">
                <a:solidFill>
                  <a:srgbClr val="003963"/>
                </a:solidFill>
                <a:latin typeface="Meiryo UI"/>
                <a:ea typeface="Meiryo UI"/>
                <a:cs typeface="Meiryo UI" panose="020B0604030504040204" pitchFamily="50" charset="-128"/>
              </a:rPr>
              <a:t>ITP</a:t>
            </a:r>
            <a:r>
              <a:rPr lang="ja-JP" altLang="en-US" sz="1600" b="1" dirty="0">
                <a:solidFill>
                  <a:srgbClr val="003963"/>
                </a:solidFill>
                <a:latin typeface="Meiryo UI"/>
                <a:ea typeface="Meiryo UI"/>
                <a:cs typeface="Meiryo UI" panose="020B0604030504040204" pitchFamily="50" charset="-128"/>
              </a:rPr>
              <a:t>）や、</a:t>
            </a:r>
            <a:endParaRPr lang="en-US" altLang="ja-JP" sz="1600" b="1" dirty="0">
              <a:solidFill>
                <a:srgbClr val="003963"/>
              </a:solidFill>
              <a:latin typeface="Meiryo UI"/>
              <a:ea typeface="Meiryo UI"/>
              <a:cs typeface="Meiryo UI" panose="020B0604030504040204" pitchFamily="50" charset="-128"/>
            </a:endParaRPr>
          </a:p>
          <a:p>
            <a:pPr>
              <a:lnSpc>
                <a:spcPct val="150000"/>
              </a:lnSpc>
            </a:pPr>
            <a:r>
              <a:rPr lang="en-US" altLang="ja-JP" sz="1600" b="1" dirty="0">
                <a:solidFill>
                  <a:srgbClr val="003963"/>
                </a:solidFill>
                <a:latin typeface="Meiryo UI"/>
                <a:ea typeface="Meiryo UI"/>
                <a:cs typeface="Meiryo UI" panose="020B0604030504040204" pitchFamily="50" charset="-128"/>
              </a:rPr>
              <a:t>2023</a:t>
            </a:r>
            <a:r>
              <a:rPr lang="ja-JP" altLang="en-US" sz="1600" b="1" dirty="0">
                <a:solidFill>
                  <a:srgbClr val="003963"/>
                </a:solidFill>
                <a:latin typeface="Meiryo UI"/>
                <a:ea typeface="Meiryo UI"/>
                <a:cs typeface="Meiryo UI" panose="020B0604030504040204" pitchFamily="50" charset="-128"/>
              </a:rPr>
              <a:t>年後半に予定される</a:t>
            </a:r>
            <a:r>
              <a:rPr lang="en-US" altLang="ja-JP" sz="1600" b="1" dirty="0">
                <a:solidFill>
                  <a:srgbClr val="003963"/>
                </a:solidFill>
                <a:latin typeface="Meiryo UI"/>
                <a:ea typeface="Meiryo UI"/>
                <a:cs typeface="Meiryo UI" panose="020B0604030504040204" pitchFamily="50" charset="-128"/>
              </a:rPr>
              <a:t>Google</a:t>
            </a:r>
            <a:r>
              <a:rPr lang="ja-JP" altLang="en-US" sz="1600" b="1" dirty="0">
                <a:solidFill>
                  <a:srgbClr val="003963"/>
                </a:solidFill>
                <a:latin typeface="Meiryo UI"/>
                <a:ea typeface="Meiryo UI"/>
                <a:cs typeface="Meiryo UI" panose="020B0604030504040204" pitchFamily="50" charset="-128"/>
              </a:rPr>
              <a:t>の</a:t>
            </a:r>
            <a:r>
              <a:rPr lang="en-US" altLang="ja-JP" sz="1600" b="1" dirty="0">
                <a:solidFill>
                  <a:srgbClr val="003963"/>
                </a:solidFill>
                <a:latin typeface="Meiryo UI"/>
                <a:ea typeface="Meiryo UI"/>
                <a:cs typeface="Meiryo UI" panose="020B0604030504040204" pitchFamily="50" charset="-128"/>
              </a:rPr>
              <a:t>3rd Party Cookie</a:t>
            </a:r>
            <a:r>
              <a:rPr lang="ja-JP" altLang="en-US" sz="1600" b="1" dirty="0">
                <a:solidFill>
                  <a:srgbClr val="003963"/>
                </a:solidFill>
                <a:latin typeface="Meiryo UI"/>
                <a:ea typeface="Meiryo UI"/>
                <a:cs typeface="Meiryo UI" panose="020B0604030504040204" pitchFamily="50" charset="-128"/>
              </a:rPr>
              <a:t>規制が喫緊の課題となっていますが、</a:t>
            </a:r>
            <a:endParaRPr lang="en-US" altLang="ja-JP" sz="1600" b="1" dirty="0">
              <a:solidFill>
                <a:srgbClr val="003963"/>
              </a:solidFill>
              <a:latin typeface="Meiryo UI"/>
              <a:ea typeface="Meiryo UI"/>
              <a:cs typeface="Meiryo UI" panose="020B0604030504040204" pitchFamily="50" charset="-128"/>
            </a:endParaRPr>
          </a:p>
          <a:p>
            <a:pPr>
              <a:lnSpc>
                <a:spcPct val="150000"/>
              </a:lnSpc>
            </a:pPr>
            <a:r>
              <a:rPr lang="ja-JP" altLang="en-US" sz="1600" b="1" dirty="0">
                <a:solidFill>
                  <a:srgbClr val="003963"/>
                </a:solidFill>
                <a:latin typeface="Meiryo UI"/>
                <a:ea typeface="Meiryo UI"/>
                <a:cs typeface="Meiryo UI" panose="020B0604030504040204" pitchFamily="50" charset="-128"/>
              </a:rPr>
              <a:t>日経電子版では、これまで通り豊富で強固な</a:t>
            </a:r>
            <a:r>
              <a:rPr lang="en-US" altLang="ja-JP" sz="1600" b="1" dirty="0">
                <a:solidFill>
                  <a:srgbClr val="003963"/>
                </a:solidFill>
                <a:latin typeface="Meiryo UI"/>
                <a:ea typeface="Meiryo UI"/>
                <a:cs typeface="Meiryo UI" panose="020B0604030504040204" pitchFamily="50" charset="-128"/>
              </a:rPr>
              <a:t>1st Party Data</a:t>
            </a:r>
            <a:r>
              <a:rPr lang="ja-JP" altLang="en-US" sz="1600" b="1" dirty="0">
                <a:solidFill>
                  <a:srgbClr val="003963"/>
                </a:solidFill>
                <a:latin typeface="Meiryo UI"/>
                <a:ea typeface="Meiryo UI"/>
                <a:cs typeface="Meiryo UI" panose="020B0604030504040204" pitchFamily="50" charset="-128"/>
              </a:rPr>
              <a:t>による各種ターゲティングが可能です。</a:t>
            </a:r>
            <a:r>
              <a:rPr lang="en-US" altLang="ja-JP" sz="1600" b="1" dirty="0">
                <a:solidFill>
                  <a:srgbClr val="003963"/>
                </a:solidFill>
                <a:latin typeface="Meiryo UI"/>
                <a:ea typeface="Meiryo UI"/>
                <a:cs typeface="Meiryo UI" panose="020B0604030504040204" pitchFamily="50" charset="-128"/>
              </a:rPr>
              <a:t> </a:t>
            </a:r>
          </a:p>
          <a:p>
            <a:pPr>
              <a:lnSpc>
                <a:spcPct val="150000"/>
              </a:lnSpc>
            </a:pPr>
            <a:r>
              <a:rPr lang="en-US" altLang="ja-JP" sz="1600" b="1" dirty="0">
                <a:solidFill>
                  <a:srgbClr val="003963"/>
                </a:solidFill>
                <a:latin typeface="Meiryo UI"/>
                <a:ea typeface="Meiryo UI"/>
                <a:cs typeface="Meiryo UI" panose="020B0604030504040204" pitchFamily="50" charset="-128"/>
              </a:rPr>
              <a:t>1st Party Data</a:t>
            </a:r>
            <a:r>
              <a:rPr lang="ja-JP" altLang="en-US" sz="1600" b="1">
                <a:solidFill>
                  <a:srgbClr val="003963"/>
                </a:solidFill>
                <a:latin typeface="Meiryo UI"/>
                <a:ea typeface="Meiryo UI"/>
                <a:cs typeface="Meiryo UI" panose="020B0604030504040204" pitchFamily="50" charset="-128"/>
              </a:rPr>
              <a:t>は配信分析レポート</a:t>
            </a:r>
            <a:r>
              <a:rPr lang="ja-JP" altLang="en-US" sz="1600" b="1" dirty="0">
                <a:solidFill>
                  <a:srgbClr val="003963"/>
                </a:solidFill>
                <a:latin typeface="Meiryo UI"/>
                <a:ea typeface="Meiryo UI"/>
                <a:cs typeface="Meiryo UI" panose="020B0604030504040204" pitchFamily="50" charset="-128"/>
              </a:rPr>
              <a:t>でも、その強みを発揮します。ぜひご活用ください。</a:t>
            </a:r>
          </a:p>
          <a:p>
            <a:pPr>
              <a:lnSpc>
                <a:spcPct val="150000"/>
              </a:lnSpc>
            </a:pPr>
            <a:endParaRPr lang="en-US" altLang="ja-JP" sz="1600" b="1" dirty="0">
              <a:solidFill>
                <a:srgbClr val="003963"/>
              </a:solidFill>
              <a:latin typeface="Meiryo UI"/>
              <a:ea typeface="Meiryo UI"/>
              <a:cs typeface="Meiryo UI" panose="020B0604030504040204" pitchFamily="50" charset="-128"/>
            </a:endParaRPr>
          </a:p>
        </p:txBody>
      </p:sp>
      <p:pic>
        <p:nvPicPr>
          <p:cNvPr id="7" name="Picture 4">
            <a:extLst>
              <a:ext uri="{FF2B5EF4-FFF2-40B4-BE49-F238E27FC236}">
                <a16:creationId xmlns:a16="http://schemas.microsoft.com/office/drawing/2014/main" id="{97529C0D-151B-4F83-A948-908C098B219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17024" y="5637842"/>
            <a:ext cx="2195914" cy="716724"/>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6">
            <a:extLst>
              <a:ext uri="{FF2B5EF4-FFF2-40B4-BE49-F238E27FC236}">
                <a16:creationId xmlns:a16="http://schemas.microsoft.com/office/drawing/2014/main" id="{34AE4595-39D3-4A1C-AA98-3CFEAA04BCC5}"/>
              </a:ext>
            </a:extLst>
          </p:cNvPr>
          <p:cNvSpPr txBox="1">
            <a:spLocks noChangeArrowheads="1"/>
          </p:cNvSpPr>
          <p:nvPr/>
        </p:nvSpPr>
        <p:spPr bwMode="auto">
          <a:xfrm>
            <a:off x="9053343" y="6316928"/>
            <a:ext cx="84029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2021.12.1</a:t>
            </a:r>
            <a:r>
              <a:rPr kumimoji="0" lang="ja-JP" altLang="en-US" sz="800" dirty="0">
                <a:solidFill>
                  <a:srgbClr val="C00000"/>
                </a:solidFill>
                <a:latin typeface="Century Gothic"/>
                <a:ea typeface="HGPｺﾞｼｯｸM"/>
              </a:rPr>
              <a:t>更新</a:t>
            </a:r>
          </a:p>
        </p:txBody>
      </p:sp>
    </p:spTree>
    <p:extLst>
      <p:ext uri="{BB962C8B-B14F-4D97-AF65-F5344CB8AC3E}">
        <p14:creationId xmlns:p14="http://schemas.microsoft.com/office/powerpoint/2010/main" val="6433464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a:prstGeom prst="rect">
            <a:avLst/>
          </a:prstGeom>
        </p:spPr>
        <p:txBody>
          <a:bodyPr/>
          <a:lstStyle/>
          <a:p>
            <a:r>
              <a:rPr lang="ja-JP" altLang="en-US" dirty="0"/>
              <a:t>原稿規定</a:t>
            </a:r>
            <a:endParaRPr kumimoji="1" lang="ja-JP" altLang="en-US" dirty="0"/>
          </a:p>
        </p:txBody>
      </p:sp>
      <p:graphicFrame>
        <p:nvGraphicFramePr>
          <p:cNvPr id="26" name="表 25"/>
          <p:cNvGraphicFramePr>
            <a:graphicFrameLocks noGrp="1"/>
          </p:cNvGraphicFramePr>
          <p:nvPr>
            <p:extLst>
              <p:ext uri="{D42A27DB-BD31-4B8C-83A1-F6EECF244321}">
                <p14:modId xmlns:p14="http://schemas.microsoft.com/office/powerpoint/2010/main" val="2036592903"/>
              </p:ext>
            </p:extLst>
          </p:nvPr>
        </p:nvGraphicFramePr>
        <p:xfrm>
          <a:off x="216516" y="1104071"/>
          <a:ext cx="9472968" cy="1700185"/>
        </p:xfrm>
        <a:graphic>
          <a:graphicData uri="http://schemas.openxmlformats.org/drawingml/2006/table">
            <a:tbl>
              <a:tblPr firstRow="1" bandRow="1">
                <a:tableStyleId>{5C22544A-7EE6-4342-B048-85BDC9FD1C3A}</a:tableStyleId>
              </a:tblPr>
              <a:tblGrid>
                <a:gridCol w="1711523">
                  <a:extLst>
                    <a:ext uri="{9D8B030D-6E8A-4147-A177-3AD203B41FA5}">
                      <a16:colId xmlns:a16="http://schemas.microsoft.com/office/drawing/2014/main" val="20000"/>
                    </a:ext>
                  </a:extLst>
                </a:gridCol>
                <a:gridCol w="1019529">
                  <a:extLst>
                    <a:ext uri="{9D8B030D-6E8A-4147-A177-3AD203B41FA5}">
                      <a16:colId xmlns:a16="http://schemas.microsoft.com/office/drawing/2014/main" val="20002"/>
                    </a:ext>
                  </a:extLst>
                </a:gridCol>
                <a:gridCol w="2004499">
                  <a:extLst>
                    <a:ext uri="{9D8B030D-6E8A-4147-A177-3AD203B41FA5}">
                      <a16:colId xmlns:a16="http://schemas.microsoft.com/office/drawing/2014/main" val="20003"/>
                    </a:ext>
                  </a:extLst>
                </a:gridCol>
                <a:gridCol w="544326">
                  <a:extLst>
                    <a:ext uri="{9D8B030D-6E8A-4147-A177-3AD203B41FA5}">
                      <a16:colId xmlns:a16="http://schemas.microsoft.com/office/drawing/2014/main" val="20004"/>
                    </a:ext>
                  </a:extLst>
                </a:gridCol>
                <a:gridCol w="660538">
                  <a:extLst>
                    <a:ext uri="{9D8B030D-6E8A-4147-A177-3AD203B41FA5}">
                      <a16:colId xmlns:a16="http://schemas.microsoft.com/office/drawing/2014/main" val="20005"/>
                    </a:ext>
                  </a:extLst>
                </a:gridCol>
                <a:gridCol w="785235">
                  <a:extLst>
                    <a:ext uri="{9D8B030D-6E8A-4147-A177-3AD203B41FA5}">
                      <a16:colId xmlns:a16="http://schemas.microsoft.com/office/drawing/2014/main" val="20006"/>
                    </a:ext>
                  </a:extLst>
                </a:gridCol>
                <a:gridCol w="503744">
                  <a:extLst>
                    <a:ext uri="{9D8B030D-6E8A-4147-A177-3AD203B41FA5}">
                      <a16:colId xmlns:a16="http://schemas.microsoft.com/office/drawing/2014/main" val="20007"/>
                    </a:ext>
                  </a:extLst>
                </a:gridCol>
                <a:gridCol w="2243574">
                  <a:extLst>
                    <a:ext uri="{9D8B030D-6E8A-4147-A177-3AD203B41FA5}">
                      <a16:colId xmlns:a16="http://schemas.microsoft.com/office/drawing/2014/main" val="20008"/>
                    </a:ext>
                  </a:extLst>
                </a:gridCol>
              </a:tblGrid>
              <a:tr h="369138">
                <a:tc>
                  <a:txBody>
                    <a:bodyPr/>
                    <a:lstStyle/>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商品</a:t>
                      </a:r>
                    </a:p>
                  </a:txBody>
                  <a:tcPr marL="0" marR="0" marT="0" marB="0" anchor="ctr">
                    <a:lnL w="12700" cap="flat" cmpd="sng" algn="ctr">
                      <a:solidFill>
                        <a:srgbClr val="1E578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サイズ</a:t>
                      </a:r>
                    </a:p>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（左右</a:t>
                      </a:r>
                      <a:r>
                        <a:rPr kumimoji="1" lang="en-US" altLang="ja-JP" sz="90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a:latin typeface="Meiryo UI" panose="020B0604030504040204" pitchFamily="50" charset="-128"/>
                          <a:ea typeface="Meiryo UI" panose="020B0604030504040204" pitchFamily="50" charset="-128"/>
                          <a:cs typeface="Meiryo UI" panose="020B0604030504040204" pitchFamily="50" charset="-128"/>
                        </a:rPr>
                        <a:t>天地）</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形式・容量</a:t>
                      </a:r>
                      <a:endParaRPr kumimoji="1" lang="en-US" altLang="ja-JP" sz="90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a:latin typeface="Meiryo UI" panose="020B0604030504040204" pitchFamily="50" charset="-128"/>
                          <a:ea typeface="Meiryo UI" panose="020B0604030504040204" pitchFamily="50" charset="-128"/>
                        </a:rPr>
                        <a:t>画角</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アニメーション</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ループ</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en-US" altLang="ja-JP" sz="900">
                          <a:latin typeface="Meiryo UI" panose="020B0604030504040204" pitchFamily="50" charset="-128"/>
                          <a:ea typeface="Meiryo UI" panose="020B0604030504040204" pitchFamily="50" charset="-128"/>
                          <a:cs typeface="Meiryo UI" panose="020B0604030504040204" pitchFamily="50" charset="-128"/>
                        </a:rPr>
                        <a:t>ALT</a:t>
                      </a:r>
                    </a:p>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テキスト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備考</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extLst>
                  <a:ext uri="{0D108BD9-81ED-4DB2-BD59-A6C34878D82A}">
                    <a16:rowId xmlns:a16="http://schemas.microsoft.com/office/drawing/2014/main" val="10000"/>
                  </a:ext>
                </a:extLst>
              </a:tr>
              <a:tr h="6300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NIKKEI STYLE</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モバイルビルボード</a:t>
                      </a:r>
                      <a:endPar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320×180 pixel</a:t>
                      </a:r>
                      <a:endPar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GIF/JPEG/PNG 150KB</a:t>
                      </a:r>
                      <a:r>
                        <a:rPr kumimoji="1" lang="ja-JP" altLang="en-US" sz="800" b="1">
                          <a:solidFill>
                            <a:schemeClr val="tx2"/>
                          </a:solidFill>
                          <a:latin typeface="Meiryo UI" panose="020B0604030504040204" pitchFamily="50" charset="-128"/>
                          <a:ea typeface="Meiryo UI" panose="020B0604030504040204" pitchFamily="50" charset="-128"/>
                          <a:cs typeface="Meiryo UI" panose="020B0604030504040204" pitchFamily="50" charset="-128"/>
                        </a:rPr>
                        <a:t>以内</a:t>
                      </a:r>
                      <a:endParaRPr kumimoji="1" lang="en-US" altLang="ja-JP" sz="800" b="1">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不可</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kumimoji="1"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不可</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180975" indent="-180975"/>
                      <a:endParaRPr kumimoji="1" lang="ja-JP" altLang="en-US" sz="70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89610">
                <a:tc>
                  <a:txBody>
                    <a:bodyPr/>
                    <a:lstStyle/>
                    <a:p>
                      <a:pPr algn="ct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NIKKEI STYLE</a:t>
                      </a:r>
                    </a:p>
                    <a:p>
                      <a:pPr algn="ct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モバイルビルボード動画</a:t>
                      </a:r>
                      <a:endPar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5D0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320×180 pixel</a:t>
                      </a:r>
                      <a:endPar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MP4</a:t>
                      </a:r>
                      <a:r>
                        <a:rPr kumimoji="1" lang="ja-JP" altLang="en-US" sz="800" b="1" baseline="0"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4MB</a:t>
                      </a: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以内</a:t>
                      </a:r>
                      <a:endPar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動画画角</a:t>
                      </a:r>
                      <a:endPar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16:9</a:t>
                      </a:r>
                      <a:endPar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可</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kumimoji="1"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秒以内停止</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不可</a:t>
                      </a:r>
                    </a:p>
                  </a:txBody>
                  <a:tcPr marL="0" marR="0" marT="0" marB="0" anchor="ctr">
                    <a:lnL w="12700" cap="flat" cmpd="sng" algn="ctr">
                      <a:solidFill>
                        <a:srgbClr val="1E5780"/>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indent="0" fontAlgn="base">
                        <a:spcBef>
                          <a:spcPct val="0"/>
                        </a:spcBef>
                        <a:spcAft>
                          <a:spcPct val="0"/>
                        </a:spcAft>
                      </a:pPr>
                      <a:r>
                        <a:rPr kumimoji="0" lang="en-US" altLang="ja-JP" sz="8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上部に広告を閉じるための</a:t>
                      </a:r>
                      <a:r>
                        <a:rPr kumimoji="0" lang="en-US" altLang="ja-JP" sz="8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ボタン、下部に</a:t>
                      </a:r>
                      <a:endParaRPr kumimoji="0" lang="en-US" altLang="ja-JP" sz="8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marL="177800" indent="0" fontAlgn="base">
                        <a:spcBef>
                          <a:spcPct val="0"/>
                        </a:spcBef>
                        <a:spcAft>
                          <a:spcPct val="0"/>
                        </a:spcAft>
                      </a:pPr>
                      <a:r>
                        <a:rPr kumimoji="0" lang="ja-JP" altLang="en-US" sz="8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全画面再生（音声あり）ボタンを配置します。</a:t>
                      </a:r>
                      <a:endParaRPr kumimoji="0" lang="en-US" altLang="ja-JP" sz="8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marL="0" indent="0" fontAlgn="base">
                        <a:spcBef>
                          <a:spcPct val="0"/>
                        </a:spcBef>
                        <a:spcAft>
                          <a:spcPct val="0"/>
                        </a:spcAft>
                      </a:pPr>
                      <a:r>
                        <a:rPr kumimoji="0" lang="en-US" altLang="ja-JP" sz="8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8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VPAID</a:t>
                      </a:r>
                      <a:r>
                        <a:rPr kumimoji="0" lang="ja-JP" altLang="en-US" sz="8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配信はお受けできません。</a:t>
                      </a:r>
                      <a:endParaRPr kumimoji="0" lang="en-US" altLang="ja-JP" sz="8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marL="0" indent="0" fontAlgn="base">
                        <a:spcBef>
                          <a:spcPct val="0"/>
                        </a:spcBef>
                        <a:spcAft>
                          <a:spcPct val="0"/>
                        </a:spcAft>
                      </a:pPr>
                      <a:r>
                        <a:rPr kumimoji="0" lang="en-US" altLang="ja-JP" sz="8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8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動画ファイルは、配信時デバイスに合わせてリサイズされて配信されます。</a:t>
                      </a:r>
                      <a:endParaRPr kumimoji="0" lang="en-US" altLang="ja-JP" sz="8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chemeClr val="tx2"/>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Text Box 16">
            <a:extLst>
              <a:ext uri="{FF2B5EF4-FFF2-40B4-BE49-F238E27FC236}">
                <a16:creationId xmlns:a16="http://schemas.microsoft.com/office/drawing/2014/main" id="{425C69B2-F153-4C2A-8333-739A1A471DD9}"/>
              </a:ext>
            </a:extLst>
          </p:cNvPr>
          <p:cNvSpPr txBox="1">
            <a:spLocks noChangeArrowheads="1"/>
          </p:cNvSpPr>
          <p:nvPr/>
        </p:nvSpPr>
        <p:spPr bwMode="auto">
          <a:xfrm>
            <a:off x="9053343" y="6316928"/>
            <a:ext cx="840295"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a:solidFill>
                  <a:srgbClr val="C00000"/>
                </a:solidFill>
                <a:latin typeface="Century Gothic"/>
                <a:ea typeface="HGPｺﾞｼｯｸM"/>
              </a:rPr>
              <a:t>2019.6.19</a:t>
            </a:r>
            <a:r>
              <a:rPr kumimoji="0" lang="ja-JP" altLang="en-US" sz="800">
                <a:solidFill>
                  <a:srgbClr val="C00000"/>
                </a:solidFill>
                <a:latin typeface="Century Gothic"/>
                <a:ea typeface="HGPｺﾞｼｯｸM"/>
              </a:rPr>
              <a:t>更新</a:t>
            </a:r>
          </a:p>
        </p:txBody>
      </p:sp>
    </p:spTree>
    <p:extLst>
      <p:ext uri="{BB962C8B-B14F-4D97-AF65-F5344CB8AC3E}">
        <p14:creationId xmlns:p14="http://schemas.microsoft.com/office/powerpoint/2010/main" val="24322029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3326EE7B-92A7-4B17-81EF-53116668D529}"/>
              </a:ext>
            </a:extLst>
          </p:cNvPr>
          <p:cNvGraphicFramePr>
            <a:graphicFrameLocks noGrp="1"/>
          </p:cNvGraphicFramePr>
          <p:nvPr/>
        </p:nvGraphicFramePr>
        <p:xfrm>
          <a:off x="216513" y="1144217"/>
          <a:ext cx="9472973" cy="1971052"/>
        </p:xfrm>
        <a:graphic>
          <a:graphicData uri="http://schemas.openxmlformats.org/drawingml/2006/table">
            <a:tbl>
              <a:tblPr firstRow="1" bandRow="1">
                <a:tableStyleId>{5C22544A-7EE6-4342-B048-85BDC9FD1C3A}</a:tableStyleId>
              </a:tblPr>
              <a:tblGrid>
                <a:gridCol w="954613">
                  <a:extLst>
                    <a:ext uri="{9D8B030D-6E8A-4147-A177-3AD203B41FA5}">
                      <a16:colId xmlns:a16="http://schemas.microsoft.com/office/drawing/2014/main" val="20000"/>
                    </a:ext>
                  </a:extLst>
                </a:gridCol>
                <a:gridCol w="773187">
                  <a:extLst>
                    <a:ext uri="{9D8B030D-6E8A-4147-A177-3AD203B41FA5}">
                      <a16:colId xmlns:a16="http://schemas.microsoft.com/office/drawing/2014/main" val="1604009275"/>
                    </a:ext>
                  </a:extLst>
                </a:gridCol>
                <a:gridCol w="1055295">
                  <a:extLst>
                    <a:ext uri="{9D8B030D-6E8A-4147-A177-3AD203B41FA5}">
                      <a16:colId xmlns:a16="http://schemas.microsoft.com/office/drawing/2014/main" val="20002"/>
                    </a:ext>
                  </a:extLst>
                </a:gridCol>
                <a:gridCol w="1974762">
                  <a:extLst>
                    <a:ext uri="{9D8B030D-6E8A-4147-A177-3AD203B41FA5}">
                      <a16:colId xmlns:a16="http://schemas.microsoft.com/office/drawing/2014/main" val="20003"/>
                    </a:ext>
                  </a:extLst>
                </a:gridCol>
                <a:gridCol w="1232921">
                  <a:extLst>
                    <a:ext uri="{9D8B030D-6E8A-4147-A177-3AD203B41FA5}">
                      <a16:colId xmlns:a16="http://schemas.microsoft.com/office/drawing/2014/main" val="436674102"/>
                    </a:ext>
                  </a:extLst>
                </a:gridCol>
                <a:gridCol w="1238919">
                  <a:extLst>
                    <a:ext uri="{9D8B030D-6E8A-4147-A177-3AD203B41FA5}">
                      <a16:colId xmlns:a16="http://schemas.microsoft.com/office/drawing/2014/main" val="20004"/>
                    </a:ext>
                  </a:extLst>
                </a:gridCol>
                <a:gridCol w="2243276">
                  <a:extLst>
                    <a:ext uri="{9D8B030D-6E8A-4147-A177-3AD203B41FA5}">
                      <a16:colId xmlns:a16="http://schemas.microsoft.com/office/drawing/2014/main" val="20008"/>
                    </a:ext>
                  </a:extLst>
                </a:gridCol>
              </a:tblGrid>
              <a:tr h="289485">
                <a:tc>
                  <a:txBody>
                    <a:bodyPr/>
                    <a:lstStyle/>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商品</a:t>
                      </a:r>
                    </a:p>
                  </a:txBody>
                  <a:tcPr marL="0" marR="0" marT="0" marB="0" anchor="ctr">
                    <a:lnL w="12700" cap="flat" cmpd="sng" algn="ctr">
                      <a:solidFill>
                        <a:srgbClr val="1E578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素材</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サイズ</a:t>
                      </a:r>
                    </a:p>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（左右</a:t>
                      </a:r>
                      <a:r>
                        <a:rPr kumimoji="1" lang="en-US" altLang="ja-JP" sz="90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a:latin typeface="Meiryo UI" panose="020B0604030504040204" pitchFamily="50" charset="-128"/>
                          <a:ea typeface="Meiryo UI" panose="020B0604030504040204" pitchFamily="50" charset="-128"/>
                          <a:cs typeface="Meiryo UI" panose="020B0604030504040204" pitchFamily="50" charset="-128"/>
                        </a:rPr>
                        <a:t>天地）</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形式・容量</a:t>
                      </a:r>
                      <a:endParaRPr kumimoji="1" lang="en-US" altLang="ja-JP" sz="90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a:latin typeface="Meiryo UI" panose="020B0604030504040204" pitchFamily="50" charset="-128"/>
                          <a:ea typeface="Meiryo UI" panose="020B0604030504040204" pitchFamily="50" charset="-128"/>
                        </a:rPr>
                        <a:t>時間</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a:latin typeface="Meiryo UI" panose="020B0604030504040204" pitchFamily="50" charset="-128"/>
                          <a:ea typeface="Meiryo UI" panose="020B0604030504040204" pitchFamily="50" charset="-128"/>
                        </a:rPr>
                        <a:t>画角</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tc>
                  <a:txBody>
                    <a:bodyPr/>
                    <a:lstStyle/>
                    <a:p>
                      <a:pPr algn="ctr"/>
                      <a:r>
                        <a:rPr kumimoji="1" lang="ja-JP" altLang="en-US" sz="900">
                          <a:latin typeface="Meiryo UI" panose="020B0604030504040204" pitchFamily="50" charset="-128"/>
                          <a:ea typeface="Meiryo UI" panose="020B0604030504040204" pitchFamily="50" charset="-128"/>
                          <a:cs typeface="Meiryo UI" panose="020B0604030504040204" pitchFamily="50" charset="-128"/>
                        </a:rPr>
                        <a:t>備考</a:t>
                      </a:r>
                    </a:p>
                  </a:txBody>
                  <a:tcPr marL="0" marR="0" marT="0" marB="0" anchor="ctr">
                    <a:lnL w="12700" cap="flat" cmpd="sng" algn="ctr">
                      <a:solidFill>
                        <a:schemeClr val="bg1"/>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1E5780"/>
                    </a:solidFill>
                  </a:tcPr>
                </a:tc>
                <a:extLst>
                  <a:ext uri="{0D108BD9-81ED-4DB2-BD59-A6C34878D82A}">
                    <a16:rowId xmlns:a16="http://schemas.microsoft.com/office/drawing/2014/main" val="10000"/>
                  </a:ext>
                </a:extLst>
              </a:tr>
              <a:tr h="630007">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NIKKEI STYLE</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モバイルパララックス</a:t>
                      </a:r>
                      <a:endPar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動画</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a:solidFill>
                            <a:srgbClr val="1E5780"/>
                          </a:solidFill>
                          <a:latin typeface="Meiryo UI" panose="020B0604030504040204" pitchFamily="50" charset="-128"/>
                          <a:ea typeface="Meiryo UI" panose="020B0604030504040204" pitchFamily="50" charset="-128"/>
                          <a:cs typeface="Meiryo UI" panose="020B0604030504040204" pitchFamily="50" charset="-128"/>
                        </a:rPr>
                        <a:t>最大：</a:t>
                      </a:r>
                      <a:r>
                        <a:rPr kumimoji="1" lang="en-US" altLang="ja-JP" sz="700" b="1">
                          <a:solidFill>
                            <a:srgbClr val="1E5780"/>
                          </a:solidFill>
                          <a:latin typeface="Meiryo UI" panose="020B0604030504040204" pitchFamily="50" charset="-128"/>
                          <a:ea typeface="Meiryo UI" panose="020B0604030504040204" pitchFamily="50" charset="-128"/>
                          <a:cs typeface="Meiryo UI" panose="020B0604030504040204" pitchFamily="50" charset="-128"/>
                        </a:rPr>
                        <a:t>1920×1080</a:t>
                      </a:r>
                      <a:r>
                        <a:rPr kumimoji="1" lang="ja-JP" altLang="en-US" sz="7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7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a:solidFill>
                            <a:srgbClr val="1E5780"/>
                          </a:solidFill>
                          <a:latin typeface="Meiryo UI" panose="020B0604030504040204" pitchFamily="50" charset="-128"/>
                          <a:ea typeface="Meiryo UI" panose="020B0604030504040204" pitchFamily="50" charset="-128"/>
                          <a:cs typeface="Meiryo UI" panose="020B0604030504040204" pitchFamily="50" charset="-128"/>
                        </a:rPr>
                        <a:t>最小：</a:t>
                      </a:r>
                      <a:r>
                        <a:rPr kumimoji="1" lang="en-US" altLang="ja-JP" sz="700" b="1">
                          <a:solidFill>
                            <a:srgbClr val="1E5780"/>
                          </a:solidFill>
                          <a:latin typeface="Meiryo UI" panose="020B0604030504040204" pitchFamily="50" charset="-128"/>
                          <a:ea typeface="Meiryo UI" panose="020B0604030504040204" pitchFamily="50" charset="-128"/>
                          <a:cs typeface="Meiryo UI" panose="020B0604030504040204" pitchFamily="50" charset="-128"/>
                        </a:rPr>
                        <a:t>640×360 pixel</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MP4,MOV,</a:t>
                      </a:r>
                    </a:p>
                    <a:p>
                      <a:pPr algn="ctr"/>
                      <a:r>
                        <a:rPr kumimoji="1" lang="en-US" altLang="ja-JP"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rPr>
                        <a:t>WEBM,OGV 4MB</a:t>
                      </a:r>
                      <a:endParaRPr kumimoji="1" lang="ja-JP" altLang="en-US" sz="800" b="1" dirty="0">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最大</a:t>
                      </a:r>
                      <a:r>
                        <a:rPr kumimoji="1"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秒</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16:9</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4:3</a:t>
                      </a: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は非対応）</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kern="1200" cap="none" spc="0" normalizeH="0" baseline="0" noProof="0" dirty="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　コーデックはほとんど対応可</a:t>
                      </a:r>
                      <a:endParaRPr kumimoji="0" lang="en-US" altLang="ja-JP" sz="800" b="0" i="0" u="none" strike="noStrike" kern="1200" cap="none" spc="0" normalizeH="0" baseline="0" noProof="0" dirty="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8288" marR="0" lvl="0" indent="-90488"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（ただし、</a:t>
                      </a:r>
                      <a:r>
                        <a:rPr kumimoji="0" lang="en-US" altLang="ja-JP" sz="800" b="0" i="0" u="none" strike="noStrike" kern="1200" cap="none" spc="0" normalizeH="0" baseline="0" noProof="0" dirty="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ProRes4444,HDV 720p60, </a:t>
                      </a:r>
                    </a:p>
                    <a:p>
                      <a:pPr marL="268288"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Go2 Meeting3&amp;4, ER AAC LD, RECODE </a:t>
                      </a:r>
                      <a:r>
                        <a:rPr kumimoji="0" lang="ja-JP" altLang="en-US" sz="800" b="0" i="0" u="none" strike="noStrike" kern="1200" cap="none" spc="0" normalizeH="0" baseline="0" noProof="0" dirty="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を除く）</a:t>
                      </a:r>
                      <a:endParaRPr kumimoji="0" lang="en-US" altLang="ja-JP" sz="800" b="1" i="0" u="none" strike="noStrike" kern="1200" cap="none" spc="0" normalizeH="0" baseline="0" noProof="0" dirty="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8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8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VPAID</a:t>
                      </a:r>
                      <a:r>
                        <a:rPr kumimoji="0" lang="ja-JP" altLang="en-US" sz="8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配信はお受けできません。</a:t>
                      </a:r>
                      <a:endParaRPr kumimoji="0" lang="en-US" altLang="ja-JP" sz="8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kern="1200" cap="none" spc="0" normalizeH="0" baseline="0" noProof="0" dirty="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　動画ファイルは、配信時デバイスに合わせてリサイズされて配信されます。</a:t>
                      </a:r>
                      <a:endParaRPr kumimoji="0" lang="en-US" altLang="ja-JP" sz="800" b="0" i="0" u="none" strike="noStrike" kern="1200" cap="none" spc="0" normalizeH="0" baseline="0" noProof="0" dirty="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975" indent="-180975"/>
                      <a:endParaRPr kumimoji="1" lang="ja-JP" altLang="en-US" sz="7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67980619"/>
                  </a:ext>
                </a:extLst>
              </a:tr>
              <a:tr h="630007">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C5D0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静止画</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1E6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640×390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pixel</a:t>
                      </a: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1E6EF"/>
                    </a:solidFill>
                  </a:tcPr>
                </a:tc>
                <a:tc>
                  <a:txBody>
                    <a:bodyPr/>
                    <a:lstStyle/>
                    <a:p>
                      <a:pPr algn="ctr"/>
                      <a:r>
                        <a:rPr kumimoji="1"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PNG,JPEG,</a:t>
                      </a:r>
                    </a:p>
                    <a:p>
                      <a:pPr algn="ctr"/>
                      <a:r>
                        <a:rPr kumimoji="1"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GIF,500KB</a:t>
                      </a:r>
                      <a:endPar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1E6E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a:solidFill>
                            <a:srgbClr val="1E578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b="1">
                        <a:solidFill>
                          <a:srgbClr val="1E5780"/>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1E6EF"/>
                    </a:solidFill>
                  </a:tcPr>
                </a:tc>
                <a:tc>
                  <a:txBody>
                    <a:bodyPr/>
                    <a:lstStyle/>
                    <a:p>
                      <a:pPr marL="0" indent="0" fontAlgn="base">
                        <a:spcBef>
                          <a:spcPct val="0"/>
                        </a:spcBef>
                        <a:spcAft>
                          <a:spcPct val="0"/>
                        </a:spcAft>
                      </a:pPr>
                      <a:r>
                        <a:rPr kumimoji="0" lang="en-US" altLang="ja-JP" sz="8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上部に広告を閉じるための</a:t>
                      </a:r>
                      <a:r>
                        <a:rPr kumimoji="0" lang="en-US" altLang="ja-JP" sz="8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ボタン、下部に</a:t>
                      </a:r>
                      <a:endParaRPr kumimoji="0" lang="en-US" altLang="ja-JP" sz="8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marL="177800" indent="0" fontAlgn="base">
                        <a:spcBef>
                          <a:spcPct val="0"/>
                        </a:spcBef>
                        <a:spcAft>
                          <a:spcPct val="0"/>
                        </a:spcAft>
                      </a:pPr>
                      <a:r>
                        <a:rPr kumimoji="0" lang="ja-JP" altLang="en-US" sz="8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全画面再生（音声あり）ボタンを配置します。</a:t>
                      </a:r>
                    </a:p>
                  </a:txBody>
                  <a:tcPr marL="45720" marR="45720" anchor="ctr">
                    <a:lnL w="12700" cap="flat" cmpd="sng" algn="ctr">
                      <a:solidFill>
                        <a:srgbClr val="1E5780"/>
                      </a:solidFill>
                      <a:prstDash val="solid"/>
                      <a:round/>
                      <a:headEnd type="none" w="med" len="med"/>
                      <a:tailEnd type="none" w="med" len="med"/>
                    </a:lnL>
                    <a:lnR w="12700" cap="flat" cmpd="sng" algn="ctr">
                      <a:solidFill>
                        <a:srgbClr val="1E578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E5780"/>
                      </a:solidFill>
                      <a:prstDash val="solid"/>
                      <a:round/>
                      <a:headEnd type="none" w="med" len="med"/>
                      <a:tailEnd type="none" w="med" len="med"/>
                    </a:lnB>
                    <a:solidFill>
                      <a:srgbClr val="E1E6EF"/>
                    </a:solidFill>
                  </a:tcPr>
                </a:tc>
                <a:extLst>
                  <a:ext uri="{0D108BD9-81ED-4DB2-BD59-A6C34878D82A}">
                    <a16:rowId xmlns:a16="http://schemas.microsoft.com/office/drawing/2014/main" val="10003"/>
                  </a:ext>
                </a:extLst>
              </a:tr>
            </a:tbl>
          </a:graphicData>
        </a:graphic>
      </p:graphicFrame>
      <p:sp>
        <p:nvSpPr>
          <p:cNvPr id="3" name="正方形/長方形 2">
            <a:extLst>
              <a:ext uri="{FF2B5EF4-FFF2-40B4-BE49-F238E27FC236}">
                <a16:creationId xmlns:a16="http://schemas.microsoft.com/office/drawing/2014/main" id="{C7B0C350-BDB6-4C01-85D3-F2A487809EFE}"/>
              </a:ext>
            </a:extLst>
          </p:cNvPr>
          <p:cNvSpPr/>
          <p:nvPr/>
        </p:nvSpPr>
        <p:spPr>
          <a:xfrm>
            <a:off x="424161" y="249208"/>
            <a:ext cx="1107996" cy="369332"/>
          </a:xfrm>
          <a:prstGeom prst="rect">
            <a:avLst/>
          </a:prstGeom>
        </p:spPr>
        <p:txBody>
          <a:bodyPr wrap="none">
            <a:spAutoFit/>
          </a:bodyPr>
          <a:lstStyle/>
          <a:p>
            <a:r>
              <a:rPr lang="ja-JP" altLang="en-US" b="1" dirty="0">
                <a:solidFill>
                  <a:schemeClr val="bg1"/>
                </a:solidFill>
                <a:latin typeface="Meiryo UI" panose="020B0604030504040204" pitchFamily="50" charset="-128"/>
                <a:ea typeface="Meiryo UI" panose="020B0604030504040204" pitchFamily="50" charset="-128"/>
              </a:rPr>
              <a:t>原稿規定</a:t>
            </a:r>
          </a:p>
        </p:txBody>
      </p:sp>
    </p:spTree>
    <p:extLst>
      <p:ext uri="{BB962C8B-B14F-4D97-AF65-F5344CB8AC3E}">
        <p14:creationId xmlns:p14="http://schemas.microsoft.com/office/powerpoint/2010/main" val="32084162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kern="1100" spc="50" dirty="0"/>
              <a:t>原稿規定：日経ＩＤターゲティングメール（テキスト版） 注意点</a:t>
            </a:r>
            <a:endParaRPr kumimoji="1" lang="ja-JP" altLang="en-US" dirty="0"/>
          </a:p>
        </p:txBody>
      </p:sp>
      <p:sp>
        <p:nvSpPr>
          <p:cNvPr id="4" name="角丸四角形 3"/>
          <p:cNvSpPr/>
          <p:nvPr/>
        </p:nvSpPr>
        <p:spPr>
          <a:xfrm>
            <a:off x="968130" y="2463228"/>
            <a:ext cx="2913063" cy="288925"/>
          </a:xfrm>
          <a:prstGeom prst="roundRect">
            <a:avLst>
              <a:gd name="adj" fmla="val 50000"/>
            </a:avLst>
          </a:prstGeom>
          <a:solidFill>
            <a:srgbClr val="E1E6EF"/>
          </a:solidFill>
          <a:ln w="25400" cap="flat" cmpd="sng" algn="ctr">
            <a:noFill/>
            <a:prstDash val="soli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100" b="0" i="0" u="none" strike="noStrike" kern="0" cap="none" spc="0" normalizeH="0" baseline="0" noProof="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クリックカウント</a:t>
            </a:r>
            <a:r>
              <a:rPr kumimoji="0" lang="en-US" altLang="ja-JP" sz="1100" b="0" i="0" u="none" strike="noStrike" kern="0" cap="none" spc="0" normalizeH="0" baseline="0" noProof="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URL</a:t>
            </a:r>
            <a:r>
              <a:rPr kumimoji="0" lang="ja-JP" altLang="en-US" sz="1100" b="0" i="0" u="none" strike="noStrike" kern="0" cap="none" spc="0" normalizeH="0" baseline="0" noProof="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の注意点</a:t>
            </a:r>
          </a:p>
        </p:txBody>
      </p:sp>
      <p:sp>
        <p:nvSpPr>
          <p:cNvPr id="5" name="Rectangle 5"/>
          <p:cNvSpPr>
            <a:spLocks noChangeArrowheads="1"/>
          </p:cNvSpPr>
          <p:nvPr/>
        </p:nvSpPr>
        <p:spPr bwMode="auto">
          <a:xfrm>
            <a:off x="5091879" y="3584760"/>
            <a:ext cx="4089400" cy="1692771"/>
          </a:xfrm>
          <a:prstGeom prst="rect">
            <a:avLst/>
          </a:prstGeom>
          <a:noFill/>
          <a:ln w="9525">
            <a:noFill/>
            <a:miter lim="800000"/>
            <a:headEnd/>
            <a:tailEnd/>
          </a:ln>
          <a:effectLst>
            <a:prstShdw prst="shdw17" dist="17961" dir="2700000">
              <a:srgbClr val="4F81BD">
                <a:gamma/>
                <a:shade val="60000"/>
                <a:invGamma/>
              </a:srgbClr>
            </a:prstShdw>
          </a:effec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ja-JP"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クリックカウント用</a:t>
            </a:r>
            <a:r>
              <a:rPr kumimoji="0" lang="en-US" altLang="ja-JP"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URL</a:t>
            </a:r>
            <a:r>
              <a:rPr kumimoji="0"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と同じ行には文字は入れないでください。</a:t>
            </a:r>
            <a:r>
              <a:rPr kumimoji="0" lang="en-US" altLang="ja-JP"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URL</a:t>
            </a:r>
            <a:r>
              <a:rPr kumimoji="0"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以降の文字が消えます。</a:t>
            </a:r>
          </a:p>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800" b="0" i="0" u="none" strike="noStrike" kern="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（原稿）</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ja-JP" sz="800" b="0" i="0" u="none" strike="noStrike" kern="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a:t>
            </a:r>
          </a:p>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　　こちらのサイトからお気軽に「</a:t>
            </a:r>
            <a:r>
              <a:rPr kumimoji="0" lang="en-US" altLang="ja-JP" sz="800" b="0" i="0" u="none" strike="noStrike" kern="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Nikkei </a:t>
            </a:r>
            <a:r>
              <a:rPr kumimoji="0" lang="ja-JP" altLang="en-US" sz="800" b="0" i="0" u="none" strike="noStrike" kern="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へお問い合わせ」ください。</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ja-JP" sz="800" b="0" i="0" u="none" strike="noStrike" kern="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https://bit.ly/buDkPI</a:t>
            </a:r>
            <a:r>
              <a:rPr kumimoji="0" lang="ja-JP" altLang="en-US" sz="800" b="0" i="0" u="none" strike="noStrike" kern="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　</a:t>
            </a:r>
            <a:r>
              <a:rPr kumimoji="0" lang="en-US" altLang="ja-JP" sz="800" b="0" i="0" u="none" strike="noStrike" kern="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a:t>
            </a:r>
            <a:r>
              <a:rPr kumimoji="0" lang="ja-JP" altLang="en-US" sz="800" b="0" i="0" u="none" strike="noStrike" kern="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本</a:t>
            </a:r>
            <a:r>
              <a:rPr kumimoji="0" lang="en-US" altLang="ja-JP" sz="800" b="0" i="0" u="none" strike="noStrike" kern="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URL</a:t>
            </a:r>
            <a:r>
              <a:rPr kumimoji="0" lang="ja-JP" altLang="en-US" sz="800" b="0" i="0" u="none" strike="noStrike" kern="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は</a:t>
            </a:r>
            <a:r>
              <a:rPr kumimoji="0" lang="en-US" altLang="ja-JP" sz="800" b="0" i="0" u="none" strike="noStrike" kern="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nikkei.co.jp/</a:t>
            </a:r>
            <a:r>
              <a:rPr kumimoji="0" lang="en-US" altLang="ja-JP" sz="800" b="0" i="0" u="none" strike="noStrike" kern="0" cap="none" spc="0" normalizeH="0" baseline="0" noProof="0" dirty="0" err="1">
                <a:ln>
                  <a:noFill/>
                </a:ln>
                <a:solidFill>
                  <a:srgbClr val="000000"/>
                </a:solidFill>
                <a:effectLst/>
                <a:uLnTx/>
                <a:uFillTx/>
                <a:latin typeface="ＭＳ ゴシック" panose="020B0609070205080204" pitchFamily="49" charset="-128"/>
                <a:ea typeface="ＭＳ ゴシック" panose="020B0609070205080204" pitchFamily="49" charset="-128"/>
              </a:rPr>
              <a:t>nikkei</a:t>
            </a:r>
            <a:r>
              <a:rPr kumimoji="0" lang="ja-JP" altLang="en-US" sz="800" b="0" i="0" u="none" strike="noStrike" kern="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に転送されます</a:t>
            </a:r>
            <a:r>
              <a:rPr kumimoji="0" lang="en-US" altLang="ja-JP" sz="800" b="0" i="0" u="none" strike="noStrike" kern="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ja-JP" sz="800" b="0" i="0" u="none" strike="noStrike" kern="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ja-JP" sz="800" b="0" i="0" u="none" strike="noStrike" kern="0" cap="none" spc="0" normalizeH="0" baseline="0" noProof="0" dirty="0">
              <a:ln>
                <a:noFill/>
              </a:ln>
              <a:solidFill>
                <a:srgbClr val="000000"/>
              </a:solidFill>
              <a:effectLst/>
              <a:uLnTx/>
              <a:uFillTx/>
              <a:latin typeface="Century Gothic" pitchFamily="34" charset="0"/>
              <a:ea typeface="HGPｺﾞｼｯｸM" pitchFamily="50" charset="-128"/>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（送信メール）</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ja-JP" sz="800" b="0" i="0" u="none" strike="noStrike" kern="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a:t>
            </a:r>
          </a:p>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　　こちらのサイトからお気軽に「</a:t>
            </a:r>
            <a:r>
              <a:rPr kumimoji="0" lang="en-US" altLang="ja-JP" sz="800" b="0" i="0" u="none" strike="noStrike" kern="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Nikkei </a:t>
            </a:r>
            <a:r>
              <a:rPr kumimoji="0" lang="ja-JP" altLang="en-US" sz="800" b="0" i="0" u="none" strike="noStrike" kern="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へお問い合わせ」ください。</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ja-JP" sz="800" b="0" i="0" u="none" strike="noStrike" kern="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https://mx3.nikkei.com/?4_--_000000_--_0000_--_1</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ja-JP" sz="800" b="0" i="0" u="none" strike="noStrike" kern="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rPr>
              <a:t>=-=-=-=-=-=-=-=-=-=-=-=-=-=-=-=-=-=-=-=-=-=-=-=-=-=-=-=-=-=-=-=-=-=-=-=-</a:t>
            </a:r>
          </a:p>
        </p:txBody>
      </p:sp>
      <p:sp>
        <p:nvSpPr>
          <p:cNvPr id="6" name="Rectangle 6"/>
          <p:cNvSpPr>
            <a:spLocks noChangeArrowheads="1"/>
          </p:cNvSpPr>
          <p:nvPr/>
        </p:nvSpPr>
        <p:spPr bwMode="auto">
          <a:xfrm>
            <a:off x="5091879" y="1005837"/>
            <a:ext cx="4232275" cy="2536825"/>
          </a:xfrm>
          <a:prstGeom prst="rect">
            <a:avLst/>
          </a:prstGeom>
          <a:noFill/>
          <a:ln w="9525">
            <a:noFill/>
            <a:miter lim="800000"/>
            <a:headEnd/>
            <a:tailEnd/>
          </a:ln>
          <a:effectLst>
            <a:prstShdw prst="shdw17" dist="17961" dir="2700000">
              <a:srgbClr val="4F81BD">
                <a:gamma/>
                <a:shade val="60000"/>
                <a:invGamma/>
              </a:srgbClr>
            </a:prstShdw>
          </a:effec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ja-JP"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枠で囲む原稿はおすすめしません。</a:t>
            </a:r>
          </a:p>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800" b="0" i="0" u="none" strike="noStrike" kern="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（原稿）</a:t>
            </a:r>
          </a:p>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ＭＳ ゴシック" pitchFamily="49" charset="-128"/>
                <a:ea typeface="ＭＳ ゴシック" pitchFamily="49" charset="-128"/>
              </a:rPr>
              <a:t>■■■■■■■■■■■■■■■■■■■■■■■■■■■■■■■■■■■■</a:t>
            </a:r>
          </a:p>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ＭＳ ゴシック" pitchFamily="49" charset="-128"/>
                <a:ea typeface="ＭＳ ゴシック" pitchFamily="49" charset="-128"/>
              </a:rPr>
              <a:t>■このような枠で囲むような原稿はプロポーショナルフォントではガタガタ　■</a:t>
            </a:r>
          </a:p>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ＭＳ ゴシック" pitchFamily="49" charset="-128"/>
                <a:ea typeface="ＭＳ ゴシック" pitchFamily="49" charset="-128"/>
              </a:rPr>
              <a:t>■に表示されます。　　　　　　　　　　　　　　　　　　　　　　　　　　■</a:t>
            </a:r>
          </a:p>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ＭＳ ゴシック" pitchFamily="49" charset="-128"/>
                <a:ea typeface="ＭＳ ゴシック" pitchFamily="49" charset="-128"/>
              </a:rPr>
              <a:t>■クリックカウント</a:t>
            </a:r>
            <a:r>
              <a:rPr kumimoji="0" lang="en-US" altLang="ja-JP" sz="800" b="0" i="0" u="none" strike="noStrike" kern="0" cap="none" spc="0" normalizeH="0" baseline="0" noProof="0">
                <a:ln>
                  <a:noFill/>
                </a:ln>
                <a:solidFill>
                  <a:srgbClr val="000000"/>
                </a:solidFill>
                <a:effectLst/>
                <a:uLnTx/>
                <a:uFillTx/>
                <a:latin typeface="ＭＳ ゴシック" pitchFamily="49" charset="-128"/>
                <a:ea typeface="ＭＳ ゴシック" pitchFamily="49" charset="-128"/>
              </a:rPr>
              <a:t>URL </a:t>
            </a:r>
            <a:r>
              <a:rPr kumimoji="0" lang="ja-JP" altLang="en-US" sz="800" b="0" i="0" u="none" strike="noStrike" kern="0" cap="none" spc="0" normalizeH="0" baseline="0" noProof="0">
                <a:ln>
                  <a:noFill/>
                </a:ln>
                <a:solidFill>
                  <a:srgbClr val="000000"/>
                </a:solidFill>
                <a:effectLst/>
                <a:uLnTx/>
                <a:uFillTx/>
                <a:latin typeface="ＭＳ ゴシック" pitchFamily="49" charset="-128"/>
                <a:ea typeface="ＭＳ ゴシック" pitchFamily="49" charset="-128"/>
              </a:rPr>
              <a:t>の後ろにテキストを入れるとテキストがずれます。  ■</a:t>
            </a:r>
          </a:p>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ＭＳ ゴシック" pitchFamily="49" charset="-128"/>
                <a:ea typeface="ＭＳ ゴシック" pitchFamily="49" charset="-128"/>
              </a:rPr>
              <a:t>■ </a:t>
            </a:r>
            <a:r>
              <a:rPr kumimoji="0" lang="en-US" altLang="ja-JP" sz="800" b="0" i="0" u="none" strike="noStrike" kern="0" cap="none" spc="0" normalizeH="0" baseline="0" noProof="0">
                <a:ln>
                  <a:noFill/>
                </a:ln>
                <a:solidFill>
                  <a:srgbClr val="000000"/>
                </a:solidFill>
                <a:effectLst/>
                <a:uLnTx/>
                <a:uFillTx/>
                <a:latin typeface="ＭＳ ゴシック" pitchFamily="49" charset="-128"/>
                <a:ea typeface="ＭＳ ゴシック" pitchFamily="49" charset="-128"/>
              </a:rPr>
              <a:t>https://www.nikkei.co.jp/form/campaign/10Q2_ST6.html</a:t>
            </a:r>
            <a:r>
              <a:rPr kumimoji="0" lang="ja-JP" altLang="en-US" sz="800" b="0" i="0" u="none" strike="noStrike" kern="0" cap="none" spc="0" normalizeH="0" baseline="0" noProof="0">
                <a:ln>
                  <a:noFill/>
                </a:ln>
                <a:solidFill>
                  <a:srgbClr val="000000"/>
                </a:solidFill>
                <a:effectLst/>
                <a:uLnTx/>
                <a:uFillTx/>
                <a:latin typeface="ＭＳ ゴシック" pitchFamily="49" charset="-128"/>
                <a:ea typeface="ＭＳ ゴシック" pitchFamily="49" charset="-128"/>
              </a:rPr>
              <a:t>　　　　　　　　■</a:t>
            </a:r>
          </a:p>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ＭＳ ゴシック" pitchFamily="49" charset="-128"/>
                <a:ea typeface="ＭＳ ゴシック" pitchFamily="49" charset="-128"/>
              </a:rPr>
              <a:t>■おすすめしません。　　　　　　　　　　　　　　　　　　　　　　　　　■</a:t>
            </a:r>
          </a:p>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ＭＳ ゴシック" pitchFamily="49" charset="-128"/>
                <a:ea typeface="ＭＳ ゴシック" pitchFamily="49" charset="-128"/>
              </a:rPr>
              <a:t>■■■■■■■■■■■■■■■■■■■■■■■■■■■■■■■■■■■■</a:t>
            </a:r>
          </a:p>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　　　　原稿ではきれいな枠でも</a:t>
            </a:r>
          </a:p>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　　　　配信メールでは↓のような位置に表示される。</a:t>
            </a:r>
          </a:p>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（送信メール）</a:t>
            </a:r>
          </a:p>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ＭＳ ゴシック" pitchFamily="49" charset="-128"/>
                <a:ea typeface="ＭＳ ゴシック" pitchFamily="49" charset="-128"/>
              </a:rPr>
              <a:t>■■■■■■■■■■■■■■■■■■■■■■■■■■■■■■■■■■■■</a:t>
            </a:r>
          </a:p>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ＭＳ ゴシック" pitchFamily="49" charset="-128"/>
                <a:ea typeface="ＭＳ ゴシック" pitchFamily="49" charset="-128"/>
              </a:rPr>
              <a:t>■このような枠で囲むような原稿はプロポーショナルフォントではガタガタ　■</a:t>
            </a:r>
          </a:p>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ＭＳ ゴシック" pitchFamily="49" charset="-128"/>
                <a:ea typeface="ＭＳ ゴシック" pitchFamily="49" charset="-128"/>
              </a:rPr>
              <a:t>■に表示されます。　　　　　　　　　　　　　　　　　　　　　　　　　　■</a:t>
            </a:r>
          </a:p>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ＭＳ ゴシック" pitchFamily="49" charset="-128"/>
                <a:ea typeface="ＭＳ ゴシック" pitchFamily="49" charset="-128"/>
              </a:rPr>
              <a:t>■クリックカウント</a:t>
            </a:r>
            <a:r>
              <a:rPr kumimoji="0" lang="en-US" altLang="ja-JP" sz="800" b="0" i="0" u="none" strike="noStrike" kern="0" cap="none" spc="0" normalizeH="0" baseline="0" noProof="0">
                <a:ln>
                  <a:noFill/>
                </a:ln>
                <a:solidFill>
                  <a:srgbClr val="000000"/>
                </a:solidFill>
                <a:effectLst/>
                <a:uLnTx/>
                <a:uFillTx/>
                <a:latin typeface="ＭＳ ゴシック" pitchFamily="49" charset="-128"/>
                <a:ea typeface="ＭＳ ゴシック" pitchFamily="49" charset="-128"/>
              </a:rPr>
              <a:t>URL </a:t>
            </a:r>
            <a:r>
              <a:rPr kumimoji="0" lang="ja-JP" altLang="en-US" sz="800" b="0" i="0" u="none" strike="noStrike" kern="0" cap="none" spc="0" normalizeH="0" baseline="0" noProof="0">
                <a:ln>
                  <a:noFill/>
                </a:ln>
                <a:solidFill>
                  <a:srgbClr val="000000"/>
                </a:solidFill>
                <a:effectLst/>
                <a:uLnTx/>
                <a:uFillTx/>
                <a:latin typeface="ＭＳ ゴシック" pitchFamily="49" charset="-128"/>
                <a:ea typeface="ＭＳ ゴシック" pitchFamily="49" charset="-128"/>
              </a:rPr>
              <a:t>の後ろにテキストを入れるとテキストがずれます。　■</a:t>
            </a:r>
          </a:p>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ＭＳ ゴシック" pitchFamily="49" charset="-128"/>
                <a:ea typeface="ＭＳ ゴシック" pitchFamily="49" charset="-128"/>
              </a:rPr>
              <a:t>■ </a:t>
            </a:r>
            <a:r>
              <a:rPr kumimoji="0" lang="en-US" altLang="ja-JP" sz="800" b="0" i="0" u="none" strike="noStrike" kern="0" cap="none" spc="0" normalizeH="0" baseline="0" noProof="0">
                <a:ln>
                  <a:noFill/>
                </a:ln>
                <a:solidFill>
                  <a:srgbClr val="000000"/>
                </a:solidFill>
                <a:effectLst/>
                <a:uLnTx/>
                <a:uFillTx/>
                <a:latin typeface="ＭＳ ゴシック" pitchFamily="49" charset="-128"/>
                <a:ea typeface="ＭＳ ゴシック" pitchFamily="49" charset="-128"/>
              </a:rPr>
              <a:t>https://mx3.nikkei.com/?4_--_000000_--_000_--_1</a:t>
            </a:r>
            <a:r>
              <a:rPr kumimoji="0" lang="ja-JP" altLang="en-US" sz="800" b="0" i="0" u="none" strike="noStrike" kern="0" cap="none" spc="0" normalizeH="0" baseline="0" noProof="0">
                <a:ln>
                  <a:noFill/>
                </a:ln>
                <a:solidFill>
                  <a:srgbClr val="000000"/>
                </a:solidFill>
                <a:effectLst/>
                <a:uLnTx/>
                <a:uFillTx/>
                <a:latin typeface="ＭＳ ゴシック" pitchFamily="49" charset="-128"/>
                <a:ea typeface="ＭＳ ゴシック" pitchFamily="49" charset="-128"/>
              </a:rPr>
              <a:t>　　　　　　　　■</a:t>
            </a:r>
          </a:p>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ＭＳ ゴシック" pitchFamily="49" charset="-128"/>
                <a:ea typeface="ＭＳ ゴシック" pitchFamily="49" charset="-128"/>
              </a:rPr>
              <a:t>■おすすめしません。　　　　　　　　　　　　　　　　　　　　　　　　　　■</a:t>
            </a:r>
          </a:p>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ＭＳ ゴシック" pitchFamily="49" charset="-128"/>
                <a:ea typeface="ＭＳ ゴシック" pitchFamily="49" charset="-128"/>
              </a:rPr>
              <a:t>■■■■■■■■■■■■■■■■■■■■■■■■■■■■■■■■■■■■</a:t>
            </a:r>
          </a:p>
        </p:txBody>
      </p:sp>
      <p:sp>
        <p:nvSpPr>
          <p:cNvPr id="7" name="Rectangle 7"/>
          <p:cNvSpPr>
            <a:spLocks noChangeArrowheads="1"/>
          </p:cNvSpPr>
          <p:nvPr/>
        </p:nvSpPr>
        <p:spPr bwMode="auto">
          <a:xfrm>
            <a:off x="352801" y="2783857"/>
            <a:ext cx="4213013" cy="215444"/>
          </a:xfrm>
          <a:prstGeom prst="rect">
            <a:avLst/>
          </a:prstGeom>
          <a:noFill/>
          <a:ln w="9525">
            <a:noFill/>
            <a:miter lim="800000"/>
            <a:headEnd/>
            <a:tailEnd/>
          </a:ln>
          <a:effectLst>
            <a:prstShdw prst="shdw17" dist="17961" dir="2700000">
              <a:srgbClr val="4F81BD">
                <a:gamma/>
                <a:shade val="60000"/>
                <a:invGamma/>
              </a:srgbClr>
            </a:prstShdw>
          </a:effectLst>
        </p:spPr>
        <p:txBody>
          <a:bodyPr wrap="none" anchor="ct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ja-JP"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クリックカウント用</a:t>
            </a:r>
            <a:r>
              <a:rPr kumimoji="0" lang="en-US" altLang="ja-JP"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URL</a:t>
            </a:r>
            <a:r>
              <a:rPr kumimoji="0" lang="ja-JP" altLang="en-US" sz="800" b="0" i="0" u="none" strike="noStrike" kern="0" cap="none" spc="0" normalizeH="0" baseline="0" noProof="0" err="1">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には</a:t>
            </a:r>
            <a:r>
              <a:rPr kumimoji="0" lang="ja-JP" altLang="en-US"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前後に半角スペースを入れてください。</a:t>
            </a:r>
            <a:r>
              <a:rPr kumimoji="0" lang="ja-JP" altLang="en-US" sz="800" kern="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また</a:t>
            </a:r>
            <a:r>
              <a:rPr kumimoji="0" lang="ja-JP" altLang="en-US"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は行頭に配置してください。 </a:t>
            </a:r>
          </a:p>
        </p:txBody>
      </p:sp>
      <p:sp>
        <p:nvSpPr>
          <p:cNvPr id="10" name="角丸四角形 13"/>
          <p:cNvSpPr/>
          <p:nvPr/>
        </p:nvSpPr>
        <p:spPr>
          <a:xfrm>
            <a:off x="5897417" y="5341741"/>
            <a:ext cx="2913062" cy="288925"/>
          </a:xfrm>
          <a:prstGeom prst="roundRect">
            <a:avLst>
              <a:gd name="adj" fmla="val 50000"/>
            </a:avLst>
          </a:prstGeom>
          <a:solidFill>
            <a:srgbClr val="E1E6EF"/>
          </a:solidFill>
          <a:ln w="25400" cap="flat" cmpd="sng" algn="ctr">
            <a:noFill/>
            <a:prstDash val="soli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100" b="0" i="0" u="none" strike="noStrike" kern="0" cap="none" spc="0" normalizeH="0" baseline="0" noProof="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ユーザー環境による文字化け、表示崩れ</a:t>
            </a:r>
          </a:p>
        </p:txBody>
      </p:sp>
      <p:sp>
        <p:nvSpPr>
          <p:cNvPr id="11" name="Rectangle 12"/>
          <p:cNvSpPr>
            <a:spLocks noChangeArrowheads="1"/>
          </p:cNvSpPr>
          <p:nvPr/>
        </p:nvSpPr>
        <p:spPr bwMode="auto">
          <a:xfrm>
            <a:off x="5091883" y="5683913"/>
            <a:ext cx="4326826" cy="707886"/>
          </a:xfrm>
          <a:prstGeom prst="rect">
            <a:avLst/>
          </a:prstGeom>
          <a:noFill/>
          <a:ln w="9525">
            <a:noFill/>
            <a:miter lim="800000"/>
            <a:headEnd/>
            <a:tailEnd/>
          </a:ln>
          <a:effectLst>
            <a:prstShdw prst="shdw17" dist="17961" dir="2700000">
              <a:srgbClr val="4F81BD">
                <a:gamma/>
                <a:shade val="60000"/>
                <a:invGamma/>
              </a:srgbClr>
            </a:prstShdw>
          </a:effectLst>
        </p:spPr>
        <p:txBody>
          <a:bodyPr wrap="none" anchor="ctr">
            <a:spAutoFit/>
          </a:bodyPr>
          <a:lstStyle/>
          <a:p>
            <a:pPr marL="180975" marR="0" lvl="0" indent="-180975" defTabSz="914400" eaLnBrk="1" fontAlgn="base" latinLnBrk="0" hangingPunct="1">
              <a:lnSpc>
                <a:spcPct val="100000"/>
              </a:lnSpc>
              <a:spcBef>
                <a:spcPct val="0"/>
              </a:spcBef>
              <a:spcAft>
                <a:spcPct val="0"/>
              </a:spcAft>
              <a:buClrTx/>
              <a:buSzTx/>
              <a:buFontTx/>
              <a:buNone/>
              <a:tabLst/>
              <a:defRPr/>
            </a:pPr>
            <a:r>
              <a:rPr kumimoji="0" lang="en-US" altLang="ja-JP"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ユーザーの使用する</a:t>
            </a:r>
            <a:r>
              <a:rPr kumimoji="0" lang="en-US" altLang="ja-JP"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OS</a:t>
            </a:r>
            <a:r>
              <a:rPr kumimoji="0" lang="ja-JP" altLang="en-US"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やメールソフトなど、個々のユーザー環境に起因する表示崩れなどに</a:t>
            </a:r>
            <a:br>
              <a:rPr kumimoji="0" lang="en-US" altLang="ja-JP"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関しては表示保証外とさせて</a:t>
            </a:r>
            <a:r>
              <a:rPr kumimoji="0" lang="ja-JP" altLang="en-US" sz="800" kern="0">
                <a:solidFill>
                  <a:srgbClr val="000000"/>
                </a:solidFill>
                <a:latin typeface="Meiryo UI" panose="020B0604030504040204" pitchFamily="50" charset="-128"/>
                <a:ea typeface="Meiryo UI" panose="020B0604030504040204" pitchFamily="50" charset="-128"/>
                <a:cs typeface="Meiryo UI" panose="020B0604030504040204" pitchFamily="50" charset="-128"/>
              </a:rPr>
              <a:t>いただ</a:t>
            </a:r>
            <a:r>
              <a:rPr kumimoji="0" lang="ja-JP" altLang="en-US"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きます。</a:t>
            </a:r>
          </a:p>
          <a:p>
            <a:pPr marL="180975" marR="0" lvl="0" indent="-180975" defTabSz="914400" eaLnBrk="1" fontAlgn="base" latinLnBrk="0" hangingPunct="1">
              <a:lnSpc>
                <a:spcPct val="100000"/>
              </a:lnSpc>
              <a:spcBef>
                <a:spcPct val="0"/>
              </a:spcBef>
              <a:spcAft>
                <a:spcPct val="0"/>
              </a:spcAft>
              <a:buClrTx/>
              <a:buSzTx/>
              <a:buFontTx/>
              <a:buNone/>
              <a:tabLst/>
              <a:defRPr/>
            </a:pPr>
            <a:endParaRPr kumimoji="0" lang="ja-JP" altLang="en-US"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975" marR="0" lvl="0" indent="-180975" defTabSz="914400"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日経ＩＤターゲティングメールは、「固定ピッチ（等幅）フォントで最適に表示」を想定しているので、</a:t>
            </a:r>
            <a:br>
              <a:rPr kumimoji="0" lang="en-US" altLang="ja-JP"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プロポーショナルフォントの読者には右</a:t>
            </a:r>
            <a:r>
              <a:rPr kumimoji="0" lang="ja-JP" altLang="en-US" sz="800" b="0" i="0" u="none" strike="noStrike" kern="0" cap="none" spc="0" normalizeH="0" baseline="0" noProof="0" err="1">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ぞろえ</a:t>
            </a:r>
            <a:r>
              <a:rPr kumimoji="0" lang="ja-JP" altLang="en-US"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、センタリング表示はされないことがあります。 </a:t>
            </a:r>
          </a:p>
        </p:txBody>
      </p:sp>
      <p:sp>
        <p:nvSpPr>
          <p:cNvPr id="13" name="Rectangle 9"/>
          <p:cNvSpPr>
            <a:spLocks noChangeArrowheads="1"/>
          </p:cNvSpPr>
          <p:nvPr/>
        </p:nvSpPr>
        <p:spPr bwMode="auto">
          <a:xfrm>
            <a:off x="328087" y="3415823"/>
            <a:ext cx="4189288" cy="3046988"/>
          </a:xfrm>
          <a:prstGeom prst="rect">
            <a:avLst/>
          </a:prstGeom>
          <a:noFill/>
          <a:ln w="9525">
            <a:noFill/>
            <a:miter lim="800000"/>
            <a:headEnd/>
            <a:tailEnd/>
          </a:ln>
          <a:effectLst>
            <a:prstShdw prst="shdw17" dist="17961" dir="2700000">
              <a:srgbClr val="4F81BD">
                <a:gamma/>
                <a:shade val="60000"/>
                <a:invGamma/>
              </a:srgbClr>
            </a:prstShdw>
          </a:effectLst>
        </p:spPr>
        <p:txBody>
          <a:bodyPr wrap="none" anchor="ctr">
            <a:spAutoFit/>
          </a:bodyPr>
          <a:lstStyle/>
          <a:p>
            <a:pPr marL="180975" marR="0" lvl="0" indent="-180975" defTabSz="914400" eaLnBrk="0" fontAlgn="base" latinLnBrk="0" hangingPunct="0">
              <a:lnSpc>
                <a:spcPct val="100000"/>
              </a:lnSpc>
              <a:spcBef>
                <a:spcPct val="0"/>
              </a:spcBef>
              <a:spcAft>
                <a:spcPct val="0"/>
              </a:spcAft>
              <a:buClrTx/>
              <a:buSzTx/>
              <a:buFontTx/>
              <a:buNone/>
              <a:tabLst/>
              <a:defRPr/>
            </a:pPr>
            <a:r>
              <a:rPr kumimoji="0" lang="en-US" altLang="ja-JP"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クリックカウントありの場合、カウント用に</a:t>
            </a:r>
            <a:r>
              <a:rPr kumimoji="0" lang="en-US" altLang="ja-JP"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URL</a:t>
            </a:r>
            <a:r>
              <a:rPr kumimoji="0" lang="ja-JP" altLang="en-US"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を変換いたします。</a:t>
            </a:r>
          </a:p>
          <a:p>
            <a:pPr marL="180975" marR="0" lvl="0" indent="-180975" defTabSz="914400" eaLnBrk="1" fontAlgn="base" latinLnBrk="0" hangingPunct="1">
              <a:lnSpc>
                <a:spcPct val="100000"/>
              </a:lnSpc>
              <a:spcBef>
                <a:spcPct val="0"/>
              </a:spcBef>
              <a:spcAft>
                <a:spcPct val="0"/>
              </a:spcAft>
              <a:buClrTx/>
              <a:buSzTx/>
              <a:buFontTx/>
              <a:buNone/>
              <a:tabLst>
                <a:tab pos="360363" algn="l"/>
              </a:tabLst>
              <a:defRPr/>
            </a:pPr>
            <a:r>
              <a:rPr kumimoji="0" lang="en-US" altLang="ja-JP" sz="800" b="0" i="0" u="none" strike="noStrike" kern="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	</a:t>
            </a:r>
            <a:r>
              <a:rPr kumimoji="0" lang="ja-JP" altLang="en-US" sz="800" b="0" i="0" u="none" strike="noStrike" kern="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例）</a:t>
            </a:r>
            <a:r>
              <a:rPr kumimoji="0" lang="en-US" altLang="ja-JP" sz="800" b="0" i="0" u="none" strike="noStrike" kern="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	</a:t>
            </a:r>
            <a:r>
              <a:rPr kumimoji="0" lang="ja-JP" altLang="en-US" sz="800" b="0" i="0" u="none" strike="noStrike" kern="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□入稿原稿の</a:t>
            </a:r>
            <a:r>
              <a:rPr kumimoji="0" lang="en-US" altLang="ja-JP" sz="800" b="0" i="0" u="none" strike="noStrike" kern="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URL</a:t>
            </a:r>
            <a:r>
              <a:rPr kumimoji="0" lang="ja-JP" altLang="en-US" sz="800" b="0" i="0" u="none" strike="noStrike" kern="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a:t>
            </a:r>
            <a:r>
              <a:rPr kumimoji="0" lang="en-US" altLang="ja-JP" sz="800" b="0" i="0" u="none" strike="noStrike" kern="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hlinkClick r:id="rId3"/>
              </a:rPr>
              <a:t>https://www.nikkei.co.jp/form/campaign/10Q2_ST6.html</a:t>
            </a:r>
            <a:endParaRPr kumimoji="0" lang="en-US" altLang="ja-JP" sz="800" b="0" i="0" u="none" strike="noStrike" kern="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180975" marR="0" lvl="0" indent="-180975" defTabSz="914400" eaLnBrk="1" fontAlgn="base" latinLnBrk="0" hangingPunct="1">
              <a:lnSpc>
                <a:spcPct val="100000"/>
              </a:lnSpc>
              <a:spcBef>
                <a:spcPct val="0"/>
              </a:spcBef>
              <a:spcAft>
                <a:spcPct val="0"/>
              </a:spcAft>
              <a:buClrTx/>
              <a:buSzTx/>
              <a:buFontTx/>
              <a:buNone/>
              <a:tabLst>
                <a:tab pos="360363" algn="l"/>
              </a:tabLst>
              <a:defRPr/>
            </a:pPr>
            <a:r>
              <a:rPr kumimoji="0" lang="ja-JP" altLang="en-US" sz="800" b="0" i="0" u="none" strike="noStrike" kern="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　　　　　　　　↓↓</a:t>
            </a:r>
            <a:endParaRPr kumimoji="0" lang="en-US" altLang="ja-JP" sz="800" b="0" i="0" u="none" strike="noStrike" kern="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180975" marR="0" lvl="0" indent="-180975" defTabSz="914400" eaLnBrk="1" fontAlgn="base" latinLnBrk="0" hangingPunct="1">
              <a:lnSpc>
                <a:spcPct val="100000"/>
              </a:lnSpc>
              <a:spcBef>
                <a:spcPct val="0"/>
              </a:spcBef>
              <a:spcAft>
                <a:spcPct val="0"/>
              </a:spcAft>
              <a:buClrTx/>
              <a:buSzTx/>
              <a:buFontTx/>
              <a:buNone/>
              <a:tabLst>
                <a:tab pos="360363" algn="l"/>
              </a:tabLst>
              <a:defRPr/>
            </a:pPr>
            <a:r>
              <a:rPr kumimoji="0" lang="en-US" altLang="ja-JP" sz="800" b="0" i="0" u="none" strike="noStrike" kern="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	</a:t>
            </a:r>
            <a:r>
              <a:rPr kumimoji="0" lang="ja-JP" altLang="en-US" sz="800" b="0" i="0" u="none" strike="noStrike" kern="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　　</a:t>
            </a:r>
            <a:r>
              <a:rPr kumimoji="0" lang="en-US" altLang="ja-JP" sz="800" b="0" i="0" u="none" strike="noStrike" kern="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	</a:t>
            </a:r>
            <a:r>
              <a:rPr kumimoji="0" lang="ja-JP" altLang="en-US" sz="800" b="0" i="0" u="none" strike="noStrike" kern="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□メールで配信される</a:t>
            </a:r>
            <a:r>
              <a:rPr kumimoji="0" lang="en-US" altLang="ja-JP" sz="800" b="0" i="0" u="none" strike="noStrike" kern="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URL</a:t>
            </a:r>
            <a:r>
              <a:rPr kumimoji="0" lang="ja-JP" altLang="en-US" sz="800" b="0" i="0" u="none" strike="noStrike" kern="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a:t>
            </a:r>
            <a:r>
              <a:rPr kumimoji="0" lang="en-US" altLang="ja-JP" sz="800" b="0" i="0" u="none" strike="noStrike" kern="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hlinkClick r:id="rId4"/>
              </a:rPr>
              <a:t>https://mx3.nikkei.com/?4_--_000000_--_000000_--_1</a:t>
            </a:r>
            <a:endParaRPr kumimoji="0" lang="en-US" altLang="ja-JP" sz="800" b="0" i="0" u="none" strike="noStrike" kern="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180975" marR="0" lvl="0" indent="-180975" defTabSz="914400" eaLnBrk="1" fontAlgn="base" latinLnBrk="0" hangingPunct="1">
              <a:lnSpc>
                <a:spcPct val="100000"/>
              </a:lnSpc>
              <a:spcBef>
                <a:spcPct val="0"/>
              </a:spcBef>
              <a:spcAft>
                <a:spcPct val="0"/>
              </a:spcAft>
              <a:buClrTx/>
              <a:buSzTx/>
              <a:buFontTx/>
              <a:buNone/>
              <a:tabLst>
                <a:tab pos="360363" algn="l"/>
              </a:tabLst>
              <a:defRPr/>
            </a:pPr>
            <a:endParaRPr kumimoji="0" lang="en-US" altLang="ja-JP" sz="800" b="0" i="0" u="none" strike="noStrike" kern="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180975" marR="0" lvl="0" indent="-180975" defTabSz="914400" eaLnBrk="1" fontAlgn="base" latinLnBrk="0" hangingPunct="1">
              <a:lnSpc>
                <a:spcPct val="100000"/>
              </a:lnSpc>
              <a:spcBef>
                <a:spcPct val="0"/>
              </a:spcBef>
              <a:spcAft>
                <a:spcPct val="0"/>
              </a:spcAft>
              <a:buClrTx/>
              <a:buSzTx/>
              <a:buFontTx/>
              <a:buNone/>
              <a:tabLst/>
              <a:defRPr/>
            </a:pPr>
            <a:r>
              <a:rPr kumimoji="0" lang="en-US" altLang="ja-JP"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クリックカウントありの場合、</a:t>
            </a:r>
            <a:r>
              <a:rPr kumimoji="0" lang="en-US" altLang="ja-JP"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URL</a:t>
            </a:r>
            <a:r>
              <a:rPr kumimoji="0" lang="ja-JP" altLang="en-US"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変換後の文字数にご注意ください。</a:t>
            </a:r>
          </a:p>
          <a:p>
            <a:pPr marL="180975" marR="0" lvl="0" indent="-180975" defTabSz="914400" eaLnBrk="1" fontAlgn="base" latinLnBrk="0" hangingPunct="1">
              <a:lnSpc>
                <a:spcPct val="100000"/>
              </a:lnSpc>
              <a:spcBef>
                <a:spcPct val="0"/>
              </a:spcBef>
              <a:spcAft>
                <a:spcPct val="0"/>
              </a:spcAft>
              <a:buClrTx/>
              <a:buSzTx/>
              <a:buFontTx/>
              <a:buNone/>
              <a:tabLst/>
              <a:defRPr/>
            </a:pPr>
            <a:r>
              <a:rPr kumimoji="0" lang="en-US" altLang="ja-JP"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変換後の</a:t>
            </a:r>
            <a:r>
              <a:rPr kumimoji="0" lang="en-US" altLang="ja-JP"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URL</a:t>
            </a:r>
            <a:r>
              <a:rPr kumimoji="0" lang="ja-JP" altLang="en-US"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はおよそ全角</a:t>
            </a:r>
            <a:r>
              <a:rPr kumimoji="0" lang="en-US" altLang="ja-JP"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22</a:t>
            </a:r>
            <a:r>
              <a:rPr kumimoji="0" lang="ja-JP" altLang="en-US"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25</a:t>
            </a:r>
            <a:r>
              <a:rPr kumimoji="0" lang="ja-JP" altLang="en-US"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文字分。</a:t>
            </a:r>
            <a:endParaRPr kumimoji="0" lang="en-US" altLang="ja-JP"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975" marR="0" lvl="0" indent="-180975" defTabSz="914400"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クリックカウント用</a:t>
            </a:r>
            <a:r>
              <a:rPr kumimoji="0" lang="en-US" altLang="ja-JP"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URL</a:t>
            </a:r>
            <a:r>
              <a:rPr kumimoji="0" lang="ja-JP" altLang="en-US"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の右寄せやセンタリングはできません。</a:t>
            </a:r>
          </a:p>
          <a:p>
            <a:pPr marL="180975" marR="0" lvl="0" indent="-180975" defTabSz="914400" eaLnBrk="1" fontAlgn="base" latinLnBrk="0" hangingPunct="1">
              <a:lnSpc>
                <a:spcPct val="100000"/>
              </a:lnSpc>
              <a:spcBef>
                <a:spcPct val="0"/>
              </a:spcBef>
              <a:spcAft>
                <a:spcPct val="0"/>
              </a:spcAft>
              <a:buClrTx/>
              <a:buSzTx/>
              <a:buFontTx/>
              <a:buNone/>
              <a:tabLst/>
              <a:defRPr/>
            </a:pPr>
            <a:endParaRPr kumimoji="0" lang="ja-JP" altLang="en-US"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975" marR="0" lvl="0" indent="-180975" defTabSz="914400"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クリックカウントありの場合、変換後の</a:t>
            </a:r>
            <a:r>
              <a:rPr kumimoji="0" lang="en-US" altLang="ja-JP"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URL</a:t>
            </a:r>
            <a:r>
              <a:rPr kumimoji="0" lang="ja-JP" altLang="en-US"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は入稿原稿の</a:t>
            </a:r>
            <a:r>
              <a:rPr kumimoji="0" lang="en-US" altLang="ja-JP"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URL</a:t>
            </a:r>
            <a:r>
              <a:rPr kumimoji="0" lang="ja-JP" altLang="en-US"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の開始位置より配置します。</a:t>
            </a:r>
          </a:p>
          <a:p>
            <a:pPr marL="180975" marR="0" lvl="0" indent="-180975" defTabSz="914400"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センタリングや右寄せは保証できないのでおすすめしません。</a:t>
            </a:r>
          </a:p>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800" b="0" i="0" u="none" strike="noStrike" kern="0" cap="none" spc="0" normalizeH="0" baseline="0" noProof="0">
              <a:ln>
                <a:noFill/>
              </a:ln>
              <a:solidFill>
                <a:srgbClr val="000000"/>
              </a:solidFill>
              <a:effectLst/>
              <a:uLnTx/>
              <a:uFillTx/>
              <a:latin typeface="Century Gothic" pitchFamily="34" charset="0"/>
              <a:ea typeface="HGPｺﾞｼｯｸM" pitchFamily="50" charset="-128"/>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Century Gothic" pitchFamily="34" charset="0"/>
                <a:ea typeface="ＭＳ ゴシック" pitchFamily="49" charset="-128"/>
              </a:rPr>
              <a:t>１２３４５６７８９０１２３４５６７８９０１２３４５６７８９０１２３４５６７８</a:t>
            </a:r>
          </a:p>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（原稿）</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ja-JP" sz="800" b="0" i="0" u="none" strike="noStrike" kern="0" cap="none" spc="0" normalizeH="0" baseline="0" noProof="0">
                <a:ln>
                  <a:noFill/>
                </a:ln>
                <a:solidFill>
                  <a:srgbClr val="000000"/>
                </a:solidFill>
                <a:effectLst/>
                <a:uLnTx/>
                <a:uFillTx/>
                <a:latin typeface="ＭＳ ゴシック" pitchFamily="49" charset="-128"/>
                <a:ea typeface="ＭＳ ゴシック" pitchFamily="49" charset="-128"/>
              </a:rPr>
              <a:t>---------------------------------------------------------------------------</a:t>
            </a:r>
          </a:p>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ＭＳ ゴシック" pitchFamily="49" charset="-128"/>
                <a:ea typeface="ＭＳ ゴシック" pitchFamily="49" charset="-128"/>
              </a:rPr>
              <a:t>　　　　　　　　　↓↓↓　　　ここをクリック　　　↓↓↓</a:t>
            </a:r>
          </a:p>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ＭＳ ゴシック" pitchFamily="49" charset="-128"/>
                <a:ea typeface="ＭＳ ゴシック" pitchFamily="49" charset="-128"/>
              </a:rPr>
              <a:t>　　　 </a:t>
            </a:r>
            <a:r>
              <a:rPr kumimoji="0" lang="en-US" altLang="ja-JP" sz="800" b="0" i="0" u="none" strike="noStrike" kern="0" cap="none" spc="0" normalizeH="0" baseline="0" noProof="0">
                <a:ln>
                  <a:noFill/>
                </a:ln>
                <a:solidFill>
                  <a:srgbClr val="000000"/>
                </a:solidFill>
                <a:effectLst/>
                <a:uLnTx/>
                <a:uFillTx/>
                <a:latin typeface="ＭＳ ゴシック" pitchFamily="49" charset="-128"/>
                <a:ea typeface="ＭＳ ゴシック" pitchFamily="49" charset="-128"/>
              </a:rPr>
              <a:t>https://www.nikkei.co.jp/form/campaign/xxxxx/yyyyy/10Q2_ST6.html</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ja-JP" sz="800" b="0" i="0" u="none" strike="noStrike" kern="0" cap="none" spc="0" normalizeH="0" baseline="0" noProof="0">
                <a:ln>
                  <a:noFill/>
                </a:ln>
                <a:solidFill>
                  <a:srgbClr val="000000"/>
                </a:solidFill>
                <a:effectLst/>
                <a:uLnTx/>
                <a:uFillTx/>
                <a:latin typeface="ＭＳ ゴシック" pitchFamily="49" charset="-128"/>
                <a:ea typeface="ＭＳ ゴシック" pitchFamily="49" charset="-128"/>
              </a:rPr>
              <a:t>---------------------------------------------------------------------------</a:t>
            </a:r>
          </a:p>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　　　　原稿ではセンタリングしていても配信メールでは↓のような位置に表示されます。</a:t>
            </a:r>
          </a:p>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（送信メール）</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ja-JP" sz="800" b="0" i="0" u="none" strike="noStrike" kern="0" cap="none" spc="0" normalizeH="0" baseline="0" noProof="0">
                <a:ln>
                  <a:noFill/>
                </a:ln>
                <a:solidFill>
                  <a:srgbClr val="000000"/>
                </a:solidFill>
                <a:effectLst/>
                <a:uLnTx/>
                <a:uFillTx/>
                <a:latin typeface="ＭＳ ゴシック" pitchFamily="49" charset="-128"/>
                <a:ea typeface="ＭＳ ゴシック" pitchFamily="49" charset="-128"/>
              </a:rPr>
              <a:t>---------------------------------------------------------------------------</a:t>
            </a:r>
          </a:p>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ＭＳ ゴシック" pitchFamily="49" charset="-128"/>
                <a:ea typeface="ＭＳ ゴシック" pitchFamily="49" charset="-128"/>
              </a:rPr>
              <a:t>　　　　　　　　　↓↓↓　　　ここをクリック　　　↓↓↓</a:t>
            </a:r>
          </a:p>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ＭＳ ゴシック" pitchFamily="49" charset="-128"/>
                <a:ea typeface="ＭＳ ゴシック" pitchFamily="49" charset="-128"/>
              </a:rPr>
              <a:t>　　　 </a:t>
            </a:r>
            <a:r>
              <a:rPr kumimoji="0" lang="en-US" altLang="ja-JP" sz="800" b="0" i="0" u="none" strike="noStrike" kern="0" cap="none" spc="0" normalizeH="0" baseline="0" noProof="0">
                <a:ln>
                  <a:noFill/>
                </a:ln>
                <a:solidFill>
                  <a:srgbClr val="000000"/>
                </a:solidFill>
                <a:effectLst/>
                <a:uLnTx/>
                <a:uFillTx/>
                <a:latin typeface="ＭＳ ゴシック" pitchFamily="49" charset="-128"/>
                <a:ea typeface="ＭＳ ゴシック" pitchFamily="49" charset="-128"/>
              </a:rPr>
              <a:t>https://mx3.nikkei.com/?4_--_000000_--_000000_--_1</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ja-JP" sz="800" b="0" i="0" u="none" strike="noStrike" kern="0" cap="none" spc="0" normalizeH="0" baseline="0" noProof="0">
                <a:ln>
                  <a:noFill/>
                </a:ln>
                <a:solidFill>
                  <a:srgbClr val="000000"/>
                </a:solidFill>
                <a:effectLst/>
                <a:uLnTx/>
                <a:uFillTx/>
                <a:latin typeface="ＭＳ ゴシック" pitchFamily="49" charset="-128"/>
                <a:ea typeface="ＭＳ ゴシック" pitchFamily="49" charset="-128"/>
              </a:rPr>
              <a:t>---------------------------------------------------------------------------</a:t>
            </a:r>
            <a:r>
              <a:rPr kumimoji="0" lang="en-US" altLang="ja-JP" sz="800" b="0" i="0" u="none" strike="noStrike" kern="0" cap="none" spc="0" normalizeH="0" baseline="0" noProof="0">
                <a:ln>
                  <a:noFill/>
                </a:ln>
                <a:solidFill>
                  <a:srgbClr val="000000"/>
                </a:solidFill>
                <a:effectLst/>
                <a:uLnTx/>
                <a:uFillTx/>
                <a:latin typeface="Century Gothic" pitchFamily="34" charset="0"/>
                <a:ea typeface="HGPｺﾞｼｯｸM" pitchFamily="50" charset="-128"/>
              </a:rPr>
              <a:t> </a:t>
            </a:r>
          </a:p>
        </p:txBody>
      </p:sp>
      <p:sp>
        <p:nvSpPr>
          <p:cNvPr id="14" name="正方形/長方形 13"/>
          <p:cNvSpPr/>
          <p:nvPr/>
        </p:nvSpPr>
        <p:spPr>
          <a:xfrm>
            <a:off x="576153" y="3231145"/>
            <a:ext cx="3666388" cy="215444"/>
          </a:xfrm>
          <a:prstGeom prst="rect">
            <a:avLst/>
          </a:prstGeom>
          <a:solidFill>
            <a:schemeClr val="bg1"/>
          </a:solidFill>
        </p:spPr>
        <p:txBody>
          <a:bodyPr wrap="none">
            <a:spAutoFit/>
          </a:bodyPr>
          <a:lstStyle/>
          <a:p>
            <a:pPr>
              <a:defRPr/>
            </a:pPr>
            <a:r>
              <a:rPr kumimoji="0" lang="ja-JP" altLang="en-US" sz="800" ker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800" kern="0">
                <a:solidFill>
                  <a:srgbClr val="000000"/>
                </a:solidFill>
                <a:latin typeface="Meiryo UI" panose="020B0604030504040204" pitchFamily="50" charset="-128"/>
                <a:ea typeface="Meiryo UI" panose="020B0604030504040204" pitchFamily="50" charset="-128"/>
                <a:cs typeface="Meiryo UI" panose="020B0604030504040204" pitchFamily="50" charset="-128"/>
              </a:rPr>
              <a:t>URL</a:t>
            </a:r>
            <a:r>
              <a:rPr kumimoji="0" lang="ja-JP" altLang="en-US" sz="800">
                <a:latin typeface="Meiryo UI" panose="020B0604030504040204" pitchFamily="50" charset="-128"/>
                <a:ea typeface="Meiryo UI" panose="020B0604030504040204" pitchFamily="50" charset="-128"/>
                <a:cs typeface="Meiryo UI" panose="020B0604030504040204" pitchFamily="50" charset="-128"/>
              </a:rPr>
              <a:t>の前後に全角スペースを入れた場合は、「クリックカウント取得なし」になります。</a:t>
            </a:r>
          </a:p>
        </p:txBody>
      </p:sp>
      <p:sp>
        <p:nvSpPr>
          <p:cNvPr id="16" name="角丸四角形 13"/>
          <p:cNvSpPr/>
          <p:nvPr/>
        </p:nvSpPr>
        <p:spPr>
          <a:xfrm>
            <a:off x="968130" y="1044049"/>
            <a:ext cx="2913063" cy="288925"/>
          </a:xfrm>
          <a:prstGeom prst="roundRect">
            <a:avLst>
              <a:gd name="adj" fmla="val 50000"/>
            </a:avLst>
          </a:prstGeom>
          <a:solidFill>
            <a:srgbClr val="E1E6EF"/>
          </a:solidFill>
          <a:ln w="25400" cap="flat" cmpd="sng" algn="ctr">
            <a:noFill/>
            <a:prstDash val="soli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100" b="0" i="0" u="none" strike="noStrike" kern="0" cap="none" spc="0" normalizeH="0" baseline="0" noProof="0">
                <a:ln>
                  <a:noFill/>
                </a:ln>
                <a:solidFill>
                  <a:srgbClr val="1E5780"/>
                </a:solidFill>
                <a:effectLst/>
                <a:uLnTx/>
                <a:uFillTx/>
                <a:latin typeface="Meiryo UI" panose="020B0604030504040204" pitchFamily="50" charset="-128"/>
                <a:ea typeface="Meiryo UI" panose="020B0604030504040204" pitchFamily="50" charset="-128"/>
                <a:cs typeface="Meiryo UI" panose="020B0604030504040204" pitchFamily="50" charset="-128"/>
              </a:rPr>
              <a:t>基本事項</a:t>
            </a:r>
          </a:p>
        </p:txBody>
      </p:sp>
      <p:sp>
        <p:nvSpPr>
          <p:cNvPr id="17" name="Rectangle 13"/>
          <p:cNvSpPr>
            <a:spLocks noChangeArrowheads="1"/>
          </p:cNvSpPr>
          <p:nvPr/>
        </p:nvSpPr>
        <p:spPr bwMode="auto">
          <a:xfrm>
            <a:off x="352800" y="1385896"/>
            <a:ext cx="4453286" cy="959237"/>
          </a:xfrm>
          <a:prstGeom prst="rect">
            <a:avLst/>
          </a:prstGeom>
          <a:noFill/>
          <a:ln w="9525">
            <a:noFill/>
            <a:miter lim="800000"/>
            <a:headEnd/>
            <a:tailEnd/>
          </a:ln>
          <a:effectLst>
            <a:prstShdw prst="shdw17" dist="17961" dir="2700000">
              <a:srgbClr val="4F81BD">
                <a:gamma/>
                <a:shade val="60000"/>
                <a:invGamma/>
              </a:srgbClr>
            </a:prstShdw>
          </a:effectLst>
        </p:spPr>
        <p:txBody>
          <a:bodyPr wrap="square">
            <a:spAutoFit/>
          </a:bodyPr>
          <a:lstStyle/>
          <a:p>
            <a:pPr marL="180975" marR="0" lvl="1" indent="-180975" defTabSz="914400" eaLnBrk="1" fontAlgn="base" latinLnBrk="0" hangingPunct="1">
              <a:lnSpc>
                <a:spcPct val="100000"/>
              </a:lnSpc>
              <a:spcBef>
                <a:spcPts val="200"/>
              </a:spcBef>
              <a:spcAft>
                <a:spcPct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原稿は必ず「</a:t>
            </a:r>
            <a:r>
              <a:rPr kumimoji="0" lang="en-US" altLang="ja-JP"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.txt</a:t>
            </a:r>
            <a:r>
              <a:rPr kumimoji="0" lang="ja-JP" altLang="en-US"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」ファイルでご入稿ください。</a:t>
            </a:r>
            <a:endParaRPr kumimoji="0" lang="en-US" altLang="ja-JP"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975" marR="0" lvl="1" indent="-180975" defTabSz="914400" eaLnBrk="1" fontAlgn="base" latinLnBrk="0" hangingPunct="1">
              <a:lnSpc>
                <a:spcPct val="100000"/>
              </a:lnSpc>
              <a:spcBef>
                <a:spcPts val="200"/>
              </a:spcBef>
              <a:spcAft>
                <a:spcPct val="0"/>
              </a:spcAft>
              <a:buClrTx/>
              <a:buSzTx/>
              <a:buFontTx/>
              <a:buNone/>
              <a:tabLst/>
              <a:defRPr/>
            </a:pPr>
            <a:r>
              <a:rPr kumimoji="0" lang="en-US" altLang="ja-JP"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Tab</a:t>
            </a:r>
            <a:r>
              <a:rPr kumimoji="0" lang="ja-JP" altLang="en-US"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による空白は使用できません。</a:t>
            </a:r>
          </a:p>
          <a:p>
            <a:pPr marL="180975" marR="0" lvl="1" indent="-180975" defTabSz="914400" eaLnBrk="1" fontAlgn="base" latinLnBrk="0" hangingPunct="1">
              <a:lnSpc>
                <a:spcPct val="100000"/>
              </a:lnSpc>
              <a:spcBef>
                <a:spcPts val="200"/>
              </a:spcBef>
              <a:spcAft>
                <a:spcPct val="0"/>
              </a:spcAft>
              <a:buClrTx/>
              <a:buSzTx/>
              <a:buFontTx/>
              <a:buNone/>
              <a:tabLst/>
              <a:defRPr/>
            </a:pPr>
            <a:r>
              <a:rPr kumimoji="0" lang="en-US" altLang="ja-JP"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機種依存文字は、サブジェクト、本文ともに使用できません。</a:t>
            </a:r>
          </a:p>
          <a:p>
            <a:pPr marL="180975" marR="0" lvl="0" indent="-180975" defTabSz="914400" eaLnBrk="1" fontAlgn="base" latinLnBrk="0" hangingPunct="1">
              <a:lnSpc>
                <a:spcPct val="100000"/>
              </a:lnSpc>
              <a:spcBef>
                <a:spcPts val="200"/>
              </a:spcBef>
              <a:spcAft>
                <a:spcPct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原則横全角</a:t>
            </a:r>
            <a:r>
              <a:rPr kumimoji="0" lang="en-US" altLang="ja-JP"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38</a:t>
            </a:r>
            <a:r>
              <a:rPr kumimoji="0" lang="ja-JP" altLang="en-US"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文字</a:t>
            </a:r>
            <a:r>
              <a:rPr kumimoji="0" lang="en-US" altLang="ja-JP"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行ですが、スマホ対応文面の場合は全角</a:t>
            </a:r>
            <a:r>
              <a:rPr kumimoji="0" lang="en-US" altLang="ja-JP"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200</a:t>
            </a:r>
            <a:r>
              <a:rPr kumimoji="0" lang="ja-JP" altLang="en-US"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文字</a:t>
            </a:r>
            <a:r>
              <a:rPr kumimoji="0" lang="en-US" altLang="ja-JP"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行とします。</a:t>
            </a:r>
            <a:endParaRPr kumimoji="0" lang="en-US" altLang="ja-JP"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975" marR="0" lvl="0" indent="-180975" defTabSz="914400" eaLnBrk="1" fontAlgn="base" latinLnBrk="0" hangingPunct="1">
              <a:lnSpc>
                <a:spcPct val="100000"/>
              </a:lnSpc>
              <a:spcBef>
                <a:spcPts val="200"/>
              </a:spcBef>
              <a:spcAft>
                <a:spcPct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本文中に広告主の社名を明記してください。</a:t>
            </a:r>
            <a:endParaRPr kumimoji="0" lang="en-US" altLang="ja-JP"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975" marR="0" lvl="0" indent="-180975" defTabSz="914400" eaLnBrk="1" fontAlgn="base" latinLnBrk="0" hangingPunct="1">
              <a:lnSpc>
                <a:spcPct val="100000"/>
              </a:lnSpc>
              <a:spcBef>
                <a:spcPts val="200"/>
              </a:spcBef>
              <a:spcAft>
                <a:spcPct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弊社規定により事前のご連絡無くリライトさせていただく場合がございます。</a:t>
            </a:r>
            <a:endParaRPr kumimoji="0" lang="en-US" altLang="ja-JP" sz="8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a:extLst>
              <a:ext uri="{FF2B5EF4-FFF2-40B4-BE49-F238E27FC236}">
                <a16:creationId xmlns:a16="http://schemas.microsoft.com/office/drawing/2014/main" id="{934B293F-001E-4EA9-AC8D-7829FC934801}"/>
              </a:ext>
            </a:extLst>
          </p:cNvPr>
          <p:cNvPicPr>
            <a:picLocks noChangeAspect="1"/>
          </p:cNvPicPr>
          <p:nvPr/>
        </p:nvPicPr>
        <p:blipFill>
          <a:blip r:embed="rId5"/>
          <a:stretch>
            <a:fillRect/>
          </a:stretch>
        </p:blipFill>
        <p:spPr>
          <a:xfrm>
            <a:off x="771526" y="2972298"/>
            <a:ext cx="2628900" cy="265900"/>
          </a:xfrm>
          <a:prstGeom prst="rect">
            <a:avLst/>
          </a:prstGeom>
        </p:spPr>
      </p:pic>
      <p:sp>
        <p:nvSpPr>
          <p:cNvPr id="23" name="Text Box 16">
            <a:extLst>
              <a:ext uri="{FF2B5EF4-FFF2-40B4-BE49-F238E27FC236}">
                <a16:creationId xmlns:a16="http://schemas.microsoft.com/office/drawing/2014/main" id="{5DB73973-E25E-49EE-A21C-32E2556321E2}"/>
              </a:ext>
            </a:extLst>
          </p:cNvPr>
          <p:cNvSpPr txBox="1">
            <a:spLocks noChangeArrowheads="1"/>
          </p:cNvSpPr>
          <p:nvPr/>
        </p:nvSpPr>
        <p:spPr bwMode="auto">
          <a:xfrm>
            <a:off x="9098227" y="6316928"/>
            <a:ext cx="795411"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a:solidFill>
                  <a:srgbClr val="C00000"/>
                </a:solidFill>
                <a:latin typeface="Century Gothic"/>
                <a:ea typeface="HGPｺﾞｼｯｸM"/>
              </a:rPr>
              <a:t>2019.3.9</a:t>
            </a:r>
            <a:r>
              <a:rPr kumimoji="0" lang="ja-JP" altLang="en-US" sz="800">
                <a:solidFill>
                  <a:srgbClr val="C00000"/>
                </a:solidFill>
                <a:latin typeface="Century Gothic"/>
                <a:ea typeface="HGPｺﾞｼｯｸM"/>
              </a:rPr>
              <a:t>更新</a:t>
            </a:r>
          </a:p>
        </p:txBody>
      </p:sp>
    </p:spTree>
    <p:extLst>
      <p:ext uri="{BB962C8B-B14F-4D97-AF65-F5344CB8AC3E}">
        <p14:creationId xmlns:p14="http://schemas.microsoft.com/office/powerpoint/2010/main" val="35731356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7332" y="233818"/>
            <a:ext cx="8156118" cy="460148"/>
          </a:xfrm>
        </p:spPr>
        <p:txBody>
          <a:bodyPr/>
          <a:lstStyle/>
          <a:p>
            <a:r>
              <a:rPr lang="ja-JP" altLang="en-US" kern="1100" spc="50" dirty="0"/>
              <a:t>原稿規定：日経ＩＤターゲティングメール（</a:t>
            </a:r>
            <a:r>
              <a:rPr lang="en-US" altLang="ja-JP" kern="1100" spc="50" dirty="0"/>
              <a:t>HTML</a:t>
            </a:r>
            <a:r>
              <a:rPr lang="ja-JP" altLang="en-US" kern="1100" spc="50" dirty="0"/>
              <a:t>版） 入稿規定・原稿仕様</a:t>
            </a:r>
            <a:endParaRPr kumimoji="1" lang="ja-JP" altLang="en-US" dirty="0"/>
          </a:p>
        </p:txBody>
      </p:sp>
      <p:sp>
        <p:nvSpPr>
          <p:cNvPr id="5" name="テキスト ボックス 4"/>
          <p:cNvSpPr txBox="1"/>
          <p:nvPr/>
        </p:nvSpPr>
        <p:spPr>
          <a:xfrm>
            <a:off x="5121621" y="921097"/>
            <a:ext cx="2845651" cy="246221"/>
          </a:xfrm>
          <a:prstGeom prst="rect">
            <a:avLst/>
          </a:prstGeom>
          <a:noFill/>
        </p:spPr>
        <p:txBody>
          <a:bodyPr wrap="none" rtlCol="0">
            <a:spAutoFit/>
          </a:bodyPr>
          <a:lstStyle/>
          <a:p>
            <a:r>
              <a:rPr lang="ja-JP" altLang="en-US"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■ヘッダー：「ブラック」「ブルー」「ホワイト」から選択</a:t>
            </a:r>
            <a:endParaRPr kumimoji="1" lang="ja-JP" altLang="en-US"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5207617" y="2391698"/>
            <a:ext cx="3538148" cy="246221"/>
          </a:xfrm>
          <a:prstGeom prst="rect">
            <a:avLst/>
          </a:prstGeom>
          <a:noFill/>
        </p:spPr>
        <p:txBody>
          <a:bodyPr wrap="none" rtlCol="0">
            <a:spAutoFit/>
          </a:bodyPr>
          <a:lstStyle/>
          <a:p>
            <a:r>
              <a:rPr kumimoji="1" lang="ja-JP" altLang="en-US"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ヘッダー内の</a:t>
            </a:r>
            <a:r>
              <a:rPr lang="en-US" altLang="ja-JP"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HTML</a:t>
            </a:r>
            <a:r>
              <a:rPr lang="ja-JP" altLang="en-US"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赤字</a:t>
            </a:r>
            <a:r>
              <a:rPr kumimoji="1" lang="ja-JP" altLang="en-US"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部分は配信日に置き換えてください</a:t>
            </a:r>
          </a:p>
        </p:txBody>
      </p:sp>
      <p:graphicFrame>
        <p:nvGraphicFramePr>
          <p:cNvPr id="14" name="表 13"/>
          <p:cNvGraphicFramePr>
            <a:graphicFrameLocks noGrp="1"/>
          </p:cNvGraphicFramePr>
          <p:nvPr/>
        </p:nvGraphicFramePr>
        <p:xfrm>
          <a:off x="350859" y="1106115"/>
          <a:ext cx="4682535" cy="396240"/>
        </p:xfrm>
        <a:graphic>
          <a:graphicData uri="http://schemas.openxmlformats.org/drawingml/2006/table">
            <a:tbl>
              <a:tblPr firstRow="1" bandRow="1">
                <a:tableStyleId>{5940675A-B579-460E-94D1-54222C63F5DA}</a:tableStyleId>
              </a:tblPr>
              <a:tblGrid>
                <a:gridCol w="911887">
                  <a:extLst>
                    <a:ext uri="{9D8B030D-6E8A-4147-A177-3AD203B41FA5}">
                      <a16:colId xmlns:a16="http://schemas.microsoft.com/office/drawing/2014/main" val="20000"/>
                    </a:ext>
                  </a:extLst>
                </a:gridCol>
                <a:gridCol w="1431133">
                  <a:extLst>
                    <a:ext uri="{9D8B030D-6E8A-4147-A177-3AD203B41FA5}">
                      <a16:colId xmlns:a16="http://schemas.microsoft.com/office/drawing/2014/main" val="20001"/>
                    </a:ext>
                  </a:extLst>
                </a:gridCol>
                <a:gridCol w="942663">
                  <a:extLst>
                    <a:ext uri="{9D8B030D-6E8A-4147-A177-3AD203B41FA5}">
                      <a16:colId xmlns:a16="http://schemas.microsoft.com/office/drawing/2014/main" val="20002"/>
                    </a:ext>
                  </a:extLst>
                </a:gridCol>
                <a:gridCol w="1396852">
                  <a:extLst>
                    <a:ext uri="{9D8B030D-6E8A-4147-A177-3AD203B41FA5}">
                      <a16:colId xmlns:a16="http://schemas.microsoft.com/office/drawing/2014/main" val="20003"/>
                    </a:ext>
                  </a:extLst>
                </a:gridCol>
              </a:tblGrid>
              <a:tr h="185353">
                <a:tc>
                  <a:txBody>
                    <a:bodyPr/>
                    <a:lstStyle/>
                    <a:p>
                      <a:r>
                        <a:rPr kumimoji="1" lang="ja-JP" altLang="en-US" sz="700" b="1">
                          <a:solidFill>
                            <a:schemeClr val="tx2"/>
                          </a:solidFill>
                          <a:latin typeface="Meiryo UI" panose="020B0604030504040204" pitchFamily="50" charset="-128"/>
                          <a:ea typeface="Meiryo UI" panose="020B0604030504040204" pitchFamily="50" charset="-128"/>
                          <a:cs typeface="Meiryo UI" panose="020B0604030504040204" pitchFamily="50" charset="-128"/>
                        </a:rPr>
                        <a:t>入稿日</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1">
                        <a:lumMod val="20000"/>
                        <a:lumOff val="80000"/>
                      </a:schemeClr>
                    </a:solidFill>
                  </a:tcPr>
                </a:tc>
                <a:tc gridSpan="3">
                  <a:txBody>
                    <a:bodyPr/>
                    <a:lstStyle/>
                    <a:p>
                      <a:r>
                        <a:rPr kumimoji="1" lang="en-US" altLang="ja-JP" sz="70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700">
                          <a:latin typeface="Meiryo UI" panose="020B0604030504040204" pitchFamily="50" charset="-128"/>
                          <a:ea typeface="Meiryo UI" panose="020B0604030504040204" pitchFamily="50" charset="-128"/>
                          <a:cs typeface="Meiryo UI" panose="020B0604030504040204" pitchFamily="50" charset="-128"/>
                        </a:rPr>
                        <a:t>営業日前（完全原稿）</a:t>
                      </a:r>
                      <a:r>
                        <a:rPr kumimoji="1" lang="en-US" altLang="ja-JP" sz="70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a:latin typeface="Meiryo UI" panose="020B0604030504040204" pitchFamily="50" charset="-128"/>
                          <a:ea typeface="Meiryo UI" panose="020B0604030504040204" pitchFamily="50" charset="-128"/>
                          <a:cs typeface="Meiryo UI" panose="020B0604030504040204" pitchFamily="50" charset="-128"/>
                        </a:rPr>
                        <a:t>レスポンシブ対応の場合、</a:t>
                      </a:r>
                      <a:r>
                        <a:rPr kumimoji="1" lang="en-US" altLang="ja-JP" sz="70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700">
                          <a:latin typeface="Meiryo UI" panose="020B0604030504040204" pitchFamily="50" charset="-128"/>
                          <a:ea typeface="Meiryo UI" panose="020B0604030504040204" pitchFamily="50" charset="-128"/>
                          <a:cs typeface="Meiryo UI" panose="020B0604030504040204" pitchFamily="50" charset="-128"/>
                        </a:rPr>
                        <a:t>営業日前</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hMerge="1">
                  <a:txBody>
                    <a:bodyPr/>
                    <a:lstStyle/>
                    <a:p>
                      <a:endParaRPr kumimoji="1" lang="ja-JP" altLang="en-US" sz="700" b="1">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sz="70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71367">
                <a:tc>
                  <a:txBody>
                    <a:bodyPr/>
                    <a:lstStyle/>
                    <a:p>
                      <a:r>
                        <a:rPr kumimoji="1" lang="ja-JP" altLang="en-US" sz="700" b="1">
                          <a:solidFill>
                            <a:schemeClr val="tx2"/>
                          </a:solidFill>
                          <a:latin typeface="Meiryo UI" panose="020B0604030504040204" pitchFamily="50" charset="-128"/>
                          <a:ea typeface="Meiryo UI" panose="020B0604030504040204" pitchFamily="50" charset="-128"/>
                          <a:cs typeface="Meiryo UI" panose="020B0604030504040204" pitchFamily="50" charset="-128"/>
                        </a:rPr>
                        <a:t>掲載社数</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1">
                        <a:lumMod val="20000"/>
                        <a:lumOff val="80000"/>
                      </a:schemeClr>
                    </a:solidFill>
                  </a:tcPr>
                </a:tc>
                <a:tc>
                  <a:txBody>
                    <a:bodyPr/>
                    <a:lstStyle/>
                    <a:p>
                      <a:r>
                        <a:rPr kumimoji="1" lang="en-US" altLang="ja-JP" sz="700" dirty="0">
                          <a:latin typeface="Meiryo UI"/>
                          <a:ea typeface="Meiryo UI"/>
                          <a:cs typeface="Meiryo UI" panose="020B0604030504040204" pitchFamily="50" charset="-128"/>
                        </a:rPr>
                        <a:t>1</a:t>
                      </a:r>
                      <a:r>
                        <a:rPr kumimoji="1" lang="ja-JP" altLang="en-US" sz="700">
                          <a:latin typeface="Meiryo UI"/>
                          <a:ea typeface="Meiryo UI"/>
                          <a:cs typeface="Meiryo UI" panose="020B0604030504040204" pitchFamily="50" charset="-128"/>
                        </a:rPr>
                        <a:t>日</a:t>
                      </a:r>
                      <a:r>
                        <a:rPr kumimoji="1" lang="en-US" altLang="ja-JP" sz="700" dirty="0">
                          <a:latin typeface="Meiryo UI"/>
                          <a:ea typeface="Meiryo UI"/>
                          <a:cs typeface="Meiryo UI" panose="020B0604030504040204" pitchFamily="50" charset="-128"/>
                        </a:rPr>
                        <a:t>1</a:t>
                      </a:r>
                      <a:r>
                        <a:rPr kumimoji="1" lang="ja-JP" altLang="en-US" sz="700">
                          <a:latin typeface="Meiryo UI"/>
                          <a:ea typeface="Meiryo UI"/>
                          <a:cs typeface="Meiryo UI" panose="020B0604030504040204" pitchFamily="50" charset="-128"/>
                        </a:rPr>
                        <a:t>社</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r>
                        <a:rPr kumimoji="1" lang="ja-JP" altLang="en-US" sz="700" b="1">
                          <a:solidFill>
                            <a:srgbClr val="1F497D"/>
                          </a:solidFill>
                          <a:latin typeface="Meiryo UI" panose="020B0604030504040204" pitchFamily="50" charset="-128"/>
                          <a:ea typeface="Meiryo UI" panose="020B0604030504040204" pitchFamily="50" charset="-128"/>
                          <a:cs typeface="Meiryo UI" panose="020B0604030504040204" pitchFamily="50" charset="-128"/>
                        </a:rPr>
                        <a:t>代替テキスト</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なし</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15" name="表 14"/>
          <p:cNvGraphicFramePr>
            <a:graphicFrameLocks noGrp="1"/>
          </p:cNvGraphicFramePr>
          <p:nvPr/>
        </p:nvGraphicFramePr>
        <p:xfrm>
          <a:off x="346839" y="1880883"/>
          <a:ext cx="4703333" cy="4082840"/>
        </p:xfrm>
        <a:graphic>
          <a:graphicData uri="http://schemas.openxmlformats.org/drawingml/2006/table">
            <a:tbl>
              <a:tblPr firstRow="1" bandRow="1">
                <a:tableStyleId>{5940675A-B579-460E-94D1-54222C63F5DA}</a:tableStyleId>
              </a:tblPr>
              <a:tblGrid>
                <a:gridCol w="657164">
                  <a:extLst>
                    <a:ext uri="{9D8B030D-6E8A-4147-A177-3AD203B41FA5}">
                      <a16:colId xmlns:a16="http://schemas.microsoft.com/office/drawing/2014/main" val="20000"/>
                    </a:ext>
                  </a:extLst>
                </a:gridCol>
                <a:gridCol w="976317">
                  <a:extLst>
                    <a:ext uri="{9D8B030D-6E8A-4147-A177-3AD203B41FA5}">
                      <a16:colId xmlns:a16="http://schemas.microsoft.com/office/drawing/2014/main" val="20001"/>
                    </a:ext>
                  </a:extLst>
                </a:gridCol>
                <a:gridCol w="3069852">
                  <a:extLst>
                    <a:ext uri="{9D8B030D-6E8A-4147-A177-3AD203B41FA5}">
                      <a16:colId xmlns:a16="http://schemas.microsoft.com/office/drawing/2014/main" val="20002"/>
                    </a:ext>
                  </a:extLst>
                </a:gridCol>
              </a:tblGrid>
              <a:tr h="179465">
                <a:tc gridSpan="2">
                  <a:txBody>
                    <a:bodyPr/>
                    <a:lstStyle/>
                    <a:p>
                      <a:r>
                        <a:rPr kumimoji="1" lang="ja-JP" altLang="en-US" sz="700" b="1">
                          <a:solidFill>
                            <a:srgbClr val="1F497D"/>
                          </a:solidFill>
                          <a:latin typeface="Meiryo UI" panose="020B0604030504040204" pitchFamily="50" charset="-128"/>
                          <a:ea typeface="Meiryo UI" panose="020B0604030504040204" pitchFamily="50" charset="-128"/>
                          <a:cs typeface="Meiryo UI" panose="020B0604030504040204" pitchFamily="50" charset="-128"/>
                        </a:rPr>
                        <a:t>件名文字数</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a:txBody>
                    <a:bodyPr/>
                    <a:lstStyle/>
                    <a:p>
                      <a:r>
                        <a:rPr kumimoji="1" lang="ja-JP" altLang="en-US" sz="700">
                          <a:latin typeface="Meiryo UI"/>
                          <a:ea typeface="Meiryo UI"/>
                          <a:cs typeface="Meiryo UI" panose="020B0604030504040204" pitchFamily="50" charset="-128"/>
                        </a:rPr>
                        <a:t>全角</a:t>
                      </a:r>
                      <a:r>
                        <a:rPr kumimoji="1" lang="en-US" altLang="ja-JP" sz="700" dirty="0">
                          <a:latin typeface="Meiryo UI"/>
                          <a:ea typeface="Meiryo UI"/>
                          <a:cs typeface="Meiryo UI" panose="020B0604030504040204" pitchFamily="50" charset="-128"/>
                        </a:rPr>
                        <a:t>48</a:t>
                      </a:r>
                      <a:r>
                        <a:rPr kumimoji="1" lang="ja-JP" altLang="en-US" sz="700">
                          <a:latin typeface="Meiryo UI"/>
                          <a:ea typeface="Meiryo UI"/>
                          <a:cs typeface="Meiryo UI" panose="020B0604030504040204" pitchFamily="50" charset="-128"/>
                        </a:rPr>
                        <a:t>文字以内</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79465">
                <a:tc gridSpan="2">
                  <a:txBody>
                    <a:bodyPr/>
                    <a:lstStyle/>
                    <a:p>
                      <a:r>
                        <a:rPr kumimoji="1" lang="ja-JP" altLang="en-US" sz="7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容量</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a:txBody>
                    <a:bodyPr/>
                    <a:lstStyle/>
                    <a:p>
                      <a:r>
                        <a:rPr kumimoji="1" lang="en-US" altLang="ja-JP" sz="700">
                          <a:latin typeface="Meiryo UI" panose="020B0604030504040204" pitchFamily="50" charset="-128"/>
                          <a:ea typeface="Meiryo UI" panose="020B0604030504040204" pitchFamily="50" charset="-128"/>
                          <a:cs typeface="Meiryo UI" panose="020B0604030504040204" pitchFamily="50" charset="-128"/>
                        </a:rPr>
                        <a:t>300KB</a:t>
                      </a:r>
                      <a:r>
                        <a:rPr kumimoji="1" lang="ja-JP" altLang="en-US" sz="700">
                          <a:latin typeface="Meiryo UI" panose="020B0604030504040204" pitchFamily="50" charset="-128"/>
                          <a:ea typeface="Meiryo UI" panose="020B0604030504040204" pitchFamily="50" charset="-128"/>
                          <a:cs typeface="Meiryo UI" panose="020B0604030504040204" pitchFamily="50" charset="-128"/>
                        </a:rPr>
                        <a:t>以内</a:t>
                      </a:r>
                      <a:r>
                        <a:rPr kumimoji="1" lang="en-US" altLang="ja-JP" sz="700">
                          <a:latin typeface="Meiryo UI" panose="020B0604030504040204" pitchFamily="50" charset="-128"/>
                          <a:ea typeface="Meiryo UI" panose="020B0604030504040204" pitchFamily="50" charset="-128"/>
                          <a:cs typeface="Meiryo UI" panose="020B0604030504040204" pitchFamily="50" charset="-128"/>
                        </a:rPr>
                        <a:t>=HTML+</a:t>
                      </a:r>
                      <a:r>
                        <a:rPr kumimoji="1" lang="ja-JP" altLang="en-US" sz="700">
                          <a:latin typeface="Meiryo UI" panose="020B0604030504040204" pitchFamily="50" charset="-128"/>
                          <a:ea typeface="Meiryo UI" panose="020B0604030504040204" pitchFamily="50" charset="-128"/>
                          <a:cs typeface="Meiryo UI" panose="020B0604030504040204" pitchFamily="50" charset="-128"/>
                        </a:rPr>
                        <a:t>画像ファイル</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6101">
                <a:tc gridSpan="2">
                  <a:txBody>
                    <a:bodyPr/>
                    <a:lstStyle/>
                    <a:p>
                      <a:r>
                        <a:rPr kumimoji="1" lang="ja-JP" altLang="en-US" sz="700" b="1">
                          <a:solidFill>
                            <a:srgbClr val="1F497D"/>
                          </a:solidFill>
                          <a:latin typeface="Meiryo UI" panose="020B0604030504040204" pitchFamily="50" charset="-128"/>
                          <a:ea typeface="Meiryo UI" panose="020B0604030504040204" pitchFamily="50" charset="-128"/>
                          <a:cs typeface="Meiryo UI" panose="020B0604030504040204" pitchFamily="50" charset="-128"/>
                        </a:rPr>
                        <a:t>原稿テンプレート</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700" b="0" i="0" u="none" strike="noStrike" cap="none" normalizeH="0" baseline="0">
                          <a:ln>
                            <a:noFill/>
                          </a:ln>
                          <a:solidFill>
                            <a:schemeClr val="tx1"/>
                          </a:solidFill>
                          <a:effectLst/>
                          <a:latin typeface="Meiryo UI"/>
                          <a:ea typeface="Meiryo UI"/>
                          <a:cs typeface="Meiryo UI" panose="020B0604030504040204" pitchFamily="50" charset="-128"/>
                        </a:rPr>
                        <a:t>弊社指定の「テンプレート（ヘッダー・フッター）」をご使用のうえ、「コンテンツエリア」内に広告用</a:t>
                      </a:r>
                      <a:r>
                        <a:rPr kumimoji="0" lang="en-US" altLang="ja-JP" sz="700" b="0" i="0" u="none" strike="noStrike" cap="none" normalizeH="0" baseline="0" dirty="0">
                          <a:ln>
                            <a:noFill/>
                          </a:ln>
                          <a:solidFill>
                            <a:schemeClr val="tx1"/>
                          </a:solidFill>
                          <a:effectLst/>
                          <a:latin typeface="Meiryo UI"/>
                          <a:ea typeface="Meiryo UI"/>
                          <a:cs typeface="Meiryo UI" panose="020B0604030504040204" pitchFamily="50" charset="-128"/>
                        </a:rPr>
                        <a:t>HTML</a:t>
                      </a:r>
                      <a:r>
                        <a:rPr kumimoji="0" lang="ja-JP" altLang="en-US" sz="700" b="0" i="0" u="none" strike="noStrike" cap="none" normalizeH="0" baseline="0">
                          <a:ln>
                            <a:noFill/>
                          </a:ln>
                          <a:solidFill>
                            <a:schemeClr val="tx1"/>
                          </a:solidFill>
                          <a:effectLst/>
                          <a:latin typeface="Meiryo UI"/>
                          <a:ea typeface="Meiryo UI"/>
                          <a:cs typeface="Meiryo UI" panose="020B0604030504040204" pitchFamily="50" charset="-128"/>
                        </a:rPr>
                        <a:t>をご記入ください</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9465">
                <a:tc gridSpan="2">
                  <a:txBody>
                    <a:bodyPr/>
                    <a:lstStyle/>
                    <a:p>
                      <a:r>
                        <a:rPr kumimoji="1" lang="ja-JP" altLang="en-US" sz="700" b="1">
                          <a:solidFill>
                            <a:srgbClr val="1F497D"/>
                          </a:solidFill>
                          <a:latin typeface="Meiryo UI"/>
                          <a:ea typeface="Meiryo UI"/>
                          <a:cs typeface="Meiryo UI" panose="020B0604030504040204" pitchFamily="50" charset="-128"/>
                        </a:rPr>
                        <a:t>ヘッダー</a:t>
                      </a:r>
                      <a:r>
                        <a:rPr kumimoji="1" lang="en-US" altLang="ja-JP" sz="700" b="1" dirty="0">
                          <a:solidFill>
                            <a:srgbClr val="1F497D"/>
                          </a:solidFill>
                          <a:latin typeface="Meiryo UI"/>
                          <a:ea typeface="Meiryo UI"/>
                          <a:cs typeface="Meiryo UI" panose="020B0604030504040204" pitchFamily="50" charset="-128"/>
                        </a:rPr>
                        <a:t>/</a:t>
                      </a:r>
                      <a:r>
                        <a:rPr kumimoji="1" lang="ja-JP" altLang="en-US" sz="700" b="1">
                          <a:solidFill>
                            <a:srgbClr val="1F497D"/>
                          </a:solidFill>
                          <a:latin typeface="Meiryo UI"/>
                          <a:ea typeface="Meiryo UI"/>
                          <a:cs typeface="Meiryo UI" panose="020B0604030504040204" pitchFamily="50" charset="-128"/>
                        </a:rPr>
                        <a:t>フッター</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7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弊社指定の「テンプレート」からご選択ください</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45551">
                <a:tc rowSpan="3">
                  <a:txBody>
                    <a:bodyPr/>
                    <a:lstStyle/>
                    <a:p>
                      <a:pPr marL="0" marR="0" lvl="0" indent="0" algn="r" defTabSz="914400" rtl="0" eaLnBrk="1" fontAlgn="base" latinLnBrk="0" hangingPunct="1">
                        <a:lnSpc>
                          <a:spcPct val="100000"/>
                        </a:lnSpc>
                        <a:spcBef>
                          <a:spcPts val="200"/>
                        </a:spcBef>
                        <a:spcAft>
                          <a:spcPct val="0"/>
                        </a:spcAft>
                        <a:buClrTx/>
                        <a:buSzTx/>
                        <a:buFontTx/>
                        <a:buNone/>
                        <a:tabLst/>
                      </a:pPr>
                      <a:r>
                        <a:rPr kumimoji="1" lang="ja-JP" altLang="en-US" sz="700" b="1" i="0" u="none" strike="noStrike" cap="none" normalizeH="0" baseline="0">
                          <a:ln>
                            <a:noFill/>
                          </a:ln>
                          <a:solidFill>
                            <a:srgbClr val="1F497D"/>
                          </a:solidFill>
                          <a:effectLst/>
                          <a:latin typeface="Meiryo UI" panose="020B0604030504040204" pitchFamily="50" charset="-128"/>
                          <a:ea typeface="Meiryo UI" panose="020B0604030504040204" pitchFamily="50" charset="-128"/>
                          <a:cs typeface="Meiryo UI" panose="020B0604030504040204" pitchFamily="50" charset="-128"/>
                        </a:rPr>
                        <a:t>サイズ</a:t>
                      </a:r>
                    </a:p>
                  </a:txBody>
                  <a:tcPr marL="72001" marR="10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base" latinLnBrk="0" hangingPunct="1">
                        <a:lnSpc>
                          <a:spcPct val="100000"/>
                        </a:lnSpc>
                        <a:spcBef>
                          <a:spcPts val="200"/>
                        </a:spcBef>
                        <a:spcAft>
                          <a:spcPct val="0"/>
                        </a:spcAft>
                        <a:buClrTx/>
                        <a:buSzTx/>
                        <a:buFontTx/>
                        <a:buNone/>
                        <a:tabLst/>
                      </a:pPr>
                      <a:r>
                        <a:rPr kumimoji="1" lang="ja-JP" altLang="en-US" sz="700" b="1" i="0" u="none" strike="noStrike" cap="none" normalizeH="0" baseline="0">
                          <a:ln>
                            <a:noFill/>
                          </a:ln>
                          <a:solidFill>
                            <a:srgbClr val="1F497D"/>
                          </a:solidFill>
                          <a:effectLst/>
                          <a:latin typeface="Meiryo UI" panose="020B0604030504040204" pitchFamily="50" charset="-128"/>
                          <a:ea typeface="Meiryo UI" panose="020B0604030504040204" pitchFamily="50" charset="-128"/>
                          <a:cs typeface="Meiryo UI" panose="020B0604030504040204" pitchFamily="50" charset="-128"/>
                        </a:rPr>
                        <a:t>左右サイズ</a:t>
                      </a:r>
                    </a:p>
                  </a:txBody>
                  <a:tcPr marL="72001" marR="10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0" lang="en-US" altLang="ja-JP" sz="700" b="0" i="0" u="none" strike="noStrike" cap="none" normalizeH="0" baseline="0" dirty="0">
                          <a:ln>
                            <a:noFill/>
                          </a:ln>
                          <a:solidFill>
                            <a:schemeClr val="tx1"/>
                          </a:solidFill>
                          <a:effectLst/>
                          <a:latin typeface="Meiryo UI"/>
                          <a:ea typeface="Meiryo UI"/>
                          <a:cs typeface="Meiryo UI" panose="020B0604030504040204" pitchFamily="50" charset="-128"/>
                        </a:rPr>
                        <a:t>640pixel</a:t>
                      </a:r>
                      <a:r>
                        <a:rPr kumimoji="0" lang="ja-JP" altLang="en-US" sz="700" b="0" i="0" u="none" strike="noStrike" cap="none" normalizeH="0" baseline="0">
                          <a:ln>
                            <a:noFill/>
                          </a:ln>
                          <a:solidFill>
                            <a:schemeClr val="tx1"/>
                          </a:solidFill>
                          <a:effectLst/>
                          <a:latin typeface="Meiryo UI"/>
                          <a:ea typeface="Meiryo UI"/>
                          <a:cs typeface="Meiryo UI" panose="020B0604030504040204" pitchFamily="50" charset="-128"/>
                        </a:rPr>
                        <a:t>固定　</a:t>
                      </a:r>
                      <a:r>
                        <a:rPr kumimoji="0" lang="en-US" altLang="ja-JP" sz="700" b="0" i="0" u="none" strike="noStrike" cap="none" normalizeH="0" baseline="0" dirty="0">
                          <a:ln>
                            <a:noFill/>
                          </a:ln>
                          <a:solidFill>
                            <a:schemeClr val="tx1"/>
                          </a:solidFill>
                          <a:effectLst/>
                          <a:latin typeface="Meiryo UI"/>
                          <a:ea typeface="Meiryo UI"/>
                          <a:cs typeface="Meiryo UI" panose="020B0604030504040204" pitchFamily="50" charset="-128"/>
                        </a:rPr>
                        <a:t>※</a:t>
                      </a:r>
                      <a:r>
                        <a:rPr kumimoji="0" lang="ja-JP" altLang="en-US" sz="700">
                          <a:latin typeface="HGPｺﾞｼｯｸM"/>
                          <a:ea typeface="HGPｺﾞｼｯｸM"/>
                        </a:rPr>
                        <a:t>レスポンシブ対応の場合、テンプレートに設定されたブレークポイントの変更・追加は禁止です</a:t>
                      </a:r>
                    </a:p>
                  </a:txBody>
                  <a:tcPr marL="108000" marR="1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45551">
                <a:tc vMerge="1">
                  <a:txBody>
                    <a:bodyPr/>
                    <a:lstStyle/>
                    <a:p>
                      <a:pPr marL="0" marR="0" lvl="0" indent="0" algn="r" defTabSz="914400" rtl="0" eaLnBrk="1" fontAlgn="base" latinLnBrk="0" hangingPunct="1">
                        <a:lnSpc>
                          <a:spcPct val="100000"/>
                        </a:lnSpc>
                        <a:spcBef>
                          <a:spcPts val="200"/>
                        </a:spcBef>
                        <a:spcAft>
                          <a:spcPct val="0"/>
                        </a:spcAft>
                        <a:buClrTx/>
                        <a:buSzTx/>
                        <a:buFontTx/>
                        <a:buNone/>
                        <a:tabLst/>
                      </a:pPr>
                      <a:endParaRPr kumimoji="1" lang="ja-JP" altLang="en-US" sz="700" b="0" i="0" u="none" strike="noStrike" cap="none" normalizeH="0" baseline="0">
                        <a:ln>
                          <a:noFill/>
                        </a:ln>
                        <a:solidFill>
                          <a:srgbClr val="0F3675"/>
                        </a:solidFill>
                        <a:effectLst/>
                        <a:latin typeface="+mn-lt"/>
                        <a:ea typeface="+mn-ea"/>
                      </a:endParaRPr>
                    </a:p>
                  </a:txBody>
                  <a:tcPr marL="72001" marR="10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base" latinLnBrk="0" hangingPunct="1">
                        <a:lnSpc>
                          <a:spcPct val="100000"/>
                        </a:lnSpc>
                        <a:spcBef>
                          <a:spcPts val="200"/>
                        </a:spcBef>
                        <a:spcAft>
                          <a:spcPct val="0"/>
                        </a:spcAft>
                        <a:buClrTx/>
                        <a:buSzTx/>
                        <a:buFontTx/>
                        <a:buNone/>
                        <a:tabLst/>
                      </a:pPr>
                      <a:r>
                        <a:rPr kumimoji="1" lang="ja-JP" altLang="en-US" sz="700" b="1" i="0" u="none" strike="noStrike" cap="none" normalizeH="0" baseline="0">
                          <a:ln>
                            <a:noFill/>
                          </a:ln>
                          <a:solidFill>
                            <a:srgbClr val="1F497D"/>
                          </a:solidFill>
                          <a:effectLst/>
                          <a:latin typeface="Meiryo UI" panose="020B0604030504040204" pitchFamily="50" charset="-128"/>
                          <a:ea typeface="Meiryo UI" panose="020B0604030504040204" pitchFamily="50" charset="-128"/>
                          <a:cs typeface="Meiryo UI" panose="020B0604030504040204" pitchFamily="50" charset="-128"/>
                        </a:rPr>
                        <a:t>天地サイズ</a:t>
                      </a:r>
                    </a:p>
                  </a:txBody>
                  <a:tcPr marL="72001" marR="10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7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制限なし</a:t>
                      </a:r>
                      <a:endParaRPr kumimoji="0" lang="zh-TW" altLang="en-US" sz="7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45551">
                <a:tc vMerge="1">
                  <a:txBody>
                    <a:bodyPr/>
                    <a:lstStyle/>
                    <a:p>
                      <a:pPr marL="0" marR="0" lvl="0" indent="0" algn="r" defTabSz="914400" rtl="0" eaLnBrk="1" fontAlgn="base" latinLnBrk="0" hangingPunct="1">
                        <a:lnSpc>
                          <a:spcPct val="100000"/>
                        </a:lnSpc>
                        <a:spcBef>
                          <a:spcPts val="200"/>
                        </a:spcBef>
                        <a:spcAft>
                          <a:spcPct val="0"/>
                        </a:spcAft>
                        <a:buClrTx/>
                        <a:buSzTx/>
                        <a:buFontTx/>
                        <a:buNone/>
                        <a:tabLst/>
                      </a:pPr>
                      <a:endParaRPr kumimoji="1" lang="ja-JP" altLang="en-US" sz="700" b="0" i="0" u="none" strike="noStrike" cap="none" normalizeH="0" baseline="0">
                        <a:ln>
                          <a:noFill/>
                        </a:ln>
                        <a:solidFill>
                          <a:srgbClr val="0F3675"/>
                        </a:solidFill>
                        <a:effectLst/>
                        <a:latin typeface="+mn-lt"/>
                        <a:ea typeface="+mn-ea"/>
                      </a:endParaRPr>
                    </a:p>
                  </a:txBody>
                  <a:tcPr marL="72001" marR="10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base" latinLnBrk="0" hangingPunct="1">
                        <a:lnSpc>
                          <a:spcPct val="100000"/>
                        </a:lnSpc>
                        <a:spcBef>
                          <a:spcPts val="200"/>
                        </a:spcBef>
                        <a:spcAft>
                          <a:spcPct val="0"/>
                        </a:spcAft>
                        <a:buClrTx/>
                        <a:buSzTx/>
                        <a:buFontTx/>
                        <a:buNone/>
                        <a:tabLst/>
                      </a:pPr>
                      <a:r>
                        <a:rPr kumimoji="1" lang="ja-JP" altLang="en-US" sz="700" b="1" i="0" u="none" strike="noStrike" cap="none" normalizeH="0" baseline="0">
                          <a:ln>
                            <a:noFill/>
                          </a:ln>
                          <a:solidFill>
                            <a:srgbClr val="1F497D"/>
                          </a:solidFill>
                          <a:effectLst/>
                          <a:latin typeface="Meiryo UI" panose="020B0604030504040204" pitchFamily="50" charset="-128"/>
                          <a:ea typeface="Meiryo UI" panose="020B0604030504040204" pitchFamily="50" charset="-128"/>
                          <a:cs typeface="Meiryo UI" panose="020B0604030504040204" pitchFamily="50" charset="-128"/>
                        </a:rPr>
                        <a:t>ソース文字数</a:t>
                      </a:r>
                    </a:p>
                  </a:txBody>
                  <a:tcPr marL="72001" marR="10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700" b="0" i="0" u="none" strike="noStrike" cap="none" normalizeH="0" baseline="0" dirty="0">
                          <a:ln>
                            <a:noFill/>
                          </a:ln>
                          <a:solidFill>
                            <a:schemeClr val="tx1"/>
                          </a:solidFill>
                          <a:effectLst/>
                          <a:latin typeface="Meiryo UI"/>
                          <a:ea typeface="Meiryo UI"/>
                          <a:cs typeface="Meiryo UI" panose="020B0604030504040204" pitchFamily="50" charset="-128"/>
                        </a:rPr>
                        <a:t>15,000</a:t>
                      </a:r>
                      <a:r>
                        <a:rPr kumimoji="0" lang="ja-JP" altLang="en-US" sz="700" b="0" i="0" u="none" strike="noStrike" cap="none" normalizeH="0" baseline="0">
                          <a:ln>
                            <a:noFill/>
                          </a:ln>
                          <a:solidFill>
                            <a:schemeClr val="tx1"/>
                          </a:solidFill>
                          <a:effectLst/>
                          <a:latin typeface="Meiryo UI"/>
                          <a:ea typeface="Meiryo UI"/>
                          <a:cs typeface="Meiryo UI" panose="020B0604030504040204" pitchFamily="50" charset="-128"/>
                        </a:rPr>
                        <a:t>文字以内</a:t>
                      </a:r>
                      <a:r>
                        <a:rPr kumimoji="0" lang="en-US" altLang="ja-JP" sz="700" b="0" i="0" u="none" strike="noStrike" cap="none" normalizeH="0" baseline="0" dirty="0">
                          <a:ln>
                            <a:noFill/>
                          </a:ln>
                          <a:solidFill>
                            <a:schemeClr val="tx1"/>
                          </a:solidFill>
                          <a:effectLst/>
                          <a:latin typeface="Meiryo UI"/>
                          <a:ea typeface="Meiryo UI"/>
                          <a:cs typeface="Meiryo UI" panose="020B0604030504040204" pitchFamily="50" charset="-128"/>
                        </a:rPr>
                        <a:t>(</a:t>
                      </a:r>
                      <a:r>
                        <a:rPr kumimoji="0" lang="ja-JP" altLang="en-US" sz="700" b="0" i="0" u="none" strike="noStrike" cap="none" normalizeH="0" baseline="0">
                          <a:ln>
                            <a:noFill/>
                          </a:ln>
                          <a:solidFill>
                            <a:schemeClr val="tx1"/>
                          </a:solidFill>
                          <a:effectLst/>
                          <a:latin typeface="Meiryo UI"/>
                          <a:ea typeface="Meiryo UI"/>
                          <a:cs typeface="Meiryo UI" panose="020B0604030504040204" pitchFamily="50" charset="-128"/>
                        </a:rPr>
                        <a:t>ヘッダー・フッターを除く</a:t>
                      </a:r>
                      <a:r>
                        <a:rPr kumimoji="0" lang="en-US" altLang="ja-JP" sz="700" b="0" i="0" u="none" strike="noStrike" cap="none" normalizeH="0" baseline="0" dirty="0">
                          <a:ln>
                            <a:noFill/>
                          </a:ln>
                          <a:solidFill>
                            <a:schemeClr val="tx1"/>
                          </a:solidFill>
                          <a:effectLst/>
                          <a:latin typeface="Meiryo UI"/>
                          <a:ea typeface="Meiryo UI"/>
                          <a:cs typeface="Meiryo UI" panose="020B0604030504040204" pitchFamily="50" charset="-128"/>
                        </a:rPr>
                        <a:t>)</a:t>
                      </a:r>
                      <a:endParaRPr kumimoji="0" lang="zh-TW" altLang="en-US" sz="700" b="0" i="0" u="none" strike="noStrike" cap="none" normalizeH="0" baseline="0" dirty="0">
                        <a:ln>
                          <a:noFill/>
                        </a:ln>
                        <a:solidFill>
                          <a:schemeClr val="tx1"/>
                        </a:solidFill>
                        <a:effectLst/>
                        <a:latin typeface="Meiryo UI"/>
                        <a:ea typeface="Meiryo UI"/>
                        <a:cs typeface="Meiryo UI" panose="020B0604030504040204" pitchFamily="50" charset="-128"/>
                      </a:endParaRPr>
                    </a:p>
                  </a:txBody>
                  <a:tcPr marL="108000" marR="1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45551">
                <a:tc rowSpan="3">
                  <a:txBody>
                    <a:bodyPr/>
                    <a:lstStyle/>
                    <a:p>
                      <a:pPr marL="0" marR="0" lvl="0" indent="0" algn="r" defTabSz="914400" rtl="0" eaLnBrk="1" fontAlgn="base" latinLnBrk="0" hangingPunct="1">
                        <a:lnSpc>
                          <a:spcPct val="100000"/>
                        </a:lnSpc>
                        <a:spcBef>
                          <a:spcPts val="200"/>
                        </a:spcBef>
                        <a:spcAft>
                          <a:spcPct val="0"/>
                        </a:spcAft>
                        <a:buClrTx/>
                        <a:buSzTx/>
                        <a:buFontTx/>
                        <a:buNone/>
                        <a:tabLst/>
                      </a:pPr>
                      <a:r>
                        <a:rPr kumimoji="1" lang="ja-JP" altLang="en-US" sz="700" b="1" i="0" u="none" strike="noStrike" cap="none" normalizeH="0" baseline="0">
                          <a:ln>
                            <a:noFill/>
                          </a:ln>
                          <a:solidFill>
                            <a:srgbClr val="1F497D"/>
                          </a:solidFill>
                          <a:effectLst/>
                          <a:latin typeface="Meiryo UI" panose="020B0604030504040204" pitchFamily="50" charset="-128"/>
                          <a:ea typeface="Meiryo UI" panose="020B0604030504040204" pitchFamily="50" charset="-128"/>
                          <a:cs typeface="Meiryo UI" panose="020B0604030504040204" pitchFamily="50" charset="-128"/>
                        </a:rPr>
                        <a:t>文字</a:t>
                      </a:r>
                    </a:p>
                  </a:txBody>
                  <a:tcPr marL="72001" marR="10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base" latinLnBrk="0" hangingPunct="1">
                        <a:lnSpc>
                          <a:spcPct val="100000"/>
                        </a:lnSpc>
                        <a:spcBef>
                          <a:spcPts val="200"/>
                        </a:spcBef>
                        <a:spcAft>
                          <a:spcPct val="0"/>
                        </a:spcAft>
                        <a:buClrTx/>
                        <a:buSzTx/>
                        <a:buFontTx/>
                        <a:buNone/>
                        <a:tabLst/>
                      </a:pPr>
                      <a:r>
                        <a:rPr kumimoji="1" lang="ja-JP" altLang="en-US" sz="700" b="1" i="0" u="none" strike="noStrike" cap="none" normalizeH="0" baseline="0">
                          <a:ln>
                            <a:noFill/>
                          </a:ln>
                          <a:solidFill>
                            <a:srgbClr val="1F497D"/>
                          </a:solidFill>
                          <a:effectLst/>
                          <a:latin typeface="Meiryo UI" panose="020B0604030504040204" pitchFamily="50" charset="-128"/>
                          <a:ea typeface="Meiryo UI" panose="020B0604030504040204" pitchFamily="50" charset="-128"/>
                          <a:cs typeface="Meiryo UI" panose="020B0604030504040204" pitchFamily="50" charset="-128"/>
                        </a:rPr>
                        <a:t>文字コード</a:t>
                      </a:r>
                      <a:endParaRPr kumimoji="1" lang="en-US" altLang="ja-JP" sz="700" b="1" i="0" u="none" strike="noStrike" cap="none" normalizeH="0" baseline="0">
                        <a:ln>
                          <a:noFill/>
                        </a:ln>
                        <a:solidFill>
                          <a:srgbClr val="1F497D"/>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1" marR="10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700" b="0" i="0" u="none" strike="noStrike" cap="none" normalizeH="0" baseline="0" dirty="0">
                          <a:ln>
                            <a:noFill/>
                          </a:ln>
                          <a:solidFill>
                            <a:schemeClr val="tx1"/>
                          </a:solidFill>
                          <a:effectLst/>
                          <a:latin typeface="Meiryo UI"/>
                          <a:ea typeface="Meiryo UI"/>
                          <a:cs typeface="Meiryo UI" panose="020B0604030504040204" pitchFamily="50" charset="-128"/>
                        </a:rPr>
                        <a:t>Iso-2022-jp</a:t>
                      </a:r>
                      <a:endParaRPr kumimoji="0" lang="ja-JP" altLang="en-US" sz="700" b="0" i="0" u="none" strike="noStrike" cap="none" normalizeH="0" baseline="0" dirty="0">
                        <a:ln>
                          <a:noFill/>
                        </a:ln>
                        <a:solidFill>
                          <a:schemeClr val="tx1"/>
                        </a:solidFill>
                        <a:effectLst/>
                        <a:latin typeface="Meiryo UI"/>
                        <a:ea typeface="Meiryo UI"/>
                        <a:cs typeface="Meiryo UI" panose="020B0604030504040204" pitchFamily="50" charset="-128"/>
                      </a:endParaRPr>
                    </a:p>
                  </a:txBody>
                  <a:tcPr marL="108000" marR="1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45551">
                <a:tc vMerge="1">
                  <a:txBody>
                    <a:bodyPr/>
                    <a:lstStyle/>
                    <a:p>
                      <a:pPr marL="0" marR="0" lvl="0" indent="0" algn="r" defTabSz="914400" rtl="0" eaLnBrk="1" fontAlgn="base" latinLnBrk="0" hangingPunct="1">
                        <a:lnSpc>
                          <a:spcPct val="100000"/>
                        </a:lnSpc>
                        <a:spcBef>
                          <a:spcPts val="200"/>
                        </a:spcBef>
                        <a:spcAft>
                          <a:spcPct val="0"/>
                        </a:spcAft>
                        <a:buClrTx/>
                        <a:buSzTx/>
                        <a:buFontTx/>
                        <a:buNone/>
                        <a:tabLst/>
                      </a:pPr>
                      <a:endParaRPr kumimoji="1" lang="ja-JP" altLang="en-US" sz="700" b="0" i="0" u="none" strike="noStrike" cap="none" normalizeH="0" baseline="0">
                        <a:ln>
                          <a:noFill/>
                        </a:ln>
                        <a:solidFill>
                          <a:srgbClr val="0F3675"/>
                        </a:solidFill>
                        <a:effectLst/>
                        <a:latin typeface="+mn-lt"/>
                        <a:ea typeface="+mn-ea"/>
                      </a:endParaRPr>
                    </a:p>
                  </a:txBody>
                  <a:tcPr marL="72001" marR="10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base" latinLnBrk="0" hangingPunct="1">
                        <a:lnSpc>
                          <a:spcPct val="100000"/>
                        </a:lnSpc>
                        <a:spcBef>
                          <a:spcPts val="200"/>
                        </a:spcBef>
                        <a:spcAft>
                          <a:spcPct val="0"/>
                        </a:spcAft>
                        <a:buClrTx/>
                        <a:buSzTx/>
                        <a:buFontTx/>
                        <a:buNone/>
                        <a:tabLst/>
                      </a:pPr>
                      <a:r>
                        <a:rPr kumimoji="1" lang="ja-JP" altLang="en-US" sz="700" b="1" i="0" u="none" strike="noStrike" cap="none" normalizeH="0" baseline="0">
                          <a:ln>
                            <a:noFill/>
                          </a:ln>
                          <a:solidFill>
                            <a:srgbClr val="1F497D"/>
                          </a:solidFill>
                          <a:effectLst/>
                          <a:latin typeface="Meiryo UI" panose="020B0604030504040204" pitchFamily="50" charset="-128"/>
                          <a:ea typeface="Meiryo UI" panose="020B0604030504040204" pitchFamily="50" charset="-128"/>
                          <a:cs typeface="Meiryo UI" panose="020B0604030504040204" pitchFamily="50" charset="-128"/>
                        </a:rPr>
                        <a:t>１行あたりの文字数</a:t>
                      </a:r>
                    </a:p>
                  </a:txBody>
                  <a:tcPr marL="72001" marR="10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700" b="0" i="0" u="none" strike="noStrike" cap="none" normalizeH="0" baseline="0" dirty="0">
                          <a:ln>
                            <a:noFill/>
                          </a:ln>
                          <a:solidFill>
                            <a:schemeClr val="tx1"/>
                          </a:solidFill>
                          <a:effectLst/>
                          <a:latin typeface="Meiryo UI"/>
                          <a:ea typeface="Meiryo UI"/>
                          <a:cs typeface="Meiryo UI" panose="020B0604030504040204" pitchFamily="50" charset="-128"/>
                        </a:rPr>
                        <a:t>500</a:t>
                      </a:r>
                      <a:r>
                        <a:rPr kumimoji="0" lang="ja-JP" altLang="en-US" sz="700" b="0" i="0" u="none" strike="noStrike" cap="none" normalizeH="0" baseline="0">
                          <a:ln>
                            <a:noFill/>
                          </a:ln>
                          <a:solidFill>
                            <a:schemeClr val="tx1"/>
                          </a:solidFill>
                          <a:effectLst/>
                          <a:latin typeface="Meiryo UI"/>
                          <a:ea typeface="Meiryo UI"/>
                          <a:cs typeface="Meiryo UI" panose="020B0604030504040204" pitchFamily="50" charset="-128"/>
                        </a:rPr>
                        <a:t>バイト以内</a:t>
                      </a:r>
                    </a:p>
                  </a:txBody>
                  <a:tcPr marL="108000" marR="1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2186">
                <a:tc vMerge="1">
                  <a:txBody>
                    <a:bodyPr/>
                    <a:lstStyle/>
                    <a:p>
                      <a:pPr marL="0" marR="0" lvl="0" indent="0" algn="r" defTabSz="914400" rtl="0" eaLnBrk="1" fontAlgn="base" latinLnBrk="0" hangingPunct="1">
                        <a:lnSpc>
                          <a:spcPct val="100000"/>
                        </a:lnSpc>
                        <a:spcBef>
                          <a:spcPts val="200"/>
                        </a:spcBef>
                        <a:spcAft>
                          <a:spcPct val="0"/>
                        </a:spcAft>
                        <a:buClrTx/>
                        <a:buSzTx/>
                        <a:buFontTx/>
                        <a:buNone/>
                        <a:tabLst/>
                      </a:pPr>
                      <a:endParaRPr kumimoji="1" lang="ja-JP" altLang="en-US" sz="700" b="0" i="0" u="none" strike="noStrike" cap="none" normalizeH="0" baseline="0">
                        <a:ln>
                          <a:noFill/>
                        </a:ln>
                        <a:solidFill>
                          <a:srgbClr val="0F3675"/>
                        </a:solidFill>
                        <a:effectLst/>
                        <a:latin typeface="+mn-lt"/>
                        <a:ea typeface="+mn-ea"/>
                      </a:endParaRPr>
                    </a:p>
                  </a:txBody>
                  <a:tcPr marL="72001" marR="10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base" latinLnBrk="0" hangingPunct="1">
                        <a:lnSpc>
                          <a:spcPct val="100000"/>
                        </a:lnSpc>
                        <a:spcBef>
                          <a:spcPts val="200"/>
                        </a:spcBef>
                        <a:spcAft>
                          <a:spcPct val="0"/>
                        </a:spcAft>
                        <a:buClrTx/>
                        <a:buSzTx/>
                        <a:buFontTx/>
                        <a:buNone/>
                        <a:tabLst/>
                      </a:pPr>
                      <a:r>
                        <a:rPr kumimoji="1" lang="ja-JP" altLang="en-US" sz="700" b="1" i="0" u="none" strike="noStrike" cap="none" normalizeH="0" baseline="0">
                          <a:ln>
                            <a:noFill/>
                          </a:ln>
                          <a:solidFill>
                            <a:srgbClr val="1F497D"/>
                          </a:solidFill>
                          <a:effectLst/>
                          <a:latin typeface="Meiryo UI" panose="020B0604030504040204" pitchFamily="50" charset="-128"/>
                          <a:ea typeface="Meiryo UI" panose="020B0604030504040204" pitchFamily="50" charset="-128"/>
                          <a:cs typeface="Meiryo UI" panose="020B0604030504040204" pitchFamily="50" charset="-128"/>
                        </a:rPr>
                        <a:t>スタイルシート</a:t>
                      </a:r>
                    </a:p>
                  </a:txBody>
                  <a:tcPr marL="72001" marR="10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700" b="0" i="0" u="none" strike="noStrike" cap="none" normalizeH="0" baseline="0">
                          <a:ln>
                            <a:noFill/>
                          </a:ln>
                          <a:solidFill>
                            <a:schemeClr val="tx1"/>
                          </a:solidFill>
                          <a:effectLst/>
                          <a:latin typeface="Meiryo UI"/>
                          <a:ea typeface="Meiryo UI"/>
                          <a:cs typeface="Meiryo UI" panose="020B0604030504040204" pitchFamily="50" charset="-128"/>
                        </a:rPr>
                        <a:t>外部</a:t>
                      </a:r>
                      <a:r>
                        <a:rPr kumimoji="0" lang="en-US" altLang="ja-JP" sz="700" b="0" i="0" u="none" strike="noStrike" cap="none" normalizeH="0" baseline="0" dirty="0">
                          <a:ln>
                            <a:noFill/>
                          </a:ln>
                          <a:solidFill>
                            <a:schemeClr val="tx1"/>
                          </a:solidFill>
                          <a:effectLst/>
                          <a:latin typeface="Meiryo UI"/>
                          <a:ea typeface="Meiryo UI"/>
                          <a:cs typeface="Meiryo UI" panose="020B0604030504040204" pitchFamily="50" charset="-128"/>
                        </a:rPr>
                        <a:t>CSS</a:t>
                      </a:r>
                      <a:r>
                        <a:rPr kumimoji="0" lang="ja-JP" altLang="en-US" sz="700" b="0" i="0" u="none" strike="noStrike" cap="none" normalizeH="0" baseline="0">
                          <a:ln>
                            <a:noFill/>
                          </a:ln>
                          <a:solidFill>
                            <a:schemeClr val="tx1"/>
                          </a:solidFill>
                          <a:effectLst/>
                          <a:latin typeface="Meiryo UI"/>
                          <a:ea typeface="Meiryo UI"/>
                          <a:cs typeface="Meiryo UI" panose="020B0604030504040204" pitchFamily="50" charset="-128"/>
                        </a:rPr>
                        <a:t>、</a:t>
                      </a:r>
                      <a:r>
                        <a:rPr kumimoji="0" lang="en-US" altLang="ja-JP" sz="700" b="0" i="0" u="none" strike="noStrike" cap="none" normalizeH="0" baseline="0" dirty="0">
                          <a:ln>
                            <a:noFill/>
                          </a:ln>
                          <a:solidFill>
                            <a:schemeClr val="tx1"/>
                          </a:solidFill>
                          <a:effectLst/>
                          <a:latin typeface="Meiryo UI"/>
                          <a:ea typeface="Meiryo UI"/>
                          <a:cs typeface="Meiryo UI" panose="020B0604030504040204" pitchFamily="50" charset="-128"/>
                        </a:rPr>
                        <a:t>background-image</a:t>
                      </a:r>
                      <a:r>
                        <a:rPr kumimoji="0" lang="ja-JP" altLang="en-US" sz="700" b="0" i="0" u="none" strike="noStrike" cap="none" normalizeH="0" baseline="0">
                          <a:ln>
                            <a:noFill/>
                          </a:ln>
                          <a:solidFill>
                            <a:schemeClr val="tx1"/>
                          </a:solidFill>
                          <a:effectLst/>
                          <a:latin typeface="Meiryo UI"/>
                          <a:ea typeface="Meiryo UI"/>
                          <a:cs typeface="Meiryo UI" panose="020B0604030504040204" pitchFamily="50" charset="-128"/>
                        </a:rPr>
                        <a:t>、親要素にかかる</a:t>
                      </a:r>
                      <a:r>
                        <a:rPr kumimoji="0" lang="en-US" altLang="ja-JP" sz="700" b="0" i="0" u="none" strike="noStrike" cap="none" normalizeH="0" baseline="0" dirty="0">
                          <a:ln>
                            <a:noFill/>
                          </a:ln>
                          <a:solidFill>
                            <a:schemeClr val="tx1"/>
                          </a:solidFill>
                          <a:effectLst/>
                          <a:latin typeface="Meiryo UI"/>
                          <a:ea typeface="Meiryo UI"/>
                          <a:cs typeface="Meiryo UI" panose="020B0604030504040204" pitchFamily="50" charset="-128"/>
                        </a:rPr>
                        <a:t>text-align</a:t>
                      </a:r>
                      <a:r>
                        <a:rPr kumimoji="0" lang="ja-JP" altLang="en-US" sz="700" b="0" i="0" u="none" strike="noStrike" cap="none" normalizeH="0" baseline="0">
                          <a:ln>
                            <a:noFill/>
                          </a:ln>
                          <a:solidFill>
                            <a:schemeClr val="tx1"/>
                          </a:solidFill>
                          <a:effectLst/>
                          <a:latin typeface="Meiryo UI"/>
                          <a:ea typeface="Meiryo UI"/>
                          <a:cs typeface="Meiryo UI" panose="020B0604030504040204" pitchFamily="50" charset="-128"/>
                        </a:rPr>
                        <a:t>及び</a:t>
                      </a:r>
                      <a:r>
                        <a:rPr kumimoji="0" lang="en-US" altLang="ja-JP" sz="700" b="0" i="0" u="none" strike="noStrike" cap="none" normalizeH="0" baseline="0" dirty="0">
                          <a:ln>
                            <a:noFill/>
                          </a:ln>
                          <a:solidFill>
                            <a:schemeClr val="tx1"/>
                          </a:solidFill>
                          <a:effectLst/>
                          <a:latin typeface="Meiryo UI"/>
                          <a:ea typeface="Meiryo UI"/>
                          <a:cs typeface="Meiryo UI" panose="020B0604030504040204" pitchFamily="50" charset="-128"/>
                        </a:rPr>
                        <a:t>align</a:t>
                      </a:r>
                      <a:r>
                        <a:rPr kumimoji="0" lang="ja-JP" altLang="en-US" sz="700" b="0" i="0" u="none" strike="noStrike" cap="none" normalizeH="0" baseline="0">
                          <a:ln>
                            <a:noFill/>
                          </a:ln>
                          <a:solidFill>
                            <a:schemeClr val="tx1"/>
                          </a:solidFill>
                          <a:effectLst/>
                          <a:latin typeface="Meiryo UI"/>
                          <a:ea typeface="Meiryo UI"/>
                          <a:cs typeface="Meiryo UI" panose="020B0604030504040204" pitchFamily="50" charset="-128"/>
                        </a:rPr>
                        <a:t>属性は使用不可</a:t>
                      </a:r>
                      <a:endParaRPr kumimoji="0" lang="en-US" altLang="ja-JP" sz="700" b="0" i="0" u="none" strike="noStrike" cap="none" normalizeH="0" baseline="0">
                        <a:ln>
                          <a:noFill/>
                        </a:ln>
                        <a:solidFill>
                          <a:schemeClr val="tx1"/>
                        </a:solidFill>
                        <a:effectLst/>
                        <a:latin typeface="Meiryo UI"/>
                        <a:ea typeface="Meiryo UI"/>
                        <a:cs typeface="Meiryo UI" panose="020B0604030504040204" pitchFamily="50" charset="-128"/>
                      </a:endParaRPr>
                    </a:p>
                  </a:txBody>
                  <a:tcPr marL="108000" marR="1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45551">
                <a:tc rowSpan="4">
                  <a:txBody>
                    <a:bodyPr/>
                    <a:lstStyle/>
                    <a:p>
                      <a:pPr marL="0" marR="0" lvl="0" indent="0" algn="r" defTabSz="914400" rtl="0" eaLnBrk="1" fontAlgn="base" latinLnBrk="0" hangingPunct="1">
                        <a:lnSpc>
                          <a:spcPct val="100000"/>
                        </a:lnSpc>
                        <a:spcBef>
                          <a:spcPts val="200"/>
                        </a:spcBef>
                        <a:spcAft>
                          <a:spcPct val="0"/>
                        </a:spcAft>
                        <a:buClrTx/>
                        <a:buSzTx/>
                        <a:buFontTx/>
                        <a:buNone/>
                        <a:tabLst/>
                      </a:pPr>
                      <a:r>
                        <a:rPr kumimoji="1" lang="ja-JP" altLang="en-US" sz="700" b="1" i="0" u="none" strike="noStrike" cap="none" normalizeH="0" baseline="0">
                          <a:ln>
                            <a:noFill/>
                          </a:ln>
                          <a:solidFill>
                            <a:srgbClr val="1F497D"/>
                          </a:solidFill>
                          <a:effectLst/>
                          <a:latin typeface="Meiryo UI" panose="020B0604030504040204" pitchFamily="50" charset="-128"/>
                          <a:ea typeface="Meiryo UI" panose="020B0604030504040204" pitchFamily="50" charset="-128"/>
                          <a:cs typeface="Meiryo UI" panose="020B0604030504040204" pitchFamily="50" charset="-128"/>
                        </a:rPr>
                        <a:t>画像</a:t>
                      </a:r>
                    </a:p>
                  </a:txBody>
                  <a:tcPr marL="72001" marR="10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base" latinLnBrk="0" hangingPunct="1">
                        <a:lnSpc>
                          <a:spcPct val="100000"/>
                        </a:lnSpc>
                        <a:spcBef>
                          <a:spcPts val="200"/>
                        </a:spcBef>
                        <a:spcAft>
                          <a:spcPct val="0"/>
                        </a:spcAft>
                        <a:buClrTx/>
                        <a:buSzTx/>
                        <a:buFontTx/>
                        <a:buNone/>
                        <a:tabLst/>
                      </a:pPr>
                      <a:r>
                        <a:rPr kumimoji="1" lang="ja-JP" altLang="en-US" sz="700" b="1" i="0" u="none" strike="noStrike" cap="none" normalizeH="0" baseline="0">
                          <a:ln>
                            <a:noFill/>
                          </a:ln>
                          <a:solidFill>
                            <a:srgbClr val="1F497D"/>
                          </a:solidFill>
                          <a:effectLst/>
                          <a:latin typeface="Meiryo UI" panose="020B0604030504040204" pitchFamily="50" charset="-128"/>
                          <a:ea typeface="Meiryo UI" panose="020B0604030504040204" pitchFamily="50" charset="-128"/>
                          <a:cs typeface="Meiryo UI" panose="020B0604030504040204" pitchFamily="50" charset="-128"/>
                        </a:rPr>
                        <a:t>画像ファイル形式</a:t>
                      </a:r>
                    </a:p>
                  </a:txBody>
                  <a:tcPr marL="72001" marR="10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700" b="0" i="0" u="none" strike="noStrike" cap="none" normalizeH="0" baseline="0" dirty="0">
                          <a:ln>
                            <a:noFill/>
                          </a:ln>
                          <a:solidFill>
                            <a:schemeClr val="tx1"/>
                          </a:solidFill>
                          <a:effectLst/>
                          <a:latin typeface="Meiryo UI"/>
                          <a:ea typeface="Meiryo UI"/>
                          <a:cs typeface="Meiryo UI" panose="020B0604030504040204" pitchFamily="50" charset="-128"/>
                        </a:rPr>
                        <a:t>GIF/JPG</a:t>
                      </a:r>
                      <a:endParaRPr kumimoji="0" lang="ja-JP" altLang="en-US" sz="700" b="0" i="0" u="none" strike="noStrike" cap="none" normalizeH="0" baseline="0" dirty="0">
                        <a:ln>
                          <a:noFill/>
                        </a:ln>
                        <a:solidFill>
                          <a:schemeClr val="tx1"/>
                        </a:solidFill>
                        <a:effectLst/>
                        <a:latin typeface="Meiryo UI"/>
                        <a:ea typeface="Meiryo UI"/>
                        <a:cs typeface="Meiryo UI" panose="020B0604030504040204" pitchFamily="50" charset="-128"/>
                      </a:endParaRPr>
                    </a:p>
                  </a:txBody>
                  <a:tcPr marL="108000" marR="1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45551">
                <a:tc vMerge="1">
                  <a:txBody>
                    <a:bodyPr/>
                    <a:lstStyle/>
                    <a:p>
                      <a:pPr marL="0" marR="0" lvl="0" indent="0" algn="r" defTabSz="914400" rtl="0" eaLnBrk="1" fontAlgn="base" latinLnBrk="0" hangingPunct="1">
                        <a:lnSpc>
                          <a:spcPct val="100000"/>
                        </a:lnSpc>
                        <a:spcBef>
                          <a:spcPts val="200"/>
                        </a:spcBef>
                        <a:spcAft>
                          <a:spcPct val="0"/>
                        </a:spcAft>
                        <a:buClrTx/>
                        <a:buSzTx/>
                        <a:buFontTx/>
                        <a:buNone/>
                        <a:tabLst/>
                      </a:pPr>
                      <a:endParaRPr kumimoji="1" lang="ja-JP" altLang="en-US" sz="700" b="0" i="0" u="none" strike="noStrike" cap="none" normalizeH="0" baseline="0">
                        <a:ln>
                          <a:noFill/>
                        </a:ln>
                        <a:solidFill>
                          <a:srgbClr val="0F3675"/>
                        </a:solidFill>
                        <a:effectLst/>
                        <a:latin typeface="+mn-lt"/>
                        <a:ea typeface="+mn-ea"/>
                      </a:endParaRPr>
                    </a:p>
                  </a:txBody>
                  <a:tcPr marL="72001" marR="10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base" latinLnBrk="0" hangingPunct="1">
                        <a:lnSpc>
                          <a:spcPct val="100000"/>
                        </a:lnSpc>
                        <a:spcBef>
                          <a:spcPts val="200"/>
                        </a:spcBef>
                        <a:spcAft>
                          <a:spcPct val="0"/>
                        </a:spcAft>
                        <a:buClrTx/>
                        <a:buSzTx/>
                        <a:buFontTx/>
                        <a:buNone/>
                        <a:tabLst/>
                      </a:pPr>
                      <a:r>
                        <a:rPr kumimoji="1" lang="ja-JP" altLang="en-US" sz="700" b="1" i="0" u="none" strike="noStrike" cap="none" normalizeH="0" baseline="0">
                          <a:ln>
                            <a:noFill/>
                          </a:ln>
                          <a:solidFill>
                            <a:srgbClr val="1F497D"/>
                          </a:solidFill>
                          <a:effectLst/>
                          <a:latin typeface="Meiryo UI" panose="020B0604030504040204" pitchFamily="50" charset="-128"/>
                          <a:ea typeface="Meiryo UI" panose="020B0604030504040204" pitchFamily="50" charset="-128"/>
                          <a:cs typeface="Meiryo UI" panose="020B0604030504040204" pitchFamily="50" charset="-128"/>
                        </a:rPr>
                        <a:t>画像フォルダ</a:t>
                      </a:r>
                    </a:p>
                  </a:txBody>
                  <a:tcPr marL="72001" marR="10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700" b="0" i="0" u="none" strike="noStrike" cap="none" normalizeH="0" baseline="0">
                          <a:ln>
                            <a:noFill/>
                          </a:ln>
                          <a:solidFill>
                            <a:schemeClr val="tx1"/>
                          </a:solidFill>
                          <a:effectLst/>
                          <a:latin typeface="Meiryo UI"/>
                          <a:ea typeface="Meiryo UI"/>
                          <a:cs typeface="Meiryo UI" panose="020B0604030504040204" pitchFamily="50" charset="-128"/>
                        </a:rPr>
                        <a:t>画像フォルダは作成せずに</a:t>
                      </a:r>
                      <a:r>
                        <a:rPr kumimoji="0" lang="en-US" altLang="ja-JP" sz="700" b="0" i="0" u="none" strike="noStrike" cap="none" normalizeH="0" baseline="0" dirty="0">
                          <a:ln>
                            <a:noFill/>
                          </a:ln>
                          <a:solidFill>
                            <a:schemeClr val="tx1"/>
                          </a:solidFill>
                          <a:effectLst/>
                          <a:latin typeface="Meiryo UI"/>
                          <a:ea typeface="Meiryo UI"/>
                          <a:cs typeface="Meiryo UI" panose="020B0604030504040204" pitchFamily="50" charset="-128"/>
                        </a:rPr>
                        <a:t>HTML</a:t>
                      </a:r>
                      <a:r>
                        <a:rPr kumimoji="0" lang="ja-JP" altLang="en-US" sz="700" b="0" i="0" u="none" strike="noStrike" cap="none" normalizeH="0" baseline="0">
                          <a:ln>
                            <a:noFill/>
                          </a:ln>
                          <a:solidFill>
                            <a:schemeClr val="tx1"/>
                          </a:solidFill>
                          <a:effectLst/>
                          <a:latin typeface="Meiryo UI"/>
                          <a:ea typeface="Meiryo UI"/>
                          <a:cs typeface="Meiryo UI" panose="020B0604030504040204" pitchFamily="50" charset="-128"/>
                        </a:rPr>
                        <a:t>と同じフォルダに格納ください</a:t>
                      </a:r>
                    </a:p>
                  </a:txBody>
                  <a:tcPr marL="108000" marR="1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45551">
                <a:tc vMerge="1">
                  <a:txBody>
                    <a:bodyPr/>
                    <a:lstStyle/>
                    <a:p>
                      <a:pPr marL="0" marR="0" lvl="0" indent="0" algn="r" defTabSz="914400" rtl="0" eaLnBrk="1" fontAlgn="base" latinLnBrk="0" hangingPunct="1">
                        <a:lnSpc>
                          <a:spcPct val="100000"/>
                        </a:lnSpc>
                        <a:spcBef>
                          <a:spcPts val="200"/>
                        </a:spcBef>
                        <a:spcAft>
                          <a:spcPct val="0"/>
                        </a:spcAft>
                        <a:buClrTx/>
                        <a:buSzTx/>
                        <a:buFontTx/>
                        <a:buNone/>
                        <a:tabLst/>
                      </a:pPr>
                      <a:endParaRPr kumimoji="1" lang="ja-JP" altLang="en-US" sz="700" b="0" i="0" u="none" strike="noStrike" cap="none" normalizeH="0" baseline="0">
                        <a:ln>
                          <a:noFill/>
                        </a:ln>
                        <a:solidFill>
                          <a:srgbClr val="0F3675"/>
                        </a:solidFill>
                        <a:effectLst/>
                        <a:latin typeface="+mn-lt"/>
                        <a:ea typeface="+mn-ea"/>
                      </a:endParaRPr>
                    </a:p>
                  </a:txBody>
                  <a:tcPr marL="72001" marR="10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base" latinLnBrk="0" hangingPunct="1">
                        <a:lnSpc>
                          <a:spcPct val="100000"/>
                        </a:lnSpc>
                        <a:spcBef>
                          <a:spcPts val="200"/>
                        </a:spcBef>
                        <a:spcAft>
                          <a:spcPct val="0"/>
                        </a:spcAft>
                        <a:buClrTx/>
                        <a:buSzTx/>
                        <a:buFontTx/>
                        <a:buNone/>
                        <a:tabLst/>
                      </a:pPr>
                      <a:r>
                        <a:rPr kumimoji="1" lang="ja-JP" altLang="en-US" sz="700" b="1" i="0" u="none" strike="noStrike" cap="none" normalizeH="0" baseline="0">
                          <a:ln>
                            <a:noFill/>
                          </a:ln>
                          <a:solidFill>
                            <a:srgbClr val="1F497D"/>
                          </a:solidFill>
                          <a:effectLst/>
                          <a:latin typeface="Meiryo UI" panose="020B0604030504040204" pitchFamily="50" charset="-128"/>
                          <a:ea typeface="Meiryo UI" panose="020B0604030504040204" pitchFamily="50" charset="-128"/>
                          <a:cs typeface="Meiryo UI" panose="020B0604030504040204" pitchFamily="50" charset="-128"/>
                        </a:rPr>
                        <a:t>画像パス</a:t>
                      </a:r>
                    </a:p>
                  </a:txBody>
                  <a:tcPr marL="72001" marR="10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7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相対パス</a:t>
                      </a:r>
                    </a:p>
                  </a:txBody>
                  <a:tcPr marL="108000" marR="1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65194">
                <a:tc vMerge="1">
                  <a:txBody>
                    <a:bodyPr/>
                    <a:lstStyle/>
                    <a:p>
                      <a:pPr marL="0" marR="0" lvl="0" indent="0" algn="r" defTabSz="914400" rtl="0" eaLnBrk="1" fontAlgn="base" latinLnBrk="0" hangingPunct="1">
                        <a:lnSpc>
                          <a:spcPct val="100000"/>
                        </a:lnSpc>
                        <a:spcBef>
                          <a:spcPts val="200"/>
                        </a:spcBef>
                        <a:spcAft>
                          <a:spcPct val="0"/>
                        </a:spcAft>
                        <a:buClrTx/>
                        <a:buSzTx/>
                        <a:buFontTx/>
                        <a:buNone/>
                        <a:tabLst/>
                      </a:pPr>
                      <a:endParaRPr kumimoji="1" lang="ja-JP" altLang="en-US" sz="700" b="0" i="0" u="none" strike="noStrike" cap="none" normalizeH="0" baseline="0">
                        <a:ln>
                          <a:noFill/>
                        </a:ln>
                        <a:solidFill>
                          <a:srgbClr val="0F3675"/>
                        </a:solidFill>
                        <a:effectLst/>
                        <a:latin typeface="+mn-lt"/>
                        <a:ea typeface="+mn-ea"/>
                      </a:endParaRPr>
                    </a:p>
                  </a:txBody>
                  <a:tcPr marL="72001" marR="10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base" latinLnBrk="0" hangingPunct="1">
                        <a:lnSpc>
                          <a:spcPct val="100000"/>
                        </a:lnSpc>
                        <a:spcBef>
                          <a:spcPts val="200"/>
                        </a:spcBef>
                        <a:spcAft>
                          <a:spcPct val="0"/>
                        </a:spcAft>
                        <a:buClrTx/>
                        <a:buSzTx/>
                        <a:buFontTx/>
                        <a:buNone/>
                        <a:tabLst/>
                      </a:pPr>
                      <a:r>
                        <a:rPr kumimoji="1" lang="ja-JP" altLang="en-US" sz="700" b="1" i="0" u="none" strike="noStrike" cap="none" normalizeH="0" baseline="0">
                          <a:ln>
                            <a:noFill/>
                          </a:ln>
                          <a:solidFill>
                            <a:srgbClr val="1F497D"/>
                          </a:solidFill>
                          <a:effectLst/>
                          <a:latin typeface="Meiryo UI"/>
                          <a:ea typeface="Meiryo UI"/>
                          <a:cs typeface="Meiryo UI" panose="020B0604030504040204" pitchFamily="50" charset="-128"/>
                        </a:rPr>
                        <a:t>画像ループ表示</a:t>
                      </a:r>
                      <a:r>
                        <a:rPr kumimoji="1" lang="en-US" altLang="ja-JP" sz="700" b="1" i="0" u="none" strike="noStrike" cap="none" normalizeH="0" baseline="0" dirty="0">
                          <a:ln>
                            <a:noFill/>
                          </a:ln>
                          <a:solidFill>
                            <a:srgbClr val="1F497D"/>
                          </a:solidFill>
                          <a:effectLst/>
                          <a:latin typeface="Meiryo UI"/>
                          <a:ea typeface="Meiryo UI"/>
                          <a:cs typeface="Meiryo UI" panose="020B0604030504040204" pitchFamily="50" charset="-128"/>
                        </a:rPr>
                        <a:t>/</a:t>
                      </a:r>
                    </a:p>
                    <a:p>
                      <a:pPr marL="0" marR="0" lvl="0" indent="0" algn="r" defTabSz="914400" rtl="0" eaLnBrk="1" fontAlgn="base" latinLnBrk="0" hangingPunct="1">
                        <a:lnSpc>
                          <a:spcPct val="100000"/>
                        </a:lnSpc>
                        <a:spcBef>
                          <a:spcPts val="200"/>
                        </a:spcBef>
                        <a:spcAft>
                          <a:spcPct val="0"/>
                        </a:spcAft>
                        <a:buClrTx/>
                        <a:buSzTx/>
                        <a:buFontTx/>
                        <a:buNone/>
                        <a:tabLst/>
                      </a:pPr>
                      <a:r>
                        <a:rPr kumimoji="1" lang="ja-JP" altLang="en-US" sz="700" b="1" i="0" u="none" strike="noStrike" cap="none" normalizeH="0" baseline="0">
                          <a:ln>
                            <a:noFill/>
                          </a:ln>
                          <a:solidFill>
                            <a:srgbClr val="1F497D"/>
                          </a:solidFill>
                          <a:effectLst/>
                          <a:latin typeface="Meiryo UI" panose="020B0604030504040204" pitchFamily="50" charset="-128"/>
                          <a:ea typeface="Meiryo UI" panose="020B0604030504040204" pitchFamily="50" charset="-128"/>
                          <a:cs typeface="Meiryo UI" panose="020B0604030504040204" pitchFamily="50" charset="-128"/>
                        </a:rPr>
                        <a:t>アニメーション</a:t>
                      </a:r>
                    </a:p>
                  </a:txBody>
                  <a:tcPr marL="72001" marR="10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7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使用不可</a:t>
                      </a:r>
                    </a:p>
                  </a:txBody>
                  <a:tcPr marL="108000" marR="1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145551">
                <a:tc rowSpan="2">
                  <a:txBody>
                    <a:bodyPr/>
                    <a:lstStyle/>
                    <a:p>
                      <a:pPr marL="0" marR="0" lvl="0" indent="0" algn="r" defTabSz="914400" rtl="0" eaLnBrk="1" fontAlgn="base" latinLnBrk="0" hangingPunct="1">
                        <a:lnSpc>
                          <a:spcPct val="100000"/>
                        </a:lnSpc>
                        <a:spcBef>
                          <a:spcPts val="200"/>
                        </a:spcBef>
                        <a:spcAft>
                          <a:spcPct val="0"/>
                        </a:spcAft>
                        <a:buClrTx/>
                        <a:buSzTx/>
                        <a:buFontTx/>
                        <a:buNone/>
                        <a:tabLst/>
                      </a:pPr>
                      <a:r>
                        <a:rPr kumimoji="1" lang="en-US" altLang="ja-JP" sz="700" b="1" i="0" u="none" strike="noStrike" cap="none" normalizeH="0" baseline="0" dirty="0">
                          <a:ln>
                            <a:noFill/>
                          </a:ln>
                          <a:solidFill>
                            <a:srgbClr val="1F497D"/>
                          </a:solidFill>
                          <a:effectLst/>
                          <a:latin typeface="Meiryo UI"/>
                          <a:ea typeface="Meiryo UI"/>
                          <a:cs typeface="Meiryo UI" panose="020B0604030504040204" pitchFamily="50" charset="-128"/>
                        </a:rPr>
                        <a:t>URL</a:t>
                      </a:r>
                      <a:endParaRPr kumimoji="1" lang="ja-JP" altLang="en-US" sz="700" b="1" i="0" u="none" strike="noStrike" cap="none" normalizeH="0" baseline="0" dirty="0">
                        <a:ln>
                          <a:noFill/>
                        </a:ln>
                        <a:solidFill>
                          <a:srgbClr val="1F497D"/>
                        </a:solidFill>
                        <a:effectLst/>
                        <a:latin typeface="Meiryo UI"/>
                        <a:ea typeface="Meiryo UI"/>
                        <a:cs typeface="Meiryo UI" panose="020B0604030504040204" pitchFamily="50" charset="-128"/>
                      </a:endParaRPr>
                    </a:p>
                  </a:txBody>
                  <a:tcPr marL="72001" marR="10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base" latinLnBrk="0" hangingPunct="1">
                        <a:lnSpc>
                          <a:spcPct val="100000"/>
                        </a:lnSpc>
                        <a:spcBef>
                          <a:spcPts val="200"/>
                        </a:spcBef>
                        <a:spcAft>
                          <a:spcPct val="0"/>
                        </a:spcAft>
                        <a:buClrTx/>
                        <a:buSzTx/>
                        <a:buFontTx/>
                        <a:buNone/>
                        <a:tabLst/>
                      </a:pPr>
                      <a:r>
                        <a:rPr kumimoji="1" lang="ja-JP" altLang="en-US" sz="700" b="1" i="0" u="none" strike="noStrike" cap="none" normalizeH="0" baseline="0">
                          <a:ln>
                            <a:noFill/>
                          </a:ln>
                          <a:solidFill>
                            <a:srgbClr val="1F497D"/>
                          </a:solidFill>
                          <a:effectLst/>
                          <a:latin typeface="Meiryo UI"/>
                          <a:ea typeface="Meiryo UI"/>
                          <a:cs typeface="Meiryo UI" panose="020B0604030504040204" pitchFamily="50" charset="-128"/>
                        </a:rPr>
                        <a:t>原稿内</a:t>
                      </a:r>
                      <a:r>
                        <a:rPr kumimoji="1" lang="en-US" altLang="ja-JP" sz="700" b="1" i="0" u="none" strike="noStrike" cap="none" normalizeH="0" baseline="0" dirty="0">
                          <a:ln>
                            <a:noFill/>
                          </a:ln>
                          <a:solidFill>
                            <a:srgbClr val="1F497D"/>
                          </a:solidFill>
                          <a:effectLst/>
                          <a:latin typeface="Meiryo UI"/>
                          <a:ea typeface="Meiryo UI"/>
                          <a:cs typeface="Meiryo UI" panose="020B0604030504040204" pitchFamily="50" charset="-128"/>
                        </a:rPr>
                        <a:t>URL</a:t>
                      </a:r>
                      <a:r>
                        <a:rPr kumimoji="1" lang="ja-JP" altLang="en-US" sz="700" b="1" i="0" u="none" strike="noStrike" cap="none" normalizeH="0" baseline="0">
                          <a:ln>
                            <a:noFill/>
                          </a:ln>
                          <a:solidFill>
                            <a:srgbClr val="1F497D"/>
                          </a:solidFill>
                          <a:effectLst/>
                          <a:latin typeface="Meiryo UI"/>
                          <a:ea typeface="Meiryo UI"/>
                          <a:cs typeface="Meiryo UI" panose="020B0604030504040204" pitchFamily="50" charset="-128"/>
                        </a:rPr>
                        <a:t>本数</a:t>
                      </a:r>
                    </a:p>
                  </a:txBody>
                  <a:tcPr marL="72001" marR="10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700" b="0" i="0" u="none" strike="noStrike" cap="none" normalizeH="0" baseline="0" dirty="0">
                          <a:ln>
                            <a:noFill/>
                          </a:ln>
                          <a:solidFill>
                            <a:schemeClr val="tx1"/>
                          </a:solidFill>
                          <a:effectLst/>
                          <a:latin typeface="Meiryo UI"/>
                          <a:ea typeface="Meiryo UI"/>
                          <a:cs typeface="Meiryo UI" panose="020B0604030504040204" pitchFamily="50" charset="-128"/>
                        </a:rPr>
                        <a:t>20</a:t>
                      </a:r>
                      <a:r>
                        <a:rPr kumimoji="0" lang="ja-JP" altLang="en-US" sz="700" b="0" i="0" u="none" strike="noStrike" cap="none" normalizeH="0" baseline="0">
                          <a:ln>
                            <a:noFill/>
                          </a:ln>
                          <a:solidFill>
                            <a:schemeClr val="tx1"/>
                          </a:solidFill>
                          <a:effectLst/>
                          <a:latin typeface="Meiryo UI"/>
                          <a:ea typeface="Meiryo UI"/>
                          <a:cs typeface="Meiryo UI" panose="020B0604030504040204" pitchFamily="50" charset="-128"/>
                        </a:rPr>
                        <a:t>本以内（入稿連絡書に記載されたものをリポート対象とします）</a:t>
                      </a:r>
                    </a:p>
                  </a:txBody>
                  <a:tcPr marL="108000" marR="1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145551">
                <a:tc vMerge="1">
                  <a:txBody>
                    <a:bodyPr/>
                    <a:lstStyle/>
                    <a:p>
                      <a:pPr marL="0" marR="0" lvl="0" indent="0" algn="r" defTabSz="914400" rtl="0" eaLnBrk="1" fontAlgn="base" latinLnBrk="0" hangingPunct="1">
                        <a:lnSpc>
                          <a:spcPct val="100000"/>
                        </a:lnSpc>
                        <a:spcBef>
                          <a:spcPts val="200"/>
                        </a:spcBef>
                        <a:spcAft>
                          <a:spcPct val="0"/>
                        </a:spcAft>
                        <a:buClrTx/>
                        <a:buSzTx/>
                        <a:buFontTx/>
                        <a:buNone/>
                        <a:tabLst/>
                      </a:pPr>
                      <a:endParaRPr kumimoji="1" lang="ja-JP" altLang="en-US" sz="700" b="0" i="0" u="none" strike="noStrike" cap="none" normalizeH="0" baseline="0">
                        <a:ln>
                          <a:noFill/>
                        </a:ln>
                        <a:solidFill>
                          <a:srgbClr val="0F3675"/>
                        </a:solidFill>
                        <a:effectLst/>
                        <a:latin typeface="+mn-lt"/>
                        <a:ea typeface="+mn-ea"/>
                      </a:endParaRPr>
                    </a:p>
                  </a:txBody>
                  <a:tcPr marL="72001" marR="10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base" latinLnBrk="0" hangingPunct="1">
                        <a:lnSpc>
                          <a:spcPct val="100000"/>
                        </a:lnSpc>
                        <a:spcBef>
                          <a:spcPts val="200"/>
                        </a:spcBef>
                        <a:spcAft>
                          <a:spcPct val="0"/>
                        </a:spcAft>
                        <a:buClrTx/>
                        <a:buSzTx/>
                        <a:buFontTx/>
                        <a:buNone/>
                        <a:tabLst/>
                      </a:pPr>
                      <a:r>
                        <a:rPr kumimoji="1" lang="ja-JP" altLang="en-US" sz="700" b="1" i="0" u="none" strike="noStrike" cap="none" normalizeH="0" baseline="0">
                          <a:ln>
                            <a:noFill/>
                          </a:ln>
                          <a:solidFill>
                            <a:srgbClr val="1F497D"/>
                          </a:solidFill>
                          <a:effectLst/>
                          <a:latin typeface="Meiryo UI" panose="020B0604030504040204" pitchFamily="50" charset="-128"/>
                          <a:ea typeface="Meiryo UI" panose="020B0604030504040204" pitchFamily="50" charset="-128"/>
                          <a:cs typeface="Meiryo UI" panose="020B0604030504040204" pitchFamily="50" charset="-128"/>
                        </a:rPr>
                        <a:t>リンク設定</a:t>
                      </a:r>
                    </a:p>
                  </a:txBody>
                  <a:tcPr marL="72001" marR="10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700" b="0" i="0" u="none" strike="noStrike" cap="none" normalizeH="0" baseline="0">
                          <a:ln>
                            <a:noFill/>
                          </a:ln>
                          <a:solidFill>
                            <a:schemeClr val="tx1"/>
                          </a:solidFill>
                          <a:effectLst/>
                          <a:latin typeface="Meiryo UI"/>
                          <a:ea typeface="Meiryo UI"/>
                          <a:cs typeface="Meiryo UI" panose="020B0604030504040204" pitchFamily="50" charset="-128"/>
                        </a:rPr>
                        <a:t>「</a:t>
                      </a:r>
                      <a:r>
                        <a:rPr kumimoji="0" lang="en-US" altLang="ja-JP" sz="700" b="0" i="0" u="none" strike="noStrike" cap="none" normalizeH="0" baseline="0" dirty="0">
                          <a:ln>
                            <a:noFill/>
                          </a:ln>
                          <a:solidFill>
                            <a:schemeClr val="tx1"/>
                          </a:solidFill>
                          <a:effectLst/>
                          <a:latin typeface="Meiryo UI"/>
                          <a:ea typeface="Meiryo UI"/>
                          <a:cs typeface="Meiryo UI" panose="020B0604030504040204" pitchFamily="50" charset="-128"/>
                        </a:rPr>
                        <a:t>target=“_blank”</a:t>
                      </a:r>
                      <a:r>
                        <a:rPr kumimoji="0" lang="ja-JP" altLang="en-US" sz="700" b="0" i="0" u="none" strike="noStrike" cap="none" normalizeH="0" baseline="0">
                          <a:ln>
                            <a:noFill/>
                          </a:ln>
                          <a:solidFill>
                            <a:schemeClr val="tx1"/>
                          </a:solidFill>
                          <a:effectLst/>
                          <a:latin typeface="Meiryo UI"/>
                          <a:ea typeface="Meiryo UI"/>
                          <a:cs typeface="Meiryo UI" panose="020B0604030504040204" pitchFamily="50" charset="-128"/>
                        </a:rPr>
                        <a:t>」を記述ください</a:t>
                      </a:r>
                    </a:p>
                  </a:txBody>
                  <a:tcPr marL="108000" marR="1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145551">
                <a:tc rowSpan="5">
                  <a:txBody>
                    <a:bodyPr/>
                    <a:lstStyle/>
                    <a:p>
                      <a:pPr marL="0" marR="0" lvl="0" indent="0" algn="r" defTabSz="914400" rtl="0" eaLnBrk="1" fontAlgn="base" latinLnBrk="0" hangingPunct="1">
                        <a:lnSpc>
                          <a:spcPct val="100000"/>
                        </a:lnSpc>
                        <a:spcBef>
                          <a:spcPts val="200"/>
                        </a:spcBef>
                        <a:spcAft>
                          <a:spcPct val="0"/>
                        </a:spcAft>
                        <a:buClrTx/>
                        <a:buSzTx/>
                        <a:buFontTx/>
                        <a:buNone/>
                        <a:tabLst/>
                      </a:pPr>
                      <a:r>
                        <a:rPr kumimoji="1" lang="ja-JP" altLang="en-US" sz="700" b="1" i="0" u="none" strike="noStrike" cap="none" normalizeH="0" baseline="0">
                          <a:ln>
                            <a:noFill/>
                          </a:ln>
                          <a:solidFill>
                            <a:srgbClr val="1F497D"/>
                          </a:solidFill>
                          <a:effectLst/>
                          <a:latin typeface="Meiryo UI" panose="020B0604030504040204" pitchFamily="50" charset="-128"/>
                          <a:ea typeface="Meiryo UI" panose="020B0604030504040204" pitchFamily="50" charset="-128"/>
                          <a:cs typeface="Meiryo UI" panose="020B0604030504040204" pitchFamily="50" charset="-128"/>
                        </a:rPr>
                        <a:t>禁止事項</a:t>
                      </a:r>
                    </a:p>
                  </a:txBody>
                  <a:tcPr marL="72001" marR="10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base" latinLnBrk="0" hangingPunct="1">
                        <a:lnSpc>
                          <a:spcPct val="100000"/>
                        </a:lnSpc>
                        <a:spcBef>
                          <a:spcPts val="200"/>
                        </a:spcBef>
                        <a:spcAft>
                          <a:spcPct val="0"/>
                        </a:spcAft>
                        <a:buClrTx/>
                        <a:buSzTx/>
                        <a:buFontTx/>
                        <a:buNone/>
                        <a:tabLst/>
                      </a:pPr>
                      <a:r>
                        <a:rPr kumimoji="1" lang="ja-JP" altLang="en-US" sz="700" b="1" i="0" u="none" strike="noStrike" cap="none" normalizeH="0" baseline="0">
                          <a:ln>
                            <a:noFill/>
                          </a:ln>
                          <a:solidFill>
                            <a:srgbClr val="1F497D"/>
                          </a:solidFill>
                          <a:effectLst/>
                          <a:latin typeface="Meiryo UI" panose="020B0604030504040204" pitchFamily="50" charset="-128"/>
                          <a:ea typeface="Meiryo UI" panose="020B0604030504040204" pitchFamily="50" charset="-128"/>
                          <a:cs typeface="Meiryo UI" panose="020B0604030504040204" pitchFamily="50" charset="-128"/>
                        </a:rPr>
                        <a:t>文字</a:t>
                      </a:r>
                    </a:p>
                  </a:txBody>
                  <a:tcPr marL="72001" marR="10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7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半角ｶﾅ・機種依存文字（丸囲み数字等）の使用不可</a:t>
                      </a:r>
                    </a:p>
                  </a:txBody>
                  <a:tcPr marL="108000" marR="1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145551">
                <a:tc vMerge="1">
                  <a:txBody>
                    <a:bodyPr/>
                    <a:lstStyle/>
                    <a:p>
                      <a:pPr marL="0" marR="0" lvl="0" indent="0" algn="r" defTabSz="914400" rtl="0" eaLnBrk="1" fontAlgn="base" latinLnBrk="0" hangingPunct="1">
                        <a:lnSpc>
                          <a:spcPct val="100000"/>
                        </a:lnSpc>
                        <a:spcBef>
                          <a:spcPts val="200"/>
                        </a:spcBef>
                        <a:spcAft>
                          <a:spcPct val="0"/>
                        </a:spcAft>
                        <a:buClrTx/>
                        <a:buSzTx/>
                        <a:buFontTx/>
                        <a:buNone/>
                        <a:tabLst/>
                      </a:pPr>
                      <a:endParaRPr kumimoji="1" lang="ja-JP" altLang="en-US" sz="700" b="0" i="0" u="none" strike="noStrike" cap="none" normalizeH="0" baseline="0">
                        <a:ln>
                          <a:noFill/>
                        </a:ln>
                        <a:solidFill>
                          <a:srgbClr val="0F3675"/>
                        </a:solidFill>
                        <a:effectLst/>
                        <a:latin typeface="+mn-lt"/>
                        <a:ea typeface="+mn-ea"/>
                      </a:endParaRPr>
                    </a:p>
                  </a:txBody>
                  <a:tcPr marL="72001" marR="10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base" latinLnBrk="0" hangingPunct="1">
                        <a:lnSpc>
                          <a:spcPct val="100000"/>
                        </a:lnSpc>
                        <a:spcBef>
                          <a:spcPts val="200"/>
                        </a:spcBef>
                        <a:spcAft>
                          <a:spcPct val="0"/>
                        </a:spcAft>
                        <a:buClrTx/>
                        <a:buSzTx/>
                        <a:buFontTx/>
                        <a:buNone/>
                        <a:tabLst/>
                      </a:pPr>
                      <a:r>
                        <a:rPr kumimoji="1" lang="ja-JP" altLang="en-US" sz="700" b="1" i="0" u="none" strike="noStrike" cap="none" normalizeH="0" baseline="0">
                          <a:ln>
                            <a:noFill/>
                          </a:ln>
                          <a:solidFill>
                            <a:srgbClr val="1F497D"/>
                          </a:solidFill>
                          <a:effectLst/>
                          <a:latin typeface="Meiryo UI" panose="020B0604030504040204" pitchFamily="50" charset="-128"/>
                          <a:ea typeface="Meiryo UI" panose="020B0604030504040204" pitchFamily="50" charset="-128"/>
                          <a:cs typeface="Meiryo UI" panose="020B0604030504040204" pitchFamily="50" charset="-128"/>
                        </a:rPr>
                        <a:t>外部参照タグ</a:t>
                      </a:r>
                    </a:p>
                  </a:txBody>
                  <a:tcPr marL="72001" marR="10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ja-JP" altLang="en-US" sz="7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画像以外の外部ファイル参照タグは使用不可</a:t>
                      </a:r>
                    </a:p>
                  </a:txBody>
                  <a:tcPr marL="108000" marR="1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145551">
                <a:tc vMerge="1">
                  <a:txBody>
                    <a:bodyPr/>
                    <a:lstStyle/>
                    <a:p>
                      <a:pPr marL="0" marR="0" lvl="0" indent="0" algn="r" defTabSz="914400" rtl="0" eaLnBrk="1" fontAlgn="base" latinLnBrk="0" hangingPunct="1">
                        <a:lnSpc>
                          <a:spcPct val="100000"/>
                        </a:lnSpc>
                        <a:spcBef>
                          <a:spcPts val="200"/>
                        </a:spcBef>
                        <a:spcAft>
                          <a:spcPct val="0"/>
                        </a:spcAft>
                        <a:buClrTx/>
                        <a:buSzTx/>
                        <a:buFontTx/>
                        <a:buNone/>
                        <a:tabLst/>
                      </a:pPr>
                      <a:endParaRPr kumimoji="1" lang="ja-JP" altLang="en-US" sz="700" b="0" i="0" u="none" strike="noStrike" cap="none" normalizeH="0" baseline="0">
                        <a:ln>
                          <a:noFill/>
                        </a:ln>
                        <a:solidFill>
                          <a:srgbClr val="0F3675"/>
                        </a:solidFill>
                        <a:effectLst/>
                        <a:latin typeface="+mn-lt"/>
                        <a:ea typeface="+mn-ea"/>
                      </a:endParaRPr>
                    </a:p>
                  </a:txBody>
                  <a:tcPr marL="72001" marR="10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base" latinLnBrk="0" hangingPunct="1">
                        <a:lnSpc>
                          <a:spcPct val="100000"/>
                        </a:lnSpc>
                        <a:spcBef>
                          <a:spcPts val="200"/>
                        </a:spcBef>
                        <a:spcAft>
                          <a:spcPct val="0"/>
                        </a:spcAft>
                        <a:buClrTx/>
                        <a:buSzTx/>
                        <a:buFontTx/>
                        <a:buNone/>
                        <a:tabLst/>
                      </a:pPr>
                      <a:r>
                        <a:rPr kumimoji="1" lang="ja-JP" altLang="en-US" sz="700" b="1" i="0" u="none" strike="noStrike" cap="none" normalizeH="0" baseline="0">
                          <a:ln>
                            <a:noFill/>
                          </a:ln>
                          <a:solidFill>
                            <a:srgbClr val="1F497D"/>
                          </a:solidFill>
                          <a:effectLst/>
                          <a:latin typeface="Meiryo UI" panose="020B0604030504040204" pitchFamily="50" charset="-128"/>
                          <a:ea typeface="Meiryo UI" panose="020B0604030504040204" pitchFamily="50" charset="-128"/>
                          <a:cs typeface="Meiryo UI" panose="020B0604030504040204" pitchFamily="50" charset="-128"/>
                        </a:rPr>
                        <a:t>プログラム記述タグ</a:t>
                      </a:r>
                    </a:p>
                  </a:txBody>
                  <a:tcPr marL="72001" marR="10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700" b="0" i="0" u="none" strike="noStrike" cap="none" normalizeH="0" baseline="0" dirty="0">
                          <a:ln>
                            <a:noFill/>
                          </a:ln>
                          <a:solidFill>
                            <a:schemeClr val="tx1"/>
                          </a:solidFill>
                          <a:effectLst/>
                          <a:latin typeface="Meiryo UI"/>
                          <a:ea typeface="Meiryo UI"/>
                          <a:cs typeface="Meiryo UI" panose="020B0604030504040204" pitchFamily="50" charset="-128"/>
                        </a:rPr>
                        <a:t>&lt;script&gt;&lt;java&gt;</a:t>
                      </a:r>
                      <a:r>
                        <a:rPr kumimoji="0" lang="ja-JP" altLang="en-US" sz="700" b="0" i="0" u="none" strike="noStrike" cap="none" normalizeH="0" baseline="0">
                          <a:ln>
                            <a:noFill/>
                          </a:ln>
                          <a:solidFill>
                            <a:schemeClr val="tx1"/>
                          </a:solidFill>
                          <a:effectLst/>
                          <a:latin typeface="Meiryo UI"/>
                          <a:ea typeface="Meiryo UI"/>
                          <a:cs typeface="Meiryo UI" panose="020B0604030504040204" pitchFamily="50" charset="-128"/>
                        </a:rPr>
                        <a:t>等のプログラム記述タグは使用不可</a:t>
                      </a:r>
                    </a:p>
                  </a:txBody>
                  <a:tcPr marL="108000" marR="1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145551">
                <a:tc vMerge="1">
                  <a:txBody>
                    <a:bodyPr/>
                    <a:lstStyle/>
                    <a:p>
                      <a:pPr marL="0" marR="0" lvl="0" indent="0" algn="r" defTabSz="914400" rtl="0" eaLnBrk="1" fontAlgn="base" latinLnBrk="0" hangingPunct="1">
                        <a:lnSpc>
                          <a:spcPct val="100000"/>
                        </a:lnSpc>
                        <a:spcBef>
                          <a:spcPts val="200"/>
                        </a:spcBef>
                        <a:spcAft>
                          <a:spcPct val="0"/>
                        </a:spcAft>
                        <a:buClrTx/>
                        <a:buSzTx/>
                        <a:buFontTx/>
                        <a:buNone/>
                        <a:tabLst/>
                      </a:pPr>
                      <a:endParaRPr kumimoji="1" lang="ja-JP" altLang="en-US" sz="700" b="0" i="0" u="none" strike="noStrike" cap="none" normalizeH="0" baseline="0">
                        <a:ln>
                          <a:noFill/>
                        </a:ln>
                        <a:solidFill>
                          <a:srgbClr val="0F3675"/>
                        </a:solidFill>
                        <a:effectLst/>
                        <a:latin typeface="+mn-lt"/>
                        <a:ea typeface="+mn-ea"/>
                      </a:endParaRPr>
                    </a:p>
                  </a:txBody>
                  <a:tcPr marL="72001" marR="10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base" latinLnBrk="0" hangingPunct="1">
                        <a:lnSpc>
                          <a:spcPct val="100000"/>
                        </a:lnSpc>
                        <a:spcBef>
                          <a:spcPts val="200"/>
                        </a:spcBef>
                        <a:spcAft>
                          <a:spcPct val="0"/>
                        </a:spcAft>
                        <a:buClrTx/>
                        <a:buSzTx/>
                        <a:buFontTx/>
                        <a:buNone/>
                        <a:tabLst/>
                      </a:pPr>
                      <a:r>
                        <a:rPr kumimoji="1" lang="ja-JP" altLang="en-US" sz="700" b="1" i="0" u="none" strike="noStrike" cap="none" normalizeH="0" baseline="0">
                          <a:ln>
                            <a:noFill/>
                          </a:ln>
                          <a:solidFill>
                            <a:srgbClr val="1F497D"/>
                          </a:solidFill>
                          <a:effectLst/>
                          <a:latin typeface="Meiryo UI" panose="020B0604030504040204" pitchFamily="50" charset="-128"/>
                          <a:ea typeface="Meiryo UI" panose="020B0604030504040204" pitchFamily="50" charset="-128"/>
                          <a:cs typeface="Meiryo UI" panose="020B0604030504040204" pitchFamily="50" charset="-128"/>
                        </a:rPr>
                        <a:t>ブラウザ依存タグ</a:t>
                      </a:r>
                    </a:p>
                  </a:txBody>
                  <a:tcPr marL="72001" marR="10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700" b="0" i="0" u="none" strike="noStrike" cap="none" normalizeH="0" baseline="0" dirty="0">
                          <a:ln>
                            <a:noFill/>
                          </a:ln>
                          <a:solidFill>
                            <a:schemeClr val="tx1"/>
                          </a:solidFill>
                          <a:effectLst/>
                          <a:latin typeface="Meiryo UI"/>
                          <a:ea typeface="Meiryo UI"/>
                          <a:cs typeface="Meiryo UI" panose="020B0604030504040204" pitchFamily="50" charset="-128"/>
                        </a:rPr>
                        <a:t>&lt;map&gt;&lt;blink&gt;&lt;marquee&gt;</a:t>
                      </a:r>
                      <a:r>
                        <a:rPr kumimoji="0" lang="ja-JP" altLang="en-US" sz="700" b="0" i="0" u="none" strike="noStrike" cap="none" normalizeH="0" baseline="0">
                          <a:ln>
                            <a:noFill/>
                          </a:ln>
                          <a:solidFill>
                            <a:schemeClr val="tx1"/>
                          </a:solidFill>
                          <a:effectLst/>
                          <a:latin typeface="Meiryo UI"/>
                          <a:ea typeface="Meiryo UI"/>
                          <a:cs typeface="Meiryo UI" panose="020B0604030504040204" pitchFamily="50" charset="-128"/>
                        </a:rPr>
                        <a:t>等のブラウザ及びメーラー依存タグは使用不可</a:t>
                      </a:r>
                    </a:p>
                  </a:txBody>
                  <a:tcPr marL="108000" marR="1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242186">
                <a:tc vMerge="1">
                  <a:txBody>
                    <a:bodyPr/>
                    <a:lstStyle/>
                    <a:p>
                      <a:pPr marL="0" marR="0" lvl="0" indent="0" algn="r" defTabSz="914400" rtl="0" eaLnBrk="1" fontAlgn="base" latinLnBrk="0" hangingPunct="1">
                        <a:lnSpc>
                          <a:spcPct val="100000"/>
                        </a:lnSpc>
                        <a:spcBef>
                          <a:spcPts val="200"/>
                        </a:spcBef>
                        <a:spcAft>
                          <a:spcPct val="0"/>
                        </a:spcAft>
                        <a:buClrTx/>
                        <a:buSzTx/>
                        <a:buFontTx/>
                        <a:buNone/>
                        <a:tabLst/>
                      </a:pPr>
                      <a:endParaRPr kumimoji="1" lang="ja-JP" altLang="en-US" sz="700" b="0" i="0" u="none" strike="noStrike" cap="none" normalizeH="0" baseline="0">
                        <a:ln>
                          <a:noFill/>
                        </a:ln>
                        <a:solidFill>
                          <a:srgbClr val="0F3675"/>
                        </a:solidFill>
                        <a:effectLst/>
                        <a:latin typeface="+mn-lt"/>
                        <a:ea typeface="+mn-ea"/>
                      </a:endParaRPr>
                    </a:p>
                  </a:txBody>
                  <a:tcPr marL="72001" marR="10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base" latinLnBrk="0" hangingPunct="1">
                        <a:lnSpc>
                          <a:spcPct val="100000"/>
                        </a:lnSpc>
                        <a:spcBef>
                          <a:spcPts val="200"/>
                        </a:spcBef>
                        <a:spcAft>
                          <a:spcPct val="0"/>
                        </a:spcAft>
                        <a:buClrTx/>
                        <a:buSzTx/>
                        <a:buFontTx/>
                        <a:buNone/>
                        <a:tabLst/>
                      </a:pPr>
                      <a:r>
                        <a:rPr kumimoji="1" lang="ja-JP" altLang="en-US" sz="700" b="1" i="0" u="none" strike="noStrike" cap="none" normalizeH="0" baseline="0">
                          <a:ln>
                            <a:noFill/>
                          </a:ln>
                          <a:solidFill>
                            <a:srgbClr val="1F497D"/>
                          </a:solidFill>
                          <a:effectLst/>
                          <a:latin typeface="Meiryo UI" panose="020B0604030504040204" pitchFamily="50" charset="-128"/>
                          <a:ea typeface="Meiryo UI" panose="020B0604030504040204" pitchFamily="50" charset="-128"/>
                          <a:cs typeface="Meiryo UI" panose="020B0604030504040204" pitchFamily="50" charset="-128"/>
                        </a:rPr>
                        <a:t>ユーザー入力タグ</a:t>
                      </a:r>
                    </a:p>
                  </a:txBody>
                  <a:tcPr marL="72001" marR="10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ts val="200"/>
                        </a:spcBef>
                        <a:spcAft>
                          <a:spcPct val="0"/>
                        </a:spcAft>
                        <a:buClrTx/>
                        <a:buSzTx/>
                        <a:buFontTx/>
                        <a:buNone/>
                        <a:tabLst/>
                      </a:pPr>
                      <a:r>
                        <a:rPr kumimoji="0" lang="en-US" altLang="ja-JP" sz="7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&lt;form&gt;&lt;input&gt;&lt;select&gt;&lt;option&gt;&lt;button&gt;&lt;</a:t>
                      </a:r>
                      <a:r>
                        <a:rPr kumimoji="0" lang="en-US" altLang="ja-JP" sz="700"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textarea</a:t>
                      </a:r>
                      <a:r>
                        <a:rPr kumimoji="0" lang="en-US" altLang="ja-JP" sz="7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&gt;</a:t>
                      </a:r>
                      <a:r>
                        <a:rPr kumimoji="0" lang="ja-JP" altLang="en-US" sz="7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等のユーザー入力タグは使用不可</a:t>
                      </a:r>
                      <a:endParaRPr kumimoji="0" lang="en-US" altLang="ja-JP" sz="7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8000" marT="36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bl>
          </a:graphicData>
        </a:graphic>
      </p:graphicFrame>
      <p:sp>
        <p:nvSpPr>
          <p:cNvPr id="16" name="正方形/長方形 15"/>
          <p:cNvSpPr/>
          <p:nvPr/>
        </p:nvSpPr>
        <p:spPr>
          <a:xfrm>
            <a:off x="182807" y="886221"/>
            <a:ext cx="990643" cy="220573"/>
          </a:xfrm>
          <a:prstGeom prst="rect">
            <a:avLst/>
          </a:prstGeom>
          <a:noFill/>
        </p:spPr>
        <p:txBody>
          <a:bodyPr wrap="square">
            <a:spAutoFit/>
          </a:bodyPr>
          <a:lstStyle/>
          <a:p>
            <a:pPr>
              <a:lnSpc>
                <a:spcPts val="1000"/>
              </a:lnSpc>
            </a:pPr>
            <a:r>
              <a:rPr lang="en-US" altLang="ja-JP" sz="1000" b="1" dirty="0">
                <a:solidFill>
                  <a:srgbClr val="00253C"/>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a:solidFill>
                  <a:srgbClr val="00253C"/>
                </a:solidFill>
                <a:latin typeface="Meiryo UI" panose="020B0604030504040204" pitchFamily="50" charset="-128"/>
                <a:ea typeface="Meiryo UI" panose="020B0604030504040204" pitchFamily="50" charset="-128"/>
                <a:cs typeface="Meiryo UI" panose="020B0604030504040204" pitchFamily="50" charset="-128"/>
              </a:rPr>
              <a:t>入稿規定</a:t>
            </a:r>
            <a:r>
              <a:rPr lang="en-US" altLang="ja-JP" sz="1000" b="1" dirty="0">
                <a:solidFill>
                  <a:srgbClr val="00253C"/>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b="1" kern="900" spc="50" dirty="0">
              <a:solidFill>
                <a:srgbClr val="00253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178685" y="1647129"/>
            <a:ext cx="3495391" cy="220573"/>
          </a:xfrm>
          <a:prstGeom prst="rect">
            <a:avLst/>
          </a:prstGeom>
          <a:noFill/>
        </p:spPr>
        <p:txBody>
          <a:bodyPr wrap="square">
            <a:spAutoFit/>
          </a:bodyPr>
          <a:lstStyle/>
          <a:p>
            <a:pPr>
              <a:lnSpc>
                <a:spcPts val="1000"/>
              </a:lnSpc>
            </a:pPr>
            <a:r>
              <a:rPr lang="en-US" altLang="ja-JP" sz="1000" b="1" dirty="0">
                <a:solidFill>
                  <a:srgbClr val="00253C"/>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a:solidFill>
                  <a:srgbClr val="00253C"/>
                </a:solidFill>
                <a:latin typeface="Meiryo UI" panose="020B0604030504040204" pitchFamily="50" charset="-128"/>
                <a:ea typeface="Meiryo UI" panose="020B0604030504040204" pitchFamily="50" charset="-128"/>
                <a:cs typeface="Meiryo UI" panose="020B0604030504040204" pitchFamily="50" charset="-128"/>
              </a:rPr>
              <a:t>原稿仕様</a:t>
            </a:r>
            <a:r>
              <a:rPr lang="en-US" altLang="ja-JP" sz="1000" b="1" dirty="0">
                <a:solidFill>
                  <a:srgbClr val="00253C"/>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srgbClr val="00253C"/>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1">
                <a:solidFill>
                  <a:srgbClr val="C00000"/>
                </a:solidFill>
                <a:latin typeface="Meiryo UI" panose="020B0604030504040204" pitchFamily="50" charset="-128"/>
                <a:ea typeface="Meiryo UI" panose="020B0604030504040204" pitchFamily="50" charset="-128"/>
                <a:cs typeface="Meiryo UI" panose="020B0604030504040204" pitchFamily="50" charset="-128"/>
              </a:rPr>
              <a:t>入稿前に複数メーラーでの表示確認をお願いいたします</a:t>
            </a:r>
          </a:p>
        </p:txBody>
      </p:sp>
      <p:graphicFrame>
        <p:nvGraphicFramePr>
          <p:cNvPr id="25" name="表 24"/>
          <p:cNvGraphicFramePr>
            <a:graphicFrameLocks noGrp="1"/>
          </p:cNvGraphicFramePr>
          <p:nvPr/>
        </p:nvGraphicFramePr>
        <p:xfrm>
          <a:off x="368602" y="6242598"/>
          <a:ext cx="4673181" cy="198120"/>
        </p:xfrm>
        <a:graphic>
          <a:graphicData uri="http://schemas.openxmlformats.org/drawingml/2006/table">
            <a:tbl>
              <a:tblPr firstRow="1" bandRow="1">
                <a:tableStyleId>{5940675A-B579-460E-94D1-54222C63F5DA}</a:tableStyleId>
              </a:tblPr>
              <a:tblGrid>
                <a:gridCol w="942960">
                  <a:extLst>
                    <a:ext uri="{9D8B030D-6E8A-4147-A177-3AD203B41FA5}">
                      <a16:colId xmlns:a16="http://schemas.microsoft.com/office/drawing/2014/main" val="20000"/>
                    </a:ext>
                  </a:extLst>
                </a:gridCol>
                <a:gridCol w="1565114">
                  <a:extLst>
                    <a:ext uri="{9D8B030D-6E8A-4147-A177-3AD203B41FA5}">
                      <a16:colId xmlns:a16="http://schemas.microsoft.com/office/drawing/2014/main" val="20001"/>
                    </a:ext>
                  </a:extLst>
                </a:gridCol>
                <a:gridCol w="728438">
                  <a:extLst>
                    <a:ext uri="{9D8B030D-6E8A-4147-A177-3AD203B41FA5}">
                      <a16:colId xmlns:a16="http://schemas.microsoft.com/office/drawing/2014/main" val="20002"/>
                    </a:ext>
                  </a:extLst>
                </a:gridCol>
                <a:gridCol w="1436669">
                  <a:extLst>
                    <a:ext uri="{9D8B030D-6E8A-4147-A177-3AD203B41FA5}">
                      <a16:colId xmlns:a16="http://schemas.microsoft.com/office/drawing/2014/main" val="20003"/>
                    </a:ext>
                  </a:extLst>
                </a:gridCol>
              </a:tblGrid>
              <a:tr h="171367">
                <a:tc>
                  <a:txBody>
                    <a:bodyPr/>
                    <a:lstStyle/>
                    <a:p>
                      <a:r>
                        <a:rPr kumimoji="1" lang="ja-JP" altLang="en-US" sz="700" b="1">
                          <a:solidFill>
                            <a:schemeClr val="tx2"/>
                          </a:solidFill>
                          <a:latin typeface="Meiryo UI" panose="020B0604030504040204" pitchFamily="50" charset="-128"/>
                          <a:ea typeface="Meiryo UI" panose="020B0604030504040204" pitchFamily="50" charset="-128"/>
                          <a:cs typeface="Meiryo UI" panose="020B0604030504040204" pitchFamily="50" charset="-128"/>
                        </a:rPr>
                        <a:t>メールリポート</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1">
                        <a:lumMod val="20000"/>
                        <a:lumOff val="80000"/>
                      </a:schemeClr>
                    </a:solidFill>
                  </a:tcPr>
                </a:tc>
                <a:tc>
                  <a:txBody>
                    <a:bodyPr/>
                    <a:lstStyle/>
                    <a:p>
                      <a:r>
                        <a:rPr kumimoji="1" lang="ja-JP" altLang="en-US" sz="700">
                          <a:latin typeface="Meiryo UI"/>
                          <a:ea typeface="Meiryo UI"/>
                          <a:cs typeface="Meiryo UI" panose="020B0604030504040204" pitchFamily="50" charset="-128"/>
                        </a:rPr>
                        <a:t>配信数、開封率、</a:t>
                      </a:r>
                      <a:r>
                        <a:rPr kumimoji="1" lang="en-US" altLang="ja-JP" sz="700" dirty="0">
                          <a:latin typeface="Meiryo UI"/>
                          <a:ea typeface="Meiryo UI"/>
                          <a:cs typeface="Meiryo UI" panose="020B0604030504040204" pitchFamily="50" charset="-128"/>
                        </a:rPr>
                        <a:t>URL</a:t>
                      </a:r>
                      <a:r>
                        <a:rPr kumimoji="1" lang="ja-JP" altLang="en-US" sz="700">
                          <a:latin typeface="Meiryo UI"/>
                          <a:ea typeface="Meiryo UI"/>
                          <a:cs typeface="Meiryo UI" panose="020B0604030504040204" pitchFamily="50" charset="-128"/>
                        </a:rPr>
                        <a:t>別クリック率</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tc>
                  <a:txBody>
                    <a:bodyPr/>
                    <a:lstStyle/>
                    <a:p>
                      <a:r>
                        <a:rPr kumimoji="1" lang="ja-JP" altLang="en-US" sz="700" b="1">
                          <a:solidFill>
                            <a:srgbClr val="1F497D"/>
                          </a:solidFill>
                          <a:latin typeface="Meiryo UI" panose="020B0604030504040204" pitchFamily="50" charset="-128"/>
                          <a:ea typeface="Meiryo UI" panose="020B0604030504040204" pitchFamily="50" charset="-128"/>
                          <a:cs typeface="Meiryo UI" panose="020B0604030504040204" pitchFamily="50" charset="-128"/>
                        </a:rPr>
                        <a:t>計測期間</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accent1">
                        <a:lumMod val="20000"/>
                        <a:lumOff val="80000"/>
                      </a:schemeClr>
                    </a:solidFill>
                  </a:tcPr>
                </a:tc>
                <a:tc>
                  <a:txBody>
                    <a:bodyPr/>
                    <a:lstStyle/>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配信日を含む</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日間</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E5780"/>
                      </a:solidFill>
                      <a:prstDash val="solid"/>
                      <a:round/>
                      <a:headEnd type="none" w="med" len="med"/>
                      <a:tailEnd type="none" w="med" len="med"/>
                    </a:lnT>
                    <a:lnB w="12700" cap="flat" cmpd="sng" algn="ctr">
                      <a:solidFill>
                        <a:srgbClr val="1E578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26" name="正方形/長方形 25"/>
          <p:cNvSpPr/>
          <p:nvPr/>
        </p:nvSpPr>
        <p:spPr>
          <a:xfrm>
            <a:off x="200550" y="6022704"/>
            <a:ext cx="990643" cy="220573"/>
          </a:xfrm>
          <a:prstGeom prst="rect">
            <a:avLst/>
          </a:prstGeom>
          <a:noFill/>
        </p:spPr>
        <p:txBody>
          <a:bodyPr wrap="square">
            <a:spAutoFit/>
          </a:bodyPr>
          <a:lstStyle/>
          <a:p>
            <a:pPr>
              <a:lnSpc>
                <a:spcPts val="1000"/>
              </a:lnSpc>
            </a:pPr>
            <a:r>
              <a:rPr lang="en-US" altLang="ja-JP" sz="1000" b="1" dirty="0">
                <a:solidFill>
                  <a:srgbClr val="00253C"/>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a:solidFill>
                  <a:srgbClr val="00253C"/>
                </a:solidFill>
                <a:latin typeface="Meiryo UI" panose="020B0604030504040204" pitchFamily="50" charset="-128"/>
                <a:ea typeface="Meiryo UI" panose="020B0604030504040204" pitchFamily="50" charset="-128"/>
                <a:cs typeface="Meiryo UI" panose="020B0604030504040204" pitchFamily="50" charset="-128"/>
              </a:rPr>
              <a:t>リポート仕様</a:t>
            </a:r>
            <a:r>
              <a:rPr lang="en-US" altLang="ja-JP" sz="1000" b="1" dirty="0">
                <a:solidFill>
                  <a:srgbClr val="00253C"/>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b="1" kern="900" spc="50" dirty="0">
              <a:solidFill>
                <a:srgbClr val="00253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id="{91470225-23E0-4DBC-A315-A9025318E1C3}"/>
              </a:ext>
            </a:extLst>
          </p:cNvPr>
          <p:cNvSpPr txBox="1"/>
          <p:nvPr/>
        </p:nvSpPr>
        <p:spPr>
          <a:xfrm>
            <a:off x="5207617" y="3540800"/>
            <a:ext cx="4366662" cy="553998"/>
          </a:xfrm>
          <a:prstGeom prst="rect">
            <a:avLst/>
          </a:prstGeom>
          <a:noFill/>
        </p:spPr>
        <p:txBody>
          <a:bodyPr wrap="square" rtlCol="0">
            <a:spAutoFit/>
          </a:bodyPr>
          <a:lstStyle/>
          <a:p>
            <a:r>
              <a:rPr kumimoji="1" lang="en-US" altLang="ja-JP"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詳細は日経マーケティングポータルの以下をご参照ください。</a:t>
            </a:r>
            <a:endParaRPr lang="en-US" altLang="ja-JP"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en-US" altLang="ja-JP" sz="1000" dirty="0"/>
              <a:t>https://marketing.nikkei.co.jp/media/web/file/HTMLmail_guideline_responsive_20201223.pdf</a:t>
            </a:r>
          </a:p>
        </p:txBody>
      </p:sp>
      <p:pic>
        <p:nvPicPr>
          <p:cNvPr id="19" name="図 18">
            <a:extLst>
              <a:ext uri="{FF2B5EF4-FFF2-40B4-BE49-F238E27FC236}">
                <a16:creationId xmlns:a16="http://schemas.microsoft.com/office/drawing/2014/main" id="{89022B92-C886-455D-B74E-1075D57B103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50602" y="1137128"/>
            <a:ext cx="4234094" cy="392396"/>
          </a:xfrm>
          <a:prstGeom prst="rect">
            <a:avLst/>
          </a:prstGeom>
        </p:spPr>
      </p:pic>
      <p:pic>
        <p:nvPicPr>
          <p:cNvPr id="24" name="図 23">
            <a:extLst>
              <a:ext uri="{FF2B5EF4-FFF2-40B4-BE49-F238E27FC236}">
                <a16:creationId xmlns:a16="http://schemas.microsoft.com/office/drawing/2014/main" id="{41C7A06F-A078-4954-976E-0A698EC869A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01444" y="1573856"/>
            <a:ext cx="4293000" cy="406341"/>
          </a:xfrm>
          <a:prstGeom prst="rect">
            <a:avLst/>
          </a:prstGeom>
        </p:spPr>
      </p:pic>
      <p:pic>
        <p:nvPicPr>
          <p:cNvPr id="27" name="図 26">
            <a:extLst>
              <a:ext uri="{FF2B5EF4-FFF2-40B4-BE49-F238E27FC236}">
                <a16:creationId xmlns:a16="http://schemas.microsoft.com/office/drawing/2014/main" id="{BB0FE691-BF63-4FB2-885E-60E5E5F819D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01446" y="1994033"/>
            <a:ext cx="4292999" cy="365225"/>
          </a:xfrm>
          <a:prstGeom prst="rect">
            <a:avLst/>
          </a:prstGeom>
        </p:spPr>
      </p:pic>
      <p:pic>
        <p:nvPicPr>
          <p:cNvPr id="4" name="図 3">
            <a:extLst>
              <a:ext uri="{FF2B5EF4-FFF2-40B4-BE49-F238E27FC236}">
                <a16:creationId xmlns:a16="http://schemas.microsoft.com/office/drawing/2014/main" id="{1102D87B-9FC0-4A84-83F2-CC56FA98B9B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295359" y="2727921"/>
            <a:ext cx="4246042" cy="647262"/>
          </a:xfrm>
          <a:prstGeom prst="rect">
            <a:avLst/>
          </a:prstGeom>
        </p:spPr>
      </p:pic>
      <p:sp>
        <p:nvSpPr>
          <p:cNvPr id="20" name="Text Box 16">
            <a:extLst>
              <a:ext uri="{FF2B5EF4-FFF2-40B4-BE49-F238E27FC236}">
                <a16:creationId xmlns:a16="http://schemas.microsoft.com/office/drawing/2014/main" id="{F48BECAC-FEC6-4706-A55F-261343AB4151}"/>
              </a:ext>
            </a:extLst>
          </p:cNvPr>
          <p:cNvSpPr txBox="1">
            <a:spLocks noChangeArrowheads="1"/>
          </p:cNvSpPr>
          <p:nvPr/>
        </p:nvSpPr>
        <p:spPr bwMode="auto">
          <a:xfrm>
            <a:off x="9043263" y="6352051"/>
            <a:ext cx="862737"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2021.3.18</a:t>
            </a:r>
            <a:r>
              <a:rPr kumimoji="0" lang="ja-JP" altLang="en-US" sz="800" dirty="0">
                <a:solidFill>
                  <a:srgbClr val="C00000"/>
                </a:solidFill>
                <a:latin typeface="Century Gothic"/>
                <a:ea typeface="HGPｺﾞｼｯｸM"/>
              </a:rPr>
              <a:t>更新</a:t>
            </a:r>
          </a:p>
        </p:txBody>
      </p:sp>
    </p:spTree>
    <p:extLst>
      <p:ext uri="{BB962C8B-B14F-4D97-AF65-F5344CB8AC3E}">
        <p14:creationId xmlns:p14="http://schemas.microsoft.com/office/powerpoint/2010/main" val="39904695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日経電子版</a:t>
            </a:r>
            <a:r>
              <a:rPr lang="ja-JP" altLang="en-US" dirty="0"/>
              <a:t>・</a:t>
            </a:r>
            <a:r>
              <a:rPr lang="en-US" altLang="ja-JP" dirty="0"/>
              <a:t>NIKKEI STYLE </a:t>
            </a:r>
            <a:r>
              <a:rPr kumimoji="1" lang="ja-JP" altLang="en-US" dirty="0"/>
              <a:t>の健全性</a:t>
            </a:r>
          </a:p>
        </p:txBody>
      </p:sp>
      <p:sp>
        <p:nvSpPr>
          <p:cNvPr id="28" name="テキスト ボックス 27">
            <a:extLst>
              <a:ext uri="{FF2B5EF4-FFF2-40B4-BE49-F238E27FC236}">
                <a16:creationId xmlns:a16="http://schemas.microsoft.com/office/drawing/2014/main" id="{6D5BE474-A137-4CDB-B076-D41B0982DB74}"/>
              </a:ext>
            </a:extLst>
          </p:cNvPr>
          <p:cNvSpPr txBox="1"/>
          <p:nvPr/>
        </p:nvSpPr>
        <p:spPr>
          <a:xfrm>
            <a:off x="5511837" y="1778662"/>
            <a:ext cx="4143759" cy="292388"/>
          </a:xfrm>
          <a:prstGeom prst="rect">
            <a:avLst/>
          </a:prstGeom>
          <a:noFill/>
        </p:spPr>
        <p:txBody>
          <a:bodyPr wrap="square" rtlCol="0">
            <a:spAutoFit/>
          </a:bodyPr>
          <a:lstStyle/>
          <a:p>
            <a:pPr algn="r" defTabSz="844083"/>
            <a:r>
              <a:rPr lang="en-US" altLang="ja-JP" sz="650" dirty="0">
                <a:solidFill>
                  <a:prstClr val="black"/>
                </a:solidFill>
                <a:latin typeface="Meiryo UI" panose="020B0604030504040204" pitchFamily="50" charset="-128"/>
                <a:ea typeface="Meiryo UI" panose="020B0604030504040204" pitchFamily="50" charset="-128"/>
              </a:rPr>
              <a:t>2021</a:t>
            </a:r>
            <a:r>
              <a:rPr lang="ja-JP" altLang="en-US" sz="650" dirty="0">
                <a:solidFill>
                  <a:prstClr val="black"/>
                </a:solidFill>
                <a:latin typeface="Meiryo UI" panose="020B0604030504040204" pitchFamily="50" charset="-128"/>
                <a:ea typeface="Meiryo UI" panose="020B0604030504040204" pitchFamily="50" charset="-128"/>
              </a:rPr>
              <a:t>年</a:t>
            </a:r>
            <a:r>
              <a:rPr lang="en-US" altLang="ja-JP" sz="650" dirty="0">
                <a:solidFill>
                  <a:prstClr val="black"/>
                </a:solidFill>
                <a:latin typeface="Meiryo UI" panose="020B0604030504040204" pitchFamily="50" charset="-128"/>
                <a:ea typeface="Meiryo UI" panose="020B0604030504040204" pitchFamily="50" charset="-128"/>
              </a:rPr>
              <a:t>1</a:t>
            </a:r>
            <a:r>
              <a:rPr lang="ja-JP" altLang="en-US" sz="650" dirty="0">
                <a:solidFill>
                  <a:prstClr val="black"/>
                </a:solidFill>
                <a:latin typeface="Meiryo UI" panose="020B0604030504040204" pitchFamily="50" charset="-128"/>
                <a:ea typeface="Meiryo UI" panose="020B0604030504040204" pitchFamily="50" charset="-128"/>
              </a:rPr>
              <a:t>月　デスクトップ ディスプレー</a:t>
            </a:r>
            <a:r>
              <a:rPr lang="en-US" altLang="ja-JP" sz="650" dirty="0">
                <a:solidFill>
                  <a:prstClr val="black"/>
                </a:solidFill>
                <a:latin typeface="Meiryo UI" panose="020B0604030504040204" pitchFamily="50" charset="-128"/>
                <a:ea typeface="Meiryo UI" panose="020B0604030504040204" pitchFamily="50" charset="-128"/>
              </a:rPr>
              <a:t> </a:t>
            </a:r>
            <a:r>
              <a:rPr lang="ja-JP" altLang="en-US" sz="650" dirty="0">
                <a:solidFill>
                  <a:prstClr val="black"/>
                </a:solidFill>
                <a:latin typeface="Meiryo UI" panose="020B0604030504040204" pitchFamily="50" charset="-128"/>
                <a:ea typeface="Meiryo UI" panose="020B0604030504040204" pitchFamily="50" charset="-128"/>
              </a:rPr>
              <a:t>調査実績（</a:t>
            </a:r>
            <a:r>
              <a:rPr lang="en-US" altLang="ja-JP" sz="650" dirty="0">
                <a:solidFill>
                  <a:prstClr val="black"/>
                </a:solidFill>
                <a:latin typeface="Meiryo UI" panose="020B0604030504040204" pitchFamily="50" charset="-128"/>
                <a:ea typeface="Meiryo UI" panose="020B0604030504040204" pitchFamily="50" charset="-128"/>
              </a:rPr>
              <a:t>Integral Ad Science</a:t>
            </a:r>
            <a:r>
              <a:rPr lang="ja-JP" altLang="en-US" sz="650" dirty="0">
                <a:solidFill>
                  <a:prstClr val="black"/>
                </a:solidFill>
                <a:latin typeface="Meiryo UI" panose="020B0604030504040204" pitchFamily="50" charset="-128"/>
                <a:ea typeface="Meiryo UI" panose="020B0604030504040204" pitchFamily="50" charset="-128"/>
              </a:rPr>
              <a:t>計測）</a:t>
            </a:r>
            <a:endParaRPr lang="en-US" altLang="ja-JP" sz="650" dirty="0">
              <a:solidFill>
                <a:prstClr val="black"/>
              </a:solidFill>
              <a:latin typeface="Meiryo UI" panose="020B0604030504040204" pitchFamily="50" charset="-128"/>
              <a:ea typeface="Meiryo UI" panose="020B0604030504040204" pitchFamily="50" charset="-128"/>
            </a:endParaRPr>
          </a:p>
          <a:p>
            <a:pPr algn="r" defTabSz="844083"/>
            <a:r>
              <a:rPr lang="ja-JP" altLang="en-US" sz="650" dirty="0">
                <a:solidFill>
                  <a:prstClr val="black"/>
                </a:solidFill>
                <a:latin typeface="Meiryo UI" panose="020B0604030504040204" pitchFamily="50" charset="-128"/>
                <a:ea typeface="Meiryo UI" panose="020B0604030504040204" pitchFamily="50" charset="-128"/>
              </a:rPr>
              <a:t>メディア クオリティ レポート </a:t>
            </a:r>
            <a:r>
              <a:rPr lang="en-US" altLang="ja-JP" sz="650" dirty="0">
                <a:solidFill>
                  <a:prstClr val="black"/>
                </a:solidFill>
                <a:latin typeface="Meiryo UI" panose="020B0604030504040204" pitchFamily="50" charset="-128"/>
                <a:ea typeface="Meiryo UI" panose="020B0604030504040204" pitchFamily="50" charset="-128"/>
              </a:rPr>
              <a:t>2020</a:t>
            </a:r>
            <a:r>
              <a:rPr lang="ja-JP" altLang="en-US" sz="650" dirty="0">
                <a:solidFill>
                  <a:prstClr val="black"/>
                </a:solidFill>
                <a:latin typeface="Meiryo UI" panose="020B0604030504040204" pitchFamily="50" charset="-128"/>
                <a:ea typeface="Meiryo UI" panose="020B0604030504040204" pitchFamily="50" charset="-128"/>
              </a:rPr>
              <a:t>年下半期（</a:t>
            </a:r>
            <a:r>
              <a:rPr lang="en-US" altLang="ja-JP" sz="650" dirty="0">
                <a:solidFill>
                  <a:prstClr val="black"/>
                </a:solidFill>
                <a:latin typeface="Meiryo UI" panose="020B0604030504040204" pitchFamily="50" charset="-128"/>
                <a:ea typeface="Meiryo UI" panose="020B0604030504040204" pitchFamily="50" charset="-128"/>
              </a:rPr>
              <a:t>Integral Ad Science</a:t>
            </a:r>
            <a:r>
              <a:rPr lang="ja-JP" altLang="en-US" sz="650" dirty="0">
                <a:solidFill>
                  <a:prstClr val="black"/>
                </a:solidFill>
                <a:latin typeface="Meiryo UI" panose="020B0604030504040204" pitchFamily="50" charset="-128"/>
                <a:ea typeface="Meiryo UI" panose="020B0604030504040204" pitchFamily="50" charset="-128"/>
              </a:rPr>
              <a:t>）</a:t>
            </a:r>
            <a:endParaRPr lang="en-US" altLang="ja-JP" sz="650" dirty="0">
              <a:solidFill>
                <a:prstClr val="black"/>
              </a:solidFill>
              <a:latin typeface="Meiryo UI" panose="020B0604030504040204" pitchFamily="50" charset="-128"/>
              <a:ea typeface="Meiryo UI" panose="020B0604030504040204" pitchFamily="50" charset="-128"/>
            </a:endParaRPr>
          </a:p>
        </p:txBody>
      </p:sp>
      <p:graphicFrame>
        <p:nvGraphicFramePr>
          <p:cNvPr id="77" name="グラフ 76">
            <a:extLst>
              <a:ext uri="{FF2B5EF4-FFF2-40B4-BE49-F238E27FC236}">
                <a16:creationId xmlns:a16="http://schemas.microsoft.com/office/drawing/2014/main" id="{32A997A0-45ED-4CFD-9586-D9775892E0A4}"/>
              </a:ext>
            </a:extLst>
          </p:cNvPr>
          <p:cNvGraphicFramePr>
            <a:graphicFrameLocks/>
          </p:cNvGraphicFramePr>
          <p:nvPr/>
        </p:nvGraphicFramePr>
        <p:xfrm>
          <a:off x="1344687" y="2281029"/>
          <a:ext cx="7244647" cy="1365725"/>
        </p:xfrm>
        <a:graphic>
          <a:graphicData uri="http://schemas.openxmlformats.org/drawingml/2006/chart">
            <c:chart xmlns:c="http://schemas.openxmlformats.org/drawingml/2006/chart" xmlns:r="http://schemas.openxmlformats.org/officeDocument/2006/relationships" r:id="rId3"/>
          </a:graphicData>
        </a:graphic>
      </p:graphicFrame>
      <p:sp>
        <p:nvSpPr>
          <p:cNvPr id="81" name="タイトル 1">
            <a:extLst>
              <a:ext uri="{FF2B5EF4-FFF2-40B4-BE49-F238E27FC236}">
                <a16:creationId xmlns:a16="http://schemas.microsoft.com/office/drawing/2014/main" id="{68E16F52-E3FA-4B18-ABB3-B948B66357B2}"/>
              </a:ext>
            </a:extLst>
          </p:cNvPr>
          <p:cNvSpPr txBox="1">
            <a:spLocks/>
          </p:cNvSpPr>
          <p:nvPr/>
        </p:nvSpPr>
        <p:spPr bwMode="white">
          <a:xfrm>
            <a:off x="397332" y="233818"/>
            <a:ext cx="7905750" cy="460148"/>
          </a:xfrm>
          <a:prstGeom prst="rect">
            <a:avLst/>
          </a:prstGeom>
        </p:spPr>
        <p:txBody>
          <a:bodyPr/>
          <a:lstStyle>
            <a:lvl1pPr algn="l" defTabSz="914400" rtl="0" eaLnBrk="1" latinLnBrk="0" hangingPunct="1">
              <a:spcBef>
                <a:spcPct val="0"/>
              </a:spcBef>
              <a:buNone/>
              <a:defRPr kumimoji="1" sz="1900" b="1"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a:t>日経電子版・</a:t>
            </a:r>
            <a:r>
              <a:rPr lang="en-US" altLang="ja-JP" dirty="0"/>
              <a:t>NIKKEI STYLE </a:t>
            </a:r>
            <a:r>
              <a:rPr lang="ja-JP" altLang="en-US"/>
              <a:t>の健全性</a:t>
            </a:r>
          </a:p>
        </p:txBody>
      </p:sp>
      <p:sp>
        <p:nvSpPr>
          <p:cNvPr id="92" name="テキスト ボックス 91">
            <a:extLst>
              <a:ext uri="{FF2B5EF4-FFF2-40B4-BE49-F238E27FC236}">
                <a16:creationId xmlns:a16="http://schemas.microsoft.com/office/drawing/2014/main" id="{DEC69826-DA9C-4954-A390-E146AA522F9A}"/>
              </a:ext>
            </a:extLst>
          </p:cNvPr>
          <p:cNvSpPr txBox="1"/>
          <p:nvPr/>
        </p:nvSpPr>
        <p:spPr>
          <a:xfrm>
            <a:off x="588814" y="6098300"/>
            <a:ext cx="3092126" cy="191719"/>
          </a:xfrm>
          <a:prstGeom prst="rect">
            <a:avLst/>
          </a:prstGeom>
          <a:noFill/>
        </p:spPr>
        <p:txBody>
          <a:bodyPr wrap="square" rtlCol="0">
            <a:spAutoFit/>
          </a:bodyPr>
          <a:lstStyle/>
          <a:p>
            <a:pPr defTabSz="844083"/>
            <a:r>
              <a:rPr lang="en-US" altLang="ja-JP" sz="650" dirty="0">
                <a:solidFill>
                  <a:prstClr val="black"/>
                </a:solidFill>
                <a:latin typeface="Meiryo UI" panose="020B0604030504040204" pitchFamily="50" charset="-128"/>
                <a:ea typeface="Meiryo UI" panose="020B0604030504040204" pitchFamily="50" charset="-128"/>
              </a:rPr>
              <a:t>*2 Bot</a:t>
            </a:r>
            <a:r>
              <a:rPr lang="ja-JP" altLang="en-US" sz="650">
                <a:solidFill>
                  <a:prstClr val="black"/>
                </a:solidFill>
                <a:latin typeface="Meiryo UI" panose="020B0604030504040204" pitchFamily="50" charset="-128"/>
                <a:ea typeface="Meiryo UI" panose="020B0604030504040204" pitchFamily="50" charset="-128"/>
              </a:rPr>
              <a:t>などの</a:t>
            </a:r>
            <a:r>
              <a:rPr lang="en-US" altLang="ja-JP" sz="650" dirty="0">
                <a:solidFill>
                  <a:prstClr val="black"/>
                </a:solidFill>
                <a:latin typeface="Meiryo UI" panose="020B0604030504040204" pitchFamily="50" charset="-128"/>
                <a:ea typeface="Meiryo UI" panose="020B0604030504040204" pitchFamily="50" charset="-128"/>
              </a:rPr>
              <a:t>Non Human Traffic</a:t>
            </a:r>
            <a:r>
              <a:rPr lang="ja-JP" altLang="en-US" sz="650">
                <a:solidFill>
                  <a:prstClr val="black"/>
                </a:solidFill>
                <a:latin typeface="Meiryo UI" panose="020B0604030504040204" pitchFamily="50" charset="-128"/>
                <a:ea typeface="Meiryo UI" panose="020B0604030504040204" pitchFamily="50" charset="-128"/>
              </a:rPr>
              <a:t>が含まれるインプレッションの割合</a:t>
            </a:r>
            <a:endParaRPr lang="en-US" altLang="ja-JP" sz="650" dirty="0">
              <a:solidFill>
                <a:prstClr val="black"/>
              </a:solidFill>
              <a:latin typeface="Meiryo UI" panose="020B0604030504040204" pitchFamily="50" charset="-128"/>
              <a:ea typeface="Meiryo UI" panose="020B0604030504040204" pitchFamily="50" charset="-128"/>
            </a:endParaRPr>
          </a:p>
        </p:txBody>
      </p:sp>
      <p:sp>
        <p:nvSpPr>
          <p:cNvPr id="93" name="テキスト ボックス 92">
            <a:extLst>
              <a:ext uri="{FF2B5EF4-FFF2-40B4-BE49-F238E27FC236}">
                <a16:creationId xmlns:a16="http://schemas.microsoft.com/office/drawing/2014/main" id="{C54E7040-C08D-4641-A21D-60775BFCDC22}"/>
              </a:ext>
            </a:extLst>
          </p:cNvPr>
          <p:cNvSpPr txBox="1"/>
          <p:nvPr/>
        </p:nvSpPr>
        <p:spPr>
          <a:xfrm>
            <a:off x="3481972" y="6112622"/>
            <a:ext cx="2900301" cy="191719"/>
          </a:xfrm>
          <a:prstGeom prst="rect">
            <a:avLst/>
          </a:prstGeom>
          <a:noFill/>
        </p:spPr>
        <p:txBody>
          <a:bodyPr wrap="square" rtlCol="0">
            <a:spAutoFit/>
          </a:bodyPr>
          <a:lstStyle/>
          <a:p>
            <a:pPr defTabSz="844083"/>
            <a:r>
              <a:rPr lang="en-US" altLang="ja-JP" sz="650" dirty="0">
                <a:solidFill>
                  <a:prstClr val="black"/>
                </a:solidFill>
                <a:latin typeface="Meiryo UI" panose="020B0604030504040204" pitchFamily="50" charset="-128"/>
                <a:ea typeface="Meiryo UI" panose="020B0604030504040204" pitchFamily="50" charset="-128"/>
              </a:rPr>
              <a:t>*3 </a:t>
            </a:r>
            <a:r>
              <a:rPr lang="ja-JP" altLang="en-US" sz="650">
                <a:solidFill>
                  <a:prstClr val="black"/>
                </a:solidFill>
                <a:latin typeface="Meiryo UI" panose="020B0604030504040204" pitchFamily="50" charset="-128"/>
                <a:ea typeface="Meiryo UI" panose="020B0604030504040204" pitchFamily="50" charset="-128"/>
              </a:rPr>
              <a:t>ブランド毀損リスクがあると判定される掲載面に表示されたインプレッションの割合</a:t>
            </a:r>
            <a:endParaRPr lang="en-US" altLang="ja-JP" sz="650" dirty="0">
              <a:solidFill>
                <a:prstClr val="black"/>
              </a:solidFill>
              <a:latin typeface="Meiryo UI" panose="020B0604030504040204" pitchFamily="50" charset="-128"/>
              <a:ea typeface="Meiryo UI" panose="020B0604030504040204" pitchFamily="50" charset="-128"/>
            </a:endParaRPr>
          </a:p>
        </p:txBody>
      </p:sp>
      <p:sp>
        <p:nvSpPr>
          <p:cNvPr id="94" name="テキスト ボックス 93">
            <a:extLst>
              <a:ext uri="{FF2B5EF4-FFF2-40B4-BE49-F238E27FC236}">
                <a16:creationId xmlns:a16="http://schemas.microsoft.com/office/drawing/2014/main" id="{0C164FA5-2E10-44D8-8BC2-205A1244A54B}"/>
              </a:ext>
            </a:extLst>
          </p:cNvPr>
          <p:cNvSpPr txBox="1"/>
          <p:nvPr/>
        </p:nvSpPr>
        <p:spPr>
          <a:xfrm>
            <a:off x="1284006" y="3685090"/>
            <a:ext cx="6535186" cy="192360"/>
          </a:xfrm>
          <a:prstGeom prst="rect">
            <a:avLst/>
          </a:prstGeom>
          <a:noFill/>
        </p:spPr>
        <p:txBody>
          <a:bodyPr wrap="square" rtlCol="0">
            <a:spAutoFit/>
          </a:bodyPr>
          <a:lstStyle/>
          <a:p>
            <a:pPr defTabSz="844083"/>
            <a:r>
              <a:rPr lang="en-US" altLang="ja-JP" sz="650" dirty="0">
                <a:solidFill>
                  <a:prstClr val="black"/>
                </a:solidFill>
                <a:latin typeface="Meiryo UI" panose="020B0604030504040204" pitchFamily="50" charset="-128"/>
                <a:ea typeface="Meiryo UI" panose="020B0604030504040204" pitchFamily="50" charset="-128"/>
              </a:rPr>
              <a:t>*1 </a:t>
            </a:r>
            <a:r>
              <a:rPr lang="ja-JP" altLang="en-US" sz="650">
                <a:solidFill>
                  <a:prstClr val="black"/>
                </a:solidFill>
                <a:latin typeface="Meiryo UI" panose="020B0604030504040204" pitchFamily="50" charset="-128"/>
                <a:ea typeface="Meiryo UI" panose="020B0604030504040204" pitchFamily="50" charset="-128"/>
              </a:rPr>
              <a:t>総インプレッションのうち広告枠が</a:t>
            </a:r>
            <a:r>
              <a:rPr lang="en-US" altLang="ja-JP" sz="650" dirty="0">
                <a:solidFill>
                  <a:prstClr val="black"/>
                </a:solidFill>
                <a:latin typeface="Meiryo UI" panose="020B0604030504040204" pitchFamily="50" charset="-128"/>
                <a:ea typeface="Meiryo UI" panose="020B0604030504040204" pitchFamily="50" charset="-128"/>
              </a:rPr>
              <a:t>50</a:t>
            </a:r>
            <a:r>
              <a:rPr lang="ja-JP" altLang="en-US" sz="650">
                <a:solidFill>
                  <a:prstClr val="black"/>
                </a:solidFill>
                <a:latin typeface="Meiryo UI" panose="020B0604030504040204" pitchFamily="50" charset="-128"/>
                <a:ea typeface="Meiryo UI" panose="020B0604030504040204" pitchFamily="50" charset="-128"/>
              </a:rPr>
              <a:t>％以上かつ</a:t>
            </a:r>
            <a:r>
              <a:rPr lang="en-US" altLang="ja-JP" sz="650" dirty="0">
                <a:solidFill>
                  <a:prstClr val="black"/>
                </a:solidFill>
                <a:latin typeface="Meiryo UI" panose="020B0604030504040204" pitchFamily="50" charset="-128"/>
                <a:ea typeface="Meiryo UI" panose="020B0604030504040204" pitchFamily="50" charset="-128"/>
              </a:rPr>
              <a:t>1</a:t>
            </a:r>
            <a:r>
              <a:rPr lang="ja-JP" altLang="en-US" sz="650">
                <a:solidFill>
                  <a:prstClr val="black"/>
                </a:solidFill>
                <a:latin typeface="Meiryo UI" panose="020B0604030504040204" pitchFamily="50" charset="-128"/>
                <a:ea typeface="Meiryo UI" panose="020B0604030504040204" pitchFamily="50" charset="-128"/>
              </a:rPr>
              <a:t>秒以上表示されたインプレッションの割合</a:t>
            </a:r>
            <a:endParaRPr lang="en-US" altLang="ja-JP" sz="650" dirty="0">
              <a:solidFill>
                <a:prstClr val="black"/>
              </a:solidFill>
              <a:latin typeface="Meiryo UI" panose="020B0604030504040204" pitchFamily="50" charset="-128"/>
              <a:ea typeface="Meiryo UI" panose="020B0604030504040204" pitchFamily="50" charset="-128"/>
            </a:endParaRPr>
          </a:p>
        </p:txBody>
      </p:sp>
      <p:pic>
        <p:nvPicPr>
          <p:cNvPr id="96" name="図 95">
            <a:extLst>
              <a:ext uri="{FF2B5EF4-FFF2-40B4-BE49-F238E27FC236}">
                <a16:creationId xmlns:a16="http://schemas.microsoft.com/office/drawing/2014/main" id="{922F3689-00DC-4802-89AB-A2613226728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869732" y="3430534"/>
            <a:ext cx="957970" cy="196384"/>
          </a:xfrm>
          <a:prstGeom prst="rect">
            <a:avLst/>
          </a:prstGeom>
        </p:spPr>
      </p:pic>
      <p:pic>
        <p:nvPicPr>
          <p:cNvPr id="97" name="図 96">
            <a:extLst>
              <a:ext uri="{FF2B5EF4-FFF2-40B4-BE49-F238E27FC236}">
                <a16:creationId xmlns:a16="http://schemas.microsoft.com/office/drawing/2014/main" id="{C172E865-3A25-4307-A247-49509FC8B7CD}"/>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983399" y="3418435"/>
            <a:ext cx="1372975" cy="234133"/>
          </a:xfrm>
          <a:prstGeom prst="rect">
            <a:avLst/>
          </a:prstGeom>
        </p:spPr>
      </p:pic>
      <p:sp>
        <p:nvSpPr>
          <p:cNvPr id="98" name="テキスト ボックス 97">
            <a:extLst>
              <a:ext uri="{FF2B5EF4-FFF2-40B4-BE49-F238E27FC236}">
                <a16:creationId xmlns:a16="http://schemas.microsoft.com/office/drawing/2014/main" id="{B9E37D83-8A49-407B-B61E-2E9D55AC91F2}"/>
              </a:ext>
            </a:extLst>
          </p:cNvPr>
          <p:cNvSpPr txBox="1"/>
          <p:nvPr/>
        </p:nvSpPr>
        <p:spPr>
          <a:xfrm>
            <a:off x="5207542" y="3421608"/>
            <a:ext cx="1908673" cy="241476"/>
          </a:xfrm>
          <a:prstGeom prst="rect">
            <a:avLst/>
          </a:prstGeom>
          <a:solidFill>
            <a:schemeClr val="bg1"/>
          </a:solidFill>
        </p:spPr>
        <p:txBody>
          <a:bodyPr wrap="square" rtlCol="0">
            <a:spAutoFit/>
          </a:bodyPr>
          <a:lstStyle>
            <a:defPPr>
              <a:defRPr lang="ja-JP"/>
            </a:defPPr>
            <a:lvl1pPr>
              <a:defRPr sz="1400" b="1">
                <a:solidFill>
                  <a:schemeClr val="bg1">
                    <a:lumMod val="50000"/>
                  </a:schemeClr>
                </a:solidFill>
                <a:latin typeface="Meiryo UI" panose="020B0604030504040204" pitchFamily="50" charset="-128"/>
                <a:ea typeface="Meiryo UI" panose="020B0604030504040204" pitchFamily="50" charset="-128"/>
              </a:defRPr>
            </a:lvl1pPr>
          </a:lstStyle>
          <a:p>
            <a:pPr algn="ctr" defTabSz="844083"/>
            <a:r>
              <a:rPr lang="ja-JP" altLang="en-US" sz="969" b="0">
                <a:solidFill>
                  <a:prstClr val="black"/>
                </a:solidFill>
              </a:rPr>
              <a:t>グローバル平均</a:t>
            </a:r>
            <a:endParaRPr lang="en-US" altLang="ja-JP" sz="969" b="0">
              <a:solidFill>
                <a:prstClr val="black"/>
              </a:solidFill>
            </a:endParaRPr>
          </a:p>
        </p:txBody>
      </p:sp>
      <p:pic>
        <p:nvPicPr>
          <p:cNvPr id="99" name="図 98">
            <a:extLst>
              <a:ext uri="{FF2B5EF4-FFF2-40B4-BE49-F238E27FC236}">
                <a16:creationId xmlns:a16="http://schemas.microsoft.com/office/drawing/2014/main" id="{385367F9-763E-4EE4-9779-330834F4DCDA}"/>
              </a:ext>
            </a:extLst>
          </p:cNvPr>
          <p:cNvPicPr>
            <a:picLocks noChangeAspect="1"/>
          </p:cNvPicPr>
          <p:nvPr/>
        </p:nvPicPr>
        <p:blipFill>
          <a:blip r:embed="rId6"/>
          <a:stretch>
            <a:fillRect/>
          </a:stretch>
        </p:blipFill>
        <p:spPr>
          <a:xfrm>
            <a:off x="5491337" y="3398525"/>
            <a:ext cx="303889" cy="292633"/>
          </a:xfrm>
          <a:prstGeom prst="rect">
            <a:avLst/>
          </a:prstGeom>
        </p:spPr>
      </p:pic>
      <p:sp>
        <p:nvSpPr>
          <p:cNvPr id="100" name="テキスト ボックス 99">
            <a:extLst>
              <a:ext uri="{FF2B5EF4-FFF2-40B4-BE49-F238E27FC236}">
                <a16:creationId xmlns:a16="http://schemas.microsoft.com/office/drawing/2014/main" id="{EED8C322-B0FA-4C47-84B1-DEC8352CC689}"/>
              </a:ext>
            </a:extLst>
          </p:cNvPr>
          <p:cNvSpPr txBox="1"/>
          <p:nvPr/>
        </p:nvSpPr>
        <p:spPr>
          <a:xfrm>
            <a:off x="6943287" y="3421608"/>
            <a:ext cx="1646047" cy="241476"/>
          </a:xfrm>
          <a:prstGeom prst="rect">
            <a:avLst/>
          </a:prstGeom>
          <a:solidFill>
            <a:schemeClr val="bg1"/>
          </a:solidFill>
        </p:spPr>
        <p:txBody>
          <a:bodyPr wrap="square" rtlCol="0">
            <a:spAutoFit/>
          </a:bodyPr>
          <a:lstStyle>
            <a:defPPr>
              <a:defRPr lang="ja-JP"/>
            </a:defPPr>
            <a:lvl1pPr>
              <a:defRPr sz="1400" b="1">
                <a:solidFill>
                  <a:schemeClr val="bg1">
                    <a:lumMod val="50000"/>
                  </a:schemeClr>
                </a:solidFill>
                <a:latin typeface="Meiryo UI" panose="020B0604030504040204" pitchFamily="50" charset="-128"/>
                <a:ea typeface="Meiryo UI" panose="020B0604030504040204" pitchFamily="50" charset="-128"/>
              </a:defRPr>
            </a:lvl1pPr>
          </a:lstStyle>
          <a:p>
            <a:pPr algn="ctr" defTabSz="844083"/>
            <a:r>
              <a:rPr lang="ja-JP" altLang="en-US" sz="969" b="0">
                <a:solidFill>
                  <a:prstClr val="black"/>
                </a:solidFill>
              </a:rPr>
              <a:t>日本平均</a:t>
            </a:r>
            <a:endParaRPr lang="en-US" altLang="ja-JP" sz="969" b="0">
              <a:solidFill>
                <a:prstClr val="black"/>
              </a:solidFill>
            </a:endParaRPr>
          </a:p>
        </p:txBody>
      </p:sp>
      <p:pic>
        <p:nvPicPr>
          <p:cNvPr id="101" name="図 100">
            <a:extLst>
              <a:ext uri="{FF2B5EF4-FFF2-40B4-BE49-F238E27FC236}">
                <a16:creationId xmlns:a16="http://schemas.microsoft.com/office/drawing/2014/main" id="{B6B9AA8E-1107-4649-881F-CECCF6505409}"/>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7181088" y="3399695"/>
            <a:ext cx="311659" cy="252501"/>
          </a:xfrm>
          <a:prstGeom prst="rect">
            <a:avLst/>
          </a:prstGeom>
          <a:ln>
            <a:solidFill>
              <a:schemeClr val="bg1">
                <a:lumMod val="85000"/>
              </a:schemeClr>
            </a:solidFill>
          </a:ln>
        </p:spPr>
      </p:pic>
      <p:sp>
        <p:nvSpPr>
          <p:cNvPr id="103" name="テキスト ボックス 102">
            <a:extLst>
              <a:ext uri="{FF2B5EF4-FFF2-40B4-BE49-F238E27FC236}">
                <a16:creationId xmlns:a16="http://schemas.microsoft.com/office/drawing/2014/main" id="{5B03B032-1ADA-4471-8679-E99A7BEA4607}"/>
              </a:ext>
            </a:extLst>
          </p:cNvPr>
          <p:cNvSpPr txBox="1"/>
          <p:nvPr/>
        </p:nvSpPr>
        <p:spPr>
          <a:xfrm>
            <a:off x="6747806" y="6102639"/>
            <a:ext cx="2907790" cy="191719"/>
          </a:xfrm>
          <a:prstGeom prst="rect">
            <a:avLst/>
          </a:prstGeom>
          <a:noFill/>
        </p:spPr>
        <p:txBody>
          <a:bodyPr wrap="square" rtlCol="0">
            <a:spAutoFit/>
          </a:bodyPr>
          <a:lstStyle/>
          <a:p>
            <a:pPr defTabSz="844083"/>
            <a:r>
              <a:rPr lang="en-US" altLang="ja-JP" sz="650">
                <a:solidFill>
                  <a:prstClr val="black"/>
                </a:solidFill>
                <a:latin typeface="Meiryo UI" panose="020B0604030504040204" pitchFamily="50" charset="-128"/>
                <a:ea typeface="Meiryo UI" panose="020B0604030504040204" pitchFamily="50" charset="-128"/>
              </a:rPr>
              <a:t>*4 </a:t>
            </a:r>
            <a:r>
              <a:rPr lang="ja-JP" altLang="en-US" sz="650">
                <a:solidFill>
                  <a:prstClr val="black"/>
                </a:solidFill>
                <a:latin typeface="Meiryo UI" panose="020B0604030504040204" pitchFamily="50" charset="-128"/>
                <a:ea typeface="Meiryo UI" panose="020B0604030504040204" pitchFamily="50" charset="-128"/>
              </a:rPr>
              <a:t>広告枠が</a:t>
            </a:r>
            <a:r>
              <a:rPr lang="en-US" altLang="ja-JP" sz="650">
                <a:solidFill>
                  <a:prstClr val="black"/>
                </a:solidFill>
                <a:latin typeface="Meiryo UI" panose="020B0604030504040204" pitchFamily="50" charset="-128"/>
                <a:ea typeface="Meiryo UI" panose="020B0604030504040204" pitchFamily="50" charset="-128"/>
              </a:rPr>
              <a:t>50</a:t>
            </a:r>
            <a:r>
              <a:rPr lang="ja-JP" altLang="en-US" sz="650">
                <a:solidFill>
                  <a:prstClr val="black"/>
                </a:solidFill>
                <a:latin typeface="Meiryo UI" panose="020B0604030504040204" pitchFamily="50" charset="-128"/>
                <a:ea typeface="Meiryo UI" panose="020B0604030504040204" pitchFamily="50" charset="-128"/>
              </a:rPr>
              <a:t>％以上かつ</a:t>
            </a:r>
            <a:r>
              <a:rPr lang="en-US" altLang="ja-JP" sz="650">
                <a:solidFill>
                  <a:prstClr val="black"/>
                </a:solidFill>
                <a:latin typeface="Meiryo UI" panose="020B0604030504040204" pitchFamily="50" charset="-128"/>
                <a:ea typeface="Meiryo UI" panose="020B0604030504040204" pitchFamily="50" charset="-128"/>
              </a:rPr>
              <a:t>1</a:t>
            </a:r>
            <a:r>
              <a:rPr lang="ja-JP" altLang="en-US" sz="650">
                <a:solidFill>
                  <a:prstClr val="black"/>
                </a:solidFill>
                <a:latin typeface="Meiryo UI" panose="020B0604030504040204" pitchFamily="50" charset="-128"/>
                <a:ea typeface="Meiryo UI" panose="020B0604030504040204" pitchFamily="50" charset="-128"/>
              </a:rPr>
              <a:t>秒以上表示されたインプレッションの平均表示時間</a:t>
            </a:r>
            <a:endParaRPr lang="en-US" altLang="ja-JP" sz="650">
              <a:solidFill>
                <a:prstClr val="black"/>
              </a:solidFill>
              <a:latin typeface="Meiryo UI" panose="020B0604030504040204" pitchFamily="50" charset="-128"/>
              <a:ea typeface="Meiryo UI" panose="020B0604030504040204" pitchFamily="50" charset="-128"/>
            </a:endParaRPr>
          </a:p>
        </p:txBody>
      </p:sp>
      <p:sp>
        <p:nvSpPr>
          <p:cNvPr id="108" name="Text Box 16">
            <a:extLst>
              <a:ext uri="{FF2B5EF4-FFF2-40B4-BE49-F238E27FC236}">
                <a16:creationId xmlns:a16="http://schemas.microsoft.com/office/drawing/2014/main" id="{4C74F6C3-21C6-4661-B553-68799813B2A9}"/>
              </a:ext>
            </a:extLst>
          </p:cNvPr>
          <p:cNvSpPr txBox="1">
            <a:spLocks noChangeArrowheads="1"/>
          </p:cNvSpPr>
          <p:nvPr/>
        </p:nvSpPr>
        <p:spPr bwMode="auto">
          <a:xfrm>
            <a:off x="9109448" y="6316928"/>
            <a:ext cx="784190"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2021.4.8</a:t>
            </a:r>
            <a:r>
              <a:rPr kumimoji="0" lang="ja-JP" altLang="en-US" sz="800" dirty="0">
                <a:solidFill>
                  <a:srgbClr val="C00000"/>
                </a:solidFill>
                <a:latin typeface="Century Gothic"/>
                <a:ea typeface="HGPｺﾞｼｯｸM"/>
              </a:rPr>
              <a:t>更新</a:t>
            </a:r>
          </a:p>
        </p:txBody>
      </p:sp>
      <p:sp>
        <p:nvSpPr>
          <p:cNvPr id="109" name="テキスト ボックス 108">
            <a:extLst>
              <a:ext uri="{FF2B5EF4-FFF2-40B4-BE49-F238E27FC236}">
                <a16:creationId xmlns:a16="http://schemas.microsoft.com/office/drawing/2014/main" id="{393FF83D-099D-47D3-8A12-A8C92DBE8530}"/>
              </a:ext>
            </a:extLst>
          </p:cNvPr>
          <p:cNvSpPr txBox="1"/>
          <p:nvPr/>
        </p:nvSpPr>
        <p:spPr>
          <a:xfrm>
            <a:off x="2214751" y="2369081"/>
            <a:ext cx="899556" cy="230832"/>
          </a:xfrm>
          <a:prstGeom prst="rect">
            <a:avLst/>
          </a:prstGeom>
          <a:noFill/>
        </p:spPr>
        <p:txBody>
          <a:bodyPr wrap="square" rtlCol="0">
            <a:spAutoFit/>
          </a:bodyPr>
          <a:lstStyle/>
          <a:p>
            <a:pPr algn="ctr"/>
            <a:r>
              <a:rPr lang="en-US" altLang="ja-JP" sz="900" dirty="0">
                <a:solidFill>
                  <a:srgbClr val="002060"/>
                </a:solidFill>
                <a:latin typeface="Meiryo UI" panose="020B0604030504040204" pitchFamily="50" charset="-128"/>
                <a:ea typeface="Meiryo UI" panose="020B0604030504040204" pitchFamily="50" charset="-128"/>
              </a:rPr>
              <a:t>75</a:t>
            </a:r>
            <a:r>
              <a:rPr kumimoji="1" lang="en-US" altLang="ja-JP" sz="900" dirty="0">
                <a:solidFill>
                  <a:srgbClr val="002060"/>
                </a:solidFill>
                <a:latin typeface="Meiryo UI" panose="020B0604030504040204" pitchFamily="50" charset="-128"/>
                <a:ea typeface="Meiryo UI" panose="020B0604030504040204" pitchFamily="50" charset="-128"/>
              </a:rPr>
              <a:t>.32%</a:t>
            </a:r>
          </a:p>
        </p:txBody>
      </p:sp>
      <p:sp>
        <p:nvSpPr>
          <p:cNvPr id="110" name="テキスト ボックス 109">
            <a:extLst>
              <a:ext uri="{FF2B5EF4-FFF2-40B4-BE49-F238E27FC236}">
                <a16:creationId xmlns:a16="http://schemas.microsoft.com/office/drawing/2014/main" id="{3F28FFAB-D417-4898-9E16-5B576D61FFD8}"/>
              </a:ext>
            </a:extLst>
          </p:cNvPr>
          <p:cNvSpPr txBox="1"/>
          <p:nvPr/>
        </p:nvSpPr>
        <p:spPr>
          <a:xfrm>
            <a:off x="3882081" y="2504107"/>
            <a:ext cx="899555" cy="230832"/>
          </a:xfrm>
          <a:prstGeom prst="rect">
            <a:avLst/>
          </a:prstGeom>
          <a:noFill/>
        </p:spPr>
        <p:txBody>
          <a:bodyPr wrap="square" rtlCol="0">
            <a:spAutoFit/>
          </a:bodyPr>
          <a:lstStyle/>
          <a:p>
            <a:pPr algn="ctr"/>
            <a:r>
              <a:rPr kumimoji="1" lang="en-US" altLang="ja-JP" sz="900" dirty="0">
                <a:solidFill>
                  <a:srgbClr val="002060"/>
                </a:solidFill>
                <a:latin typeface="Meiryo UI" panose="020B0604030504040204" pitchFamily="50" charset="-128"/>
                <a:ea typeface="Meiryo UI" panose="020B0604030504040204" pitchFamily="50" charset="-128"/>
              </a:rPr>
              <a:t>62.85%</a:t>
            </a:r>
          </a:p>
        </p:txBody>
      </p:sp>
      <p:sp>
        <p:nvSpPr>
          <p:cNvPr id="111" name="テキスト ボックス 110">
            <a:extLst>
              <a:ext uri="{FF2B5EF4-FFF2-40B4-BE49-F238E27FC236}">
                <a16:creationId xmlns:a16="http://schemas.microsoft.com/office/drawing/2014/main" id="{E687199F-CC96-4652-91C4-5532B4C2A606}"/>
              </a:ext>
            </a:extLst>
          </p:cNvPr>
          <p:cNvSpPr txBox="1"/>
          <p:nvPr/>
        </p:nvSpPr>
        <p:spPr>
          <a:xfrm>
            <a:off x="5611981" y="2467388"/>
            <a:ext cx="782902" cy="230832"/>
          </a:xfrm>
          <a:prstGeom prst="rect">
            <a:avLst/>
          </a:prstGeom>
          <a:noFill/>
        </p:spPr>
        <p:txBody>
          <a:bodyPr wrap="square" rtlCol="0">
            <a:spAutoFit/>
          </a:bodyPr>
          <a:lstStyle/>
          <a:p>
            <a:pPr algn="ctr"/>
            <a:r>
              <a:rPr lang="en-US" altLang="ja-JP" sz="900" dirty="0">
                <a:latin typeface="Meiryo UI" panose="020B0604030504040204" pitchFamily="50" charset="-128"/>
                <a:ea typeface="Meiryo UI" panose="020B0604030504040204" pitchFamily="50" charset="-128"/>
              </a:rPr>
              <a:t>71</a:t>
            </a:r>
            <a:r>
              <a:rPr kumimoji="1" lang="en-US" altLang="ja-JP" sz="900" dirty="0">
                <a:latin typeface="Meiryo UI" panose="020B0604030504040204" pitchFamily="50" charset="-128"/>
                <a:ea typeface="Meiryo UI" panose="020B0604030504040204" pitchFamily="50" charset="-128"/>
              </a:rPr>
              <a:t>.9%</a:t>
            </a:r>
          </a:p>
        </p:txBody>
      </p:sp>
      <p:sp>
        <p:nvSpPr>
          <p:cNvPr id="112" name="テキスト ボックス 111">
            <a:extLst>
              <a:ext uri="{FF2B5EF4-FFF2-40B4-BE49-F238E27FC236}">
                <a16:creationId xmlns:a16="http://schemas.microsoft.com/office/drawing/2014/main" id="{91911EA6-AFA2-474B-85F8-3D313A5C154E}"/>
              </a:ext>
            </a:extLst>
          </p:cNvPr>
          <p:cNvSpPr txBox="1"/>
          <p:nvPr/>
        </p:nvSpPr>
        <p:spPr>
          <a:xfrm>
            <a:off x="7219021" y="2622997"/>
            <a:ext cx="782902" cy="230832"/>
          </a:xfrm>
          <a:prstGeom prst="rect">
            <a:avLst/>
          </a:prstGeom>
          <a:noFill/>
        </p:spPr>
        <p:txBody>
          <a:bodyPr wrap="square" rtlCol="0">
            <a:spAutoFit/>
          </a:bodyPr>
          <a:lstStyle/>
          <a:p>
            <a:pPr algn="ctr"/>
            <a:r>
              <a:rPr lang="en-US" altLang="ja-JP" sz="900" dirty="0">
                <a:latin typeface="Meiryo UI" panose="020B0604030504040204" pitchFamily="50" charset="-128"/>
                <a:ea typeface="Meiryo UI" panose="020B0604030504040204" pitchFamily="50" charset="-128"/>
              </a:rPr>
              <a:t>57</a:t>
            </a:r>
            <a:r>
              <a:rPr kumimoji="1" lang="en-US" altLang="ja-JP" sz="900" dirty="0">
                <a:latin typeface="Meiryo UI" panose="020B0604030504040204" pitchFamily="50" charset="-128"/>
                <a:ea typeface="Meiryo UI" panose="020B0604030504040204" pitchFamily="50" charset="-128"/>
              </a:rPr>
              <a:t>.4%</a:t>
            </a:r>
          </a:p>
        </p:txBody>
      </p:sp>
      <p:graphicFrame>
        <p:nvGraphicFramePr>
          <p:cNvPr id="113" name="グラフ 112">
            <a:extLst>
              <a:ext uri="{FF2B5EF4-FFF2-40B4-BE49-F238E27FC236}">
                <a16:creationId xmlns:a16="http://schemas.microsoft.com/office/drawing/2014/main" id="{73BACC33-AA8C-4CD5-90FD-B8EA9967A6A8}"/>
              </a:ext>
            </a:extLst>
          </p:cNvPr>
          <p:cNvGraphicFramePr>
            <a:graphicFrameLocks/>
          </p:cNvGraphicFramePr>
          <p:nvPr/>
        </p:nvGraphicFramePr>
        <p:xfrm>
          <a:off x="1549306" y="4280804"/>
          <a:ext cx="1847984" cy="1857752"/>
        </p:xfrm>
        <a:graphic>
          <a:graphicData uri="http://schemas.openxmlformats.org/drawingml/2006/chart">
            <c:chart xmlns:c="http://schemas.openxmlformats.org/drawingml/2006/chart" xmlns:r="http://schemas.openxmlformats.org/officeDocument/2006/relationships" r:id="rId8"/>
          </a:graphicData>
        </a:graphic>
      </p:graphicFrame>
      <p:pic>
        <p:nvPicPr>
          <p:cNvPr id="114" name="図 113">
            <a:extLst>
              <a:ext uri="{FF2B5EF4-FFF2-40B4-BE49-F238E27FC236}">
                <a16:creationId xmlns:a16="http://schemas.microsoft.com/office/drawing/2014/main" id="{ECE6A9F0-2EDE-44F4-9F56-EAA664C55A0E}"/>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563218" y="4496202"/>
            <a:ext cx="1099944" cy="187573"/>
          </a:xfrm>
          <a:prstGeom prst="rect">
            <a:avLst/>
          </a:prstGeom>
        </p:spPr>
      </p:pic>
      <p:sp>
        <p:nvSpPr>
          <p:cNvPr id="115" name="テキスト ボックス 114">
            <a:extLst>
              <a:ext uri="{FF2B5EF4-FFF2-40B4-BE49-F238E27FC236}">
                <a16:creationId xmlns:a16="http://schemas.microsoft.com/office/drawing/2014/main" id="{D6BFDDE2-C2ED-401A-BA40-86795FD53AF7}"/>
              </a:ext>
            </a:extLst>
          </p:cNvPr>
          <p:cNvSpPr txBox="1"/>
          <p:nvPr/>
        </p:nvSpPr>
        <p:spPr>
          <a:xfrm>
            <a:off x="487497" y="5188061"/>
            <a:ext cx="879184" cy="205890"/>
          </a:xfrm>
          <a:prstGeom prst="rect">
            <a:avLst/>
          </a:prstGeom>
          <a:solidFill>
            <a:schemeClr val="bg1"/>
          </a:solidFill>
        </p:spPr>
        <p:txBody>
          <a:bodyPr wrap="square" rtlCol="0">
            <a:spAutoFit/>
          </a:bodyPr>
          <a:lstStyle>
            <a:defPPr>
              <a:defRPr lang="ja-JP"/>
            </a:defPPr>
            <a:lvl1pPr>
              <a:defRPr sz="1400" b="1">
                <a:solidFill>
                  <a:schemeClr val="bg1">
                    <a:lumMod val="50000"/>
                  </a:schemeClr>
                </a:solidFill>
                <a:latin typeface="Meiryo UI" panose="020B0604030504040204" pitchFamily="50" charset="-128"/>
                <a:ea typeface="Meiryo UI" panose="020B0604030504040204" pitchFamily="50" charset="-128"/>
              </a:defRPr>
            </a:lvl1pPr>
          </a:lstStyle>
          <a:p>
            <a:pPr algn="ctr" defTabSz="844083"/>
            <a:r>
              <a:rPr lang="ja-JP" altLang="en-US" sz="738" b="0" dirty="0">
                <a:solidFill>
                  <a:prstClr val="black"/>
                </a:solidFill>
              </a:rPr>
              <a:t>グローバル平均</a:t>
            </a:r>
            <a:endParaRPr lang="en-US" altLang="ja-JP" sz="738" b="0" dirty="0">
              <a:solidFill>
                <a:prstClr val="black"/>
              </a:solidFill>
            </a:endParaRPr>
          </a:p>
        </p:txBody>
      </p:sp>
      <p:pic>
        <p:nvPicPr>
          <p:cNvPr id="116" name="図 115">
            <a:extLst>
              <a:ext uri="{FF2B5EF4-FFF2-40B4-BE49-F238E27FC236}">
                <a16:creationId xmlns:a16="http://schemas.microsoft.com/office/drawing/2014/main" id="{18170E9F-5871-4993-98B0-C9919CCBDF59}"/>
              </a:ext>
            </a:extLst>
          </p:cNvPr>
          <p:cNvPicPr>
            <a:picLocks noChangeAspect="1"/>
          </p:cNvPicPr>
          <p:nvPr/>
        </p:nvPicPr>
        <p:blipFill>
          <a:blip r:embed="rId6"/>
          <a:stretch>
            <a:fillRect/>
          </a:stretch>
        </p:blipFill>
        <p:spPr>
          <a:xfrm>
            <a:off x="1404773" y="5150580"/>
            <a:ext cx="301576" cy="290406"/>
          </a:xfrm>
          <a:prstGeom prst="rect">
            <a:avLst/>
          </a:prstGeom>
        </p:spPr>
      </p:pic>
      <p:sp>
        <p:nvSpPr>
          <p:cNvPr id="117" name="テキスト ボックス 116">
            <a:extLst>
              <a:ext uri="{FF2B5EF4-FFF2-40B4-BE49-F238E27FC236}">
                <a16:creationId xmlns:a16="http://schemas.microsoft.com/office/drawing/2014/main" id="{71AA0773-5CDA-4724-BA16-C5EF8BD29CA8}"/>
              </a:ext>
            </a:extLst>
          </p:cNvPr>
          <p:cNvSpPr txBox="1"/>
          <p:nvPr/>
        </p:nvSpPr>
        <p:spPr>
          <a:xfrm>
            <a:off x="2849498" y="4447996"/>
            <a:ext cx="801000" cy="230832"/>
          </a:xfrm>
          <a:prstGeom prst="rect">
            <a:avLst/>
          </a:prstGeom>
          <a:noFill/>
        </p:spPr>
        <p:txBody>
          <a:bodyPr wrap="square" rtlCol="0">
            <a:spAutoFit/>
          </a:bodyPr>
          <a:lstStyle/>
          <a:p>
            <a:r>
              <a:rPr lang="en-US" altLang="ja-JP" sz="900" dirty="0">
                <a:solidFill>
                  <a:srgbClr val="002060"/>
                </a:solidFill>
                <a:latin typeface="Meiryo UI" panose="020B0604030504040204" pitchFamily="50" charset="-128"/>
                <a:ea typeface="Meiryo UI" panose="020B0604030504040204" pitchFamily="50" charset="-128"/>
              </a:rPr>
              <a:t>3.56%</a:t>
            </a:r>
            <a:endParaRPr lang="ja-JP" altLang="en-US" sz="900" dirty="0">
              <a:solidFill>
                <a:srgbClr val="002060"/>
              </a:solidFill>
              <a:latin typeface="Meiryo UI" panose="020B0604030504040204" pitchFamily="50" charset="-128"/>
              <a:ea typeface="Meiryo UI" panose="020B0604030504040204" pitchFamily="50" charset="-128"/>
            </a:endParaRPr>
          </a:p>
        </p:txBody>
      </p:sp>
      <p:sp>
        <p:nvSpPr>
          <p:cNvPr id="118" name="正方形/長方形 117">
            <a:extLst>
              <a:ext uri="{FF2B5EF4-FFF2-40B4-BE49-F238E27FC236}">
                <a16:creationId xmlns:a16="http://schemas.microsoft.com/office/drawing/2014/main" id="{C959ADD5-041B-4532-90FC-858979260E2A}"/>
              </a:ext>
            </a:extLst>
          </p:cNvPr>
          <p:cNvSpPr/>
          <p:nvPr/>
        </p:nvSpPr>
        <p:spPr>
          <a:xfrm>
            <a:off x="1983399" y="5185763"/>
            <a:ext cx="605818" cy="230832"/>
          </a:xfrm>
          <a:prstGeom prst="rect">
            <a:avLst/>
          </a:prstGeom>
        </p:spPr>
        <p:txBody>
          <a:bodyPr wrap="square">
            <a:spAutoFit/>
          </a:bodyPr>
          <a:lstStyle/>
          <a:p>
            <a:r>
              <a:rPr lang="en-US" altLang="ja-JP" sz="900" dirty="0">
                <a:latin typeface="Meiryo UI" panose="020B0604030504040204" pitchFamily="50" charset="-128"/>
                <a:ea typeface="Meiryo UI" panose="020B0604030504040204" pitchFamily="50" charset="-128"/>
              </a:rPr>
              <a:t>0.8%</a:t>
            </a:r>
          </a:p>
        </p:txBody>
      </p:sp>
      <p:sp>
        <p:nvSpPr>
          <p:cNvPr id="119" name="正方形/長方形 118">
            <a:extLst>
              <a:ext uri="{FF2B5EF4-FFF2-40B4-BE49-F238E27FC236}">
                <a16:creationId xmlns:a16="http://schemas.microsoft.com/office/drawing/2014/main" id="{E9ADD2D2-C43A-4E28-9E06-B3E138E06128}"/>
              </a:ext>
            </a:extLst>
          </p:cNvPr>
          <p:cNvSpPr/>
          <p:nvPr/>
        </p:nvSpPr>
        <p:spPr>
          <a:xfrm>
            <a:off x="2526087" y="5536839"/>
            <a:ext cx="665799" cy="230832"/>
          </a:xfrm>
          <a:prstGeom prst="rect">
            <a:avLst/>
          </a:prstGeom>
        </p:spPr>
        <p:txBody>
          <a:bodyPr wrap="square">
            <a:spAutoFit/>
          </a:bodyPr>
          <a:lstStyle/>
          <a:p>
            <a:r>
              <a:rPr lang="en-US" altLang="ja-JP" sz="900" dirty="0">
                <a:latin typeface="Meiryo UI" panose="020B0604030504040204" pitchFamily="50" charset="-128"/>
                <a:ea typeface="Meiryo UI" panose="020B0604030504040204" pitchFamily="50" charset="-128"/>
              </a:rPr>
              <a:t>2.8%</a:t>
            </a:r>
          </a:p>
        </p:txBody>
      </p:sp>
      <p:sp>
        <p:nvSpPr>
          <p:cNvPr id="120" name="テキスト ボックス 119">
            <a:extLst>
              <a:ext uri="{FF2B5EF4-FFF2-40B4-BE49-F238E27FC236}">
                <a16:creationId xmlns:a16="http://schemas.microsoft.com/office/drawing/2014/main" id="{D06024DB-72FA-4FB6-9DA8-CB581718C23C}"/>
              </a:ext>
            </a:extLst>
          </p:cNvPr>
          <p:cNvSpPr txBox="1"/>
          <p:nvPr/>
        </p:nvSpPr>
        <p:spPr>
          <a:xfrm>
            <a:off x="539443" y="5554453"/>
            <a:ext cx="675187" cy="205890"/>
          </a:xfrm>
          <a:prstGeom prst="rect">
            <a:avLst/>
          </a:prstGeom>
          <a:solidFill>
            <a:schemeClr val="bg1"/>
          </a:solidFill>
        </p:spPr>
        <p:txBody>
          <a:bodyPr wrap="square" rtlCol="0">
            <a:spAutoFit/>
          </a:bodyPr>
          <a:lstStyle>
            <a:defPPr>
              <a:defRPr lang="ja-JP"/>
            </a:defPPr>
            <a:lvl1pPr>
              <a:defRPr sz="1400" b="1">
                <a:solidFill>
                  <a:schemeClr val="bg1">
                    <a:lumMod val="50000"/>
                  </a:schemeClr>
                </a:solidFill>
                <a:latin typeface="Meiryo UI" panose="020B0604030504040204" pitchFamily="50" charset="-128"/>
                <a:ea typeface="Meiryo UI" panose="020B0604030504040204" pitchFamily="50" charset="-128"/>
              </a:defRPr>
            </a:lvl1pPr>
          </a:lstStyle>
          <a:p>
            <a:pPr algn="ctr" defTabSz="844083"/>
            <a:r>
              <a:rPr lang="ja-JP" altLang="en-US" sz="738" b="0" dirty="0">
                <a:solidFill>
                  <a:prstClr val="black"/>
                </a:solidFill>
              </a:rPr>
              <a:t>日本平均</a:t>
            </a:r>
            <a:endParaRPr lang="en-US" altLang="ja-JP" sz="738" b="0" dirty="0">
              <a:solidFill>
                <a:prstClr val="black"/>
              </a:solidFill>
            </a:endParaRPr>
          </a:p>
        </p:txBody>
      </p:sp>
      <p:pic>
        <p:nvPicPr>
          <p:cNvPr id="121" name="図 120">
            <a:extLst>
              <a:ext uri="{FF2B5EF4-FFF2-40B4-BE49-F238E27FC236}">
                <a16:creationId xmlns:a16="http://schemas.microsoft.com/office/drawing/2014/main" id="{16337E74-85B5-453D-B0E8-4CA42B4DFF6D}"/>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419526" y="5582347"/>
            <a:ext cx="242717" cy="196645"/>
          </a:xfrm>
          <a:prstGeom prst="rect">
            <a:avLst/>
          </a:prstGeom>
          <a:ln>
            <a:solidFill>
              <a:schemeClr val="bg1">
                <a:lumMod val="85000"/>
              </a:schemeClr>
            </a:solidFill>
          </a:ln>
        </p:spPr>
      </p:pic>
      <p:pic>
        <p:nvPicPr>
          <p:cNvPr id="122" name="図 121">
            <a:extLst>
              <a:ext uri="{FF2B5EF4-FFF2-40B4-BE49-F238E27FC236}">
                <a16:creationId xmlns:a16="http://schemas.microsoft.com/office/drawing/2014/main" id="{88FEAC3C-821D-443F-8A9A-F016EAE3B062}"/>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619876" y="4886871"/>
            <a:ext cx="801000" cy="164205"/>
          </a:xfrm>
          <a:prstGeom prst="rect">
            <a:avLst/>
          </a:prstGeom>
        </p:spPr>
      </p:pic>
      <p:sp>
        <p:nvSpPr>
          <p:cNvPr id="123" name="テキスト ボックス 122">
            <a:extLst>
              <a:ext uri="{FF2B5EF4-FFF2-40B4-BE49-F238E27FC236}">
                <a16:creationId xmlns:a16="http://schemas.microsoft.com/office/drawing/2014/main" id="{438D4A15-F38C-4ABF-BA91-CD238E2D2B62}"/>
              </a:ext>
            </a:extLst>
          </p:cNvPr>
          <p:cNvSpPr txBox="1"/>
          <p:nvPr/>
        </p:nvSpPr>
        <p:spPr>
          <a:xfrm>
            <a:off x="2880414" y="4822155"/>
            <a:ext cx="649683" cy="230832"/>
          </a:xfrm>
          <a:prstGeom prst="rect">
            <a:avLst/>
          </a:prstGeom>
          <a:noFill/>
        </p:spPr>
        <p:txBody>
          <a:bodyPr wrap="square" rtlCol="0">
            <a:spAutoFit/>
          </a:bodyPr>
          <a:lstStyle/>
          <a:p>
            <a:r>
              <a:rPr lang="en-US" altLang="ja-JP" sz="900" dirty="0">
                <a:solidFill>
                  <a:srgbClr val="002060"/>
                </a:solidFill>
                <a:latin typeface="Meiryo UI" panose="020B0604030504040204" pitchFamily="50" charset="-128"/>
                <a:ea typeface="Meiryo UI" panose="020B0604030504040204" pitchFamily="50" charset="-128"/>
              </a:rPr>
              <a:t>3.2%</a:t>
            </a:r>
            <a:endParaRPr lang="ja-JP" altLang="en-US" sz="900" dirty="0">
              <a:solidFill>
                <a:srgbClr val="002060"/>
              </a:solidFill>
              <a:latin typeface="Meiryo UI" panose="020B0604030504040204" pitchFamily="50" charset="-128"/>
              <a:ea typeface="Meiryo UI" panose="020B0604030504040204" pitchFamily="50" charset="-128"/>
            </a:endParaRPr>
          </a:p>
        </p:txBody>
      </p:sp>
      <p:graphicFrame>
        <p:nvGraphicFramePr>
          <p:cNvPr id="124" name="グラフ 123">
            <a:extLst>
              <a:ext uri="{FF2B5EF4-FFF2-40B4-BE49-F238E27FC236}">
                <a16:creationId xmlns:a16="http://schemas.microsoft.com/office/drawing/2014/main" id="{89297CE5-6F6F-4FB9-8E99-46E98D51A064}"/>
              </a:ext>
            </a:extLst>
          </p:cNvPr>
          <p:cNvGraphicFramePr>
            <a:graphicFrameLocks/>
          </p:cNvGraphicFramePr>
          <p:nvPr/>
        </p:nvGraphicFramePr>
        <p:xfrm>
          <a:off x="4583938" y="4314522"/>
          <a:ext cx="1889457" cy="1824034"/>
        </p:xfrm>
        <a:graphic>
          <a:graphicData uri="http://schemas.openxmlformats.org/drawingml/2006/chart">
            <c:chart xmlns:c="http://schemas.openxmlformats.org/drawingml/2006/chart" xmlns:r="http://schemas.openxmlformats.org/officeDocument/2006/relationships" r:id="rId12"/>
          </a:graphicData>
        </a:graphic>
      </p:graphicFrame>
      <p:sp>
        <p:nvSpPr>
          <p:cNvPr id="125" name="テキスト ボックス 124">
            <a:extLst>
              <a:ext uri="{FF2B5EF4-FFF2-40B4-BE49-F238E27FC236}">
                <a16:creationId xmlns:a16="http://schemas.microsoft.com/office/drawing/2014/main" id="{7CC36D4C-EE37-4D45-9861-E49A552784E6}"/>
              </a:ext>
            </a:extLst>
          </p:cNvPr>
          <p:cNvSpPr txBox="1"/>
          <p:nvPr/>
        </p:nvSpPr>
        <p:spPr>
          <a:xfrm>
            <a:off x="4796832" y="4454568"/>
            <a:ext cx="909505" cy="230832"/>
          </a:xfrm>
          <a:prstGeom prst="rect">
            <a:avLst/>
          </a:prstGeom>
          <a:noFill/>
        </p:spPr>
        <p:txBody>
          <a:bodyPr wrap="square" rtlCol="0">
            <a:spAutoFit/>
          </a:bodyPr>
          <a:lstStyle/>
          <a:p>
            <a:r>
              <a:rPr lang="en-US" altLang="ja-JP" sz="900" dirty="0">
                <a:solidFill>
                  <a:srgbClr val="002060"/>
                </a:solidFill>
                <a:latin typeface="Meiryo UI" panose="020B0604030504040204" pitchFamily="50" charset="-128"/>
                <a:ea typeface="Meiryo UI" panose="020B0604030504040204" pitchFamily="50" charset="-128"/>
              </a:rPr>
              <a:t>0.02%</a:t>
            </a:r>
            <a:endParaRPr lang="ja-JP" altLang="en-US" sz="900" dirty="0">
              <a:solidFill>
                <a:srgbClr val="002060"/>
              </a:solidFill>
              <a:latin typeface="Meiryo UI" panose="020B0604030504040204" pitchFamily="50" charset="-128"/>
              <a:ea typeface="Meiryo UI" panose="020B0604030504040204" pitchFamily="50" charset="-128"/>
            </a:endParaRPr>
          </a:p>
        </p:txBody>
      </p:sp>
      <p:sp>
        <p:nvSpPr>
          <p:cNvPr id="126" name="正方形/長方形 125">
            <a:extLst>
              <a:ext uri="{FF2B5EF4-FFF2-40B4-BE49-F238E27FC236}">
                <a16:creationId xmlns:a16="http://schemas.microsoft.com/office/drawing/2014/main" id="{37A3B847-94B9-404D-9B52-1A1C16749154}"/>
              </a:ext>
            </a:extLst>
          </p:cNvPr>
          <p:cNvSpPr/>
          <p:nvPr/>
        </p:nvSpPr>
        <p:spPr>
          <a:xfrm>
            <a:off x="5421575" y="5174075"/>
            <a:ext cx="608438" cy="230832"/>
          </a:xfrm>
          <a:prstGeom prst="rect">
            <a:avLst/>
          </a:prstGeom>
        </p:spPr>
        <p:txBody>
          <a:bodyPr wrap="square">
            <a:spAutoFit/>
          </a:bodyPr>
          <a:lstStyle/>
          <a:p>
            <a:r>
              <a:rPr lang="en-US" altLang="ja-JP" sz="900" dirty="0">
                <a:latin typeface="Meiryo UI" panose="020B0604030504040204" pitchFamily="50" charset="-128"/>
                <a:ea typeface="Meiryo UI" panose="020B0604030504040204" pitchFamily="50" charset="-128"/>
              </a:rPr>
              <a:t>4.2%</a:t>
            </a:r>
          </a:p>
        </p:txBody>
      </p:sp>
      <p:sp>
        <p:nvSpPr>
          <p:cNvPr id="127" name="正方形/長方形 126">
            <a:extLst>
              <a:ext uri="{FF2B5EF4-FFF2-40B4-BE49-F238E27FC236}">
                <a16:creationId xmlns:a16="http://schemas.microsoft.com/office/drawing/2014/main" id="{4FD5DE94-DDEE-4B23-B563-60010CAE0D52}"/>
              </a:ext>
            </a:extLst>
          </p:cNvPr>
          <p:cNvSpPr/>
          <p:nvPr/>
        </p:nvSpPr>
        <p:spPr>
          <a:xfrm>
            <a:off x="5718404" y="5552687"/>
            <a:ext cx="608438" cy="230832"/>
          </a:xfrm>
          <a:prstGeom prst="rect">
            <a:avLst/>
          </a:prstGeom>
        </p:spPr>
        <p:txBody>
          <a:bodyPr wrap="square">
            <a:spAutoFit/>
          </a:bodyPr>
          <a:lstStyle/>
          <a:p>
            <a:r>
              <a:rPr lang="en-US" altLang="ja-JP" sz="900" dirty="0">
                <a:latin typeface="Meiryo UI" panose="020B0604030504040204" pitchFamily="50" charset="-128"/>
                <a:ea typeface="Meiryo UI" panose="020B0604030504040204" pitchFamily="50" charset="-128"/>
              </a:rPr>
              <a:t>6.2%</a:t>
            </a:r>
          </a:p>
        </p:txBody>
      </p:sp>
      <p:sp>
        <p:nvSpPr>
          <p:cNvPr id="128" name="テキスト ボックス 127">
            <a:extLst>
              <a:ext uri="{FF2B5EF4-FFF2-40B4-BE49-F238E27FC236}">
                <a16:creationId xmlns:a16="http://schemas.microsoft.com/office/drawing/2014/main" id="{F99663F5-D2DB-48DE-96C0-F7752CCF978A}"/>
              </a:ext>
            </a:extLst>
          </p:cNvPr>
          <p:cNvSpPr txBox="1"/>
          <p:nvPr/>
        </p:nvSpPr>
        <p:spPr>
          <a:xfrm>
            <a:off x="5109841" y="4831405"/>
            <a:ext cx="808638" cy="230832"/>
          </a:xfrm>
          <a:prstGeom prst="rect">
            <a:avLst/>
          </a:prstGeom>
          <a:noFill/>
        </p:spPr>
        <p:txBody>
          <a:bodyPr wrap="square" rtlCol="0">
            <a:spAutoFit/>
          </a:bodyPr>
          <a:lstStyle/>
          <a:p>
            <a:r>
              <a:rPr lang="en-US" altLang="ja-JP" sz="900" dirty="0">
                <a:solidFill>
                  <a:srgbClr val="002060"/>
                </a:solidFill>
                <a:latin typeface="Meiryo UI" panose="020B0604030504040204" pitchFamily="50" charset="-128"/>
                <a:ea typeface="Meiryo UI" panose="020B0604030504040204" pitchFamily="50" charset="-128"/>
              </a:rPr>
              <a:t>1.56%</a:t>
            </a:r>
            <a:endParaRPr lang="ja-JP" altLang="en-US" sz="900" dirty="0">
              <a:solidFill>
                <a:srgbClr val="002060"/>
              </a:solidFill>
              <a:latin typeface="Meiryo UI" panose="020B0604030504040204" pitchFamily="50" charset="-128"/>
              <a:ea typeface="Meiryo UI" panose="020B0604030504040204" pitchFamily="50" charset="-128"/>
            </a:endParaRPr>
          </a:p>
        </p:txBody>
      </p:sp>
      <p:pic>
        <p:nvPicPr>
          <p:cNvPr id="129" name="図 128">
            <a:extLst>
              <a:ext uri="{FF2B5EF4-FFF2-40B4-BE49-F238E27FC236}">
                <a16:creationId xmlns:a16="http://schemas.microsoft.com/office/drawing/2014/main" id="{D88F75E4-701C-44B3-A146-10BB5BC81A0C}"/>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3630270" y="4507253"/>
            <a:ext cx="1099944" cy="187573"/>
          </a:xfrm>
          <a:prstGeom prst="rect">
            <a:avLst/>
          </a:prstGeom>
        </p:spPr>
      </p:pic>
      <p:sp>
        <p:nvSpPr>
          <p:cNvPr id="130" name="テキスト ボックス 129">
            <a:extLst>
              <a:ext uri="{FF2B5EF4-FFF2-40B4-BE49-F238E27FC236}">
                <a16:creationId xmlns:a16="http://schemas.microsoft.com/office/drawing/2014/main" id="{070E20AF-93F2-4F74-93B6-4D77134BD113}"/>
              </a:ext>
            </a:extLst>
          </p:cNvPr>
          <p:cNvSpPr txBox="1"/>
          <p:nvPr/>
        </p:nvSpPr>
        <p:spPr>
          <a:xfrm>
            <a:off x="3554549" y="5199112"/>
            <a:ext cx="879184" cy="205890"/>
          </a:xfrm>
          <a:prstGeom prst="rect">
            <a:avLst/>
          </a:prstGeom>
          <a:solidFill>
            <a:schemeClr val="bg1"/>
          </a:solidFill>
        </p:spPr>
        <p:txBody>
          <a:bodyPr wrap="square" rtlCol="0">
            <a:spAutoFit/>
          </a:bodyPr>
          <a:lstStyle>
            <a:defPPr>
              <a:defRPr lang="ja-JP"/>
            </a:defPPr>
            <a:lvl1pPr>
              <a:defRPr sz="1400" b="1">
                <a:solidFill>
                  <a:schemeClr val="bg1">
                    <a:lumMod val="50000"/>
                  </a:schemeClr>
                </a:solidFill>
                <a:latin typeface="Meiryo UI" panose="020B0604030504040204" pitchFamily="50" charset="-128"/>
                <a:ea typeface="Meiryo UI" panose="020B0604030504040204" pitchFamily="50" charset="-128"/>
              </a:defRPr>
            </a:lvl1pPr>
          </a:lstStyle>
          <a:p>
            <a:pPr algn="ctr" defTabSz="844083"/>
            <a:r>
              <a:rPr lang="ja-JP" altLang="en-US" sz="738" b="0" dirty="0">
                <a:solidFill>
                  <a:prstClr val="black"/>
                </a:solidFill>
              </a:rPr>
              <a:t>グローバル平均</a:t>
            </a:r>
            <a:endParaRPr lang="en-US" altLang="ja-JP" sz="738" b="0" dirty="0">
              <a:solidFill>
                <a:prstClr val="black"/>
              </a:solidFill>
            </a:endParaRPr>
          </a:p>
        </p:txBody>
      </p:sp>
      <p:pic>
        <p:nvPicPr>
          <p:cNvPr id="131" name="図 130">
            <a:extLst>
              <a:ext uri="{FF2B5EF4-FFF2-40B4-BE49-F238E27FC236}">
                <a16:creationId xmlns:a16="http://schemas.microsoft.com/office/drawing/2014/main" id="{D2265CBA-9F4E-4B36-A1D2-60E4EA44983C}"/>
              </a:ext>
            </a:extLst>
          </p:cNvPr>
          <p:cNvPicPr>
            <a:picLocks noChangeAspect="1"/>
          </p:cNvPicPr>
          <p:nvPr/>
        </p:nvPicPr>
        <p:blipFill>
          <a:blip r:embed="rId6"/>
          <a:stretch>
            <a:fillRect/>
          </a:stretch>
        </p:blipFill>
        <p:spPr>
          <a:xfrm>
            <a:off x="4471825" y="5161631"/>
            <a:ext cx="301576" cy="290406"/>
          </a:xfrm>
          <a:prstGeom prst="rect">
            <a:avLst/>
          </a:prstGeom>
        </p:spPr>
      </p:pic>
      <p:sp>
        <p:nvSpPr>
          <p:cNvPr id="132" name="テキスト ボックス 131">
            <a:extLst>
              <a:ext uri="{FF2B5EF4-FFF2-40B4-BE49-F238E27FC236}">
                <a16:creationId xmlns:a16="http://schemas.microsoft.com/office/drawing/2014/main" id="{BB571AB8-8E43-46CA-97FF-F364C5441492}"/>
              </a:ext>
            </a:extLst>
          </p:cNvPr>
          <p:cNvSpPr txBox="1"/>
          <p:nvPr/>
        </p:nvSpPr>
        <p:spPr>
          <a:xfrm>
            <a:off x="3606495" y="5565504"/>
            <a:ext cx="675187" cy="205890"/>
          </a:xfrm>
          <a:prstGeom prst="rect">
            <a:avLst/>
          </a:prstGeom>
          <a:solidFill>
            <a:schemeClr val="bg1"/>
          </a:solidFill>
        </p:spPr>
        <p:txBody>
          <a:bodyPr wrap="square" rtlCol="0">
            <a:spAutoFit/>
          </a:bodyPr>
          <a:lstStyle>
            <a:defPPr>
              <a:defRPr lang="ja-JP"/>
            </a:defPPr>
            <a:lvl1pPr>
              <a:defRPr sz="1400" b="1">
                <a:solidFill>
                  <a:schemeClr val="bg1">
                    <a:lumMod val="50000"/>
                  </a:schemeClr>
                </a:solidFill>
                <a:latin typeface="Meiryo UI" panose="020B0604030504040204" pitchFamily="50" charset="-128"/>
                <a:ea typeface="Meiryo UI" panose="020B0604030504040204" pitchFamily="50" charset="-128"/>
              </a:defRPr>
            </a:lvl1pPr>
          </a:lstStyle>
          <a:p>
            <a:pPr algn="ctr" defTabSz="844083"/>
            <a:r>
              <a:rPr lang="ja-JP" altLang="en-US" sz="738" b="0" dirty="0">
                <a:solidFill>
                  <a:prstClr val="black"/>
                </a:solidFill>
              </a:rPr>
              <a:t>日本平均</a:t>
            </a:r>
            <a:endParaRPr lang="en-US" altLang="ja-JP" sz="738" b="0" dirty="0">
              <a:solidFill>
                <a:prstClr val="black"/>
              </a:solidFill>
            </a:endParaRPr>
          </a:p>
        </p:txBody>
      </p:sp>
      <p:pic>
        <p:nvPicPr>
          <p:cNvPr id="133" name="図 132">
            <a:extLst>
              <a:ext uri="{FF2B5EF4-FFF2-40B4-BE49-F238E27FC236}">
                <a16:creationId xmlns:a16="http://schemas.microsoft.com/office/drawing/2014/main" id="{B7BD1C28-65AA-4B8D-9D52-4F22E78317A6}"/>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4486578" y="5593398"/>
            <a:ext cx="242717" cy="196645"/>
          </a:xfrm>
          <a:prstGeom prst="rect">
            <a:avLst/>
          </a:prstGeom>
          <a:ln>
            <a:solidFill>
              <a:schemeClr val="bg1">
                <a:lumMod val="85000"/>
              </a:schemeClr>
            </a:solidFill>
          </a:ln>
        </p:spPr>
      </p:pic>
      <p:pic>
        <p:nvPicPr>
          <p:cNvPr id="134" name="図 133">
            <a:extLst>
              <a:ext uri="{FF2B5EF4-FFF2-40B4-BE49-F238E27FC236}">
                <a16:creationId xmlns:a16="http://schemas.microsoft.com/office/drawing/2014/main" id="{446FBCCB-FB38-43AF-BEFE-5418793CED47}"/>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3686928" y="4897922"/>
            <a:ext cx="801000" cy="164205"/>
          </a:xfrm>
          <a:prstGeom prst="rect">
            <a:avLst/>
          </a:prstGeom>
        </p:spPr>
      </p:pic>
      <p:graphicFrame>
        <p:nvGraphicFramePr>
          <p:cNvPr id="135" name="グラフ 134">
            <a:extLst>
              <a:ext uri="{FF2B5EF4-FFF2-40B4-BE49-F238E27FC236}">
                <a16:creationId xmlns:a16="http://schemas.microsoft.com/office/drawing/2014/main" id="{E9F9701F-5B33-4AEA-97A6-0E2FEB572E7E}"/>
              </a:ext>
            </a:extLst>
          </p:cNvPr>
          <p:cNvGraphicFramePr>
            <a:graphicFrameLocks/>
          </p:cNvGraphicFramePr>
          <p:nvPr/>
        </p:nvGraphicFramePr>
        <p:xfrm>
          <a:off x="7498869" y="4314522"/>
          <a:ext cx="2026133" cy="1754522"/>
        </p:xfrm>
        <a:graphic>
          <a:graphicData uri="http://schemas.openxmlformats.org/drawingml/2006/chart">
            <c:chart xmlns:c="http://schemas.openxmlformats.org/drawingml/2006/chart" xmlns:r="http://schemas.openxmlformats.org/officeDocument/2006/relationships" r:id="rId13"/>
          </a:graphicData>
        </a:graphic>
      </p:graphicFrame>
      <p:sp>
        <p:nvSpPr>
          <p:cNvPr id="136" name="テキスト ボックス 135">
            <a:extLst>
              <a:ext uri="{FF2B5EF4-FFF2-40B4-BE49-F238E27FC236}">
                <a16:creationId xmlns:a16="http://schemas.microsoft.com/office/drawing/2014/main" id="{1CF7BEF6-EC34-4C3A-9BA2-7FEC8692DE37}"/>
              </a:ext>
            </a:extLst>
          </p:cNvPr>
          <p:cNvSpPr txBox="1"/>
          <p:nvPr/>
        </p:nvSpPr>
        <p:spPr>
          <a:xfrm>
            <a:off x="8979560" y="4480673"/>
            <a:ext cx="1111570" cy="230832"/>
          </a:xfrm>
          <a:prstGeom prst="rect">
            <a:avLst/>
          </a:prstGeom>
          <a:noFill/>
        </p:spPr>
        <p:txBody>
          <a:bodyPr wrap="square" rtlCol="0">
            <a:spAutoFit/>
          </a:bodyPr>
          <a:lstStyle/>
          <a:p>
            <a:r>
              <a:rPr lang="en-US" altLang="ja-JP" sz="900" dirty="0">
                <a:solidFill>
                  <a:srgbClr val="002060"/>
                </a:solidFill>
                <a:latin typeface="Meiryo UI" panose="020B0604030504040204" pitchFamily="50" charset="-128"/>
                <a:ea typeface="Meiryo UI" panose="020B0604030504040204" pitchFamily="50" charset="-128"/>
              </a:rPr>
              <a:t>20.93</a:t>
            </a:r>
            <a:r>
              <a:rPr lang="ja-JP" altLang="en-US" sz="900" dirty="0">
                <a:solidFill>
                  <a:srgbClr val="002060"/>
                </a:solidFill>
                <a:latin typeface="Meiryo UI" panose="020B0604030504040204" pitchFamily="50" charset="-128"/>
                <a:ea typeface="Meiryo UI" panose="020B0604030504040204" pitchFamily="50" charset="-128"/>
              </a:rPr>
              <a:t>秒</a:t>
            </a:r>
          </a:p>
        </p:txBody>
      </p:sp>
      <p:sp>
        <p:nvSpPr>
          <p:cNvPr id="137" name="テキスト ボックス 136">
            <a:extLst>
              <a:ext uri="{FF2B5EF4-FFF2-40B4-BE49-F238E27FC236}">
                <a16:creationId xmlns:a16="http://schemas.microsoft.com/office/drawing/2014/main" id="{F4AE8FB5-03F2-4277-9BB6-847ACA4196CA}"/>
              </a:ext>
            </a:extLst>
          </p:cNvPr>
          <p:cNvSpPr txBox="1"/>
          <p:nvPr/>
        </p:nvSpPr>
        <p:spPr>
          <a:xfrm>
            <a:off x="8194151" y="4816610"/>
            <a:ext cx="961725" cy="230832"/>
          </a:xfrm>
          <a:prstGeom prst="rect">
            <a:avLst/>
          </a:prstGeom>
          <a:noFill/>
        </p:spPr>
        <p:txBody>
          <a:bodyPr wrap="square" rtlCol="0">
            <a:spAutoFit/>
          </a:bodyPr>
          <a:lstStyle/>
          <a:p>
            <a:r>
              <a:rPr lang="en-US" altLang="ja-JP" sz="900" dirty="0">
                <a:solidFill>
                  <a:srgbClr val="002060"/>
                </a:solidFill>
                <a:latin typeface="Meiryo UI" panose="020B0604030504040204" pitchFamily="50" charset="-128"/>
                <a:ea typeface="Meiryo UI" panose="020B0604030504040204" pitchFamily="50" charset="-128"/>
              </a:rPr>
              <a:t>9.84</a:t>
            </a:r>
            <a:r>
              <a:rPr lang="ja-JP" altLang="en-US" sz="900" dirty="0">
                <a:solidFill>
                  <a:srgbClr val="002060"/>
                </a:solidFill>
                <a:latin typeface="Meiryo UI" panose="020B0604030504040204" pitchFamily="50" charset="-128"/>
                <a:ea typeface="Meiryo UI" panose="020B0604030504040204" pitchFamily="50" charset="-128"/>
              </a:rPr>
              <a:t>秒</a:t>
            </a:r>
          </a:p>
        </p:txBody>
      </p:sp>
      <p:sp>
        <p:nvSpPr>
          <p:cNvPr id="138" name="正方形/長方形 137">
            <a:extLst>
              <a:ext uri="{FF2B5EF4-FFF2-40B4-BE49-F238E27FC236}">
                <a16:creationId xmlns:a16="http://schemas.microsoft.com/office/drawing/2014/main" id="{8015FCB5-B4BD-4357-93B1-90824BDC7F26}"/>
              </a:ext>
            </a:extLst>
          </p:cNvPr>
          <p:cNvSpPr/>
          <p:nvPr/>
        </p:nvSpPr>
        <p:spPr>
          <a:xfrm>
            <a:off x="8952484" y="5176321"/>
            <a:ext cx="628698" cy="230832"/>
          </a:xfrm>
          <a:prstGeom prst="rect">
            <a:avLst/>
          </a:prstGeom>
        </p:spPr>
        <p:txBody>
          <a:bodyPr wrap="none">
            <a:spAutoFit/>
          </a:bodyPr>
          <a:lstStyle/>
          <a:p>
            <a:r>
              <a:rPr lang="en-US" altLang="ja-JP" sz="900" dirty="0">
                <a:latin typeface="Meiryo UI" panose="020B0604030504040204" pitchFamily="50" charset="-128"/>
                <a:ea typeface="Meiryo UI" panose="020B0604030504040204" pitchFamily="50" charset="-128"/>
              </a:rPr>
              <a:t>23.14</a:t>
            </a:r>
            <a:r>
              <a:rPr lang="ja-JP" altLang="en-US" sz="900" dirty="0">
                <a:latin typeface="Meiryo UI" panose="020B0604030504040204" pitchFamily="50" charset="-128"/>
                <a:ea typeface="Meiryo UI" panose="020B0604030504040204" pitchFamily="50" charset="-128"/>
              </a:rPr>
              <a:t>秒</a:t>
            </a:r>
            <a:endParaRPr lang="en-US" altLang="ja-JP" sz="900" dirty="0">
              <a:latin typeface="Meiryo UI" panose="020B0604030504040204" pitchFamily="50" charset="-128"/>
              <a:ea typeface="Meiryo UI" panose="020B0604030504040204" pitchFamily="50" charset="-128"/>
            </a:endParaRPr>
          </a:p>
        </p:txBody>
      </p:sp>
      <p:sp>
        <p:nvSpPr>
          <p:cNvPr id="139" name="正方形/長方形 138">
            <a:extLst>
              <a:ext uri="{FF2B5EF4-FFF2-40B4-BE49-F238E27FC236}">
                <a16:creationId xmlns:a16="http://schemas.microsoft.com/office/drawing/2014/main" id="{9D5903D5-2493-45E8-AD43-F412E694449D}"/>
              </a:ext>
            </a:extLst>
          </p:cNvPr>
          <p:cNvSpPr/>
          <p:nvPr/>
        </p:nvSpPr>
        <p:spPr>
          <a:xfrm>
            <a:off x="8929686" y="5533637"/>
            <a:ext cx="628698" cy="230832"/>
          </a:xfrm>
          <a:prstGeom prst="rect">
            <a:avLst/>
          </a:prstGeom>
        </p:spPr>
        <p:txBody>
          <a:bodyPr wrap="none">
            <a:spAutoFit/>
          </a:bodyPr>
          <a:lstStyle/>
          <a:p>
            <a:r>
              <a:rPr lang="en-US" altLang="ja-JP" sz="900" dirty="0">
                <a:latin typeface="Meiryo UI" panose="020B0604030504040204" pitchFamily="50" charset="-128"/>
                <a:ea typeface="Meiryo UI" panose="020B0604030504040204" pitchFamily="50" charset="-128"/>
              </a:rPr>
              <a:t>22.94</a:t>
            </a:r>
            <a:r>
              <a:rPr lang="ja-JP" altLang="en-US" sz="900" dirty="0">
                <a:latin typeface="Meiryo UI" panose="020B0604030504040204" pitchFamily="50" charset="-128"/>
                <a:ea typeface="Meiryo UI" panose="020B0604030504040204" pitchFamily="50" charset="-128"/>
              </a:rPr>
              <a:t>秒</a:t>
            </a:r>
            <a:endParaRPr lang="en-US" altLang="ja-JP" sz="900" dirty="0">
              <a:latin typeface="Meiryo UI" panose="020B0604030504040204" pitchFamily="50" charset="-128"/>
              <a:ea typeface="Meiryo UI" panose="020B0604030504040204" pitchFamily="50" charset="-128"/>
            </a:endParaRPr>
          </a:p>
        </p:txBody>
      </p:sp>
      <p:sp>
        <p:nvSpPr>
          <p:cNvPr id="140" name="テキスト ボックス 139">
            <a:extLst>
              <a:ext uri="{FF2B5EF4-FFF2-40B4-BE49-F238E27FC236}">
                <a16:creationId xmlns:a16="http://schemas.microsoft.com/office/drawing/2014/main" id="{6AB6559E-D192-4420-A4FE-97729441F4B3}"/>
              </a:ext>
            </a:extLst>
          </p:cNvPr>
          <p:cNvSpPr txBox="1"/>
          <p:nvPr/>
        </p:nvSpPr>
        <p:spPr>
          <a:xfrm>
            <a:off x="9318129" y="5865613"/>
            <a:ext cx="587871" cy="212366"/>
          </a:xfrm>
          <a:prstGeom prst="rect">
            <a:avLst/>
          </a:prstGeom>
          <a:noFill/>
        </p:spPr>
        <p:txBody>
          <a:bodyPr wrap="square" rtlCol="0">
            <a:spAutoFit/>
          </a:bodyPr>
          <a:lstStyle/>
          <a:p>
            <a:pPr defTabSz="844083"/>
            <a:r>
              <a:rPr lang="ja-JP" altLang="en-US" sz="780" dirty="0">
                <a:solidFill>
                  <a:prstClr val="black"/>
                </a:solidFill>
                <a:latin typeface="Meiryo UI" panose="020B0604030504040204" pitchFamily="50" charset="-128"/>
                <a:ea typeface="Meiryo UI" panose="020B0604030504040204" pitchFamily="50" charset="-128"/>
              </a:rPr>
              <a:t>（秒）</a:t>
            </a:r>
            <a:endParaRPr lang="en-US" altLang="ja-JP" sz="780" dirty="0">
              <a:solidFill>
                <a:prstClr val="black"/>
              </a:solidFill>
              <a:latin typeface="Meiryo UI" panose="020B0604030504040204" pitchFamily="50" charset="-128"/>
              <a:ea typeface="Meiryo UI" panose="020B0604030504040204" pitchFamily="50" charset="-128"/>
            </a:endParaRPr>
          </a:p>
        </p:txBody>
      </p:sp>
      <p:pic>
        <p:nvPicPr>
          <p:cNvPr id="141" name="図 140">
            <a:extLst>
              <a:ext uri="{FF2B5EF4-FFF2-40B4-BE49-F238E27FC236}">
                <a16:creationId xmlns:a16="http://schemas.microsoft.com/office/drawing/2014/main" id="{9B460E27-8276-4DA7-A207-73568B6FD791}"/>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6506526" y="4507253"/>
            <a:ext cx="1099944" cy="187573"/>
          </a:xfrm>
          <a:prstGeom prst="rect">
            <a:avLst/>
          </a:prstGeom>
        </p:spPr>
      </p:pic>
      <p:sp>
        <p:nvSpPr>
          <p:cNvPr id="142" name="テキスト ボックス 141">
            <a:extLst>
              <a:ext uri="{FF2B5EF4-FFF2-40B4-BE49-F238E27FC236}">
                <a16:creationId xmlns:a16="http://schemas.microsoft.com/office/drawing/2014/main" id="{485FBC6B-BE81-442F-B8DE-B9BB0A69305C}"/>
              </a:ext>
            </a:extLst>
          </p:cNvPr>
          <p:cNvSpPr txBox="1"/>
          <p:nvPr/>
        </p:nvSpPr>
        <p:spPr>
          <a:xfrm>
            <a:off x="6430805" y="5199112"/>
            <a:ext cx="879184" cy="205890"/>
          </a:xfrm>
          <a:prstGeom prst="rect">
            <a:avLst/>
          </a:prstGeom>
          <a:solidFill>
            <a:schemeClr val="bg1"/>
          </a:solidFill>
        </p:spPr>
        <p:txBody>
          <a:bodyPr wrap="square" rtlCol="0">
            <a:spAutoFit/>
          </a:bodyPr>
          <a:lstStyle>
            <a:defPPr>
              <a:defRPr lang="ja-JP"/>
            </a:defPPr>
            <a:lvl1pPr>
              <a:defRPr sz="1400" b="1">
                <a:solidFill>
                  <a:schemeClr val="bg1">
                    <a:lumMod val="50000"/>
                  </a:schemeClr>
                </a:solidFill>
                <a:latin typeface="Meiryo UI" panose="020B0604030504040204" pitchFamily="50" charset="-128"/>
                <a:ea typeface="Meiryo UI" panose="020B0604030504040204" pitchFamily="50" charset="-128"/>
              </a:defRPr>
            </a:lvl1pPr>
          </a:lstStyle>
          <a:p>
            <a:pPr algn="ctr" defTabSz="844083"/>
            <a:r>
              <a:rPr lang="ja-JP" altLang="en-US" sz="738" b="0" dirty="0">
                <a:solidFill>
                  <a:prstClr val="black"/>
                </a:solidFill>
              </a:rPr>
              <a:t>グローバル平均</a:t>
            </a:r>
            <a:endParaRPr lang="en-US" altLang="ja-JP" sz="738" b="0" dirty="0">
              <a:solidFill>
                <a:prstClr val="black"/>
              </a:solidFill>
            </a:endParaRPr>
          </a:p>
        </p:txBody>
      </p:sp>
      <p:pic>
        <p:nvPicPr>
          <p:cNvPr id="143" name="図 142">
            <a:extLst>
              <a:ext uri="{FF2B5EF4-FFF2-40B4-BE49-F238E27FC236}">
                <a16:creationId xmlns:a16="http://schemas.microsoft.com/office/drawing/2014/main" id="{51D7CBD3-01A6-40E4-A7B8-E880FCEF6B7B}"/>
              </a:ext>
            </a:extLst>
          </p:cNvPr>
          <p:cNvPicPr>
            <a:picLocks noChangeAspect="1"/>
          </p:cNvPicPr>
          <p:nvPr/>
        </p:nvPicPr>
        <p:blipFill>
          <a:blip r:embed="rId6"/>
          <a:stretch>
            <a:fillRect/>
          </a:stretch>
        </p:blipFill>
        <p:spPr>
          <a:xfrm>
            <a:off x="7348081" y="5161631"/>
            <a:ext cx="301576" cy="290406"/>
          </a:xfrm>
          <a:prstGeom prst="rect">
            <a:avLst/>
          </a:prstGeom>
        </p:spPr>
      </p:pic>
      <p:sp>
        <p:nvSpPr>
          <p:cNvPr id="144" name="テキスト ボックス 143">
            <a:extLst>
              <a:ext uri="{FF2B5EF4-FFF2-40B4-BE49-F238E27FC236}">
                <a16:creationId xmlns:a16="http://schemas.microsoft.com/office/drawing/2014/main" id="{25201ECF-F217-4D4C-ADE7-0DAC9A409ABD}"/>
              </a:ext>
            </a:extLst>
          </p:cNvPr>
          <p:cNvSpPr txBox="1"/>
          <p:nvPr/>
        </p:nvSpPr>
        <p:spPr>
          <a:xfrm>
            <a:off x="6482751" y="5565504"/>
            <a:ext cx="675187" cy="205890"/>
          </a:xfrm>
          <a:prstGeom prst="rect">
            <a:avLst/>
          </a:prstGeom>
          <a:solidFill>
            <a:schemeClr val="bg1"/>
          </a:solidFill>
        </p:spPr>
        <p:txBody>
          <a:bodyPr wrap="square" rtlCol="0">
            <a:spAutoFit/>
          </a:bodyPr>
          <a:lstStyle>
            <a:defPPr>
              <a:defRPr lang="ja-JP"/>
            </a:defPPr>
            <a:lvl1pPr>
              <a:defRPr sz="1400" b="1">
                <a:solidFill>
                  <a:schemeClr val="bg1">
                    <a:lumMod val="50000"/>
                  </a:schemeClr>
                </a:solidFill>
                <a:latin typeface="Meiryo UI" panose="020B0604030504040204" pitchFamily="50" charset="-128"/>
                <a:ea typeface="Meiryo UI" panose="020B0604030504040204" pitchFamily="50" charset="-128"/>
              </a:defRPr>
            </a:lvl1pPr>
          </a:lstStyle>
          <a:p>
            <a:pPr algn="ctr" defTabSz="844083"/>
            <a:r>
              <a:rPr lang="ja-JP" altLang="en-US" sz="738" b="0" dirty="0">
                <a:solidFill>
                  <a:prstClr val="black"/>
                </a:solidFill>
              </a:rPr>
              <a:t>日本平均</a:t>
            </a:r>
            <a:endParaRPr lang="en-US" altLang="ja-JP" sz="738" b="0" dirty="0">
              <a:solidFill>
                <a:prstClr val="black"/>
              </a:solidFill>
            </a:endParaRPr>
          </a:p>
        </p:txBody>
      </p:sp>
      <p:pic>
        <p:nvPicPr>
          <p:cNvPr id="145" name="図 144">
            <a:extLst>
              <a:ext uri="{FF2B5EF4-FFF2-40B4-BE49-F238E27FC236}">
                <a16:creationId xmlns:a16="http://schemas.microsoft.com/office/drawing/2014/main" id="{B7139759-F920-4B91-842C-EA3DF9453F53}"/>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7362834" y="5593398"/>
            <a:ext cx="242717" cy="196645"/>
          </a:xfrm>
          <a:prstGeom prst="rect">
            <a:avLst/>
          </a:prstGeom>
          <a:ln>
            <a:solidFill>
              <a:schemeClr val="bg1">
                <a:lumMod val="85000"/>
              </a:schemeClr>
            </a:solidFill>
          </a:ln>
        </p:spPr>
      </p:pic>
      <p:pic>
        <p:nvPicPr>
          <p:cNvPr id="146" name="図 145">
            <a:extLst>
              <a:ext uri="{FF2B5EF4-FFF2-40B4-BE49-F238E27FC236}">
                <a16:creationId xmlns:a16="http://schemas.microsoft.com/office/drawing/2014/main" id="{9DB03A3D-4D94-44D1-8C99-C3BA51318EA8}"/>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6563184" y="4897922"/>
            <a:ext cx="801000" cy="164205"/>
          </a:xfrm>
          <a:prstGeom prst="rect">
            <a:avLst/>
          </a:prstGeom>
        </p:spPr>
      </p:pic>
      <p:sp>
        <p:nvSpPr>
          <p:cNvPr id="65" name="角丸四角形 64">
            <a:extLst>
              <a:ext uri="{FF2B5EF4-FFF2-40B4-BE49-F238E27FC236}">
                <a16:creationId xmlns:a16="http://schemas.microsoft.com/office/drawing/2014/main" id="{E025EF0E-986B-BB4E-8FC6-E4A64925849F}"/>
              </a:ext>
            </a:extLst>
          </p:cNvPr>
          <p:cNvSpPr/>
          <p:nvPr/>
        </p:nvSpPr>
        <p:spPr>
          <a:xfrm>
            <a:off x="573841" y="1922847"/>
            <a:ext cx="1661864" cy="282944"/>
          </a:xfrm>
          <a:prstGeom prst="roundRect">
            <a:avLst/>
          </a:prstGeom>
          <a:solidFill>
            <a:srgbClr val="E1E6EF"/>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角丸四角形 71">
            <a:extLst>
              <a:ext uri="{FF2B5EF4-FFF2-40B4-BE49-F238E27FC236}">
                <a16:creationId xmlns:a16="http://schemas.microsoft.com/office/drawing/2014/main" id="{5184F464-3413-4E4F-957B-C717125CA08C}"/>
              </a:ext>
            </a:extLst>
          </p:cNvPr>
          <p:cNvSpPr/>
          <p:nvPr/>
        </p:nvSpPr>
        <p:spPr>
          <a:xfrm>
            <a:off x="573841" y="1950743"/>
            <a:ext cx="1661865" cy="22715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rgbClr val="003963"/>
                </a:solidFill>
                <a:latin typeface="Meiryo UI" panose="020B0604030504040204" pitchFamily="50" charset="-128"/>
                <a:ea typeface="Meiryo UI" panose="020B0604030504040204" pitchFamily="50" charset="-128"/>
                <a:cs typeface="Meiryo UI" panose="020B0604030504040204" pitchFamily="50" charset="-128"/>
              </a:rPr>
              <a:t>ビューアビリティー</a:t>
            </a:r>
            <a:r>
              <a:rPr lang="ja-JP" altLang="en-US" sz="1200" b="1" baseline="30000">
                <a:solidFill>
                  <a:srgbClr val="003963"/>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baseline="3000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1</a:t>
            </a:r>
            <a:endParaRPr lang="ja-JP" altLang="en-US" sz="1200" b="1" baseline="3000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角丸四角形 66">
            <a:extLst>
              <a:ext uri="{FF2B5EF4-FFF2-40B4-BE49-F238E27FC236}">
                <a16:creationId xmlns:a16="http://schemas.microsoft.com/office/drawing/2014/main" id="{8345E0C6-7506-5F41-84B2-3BF44D9A2EFD}"/>
              </a:ext>
            </a:extLst>
          </p:cNvPr>
          <p:cNvSpPr/>
          <p:nvPr/>
        </p:nvSpPr>
        <p:spPr>
          <a:xfrm>
            <a:off x="573841" y="3994384"/>
            <a:ext cx="1661864" cy="282944"/>
          </a:xfrm>
          <a:prstGeom prst="roundRect">
            <a:avLst/>
          </a:prstGeom>
          <a:solidFill>
            <a:srgbClr val="E1E6EF"/>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角丸四角形 71">
            <a:extLst>
              <a:ext uri="{FF2B5EF4-FFF2-40B4-BE49-F238E27FC236}">
                <a16:creationId xmlns:a16="http://schemas.microsoft.com/office/drawing/2014/main" id="{B0A53C87-A1FB-1D43-819D-C8057B6599A7}"/>
              </a:ext>
            </a:extLst>
          </p:cNvPr>
          <p:cNvSpPr/>
          <p:nvPr/>
        </p:nvSpPr>
        <p:spPr>
          <a:xfrm>
            <a:off x="573841" y="4022280"/>
            <a:ext cx="1661865" cy="22715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rgbClr val="003963"/>
                </a:solidFill>
                <a:latin typeface="Meiryo UI" panose="020B0604030504040204" pitchFamily="50" charset="-128"/>
                <a:ea typeface="Meiryo UI" panose="020B0604030504040204" pitchFamily="50" charset="-128"/>
                <a:cs typeface="Meiryo UI" panose="020B0604030504040204" pitchFamily="50" charset="-128"/>
              </a:rPr>
              <a:t>不正インプレッション</a:t>
            </a:r>
            <a:r>
              <a:rPr lang="ja-JP" altLang="en-US" sz="1200" b="1" baseline="30000">
                <a:solidFill>
                  <a:srgbClr val="003963"/>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baseline="3000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2</a:t>
            </a:r>
            <a:endParaRPr lang="ja-JP" altLang="en-US" sz="1200" b="1" baseline="3000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角丸四角形 69">
            <a:extLst>
              <a:ext uri="{FF2B5EF4-FFF2-40B4-BE49-F238E27FC236}">
                <a16:creationId xmlns:a16="http://schemas.microsoft.com/office/drawing/2014/main" id="{5C34345A-BBD8-1745-87AC-07E9803ADA64}"/>
              </a:ext>
            </a:extLst>
          </p:cNvPr>
          <p:cNvSpPr/>
          <p:nvPr/>
        </p:nvSpPr>
        <p:spPr>
          <a:xfrm>
            <a:off x="3630270" y="3994384"/>
            <a:ext cx="1661864" cy="282944"/>
          </a:xfrm>
          <a:prstGeom prst="roundRect">
            <a:avLst/>
          </a:prstGeom>
          <a:solidFill>
            <a:srgbClr val="E1E6EF"/>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角丸四角形 71">
            <a:extLst>
              <a:ext uri="{FF2B5EF4-FFF2-40B4-BE49-F238E27FC236}">
                <a16:creationId xmlns:a16="http://schemas.microsoft.com/office/drawing/2014/main" id="{166A6630-27F4-954A-8ECA-0188CEA7BE2C}"/>
              </a:ext>
            </a:extLst>
          </p:cNvPr>
          <p:cNvSpPr/>
          <p:nvPr/>
        </p:nvSpPr>
        <p:spPr>
          <a:xfrm>
            <a:off x="3630270" y="4022280"/>
            <a:ext cx="1661865" cy="22715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rgbClr val="003963"/>
                </a:solidFill>
                <a:latin typeface="Meiryo UI" panose="020B0604030504040204" pitchFamily="50" charset="-128"/>
                <a:ea typeface="Meiryo UI" panose="020B0604030504040204" pitchFamily="50" charset="-128"/>
                <a:cs typeface="Meiryo UI" panose="020B0604030504040204" pitchFamily="50" charset="-128"/>
              </a:rPr>
              <a:t>ブランドリスク</a:t>
            </a:r>
            <a:r>
              <a:rPr lang="ja-JP" altLang="en-US" sz="1200" b="1" baseline="30000">
                <a:solidFill>
                  <a:srgbClr val="003963"/>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baseline="3000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3</a:t>
            </a:r>
            <a:endParaRPr lang="ja-JP" altLang="en-US" sz="1200" b="1" baseline="3000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角丸四角形 71">
            <a:extLst>
              <a:ext uri="{FF2B5EF4-FFF2-40B4-BE49-F238E27FC236}">
                <a16:creationId xmlns:a16="http://schemas.microsoft.com/office/drawing/2014/main" id="{25F55E0D-B5D1-604F-BA1A-3123C641DBC5}"/>
              </a:ext>
            </a:extLst>
          </p:cNvPr>
          <p:cNvSpPr/>
          <p:nvPr/>
        </p:nvSpPr>
        <p:spPr>
          <a:xfrm>
            <a:off x="6473395" y="3994384"/>
            <a:ext cx="1661864" cy="282944"/>
          </a:xfrm>
          <a:prstGeom prst="roundRect">
            <a:avLst/>
          </a:prstGeom>
          <a:solidFill>
            <a:srgbClr val="E1E6EF"/>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角丸四角形 71">
            <a:extLst>
              <a:ext uri="{FF2B5EF4-FFF2-40B4-BE49-F238E27FC236}">
                <a16:creationId xmlns:a16="http://schemas.microsoft.com/office/drawing/2014/main" id="{01351679-7D7E-DA49-9A3F-DD5E23C1990B}"/>
              </a:ext>
            </a:extLst>
          </p:cNvPr>
          <p:cNvSpPr/>
          <p:nvPr/>
        </p:nvSpPr>
        <p:spPr>
          <a:xfrm>
            <a:off x="6473395" y="4022280"/>
            <a:ext cx="1661865" cy="22715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rgbClr val="003963"/>
                </a:solidFill>
                <a:latin typeface="Meiryo UI" panose="020B0604030504040204" pitchFamily="50" charset="-128"/>
                <a:ea typeface="Meiryo UI" panose="020B0604030504040204" pitchFamily="50" charset="-128"/>
                <a:cs typeface="Meiryo UI" panose="020B0604030504040204" pitchFamily="50" charset="-128"/>
              </a:rPr>
              <a:t>タイムインビュー </a:t>
            </a:r>
            <a:r>
              <a:rPr lang="ja-JP" altLang="en-US" sz="1200" b="1" baseline="30000">
                <a:solidFill>
                  <a:srgbClr val="003963"/>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baseline="30000" dirty="0">
                <a:solidFill>
                  <a:srgbClr val="003963"/>
                </a:solidFill>
                <a:latin typeface="Meiryo UI" panose="020B0604030504040204" pitchFamily="50" charset="-128"/>
                <a:ea typeface="Meiryo UI" panose="020B0604030504040204" pitchFamily="50" charset="-128"/>
                <a:cs typeface="Meiryo UI" panose="020B0604030504040204" pitchFamily="50" charset="-128"/>
              </a:rPr>
              <a:t>4</a:t>
            </a:r>
            <a:endParaRPr lang="ja-JP" altLang="en-US" sz="1200" b="1" baseline="30000">
              <a:solidFill>
                <a:srgbClr val="00396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テキスト ボックス 73">
            <a:extLst>
              <a:ext uri="{FF2B5EF4-FFF2-40B4-BE49-F238E27FC236}">
                <a16:creationId xmlns:a16="http://schemas.microsoft.com/office/drawing/2014/main" id="{BEA3B1F8-7C0A-D640-9C46-4DFC0C6B33D0}"/>
              </a:ext>
            </a:extLst>
          </p:cNvPr>
          <p:cNvSpPr txBox="1"/>
          <p:nvPr/>
        </p:nvSpPr>
        <p:spPr>
          <a:xfrm>
            <a:off x="488950" y="987787"/>
            <a:ext cx="9074872" cy="687048"/>
          </a:xfrm>
          <a:prstGeom prst="rect">
            <a:avLst/>
          </a:prstGeom>
          <a:noFill/>
        </p:spPr>
        <p:txBody>
          <a:bodyPr wrap="square" lIns="0" tIns="0" rIns="0" bIns="0" rtlCol="0">
            <a:spAutoFit/>
          </a:bodyPr>
          <a:lstStyle/>
          <a:p>
            <a:pPr lvl="0">
              <a:lnSpc>
                <a:spcPct val="150000"/>
              </a:lnSpc>
              <a:defRPr/>
            </a:pPr>
            <a:r>
              <a:rPr lang="ja-JP" altLang="en-US" sz="1600" b="1" kern="100">
                <a:solidFill>
                  <a:srgbClr val="003963"/>
                </a:solidFill>
                <a:latin typeface="Meiryo UI" panose="020B0604030504040204" pitchFamily="34" charset="-128"/>
                <a:ea typeface="Meiryo UI" panose="020B0604030504040204" pitchFamily="34" charset="-128"/>
                <a:cs typeface="Times New Roman" panose="02020603050405020304" pitchFamily="18" charset="0"/>
              </a:rPr>
              <a:t>日本平均およびグローバル平均を上回る</a:t>
            </a:r>
            <a:r>
              <a:rPr lang="en-US" altLang="ja-JP" sz="1600" b="1" kern="100" dirty="0">
                <a:solidFill>
                  <a:srgbClr val="003963"/>
                </a:solidFill>
                <a:latin typeface="Meiryo UI" panose="020B0604030504040204" pitchFamily="34" charset="-128"/>
                <a:ea typeface="Meiryo UI" panose="020B0604030504040204" pitchFamily="34" charset="-128"/>
                <a:cs typeface="Times New Roman" panose="02020603050405020304" pitchFamily="18" charset="0"/>
              </a:rPr>
              <a:t>70</a:t>
            </a:r>
            <a:r>
              <a:rPr lang="ja-JP" altLang="en-US" sz="1600" b="1" kern="100">
                <a:solidFill>
                  <a:srgbClr val="003963"/>
                </a:solidFill>
                <a:latin typeface="Meiryo UI" panose="020B0604030504040204" pitchFamily="34" charset="-128"/>
                <a:ea typeface="Meiryo UI" panose="020B0604030504040204" pitchFamily="34" charset="-128"/>
                <a:cs typeface="Times New Roman" panose="02020603050405020304" pitchFamily="18" charset="0"/>
              </a:rPr>
              <a:t>％超の高いビューアビリティー（広告の可視性）を計測しています。</a:t>
            </a:r>
          </a:p>
          <a:p>
            <a:pPr lvl="0">
              <a:lnSpc>
                <a:spcPct val="150000"/>
              </a:lnSpc>
              <a:defRPr/>
            </a:pPr>
            <a:r>
              <a:rPr lang="ja-JP" altLang="en-US" sz="1600" b="1" kern="100">
                <a:solidFill>
                  <a:srgbClr val="003963"/>
                </a:solidFill>
                <a:latin typeface="Meiryo UI" panose="020B0604030504040204" pitchFamily="34" charset="-128"/>
                <a:ea typeface="Meiryo UI" panose="020B0604030504040204" pitchFamily="34" charset="-128"/>
                <a:cs typeface="Times New Roman" panose="02020603050405020304" pitchFamily="18" charset="0"/>
              </a:rPr>
              <a:t>ブランドリスクも低く、記事を読みに来る読者のため、広告の表示時間も平均を上回っています。</a:t>
            </a:r>
          </a:p>
        </p:txBody>
      </p:sp>
    </p:spTree>
    <p:extLst>
      <p:ext uri="{BB962C8B-B14F-4D97-AF65-F5344CB8AC3E}">
        <p14:creationId xmlns:p14="http://schemas.microsoft.com/office/powerpoint/2010/main" val="1870263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選べるターゲティング・ソリューション</a:t>
            </a:r>
            <a:endParaRPr kumimoji="1" lang="ja-JP" altLang="en-US" dirty="0"/>
          </a:p>
        </p:txBody>
      </p:sp>
      <p:sp>
        <p:nvSpPr>
          <p:cNvPr id="24" name="Text Box 16">
            <a:extLst>
              <a:ext uri="{FF2B5EF4-FFF2-40B4-BE49-F238E27FC236}">
                <a16:creationId xmlns:a16="http://schemas.microsoft.com/office/drawing/2014/main" id="{CEEA3C2C-6139-4065-A734-3142B71A136F}"/>
              </a:ext>
            </a:extLst>
          </p:cNvPr>
          <p:cNvSpPr txBox="1">
            <a:spLocks noChangeArrowheads="1"/>
          </p:cNvSpPr>
          <p:nvPr/>
        </p:nvSpPr>
        <p:spPr bwMode="auto">
          <a:xfrm>
            <a:off x="9082197" y="6316928"/>
            <a:ext cx="811441" cy="215444"/>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202112.1</a:t>
            </a:r>
            <a:r>
              <a:rPr kumimoji="0" lang="ja-JP" altLang="en-US" sz="800" dirty="0">
                <a:solidFill>
                  <a:srgbClr val="C00000"/>
                </a:solidFill>
                <a:latin typeface="Century Gothic"/>
                <a:ea typeface="HGPｺﾞｼｯｸM"/>
              </a:rPr>
              <a:t>更新</a:t>
            </a:r>
          </a:p>
        </p:txBody>
      </p:sp>
      <p:pic>
        <p:nvPicPr>
          <p:cNvPr id="26" name="Picture 4">
            <a:extLst>
              <a:ext uri="{FF2B5EF4-FFF2-40B4-BE49-F238E27FC236}">
                <a16:creationId xmlns:a16="http://schemas.microsoft.com/office/drawing/2014/main" id="{97F950C6-D111-46A2-9588-1A41360E6EC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50220" y="1888571"/>
            <a:ext cx="699686" cy="228370"/>
          </a:xfrm>
          <a:prstGeom prst="rect">
            <a:avLst/>
          </a:prstGeom>
          <a:noFill/>
          <a:extLst>
            <a:ext uri="{909E8E84-426E-40DD-AFC4-6F175D3DCCD1}">
              <a14:hiddenFill xmlns:a14="http://schemas.microsoft.com/office/drawing/2010/main">
                <a:solidFill>
                  <a:srgbClr val="FFFFFF"/>
                </a:solidFill>
              </a14:hiddenFill>
            </a:ext>
          </a:extLst>
        </p:spPr>
      </p:pic>
      <p:sp>
        <p:nvSpPr>
          <p:cNvPr id="7" name="四角形: 角を丸くする 6">
            <a:extLst>
              <a:ext uri="{FF2B5EF4-FFF2-40B4-BE49-F238E27FC236}">
                <a16:creationId xmlns:a16="http://schemas.microsoft.com/office/drawing/2014/main" id="{66EFFF40-1022-44A3-BF5C-2AE45CD18BB2}"/>
              </a:ext>
            </a:extLst>
          </p:cNvPr>
          <p:cNvSpPr/>
          <p:nvPr/>
        </p:nvSpPr>
        <p:spPr>
          <a:xfrm>
            <a:off x="3652942" y="2609530"/>
            <a:ext cx="2851200" cy="804234"/>
          </a:xfrm>
          <a:prstGeom prst="roundRect">
            <a:avLst/>
          </a:prstGeom>
          <a:solidFill>
            <a:srgbClr val="124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rPr>
              <a:t>興味・関心で</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rPr>
              <a:t>ターゲティングをしたい</a:t>
            </a:r>
          </a:p>
        </p:txBody>
      </p:sp>
      <p:sp>
        <p:nvSpPr>
          <p:cNvPr id="8" name="四角形: 角を丸くする 7">
            <a:extLst>
              <a:ext uri="{FF2B5EF4-FFF2-40B4-BE49-F238E27FC236}">
                <a16:creationId xmlns:a16="http://schemas.microsoft.com/office/drawing/2014/main" id="{3867C5E3-783B-4AED-9B31-78CB0F736534}"/>
              </a:ext>
            </a:extLst>
          </p:cNvPr>
          <p:cNvSpPr/>
          <p:nvPr/>
        </p:nvSpPr>
        <p:spPr>
          <a:xfrm>
            <a:off x="6759159" y="2603015"/>
            <a:ext cx="2851200" cy="804234"/>
          </a:xfrm>
          <a:prstGeom prst="roundRect">
            <a:avLst/>
          </a:prstGeom>
          <a:solidFill>
            <a:srgbClr val="124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記事内容で</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rPr>
              <a:t>ターゲティングをしたい</a:t>
            </a:r>
          </a:p>
        </p:txBody>
      </p:sp>
      <p:sp>
        <p:nvSpPr>
          <p:cNvPr id="6" name="テキスト ボックス 5">
            <a:extLst>
              <a:ext uri="{FF2B5EF4-FFF2-40B4-BE49-F238E27FC236}">
                <a16:creationId xmlns:a16="http://schemas.microsoft.com/office/drawing/2014/main" id="{9FE88BEF-36B7-47D2-85BD-1E33D533EB5A}"/>
              </a:ext>
            </a:extLst>
          </p:cNvPr>
          <p:cNvSpPr txBox="1"/>
          <p:nvPr/>
        </p:nvSpPr>
        <p:spPr>
          <a:xfrm>
            <a:off x="511727" y="3749879"/>
            <a:ext cx="2852257" cy="861774"/>
          </a:xfrm>
          <a:prstGeom prst="rect">
            <a:avLst/>
          </a:prstGeom>
          <a:solidFill>
            <a:schemeClr val="bg1">
              <a:lumMod val="95000"/>
            </a:schemeClr>
          </a:solidFill>
          <a:ln>
            <a:noFill/>
          </a:ln>
        </p:spPr>
        <p:txBody>
          <a:bodyPr wrap="square" rtlCol="0">
            <a:spAutoFit/>
          </a:bodyPr>
          <a:lstStyle/>
          <a:p>
            <a:pPr algn="ctr"/>
            <a:r>
              <a:rPr lang="ja-JP" altLang="en-US" sz="1600" dirty="0">
                <a:solidFill>
                  <a:srgbClr val="16375E"/>
                </a:solidFill>
                <a:latin typeface="Meiryo UI" panose="020B0604030504040204" pitchFamily="50" charset="-128"/>
                <a:ea typeface="Meiryo UI" panose="020B0604030504040204" pitchFamily="50" charset="-128"/>
              </a:rPr>
              <a:t>日経</a:t>
            </a:r>
            <a:r>
              <a:rPr lang="en-US" altLang="ja-JP" sz="1600" dirty="0">
                <a:solidFill>
                  <a:srgbClr val="16375E"/>
                </a:solidFill>
                <a:latin typeface="Meiryo UI" panose="020B0604030504040204" pitchFamily="50" charset="-128"/>
                <a:ea typeface="Meiryo UI" panose="020B0604030504040204" pitchFamily="50" charset="-128"/>
              </a:rPr>
              <a:t>ID</a:t>
            </a:r>
            <a:r>
              <a:rPr lang="ja-JP" altLang="en-US" sz="1600" dirty="0">
                <a:solidFill>
                  <a:srgbClr val="16375E"/>
                </a:solidFill>
                <a:latin typeface="Meiryo UI" panose="020B0604030504040204" pitchFamily="50" charset="-128"/>
                <a:ea typeface="Meiryo UI" panose="020B0604030504040204" pitchFamily="50" charset="-128"/>
              </a:rPr>
              <a:t>会員の</a:t>
            </a:r>
            <a:endParaRPr lang="en-US" altLang="ja-JP" sz="1600" dirty="0">
              <a:solidFill>
                <a:srgbClr val="16375E"/>
              </a:solidFill>
              <a:latin typeface="Meiryo UI" panose="020B0604030504040204" pitchFamily="50" charset="-128"/>
              <a:ea typeface="Meiryo UI" panose="020B0604030504040204" pitchFamily="50" charset="-128"/>
            </a:endParaRPr>
          </a:p>
          <a:p>
            <a:pPr algn="ctr"/>
            <a:r>
              <a:rPr lang="ja-JP" altLang="en-US" sz="1600" dirty="0">
                <a:solidFill>
                  <a:srgbClr val="16375E"/>
                </a:solidFill>
                <a:latin typeface="Meiryo UI" panose="020B0604030504040204" pitchFamily="50" charset="-128"/>
                <a:ea typeface="Meiryo UI" panose="020B0604030504040204" pitchFamily="50" charset="-128"/>
              </a:rPr>
              <a:t>登録データを活用し</a:t>
            </a:r>
            <a:endParaRPr lang="en-US" altLang="ja-JP" sz="1600" dirty="0">
              <a:solidFill>
                <a:srgbClr val="16375E"/>
              </a:solidFill>
              <a:latin typeface="Meiryo UI" panose="020B0604030504040204" pitchFamily="50" charset="-128"/>
              <a:ea typeface="Meiryo UI" panose="020B0604030504040204" pitchFamily="50" charset="-128"/>
            </a:endParaRPr>
          </a:p>
          <a:p>
            <a:pPr algn="ctr"/>
            <a:r>
              <a:rPr lang="ja-JP" altLang="en-US" sz="1600" dirty="0">
                <a:solidFill>
                  <a:srgbClr val="16375E"/>
                </a:solidFill>
                <a:latin typeface="Meiryo UI" panose="020B0604030504040204" pitchFamily="50" charset="-128"/>
                <a:ea typeface="Meiryo UI" panose="020B0604030504040204" pitchFamily="50" charset="-128"/>
              </a:rPr>
              <a:t>読者を捕捉</a:t>
            </a:r>
            <a:endParaRPr lang="en-US" altLang="ja-JP" sz="1600" dirty="0">
              <a:solidFill>
                <a:srgbClr val="16375E"/>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F9884A45-C37A-488C-A21F-0B5CF032D5A8}"/>
              </a:ext>
            </a:extLst>
          </p:cNvPr>
          <p:cNvSpPr/>
          <p:nvPr/>
        </p:nvSpPr>
        <p:spPr>
          <a:xfrm>
            <a:off x="511727" y="2609530"/>
            <a:ext cx="2852257" cy="804234"/>
          </a:xfrm>
          <a:prstGeom prst="roundRect">
            <a:avLst/>
          </a:prstGeom>
          <a:solidFill>
            <a:srgbClr val="124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rPr>
              <a:t>属性（デモグラ）</a:t>
            </a:r>
            <a:r>
              <a:rPr lang="ja-JP" altLang="en-US" sz="1600" dirty="0">
                <a:latin typeface="Meiryo UI" panose="020B0604030504040204" pitchFamily="50" charset="-128"/>
                <a:ea typeface="Meiryo UI" panose="020B0604030504040204" pitchFamily="50" charset="-128"/>
              </a:rPr>
              <a:t>で</a:t>
            </a:r>
            <a:endParaRPr lang="en-US" altLang="ja-JP" sz="1600" dirty="0">
              <a:latin typeface="Meiryo UI" panose="020B0604030504040204" pitchFamily="50" charset="-128"/>
              <a:ea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rPr>
              <a:t>ターゲティングをしたい</a:t>
            </a:r>
            <a:endParaRPr kumimoji="1" lang="ja-JP" altLang="en-US" sz="1600" dirty="0">
              <a:latin typeface="Meiryo UI" panose="020B0604030504040204" pitchFamily="50" charset="-128"/>
              <a:ea typeface="Meiryo UI" panose="020B0604030504040204" pitchFamily="50" charset="-128"/>
            </a:endParaRPr>
          </a:p>
        </p:txBody>
      </p:sp>
      <p:sp>
        <p:nvSpPr>
          <p:cNvPr id="12" name="フローチャート: 処理 11">
            <a:extLst>
              <a:ext uri="{FF2B5EF4-FFF2-40B4-BE49-F238E27FC236}">
                <a16:creationId xmlns:a16="http://schemas.microsoft.com/office/drawing/2014/main" id="{17D6A2EA-7CB8-497A-A190-47F89930BE5E}"/>
              </a:ext>
            </a:extLst>
          </p:cNvPr>
          <p:cNvSpPr/>
          <p:nvPr/>
        </p:nvSpPr>
        <p:spPr>
          <a:xfrm>
            <a:off x="511727" y="4926657"/>
            <a:ext cx="2852257" cy="1061685"/>
          </a:xfrm>
          <a:prstGeom prst="flowChartProcess">
            <a:avLst/>
          </a:prstGeom>
          <a:solidFill>
            <a:srgbClr val="E36C0C"/>
          </a:solid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100" b="1" dirty="0">
                <a:solidFill>
                  <a:schemeClr val="bg1"/>
                </a:solidFill>
                <a:latin typeface="Meiryo UI" panose="020B0604030504040204" pitchFamily="50" charset="-128"/>
                <a:ea typeface="Meiryo UI" panose="020B0604030504040204" pitchFamily="50" charset="-128"/>
              </a:rPr>
              <a:t>P21</a:t>
            </a:r>
            <a:r>
              <a:rPr lang="ja-JP" altLang="en-US" sz="1100" b="1" dirty="0">
                <a:solidFill>
                  <a:schemeClr val="bg1"/>
                </a:solidFill>
                <a:latin typeface="Meiryo UI" panose="020B0604030504040204" pitchFamily="50" charset="-128"/>
                <a:ea typeface="Meiryo UI" panose="020B0604030504040204" pitchFamily="50" charset="-128"/>
              </a:rPr>
              <a:t>：ターゲティングレクタングル（日経</a:t>
            </a:r>
            <a:r>
              <a:rPr lang="en-US" altLang="ja-JP" sz="1100" b="1" dirty="0">
                <a:solidFill>
                  <a:schemeClr val="bg1"/>
                </a:solidFill>
                <a:latin typeface="Meiryo UI" panose="020B0604030504040204" pitchFamily="50" charset="-128"/>
                <a:ea typeface="Meiryo UI" panose="020B0604030504040204" pitchFamily="50" charset="-128"/>
              </a:rPr>
              <a:t>ID)</a:t>
            </a:r>
          </a:p>
          <a:p>
            <a:r>
              <a:rPr kumimoji="1" lang="en-US" altLang="ja-JP" sz="1100" b="1" dirty="0">
                <a:solidFill>
                  <a:schemeClr val="bg1"/>
                </a:solidFill>
                <a:latin typeface="Meiryo UI" panose="020B0604030504040204" pitchFamily="50" charset="-128"/>
                <a:ea typeface="Meiryo UI" panose="020B0604030504040204" pitchFamily="50" charset="-128"/>
              </a:rPr>
              <a:t>P</a:t>
            </a:r>
            <a:r>
              <a:rPr lang="en-US" altLang="ja-JP" sz="1100" b="1" dirty="0">
                <a:solidFill>
                  <a:schemeClr val="bg1"/>
                </a:solidFill>
                <a:latin typeface="Meiryo UI" panose="020B0604030504040204" pitchFamily="50" charset="-128"/>
                <a:ea typeface="Meiryo UI" panose="020B0604030504040204" pitchFamily="50" charset="-128"/>
              </a:rPr>
              <a:t>49</a:t>
            </a:r>
            <a:r>
              <a:rPr kumimoji="1" lang="ja-JP" altLang="en-US" sz="1100" b="1" dirty="0">
                <a:solidFill>
                  <a:schemeClr val="bg1"/>
                </a:solidFill>
                <a:latin typeface="Meiryo UI" panose="020B0604030504040204" pitchFamily="50" charset="-128"/>
                <a:ea typeface="Meiryo UI" panose="020B0604030504040204" pitchFamily="50" charset="-128"/>
              </a:rPr>
              <a:t>：日経</a:t>
            </a:r>
            <a:r>
              <a:rPr kumimoji="1" lang="en-US" altLang="ja-JP" sz="1100" b="1" dirty="0">
                <a:solidFill>
                  <a:schemeClr val="bg1"/>
                </a:solidFill>
                <a:latin typeface="Meiryo UI" panose="020B0604030504040204" pitchFamily="50" charset="-128"/>
                <a:ea typeface="Meiryo UI" panose="020B0604030504040204" pitchFamily="50" charset="-128"/>
              </a:rPr>
              <a:t>ID</a:t>
            </a:r>
            <a:r>
              <a:rPr kumimoji="1" lang="ja-JP" altLang="en-US" sz="1100" b="1" dirty="0">
                <a:solidFill>
                  <a:schemeClr val="bg1"/>
                </a:solidFill>
                <a:latin typeface="Meiryo UI" panose="020B0604030504040204" pitchFamily="50" charset="-128"/>
                <a:ea typeface="Meiryo UI" panose="020B0604030504040204" pitchFamily="50" charset="-128"/>
              </a:rPr>
              <a:t>ターゲティングメール</a:t>
            </a:r>
            <a:endParaRPr kumimoji="1" lang="en-US" altLang="ja-JP" sz="1100" b="1" dirty="0">
              <a:solidFill>
                <a:schemeClr val="bg1"/>
              </a:solidFill>
              <a:latin typeface="Meiryo UI" panose="020B0604030504040204" pitchFamily="50" charset="-128"/>
              <a:ea typeface="Meiryo UI" panose="020B0604030504040204" pitchFamily="50" charset="-128"/>
            </a:endParaRPr>
          </a:p>
          <a:p>
            <a:r>
              <a:rPr kumimoji="1" lang="ja-JP" altLang="en-US" sz="1100" b="1" dirty="0">
                <a:solidFill>
                  <a:schemeClr val="bg1"/>
                </a:solidFill>
                <a:latin typeface="Meiryo UI" panose="020B0604030504040204" pitchFamily="50" charset="-128"/>
                <a:ea typeface="Meiryo UI" panose="020B0604030504040204" pitchFamily="50" charset="-128"/>
              </a:rPr>
              <a:t>　　　　　　　　　　　　　（テキスト版）</a:t>
            </a:r>
            <a:endParaRPr kumimoji="1" lang="en-US" altLang="ja-JP" sz="1100" b="1" dirty="0">
              <a:solidFill>
                <a:schemeClr val="bg1"/>
              </a:solidFill>
              <a:latin typeface="Meiryo UI" panose="020B0604030504040204" pitchFamily="50" charset="-128"/>
              <a:ea typeface="Meiryo UI" panose="020B0604030504040204" pitchFamily="50" charset="-128"/>
            </a:endParaRPr>
          </a:p>
          <a:p>
            <a:r>
              <a:rPr lang="en-US" altLang="ja-JP" sz="1100" b="1" dirty="0">
                <a:solidFill>
                  <a:schemeClr val="bg1"/>
                </a:solidFill>
                <a:latin typeface="Meiryo UI" panose="020B0604030504040204" pitchFamily="50" charset="-128"/>
                <a:ea typeface="Meiryo UI" panose="020B0604030504040204" pitchFamily="50" charset="-128"/>
              </a:rPr>
              <a:t>P50</a:t>
            </a:r>
            <a:r>
              <a:rPr lang="ja-JP" altLang="en-US" sz="1100" b="1" dirty="0">
                <a:solidFill>
                  <a:schemeClr val="bg1"/>
                </a:solidFill>
                <a:latin typeface="Meiryo UI" panose="020B0604030504040204" pitchFamily="50" charset="-128"/>
                <a:ea typeface="Meiryo UI" panose="020B0604030504040204" pitchFamily="50" charset="-128"/>
              </a:rPr>
              <a:t>：日経</a:t>
            </a:r>
            <a:r>
              <a:rPr lang="en-US" altLang="ja-JP" sz="1100" b="1" dirty="0">
                <a:solidFill>
                  <a:schemeClr val="bg1"/>
                </a:solidFill>
                <a:latin typeface="Meiryo UI" panose="020B0604030504040204" pitchFamily="50" charset="-128"/>
                <a:ea typeface="Meiryo UI" panose="020B0604030504040204" pitchFamily="50" charset="-128"/>
              </a:rPr>
              <a:t>ID</a:t>
            </a:r>
            <a:r>
              <a:rPr lang="ja-JP" altLang="en-US" sz="1100" b="1" dirty="0">
                <a:solidFill>
                  <a:schemeClr val="bg1"/>
                </a:solidFill>
                <a:latin typeface="Meiryo UI" panose="020B0604030504040204" pitchFamily="50" charset="-128"/>
                <a:ea typeface="Meiryo UI" panose="020B0604030504040204" pitchFamily="50" charset="-128"/>
              </a:rPr>
              <a:t>ターゲティングメール</a:t>
            </a:r>
            <a:endParaRPr lang="en-US" altLang="ja-JP" sz="1100" b="1" dirty="0">
              <a:solidFill>
                <a:schemeClr val="bg1"/>
              </a:solidFill>
              <a:latin typeface="Meiryo UI" panose="020B0604030504040204" pitchFamily="50" charset="-128"/>
              <a:ea typeface="Meiryo UI" panose="020B0604030504040204" pitchFamily="50" charset="-128"/>
            </a:endParaRPr>
          </a:p>
          <a:p>
            <a:r>
              <a:rPr lang="ja-JP" altLang="en-US" sz="1100" b="1" dirty="0">
                <a:solidFill>
                  <a:schemeClr val="bg1"/>
                </a:solidFill>
                <a:latin typeface="Meiryo UI" panose="020B0604030504040204" pitchFamily="50" charset="-128"/>
                <a:ea typeface="Meiryo UI" panose="020B0604030504040204" pitchFamily="50" charset="-128"/>
              </a:rPr>
              <a:t>　　　　　　　　　　　　　（</a:t>
            </a:r>
            <a:r>
              <a:rPr lang="en-US" altLang="ja-JP" sz="1100" b="1" dirty="0">
                <a:solidFill>
                  <a:schemeClr val="bg1"/>
                </a:solidFill>
                <a:latin typeface="Meiryo UI" panose="020B0604030504040204" pitchFamily="50" charset="-128"/>
                <a:ea typeface="Meiryo UI" panose="020B0604030504040204" pitchFamily="50" charset="-128"/>
              </a:rPr>
              <a:t>HTML</a:t>
            </a:r>
            <a:r>
              <a:rPr lang="ja-JP" altLang="en-US" sz="1100" b="1" dirty="0">
                <a:solidFill>
                  <a:schemeClr val="bg1"/>
                </a:solidFill>
                <a:latin typeface="Meiryo UI" panose="020B0604030504040204" pitchFamily="50" charset="-128"/>
                <a:ea typeface="Meiryo UI" panose="020B0604030504040204" pitchFamily="50" charset="-128"/>
              </a:rPr>
              <a:t>版）</a:t>
            </a:r>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13" name="二等辺三角形 12">
            <a:extLst>
              <a:ext uri="{FF2B5EF4-FFF2-40B4-BE49-F238E27FC236}">
                <a16:creationId xmlns:a16="http://schemas.microsoft.com/office/drawing/2014/main" id="{F94764EC-828F-4F51-9D92-F7633F6CEE0F}"/>
              </a:ext>
            </a:extLst>
          </p:cNvPr>
          <p:cNvSpPr/>
          <p:nvPr/>
        </p:nvSpPr>
        <p:spPr>
          <a:xfrm flipV="1">
            <a:off x="1459945" y="3409678"/>
            <a:ext cx="955820" cy="109058"/>
          </a:xfrm>
          <a:prstGeom prst="triangle">
            <a:avLst>
              <a:gd name="adj" fmla="val 50000"/>
            </a:avLst>
          </a:prstGeom>
          <a:solidFill>
            <a:srgbClr val="16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4" name="右大かっこ 13">
            <a:extLst>
              <a:ext uri="{FF2B5EF4-FFF2-40B4-BE49-F238E27FC236}">
                <a16:creationId xmlns:a16="http://schemas.microsoft.com/office/drawing/2014/main" id="{3DC9D19B-CF77-4590-B2E0-61927DC371F7}"/>
              </a:ext>
            </a:extLst>
          </p:cNvPr>
          <p:cNvSpPr/>
          <p:nvPr/>
        </p:nvSpPr>
        <p:spPr>
          <a:xfrm rot="16200000">
            <a:off x="3374444" y="141743"/>
            <a:ext cx="123959" cy="4240056"/>
          </a:xfrm>
          <a:prstGeom prst="rightBracket">
            <a:avLst/>
          </a:prstGeom>
          <a:ln w="12700">
            <a:solidFill>
              <a:srgbClr val="01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DE5321"/>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504333A3-CA13-4D80-866B-7DF12A225B1E}"/>
              </a:ext>
            </a:extLst>
          </p:cNvPr>
          <p:cNvSpPr/>
          <p:nvPr/>
        </p:nvSpPr>
        <p:spPr>
          <a:xfrm>
            <a:off x="1604234" y="1830458"/>
            <a:ext cx="2687274" cy="338554"/>
          </a:xfrm>
          <a:prstGeom prst="rect">
            <a:avLst/>
          </a:prstGeom>
        </p:spPr>
        <p:txBody>
          <a:bodyPr wrap="none">
            <a:spAutoFit/>
          </a:bodyPr>
          <a:lstStyle/>
          <a:p>
            <a:r>
              <a:rPr lang="en-US" altLang="ja-JP" sz="1600" dirty="0">
                <a:solidFill>
                  <a:srgbClr val="DE5321"/>
                </a:solidFill>
                <a:latin typeface="Meiryo UI" panose="020B0604030504040204" pitchFamily="50" charset="-128"/>
                <a:ea typeface="Meiryo UI" panose="020B0604030504040204" pitchFamily="50" charset="-128"/>
              </a:rPr>
              <a:t>1st Party Data</a:t>
            </a:r>
            <a:r>
              <a:rPr lang="ja-JP" altLang="en-US" sz="1600" dirty="0">
                <a:solidFill>
                  <a:srgbClr val="DE5321"/>
                </a:solidFill>
                <a:latin typeface="Meiryo UI" panose="020B0604030504040204" pitchFamily="50" charset="-128"/>
                <a:ea typeface="Meiryo UI" panose="020B0604030504040204" pitchFamily="50" charset="-128"/>
              </a:rPr>
              <a:t>ターゲティング</a:t>
            </a:r>
          </a:p>
        </p:txBody>
      </p:sp>
      <p:sp>
        <p:nvSpPr>
          <p:cNvPr id="18" name="二等辺三角形 17">
            <a:extLst>
              <a:ext uri="{FF2B5EF4-FFF2-40B4-BE49-F238E27FC236}">
                <a16:creationId xmlns:a16="http://schemas.microsoft.com/office/drawing/2014/main" id="{5D018E40-5BAC-4D35-975D-4EAD82F105C6}"/>
              </a:ext>
            </a:extLst>
          </p:cNvPr>
          <p:cNvSpPr/>
          <p:nvPr/>
        </p:nvSpPr>
        <p:spPr>
          <a:xfrm flipV="1">
            <a:off x="1459945" y="4760754"/>
            <a:ext cx="955820" cy="109058"/>
          </a:xfrm>
          <a:prstGeom prst="triangle">
            <a:avLst>
              <a:gd name="adj" fmla="val 50000"/>
            </a:avLst>
          </a:prstGeom>
          <a:solidFill>
            <a:srgbClr val="DE5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25AC4DF7-6DC1-4E51-BE28-94529EE7228B}"/>
              </a:ext>
            </a:extLst>
          </p:cNvPr>
          <p:cNvSpPr txBox="1"/>
          <p:nvPr/>
        </p:nvSpPr>
        <p:spPr>
          <a:xfrm>
            <a:off x="3652414" y="3742888"/>
            <a:ext cx="2852257" cy="830997"/>
          </a:xfrm>
          <a:prstGeom prst="rect">
            <a:avLst/>
          </a:prstGeom>
          <a:solidFill>
            <a:schemeClr val="bg1">
              <a:lumMod val="95000"/>
            </a:schemeClr>
          </a:solidFill>
          <a:ln>
            <a:noFill/>
          </a:ln>
        </p:spPr>
        <p:txBody>
          <a:bodyPr wrap="square" rtlCol="0">
            <a:spAutoFit/>
          </a:bodyPr>
          <a:lstStyle/>
          <a:p>
            <a:pPr algn="ctr"/>
            <a:r>
              <a:rPr lang="ja-JP" altLang="en-US" sz="1600" dirty="0">
                <a:solidFill>
                  <a:srgbClr val="16375E"/>
                </a:solidFill>
                <a:latin typeface="Meiryo UI" panose="020B0604030504040204" pitchFamily="50" charset="-128"/>
                <a:ea typeface="Meiryo UI" panose="020B0604030504040204" pitchFamily="50" charset="-128"/>
              </a:rPr>
              <a:t>来訪者の</a:t>
            </a:r>
            <a:endParaRPr lang="en-US" altLang="ja-JP" sz="1600" dirty="0">
              <a:solidFill>
                <a:srgbClr val="16375E"/>
              </a:solidFill>
              <a:latin typeface="Meiryo UI" panose="020B0604030504040204" pitchFamily="50" charset="-128"/>
              <a:ea typeface="Meiryo UI" panose="020B0604030504040204" pitchFamily="50" charset="-128"/>
            </a:endParaRPr>
          </a:p>
          <a:p>
            <a:pPr algn="ctr"/>
            <a:r>
              <a:rPr lang="ja-JP" altLang="en-US" sz="1600" dirty="0">
                <a:solidFill>
                  <a:srgbClr val="16375E"/>
                </a:solidFill>
                <a:latin typeface="Meiryo UI" panose="020B0604030504040204" pitchFamily="50" charset="-128"/>
                <a:ea typeface="Meiryo UI" panose="020B0604030504040204" pitchFamily="50" charset="-128"/>
              </a:rPr>
              <a:t>閲覧データを活用し</a:t>
            </a:r>
            <a:endParaRPr lang="en-US" altLang="ja-JP" sz="1600" dirty="0">
              <a:solidFill>
                <a:srgbClr val="16375E"/>
              </a:solidFill>
              <a:latin typeface="Meiryo UI" panose="020B0604030504040204" pitchFamily="50" charset="-128"/>
              <a:ea typeface="Meiryo UI" panose="020B0604030504040204" pitchFamily="50" charset="-128"/>
            </a:endParaRPr>
          </a:p>
          <a:p>
            <a:pPr algn="ctr"/>
            <a:r>
              <a:rPr lang="ja-JP" altLang="en-US" sz="1600" dirty="0">
                <a:solidFill>
                  <a:srgbClr val="16375E"/>
                </a:solidFill>
                <a:latin typeface="Meiryo UI" panose="020B0604030504040204" pitchFamily="50" charset="-128"/>
                <a:ea typeface="Meiryo UI" panose="020B0604030504040204" pitchFamily="50" charset="-128"/>
              </a:rPr>
              <a:t>読者を捕捉</a:t>
            </a:r>
            <a:endParaRPr lang="en-US" altLang="ja-JP" sz="1600" dirty="0">
              <a:solidFill>
                <a:srgbClr val="16375E"/>
              </a:solidFill>
              <a:latin typeface="Meiryo UI" panose="020B0604030504040204" pitchFamily="50" charset="-128"/>
              <a:ea typeface="Meiryo UI" panose="020B0604030504040204" pitchFamily="50" charset="-128"/>
            </a:endParaRPr>
          </a:p>
        </p:txBody>
      </p:sp>
      <p:sp>
        <p:nvSpPr>
          <p:cNvPr id="20" name="フローチャート: 処理 19">
            <a:extLst>
              <a:ext uri="{FF2B5EF4-FFF2-40B4-BE49-F238E27FC236}">
                <a16:creationId xmlns:a16="http://schemas.microsoft.com/office/drawing/2014/main" id="{433F0C4B-D6F8-4DC1-88E1-5B9F608751F6}"/>
              </a:ext>
            </a:extLst>
          </p:cNvPr>
          <p:cNvSpPr/>
          <p:nvPr/>
        </p:nvSpPr>
        <p:spPr>
          <a:xfrm>
            <a:off x="3652414" y="4919666"/>
            <a:ext cx="2852257" cy="1061685"/>
          </a:xfrm>
          <a:prstGeom prst="flowChartProcess">
            <a:avLst/>
          </a:prstGeom>
          <a:solidFill>
            <a:srgbClr val="E36C0C"/>
          </a:solid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100" b="1" dirty="0">
                <a:solidFill>
                  <a:schemeClr val="bg1"/>
                </a:solidFill>
                <a:latin typeface="Meiryo UI" panose="020B0604030504040204" pitchFamily="50" charset="-128"/>
                <a:ea typeface="Meiryo UI" panose="020B0604030504040204" pitchFamily="50" charset="-128"/>
              </a:rPr>
              <a:t>P21</a:t>
            </a:r>
            <a:r>
              <a:rPr lang="ja-JP" altLang="en-US" sz="1100" b="1" dirty="0">
                <a:solidFill>
                  <a:schemeClr val="bg1"/>
                </a:solidFill>
                <a:latin typeface="Meiryo UI" panose="020B0604030504040204" pitchFamily="50" charset="-128"/>
                <a:ea typeface="Meiryo UI" panose="020B0604030504040204" pitchFamily="50" charset="-128"/>
              </a:rPr>
              <a:t>：ターゲティングレクタングル（日経</a:t>
            </a:r>
            <a:r>
              <a:rPr lang="en-US" altLang="ja-JP" sz="1100" b="1" dirty="0">
                <a:solidFill>
                  <a:schemeClr val="bg1"/>
                </a:solidFill>
                <a:latin typeface="Meiryo UI" panose="020B0604030504040204" pitchFamily="50" charset="-128"/>
                <a:ea typeface="Meiryo UI" panose="020B0604030504040204" pitchFamily="50" charset="-128"/>
              </a:rPr>
              <a:t>ID</a:t>
            </a:r>
            <a:r>
              <a:rPr lang="ja-JP" altLang="en-US" sz="1100" b="1" dirty="0">
                <a:solidFill>
                  <a:schemeClr val="bg1"/>
                </a:solidFill>
                <a:latin typeface="Meiryo UI" panose="020B0604030504040204" pitchFamily="50" charset="-128"/>
                <a:ea typeface="Meiryo UI" panose="020B0604030504040204" pitchFamily="50" charset="-128"/>
              </a:rPr>
              <a:t>）</a:t>
            </a:r>
            <a:endParaRPr lang="en-US" altLang="ja-JP" sz="1100" b="1" dirty="0">
              <a:solidFill>
                <a:schemeClr val="bg1"/>
              </a:solidFill>
              <a:latin typeface="Meiryo UI" panose="020B0604030504040204" pitchFamily="50" charset="-128"/>
              <a:ea typeface="Meiryo UI" panose="020B0604030504040204" pitchFamily="50" charset="-128"/>
            </a:endParaRPr>
          </a:p>
          <a:p>
            <a:r>
              <a:rPr lang="ja-JP" altLang="en-US" sz="1100" b="1" dirty="0">
                <a:solidFill>
                  <a:schemeClr val="bg1"/>
                </a:solidFill>
                <a:latin typeface="Meiryo UI" panose="020B0604030504040204" pitchFamily="50" charset="-128"/>
                <a:ea typeface="Meiryo UI" panose="020B0604030504040204" pitchFamily="50" charset="-128"/>
              </a:rPr>
              <a:t>　　　  閲読履歴、記事キーワード等 </a:t>
            </a:r>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21" name="二等辺三角形 20">
            <a:extLst>
              <a:ext uri="{FF2B5EF4-FFF2-40B4-BE49-F238E27FC236}">
                <a16:creationId xmlns:a16="http://schemas.microsoft.com/office/drawing/2014/main" id="{128D3834-2D75-45DD-ABA7-79A1A0DDED6F}"/>
              </a:ext>
            </a:extLst>
          </p:cNvPr>
          <p:cNvSpPr/>
          <p:nvPr/>
        </p:nvSpPr>
        <p:spPr>
          <a:xfrm flipV="1">
            <a:off x="4600632" y="3409678"/>
            <a:ext cx="955820" cy="109058"/>
          </a:xfrm>
          <a:prstGeom prst="triangle">
            <a:avLst>
              <a:gd name="adj" fmla="val 50000"/>
            </a:avLst>
          </a:prstGeom>
          <a:solidFill>
            <a:srgbClr val="16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Meiryo UI" panose="020B0604030504040204" pitchFamily="50" charset="-128"/>
              <a:ea typeface="Meiryo UI" panose="020B0604030504040204" pitchFamily="50" charset="-128"/>
            </a:endParaRPr>
          </a:p>
        </p:txBody>
      </p:sp>
      <p:sp>
        <p:nvSpPr>
          <p:cNvPr id="22" name="二等辺三角形 21">
            <a:extLst>
              <a:ext uri="{FF2B5EF4-FFF2-40B4-BE49-F238E27FC236}">
                <a16:creationId xmlns:a16="http://schemas.microsoft.com/office/drawing/2014/main" id="{2DB773EB-FDB0-4FC6-83C4-5B5A99147EF2}"/>
              </a:ext>
            </a:extLst>
          </p:cNvPr>
          <p:cNvSpPr/>
          <p:nvPr/>
        </p:nvSpPr>
        <p:spPr>
          <a:xfrm flipV="1">
            <a:off x="4600632" y="4753763"/>
            <a:ext cx="955820" cy="109058"/>
          </a:xfrm>
          <a:prstGeom prst="triangle">
            <a:avLst>
              <a:gd name="adj" fmla="val 50000"/>
            </a:avLst>
          </a:prstGeom>
          <a:solidFill>
            <a:srgbClr val="E36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32700A3D-C2C6-438C-92BA-AA66B2C0BC04}"/>
              </a:ext>
            </a:extLst>
          </p:cNvPr>
          <p:cNvSpPr txBox="1"/>
          <p:nvPr/>
        </p:nvSpPr>
        <p:spPr>
          <a:xfrm>
            <a:off x="6758631" y="3736847"/>
            <a:ext cx="2852257" cy="830997"/>
          </a:xfrm>
          <a:prstGeom prst="rect">
            <a:avLst/>
          </a:prstGeom>
          <a:solidFill>
            <a:schemeClr val="bg1">
              <a:lumMod val="95000"/>
            </a:schemeClr>
          </a:solidFill>
          <a:ln>
            <a:noFill/>
          </a:ln>
        </p:spPr>
        <p:txBody>
          <a:bodyPr wrap="square" rtlCol="0">
            <a:spAutoFit/>
          </a:bodyPr>
          <a:lstStyle/>
          <a:p>
            <a:pPr algn="ctr"/>
            <a:r>
              <a:rPr lang="ja-JP" altLang="en-US" sz="1600" dirty="0">
                <a:solidFill>
                  <a:srgbClr val="16375E"/>
                </a:solidFill>
                <a:latin typeface="Meiryo UI" panose="020B0604030504040204" pitchFamily="50" charset="-128"/>
                <a:ea typeface="Meiryo UI" panose="020B0604030504040204" pitchFamily="50" charset="-128"/>
              </a:rPr>
              <a:t>セクションやチャンネルを指定</a:t>
            </a:r>
            <a:endParaRPr lang="en-US" altLang="ja-JP" sz="1600" dirty="0">
              <a:solidFill>
                <a:srgbClr val="16375E"/>
              </a:solidFill>
              <a:latin typeface="Meiryo UI" panose="020B0604030504040204" pitchFamily="50" charset="-128"/>
              <a:ea typeface="Meiryo UI" panose="020B0604030504040204" pitchFamily="50" charset="-128"/>
            </a:endParaRPr>
          </a:p>
          <a:p>
            <a:pPr algn="ctr"/>
            <a:r>
              <a:rPr lang="ja-JP" altLang="en-US" sz="1600" dirty="0">
                <a:solidFill>
                  <a:srgbClr val="16375E"/>
                </a:solidFill>
                <a:latin typeface="Meiryo UI" panose="020B0604030504040204" pitchFamily="50" charset="-128"/>
                <a:ea typeface="Meiryo UI" panose="020B0604030504040204" pitchFamily="50" charset="-128"/>
              </a:rPr>
              <a:t>記事内容と広告商材の</a:t>
            </a:r>
            <a:endParaRPr lang="en-US" altLang="ja-JP" sz="1600" dirty="0">
              <a:solidFill>
                <a:srgbClr val="16375E"/>
              </a:solidFill>
              <a:latin typeface="Meiryo UI" panose="020B0604030504040204" pitchFamily="50" charset="-128"/>
              <a:ea typeface="Meiryo UI" panose="020B0604030504040204" pitchFamily="50" charset="-128"/>
            </a:endParaRPr>
          </a:p>
          <a:p>
            <a:pPr algn="ctr"/>
            <a:r>
              <a:rPr lang="ja-JP" altLang="en-US" sz="1600" dirty="0">
                <a:solidFill>
                  <a:srgbClr val="16375E"/>
                </a:solidFill>
                <a:latin typeface="Meiryo UI" panose="020B0604030504040204" pitchFamily="50" charset="-128"/>
                <a:ea typeface="Meiryo UI" panose="020B0604030504040204" pitchFamily="50" charset="-128"/>
              </a:rPr>
              <a:t>シナジー</a:t>
            </a:r>
            <a:endParaRPr lang="en-US" altLang="ja-JP" sz="1600" dirty="0">
              <a:solidFill>
                <a:srgbClr val="16375E"/>
              </a:solidFill>
              <a:latin typeface="Meiryo UI" panose="020B0604030504040204" pitchFamily="50" charset="-128"/>
              <a:ea typeface="Meiryo UI" panose="020B0604030504040204" pitchFamily="50" charset="-128"/>
            </a:endParaRPr>
          </a:p>
        </p:txBody>
      </p:sp>
      <p:sp>
        <p:nvSpPr>
          <p:cNvPr id="25" name="フローチャート: 処理 24">
            <a:extLst>
              <a:ext uri="{FF2B5EF4-FFF2-40B4-BE49-F238E27FC236}">
                <a16:creationId xmlns:a16="http://schemas.microsoft.com/office/drawing/2014/main" id="{6D1BC261-C94D-4F1D-BEC4-63BAC6474005}"/>
              </a:ext>
            </a:extLst>
          </p:cNvPr>
          <p:cNvSpPr/>
          <p:nvPr/>
        </p:nvSpPr>
        <p:spPr>
          <a:xfrm>
            <a:off x="6758631" y="4913627"/>
            <a:ext cx="2852257" cy="1061685"/>
          </a:xfrm>
          <a:prstGeom prst="flowChartProcess">
            <a:avLst/>
          </a:prstGeom>
          <a:solidFill>
            <a:srgbClr val="E36C0C"/>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100" b="1" dirty="0">
                <a:solidFill>
                  <a:schemeClr val="bg1"/>
                </a:solidFill>
                <a:latin typeface="Meiryo UI" panose="020B0604030504040204" pitchFamily="50" charset="-128"/>
                <a:ea typeface="Meiryo UI" panose="020B0604030504040204" pitchFamily="50" charset="-128"/>
              </a:rPr>
              <a:t>P23</a:t>
            </a:r>
            <a:r>
              <a:rPr lang="ja-JP" altLang="en-US" sz="1100" b="1" dirty="0">
                <a:solidFill>
                  <a:schemeClr val="bg1"/>
                </a:solidFill>
                <a:latin typeface="Meiryo UI" panose="020B0604030504040204" pitchFamily="50" charset="-128"/>
                <a:ea typeface="Meiryo UI" panose="020B0604030504040204" pitchFamily="50" charset="-128"/>
              </a:rPr>
              <a:t>：ターゲティングレクタングル</a:t>
            </a:r>
            <a:endParaRPr lang="en-US" altLang="ja-JP" sz="1100" b="1" dirty="0">
              <a:solidFill>
                <a:schemeClr val="bg1"/>
              </a:solidFill>
              <a:latin typeface="Meiryo UI" panose="020B0604030504040204" pitchFamily="50" charset="-128"/>
              <a:ea typeface="Meiryo UI" panose="020B0604030504040204" pitchFamily="50" charset="-128"/>
            </a:endParaRPr>
          </a:p>
          <a:p>
            <a:r>
              <a:rPr lang="ja-JP" altLang="en-US" sz="1100" b="1" dirty="0">
                <a:solidFill>
                  <a:schemeClr val="bg1"/>
                </a:solidFill>
                <a:latin typeface="Meiryo UI" panose="020B0604030504040204" pitchFamily="50" charset="-128"/>
                <a:ea typeface="Meiryo UI" panose="020B0604030504040204" pitchFamily="50" charset="-128"/>
              </a:rPr>
              <a:t>　　　　（サイトカテゴリー）</a:t>
            </a:r>
            <a:endParaRPr lang="en-US" altLang="ja-JP" sz="1100" b="1" dirty="0">
              <a:solidFill>
                <a:schemeClr val="bg1"/>
              </a:solidFill>
              <a:latin typeface="Meiryo UI" panose="020B0604030504040204" pitchFamily="50" charset="-128"/>
              <a:ea typeface="Meiryo UI" panose="020B0604030504040204" pitchFamily="50" charset="-128"/>
            </a:endParaRPr>
          </a:p>
          <a:p>
            <a:r>
              <a:rPr lang="en-US" altLang="ja-JP" sz="1100" b="1" dirty="0">
                <a:solidFill>
                  <a:schemeClr val="bg1"/>
                </a:solidFill>
                <a:latin typeface="Meiryo UI" panose="020B0604030504040204" pitchFamily="50" charset="-128"/>
                <a:ea typeface="Meiryo UI" panose="020B0604030504040204" pitchFamily="50" charset="-128"/>
              </a:rPr>
              <a:t>P27</a:t>
            </a:r>
            <a:r>
              <a:rPr lang="ja-JP" altLang="en-US" sz="1100" b="1" dirty="0">
                <a:solidFill>
                  <a:schemeClr val="bg1"/>
                </a:solidFill>
                <a:latin typeface="Meiryo UI" panose="020B0604030504040204" pitchFamily="50" charset="-128"/>
                <a:ea typeface="Meiryo UI" panose="020B0604030504040204" pitchFamily="50" charset="-128"/>
              </a:rPr>
              <a:t>：ターゲティングインフィード</a:t>
            </a:r>
            <a:endParaRPr lang="en-US" altLang="ja-JP" sz="1100" b="1" dirty="0">
              <a:solidFill>
                <a:schemeClr val="bg1"/>
              </a:solidFill>
              <a:latin typeface="Meiryo UI" panose="020B0604030504040204" pitchFamily="50" charset="-128"/>
              <a:ea typeface="Meiryo UI" panose="020B0604030504040204" pitchFamily="50" charset="-128"/>
            </a:endParaRPr>
          </a:p>
          <a:p>
            <a:r>
              <a:rPr lang="ja-JP" altLang="en-US" sz="1100" b="1" dirty="0">
                <a:solidFill>
                  <a:schemeClr val="bg1"/>
                </a:solidFill>
                <a:latin typeface="Meiryo UI" panose="020B0604030504040204" pitchFamily="50" charset="-128"/>
                <a:ea typeface="Meiryo UI" panose="020B0604030504040204" pitchFamily="50" charset="-128"/>
              </a:rPr>
              <a:t>　　　　（サイトカテゴリー）</a:t>
            </a:r>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27" name="二等辺三角形 26">
            <a:extLst>
              <a:ext uri="{FF2B5EF4-FFF2-40B4-BE49-F238E27FC236}">
                <a16:creationId xmlns:a16="http://schemas.microsoft.com/office/drawing/2014/main" id="{9EC2521D-A297-470D-8B06-EB070DA23CFD}"/>
              </a:ext>
            </a:extLst>
          </p:cNvPr>
          <p:cNvSpPr/>
          <p:nvPr/>
        </p:nvSpPr>
        <p:spPr>
          <a:xfrm flipV="1">
            <a:off x="7706849" y="3409678"/>
            <a:ext cx="955820" cy="109058"/>
          </a:xfrm>
          <a:prstGeom prst="triangle">
            <a:avLst>
              <a:gd name="adj" fmla="val 50000"/>
            </a:avLst>
          </a:prstGeom>
          <a:solidFill>
            <a:srgbClr val="16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Meiryo UI" panose="020B0604030504040204" pitchFamily="50" charset="-128"/>
              <a:ea typeface="Meiryo UI" panose="020B0604030504040204" pitchFamily="50" charset="-128"/>
            </a:endParaRPr>
          </a:p>
        </p:txBody>
      </p:sp>
      <p:sp>
        <p:nvSpPr>
          <p:cNvPr id="28" name="二等辺三角形 27">
            <a:extLst>
              <a:ext uri="{FF2B5EF4-FFF2-40B4-BE49-F238E27FC236}">
                <a16:creationId xmlns:a16="http://schemas.microsoft.com/office/drawing/2014/main" id="{606F186D-0E69-4C0C-8C9C-7C889275E542}"/>
              </a:ext>
            </a:extLst>
          </p:cNvPr>
          <p:cNvSpPr/>
          <p:nvPr/>
        </p:nvSpPr>
        <p:spPr>
          <a:xfrm flipV="1">
            <a:off x="7706849" y="4747724"/>
            <a:ext cx="955820" cy="109058"/>
          </a:xfrm>
          <a:prstGeom prst="triangle">
            <a:avLst>
              <a:gd name="adj" fmla="val 50000"/>
            </a:avLst>
          </a:prstGeom>
          <a:solidFill>
            <a:srgbClr val="E36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889A72B1-9FB7-4FF8-B66B-5DF444D3E522}"/>
              </a:ext>
            </a:extLst>
          </p:cNvPr>
          <p:cNvSpPr/>
          <p:nvPr/>
        </p:nvSpPr>
        <p:spPr>
          <a:xfrm>
            <a:off x="397332" y="1014257"/>
            <a:ext cx="8151050" cy="646331"/>
          </a:xfrm>
          <a:prstGeom prst="rect">
            <a:avLst/>
          </a:prstGeom>
        </p:spPr>
        <p:txBody>
          <a:bodyPr wrap="square">
            <a:spAutoFit/>
          </a:bodyPr>
          <a:lstStyle/>
          <a:p>
            <a:r>
              <a:rPr lang="ja-JP" altLang="en-US" b="1" dirty="0">
                <a:solidFill>
                  <a:srgbClr val="16375E"/>
                </a:solidFill>
                <a:latin typeface="Meiryo UI"/>
                <a:ea typeface="Meiryo UI"/>
                <a:cs typeface="Meiryo UI" panose="020B0604030504040204" pitchFamily="50" charset="-128"/>
              </a:rPr>
              <a:t>日経電子版では様々なターゲティング手法をご用意しております。</a:t>
            </a:r>
            <a:endParaRPr lang="en-US" altLang="ja-JP" b="1" dirty="0">
              <a:solidFill>
                <a:srgbClr val="16375E"/>
              </a:solidFill>
              <a:latin typeface="Meiryo UI"/>
              <a:ea typeface="Meiryo UI"/>
              <a:cs typeface="Meiryo UI" panose="020B0604030504040204" pitchFamily="50" charset="-128"/>
            </a:endParaRPr>
          </a:p>
          <a:p>
            <a:r>
              <a:rPr lang="ja-JP" altLang="en-US" b="1" dirty="0">
                <a:solidFill>
                  <a:srgbClr val="16375E"/>
                </a:solidFill>
                <a:latin typeface="Meiryo UI"/>
                <a:ea typeface="Meiryo UI"/>
              </a:rPr>
              <a:t>目的に応じてお選びいただけます。</a:t>
            </a:r>
            <a:endParaRPr lang="ja-JP" altLang="en-US" b="1" dirty="0">
              <a:solidFill>
                <a:srgbClr val="16375E"/>
              </a:solidFill>
            </a:endParaRPr>
          </a:p>
        </p:txBody>
      </p:sp>
      <p:sp>
        <p:nvSpPr>
          <p:cNvPr id="4" name="正方形/長方形 3">
            <a:extLst>
              <a:ext uri="{FF2B5EF4-FFF2-40B4-BE49-F238E27FC236}">
                <a16:creationId xmlns:a16="http://schemas.microsoft.com/office/drawing/2014/main" id="{15E61762-7FCD-4F5F-8A80-2996477C61AD}"/>
              </a:ext>
            </a:extLst>
          </p:cNvPr>
          <p:cNvSpPr/>
          <p:nvPr/>
        </p:nvSpPr>
        <p:spPr>
          <a:xfrm>
            <a:off x="488949" y="6112706"/>
            <a:ext cx="9121409" cy="276999"/>
          </a:xfrm>
          <a:prstGeom prst="rect">
            <a:avLst/>
          </a:prstGeom>
        </p:spPr>
        <p:txBody>
          <a:bodyPr wrap="square">
            <a:spAutoFit/>
          </a:bodyPr>
          <a:lstStyle/>
          <a:p>
            <a:pPr algn="r"/>
            <a:r>
              <a:rPr lang="ja-JP" altLang="en-US" sz="1200" dirty="0">
                <a:solidFill>
                  <a:srgbClr val="16375E"/>
                </a:solidFill>
                <a:latin typeface="Meiryo UI"/>
                <a:ea typeface="Meiryo UI"/>
              </a:rPr>
              <a:t>＊ブランドセーフティ・ターゲティングのご用意もあります⇒</a:t>
            </a:r>
            <a:r>
              <a:rPr lang="en-US" altLang="ja-JP" sz="1200" dirty="0">
                <a:solidFill>
                  <a:srgbClr val="16375E"/>
                </a:solidFill>
                <a:latin typeface="Meiryo UI"/>
                <a:ea typeface="Meiryo UI"/>
              </a:rPr>
              <a:t>P37</a:t>
            </a:r>
            <a:r>
              <a:rPr lang="ja-JP" altLang="en-US" sz="1200" dirty="0">
                <a:solidFill>
                  <a:srgbClr val="16375E"/>
                </a:solidFill>
                <a:latin typeface="Meiryo UI"/>
                <a:ea typeface="Meiryo UI"/>
              </a:rPr>
              <a:t>　  ブランド毀損につながるような編集記事面への広告配信を回避できます。</a:t>
            </a:r>
            <a:endParaRPr lang="ja-JP" altLang="en-US" sz="1200" dirty="0">
              <a:solidFill>
                <a:srgbClr val="16375E"/>
              </a:solidFill>
            </a:endParaRPr>
          </a:p>
        </p:txBody>
      </p:sp>
      <p:pic>
        <p:nvPicPr>
          <p:cNvPr id="11" name="グラフィックス 10" descr="グループ">
            <a:extLst>
              <a:ext uri="{FF2B5EF4-FFF2-40B4-BE49-F238E27FC236}">
                <a16:creationId xmlns:a16="http://schemas.microsoft.com/office/drawing/2014/main" id="{1EF59D66-F1EF-4024-B40A-77C65A5A84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21586" y="4168356"/>
            <a:ext cx="469232" cy="469232"/>
          </a:xfrm>
          <a:prstGeom prst="rect">
            <a:avLst/>
          </a:prstGeom>
        </p:spPr>
      </p:pic>
      <p:pic>
        <p:nvPicPr>
          <p:cNvPr id="29" name="グラフィックス 28" descr="グループ">
            <a:extLst>
              <a:ext uri="{FF2B5EF4-FFF2-40B4-BE49-F238E27FC236}">
                <a16:creationId xmlns:a16="http://schemas.microsoft.com/office/drawing/2014/main" id="{5394FC58-BF9A-4A5D-963B-849563CF6E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27803" y="4142421"/>
            <a:ext cx="469232" cy="469232"/>
          </a:xfrm>
          <a:prstGeom prst="rect">
            <a:avLst/>
          </a:prstGeom>
        </p:spPr>
      </p:pic>
      <p:pic>
        <p:nvPicPr>
          <p:cNvPr id="30" name="グラフィックス 29" descr="新聞">
            <a:extLst>
              <a:ext uri="{FF2B5EF4-FFF2-40B4-BE49-F238E27FC236}">
                <a16:creationId xmlns:a16="http://schemas.microsoft.com/office/drawing/2014/main" id="{E70C5199-A2A9-4FD5-B6B9-6D1A904672D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88227" y="4188162"/>
            <a:ext cx="387795" cy="387795"/>
          </a:xfrm>
          <a:prstGeom prst="rect">
            <a:avLst/>
          </a:prstGeom>
        </p:spPr>
      </p:pic>
    </p:spTree>
    <p:extLst>
      <p:ext uri="{BB962C8B-B14F-4D97-AF65-F5344CB8AC3E}">
        <p14:creationId xmlns:p14="http://schemas.microsoft.com/office/powerpoint/2010/main" val="1927697622"/>
      </p:ext>
    </p:extLst>
  </p:cSld>
  <p:clrMapOvr>
    <a:masterClrMapping/>
  </p:clrMapOvr>
</p:sld>
</file>

<file path=ppt/theme/theme1.xml><?xml version="1.0" encoding="utf-8"?>
<a:theme xmlns:a="http://schemas.openxmlformats.org/drawingml/2006/main" name="表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noFill/>
        </a:ln>
      </a:spPr>
      <a:bodyPr rtlCol="0" anchor="ctr"/>
      <a:lstStyle>
        <a:defPPr algn="ctr">
          <a:defRPr kumimoji="1">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中表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2.3共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2.3共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青緑">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青緑">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青緑">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青緑">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16018</Words>
  <Application>Microsoft Office PowerPoint</Application>
  <PresentationFormat>A4 210 x 297 mm</PresentationFormat>
  <Paragraphs>3825</Paragraphs>
  <Slides>84</Slides>
  <Notes>67</Notes>
  <HiddenSlides>0</HiddenSlides>
  <MMClips>0</MMClips>
  <ScaleCrop>false</ScaleCrop>
  <HeadingPairs>
    <vt:vector size="6" baseType="variant">
      <vt:variant>
        <vt:lpstr>使用されているフォント</vt:lpstr>
      </vt:variant>
      <vt:variant>
        <vt:i4>22</vt:i4>
      </vt:variant>
      <vt:variant>
        <vt:lpstr>テーマ</vt:lpstr>
      </vt:variant>
      <vt:variant>
        <vt:i4>4</vt:i4>
      </vt:variant>
      <vt:variant>
        <vt:lpstr>スライド タイトル</vt:lpstr>
      </vt:variant>
      <vt:variant>
        <vt:i4>84</vt:i4>
      </vt:variant>
    </vt:vector>
  </HeadingPairs>
  <TitlesOfParts>
    <vt:vector size="110" baseType="lpstr">
      <vt:lpstr>HGMゴシックM</vt:lpstr>
      <vt:lpstr>HGPゴシック</vt:lpstr>
      <vt:lpstr>HGPｺﾞｼｯｸM</vt:lpstr>
      <vt:lpstr>HGP創英角ｺﾞｼｯｸUB</vt:lpstr>
      <vt:lpstr>meiryo</vt:lpstr>
      <vt:lpstr>Meiryo UI</vt:lpstr>
      <vt:lpstr>meiryoUI</vt:lpstr>
      <vt:lpstr>ＭＳ Ｐゴシック</vt:lpstr>
      <vt:lpstr>ＭＳ Ｐゴシック 本文</vt:lpstr>
      <vt:lpstr>ＭＳ ゴシック</vt:lpstr>
      <vt:lpstr>Yu Gothic Medium</vt:lpstr>
      <vt:lpstr>Meiryo</vt:lpstr>
      <vt:lpstr>Meiryo</vt:lpstr>
      <vt:lpstr>源ノ角ゴシック JP Medium</vt:lpstr>
      <vt:lpstr>游ゴシック</vt:lpstr>
      <vt:lpstr>Arial</vt:lpstr>
      <vt:lpstr>Calibri</vt:lpstr>
      <vt:lpstr>Century Gothic</vt:lpstr>
      <vt:lpstr>Helvetica</vt:lpstr>
      <vt:lpstr>Segoe UI</vt:lpstr>
      <vt:lpstr>Segoe UI Light</vt:lpstr>
      <vt:lpstr>Wingdings</vt:lpstr>
      <vt:lpstr>表紙</vt:lpstr>
      <vt:lpstr>中表紙</vt:lpstr>
      <vt:lpstr>P2.3共通</vt:lpstr>
      <vt:lpstr>1_P2.3共通</vt:lpstr>
      <vt:lpstr>PowerPoint プレゼンテーション</vt:lpstr>
      <vt:lpstr>Trusted Media For Trusted Brands</vt:lpstr>
      <vt:lpstr>Table of Contents</vt:lpstr>
      <vt:lpstr>日経電子版とは？ </vt:lpstr>
      <vt:lpstr>日経新聞読者と日経電子版ユーザーの重複率</vt:lpstr>
      <vt:lpstr>「日経ID」によって多様なターゲティングを実施</vt:lpstr>
      <vt:lpstr>日経電子版会員のイメージ調査</vt:lpstr>
      <vt:lpstr>豊富な1st Party Data 　～3rd Party Cookieに依存しないターゲティング/レポーティングを実現 </vt:lpstr>
      <vt:lpstr>選べるターゲティング・ソリューション</vt:lpstr>
      <vt:lpstr>電子版会員全体の基本プロフィール</vt:lpstr>
      <vt:lpstr>電子版有料会員の基本プロフィール</vt:lpstr>
      <vt:lpstr>影響力の高い役職者、商品導入決定層へのブランド認知・理解促進に有効</vt:lpstr>
      <vt:lpstr>高所得で消費意欲旺盛な層への訴求に有効</vt:lpstr>
      <vt:lpstr>利用シーンでデバイスを使い分けるユーザー</vt:lpstr>
      <vt:lpstr>繁忙期料金の設定について</vt:lpstr>
      <vt:lpstr>PowerPoint プレゼンテーション</vt:lpstr>
      <vt:lpstr>ダブルレクタングル</vt:lpstr>
      <vt:lpstr>第1レクタングル</vt:lpstr>
      <vt:lpstr>Run of NIKKEI レクタングル</vt:lpstr>
      <vt:lpstr>Run of NIKKEI レクタングル（モバイル指定）</vt:lpstr>
      <vt:lpstr>ターゲティングレクタングル（日経ID）</vt:lpstr>
      <vt:lpstr>【日経IDターゲティング】 利用可能な属性項目一覧</vt:lpstr>
      <vt:lpstr>ターゲティングレクタングル（サイトカテゴリー）</vt:lpstr>
      <vt:lpstr>PowerPoint プレゼンテーション</vt:lpstr>
      <vt:lpstr>Run of NIKKEI インフィード</vt:lpstr>
      <vt:lpstr>Run of NIKKEI インフィード</vt:lpstr>
      <vt:lpstr>ターゲティングインフィード（日経ID）</vt:lpstr>
      <vt:lpstr>ターゲティングインフィード（サイトカテゴリー）</vt:lpstr>
      <vt:lpstr>PowerPoint プレゼンテーション</vt:lpstr>
      <vt:lpstr>ビルボード</vt:lpstr>
      <vt:lpstr>ビルボード動画</vt:lpstr>
      <vt:lpstr>モバイルビルボード</vt:lpstr>
      <vt:lpstr>ラージゲートバナー</vt:lpstr>
      <vt:lpstr>インリード動画</vt:lpstr>
      <vt:lpstr>モバイルインリード動画</vt:lpstr>
      <vt:lpstr>レクタングル動画</vt:lpstr>
      <vt:lpstr>レクタングル動画　（モバイル指定）</vt:lpstr>
      <vt:lpstr>PowerPoint プレゼンテーション</vt:lpstr>
      <vt:lpstr>ブランドセーフティー・ターゲティング</vt:lpstr>
      <vt:lpstr>PowerPoint プレゼンテーション</vt:lpstr>
      <vt:lpstr>PCモーニングオーナーシップ（PMO）</vt:lpstr>
      <vt:lpstr>PowerPoint プレゼンテーション</vt:lpstr>
      <vt:lpstr>タイアップメニューのご案内</vt:lpstr>
      <vt:lpstr>タイアップメニュー一覧</vt:lpstr>
      <vt:lpstr>PowerPoint プレゼンテーション</vt:lpstr>
      <vt:lpstr>プレミアムテキスト</vt:lpstr>
      <vt:lpstr>テキスト</vt:lpstr>
      <vt:lpstr>PowerPoint プレゼンテーション</vt:lpstr>
      <vt:lpstr>日経ＩＤターゲティングメール（テキスト版）</vt:lpstr>
      <vt:lpstr>日経ＩＤターゲティングメール（HTML版）</vt:lpstr>
      <vt:lpstr>【日経ＩＤターゲティングメール】 利用可能な属性項目一覧 </vt:lpstr>
      <vt:lpstr>【日経ＩＤターゲティングメール（テキスト版）】　 スケジュール・追加料金 </vt:lpstr>
      <vt:lpstr>【日経ＩＤターゲティングメール（HTML版）】　 スケジュール・追加料金 </vt:lpstr>
      <vt:lpstr>PowerPoint プレゼンテーション</vt:lpstr>
      <vt:lpstr>NIKKEI STYLEについて</vt:lpstr>
      <vt:lpstr>NIKKEI STYLE ユーザー属性</vt:lpstr>
      <vt:lpstr>NIKKEI STYLE プロフィールとユーザー属性</vt:lpstr>
      <vt:lpstr>【NIKKEI STYLE】 モバイルビルボード</vt:lpstr>
      <vt:lpstr>【NIKKEI STYLE】 モバイルビルボード動画</vt:lpstr>
      <vt:lpstr>【NIKKEI STYLE】 モバイルパララックス</vt:lpstr>
      <vt:lpstr>PowerPoint プレゼンテーション</vt:lpstr>
      <vt:lpstr>SPIREについて</vt:lpstr>
      <vt:lpstr>SPIRE　編集特集予定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日経電子版オンラインセミナー   </vt:lpstr>
      <vt:lpstr>PowerPoint プレゼンテーション</vt:lpstr>
      <vt:lpstr>オプション 「セミナー動画二次利用」</vt:lpstr>
      <vt:lpstr>セミナー動画二次利用における注意事項</vt:lpstr>
      <vt:lpstr>PowerPoint プレゼンテーション</vt:lpstr>
      <vt:lpstr>注意事項・免責</vt:lpstr>
      <vt:lpstr>注意事項・免責</vt:lpstr>
      <vt:lpstr>原稿規定</vt:lpstr>
      <vt:lpstr>原稿規定</vt:lpstr>
      <vt:lpstr>原稿規定</vt:lpstr>
      <vt:lpstr>原稿規定</vt:lpstr>
      <vt:lpstr>原稿規定</vt:lpstr>
      <vt:lpstr>PowerPoint プレゼンテーション</vt:lpstr>
      <vt:lpstr>原稿規定：日経ＩＤターゲティングメール（テキスト版） 注意点</vt:lpstr>
      <vt:lpstr>原稿規定：日経ＩＤターゲティングメール（HTML版） 入稿規定・原稿仕様</vt:lpstr>
      <vt:lpstr>日経電子版・NIKKEI STYLE の健全性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日経電子版広告ガイド</dc:title>
  <dc:creator/>
  <cp:lastModifiedBy/>
  <cp:revision>534</cp:revision>
  <dcterms:created xsi:type="dcterms:W3CDTF">2018-03-12T06:04:53Z</dcterms:created>
  <dcterms:modified xsi:type="dcterms:W3CDTF">2021-12-14T10:57:50Z</dcterms:modified>
  <cp:contentStatus/>
</cp:coreProperties>
</file>